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theme/themeOverride1.xml" ContentType="application/vnd.openxmlformats-officedocument.themeOverride+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theme/themeOverride2.xml" ContentType="application/vnd.openxmlformats-officedocument.themeOverr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Default Extension="wdp" ContentType="image/vnd.ms-photo"/>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notesSlides/notesSlide18.xml" ContentType="application/vnd.openxmlformats-officedocument.presentationml.notesSlide+xml"/>
  <Default Extension="wmf" ContentType="image/x-wmf"/>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commentAuthors.xml" ContentType="application/vnd.openxmlformats-officedocument.presentationml.commentAuthors+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s/slide79.xml" ContentType="application/vnd.openxmlformats-officedocument.presentationml.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89"/>
  </p:notesMasterIdLst>
  <p:handoutMasterIdLst>
    <p:handoutMasterId r:id="rId90"/>
  </p:handoutMasterIdLst>
  <p:sldIdLst>
    <p:sldId id="372" r:id="rId2"/>
    <p:sldId id="373" r:id="rId3"/>
    <p:sldId id="374" r:id="rId4"/>
    <p:sldId id="375" r:id="rId5"/>
    <p:sldId id="417" r:id="rId6"/>
    <p:sldId id="420" r:id="rId7"/>
    <p:sldId id="378" r:id="rId8"/>
    <p:sldId id="421" r:id="rId9"/>
    <p:sldId id="422" r:id="rId10"/>
    <p:sldId id="419" r:id="rId11"/>
    <p:sldId id="415" r:id="rId12"/>
    <p:sldId id="381" r:id="rId13"/>
    <p:sldId id="382" r:id="rId14"/>
    <p:sldId id="357" r:id="rId15"/>
    <p:sldId id="358" r:id="rId16"/>
    <p:sldId id="423" r:id="rId17"/>
    <p:sldId id="355" r:id="rId18"/>
    <p:sldId id="383" r:id="rId19"/>
    <p:sldId id="359" r:id="rId20"/>
    <p:sldId id="384" r:id="rId21"/>
    <p:sldId id="354" r:id="rId22"/>
    <p:sldId id="385" r:id="rId23"/>
    <p:sldId id="356" r:id="rId24"/>
    <p:sldId id="387" r:id="rId25"/>
    <p:sldId id="364" r:id="rId26"/>
    <p:sldId id="264" r:id="rId27"/>
    <p:sldId id="388" r:id="rId28"/>
    <p:sldId id="389" r:id="rId29"/>
    <p:sldId id="391" r:id="rId30"/>
    <p:sldId id="392" r:id="rId31"/>
    <p:sldId id="393" r:id="rId32"/>
    <p:sldId id="332" r:id="rId33"/>
    <p:sldId id="269" r:id="rId34"/>
    <p:sldId id="268" r:id="rId35"/>
    <p:sldId id="285" r:id="rId36"/>
    <p:sldId id="395" r:id="rId37"/>
    <p:sldId id="278" r:id="rId38"/>
    <p:sldId id="396" r:id="rId39"/>
    <p:sldId id="360" r:id="rId40"/>
    <p:sldId id="369" r:id="rId41"/>
    <p:sldId id="277" r:id="rId42"/>
    <p:sldId id="279" r:id="rId43"/>
    <p:sldId id="288" r:id="rId44"/>
    <p:sldId id="334" r:id="rId45"/>
    <p:sldId id="289" r:id="rId46"/>
    <p:sldId id="280" r:id="rId47"/>
    <p:sldId id="282" r:id="rId48"/>
    <p:sldId id="281" r:id="rId49"/>
    <p:sldId id="283" r:id="rId50"/>
    <p:sldId id="320" r:id="rId51"/>
    <p:sldId id="321" r:id="rId52"/>
    <p:sldId id="322" r:id="rId53"/>
    <p:sldId id="286" r:id="rId54"/>
    <p:sldId id="335" r:id="rId55"/>
    <p:sldId id="397" r:id="rId56"/>
    <p:sldId id="290" r:id="rId57"/>
    <p:sldId id="398" r:id="rId58"/>
    <p:sldId id="399" r:id="rId59"/>
    <p:sldId id="293" r:id="rId60"/>
    <p:sldId id="346" r:id="rId61"/>
    <p:sldId id="400" r:id="rId62"/>
    <p:sldId id="401" r:id="rId63"/>
    <p:sldId id="338" r:id="rId64"/>
    <p:sldId id="402" r:id="rId65"/>
    <p:sldId id="297" r:id="rId66"/>
    <p:sldId id="403" r:id="rId67"/>
    <p:sldId id="404" r:id="rId68"/>
    <p:sldId id="300" r:id="rId69"/>
    <p:sldId id="406" r:id="rId70"/>
    <p:sldId id="302" r:id="rId71"/>
    <p:sldId id="407" r:id="rId72"/>
    <p:sldId id="362" r:id="rId73"/>
    <p:sldId id="405" r:id="rId74"/>
    <p:sldId id="309" r:id="rId75"/>
    <p:sldId id="408" r:id="rId76"/>
    <p:sldId id="311" r:id="rId77"/>
    <p:sldId id="409" r:id="rId78"/>
    <p:sldId id="340" r:id="rId79"/>
    <p:sldId id="341" r:id="rId80"/>
    <p:sldId id="345" r:id="rId81"/>
    <p:sldId id="410" r:id="rId82"/>
    <p:sldId id="343" r:id="rId83"/>
    <p:sldId id="312" r:id="rId84"/>
    <p:sldId id="411" r:id="rId85"/>
    <p:sldId id="413" r:id="rId86"/>
    <p:sldId id="414" r:id="rId87"/>
    <p:sldId id="348" r:id="rId88"/>
  </p:sldIdLst>
  <p:sldSz cx="9144000" cy="6858000" type="screen4x3"/>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Witold Łazowski" initials="WŁ" lastIdx="2" clrIdx="0"/>
  <p:cmAuthor id="1" name="Jean-Marc Moulin" initials="moulij"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0097B0"/>
    <a:srgbClr val="C00000"/>
    <a:srgbClr val="00A8C4"/>
    <a:srgbClr val="00778A"/>
    <a:srgbClr val="9E8F82"/>
    <a:srgbClr val="A4968A"/>
    <a:srgbClr val="DEA900"/>
    <a:srgbClr val="867668"/>
    <a:srgbClr val="C18410"/>
    <a:srgbClr val="F3C200"/>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yl pośredni 2 — Ak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yl pośredni 2 — Ak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32" autoAdjust="0"/>
    <p:restoredTop sz="94294" autoAdjust="0"/>
  </p:normalViewPr>
  <p:slideViewPr>
    <p:cSldViewPr>
      <p:cViewPr>
        <p:scale>
          <a:sx n="86" d="100"/>
          <a:sy n="86" d="100"/>
        </p:scale>
        <p:origin x="-1578" y="-54"/>
      </p:cViewPr>
      <p:guideLst>
        <p:guide orient="horz" pos="3657"/>
        <p:guide orient="horz" pos="799"/>
        <p:guide pos="1156"/>
        <p:guide pos="4649"/>
        <p:guide pos="2925"/>
      </p:guideLst>
    </p:cSldViewPr>
  </p:slideViewPr>
  <p:notesTextViewPr>
    <p:cViewPr>
      <p:scale>
        <a:sx n="1" d="1"/>
        <a:sy n="1" d="1"/>
      </p:scale>
      <p:origin x="0" y="0"/>
    </p:cViewPr>
  </p:notesTextViewPr>
  <p:sorterViewPr>
    <p:cViewPr>
      <p:scale>
        <a:sx n="75" d="100"/>
        <a:sy n="75" d="100"/>
      </p:scale>
      <p:origin x="0" y="4026"/>
    </p:cViewPr>
  </p:sorterViewPr>
  <p:notesViewPr>
    <p:cSldViewPr>
      <p:cViewPr varScale="1">
        <p:scale>
          <a:sx n="90" d="100"/>
          <a:sy n="90" d="100"/>
        </p:scale>
        <p:origin x="-822" y="-108"/>
      </p:cViewPr>
      <p:guideLst>
        <p:guide orient="horz" pos="3110"/>
        <p:guide pos="2141"/>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handoutMaster" Target="handoutMasters/handoutMaster1.xml"/><Relationship Id="rId95"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6.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45659" cy="493713"/>
          </a:xfrm>
          <a:prstGeom prst="rect">
            <a:avLst/>
          </a:prstGeom>
        </p:spPr>
        <p:txBody>
          <a:bodyPr vert="horz" lIns="91440" tIns="45720" rIns="91440" bIns="45720" rtlCol="0"/>
          <a:lstStyle>
            <a:lvl1pPr algn="l">
              <a:defRPr sz="1200"/>
            </a:lvl1pPr>
          </a:lstStyle>
          <a:p>
            <a:endParaRPr lang="en-GB" dirty="0"/>
          </a:p>
        </p:txBody>
      </p:sp>
      <p:sp>
        <p:nvSpPr>
          <p:cNvPr id="3" name="Symbol zastępczy daty 2"/>
          <p:cNvSpPr>
            <a:spLocks noGrp="1"/>
          </p:cNvSpPr>
          <p:nvPr>
            <p:ph type="dt" sz="quarter" idx="1"/>
          </p:nvPr>
        </p:nvSpPr>
        <p:spPr>
          <a:xfrm>
            <a:off x="3850443" y="0"/>
            <a:ext cx="2945659" cy="493713"/>
          </a:xfrm>
          <a:prstGeom prst="rect">
            <a:avLst/>
          </a:prstGeom>
        </p:spPr>
        <p:txBody>
          <a:bodyPr vert="horz" lIns="91440" tIns="45720" rIns="91440" bIns="45720" rtlCol="0"/>
          <a:lstStyle>
            <a:lvl1pPr algn="r">
              <a:defRPr sz="1200"/>
            </a:lvl1pPr>
          </a:lstStyle>
          <a:p>
            <a:fld id="{A0C13CB4-C156-4B4C-95F3-BCAF2EAD1865}" type="datetimeFigureOut">
              <a:rPr lang="en-GB" smtClean="0"/>
              <a:pPr/>
              <a:t>24/03/2017</a:t>
            </a:fld>
            <a:endParaRPr lang="en-GB" dirty="0"/>
          </a:p>
        </p:txBody>
      </p:sp>
      <p:sp>
        <p:nvSpPr>
          <p:cNvPr id="4" name="Symbol zastępczy stopki 3"/>
          <p:cNvSpPr>
            <a:spLocks noGrp="1"/>
          </p:cNvSpPr>
          <p:nvPr>
            <p:ph type="ftr" sz="quarter" idx="2"/>
          </p:nvPr>
        </p:nvSpPr>
        <p:spPr>
          <a:xfrm>
            <a:off x="0" y="9378824"/>
            <a:ext cx="2945659" cy="493713"/>
          </a:xfrm>
          <a:prstGeom prst="rect">
            <a:avLst/>
          </a:prstGeom>
        </p:spPr>
        <p:txBody>
          <a:bodyPr vert="horz" lIns="91440" tIns="45720" rIns="91440" bIns="45720" rtlCol="0" anchor="b"/>
          <a:lstStyle>
            <a:lvl1pPr algn="l">
              <a:defRPr sz="1200"/>
            </a:lvl1pPr>
          </a:lstStyle>
          <a:p>
            <a:endParaRPr lang="en-GB" dirty="0"/>
          </a:p>
        </p:txBody>
      </p:sp>
      <p:sp>
        <p:nvSpPr>
          <p:cNvPr id="5" name="Symbol zastępczy numeru slajdu 4"/>
          <p:cNvSpPr>
            <a:spLocks noGrp="1"/>
          </p:cNvSpPr>
          <p:nvPr>
            <p:ph type="sldNum" sz="quarter" idx="3"/>
          </p:nvPr>
        </p:nvSpPr>
        <p:spPr>
          <a:xfrm>
            <a:off x="3850443" y="9378824"/>
            <a:ext cx="2945659" cy="493713"/>
          </a:xfrm>
          <a:prstGeom prst="rect">
            <a:avLst/>
          </a:prstGeom>
        </p:spPr>
        <p:txBody>
          <a:bodyPr vert="horz" lIns="91440" tIns="45720" rIns="91440" bIns="45720" rtlCol="0" anchor="b"/>
          <a:lstStyle>
            <a:lvl1pPr algn="r">
              <a:defRPr sz="1200"/>
            </a:lvl1pPr>
          </a:lstStyle>
          <a:p>
            <a:fld id="{373695C1-AE33-460D-BF6E-C57FDA27720E}" type="slidenum">
              <a:rPr lang="en-GB" smtClean="0"/>
              <a:pPr/>
              <a:t>‹#›</a:t>
            </a:fld>
            <a:endParaRPr lang="en-GB" dirty="0"/>
          </a:p>
        </p:txBody>
      </p:sp>
    </p:spTree>
    <p:extLst>
      <p:ext uri="{BB962C8B-B14F-4D97-AF65-F5344CB8AC3E}">
        <p14:creationId xmlns="" xmlns:p14="http://schemas.microsoft.com/office/powerpoint/2010/main" val="25973806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45659" cy="493713"/>
          </a:xfrm>
          <a:prstGeom prst="rect">
            <a:avLst/>
          </a:prstGeom>
        </p:spPr>
        <p:txBody>
          <a:bodyPr vert="horz" lIns="91440" tIns="45720" rIns="91440" bIns="45720" rtlCol="0"/>
          <a:lstStyle>
            <a:lvl1pPr algn="l">
              <a:defRPr sz="1200"/>
            </a:lvl1pPr>
          </a:lstStyle>
          <a:p>
            <a:endParaRPr lang="en-GB"/>
          </a:p>
        </p:txBody>
      </p:sp>
      <p:sp>
        <p:nvSpPr>
          <p:cNvPr id="3" name="Symbol zastępczy daty 2"/>
          <p:cNvSpPr>
            <a:spLocks noGrp="1"/>
          </p:cNvSpPr>
          <p:nvPr>
            <p:ph type="dt" idx="1"/>
          </p:nvPr>
        </p:nvSpPr>
        <p:spPr>
          <a:xfrm>
            <a:off x="3850443" y="0"/>
            <a:ext cx="2945659" cy="493713"/>
          </a:xfrm>
          <a:prstGeom prst="rect">
            <a:avLst/>
          </a:prstGeom>
        </p:spPr>
        <p:txBody>
          <a:bodyPr vert="horz" lIns="91440" tIns="45720" rIns="91440" bIns="45720" rtlCol="0"/>
          <a:lstStyle>
            <a:lvl1pPr algn="r">
              <a:defRPr sz="1200"/>
            </a:lvl1pPr>
          </a:lstStyle>
          <a:p>
            <a:fld id="{53B9B5AC-A716-4D93-B8BB-E91C46ECE456}" type="datetimeFigureOut">
              <a:rPr lang="en-GB" smtClean="0"/>
              <a:pPr/>
              <a:t>24/03/2017</a:t>
            </a:fld>
            <a:endParaRPr lang="en-GB"/>
          </a:p>
        </p:txBody>
      </p:sp>
      <p:sp>
        <p:nvSpPr>
          <p:cNvPr id="4" name="Symbol zastępczy obrazu slajdu 3"/>
          <p:cNvSpPr>
            <a:spLocks noGrp="1" noRot="1" noChangeAspect="1"/>
          </p:cNvSpPr>
          <p:nvPr>
            <p:ph type="sldImg" idx="2"/>
          </p:nvPr>
        </p:nvSpPr>
        <p:spPr>
          <a:xfrm>
            <a:off x="931863" y="741363"/>
            <a:ext cx="4933950" cy="3702050"/>
          </a:xfrm>
          <a:prstGeom prst="rect">
            <a:avLst/>
          </a:prstGeom>
          <a:noFill/>
          <a:ln w="12700">
            <a:solidFill>
              <a:prstClr val="black"/>
            </a:solidFill>
          </a:ln>
        </p:spPr>
        <p:txBody>
          <a:bodyPr vert="horz" lIns="91440" tIns="45720" rIns="91440" bIns="45720" rtlCol="0" anchor="ctr"/>
          <a:lstStyle/>
          <a:p>
            <a:endParaRPr lang="en-GB"/>
          </a:p>
        </p:txBody>
      </p:sp>
      <p:sp>
        <p:nvSpPr>
          <p:cNvPr id="5" name="Symbol zastępczy notatek 4"/>
          <p:cNvSpPr>
            <a:spLocks noGrp="1"/>
          </p:cNvSpPr>
          <p:nvPr>
            <p:ph type="body" sz="quarter" idx="3"/>
          </p:nvPr>
        </p:nvSpPr>
        <p:spPr>
          <a:xfrm>
            <a:off x="679768" y="4690269"/>
            <a:ext cx="5438140" cy="4443413"/>
          </a:xfrm>
          <a:prstGeom prst="rect">
            <a:avLst/>
          </a:prstGeom>
        </p:spPr>
        <p:txBody>
          <a:bodyPr vert="horz" lIns="91440" tIns="45720" rIns="91440" bIns="45720" rtlCol="0"/>
          <a:lstStyle/>
          <a:p>
            <a:pPr lvl="0"/>
            <a:r>
              <a:rPr lang="pl-PL" smtClean="0"/>
              <a:t>Kliknij, aby edytować style wzorca tekstu</a:t>
            </a:r>
          </a:p>
          <a:p>
            <a:pPr lvl="1"/>
            <a:r>
              <a:rPr lang="pl-PL" smtClean="0"/>
              <a:t>Drugi poziom</a:t>
            </a:r>
          </a:p>
          <a:p>
            <a:pPr lvl="2"/>
            <a:r>
              <a:rPr lang="pl-PL" smtClean="0"/>
              <a:t>Trzeci poziom</a:t>
            </a:r>
          </a:p>
          <a:p>
            <a:pPr lvl="3"/>
            <a:r>
              <a:rPr lang="pl-PL" smtClean="0"/>
              <a:t>Czwarty poziom</a:t>
            </a:r>
          </a:p>
          <a:p>
            <a:pPr lvl="4"/>
            <a:r>
              <a:rPr lang="pl-PL" smtClean="0"/>
              <a:t>Piąty poziom</a:t>
            </a:r>
            <a:endParaRPr lang="en-GB"/>
          </a:p>
        </p:txBody>
      </p:sp>
      <p:sp>
        <p:nvSpPr>
          <p:cNvPr id="6" name="Symbol zastępczy stopki 5"/>
          <p:cNvSpPr>
            <a:spLocks noGrp="1"/>
          </p:cNvSpPr>
          <p:nvPr>
            <p:ph type="ftr" sz="quarter" idx="4"/>
          </p:nvPr>
        </p:nvSpPr>
        <p:spPr>
          <a:xfrm>
            <a:off x="0" y="9378824"/>
            <a:ext cx="2945659" cy="493713"/>
          </a:xfrm>
          <a:prstGeom prst="rect">
            <a:avLst/>
          </a:prstGeom>
        </p:spPr>
        <p:txBody>
          <a:bodyPr vert="horz" lIns="91440" tIns="45720" rIns="91440" bIns="45720" rtlCol="0" anchor="b"/>
          <a:lstStyle>
            <a:lvl1pPr algn="l">
              <a:defRPr sz="1200"/>
            </a:lvl1pPr>
          </a:lstStyle>
          <a:p>
            <a:endParaRPr lang="en-GB"/>
          </a:p>
        </p:txBody>
      </p:sp>
      <p:sp>
        <p:nvSpPr>
          <p:cNvPr id="7" name="Symbol zastępczy numeru slajdu 6"/>
          <p:cNvSpPr>
            <a:spLocks noGrp="1"/>
          </p:cNvSpPr>
          <p:nvPr>
            <p:ph type="sldNum" sz="quarter" idx="5"/>
          </p:nvPr>
        </p:nvSpPr>
        <p:spPr>
          <a:xfrm>
            <a:off x="3850443" y="9378824"/>
            <a:ext cx="2945659" cy="493713"/>
          </a:xfrm>
          <a:prstGeom prst="rect">
            <a:avLst/>
          </a:prstGeom>
        </p:spPr>
        <p:txBody>
          <a:bodyPr vert="horz" lIns="91440" tIns="45720" rIns="91440" bIns="45720" rtlCol="0" anchor="b"/>
          <a:lstStyle>
            <a:lvl1pPr algn="r">
              <a:defRPr sz="1200"/>
            </a:lvl1pPr>
          </a:lstStyle>
          <a:p>
            <a:fld id="{4006D454-867E-40F5-BAE6-EF9E2CCCB9C5}" type="slidenum">
              <a:rPr lang="en-GB" smtClean="0"/>
              <a:pPr/>
              <a:t>‹#›</a:t>
            </a:fld>
            <a:endParaRPr lang="en-GB"/>
          </a:p>
        </p:txBody>
      </p:sp>
    </p:spTree>
    <p:extLst>
      <p:ext uri="{BB962C8B-B14F-4D97-AF65-F5344CB8AC3E}">
        <p14:creationId xmlns="" xmlns:p14="http://schemas.microsoft.com/office/powerpoint/2010/main" val="629764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02" name="Rectangle 2"/>
          <p:cNvSpPr>
            <a:spLocks noGrp="1" noRot="1" noChangeAspect="1" noChangeArrowheads="1" noTextEdit="1"/>
          </p:cNvSpPr>
          <p:nvPr>
            <p:ph type="sldImg"/>
          </p:nvPr>
        </p:nvSpPr>
        <p:spPr>
          <a:ln/>
        </p:spPr>
      </p:sp>
      <p:sp>
        <p:nvSpPr>
          <p:cNvPr id="76800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a:t>
            </a:fld>
            <a:endParaRPr lang="en-GB" dirty="0"/>
          </a:p>
        </p:txBody>
      </p:sp>
    </p:spTree>
    <p:extLst>
      <p:ext uri="{BB962C8B-B14F-4D97-AF65-F5344CB8AC3E}">
        <p14:creationId xmlns="" xmlns:p14="http://schemas.microsoft.com/office/powerpoint/2010/main" val="120007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5</a:t>
            </a:fld>
            <a:endParaRPr lang="en-GB" dirty="0"/>
          </a:p>
        </p:txBody>
      </p:sp>
    </p:spTree>
    <p:extLst>
      <p:ext uri="{BB962C8B-B14F-4D97-AF65-F5344CB8AC3E}">
        <p14:creationId xmlns="" xmlns:p14="http://schemas.microsoft.com/office/powerpoint/2010/main" val="1452689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9</a:t>
            </a:fld>
            <a:endParaRPr lang="en-GB"/>
          </a:p>
        </p:txBody>
      </p:sp>
    </p:spTree>
    <p:extLst>
      <p:ext uri="{BB962C8B-B14F-4D97-AF65-F5344CB8AC3E}">
        <p14:creationId xmlns="" xmlns:p14="http://schemas.microsoft.com/office/powerpoint/2010/main" val="2752618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solidFill>
                  <a:prstClr val="black"/>
                </a:solidFill>
              </a:rPr>
              <a:pPr/>
              <a:t>12</a:t>
            </a:fld>
            <a:endParaRPr lang="en-GB" dirty="0">
              <a:solidFill>
                <a:prstClr val="black"/>
              </a:solidFill>
            </a:endParaRPr>
          </a:p>
        </p:txBody>
      </p:sp>
    </p:spTree>
    <p:extLst>
      <p:ext uri="{BB962C8B-B14F-4D97-AF65-F5344CB8AC3E}">
        <p14:creationId xmlns="" xmlns:p14="http://schemas.microsoft.com/office/powerpoint/2010/main" val="1200071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13</a:t>
            </a:fld>
            <a:endParaRPr lang="en-GB" dirty="0"/>
          </a:p>
        </p:txBody>
      </p:sp>
    </p:spTree>
    <p:extLst>
      <p:ext uri="{BB962C8B-B14F-4D97-AF65-F5344CB8AC3E}">
        <p14:creationId xmlns="" xmlns:p14="http://schemas.microsoft.com/office/powerpoint/2010/main" val="4118781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16</a:t>
            </a:fld>
            <a:endParaRPr lang="en-GB" dirty="0"/>
          </a:p>
        </p:txBody>
      </p:sp>
    </p:spTree>
    <p:extLst>
      <p:ext uri="{BB962C8B-B14F-4D97-AF65-F5344CB8AC3E}">
        <p14:creationId xmlns="" xmlns:p14="http://schemas.microsoft.com/office/powerpoint/2010/main" val="3813236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22</a:t>
            </a:fld>
            <a:endParaRPr lang="en-GB" dirty="0"/>
          </a:p>
        </p:txBody>
      </p:sp>
    </p:spTree>
    <p:extLst>
      <p:ext uri="{BB962C8B-B14F-4D97-AF65-F5344CB8AC3E}">
        <p14:creationId xmlns="" xmlns:p14="http://schemas.microsoft.com/office/powerpoint/2010/main" val="537968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sz="1200" b="1" kern="1200" noProof="0" dirty="0" smtClean="0">
                <a:solidFill>
                  <a:schemeClr val="tx1"/>
                </a:solidFill>
                <a:effectLst/>
                <a:latin typeface="+mn-lt"/>
                <a:ea typeface="+mn-ea"/>
                <a:cs typeface="+mn-cs"/>
              </a:rPr>
              <a:t>Double-skin façades</a:t>
            </a:r>
          </a:p>
          <a:p>
            <a:r>
              <a:rPr lang="en-GB" sz="1200" kern="1200" noProof="0" dirty="0" smtClean="0">
                <a:solidFill>
                  <a:schemeClr val="tx1"/>
                </a:solidFill>
                <a:effectLst/>
                <a:latin typeface="+mn-lt"/>
                <a:ea typeface="+mn-ea"/>
                <a:cs typeface="+mn-cs"/>
              </a:rPr>
              <a:t>“The Double Skin Façade is a system consisting of two glass skins placed in such a way that air flows in the intermediate cavity. The ventilation of the cavity can be natural, fan supported or mechanical. Apart from the type of the ventilation inside the cavity, the origin and destination of the air can differ depending mostly on climatic conditions, the use, the location, the occupational hours of the building and the HVAC (Heating,</a:t>
            </a:r>
            <a:r>
              <a:rPr lang="en-GB" sz="1200" kern="1200" baseline="0" noProof="0" dirty="0" smtClean="0">
                <a:solidFill>
                  <a:schemeClr val="tx1"/>
                </a:solidFill>
                <a:effectLst/>
                <a:latin typeface="+mn-lt"/>
                <a:ea typeface="+mn-ea"/>
                <a:cs typeface="+mn-cs"/>
              </a:rPr>
              <a:t> Ventilation, Air Conditioning) </a:t>
            </a:r>
            <a:r>
              <a:rPr lang="en-GB" sz="1200" kern="1200" noProof="0" dirty="0" smtClean="0">
                <a:solidFill>
                  <a:schemeClr val="tx1"/>
                </a:solidFill>
                <a:effectLst/>
                <a:latin typeface="+mn-lt"/>
                <a:ea typeface="+mn-ea"/>
                <a:cs typeface="+mn-cs"/>
              </a:rPr>
              <a:t>strategy. The glass skins can be single or double glazing units with a distance from 20cm up to 2 meters. Often, for protection and heat extraction reasons during the cooling period, solar shading devices are placed inside the cavity.”</a:t>
            </a:r>
            <a:endParaRPr lang="en-GB" noProof="0"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24</a:t>
            </a:fld>
            <a:endParaRPr lang="en-GB"/>
          </a:p>
        </p:txBody>
      </p:sp>
    </p:spTree>
    <p:extLst>
      <p:ext uri="{BB962C8B-B14F-4D97-AF65-F5344CB8AC3E}">
        <p14:creationId xmlns="" xmlns:p14="http://schemas.microsoft.com/office/powerpoint/2010/main" val="2544443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1378" name="Rectangle 2"/>
          <p:cNvSpPr>
            <a:spLocks noGrp="1" noRot="1" noChangeAspect="1" noChangeArrowheads="1" noTextEdit="1"/>
          </p:cNvSpPr>
          <p:nvPr>
            <p:ph type="sldImg"/>
          </p:nvPr>
        </p:nvSpPr>
        <p:spPr>
          <a:ln/>
        </p:spPr>
      </p:sp>
      <p:sp>
        <p:nvSpPr>
          <p:cNvPr id="741379" name="Rectangle 3"/>
          <p:cNvSpPr>
            <a:spLocks noGrp="1" noChangeArrowheads="1"/>
          </p:cNvSpPr>
          <p:nvPr>
            <p:ph type="body" idx="1"/>
          </p:nvPr>
        </p:nvSpPr>
        <p:spPr/>
        <p:txBody>
          <a:bodyPr/>
          <a:lstStyle/>
          <a:p>
            <a:endParaRPr lang="en-GB" sz="800" dirty="0">
              <a:cs typeface="Times New Roman"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solidFill>
                  <a:prstClr val="black"/>
                </a:solidFill>
              </a:rPr>
              <a:pPr/>
              <a:t>27</a:t>
            </a:fld>
            <a:endParaRPr lang="en-GB" dirty="0">
              <a:solidFill>
                <a:prstClr val="black"/>
              </a:solidFill>
            </a:endParaRPr>
          </a:p>
        </p:txBody>
      </p:sp>
    </p:spTree>
    <p:extLst>
      <p:ext uri="{BB962C8B-B14F-4D97-AF65-F5344CB8AC3E}">
        <p14:creationId xmlns="" xmlns:p14="http://schemas.microsoft.com/office/powerpoint/2010/main" val="1200071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31</a:t>
            </a:fld>
            <a:endParaRPr lang="en-GB"/>
          </a:p>
        </p:txBody>
      </p:sp>
    </p:spTree>
    <p:extLst>
      <p:ext uri="{BB962C8B-B14F-4D97-AF65-F5344CB8AC3E}">
        <p14:creationId xmlns="" xmlns:p14="http://schemas.microsoft.com/office/powerpoint/2010/main" val="41157356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sz="1600" dirty="0" smtClean="0">
                <a:solidFill>
                  <a:srgbClr val="000000"/>
                </a:solidFill>
                <a:latin typeface="Calibri" pitchFamily="34" charset="0"/>
                <a:cs typeface="Calibri" pitchFamily="34" charset="0"/>
              </a:rPr>
              <a:t>This European Norm specifies the major technical characteristics of curtain walling and includes a systematic framework of performance requirements and test criteria</a:t>
            </a:r>
          </a:p>
          <a:p>
            <a:pPr marL="0" marR="0" lvl="1" indent="0" algn="l" defTabSz="914400" rtl="0" eaLnBrk="1" fontAlgn="auto" latinLnBrk="0" hangingPunct="1">
              <a:lnSpc>
                <a:spcPct val="100000"/>
              </a:lnSpc>
              <a:spcBef>
                <a:spcPts val="0"/>
              </a:spcBef>
              <a:spcAft>
                <a:spcPts val="0"/>
              </a:spcAft>
              <a:buClrTx/>
              <a:buSzTx/>
              <a:buFontTx/>
              <a:buNone/>
              <a:tabLst/>
              <a:defRPr/>
            </a:pPr>
            <a:endParaRPr lang="pl-PL" sz="1600" dirty="0" smtClean="0">
              <a:solidFill>
                <a:srgbClr val="000000"/>
              </a:solidFill>
              <a:latin typeface="Calibri" pitchFamily="34" charset="0"/>
              <a:cs typeface="Calibri" pitchFamily="34" charset="0"/>
            </a:endParaRPr>
          </a:p>
          <a:p>
            <a:pPr marL="0" marR="0" lvl="1" indent="0" algn="l" defTabSz="914400" rtl="0" eaLnBrk="1" fontAlgn="auto" latinLnBrk="0" hangingPunct="1">
              <a:lnSpc>
                <a:spcPct val="100000"/>
              </a:lnSpc>
              <a:spcBef>
                <a:spcPts val="0"/>
              </a:spcBef>
              <a:spcAft>
                <a:spcPts val="0"/>
              </a:spcAft>
              <a:buClrTx/>
              <a:buSzTx/>
              <a:buFontTx/>
              <a:buNone/>
              <a:tabLst/>
              <a:defRPr/>
            </a:pPr>
            <a:r>
              <a:rPr lang="en-GB" sz="1600" dirty="0" smtClean="0">
                <a:solidFill>
                  <a:srgbClr val="000000"/>
                </a:solidFill>
                <a:latin typeface="Calibri" pitchFamily="34" charset="0"/>
                <a:cs typeface="Calibri" pitchFamily="34" charset="0"/>
              </a:rPr>
              <a:t>The compliance of a curtain wall with the requirements of this standard and with the classifications and/or declared values is demonstrated by:</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 Initial Type Testing</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 Factory product control by the</a:t>
            </a:r>
            <a:r>
              <a:rPr lang="pl-PL" sz="1600" baseline="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manufacturer</a:t>
            </a:r>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37</a:t>
            </a:fld>
            <a:endParaRPr lang="en-GB"/>
          </a:p>
        </p:txBody>
      </p:sp>
    </p:spTree>
    <p:extLst>
      <p:ext uri="{BB962C8B-B14F-4D97-AF65-F5344CB8AC3E}">
        <p14:creationId xmlns="" xmlns:p14="http://schemas.microsoft.com/office/powerpoint/2010/main" val="466591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baseline="0" noProof="0" dirty="0" smtClean="0"/>
              <a:t>The way of the CW installation (its exterior part outside or inside the chamber) depends on how the test is carried out. However it is always about to simulate the natural rain influence on the tested construction, simultaneously simulating the wind pressure.</a:t>
            </a:r>
          </a:p>
          <a:p>
            <a:r>
              <a:rPr lang="en-GB" baseline="0" noProof="0" dirty="0" smtClean="0"/>
              <a:t>Therefore, if water on the stand is supplied from outside of the chamber, the CW is installed outside as well, and inside the chamber negative pressure is generated (Leighton Buzzard).</a:t>
            </a:r>
          </a:p>
          <a:p>
            <a:r>
              <a:rPr lang="en-GB" baseline="0" noProof="0" dirty="0" smtClean="0"/>
              <a:t>Otherwise, if water on the stand is supplied form inside of the chamber, the CW is installed inside as well, and inside the chamber overpressure is generated (</a:t>
            </a:r>
            <a:r>
              <a:rPr lang="en-GB" baseline="0" noProof="0" dirty="0" err="1" smtClean="0"/>
              <a:t>Łódź</a:t>
            </a:r>
            <a:r>
              <a:rPr lang="en-GB" baseline="0" noProof="0" dirty="0" smtClean="0"/>
              <a:t>).</a:t>
            </a:r>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39</a:t>
            </a:fld>
            <a:endParaRPr lang="en-GB"/>
          </a:p>
        </p:txBody>
      </p:sp>
    </p:spTree>
    <p:extLst>
      <p:ext uri="{BB962C8B-B14F-4D97-AF65-F5344CB8AC3E}">
        <p14:creationId xmlns="" xmlns:p14="http://schemas.microsoft.com/office/powerpoint/2010/main" val="31192057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sz="1600" dirty="0" smtClean="0">
                <a:solidFill>
                  <a:srgbClr val="000000"/>
                </a:solidFill>
                <a:latin typeface="Calibri" pitchFamily="34" charset="0"/>
                <a:cs typeface="Calibri" pitchFamily="34" charset="0"/>
              </a:rPr>
              <a:t>Classification of Air Permeability is executed according to the EN 12152 – Curtain walling – Air permeability – Performance requirements and classification</a:t>
            </a:r>
          </a:p>
          <a:p>
            <a:pPr marL="0" marR="0" lvl="1" indent="0" algn="l" defTabSz="914400" rtl="0" eaLnBrk="1" fontAlgn="auto" latinLnBrk="0" hangingPunct="1">
              <a:lnSpc>
                <a:spcPct val="100000"/>
              </a:lnSpc>
              <a:spcBef>
                <a:spcPts val="0"/>
              </a:spcBef>
              <a:spcAft>
                <a:spcPts val="0"/>
              </a:spcAft>
              <a:buClrTx/>
              <a:buSzTx/>
              <a:buFontTx/>
              <a:buNone/>
              <a:tabLst/>
              <a:defRPr/>
            </a:pPr>
            <a:endParaRPr lang="pl-PL" sz="1600" dirty="0" smtClean="0">
              <a:solidFill>
                <a:srgbClr val="000000"/>
              </a:solidFill>
              <a:latin typeface="Calibri" pitchFamily="34" charset="0"/>
              <a:cs typeface="Calibri" pitchFamily="34" charset="0"/>
            </a:endParaRPr>
          </a:p>
          <a:p>
            <a:pPr marL="0" marR="0" lvl="1" indent="0" algn="l" defTabSz="914400" rtl="0" eaLnBrk="1" fontAlgn="auto" latinLnBrk="0" hangingPunct="1">
              <a:lnSpc>
                <a:spcPct val="100000"/>
              </a:lnSpc>
              <a:spcBef>
                <a:spcPts val="0"/>
              </a:spcBef>
              <a:spcAft>
                <a:spcPts val="0"/>
              </a:spcAft>
              <a:buClrTx/>
              <a:buSzTx/>
              <a:buFontTx/>
              <a:buNone/>
              <a:tabLst/>
              <a:defRPr/>
            </a:pPr>
            <a:r>
              <a:rPr lang="en-GB" sz="1600" dirty="0" smtClean="0">
                <a:solidFill>
                  <a:srgbClr val="000000"/>
                </a:solidFill>
                <a:latin typeface="Calibri" pitchFamily="34" charset="0"/>
                <a:cs typeface="Calibri" pitchFamily="34" charset="0"/>
              </a:rPr>
              <a:t>Testing is carried out in accordance with the EN 12153 – Curtain walling – Air permeability – Test method</a:t>
            </a:r>
          </a:p>
          <a:p>
            <a:pPr marL="0" marR="0" lvl="1"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Calibri" pitchFamily="34" charset="0"/>
                <a:cs typeface="Calibri" pitchFamily="34" charset="0"/>
              </a:rPr>
              <a:t>Measured incrementally at 50,100,150,200,250 &amp; 300 Pa</a:t>
            </a:r>
          </a:p>
          <a:p>
            <a:pPr marL="0" marR="0" lvl="1" indent="0" algn="l" defTabSz="914400" rtl="0" eaLnBrk="1" fontAlgn="auto" latinLnBrk="0" hangingPunct="1">
              <a:lnSpc>
                <a:spcPct val="100000"/>
              </a:lnSpc>
              <a:spcBef>
                <a:spcPts val="0"/>
              </a:spcBef>
              <a:spcAft>
                <a:spcPts val="0"/>
              </a:spcAft>
              <a:buClrTx/>
              <a:buSzTx/>
              <a:buFontTx/>
              <a:buNone/>
              <a:tabLst/>
              <a:defRPr/>
            </a:pPr>
            <a:r>
              <a:rPr lang="en-GB" sz="1600" dirty="0" smtClean="0">
                <a:latin typeface="Calibri" pitchFamily="34" charset="0"/>
                <a:cs typeface="Calibri" pitchFamily="34" charset="0"/>
              </a:rPr>
              <a:t>Then every 150 Pa up to the expected performance level</a:t>
            </a:r>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solidFill>
                  <a:prstClr val="black"/>
                </a:solidFill>
              </a:rPr>
              <a:pPr/>
              <a:t>40</a:t>
            </a:fld>
            <a:endParaRPr lang="en-GB">
              <a:solidFill>
                <a:prstClr val="black"/>
              </a:solidFill>
            </a:endParaRPr>
          </a:p>
        </p:txBody>
      </p:sp>
    </p:spTree>
    <p:extLst>
      <p:ext uri="{BB962C8B-B14F-4D97-AF65-F5344CB8AC3E}">
        <p14:creationId xmlns="" xmlns:p14="http://schemas.microsoft.com/office/powerpoint/2010/main" val="24103313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Classification of </a:t>
            </a:r>
            <a:r>
              <a:rPr lang="en-GB" dirty="0" err="1" smtClean="0"/>
              <a:t>Watertightness</a:t>
            </a:r>
            <a:r>
              <a:rPr lang="en-GB" dirty="0" smtClean="0"/>
              <a:t> is described in the EN 12154 – Curtain walling – </a:t>
            </a:r>
            <a:r>
              <a:rPr lang="en-GB" dirty="0" err="1" smtClean="0"/>
              <a:t>Watertightness</a:t>
            </a:r>
            <a:r>
              <a:rPr lang="en-GB" dirty="0" smtClean="0"/>
              <a:t> – Performance requirements and classification</a:t>
            </a:r>
          </a:p>
          <a:p>
            <a:endParaRPr lang="pl-PL" dirty="0" smtClean="0"/>
          </a:p>
          <a:p>
            <a:r>
              <a:rPr lang="en-GB" dirty="0" smtClean="0"/>
              <a:t>Testing is made in accordance with the EN 12155 – Curtain walling – </a:t>
            </a:r>
            <a:r>
              <a:rPr lang="en-GB" dirty="0" err="1" smtClean="0"/>
              <a:t>Watertightness</a:t>
            </a:r>
            <a:r>
              <a:rPr lang="en-GB" dirty="0" smtClean="0"/>
              <a:t> – Laboratory test under static pressure</a:t>
            </a:r>
          </a:p>
          <a:p>
            <a:r>
              <a:rPr lang="en-GB" dirty="0" smtClean="0"/>
              <a:t>Water is applied via a spray grid 400mm from the façade</a:t>
            </a:r>
            <a:endParaRPr lang="pl-PL" dirty="0" smtClean="0"/>
          </a:p>
          <a:p>
            <a:r>
              <a:rPr lang="en-GB" dirty="0" smtClean="0"/>
              <a:t>Water flow rate = 2.0 l/min/m2</a:t>
            </a:r>
          </a:p>
          <a:p>
            <a:r>
              <a:rPr lang="en-GB" dirty="0" smtClean="0"/>
              <a:t>Test starts at 0 Pa for 15 minutes, followed by 50,100,150,200 &amp; 300 Pa (static) for 5 minutes each</a:t>
            </a:r>
          </a:p>
          <a:p>
            <a:r>
              <a:rPr lang="en-GB" dirty="0" smtClean="0"/>
              <a:t>Then every 150 Pa up to the expected performance level</a:t>
            </a:r>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41</a:t>
            </a:fld>
            <a:endParaRPr lang="en-GB"/>
          </a:p>
        </p:txBody>
      </p:sp>
    </p:spTree>
    <p:extLst>
      <p:ext uri="{BB962C8B-B14F-4D97-AF65-F5344CB8AC3E}">
        <p14:creationId xmlns="" xmlns:p14="http://schemas.microsoft.com/office/powerpoint/2010/main" val="264925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Basic requirements are given in the EN 13116 – Curtain Walling – Resistance to wind load – Performance requirements (as well as in the previously mentioned EN 13830 – Product standard)</a:t>
            </a:r>
          </a:p>
          <a:p>
            <a:endParaRPr lang="pl-PL" dirty="0" smtClean="0"/>
          </a:p>
          <a:p>
            <a:r>
              <a:rPr lang="en-GB" dirty="0" smtClean="0"/>
              <a:t>Testing  is carried out in accordance with the EN 12179 – Curtain walling – Resistance to wind load – Test Method</a:t>
            </a:r>
          </a:p>
          <a:p>
            <a:r>
              <a:rPr lang="en-GB" dirty="0" smtClean="0"/>
              <a:t>Measure devices are set to zero or their start reading</a:t>
            </a:r>
          </a:p>
          <a:p>
            <a:r>
              <a:rPr lang="en-GB" dirty="0" smtClean="0"/>
              <a:t>Air test pressure is applied in 4 stages – 25,50,75 &amp; 100% of the calculated load (for the minimum time of 15s each) and deflection is measured</a:t>
            </a:r>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42</a:t>
            </a:fld>
            <a:endParaRPr lang="en-GB" dirty="0"/>
          </a:p>
        </p:txBody>
      </p:sp>
    </p:spTree>
    <p:extLst>
      <p:ext uri="{BB962C8B-B14F-4D97-AF65-F5344CB8AC3E}">
        <p14:creationId xmlns="" xmlns:p14="http://schemas.microsoft.com/office/powerpoint/2010/main" val="3270296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Self-weights are determined in accordance with the EN 1991-1-1 – General actions – Densities, self-weight imposed loads for buildings</a:t>
            </a:r>
            <a:endParaRPr lang="pl-PL" dirty="0" smtClean="0"/>
          </a:p>
          <a:p>
            <a:endParaRPr lang="pl-PL" dirty="0" smtClean="0"/>
          </a:p>
          <a:p>
            <a:r>
              <a:rPr lang="en-GB" dirty="0" smtClean="0"/>
              <a:t>The curtain wall should resist a horizontal live load at the designated height as specified in the EN 1991-1-1 – General actions – Densities, self-weight imposed loads for buildings</a:t>
            </a:r>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43</a:t>
            </a:fld>
            <a:endParaRPr lang="en-GB"/>
          </a:p>
        </p:txBody>
      </p:sp>
    </p:spTree>
    <p:extLst>
      <p:ext uri="{BB962C8B-B14F-4D97-AF65-F5344CB8AC3E}">
        <p14:creationId xmlns="" xmlns:p14="http://schemas.microsoft.com/office/powerpoint/2010/main" val="20374361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An alternative to this calculation method is testing according to the EN ISO 12567-1 – Thermal performance of windows and doors – Determination of thermal transmittance by the hot-box method – Part 1: Complete window and doors</a:t>
            </a:r>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45</a:t>
            </a:fld>
            <a:endParaRPr lang="en-GB"/>
          </a:p>
        </p:txBody>
      </p:sp>
    </p:spTree>
    <p:extLst>
      <p:ext uri="{BB962C8B-B14F-4D97-AF65-F5344CB8AC3E}">
        <p14:creationId xmlns="" xmlns:p14="http://schemas.microsoft.com/office/powerpoint/2010/main" val="1191537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Rating methods include the EN ISO 717-1 – Acoustics – Rating of sound insulation in buildings and of building elements – Part 1: Airborne sound insulation</a:t>
            </a:r>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46</a:t>
            </a:fld>
            <a:endParaRPr lang="en-GB"/>
          </a:p>
        </p:txBody>
      </p:sp>
    </p:spTree>
    <p:extLst>
      <p:ext uri="{BB962C8B-B14F-4D97-AF65-F5344CB8AC3E}">
        <p14:creationId xmlns="" xmlns:p14="http://schemas.microsoft.com/office/powerpoint/2010/main" val="41598632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Tests are made in accordance with the EN 1364-3 – Fire resistance tests for non-loadbearing elements – Part3: Curtain walling – Full configuration (complete assembly)</a:t>
            </a:r>
            <a:endParaRPr lang="pl-PL" dirty="0" smtClean="0"/>
          </a:p>
          <a:p>
            <a:r>
              <a:rPr lang="en-GB" dirty="0" smtClean="0"/>
              <a:t>and … Part 4: Curtain walling – Part configuration</a:t>
            </a:r>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48</a:t>
            </a:fld>
            <a:endParaRPr lang="en-GB"/>
          </a:p>
        </p:txBody>
      </p:sp>
    </p:spTree>
    <p:extLst>
      <p:ext uri="{BB962C8B-B14F-4D97-AF65-F5344CB8AC3E}">
        <p14:creationId xmlns="" xmlns:p14="http://schemas.microsoft.com/office/powerpoint/2010/main" val="20763478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Fire resistance is classified in accordance with the EN 13501-2 – Fire classification of construction products and building elements – Part 2: Classification using data from fire resistance tests, excluding ventilation services</a:t>
            </a:r>
            <a:endParaRPr lang="pl-PL" dirty="0" smtClean="0"/>
          </a:p>
          <a:p>
            <a:endParaRPr lang="pl-PL" dirty="0" smtClean="0"/>
          </a:p>
          <a:p>
            <a:r>
              <a:rPr lang="en-GB" noProof="0" dirty="0" smtClean="0"/>
              <a:t>If product</a:t>
            </a:r>
            <a:r>
              <a:rPr lang="en-GB" baseline="0" noProof="0" dirty="0" smtClean="0"/>
              <a:t> fulfil the requirements for EI class, it means that Radiation is also </a:t>
            </a:r>
            <a:r>
              <a:rPr lang="en-GB" baseline="0" noProof="0" dirty="0" err="1" smtClean="0"/>
              <a:t>fullfilled</a:t>
            </a:r>
            <a:r>
              <a:rPr lang="en-GB" baseline="0" noProof="0" dirty="0" smtClean="0"/>
              <a:t> – we can say that means that class EI means „EWI” class</a:t>
            </a:r>
            <a:endParaRPr lang="en-GB" noProof="0" dirty="0" smtClean="0"/>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49</a:t>
            </a:fld>
            <a:endParaRPr lang="en-GB"/>
          </a:p>
        </p:txBody>
      </p:sp>
    </p:spTree>
    <p:extLst>
      <p:ext uri="{BB962C8B-B14F-4D97-AF65-F5344CB8AC3E}">
        <p14:creationId xmlns="" xmlns:p14="http://schemas.microsoft.com/office/powerpoint/2010/main" val="3424731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In accordance with the EN 14019 – Curtain walling – Impact resistance – Performance requirements – „</a:t>
            </a:r>
            <a:r>
              <a:rPr lang="pl-PL" dirty="0" smtClean="0"/>
              <a:t>The </a:t>
            </a:r>
            <a:r>
              <a:rPr lang="pl-PL" dirty="0" err="1" smtClean="0"/>
              <a:t>curtain</a:t>
            </a:r>
            <a:r>
              <a:rPr lang="pl-PL" dirty="0" smtClean="0"/>
              <a:t> </a:t>
            </a:r>
            <a:r>
              <a:rPr lang="pl-PL" dirty="0" err="1" smtClean="0"/>
              <a:t>wall</a:t>
            </a:r>
            <a:r>
              <a:rPr lang="pl-PL" baseline="0" dirty="0" smtClean="0"/>
              <a:t> </a:t>
            </a:r>
            <a:r>
              <a:rPr lang="pl-PL" baseline="0" dirty="0" err="1" smtClean="0"/>
              <a:t>shall</a:t>
            </a:r>
            <a:r>
              <a:rPr lang="pl-PL" baseline="0" dirty="0" smtClean="0"/>
              <a:t> …</a:t>
            </a:r>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50</a:t>
            </a:fld>
            <a:endParaRPr lang="en-GB"/>
          </a:p>
        </p:txBody>
      </p:sp>
    </p:spTree>
    <p:extLst>
      <p:ext uri="{BB962C8B-B14F-4D97-AF65-F5344CB8AC3E}">
        <p14:creationId xmlns="" xmlns:p14="http://schemas.microsoft.com/office/powerpoint/2010/main" val="21143172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normAutofit/>
          </a:bodyPr>
          <a:lstStyle/>
          <a:p>
            <a:r>
              <a:rPr lang="pl-PL" dirty="0" err="1" smtClean="0"/>
              <a:t>According</a:t>
            </a:r>
            <a:r>
              <a:rPr lang="pl-PL" dirty="0" smtClean="0"/>
              <a:t> to </a:t>
            </a:r>
            <a:r>
              <a:rPr lang="pl-PL" dirty="0" err="1" smtClean="0"/>
              <a:t>product</a:t>
            </a:r>
            <a:r>
              <a:rPr lang="pl-PL" dirty="0" smtClean="0"/>
              <a:t> standard EN 13830</a:t>
            </a:r>
            <a:endParaRPr lang="pl-PL"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52</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noProof="0" dirty="0" smtClean="0"/>
              <a:t>Due</a:t>
            </a:r>
            <a:r>
              <a:rPr lang="en-GB" baseline="0" noProof="0" dirty="0" smtClean="0"/>
              <a:t> to the bending moment (it</a:t>
            </a:r>
            <a:r>
              <a:rPr lang="pl-PL" baseline="0" noProof="0" dirty="0" smtClean="0"/>
              <a:t>’</a:t>
            </a:r>
            <a:r>
              <a:rPr lang="en-GB" baseline="0" noProof="0" dirty="0" smtClean="0"/>
              <a:t>s value is shown on the slide) to cut the mullion in the point of its fixation is the worst solution.</a:t>
            </a:r>
            <a:endParaRPr lang="en-GB" noProof="0"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58</a:t>
            </a:fld>
            <a:endParaRPr lang="en-GB"/>
          </a:p>
        </p:txBody>
      </p:sp>
    </p:spTree>
    <p:extLst>
      <p:ext uri="{BB962C8B-B14F-4D97-AF65-F5344CB8AC3E}">
        <p14:creationId xmlns="" xmlns:p14="http://schemas.microsoft.com/office/powerpoint/2010/main" val="6506803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Due to the bending moment (it</a:t>
            </a:r>
            <a:r>
              <a:rPr lang="pl-PL" dirty="0" smtClean="0"/>
              <a:t>’</a:t>
            </a:r>
            <a:r>
              <a:rPr lang="en-GB" dirty="0" smtClean="0"/>
              <a:t>s value is shown on the slide) to cut the mullion in the point of its fixation is the worst solution.</a:t>
            </a:r>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60</a:t>
            </a:fld>
            <a:endParaRPr lang="en-GB"/>
          </a:p>
        </p:txBody>
      </p:sp>
    </p:spTree>
    <p:extLst>
      <p:ext uri="{BB962C8B-B14F-4D97-AF65-F5344CB8AC3E}">
        <p14:creationId xmlns="" xmlns:p14="http://schemas.microsoft.com/office/powerpoint/2010/main" val="10092578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Input data that has to be collected:</a:t>
            </a:r>
            <a:br>
              <a:rPr lang="en-GB" dirty="0" smtClean="0"/>
            </a:br>
            <a:r>
              <a:rPr lang="en-GB" dirty="0" smtClean="0"/>
              <a:t>- total glass thickness</a:t>
            </a:r>
            <a:br>
              <a:rPr lang="en-GB" dirty="0" smtClean="0"/>
            </a:br>
            <a:r>
              <a:rPr lang="en-GB" dirty="0" smtClean="0"/>
              <a:t>- distance between axes of neighbour transoms</a:t>
            </a:r>
            <a:br>
              <a:rPr lang="en-GB" dirty="0" smtClean="0"/>
            </a:br>
            <a:r>
              <a:rPr lang="en-GB" dirty="0" smtClean="0"/>
              <a:t>- distance between axes of neighbour mullions</a:t>
            </a:r>
            <a:br>
              <a:rPr lang="en-GB" dirty="0" smtClean="0"/>
            </a:br>
            <a:r>
              <a:rPr lang="en-GB" dirty="0" smtClean="0"/>
              <a:t>- seating arrangements of glass supports</a:t>
            </a:r>
            <a:br>
              <a:rPr lang="en-GB" dirty="0" smtClean="0"/>
            </a:br>
            <a:r>
              <a:rPr lang="en-GB" dirty="0" smtClean="0"/>
              <a:t>- maximum deflection</a:t>
            </a:r>
          </a:p>
          <a:p>
            <a:endParaRPr lang="pl-PL" dirty="0" smtClean="0"/>
          </a:p>
          <a:p>
            <a:r>
              <a:rPr lang="en-GB" dirty="0" smtClean="0"/>
              <a:t>Output data gives the information about required </a:t>
            </a:r>
            <a:r>
              <a:rPr lang="en-GB" dirty="0" err="1" smtClean="0"/>
              <a:t>Iyy</a:t>
            </a:r>
            <a:r>
              <a:rPr lang="en-GB" dirty="0" smtClean="0"/>
              <a:t> value and suggest the smallest transom profile that fulfils this criteria and additionally:</a:t>
            </a:r>
            <a:br>
              <a:rPr lang="en-GB" dirty="0" smtClean="0"/>
            </a:br>
            <a:r>
              <a:rPr lang="en-GB" dirty="0" smtClean="0"/>
              <a:t>- vertical and horizontal clearance</a:t>
            </a:r>
            <a:br>
              <a:rPr lang="en-GB" dirty="0" smtClean="0"/>
            </a:br>
            <a:r>
              <a:rPr lang="en-GB" dirty="0" smtClean="0"/>
              <a:t>- external dimensions of glass</a:t>
            </a:r>
            <a:br>
              <a:rPr lang="en-GB" dirty="0" smtClean="0"/>
            </a:br>
            <a:r>
              <a:rPr lang="en-GB" dirty="0" smtClean="0"/>
              <a:t>- weight of glass</a:t>
            </a:r>
            <a:br>
              <a:rPr lang="en-GB" dirty="0" smtClean="0"/>
            </a:br>
            <a:r>
              <a:rPr lang="en-GB" dirty="0" smtClean="0"/>
              <a:t>- load of each glass support</a:t>
            </a:r>
          </a:p>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65</a:t>
            </a:fld>
            <a:endParaRPr lang="en-GB"/>
          </a:p>
        </p:txBody>
      </p:sp>
    </p:spTree>
    <p:extLst>
      <p:ext uri="{BB962C8B-B14F-4D97-AF65-F5344CB8AC3E}">
        <p14:creationId xmlns="" xmlns:p14="http://schemas.microsoft.com/office/powerpoint/2010/main" val="25236284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dirty="0" smtClean="0"/>
              <a:t>Thermal insulation</a:t>
            </a:r>
          </a:p>
          <a:p>
            <a:r>
              <a:rPr lang="pl-PL" dirty="0" smtClean="0"/>
              <a:t>- </a:t>
            </a:r>
            <a:r>
              <a:rPr lang="en-GB" dirty="0" smtClean="0"/>
              <a:t>Surface (A) as well as length (l) of all elements are easy to calculate because dimensions of individual fields(window, panel and glass) are given in the project of the curtain wall</a:t>
            </a:r>
          </a:p>
          <a:p>
            <a:r>
              <a:rPr lang="pl-PL" dirty="0" smtClean="0"/>
              <a:t>- </a:t>
            </a:r>
            <a:r>
              <a:rPr lang="en-GB" dirty="0" err="1" smtClean="0"/>
              <a:t>Uf</a:t>
            </a:r>
            <a:r>
              <a:rPr lang="en-GB" dirty="0" smtClean="0"/>
              <a:t>, Um and </a:t>
            </a:r>
            <a:r>
              <a:rPr lang="en-GB" dirty="0" err="1" smtClean="0"/>
              <a:t>Ut</a:t>
            </a:r>
            <a:r>
              <a:rPr lang="en-GB" dirty="0" smtClean="0"/>
              <a:t> values can be taken from measurement according to the EN 12412-2 or can be calculated according to the EN ISO 10077-2</a:t>
            </a:r>
          </a:p>
          <a:p>
            <a:r>
              <a:rPr lang="pl-PL" dirty="0" smtClean="0"/>
              <a:t>- </a:t>
            </a:r>
            <a:r>
              <a:rPr lang="en-GB" dirty="0" smtClean="0"/>
              <a:t>Um and </a:t>
            </a:r>
            <a:r>
              <a:rPr lang="en-GB" dirty="0" err="1" smtClean="0"/>
              <a:t>Ut</a:t>
            </a:r>
            <a:r>
              <a:rPr lang="en-GB" dirty="0" smtClean="0"/>
              <a:t> values of standard profiles are also usually given in system suppliers' curtain walling catalogues</a:t>
            </a:r>
          </a:p>
          <a:p>
            <a:r>
              <a:rPr lang="pl-PL" dirty="0" smtClean="0"/>
              <a:t>- </a:t>
            </a:r>
            <a:r>
              <a:rPr lang="en-GB" dirty="0" err="1" smtClean="0"/>
              <a:t>Ug</a:t>
            </a:r>
            <a:r>
              <a:rPr lang="en-GB" dirty="0" smtClean="0"/>
              <a:t> values of glazing can be evaluated according to the EN ISO 10077-1 or EN 673, EN 674, EN 675</a:t>
            </a:r>
          </a:p>
          <a:p>
            <a:r>
              <a:rPr lang="pl-PL" dirty="0" smtClean="0"/>
              <a:t>-</a:t>
            </a:r>
            <a:r>
              <a:rPr lang="pl-PL" baseline="0" dirty="0" smtClean="0"/>
              <a:t> </a:t>
            </a:r>
            <a:r>
              <a:rPr lang="en-GB" dirty="0" smtClean="0"/>
              <a:t>Evaluation of Up values of panels can be evaluated in accordance with </a:t>
            </a:r>
            <a:r>
              <a:rPr lang="en-GB" dirty="0" err="1" smtClean="0"/>
              <a:t>prEN</a:t>
            </a:r>
            <a:r>
              <a:rPr lang="en-GB" dirty="0" smtClean="0"/>
              <a:t> ISO 6946</a:t>
            </a:r>
          </a:p>
          <a:p>
            <a:r>
              <a:rPr lang="pl-PL" dirty="0" smtClean="0"/>
              <a:t>- </a:t>
            </a:r>
            <a:r>
              <a:rPr lang="en-GB" dirty="0" err="1" smtClean="0"/>
              <a:t>Ψp</a:t>
            </a:r>
            <a:r>
              <a:rPr lang="en-GB" dirty="0" smtClean="0"/>
              <a:t>-values can be taken from Annexe B (Table B.5) of the EN 13947 or can be calculated according to EN ISO 10077-2 </a:t>
            </a:r>
          </a:p>
          <a:p>
            <a:pPr marL="171450" indent="-171450">
              <a:buFontTx/>
              <a:buChar char="-"/>
            </a:pPr>
            <a:r>
              <a:rPr lang="en-GB" dirty="0" err="1" smtClean="0"/>
              <a:t>Ψm,g</a:t>
            </a:r>
            <a:r>
              <a:rPr lang="en-GB" dirty="0" smtClean="0"/>
              <a:t> , </a:t>
            </a:r>
            <a:r>
              <a:rPr lang="en-GB" dirty="0" err="1" smtClean="0"/>
              <a:t>Ψt,g</a:t>
            </a:r>
            <a:r>
              <a:rPr lang="en-GB" dirty="0" smtClean="0"/>
              <a:t> , </a:t>
            </a:r>
            <a:r>
              <a:rPr lang="en-GB" dirty="0" err="1" smtClean="0"/>
              <a:t>Ψf,g</a:t>
            </a:r>
            <a:r>
              <a:rPr lang="en-GB" dirty="0" smtClean="0"/>
              <a:t> , and </a:t>
            </a:r>
            <a:r>
              <a:rPr lang="en-GB" dirty="0" err="1" smtClean="0"/>
              <a:t>Ψm,f</a:t>
            </a:r>
            <a:r>
              <a:rPr lang="en-GB" dirty="0" smtClean="0"/>
              <a:t> , </a:t>
            </a:r>
            <a:r>
              <a:rPr lang="en-GB" dirty="0" err="1" smtClean="0"/>
              <a:t>Ψt,f</a:t>
            </a:r>
            <a:r>
              <a:rPr lang="en-GB" dirty="0" smtClean="0"/>
              <a:t>  values can be taken from Annexe B (Table B.1, B.2, B.3, B.4 and B.6) of the EN 13947 or can be calculated according to the EN ISO 10077-2</a:t>
            </a:r>
            <a:endParaRPr lang="pl-PL" dirty="0" smtClean="0"/>
          </a:p>
          <a:p>
            <a:pPr marL="0" indent="0">
              <a:buFontTx/>
              <a:buNone/>
            </a:pPr>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70</a:t>
            </a:fld>
            <a:endParaRPr lang="en-GB"/>
          </a:p>
        </p:txBody>
      </p:sp>
    </p:spTree>
    <p:extLst>
      <p:ext uri="{BB962C8B-B14F-4D97-AF65-F5344CB8AC3E}">
        <p14:creationId xmlns="" xmlns:p14="http://schemas.microsoft.com/office/powerpoint/2010/main" val="344256465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r>
              <a:rPr lang="en-GB" noProof="0" dirty="0" smtClean="0"/>
              <a:t>EN</a:t>
            </a:r>
            <a:r>
              <a:rPr lang="en-GB" baseline="0" noProof="0" dirty="0" smtClean="0"/>
              <a:t> ISO 8990 – Thermal insulation – Determination of </a:t>
            </a:r>
            <a:r>
              <a:rPr lang="en-GB" baseline="0" noProof="0" dirty="0" err="1" smtClean="0"/>
              <a:t>steade</a:t>
            </a:r>
            <a:r>
              <a:rPr lang="en-GB" baseline="0" noProof="0" dirty="0" smtClean="0"/>
              <a:t>-state thermal transmission properties – Calibrated and guarded got box</a:t>
            </a:r>
          </a:p>
          <a:p>
            <a:r>
              <a:rPr lang="en-GB" baseline="0" noProof="0" dirty="0" smtClean="0"/>
              <a:t>EN ISO 12567-1 – Thermal performance of windows and doors – Determination for </a:t>
            </a:r>
            <a:r>
              <a:rPr lang="en-GB" baseline="0" noProof="0" dirty="0" err="1" smtClean="0"/>
              <a:t>thermao</a:t>
            </a:r>
            <a:r>
              <a:rPr lang="en-GB" baseline="0" noProof="0" dirty="0" smtClean="0"/>
              <a:t> transmittance by hot box method – Part 1</a:t>
            </a:r>
            <a:endParaRPr lang="en-GB" noProof="0"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71</a:t>
            </a:fld>
            <a:endParaRPr lang="en-GB"/>
          </a:p>
        </p:txBody>
      </p:sp>
    </p:spTree>
    <p:extLst>
      <p:ext uri="{BB962C8B-B14F-4D97-AF65-F5344CB8AC3E}">
        <p14:creationId xmlns="" xmlns:p14="http://schemas.microsoft.com/office/powerpoint/2010/main" val="2033958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75</a:t>
            </a:fld>
            <a:endParaRPr lang="en-GB"/>
          </a:p>
        </p:txBody>
      </p:sp>
    </p:spTree>
    <p:extLst>
      <p:ext uri="{BB962C8B-B14F-4D97-AF65-F5344CB8AC3E}">
        <p14:creationId xmlns="" xmlns:p14="http://schemas.microsoft.com/office/powerpoint/2010/main" val="8641029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77</a:t>
            </a:fld>
            <a:endParaRPr lang="en-GB"/>
          </a:p>
        </p:txBody>
      </p:sp>
    </p:spTree>
    <p:extLst>
      <p:ext uri="{BB962C8B-B14F-4D97-AF65-F5344CB8AC3E}">
        <p14:creationId xmlns="" xmlns:p14="http://schemas.microsoft.com/office/powerpoint/2010/main" val="39416827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ymbol zastępczy obrazu slajdu 1"/>
          <p:cNvSpPr>
            <a:spLocks noGrp="1" noRot="1" noChangeAspect="1"/>
          </p:cNvSpPr>
          <p:nvPr>
            <p:ph type="sldImg"/>
          </p:nvPr>
        </p:nvSpPr>
        <p:spPr/>
      </p:sp>
      <p:sp>
        <p:nvSpPr>
          <p:cNvPr id="3" name="Symbol zastępczy notatek 2"/>
          <p:cNvSpPr>
            <a:spLocks noGrp="1"/>
          </p:cNvSpPr>
          <p:nvPr>
            <p:ph type="body" idx="1"/>
          </p:nvPr>
        </p:nvSpPr>
        <p:spPr/>
        <p:txBody>
          <a:bodyPr/>
          <a:lstStyle/>
          <a:p>
            <a:endParaRPr lang="en-GB" dirty="0"/>
          </a:p>
        </p:txBody>
      </p:sp>
      <p:sp>
        <p:nvSpPr>
          <p:cNvPr id="4" name="Symbol zastępczy numeru slajdu 3"/>
          <p:cNvSpPr>
            <a:spLocks noGrp="1"/>
          </p:cNvSpPr>
          <p:nvPr>
            <p:ph type="sldNum" sz="quarter" idx="10"/>
          </p:nvPr>
        </p:nvSpPr>
        <p:spPr/>
        <p:txBody>
          <a:bodyPr/>
          <a:lstStyle/>
          <a:p>
            <a:fld id="{4006D454-867E-40F5-BAE6-EF9E2CCCB9C5}" type="slidenum">
              <a:rPr lang="en-GB" smtClean="0"/>
              <a:pPr/>
              <a:t>82</a:t>
            </a:fld>
            <a:endParaRPr lang="en-GB"/>
          </a:p>
        </p:txBody>
      </p:sp>
    </p:spTree>
    <p:extLst>
      <p:ext uri="{BB962C8B-B14F-4D97-AF65-F5344CB8AC3E}">
        <p14:creationId xmlns="" xmlns:p14="http://schemas.microsoft.com/office/powerpoint/2010/main" val="256443741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8" name="Rechthoek 7"/>
          <p:cNvSpPr/>
          <p:nvPr userDrawn="1"/>
        </p:nvSpPr>
        <p:spPr bwMode="auto">
          <a:xfrm>
            <a:off x="0" y="0"/>
            <a:ext cx="9144000" cy="6858000"/>
          </a:xfrm>
          <a:prstGeom prst="rect">
            <a:avLst/>
          </a:prstGeom>
          <a:solidFill>
            <a:srgbClr val="B4AB9C"/>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6" charset="0"/>
              <a:buNone/>
              <a:tabLst/>
            </a:pPr>
            <a:endParaRPr kumimoji="0" lang="nl-BE" sz="1800" b="0" i="0" u="none" strike="noStrike" cap="none" normalizeH="0" baseline="0" smtClean="0">
              <a:ln>
                <a:noFill/>
              </a:ln>
              <a:solidFill>
                <a:schemeClr val="bg1"/>
              </a:solidFill>
              <a:effectLst/>
              <a:latin typeface="Calibri" pitchFamily="32" charset="0"/>
              <a:cs typeface="Arial" charset="0"/>
            </a:endParaRPr>
          </a:p>
        </p:txBody>
      </p:sp>
      <p:pic>
        <p:nvPicPr>
          <p:cNvPr id="19" name="Picture 18" descr="witlogoOK.png"/>
          <p:cNvPicPr>
            <a:picLocks/>
          </p:cNvPicPr>
          <p:nvPr userDrawn="1"/>
        </p:nvPicPr>
        <p:blipFill>
          <a:blip r:embed="rId2" cstate="print"/>
          <a:stretch>
            <a:fillRect/>
          </a:stretch>
        </p:blipFill>
        <p:spPr>
          <a:xfrm>
            <a:off x="7020272" y="270000"/>
            <a:ext cx="1584000" cy="565200"/>
          </a:xfrm>
          <a:prstGeom prst="rect">
            <a:avLst/>
          </a:prstGeom>
        </p:spPr>
      </p:pic>
      <p:pic>
        <p:nvPicPr>
          <p:cNvPr id="20" name="Picture 19" descr="01.png"/>
          <p:cNvPicPr>
            <a:picLocks noChangeAspect="1"/>
          </p:cNvPicPr>
          <p:nvPr userDrawn="1"/>
        </p:nvPicPr>
        <p:blipFill>
          <a:blip r:embed="rId3" cstate="print"/>
          <a:stretch>
            <a:fillRect/>
          </a:stretch>
        </p:blipFill>
        <p:spPr>
          <a:xfrm>
            <a:off x="4572000" y="1917000"/>
            <a:ext cx="1519754" cy="1512000"/>
          </a:xfrm>
          <a:prstGeom prst="rect">
            <a:avLst/>
          </a:prstGeom>
        </p:spPr>
      </p:pic>
      <p:pic>
        <p:nvPicPr>
          <p:cNvPr id="21" name="Picture 20" descr="02.png"/>
          <p:cNvPicPr>
            <a:picLocks noChangeAspect="1"/>
          </p:cNvPicPr>
          <p:nvPr userDrawn="1"/>
        </p:nvPicPr>
        <p:blipFill>
          <a:blip r:embed="rId4" cstate="print"/>
          <a:stretch>
            <a:fillRect/>
          </a:stretch>
        </p:blipFill>
        <p:spPr>
          <a:xfrm>
            <a:off x="2843808" y="1917000"/>
            <a:ext cx="1519754" cy="1512000"/>
          </a:xfrm>
          <a:prstGeom prst="rect">
            <a:avLst/>
          </a:prstGeom>
        </p:spPr>
      </p:pic>
      <p:pic>
        <p:nvPicPr>
          <p:cNvPr id="22" name="Picture 21" descr="03.png"/>
          <p:cNvPicPr>
            <a:picLocks noChangeAspect="1"/>
          </p:cNvPicPr>
          <p:nvPr userDrawn="1"/>
        </p:nvPicPr>
        <p:blipFill>
          <a:blip r:embed="rId5" cstate="print"/>
          <a:stretch>
            <a:fillRect/>
          </a:stretch>
        </p:blipFill>
        <p:spPr>
          <a:xfrm>
            <a:off x="1115616" y="1917000"/>
            <a:ext cx="1519754" cy="1512000"/>
          </a:xfrm>
          <a:prstGeom prst="rect">
            <a:avLst/>
          </a:prstGeom>
        </p:spPr>
      </p:pic>
      <p:sp>
        <p:nvSpPr>
          <p:cNvPr id="9" name="Rechthoek 8"/>
          <p:cNvSpPr/>
          <p:nvPr userDrawn="1"/>
        </p:nvSpPr>
        <p:spPr bwMode="auto">
          <a:xfrm>
            <a:off x="1944000" y="6750000"/>
            <a:ext cx="7200000" cy="108000"/>
          </a:xfrm>
          <a:prstGeom prst="rect">
            <a:avLst/>
          </a:prstGeom>
          <a:solidFill>
            <a:srgbClr val="9A8C7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6" charset="0"/>
              <a:buNone/>
              <a:tabLst/>
            </a:pPr>
            <a:endParaRPr kumimoji="0" lang="nl-BE" sz="1800" b="0" i="0" u="none" strike="noStrike" cap="none" normalizeH="0" baseline="0" smtClean="0">
              <a:ln>
                <a:noFill/>
              </a:ln>
              <a:solidFill>
                <a:schemeClr val="bg1"/>
              </a:solidFill>
              <a:effectLst/>
              <a:latin typeface="Calibri" pitchFamily="32" charset="0"/>
              <a:cs typeface="Arial" charset="0"/>
            </a:endParaRPr>
          </a:p>
        </p:txBody>
      </p:sp>
      <p:sp>
        <p:nvSpPr>
          <p:cNvPr id="10" name="Rechthoek 9"/>
          <p:cNvSpPr/>
          <p:nvPr userDrawn="1"/>
        </p:nvSpPr>
        <p:spPr bwMode="auto">
          <a:xfrm>
            <a:off x="0" y="6750024"/>
            <a:ext cx="7000892" cy="107976"/>
          </a:xfrm>
          <a:prstGeom prst="rect">
            <a:avLst/>
          </a:prstGeom>
          <a:solidFill>
            <a:srgbClr val="00778A"/>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449263" rtl="0" eaLnBrk="1" fontAlgn="base" latinLnBrk="0" hangingPunct="1">
              <a:lnSpc>
                <a:spcPct val="100000"/>
              </a:lnSpc>
              <a:spcBef>
                <a:spcPct val="0"/>
              </a:spcBef>
              <a:spcAft>
                <a:spcPct val="0"/>
              </a:spcAft>
              <a:buClr>
                <a:srgbClr val="000000"/>
              </a:buClr>
              <a:buSzPct val="100000"/>
              <a:buFont typeface="Times New Roman" pitchFamily="16" charset="0"/>
              <a:buNone/>
              <a:tabLst/>
            </a:pPr>
            <a:endParaRPr kumimoji="0" lang="nl-BE" sz="1800" b="0" i="0" u="none" strike="noStrike" cap="none" normalizeH="0" baseline="0" smtClean="0">
              <a:ln>
                <a:noFill/>
              </a:ln>
              <a:solidFill>
                <a:schemeClr val="bg1"/>
              </a:solidFill>
              <a:effectLst/>
              <a:latin typeface="Calibri" pitchFamily="32" charset="0"/>
              <a:cs typeface="Arial" charset="0"/>
            </a:endParaRPr>
          </a:p>
        </p:txBody>
      </p:sp>
      <p:sp>
        <p:nvSpPr>
          <p:cNvPr id="11" name="Title 1"/>
          <p:cNvSpPr>
            <a:spLocks noGrp="1"/>
          </p:cNvSpPr>
          <p:nvPr>
            <p:ph type="ctrTitle" hasCustomPrompt="1"/>
          </p:nvPr>
        </p:nvSpPr>
        <p:spPr>
          <a:xfrm>
            <a:off x="1043608" y="4653136"/>
            <a:ext cx="7560840" cy="432048"/>
          </a:xfrm>
        </p:spPr>
        <p:txBody>
          <a:bodyPr>
            <a:normAutofit/>
          </a:bodyPr>
          <a:lstStyle>
            <a:lvl1pPr algn="l">
              <a:defRPr sz="3200">
                <a:solidFill>
                  <a:schemeClr val="bg1"/>
                </a:solidFill>
                <a:latin typeface="Calibri" pitchFamily="34" charset="0"/>
                <a:cs typeface="Arial" pitchFamily="34" charset="0"/>
              </a:defRPr>
            </a:lvl1pPr>
          </a:lstStyle>
          <a:p>
            <a:r>
              <a:rPr lang="en-GB" noProof="0" dirty="0" smtClean="0"/>
              <a:t>Subtitle</a:t>
            </a:r>
            <a:endParaRPr lang="en-GB" noProof="0" dirty="0"/>
          </a:p>
        </p:txBody>
      </p:sp>
      <p:sp>
        <p:nvSpPr>
          <p:cNvPr id="12" name="Subtitle 2"/>
          <p:cNvSpPr>
            <a:spLocks noGrp="1"/>
          </p:cNvSpPr>
          <p:nvPr>
            <p:ph type="subTitle" idx="1" hasCustomPrompt="1"/>
          </p:nvPr>
        </p:nvSpPr>
        <p:spPr>
          <a:xfrm>
            <a:off x="1043608" y="3958208"/>
            <a:ext cx="7560840" cy="694928"/>
          </a:xfrm>
        </p:spPr>
        <p:txBody>
          <a:bodyPr>
            <a:normAutofit/>
          </a:bodyPr>
          <a:lstStyle>
            <a:lvl1pPr marL="0" indent="0" algn="l">
              <a:buNone/>
              <a:defRPr sz="3600" b="1">
                <a:solidFill>
                  <a:schemeClr val="bg1"/>
                </a:solidFill>
                <a:latin typeface="Calibri" pitchFamily="34" charset="0"/>
                <a:cs typeface="Arial"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noProof="0" dirty="0" smtClean="0"/>
              <a:t>Title</a:t>
            </a:r>
            <a:endParaRPr lang="en-GB" noProof="0"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a:xfrm>
            <a:off x="457200" y="188640"/>
            <a:ext cx="6923088" cy="706090"/>
          </a:xfrm>
        </p:spPr>
        <p:txBody>
          <a:bodyPr/>
          <a:lstStyle/>
          <a:p>
            <a:r>
              <a:rPr lang="en-GB" noProof="0" dirty="0" err="1" smtClean="0"/>
              <a:t>Kliknij</a:t>
            </a:r>
            <a:r>
              <a:rPr lang="en-GB" noProof="0" dirty="0" smtClean="0"/>
              <a:t>, </a:t>
            </a:r>
            <a:r>
              <a:rPr lang="en-GB" noProof="0" dirty="0" err="1" smtClean="0"/>
              <a:t>aby</a:t>
            </a:r>
            <a:r>
              <a:rPr lang="en-GB" noProof="0" dirty="0" smtClean="0"/>
              <a:t> </a:t>
            </a:r>
            <a:r>
              <a:rPr lang="en-GB" noProof="0" dirty="0" err="1" smtClean="0"/>
              <a:t>edytować</a:t>
            </a:r>
            <a:r>
              <a:rPr lang="en-GB" noProof="0" dirty="0" smtClean="0"/>
              <a:t> </a:t>
            </a:r>
            <a:r>
              <a:rPr lang="en-GB" noProof="0" dirty="0" err="1" smtClean="0"/>
              <a:t>styl</a:t>
            </a:r>
            <a:endParaRPr lang="en-GB" noProof="0" dirty="0"/>
          </a:p>
        </p:txBody>
      </p:sp>
      <p:sp>
        <p:nvSpPr>
          <p:cNvPr id="3" name="Symbol zastępczy zawartości 2"/>
          <p:cNvSpPr>
            <a:spLocks noGrp="1"/>
          </p:cNvSpPr>
          <p:nvPr>
            <p:ph idx="1"/>
          </p:nvPr>
        </p:nvSpPr>
        <p:spPr/>
        <p:txBody>
          <a:bodyPr/>
          <a:lstStyle>
            <a:lvl1pPr>
              <a:buSzPct val="75000"/>
              <a:defRPr/>
            </a:lvl1pPr>
          </a:lstStyle>
          <a:p>
            <a:pPr lvl="0"/>
            <a:r>
              <a:rPr lang="pl-PL" dirty="0" smtClean="0"/>
              <a:t>Kliknij, aby edytować style wzorca tekstu</a:t>
            </a:r>
          </a:p>
          <a:p>
            <a:pPr lvl="1"/>
            <a:r>
              <a:rPr lang="pl-PL" dirty="0" smtClean="0"/>
              <a:t>Drugi poziom</a:t>
            </a:r>
          </a:p>
          <a:p>
            <a:pPr lvl="2"/>
            <a:r>
              <a:rPr lang="pl-PL" dirty="0" smtClean="0"/>
              <a:t>Trzeci poziom</a:t>
            </a:r>
          </a:p>
          <a:p>
            <a:pPr lvl="3"/>
            <a:r>
              <a:rPr lang="pl-PL" dirty="0" smtClean="0"/>
              <a:t>Czwarty poziom</a:t>
            </a:r>
          </a:p>
          <a:p>
            <a:pPr lvl="4"/>
            <a:r>
              <a:rPr lang="pl-PL" dirty="0" smtClean="0"/>
              <a:t>Piąty poziom</a:t>
            </a:r>
            <a:endParaRPr lang="en-GB" dirty="0"/>
          </a:p>
        </p:txBody>
      </p:sp>
    </p:spTree>
    <p:extLst>
      <p:ext uri="{BB962C8B-B14F-4D97-AF65-F5344CB8AC3E}">
        <p14:creationId xmlns="" xmlns:p14="http://schemas.microsoft.com/office/powerpoint/2010/main" val="202726973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a:xfrm>
            <a:off x="457200" y="188640"/>
            <a:ext cx="6923088" cy="706090"/>
          </a:xfrm>
        </p:spPr>
        <p:txBody>
          <a:bodyPr/>
          <a:lstStyle/>
          <a:p>
            <a:r>
              <a:rPr lang="en-GB" noProof="0" dirty="0" err="1" smtClean="0"/>
              <a:t>Kliknij</a:t>
            </a:r>
            <a:r>
              <a:rPr lang="en-GB" noProof="0" dirty="0" smtClean="0"/>
              <a:t>, </a:t>
            </a:r>
            <a:r>
              <a:rPr lang="en-GB" noProof="0" dirty="0" err="1" smtClean="0"/>
              <a:t>aby</a:t>
            </a:r>
            <a:r>
              <a:rPr lang="en-GB" noProof="0" dirty="0" smtClean="0"/>
              <a:t> </a:t>
            </a:r>
            <a:r>
              <a:rPr lang="en-GB" noProof="0" dirty="0" err="1" smtClean="0"/>
              <a:t>edytować</a:t>
            </a:r>
            <a:r>
              <a:rPr lang="en-GB" noProof="0" dirty="0" smtClean="0"/>
              <a:t> </a:t>
            </a:r>
            <a:r>
              <a:rPr lang="en-GB" noProof="0" dirty="0" err="1" smtClean="0"/>
              <a:t>styl</a:t>
            </a:r>
            <a:endParaRPr lang="en-GB" noProof="0" dirty="0"/>
          </a:p>
        </p:txBody>
      </p:sp>
    </p:spTree>
    <p:extLst>
      <p:ext uri="{BB962C8B-B14F-4D97-AF65-F5344CB8AC3E}">
        <p14:creationId xmlns="" xmlns:p14="http://schemas.microsoft.com/office/powerpoint/2010/main" val="2691371297"/>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Tree>
    <p:extLst>
      <p:ext uri="{BB962C8B-B14F-4D97-AF65-F5344CB8AC3E}">
        <p14:creationId xmlns="" xmlns:p14="http://schemas.microsoft.com/office/powerpoint/2010/main" val="1640784311"/>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26"/>
          <p:cNvSpPr>
            <a:spLocks noChangeArrowheads="1"/>
          </p:cNvSpPr>
          <p:nvPr userDrawn="1"/>
        </p:nvSpPr>
        <p:spPr bwMode="auto">
          <a:xfrm>
            <a:off x="2765" y="-1"/>
            <a:ext cx="9144000" cy="980729"/>
          </a:xfrm>
          <a:prstGeom prst="rect">
            <a:avLst/>
          </a:prstGeom>
          <a:solidFill>
            <a:srgbClr val="A4968A"/>
          </a:solidFill>
          <a:ln w="9525">
            <a:noFill/>
            <a:miter lim="800000"/>
            <a:headEnd/>
            <a:tailEnd/>
          </a:ln>
          <a:effectLst/>
        </p:spPr>
        <p:txBody>
          <a:bodyPr wrap="none" anchor="ct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sv-SE" sz="2400" b="0" i="0" u="none" strike="noStrike" kern="0" cap="none" spc="0" normalizeH="0" baseline="0" noProof="0" dirty="0">
              <a:ln>
                <a:noFill/>
              </a:ln>
              <a:solidFill>
                <a:srgbClr val="000000"/>
              </a:solidFill>
              <a:effectLst/>
              <a:uLnTx/>
              <a:uFillTx/>
            </a:endParaRPr>
          </a:p>
        </p:txBody>
      </p:sp>
      <p:sp>
        <p:nvSpPr>
          <p:cNvPr id="2" name="Symbol zastępczy tytułu 1"/>
          <p:cNvSpPr>
            <a:spLocks noGrp="1"/>
          </p:cNvSpPr>
          <p:nvPr>
            <p:ph type="title"/>
          </p:nvPr>
        </p:nvSpPr>
        <p:spPr>
          <a:xfrm>
            <a:off x="457200" y="188640"/>
            <a:ext cx="6923088" cy="706090"/>
          </a:xfrm>
          <a:prstGeom prst="rect">
            <a:avLst/>
          </a:prstGeom>
        </p:spPr>
        <p:txBody>
          <a:bodyPr vert="horz" lIns="91440" tIns="45720" rIns="91440" bIns="45720" rtlCol="0" anchor="ctr">
            <a:normAutofit/>
          </a:bodyPr>
          <a:lstStyle/>
          <a:p>
            <a:r>
              <a:rPr lang="en-GB" noProof="0" dirty="0" err="1" smtClean="0"/>
              <a:t>Kliknij</a:t>
            </a:r>
            <a:r>
              <a:rPr lang="en-GB" noProof="0" dirty="0" smtClean="0"/>
              <a:t>, </a:t>
            </a:r>
            <a:r>
              <a:rPr lang="en-GB" noProof="0" dirty="0" err="1" smtClean="0"/>
              <a:t>aby</a:t>
            </a:r>
            <a:r>
              <a:rPr lang="en-GB" noProof="0" dirty="0" smtClean="0"/>
              <a:t> </a:t>
            </a:r>
            <a:r>
              <a:rPr lang="en-GB" noProof="0" dirty="0" err="1" smtClean="0"/>
              <a:t>edytować</a:t>
            </a:r>
            <a:r>
              <a:rPr lang="en-GB" noProof="0" dirty="0" smtClean="0"/>
              <a:t> </a:t>
            </a:r>
            <a:r>
              <a:rPr lang="en-GB" noProof="0" dirty="0" err="1" smtClean="0"/>
              <a:t>styl</a:t>
            </a:r>
            <a:endParaRPr lang="en-GB" noProof="0" dirty="0"/>
          </a:p>
        </p:txBody>
      </p:sp>
      <p:sp>
        <p:nvSpPr>
          <p:cNvPr id="3" name="Symbol zastępczy tekstu 2"/>
          <p:cNvSpPr>
            <a:spLocks noGrp="1"/>
          </p:cNvSpPr>
          <p:nvPr>
            <p:ph type="body" idx="1"/>
          </p:nvPr>
        </p:nvSpPr>
        <p:spPr>
          <a:xfrm>
            <a:off x="457200" y="1600200"/>
            <a:ext cx="8229600" cy="4525963"/>
          </a:xfrm>
          <a:prstGeom prst="rect">
            <a:avLst/>
          </a:prstGeom>
        </p:spPr>
        <p:txBody>
          <a:bodyPr vert="horz" lIns="91440" tIns="45720" rIns="91440" bIns="45720" rtlCol="0">
            <a:noAutofit/>
          </a:bodyPr>
          <a:lstStyle/>
          <a:p>
            <a:pPr lvl="0"/>
            <a:r>
              <a:rPr lang="pl-PL" dirty="0" smtClean="0"/>
              <a:t>Kliknij, aby edytować style wzorca tekstu</a:t>
            </a:r>
          </a:p>
          <a:p>
            <a:pPr lvl="1"/>
            <a:r>
              <a:rPr lang="pl-PL" dirty="0" smtClean="0"/>
              <a:t>Drugi poziom</a:t>
            </a:r>
          </a:p>
          <a:p>
            <a:pPr lvl="2"/>
            <a:r>
              <a:rPr lang="pl-PL" dirty="0" smtClean="0"/>
              <a:t>Trzeci poziom</a:t>
            </a:r>
          </a:p>
          <a:p>
            <a:pPr lvl="3"/>
            <a:r>
              <a:rPr lang="pl-PL" dirty="0" smtClean="0"/>
              <a:t>Czwarty poziom</a:t>
            </a:r>
          </a:p>
          <a:p>
            <a:pPr lvl="4"/>
            <a:r>
              <a:rPr lang="pl-PL" dirty="0" smtClean="0"/>
              <a:t>Piąty poziom</a:t>
            </a:r>
            <a:endParaRPr lang="en-GB" dirty="0"/>
          </a:p>
        </p:txBody>
      </p:sp>
      <p:pic>
        <p:nvPicPr>
          <p:cNvPr id="8" name="Picture 27" descr="LOGO SAPA BS_white copy"/>
          <p:cNvPicPr>
            <a:picLocks noChangeAspect="1" noChangeArrowheads="1"/>
          </p:cNvPicPr>
          <p:nvPr userDrawn="1"/>
        </p:nvPicPr>
        <p:blipFill rotWithShape="1">
          <a:blip r:embed="rId6" cstate="email"/>
          <a:srcRect t="-9012" b="-1"/>
          <a:stretch/>
        </p:blipFill>
        <p:spPr bwMode="auto">
          <a:xfrm>
            <a:off x="7668344" y="243470"/>
            <a:ext cx="1296144" cy="521234"/>
          </a:xfrm>
          <a:prstGeom prst="rect">
            <a:avLst/>
          </a:prstGeom>
          <a:noFill/>
          <a:ln w="9525">
            <a:noFill/>
            <a:miter lim="800000"/>
            <a:headEnd/>
            <a:tailEnd/>
          </a:ln>
          <a:effectLst>
            <a:outerShdw blurRad="38100" dist="25400" dir="2700000" algn="tl" rotWithShape="0">
              <a:prstClr val="black">
                <a:alpha val="53000"/>
              </a:prstClr>
            </a:outerShdw>
          </a:effectLst>
        </p:spPr>
      </p:pic>
      <p:sp>
        <p:nvSpPr>
          <p:cNvPr id="9" name="Rectangle 28"/>
          <p:cNvSpPr>
            <a:spLocks noChangeArrowheads="1"/>
          </p:cNvSpPr>
          <p:nvPr userDrawn="1"/>
        </p:nvSpPr>
        <p:spPr bwMode="auto">
          <a:xfrm>
            <a:off x="0" y="6742113"/>
            <a:ext cx="7043738" cy="115887"/>
          </a:xfrm>
          <a:prstGeom prst="rect">
            <a:avLst/>
          </a:prstGeom>
          <a:solidFill>
            <a:srgbClr val="00778A"/>
          </a:solidFill>
          <a:ln w="9525">
            <a:noFill/>
            <a:miter lim="800000"/>
            <a:headEnd/>
            <a:tailEnd/>
          </a:ln>
          <a:effectLst/>
        </p:spPr>
        <p:txBody>
          <a:bodyPr wrap="none" anchor="ct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sv-SE" sz="2400" b="0" i="0" u="none" strike="noStrike" kern="0" cap="none" spc="0" normalizeH="0" baseline="0" noProof="0">
              <a:ln>
                <a:noFill/>
              </a:ln>
              <a:solidFill>
                <a:srgbClr val="000000"/>
              </a:solidFill>
              <a:effectLst/>
              <a:uLnTx/>
              <a:uFillTx/>
            </a:endParaRPr>
          </a:p>
        </p:txBody>
      </p:sp>
      <p:sp>
        <p:nvSpPr>
          <p:cNvPr id="10" name="Rectangle 29"/>
          <p:cNvSpPr>
            <a:spLocks noChangeArrowheads="1"/>
          </p:cNvSpPr>
          <p:nvPr userDrawn="1"/>
        </p:nvSpPr>
        <p:spPr bwMode="auto">
          <a:xfrm>
            <a:off x="7042150" y="6742113"/>
            <a:ext cx="2101850" cy="115887"/>
          </a:xfrm>
          <a:prstGeom prst="rect">
            <a:avLst/>
          </a:prstGeom>
          <a:solidFill>
            <a:srgbClr val="867668"/>
          </a:solidFill>
          <a:ln w="9525">
            <a:noFill/>
            <a:miter lim="800000"/>
            <a:headEnd/>
            <a:tailEnd/>
          </a:ln>
          <a:effectLst/>
        </p:spPr>
        <p:txBody>
          <a:bodyPr wrap="none" anchor="ct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sv-SE" sz="2400" b="0" i="0" u="none" strike="noStrike" kern="0" cap="none" spc="0" normalizeH="0" baseline="0" noProof="0">
              <a:ln>
                <a:noFill/>
              </a:ln>
              <a:solidFill>
                <a:srgbClr val="000000"/>
              </a:solidFill>
              <a:effectLst/>
              <a:uLnTx/>
              <a:uFillTx/>
            </a:endParaRPr>
          </a:p>
        </p:txBody>
      </p:sp>
    </p:spTree>
    <p:extLst>
      <p:ext uri="{BB962C8B-B14F-4D97-AF65-F5344CB8AC3E}">
        <p14:creationId xmlns="" xmlns:p14="http://schemas.microsoft.com/office/powerpoint/2010/main" val="43899466"/>
      </p:ext>
    </p:extLst>
  </p:cSld>
  <p:clrMap bg1="lt1" tx1="dk1" bg2="lt2" tx2="dk2" accent1="accent1" accent2="accent2" accent3="accent3" accent4="accent4" accent5="accent5" accent6="accent6" hlink="hlink" folHlink="folHlink"/>
  <p:sldLayoutIdLst>
    <p:sldLayoutId id="2147483738" r:id="rId1"/>
    <p:sldLayoutId id="2147483723" r:id="rId2"/>
    <p:sldLayoutId id="2147483727" r:id="rId3"/>
    <p:sldLayoutId id="2147483728" r:id="rId4"/>
  </p:sldLayoutIdLst>
  <p:timing>
    <p:tnLst>
      <p:par>
        <p:cTn id="1" dur="indefinite" restart="never" nodeType="tmRoot"/>
      </p:par>
    </p:tnLst>
  </p:timing>
  <p:txStyles>
    <p:titleStyle>
      <a:lvl1pPr algn="l" defTabSz="914400" rtl="0" eaLnBrk="1" latinLnBrk="0" hangingPunct="1">
        <a:spcBef>
          <a:spcPct val="0"/>
        </a:spcBef>
        <a:buNone/>
        <a:defRPr sz="4000" b="1" kern="1200">
          <a:solidFill>
            <a:schemeClr val="bg1"/>
          </a:solidFill>
          <a:effectLst>
            <a:outerShdw blurRad="38100" dist="38100" dir="2700000" algn="tl">
              <a:srgbClr val="000000">
                <a:alpha val="43137"/>
              </a:srgbClr>
            </a:outerShdw>
          </a:effectLst>
          <a:latin typeface="Calibri" pitchFamily="34" charset="0"/>
          <a:ea typeface="+mj-ea"/>
          <a:cs typeface="Calibri" pitchFamily="34" charset="0"/>
        </a:defRPr>
      </a:lvl1pPr>
    </p:titleStyle>
    <p:bodyStyle>
      <a:lvl1pPr marL="342900" indent="-342900" algn="l" defTabSz="914400" rtl="0" eaLnBrk="1" latinLnBrk="0" hangingPunct="1">
        <a:spcBef>
          <a:spcPct val="20000"/>
        </a:spcBef>
        <a:buClr>
          <a:srgbClr val="867668"/>
        </a:buClr>
        <a:buSzPct val="70000"/>
        <a:buFont typeface="Calibri"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Clr>
          <a:srgbClr val="A4968A"/>
        </a:buClr>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Clr>
          <a:srgbClr val="A4968A"/>
        </a:buClr>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3.xml"/><Relationship Id="rId1" Type="http://schemas.openxmlformats.org/officeDocument/2006/relationships/themeOverride" Target="../theme/themeOverride1.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22.jpeg"/><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33.jpeg"/><Relationship Id="rId4" Type="http://schemas.openxmlformats.org/officeDocument/2006/relationships/image" Target="../media/image32.jpeg"/></Relationships>
</file>

<file path=ppt/slides/_rels/slide2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39.jpeg"/><Relationship Id="rId4" Type="http://schemas.openxmlformats.org/officeDocument/2006/relationships/image" Target="../media/image38.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3.xml"/><Relationship Id="rId4" Type="http://schemas.openxmlformats.org/officeDocument/2006/relationships/image" Target="../media/image44.jpeg"/></Relationships>
</file>

<file path=ppt/slides/_rels/slide3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png"/><Relationship Id="rId1" Type="http://schemas.openxmlformats.org/officeDocument/2006/relationships/slideLayout" Target="../slideLayouts/slideLayout3.xml"/><Relationship Id="rId5" Type="http://schemas.openxmlformats.org/officeDocument/2006/relationships/image" Target="../media/image48.emf"/><Relationship Id="rId4" Type="http://schemas.openxmlformats.org/officeDocument/2006/relationships/image" Target="../media/image47.emf"/></Relationships>
</file>

<file path=ppt/slides/_rels/slide3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microsoft.com/office/2007/relationships/hdphoto" Target="../media/hdphoto1.wdp"/></Relationships>
</file>

<file path=ppt/slides/_rels/slide3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59.jpeg"/></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42.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3.xml"/><Relationship Id="rId1" Type="http://schemas.openxmlformats.org/officeDocument/2006/relationships/vmlDrawing" Target="../drawings/vmlDrawing2.vml"/><Relationship Id="rId5" Type="http://schemas.openxmlformats.org/officeDocument/2006/relationships/image" Target="../media/image67.png"/><Relationship Id="rId4" Type="http://schemas.openxmlformats.org/officeDocument/2006/relationships/oleObject" Target="../embeddings/oleObject2.bin"/></Relationships>
</file>

<file path=ppt/slides/_rels/slide46.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20.xml"/><Relationship Id="rId1" Type="http://schemas.openxmlformats.org/officeDocument/2006/relationships/slideLayout" Target="../slideLayouts/slideLayout3.xml"/><Relationship Id="rId4" Type="http://schemas.openxmlformats.org/officeDocument/2006/relationships/image" Target="../media/image69.png"/></Relationships>
</file>

<file path=ppt/slides/_rels/slide47.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70.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3.xml"/><Relationship Id="rId4" Type="http://schemas.openxmlformats.org/officeDocument/2006/relationships/image" Target="../media/image76.png"/></Relationships>
</file>

<file path=ppt/slides/_rels/slide52.xml.rels><?xml version="1.0" encoding="UTF-8" standalone="yes"?>
<Relationships xmlns="http://schemas.openxmlformats.org/package/2006/relationships"><Relationship Id="rId3" Type="http://schemas.openxmlformats.org/officeDocument/2006/relationships/image" Target="../media/image77.emf"/><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image" Target="../media/image79.png"/><Relationship Id="rId1" Type="http://schemas.openxmlformats.org/officeDocument/2006/relationships/slideLayout" Target="../slideLayouts/slideLayout3.xml"/><Relationship Id="rId4" Type="http://schemas.openxmlformats.org/officeDocument/2006/relationships/image" Target="../media/image81.png"/></Relationships>
</file>

<file path=ppt/slides/_rels/slide56.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6.xml"/><Relationship Id="rId1" Type="http://schemas.openxmlformats.org/officeDocument/2006/relationships/slideLayout" Target="../slideLayouts/slideLayout3.xml"/><Relationship Id="rId4" Type="http://schemas.openxmlformats.org/officeDocument/2006/relationships/image" Target="../media/image86.png"/></Relationships>
</file>

<file path=ppt/slides/_rels/slide61.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3.xml"/></Relationships>
</file>

<file path=ppt/slides/_rels/slide69.xml.rels><?xml version="1.0" encoding="UTF-8" standalone="yes"?>
<Relationships xmlns="http://schemas.openxmlformats.org/package/2006/relationships"><Relationship Id="rId3" Type="http://schemas.openxmlformats.org/officeDocument/2006/relationships/image" Target="../media/image96.emf"/><Relationship Id="rId2" Type="http://schemas.openxmlformats.org/officeDocument/2006/relationships/image" Target="../media/image95.png"/><Relationship Id="rId1" Type="http://schemas.openxmlformats.org/officeDocument/2006/relationships/slideLayout" Target="../slideLayouts/slideLayout3.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7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28.xml"/><Relationship Id="rId1" Type="http://schemas.openxmlformats.org/officeDocument/2006/relationships/slideLayout" Target="../slideLayouts/slideLayout3.xml"/><Relationship Id="rId5" Type="http://schemas.openxmlformats.org/officeDocument/2006/relationships/image" Target="../media/image97.png"/><Relationship Id="rId4" Type="http://schemas.openxmlformats.org/officeDocument/2006/relationships/image" Target="../media/image101.png"/></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72.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image" Target="../media/image104.png"/><Relationship Id="rId1" Type="http://schemas.openxmlformats.org/officeDocument/2006/relationships/slideLayout" Target="../slideLayouts/slideLayout3.xml"/><Relationship Id="rId6" Type="http://schemas.openxmlformats.org/officeDocument/2006/relationships/image" Target="../media/image108.png"/><Relationship Id="rId5" Type="http://schemas.openxmlformats.org/officeDocument/2006/relationships/image" Target="../media/image107.png"/><Relationship Id="rId4" Type="http://schemas.openxmlformats.org/officeDocument/2006/relationships/image" Target="../media/image106.png"/></Relationships>
</file>

<file path=ppt/slides/_rels/slide74.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3.xml"/><Relationship Id="rId1" Type="http://schemas.openxmlformats.org/officeDocument/2006/relationships/themeOverride" Target="../theme/themeOverride2.xml"/></Relationships>
</file>

<file path=ppt/slides/_rels/slide7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3.xml"/><Relationship Id="rId6" Type="http://schemas.openxmlformats.org/officeDocument/2006/relationships/image" Target="../media/image115.png"/><Relationship Id="rId5" Type="http://schemas.openxmlformats.org/officeDocument/2006/relationships/image" Target="../media/image114.png"/><Relationship Id="rId4" Type="http://schemas.openxmlformats.org/officeDocument/2006/relationships/image" Target="../media/image113.png"/></Relationships>
</file>

<file path=ppt/slides/_rels/slide77.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78.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png"/><Relationship Id="rId1" Type="http://schemas.openxmlformats.org/officeDocument/2006/relationships/slideLayout" Target="../slideLayouts/slideLayout3.xml"/><Relationship Id="rId4" Type="http://schemas.openxmlformats.org/officeDocument/2006/relationships/image" Target="../media/image119.png"/></Relationships>
</file>

<file path=ppt/slides/_rels/slide79.xml.rels><?xml version="1.0" encoding="UTF-8" standalone="yes"?>
<Relationships xmlns="http://schemas.openxmlformats.org/package/2006/relationships"><Relationship Id="rId2" Type="http://schemas.openxmlformats.org/officeDocument/2006/relationships/image" Target="../media/image120.wmf"/><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3" Type="http://schemas.openxmlformats.org/officeDocument/2006/relationships/image" Target="../media/image122.wmf"/><Relationship Id="rId2" Type="http://schemas.openxmlformats.org/officeDocument/2006/relationships/image" Target="../media/image121.png"/><Relationship Id="rId1" Type="http://schemas.openxmlformats.org/officeDocument/2006/relationships/slideLayout" Target="../slideLayouts/slideLayout3.xml"/><Relationship Id="rId5" Type="http://schemas.openxmlformats.org/officeDocument/2006/relationships/image" Target="../media/image115.png"/><Relationship Id="rId4" Type="http://schemas.openxmlformats.org/officeDocument/2006/relationships/image" Target="../media/image114.png"/></Relationships>
</file>

<file path=ppt/slides/_rels/slide81.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3.xml"/></Relationships>
</file>

<file path=ppt/slides/_rels/slide82.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2" Type="http://schemas.openxmlformats.org/officeDocument/2006/relationships/image" Target="../media/image125.jpeg"/><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image" Target="../media/image126.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hyperlink" Target="mailto:mariusz.buchnajzer@sapagroup.com" TargetMode="Externa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normAutofit fontScale="90000"/>
          </a:bodyPr>
          <a:lstStyle/>
          <a:p>
            <a:r>
              <a:rPr lang="fr-BE" dirty="0" smtClean="0"/>
              <a:t>Introduction </a:t>
            </a:r>
            <a:endParaRPr lang="nl-BE" dirty="0"/>
          </a:p>
        </p:txBody>
      </p:sp>
      <p:sp>
        <p:nvSpPr>
          <p:cNvPr id="3" name="Podtytuł 2"/>
          <p:cNvSpPr>
            <a:spLocks noGrp="1"/>
          </p:cNvSpPr>
          <p:nvPr>
            <p:ph type="subTitle" idx="1"/>
          </p:nvPr>
        </p:nvSpPr>
        <p:spPr/>
        <p:txBody>
          <a:bodyPr>
            <a:noAutofit/>
          </a:bodyPr>
          <a:lstStyle/>
          <a:p>
            <a:r>
              <a:rPr lang="en-GB" sz="4000" dirty="0" smtClean="0">
                <a:effectLst>
                  <a:outerShdw blurRad="38100" dist="38100" dir="2700000" algn="tl">
                    <a:srgbClr val="000000">
                      <a:alpha val="43137"/>
                    </a:srgbClr>
                  </a:outerShdw>
                </a:effectLst>
              </a:rPr>
              <a:t>Curtain walling</a:t>
            </a:r>
            <a:endParaRPr lang="en-GB" sz="4000" dirty="0">
              <a:effectLst>
                <a:outerShdw blurRad="38100" dist="38100" dir="2700000" algn="tl">
                  <a:srgbClr val="000000">
                    <a:alpha val="43137"/>
                  </a:srgbClr>
                </a:outerShdw>
              </a:effectLst>
            </a:endParaRPr>
          </a:p>
        </p:txBody>
      </p:sp>
      <p:sp>
        <p:nvSpPr>
          <p:cNvPr id="4" name="Rectangle 3"/>
          <p:cNvSpPr/>
          <p:nvPr/>
        </p:nvSpPr>
        <p:spPr>
          <a:xfrm>
            <a:off x="7234496" y="6228020"/>
            <a:ext cx="1750992" cy="369332"/>
          </a:xfrm>
          <a:prstGeom prst="rect">
            <a:avLst/>
          </a:prstGeom>
        </p:spPr>
        <p:txBody>
          <a:bodyPr wrap="none">
            <a:spAutoFit/>
          </a:bodyPr>
          <a:lstStyle/>
          <a:p>
            <a:r>
              <a:rPr lang="en-GB" dirty="0" smtClean="0">
                <a:solidFill>
                  <a:schemeClr val="bg1"/>
                </a:solidFill>
              </a:rPr>
              <a:t>Internal use only</a:t>
            </a:r>
            <a:endParaRPr lang="en-GB" dirty="0">
              <a:solidFill>
                <a:schemeClr val="bg1"/>
              </a:solidFill>
            </a:endParaRPr>
          </a:p>
        </p:txBody>
      </p:sp>
      <p:sp>
        <p:nvSpPr>
          <p:cNvPr id="5" name="Rectangle 4"/>
          <p:cNvSpPr/>
          <p:nvPr/>
        </p:nvSpPr>
        <p:spPr>
          <a:xfrm>
            <a:off x="7236296" y="5949281"/>
            <a:ext cx="1728192" cy="307777"/>
          </a:xfrm>
          <a:prstGeom prst="rect">
            <a:avLst/>
          </a:prstGeom>
        </p:spPr>
        <p:txBody>
          <a:bodyPr wrap="square">
            <a:spAutoFit/>
          </a:bodyPr>
          <a:lstStyle/>
          <a:p>
            <a:r>
              <a:rPr lang="en-GB" sz="1400" dirty="0" smtClean="0">
                <a:solidFill>
                  <a:schemeClr val="bg1"/>
                </a:solidFill>
                <a:cs typeface="Arial" pitchFamily="34" charset="0"/>
              </a:rPr>
              <a:t>V2.</a:t>
            </a:r>
            <a:r>
              <a:rPr lang="fr-BE" sz="1400" dirty="0" smtClean="0">
                <a:solidFill>
                  <a:schemeClr val="bg1"/>
                </a:solidFill>
                <a:cs typeface="Arial" pitchFamily="34" charset="0"/>
              </a:rPr>
              <a:t>5</a:t>
            </a:r>
            <a:r>
              <a:rPr lang="pl-PL" sz="1400" dirty="0" smtClean="0">
                <a:solidFill>
                  <a:schemeClr val="bg1"/>
                </a:solidFill>
                <a:cs typeface="Arial" pitchFamily="34" charset="0"/>
              </a:rPr>
              <a:t> </a:t>
            </a:r>
            <a:r>
              <a:rPr lang="en-GB" sz="1400" dirty="0" smtClean="0">
                <a:solidFill>
                  <a:schemeClr val="bg1"/>
                </a:solidFill>
                <a:cs typeface="Arial" pitchFamily="34" charset="0"/>
              </a:rPr>
              <a:t>2013</a:t>
            </a:r>
            <a:endParaRPr lang="en-GB" sz="1400" dirty="0">
              <a:solidFill>
                <a:schemeClr val="bg1"/>
              </a:solidFill>
              <a:cs typeface="Arial" pitchFamily="34" charset="0"/>
            </a:endParaRPr>
          </a:p>
        </p:txBody>
      </p:sp>
    </p:spTree>
    <p:extLst>
      <p:ext uri="{BB962C8B-B14F-4D97-AF65-F5344CB8AC3E}">
        <p14:creationId xmlns="" xmlns:p14="http://schemas.microsoft.com/office/powerpoint/2010/main" val="397387561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1402676" y="1404455"/>
            <a:ext cx="6121652" cy="5016758"/>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FUNDAMENTALS</a:t>
            </a:r>
          </a:p>
          <a:p>
            <a:r>
              <a:rPr lang="en-GB" sz="2000" b="1" dirty="0" smtClean="0">
                <a:solidFill>
                  <a:srgbClr val="808080"/>
                </a:solidFill>
                <a:latin typeface="Calibri" pitchFamily="34" charset="0"/>
                <a:cs typeface="Calibri" pitchFamily="34" charset="0"/>
              </a:rPr>
              <a:t>		</a:t>
            </a:r>
            <a:r>
              <a:rPr lang="en-GB" sz="2000" b="1" dirty="0" smtClean="0">
                <a:solidFill>
                  <a:srgbClr val="867668"/>
                </a:solidFill>
                <a:latin typeface="Calibri" pitchFamily="34" charset="0"/>
                <a:cs typeface="Calibri" pitchFamily="34" charset="0"/>
              </a:rPr>
              <a:t>Definitions		</a:t>
            </a:r>
          </a:p>
          <a:p>
            <a:r>
              <a:rPr lang="en-GB" sz="2000" b="1" dirty="0" smtClean="0">
                <a:solidFill>
                  <a:srgbClr val="867668"/>
                </a:solidFill>
                <a:latin typeface="Calibri" pitchFamily="34" charset="0"/>
                <a:cs typeface="Calibri" pitchFamily="34" charset="0"/>
              </a:rPr>
              <a:t>		Type</a:t>
            </a:r>
            <a:r>
              <a:rPr lang="pl-PL" sz="2000" b="1" dirty="0" smtClean="0">
                <a:solidFill>
                  <a:srgbClr val="867668"/>
                </a:solidFill>
                <a:latin typeface="Calibri" pitchFamily="34" charset="0"/>
                <a:cs typeface="Calibri" pitchFamily="34" charset="0"/>
              </a:rPr>
              <a:t>s</a:t>
            </a:r>
            <a:r>
              <a:rPr lang="en-GB" sz="2000" b="1" dirty="0" smtClean="0">
                <a:solidFill>
                  <a:srgbClr val="867668"/>
                </a:solidFill>
                <a:latin typeface="Calibri" pitchFamily="34" charset="0"/>
                <a:cs typeface="Calibri" pitchFamily="34" charset="0"/>
              </a:rPr>
              <a:t> of curtain walling</a:t>
            </a:r>
          </a:p>
          <a:p>
            <a:r>
              <a:rPr lang="en-GB" sz="2000" b="1" dirty="0" smtClean="0">
                <a:solidFill>
                  <a:srgbClr val="867668"/>
                </a:solidFill>
                <a:latin typeface="Calibri" pitchFamily="34" charset="0"/>
                <a:cs typeface="Calibri" pitchFamily="34" charset="0"/>
              </a:rPr>
              <a:t>		Drainage and ventilation</a:t>
            </a:r>
          </a:p>
          <a:p>
            <a:r>
              <a:rPr lang="en-GB" sz="28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PERFORMANCE LEVELS</a:t>
            </a:r>
            <a:endParaRPr lang="en-GB" sz="20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endParaRPr>
          </a:p>
          <a:p>
            <a:r>
              <a:rPr lang="en-GB" sz="2000" b="1" dirty="0" smtClean="0">
                <a:solidFill>
                  <a:srgbClr val="808080"/>
                </a:solidFill>
                <a:latin typeface="Calibri" pitchFamily="34" charset="0"/>
                <a:cs typeface="Calibri" pitchFamily="34" charset="0"/>
              </a:rPr>
              <a:t>		</a:t>
            </a:r>
            <a:r>
              <a:rPr lang="en-GB" sz="2000" b="1" dirty="0" smtClean="0">
                <a:solidFill>
                  <a:srgbClr val="867668"/>
                </a:solidFill>
                <a:latin typeface="Calibri" pitchFamily="34" charset="0"/>
                <a:cs typeface="Calibri" pitchFamily="34" charset="0"/>
              </a:rPr>
              <a:t>Air permeability		</a:t>
            </a:r>
          </a:p>
          <a:p>
            <a:r>
              <a:rPr lang="en-GB" sz="2000" b="1" dirty="0" smtClean="0">
                <a:solidFill>
                  <a:srgbClr val="867668"/>
                </a:solidFill>
                <a:latin typeface="Calibri" pitchFamily="34" charset="0"/>
                <a:cs typeface="Calibri" pitchFamily="34" charset="0"/>
              </a:rPr>
              <a:t>		Water tightness</a:t>
            </a:r>
          </a:p>
          <a:p>
            <a:r>
              <a:rPr lang="en-GB" sz="2000" b="1" dirty="0" smtClean="0">
                <a:solidFill>
                  <a:srgbClr val="867668"/>
                </a:solidFill>
                <a:latin typeface="Calibri" pitchFamily="34" charset="0"/>
                <a:cs typeface="Calibri" pitchFamily="34" charset="0"/>
              </a:rPr>
              <a:t>		Resistance to wind load</a:t>
            </a:r>
          </a:p>
          <a:p>
            <a:r>
              <a:rPr lang="en-GB" sz="2000" b="1" dirty="0" smtClean="0">
                <a:solidFill>
                  <a:srgbClr val="867668"/>
                </a:solidFill>
                <a:latin typeface="Calibri" pitchFamily="34" charset="0"/>
                <a:cs typeface="Calibri" pitchFamily="34" charset="0"/>
              </a:rPr>
              <a:t>		…….</a:t>
            </a:r>
          </a:p>
          <a:p>
            <a:r>
              <a:rPr lang="en-GB" sz="28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ESSENTIAL CALCULATIONS</a:t>
            </a:r>
          </a:p>
          <a:p>
            <a:r>
              <a:rPr lang="en-GB" sz="2000" b="1" dirty="0" smtClean="0">
                <a:solidFill>
                  <a:srgbClr val="808080"/>
                </a:solidFill>
                <a:latin typeface="Calibri" pitchFamily="34" charset="0"/>
                <a:cs typeface="Calibri" pitchFamily="34" charset="0"/>
              </a:rPr>
              <a:t>		</a:t>
            </a:r>
            <a:r>
              <a:rPr lang="en-GB" sz="2000" b="1" dirty="0" smtClean="0">
                <a:solidFill>
                  <a:srgbClr val="867668"/>
                </a:solidFill>
                <a:latin typeface="Calibri" pitchFamily="34" charset="0"/>
                <a:cs typeface="Calibri" pitchFamily="34" charset="0"/>
              </a:rPr>
              <a:t>Wind and glass load</a:t>
            </a:r>
          </a:p>
          <a:p>
            <a:r>
              <a:rPr lang="en-GB" sz="2000" b="1" dirty="0" smtClean="0">
                <a:solidFill>
                  <a:srgbClr val="867668"/>
                </a:solidFill>
                <a:latin typeface="Calibri" pitchFamily="34" charset="0"/>
                <a:cs typeface="Calibri" pitchFamily="34" charset="0"/>
              </a:rPr>
              <a:t>		Thermal insulation</a:t>
            </a:r>
          </a:p>
          <a:p>
            <a:r>
              <a:rPr lang="en-GB" sz="28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FIXING ARRANGEMENTS</a:t>
            </a:r>
          </a:p>
          <a:p>
            <a:r>
              <a:rPr lang="en-GB" sz="28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SUMMARY</a:t>
            </a:r>
            <a:endParaRPr lang="en-GB" sz="2800" b="1" dirty="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endParaRPr>
          </a:p>
        </p:txBody>
      </p:sp>
      <p:grpSp>
        <p:nvGrpSpPr>
          <p:cNvPr id="37" name="Grupa 36"/>
          <p:cNvGrpSpPr/>
          <p:nvPr/>
        </p:nvGrpSpPr>
        <p:grpSpPr>
          <a:xfrm>
            <a:off x="2132059" y="1895267"/>
            <a:ext cx="699464" cy="792000"/>
            <a:chOff x="3275856" y="1895267"/>
            <a:chExt cx="699464" cy="792000"/>
          </a:xfrm>
        </p:grpSpPr>
        <p:cxnSp>
          <p:nvCxnSpPr>
            <p:cNvPr id="10" name="Łącznik prostoliniowy 9"/>
            <p:cNvCxnSpPr/>
            <p:nvPr/>
          </p:nvCxnSpPr>
          <p:spPr>
            <a:xfrm>
              <a:off x="3275856" y="2371182"/>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4" name="Łącznik prostoliniowy 13"/>
            <p:cNvCxnSpPr/>
            <p:nvPr/>
          </p:nvCxnSpPr>
          <p:spPr>
            <a:xfrm>
              <a:off x="3275856" y="2060848"/>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7" name="Łącznik prostoliniowy 16"/>
            <p:cNvCxnSpPr/>
            <p:nvPr/>
          </p:nvCxnSpPr>
          <p:spPr>
            <a:xfrm>
              <a:off x="3275856" y="1895267"/>
              <a:ext cx="0" cy="79200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1" name="Łącznik prostoliniowy 20"/>
            <p:cNvCxnSpPr/>
            <p:nvPr/>
          </p:nvCxnSpPr>
          <p:spPr>
            <a:xfrm>
              <a:off x="3275856" y="2675856"/>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grpSp>
        <p:nvGrpSpPr>
          <p:cNvPr id="38" name="Grupa 37"/>
          <p:cNvGrpSpPr/>
          <p:nvPr/>
        </p:nvGrpSpPr>
        <p:grpSpPr>
          <a:xfrm>
            <a:off x="2132059" y="3244164"/>
            <a:ext cx="699464" cy="1080000"/>
            <a:chOff x="3275856" y="3244164"/>
            <a:chExt cx="699464" cy="1080000"/>
          </a:xfrm>
        </p:grpSpPr>
        <p:cxnSp>
          <p:nvCxnSpPr>
            <p:cNvPr id="12" name="Łącznik prostoliniowy 11"/>
            <p:cNvCxnSpPr/>
            <p:nvPr/>
          </p:nvCxnSpPr>
          <p:spPr>
            <a:xfrm>
              <a:off x="3275856" y="4315398"/>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7" name="Łącznik prostoliniowy 26"/>
            <p:cNvCxnSpPr/>
            <p:nvPr/>
          </p:nvCxnSpPr>
          <p:spPr>
            <a:xfrm>
              <a:off x="3275856" y="3700390"/>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8" name="Łącznik prostoliniowy 27"/>
            <p:cNvCxnSpPr/>
            <p:nvPr/>
          </p:nvCxnSpPr>
          <p:spPr>
            <a:xfrm>
              <a:off x="3275856" y="3397490"/>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9" name="Łącznik prostoliniowy 28"/>
            <p:cNvCxnSpPr/>
            <p:nvPr/>
          </p:nvCxnSpPr>
          <p:spPr>
            <a:xfrm>
              <a:off x="3275856" y="3244164"/>
              <a:ext cx="0" cy="108000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30" name="Łącznik prostoliniowy 29"/>
            <p:cNvCxnSpPr/>
            <p:nvPr/>
          </p:nvCxnSpPr>
          <p:spPr>
            <a:xfrm>
              <a:off x="3275856" y="4005064"/>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grpSp>
        <p:nvGrpSpPr>
          <p:cNvPr id="39" name="Grupa 38"/>
          <p:cNvGrpSpPr/>
          <p:nvPr/>
        </p:nvGrpSpPr>
        <p:grpSpPr>
          <a:xfrm>
            <a:off x="2132059" y="4872046"/>
            <a:ext cx="699464" cy="526358"/>
            <a:chOff x="3275856" y="4886914"/>
            <a:chExt cx="699464" cy="526358"/>
          </a:xfrm>
        </p:grpSpPr>
        <p:cxnSp>
          <p:nvCxnSpPr>
            <p:cNvPr id="33" name="Łącznik prostoliniowy 32"/>
            <p:cNvCxnSpPr/>
            <p:nvPr/>
          </p:nvCxnSpPr>
          <p:spPr>
            <a:xfrm>
              <a:off x="3275856" y="5395518"/>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34" name="Łącznik prostoliniowy 33"/>
            <p:cNvCxnSpPr/>
            <p:nvPr/>
          </p:nvCxnSpPr>
          <p:spPr>
            <a:xfrm>
              <a:off x="3275856" y="5085184"/>
              <a:ext cx="699464"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35" name="Łącznik prostoliniowy 34"/>
            <p:cNvCxnSpPr/>
            <p:nvPr/>
          </p:nvCxnSpPr>
          <p:spPr>
            <a:xfrm>
              <a:off x="3281364" y="4886914"/>
              <a:ext cx="0" cy="526358"/>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3" name="Tytuł 2"/>
          <p:cNvSpPr>
            <a:spLocks noGrp="1"/>
          </p:cNvSpPr>
          <p:nvPr>
            <p:ph type="title"/>
          </p:nvPr>
        </p:nvSpPr>
        <p:spPr/>
        <p:txBody>
          <a:bodyPr/>
          <a:lstStyle/>
          <a:p>
            <a:r>
              <a:rPr lang="en-GB" dirty="0" smtClean="0"/>
              <a:t>Table of contents</a:t>
            </a:r>
            <a:endParaRPr lang="en-GB" dirty="0"/>
          </a:p>
        </p:txBody>
      </p:sp>
    </p:spTree>
    <p:extLst>
      <p:ext uri="{BB962C8B-B14F-4D97-AF65-F5344CB8AC3E}">
        <p14:creationId xmlns="" xmlns:p14="http://schemas.microsoft.com/office/powerpoint/2010/main" val="364835655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Effect transition="in" filter="fade">
                                      <p:cBhvr>
                                        <p:cTn id="7" dur="1000"/>
                                        <p:tgtEl>
                                          <p:spTgt spid="2">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8"/>
                                        </p:tgtEl>
                                        <p:attrNameLst>
                                          <p:attrName>style.visibility</p:attrName>
                                        </p:attrNameLst>
                                      </p:cBhvr>
                                      <p:to>
                                        <p:strVal val="visible"/>
                                      </p:to>
                                    </p:set>
                                    <p:animEffect transition="in" filter="fade">
                                      <p:cBhvr>
                                        <p:cTn id="10" dur="1000"/>
                                        <p:tgtEl>
                                          <p:spTgt spid="38"/>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Effect transition="in" filter="fade">
                                      <p:cBhvr>
                                        <p:cTn id="13" dur="1000"/>
                                        <p:tgtEl>
                                          <p:spTgt spid="2">
                                            <p:txEl>
                                              <p:pRg st="5" end="5"/>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
                                            <p:txEl>
                                              <p:pRg st="6" end="6"/>
                                            </p:txEl>
                                          </p:spTgt>
                                        </p:tgtEl>
                                        <p:attrNameLst>
                                          <p:attrName>style.visibility</p:attrName>
                                        </p:attrNameLst>
                                      </p:cBhvr>
                                      <p:to>
                                        <p:strVal val="visible"/>
                                      </p:to>
                                    </p:set>
                                    <p:animEffect transition="in" filter="fade">
                                      <p:cBhvr>
                                        <p:cTn id="16" dur="1000"/>
                                        <p:tgtEl>
                                          <p:spTgt spid="2">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Effect transition="in" filter="fade">
                                      <p:cBhvr>
                                        <p:cTn id="19" dur="1000"/>
                                        <p:tgtEl>
                                          <p:spTgt spid="2">
                                            <p:txEl>
                                              <p:pRg st="7" end="7"/>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1000"/>
                                        <p:tgtEl>
                                          <p:spTgt spid="2">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animEffect transition="in" filter="fade">
                                      <p:cBhvr>
                                        <p:cTn id="27" dur="1000"/>
                                        <p:tgtEl>
                                          <p:spTgt spid="2">
                                            <p:txEl>
                                              <p:pRg st="9" end="9"/>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9"/>
                                        </p:tgtEl>
                                        <p:attrNameLst>
                                          <p:attrName>style.visibility</p:attrName>
                                        </p:attrNameLst>
                                      </p:cBhvr>
                                      <p:to>
                                        <p:strVal val="visible"/>
                                      </p:to>
                                    </p:set>
                                    <p:animEffect transition="in" filter="fade">
                                      <p:cBhvr>
                                        <p:cTn id="30" dur="1000"/>
                                        <p:tgtEl>
                                          <p:spTgt spid="39"/>
                                        </p:tgtEl>
                                      </p:cBhvr>
                                    </p:animEffect>
                                  </p:childTnLst>
                                </p:cTn>
                              </p:par>
                              <p:par>
                                <p:cTn id="31" presetID="10" presetClass="entr" presetSubtype="0" fill="hold" nodeType="with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animEffect transition="in" filter="fade">
                                      <p:cBhvr>
                                        <p:cTn id="33" dur="1000"/>
                                        <p:tgtEl>
                                          <p:spTgt spid="2">
                                            <p:txEl>
                                              <p:pRg st="10" end="1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2">
                                            <p:txEl>
                                              <p:pRg st="11" end="11"/>
                                            </p:txEl>
                                          </p:spTgt>
                                        </p:tgtEl>
                                        <p:attrNameLst>
                                          <p:attrName>style.visibility</p:attrName>
                                        </p:attrNameLst>
                                      </p:cBhvr>
                                      <p:to>
                                        <p:strVal val="visible"/>
                                      </p:to>
                                    </p:set>
                                    <p:animEffect transition="in" filter="fade">
                                      <p:cBhvr>
                                        <p:cTn id="36" dur="1000"/>
                                        <p:tgtEl>
                                          <p:spTgt spid="2">
                                            <p:txEl>
                                              <p:pRg st="11" end="1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
                                            <p:txEl>
                                              <p:pRg st="12" end="12"/>
                                            </p:txEl>
                                          </p:spTgt>
                                        </p:tgtEl>
                                        <p:attrNameLst>
                                          <p:attrName>style.visibility</p:attrName>
                                        </p:attrNameLst>
                                      </p:cBhvr>
                                      <p:to>
                                        <p:strVal val="visible"/>
                                      </p:to>
                                    </p:set>
                                    <p:animEffect transition="in" filter="fade">
                                      <p:cBhvr>
                                        <p:cTn id="41" dur="1000"/>
                                        <p:tgtEl>
                                          <p:spTgt spid="2">
                                            <p:txEl>
                                              <p:pRg st="12" end="12"/>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2">
                                            <p:txEl>
                                              <p:pRg st="13" end="13"/>
                                            </p:txEl>
                                          </p:spTgt>
                                        </p:tgtEl>
                                        <p:attrNameLst>
                                          <p:attrName>style.visibility</p:attrName>
                                        </p:attrNameLst>
                                      </p:cBhvr>
                                      <p:to>
                                        <p:strVal val="visible"/>
                                      </p:to>
                                    </p:set>
                                    <p:animEffect transition="in" filter="fade">
                                      <p:cBhvr>
                                        <p:cTn id="44" dur="10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00778A"/>
        </a:solidFill>
        <a:effectLst/>
      </p:bgPr>
    </p:bg>
    <p:spTree>
      <p:nvGrpSpPr>
        <p:cNvPr id="1" name=""/>
        <p:cNvGrpSpPr/>
        <p:nvPr/>
      </p:nvGrpSpPr>
      <p:grpSpPr>
        <a:xfrm>
          <a:off x="0" y="0"/>
          <a:ext cx="0" cy="0"/>
          <a:chOff x="0" y="0"/>
          <a:chExt cx="0" cy="0"/>
        </a:xfrm>
      </p:grpSpPr>
      <p:sp>
        <p:nvSpPr>
          <p:cNvPr id="694276" name="Rectangle 4"/>
          <p:cNvSpPr>
            <a:spLocks noChangeArrowheads="1"/>
          </p:cNvSpPr>
          <p:nvPr/>
        </p:nvSpPr>
        <p:spPr bwMode="auto">
          <a:xfrm>
            <a:off x="896478" y="404664"/>
            <a:ext cx="7133128" cy="1107996"/>
          </a:xfrm>
          <a:prstGeom prst="rect">
            <a:avLst/>
          </a:prstGeom>
          <a:no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sz="6600" b="1" dirty="0" smtClean="0">
                <a:solidFill>
                  <a:schemeClr val="bg1"/>
                </a:solidFill>
                <a:effectLst>
                  <a:outerShdw blurRad="38100" dist="38100" dir="2700000" algn="tl">
                    <a:srgbClr val="000000">
                      <a:alpha val="43137"/>
                    </a:srgbClr>
                  </a:outerShdw>
                </a:effectLst>
                <a:latin typeface="Calibri" pitchFamily="34" charset="0"/>
                <a:cs typeface="Calibri" pitchFamily="34" charset="0"/>
              </a:rPr>
              <a:t>Fundamentals</a:t>
            </a:r>
            <a:endParaRPr lang="en-GB" sz="6600" b="1" dirty="0">
              <a:solidFill>
                <a:schemeClr val="bg1"/>
              </a:solidFill>
              <a:effectLst>
                <a:outerShdw blurRad="38100" dist="38100" dir="2700000" algn="tl">
                  <a:srgbClr val="000000">
                    <a:alpha val="43137"/>
                  </a:srgbClr>
                </a:outerShdw>
              </a:effectLst>
              <a:latin typeface="Calibri" pitchFamily="34" charset="0"/>
              <a:cs typeface="Calibri" pitchFamily="34" charset="0"/>
            </a:endParaRPr>
          </a:p>
        </p:txBody>
      </p:sp>
      <p:pic>
        <p:nvPicPr>
          <p:cNvPr id="3" name="Picture 4" descr="D:\Prezentacje\Introduction to curtain walling_March 2012\Zdjęcia\Archiwum Sapa\PAN_0003 - Kopia.jpg"/>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6287" t="21019" r="24396" b="3692"/>
          <a:stretch/>
        </p:blipFill>
        <p:spPr bwMode="auto">
          <a:xfrm>
            <a:off x="-1" y="1772817"/>
            <a:ext cx="9144001" cy="508518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49126992"/>
      </p:ext>
    </p:extLst>
  </p:cSld>
  <p:clrMapOvr>
    <a:masterClrMapping/>
  </p:clrMapOvr>
  <mc:AlternateContent xmlns:mc="http://schemas.openxmlformats.org/markup-compatibility/2006">
    <mc:Choice xmlns=""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683568" y="1723738"/>
            <a:ext cx="7704855" cy="4031873"/>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r>
              <a:rPr lang="fr-BE" sz="4400" b="1" spc="100"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FUNDAMENTALS</a:t>
            </a:r>
            <a:endParaRPr lang="pl-PL" sz="4400" b="1" spc="100"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endParaRPr>
          </a:p>
          <a:p>
            <a:endParaRPr lang="en-GB" sz="1200" b="1" spc="100" dirty="0" smtClean="0">
              <a:solidFill>
                <a:schemeClr val="tx1">
                  <a:lumMod val="85000"/>
                  <a:lumOff val="15000"/>
                </a:schemeClr>
              </a:solidFill>
              <a:effectLst>
                <a:outerShdw blurRad="38100" dist="38100" dir="2700000" algn="tl">
                  <a:srgbClr val="000000">
                    <a:alpha val="43137"/>
                  </a:srgbClr>
                </a:outerShdw>
              </a:effectLst>
              <a:latin typeface="Calibri" pitchFamily="34" charset="0"/>
              <a:cs typeface="Calibri" pitchFamily="34" charset="0"/>
            </a:endParaRPr>
          </a:p>
          <a:p>
            <a:r>
              <a:rPr lang="en-GB" sz="4000" b="1" dirty="0" smtClean="0">
                <a:solidFill>
                  <a:srgbClr val="808080"/>
                </a:solidFill>
                <a:latin typeface="Calibri" pitchFamily="34" charset="0"/>
                <a:cs typeface="Calibri" pitchFamily="34" charset="0"/>
              </a:rPr>
              <a:t>	</a:t>
            </a:r>
            <a:r>
              <a:rPr lang="pl-PL" sz="4000" b="1" dirty="0" smtClean="0">
                <a:solidFill>
                  <a:srgbClr val="808080"/>
                </a:solidFill>
                <a:latin typeface="Calibri" pitchFamily="34" charset="0"/>
                <a:cs typeface="Calibri" pitchFamily="34" charset="0"/>
              </a:rPr>
              <a:t>	</a:t>
            </a:r>
            <a:r>
              <a:rPr lang="en-GB" sz="4000" b="1" dirty="0" smtClean="0">
                <a:solidFill>
                  <a:srgbClr val="C00000"/>
                </a:solidFill>
                <a:latin typeface="Calibri" pitchFamily="34" charset="0"/>
                <a:cs typeface="Calibri" pitchFamily="34" charset="0"/>
              </a:rPr>
              <a:t>Definitions</a:t>
            </a:r>
          </a:p>
          <a:p>
            <a:endParaRPr lang="pl-PL" sz="4000" b="1" dirty="0" smtClean="0">
              <a:solidFill>
                <a:srgbClr val="808080"/>
              </a:solidFill>
              <a:latin typeface="Calibri" pitchFamily="34" charset="0"/>
              <a:cs typeface="Calibri" pitchFamily="34" charset="0"/>
            </a:endParaRPr>
          </a:p>
          <a:p>
            <a:r>
              <a:rPr lang="pl-PL" sz="4000" b="1" dirty="0">
                <a:solidFill>
                  <a:srgbClr val="808080"/>
                </a:solidFill>
                <a:latin typeface="Calibri" pitchFamily="34" charset="0"/>
                <a:cs typeface="Calibri" pitchFamily="34" charset="0"/>
              </a:rPr>
              <a:t>	</a:t>
            </a:r>
            <a:r>
              <a:rPr lang="pl-PL" sz="4000" b="1" dirty="0" smtClean="0">
                <a:solidFill>
                  <a:srgbClr val="808080"/>
                </a:solidFill>
                <a:latin typeface="Calibri" pitchFamily="34" charset="0"/>
                <a:cs typeface="Calibri" pitchFamily="34" charset="0"/>
              </a:rPr>
              <a:t>	</a:t>
            </a:r>
            <a:r>
              <a:rPr lang="en-GB" sz="4000" b="1" dirty="0" smtClean="0">
                <a:solidFill>
                  <a:srgbClr val="867668"/>
                </a:solidFill>
                <a:latin typeface="Calibri" pitchFamily="34" charset="0"/>
                <a:cs typeface="Calibri" pitchFamily="34" charset="0"/>
              </a:rPr>
              <a:t>Types </a:t>
            </a:r>
            <a:r>
              <a:rPr lang="en-GB" sz="4000" b="1" dirty="0">
                <a:solidFill>
                  <a:srgbClr val="867668"/>
                </a:solidFill>
                <a:latin typeface="Calibri" pitchFamily="34" charset="0"/>
                <a:cs typeface="Calibri" pitchFamily="34" charset="0"/>
              </a:rPr>
              <a:t>of curtain walling</a:t>
            </a:r>
          </a:p>
          <a:p>
            <a:endParaRPr lang="en-GB" sz="4000" b="1" dirty="0" smtClean="0">
              <a:solidFill>
                <a:srgbClr val="808080"/>
              </a:solidFill>
              <a:latin typeface="Calibri" pitchFamily="34" charset="0"/>
              <a:cs typeface="Calibri" pitchFamily="34" charset="0"/>
            </a:endParaRPr>
          </a:p>
          <a:p>
            <a:r>
              <a:rPr lang="en-GB" sz="4000" b="1" dirty="0" smtClean="0">
                <a:solidFill>
                  <a:srgbClr val="808080"/>
                </a:solidFill>
                <a:latin typeface="Calibri" pitchFamily="34" charset="0"/>
                <a:cs typeface="Calibri" pitchFamily="34" charset="0"/>
              </a:rPr>
              <a:t>	</a:t>
            </a:r>
            <a:r>
              <a:rPr lang="pl-PL" sz="4000" b="1" dirty="0" smtClean="0">
                <a:solidFill>
                  <a:srgbClr val="808080"/>
                </a:solidFill>
                <a:latin typeface="Calibri" pitchFamily="34" charset="0"/>
                <a:cs typeface="Calibri" pitchFamily="34" charset="0"/>
              </a:rPr>
              <a:t>	</a:t>
            </a:r>
            <a:r>
              <a:rPr lang="en-GB" sz="4000" b="1" dirty="0" smtClean="0">
                <a:solidFill>
                  <a:srgbClr val="867668"/>
                </a:solidFill>
                <a:latin typeface="Calibri" pitchFamily="34" charset="0"/>
                <a:cs typeface="Calibri" pitchFamily="34" charset="0"/>
              </a:rPr>
              <a:t>Drainage and ventilation</a:t>
            </a:r>
          </a:p>
        </p:txBody>
      </p:sp>
      <p:grpSp>
        <p:nvGrpSpPr>
          <p:cNvPr id="8" name="Grupa 7"/>
          <p:cNvGrpSpPr/>
          <p:nvPr/>
        </p:nvGrpSpPr>
        <p:grpSpPr>
          <a:xfrm>
            <a:off x="1759431" y="2616759"/>
            <a:ext cx="652329" cy="2808312"/>
            <a:chOff x="1759431" y="2352066"/>
            <a:chExt cx="652329" cy="2808312"/>
          </a:xfrm>
        </p:grpSpPr>
        <p:cxnSp>
          <p:nvCxnSpPr>
            <p:cNvPr id="4" name="Łącznik prostoliniowy 3"/>
            <p:cNvCxnSpPr/>
            <p:nvPr/>
          </p:nvCxnSpPr>
          <p:spPr>
            <a:xfrm>
              <a:off x="1759431" y="2352066"/>
              <a:ext cx="0" cy="2808312"/>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6" name="Łącznik prostoliniowy 5"/>
            <p:cNvCxnSpPr/>
            <p:nvPr/>
          </p:nvCxnSpPr>
          <p:spPr>
            <a:xfrm>
              <a:off x="1759431" y="2708920"/>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9" name="Łącznik prostoliniowy 8"/>
            <p:cNvCxnSpPr/>
            <p:nvPr/>
          </p:nvCxnSpPr>
          <p:spPr>
            <a:xfrm>
              <a:off x="1763688" y="3933056"/>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0" name="Łącznik prostoliniowy 9"/>
            <p:cNvCxnSpPr/>
            <p:nvPr/>
          </p:nvCxnSpPr>
          <p:spPr>
            <a:xfrm>
              <a:off x="1759431" y="5160378"/>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13" name="Title 12"/>
          <p:cNvSpPr>
            <a:spLocks noGrp="1"/>
          </p:cNvSpPr>
          <p:nvPr>
            <p:ph type="title"/>
          </p:nvPr>
        </p:nvSpPr>
        <p:spPr/>
        <p:txBody>
          <a:bodyPr>
            <a:normAutofit/>
          </a:bodyPr>
          <a:lstStyle/>
          <a:p>
            <a:r>
              <a:rPr lang="en-GB" dirty="0" smtClean="0"/>
              <a:t>Introduction to curtain walling</a:t>
            </a:r>
            <a:endParaRPr lang="nl-BE" dirty="0"/>
          </a:p>
        </p:txBody>
      </p:sp>
    </p:spTree>
    <p:extLst>
      <p:ext uri="{BB962C8B-B14F-4D97-AF65-F5344CB8AC3E}">
        <p14:creationId xmlns="" xmlns:p14="http://schemas.microsoft.com/office/powerpoint/2010/main" val="546136573"/>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descr="03-MC-Liege-BE190-140807"/>
          <p:cNvPicPr>
            <a:picLocks noChangeAspect="1" noChangeArrowheads="1"/>
          </p:cNvPicPr>
          <p:nvPr/>
        </p:nvPicPr>
        <p:blipFill>
          <a:blip r:embed="rId3" cstate="print"/>
          <a:srcRect l="47322" t="32325" r="22312" b="7187"/>
          <a:stretch>
            <a:fillRect/>
          </a:stretch>
        </p:blipFill>
        <p:spPr bwMode="auto">
          <a:xfrm>
            <a:off x="5292080" y="1268760"/>
            <a:ext cx="3851920" cy="5472608"/>
          </a:xfrm>
          <a:prstGeom prst="rect">
            <a:avLst/>
          </a:prstGeom>
          <a:noFill/>
          <a:ln w="9525">
            <a:noFill/>
            <a:miter lim="800000"/>
            <a:headEnd/>
            <a:tailEnd/>
          </a:ln>
        </p:spPr>
      </p:pic>
      <p:pic>
        <p:nvPicPr>
          <p:cNvPr id="9218" name="Picture 2"/>
          <p:cNvPicPr>
            <a:picLocks noChangeAspect="1" noChangeArrowheads="1"/>
          </p:cNvPicPr>
          <p:nvPr/>
        </p:nvPicPr>
        <p:blipFill>
          <a:blip r:embed="rId4" cstate="print">
            <a:grayscl/>
            <a:extLst>
              <a:ext uri="{28A0092B-C50C-407E-A947-70E740481C1C}">
                <a14:useLocalDpi xmlns="" xmlns:a14="http://schemas.microsoft.com/office/drawing/2010/main" val="0"/>
              </a:ext>
            </a:extLst>
          </a:blip>
          <a:stretch>
            <a:fillRect/>
          </a:stretch>
        </p:blipFill>
        <p:spPr bwMode="auto">
          <a:xfrm>
            <a:off x="1367354" y="3717032"/>
            <a:ext cx="2844606" cy="2844606"/>
          </a:xfrm>
          <a:prstGeom prst="rect">
            <a:avLst/>
          </a:prstGeom>
          <a:noFill/>
          <a:extLst>
            <a:ext uri="{909E8E84-426E-40DD-AFC4-6F175D3DCCD1}">
              <a14:hiddenFill xmlns="" xmlns:a14="http://schemas.microsoft.com/office/drawing/2010/main">
                <a:solidFill>
                  <a:srgbClr val="FFFFFF"/>
                </a:solidFill>
              </a14:hiddenFill>
            </a:ext>
          </a:extLst>
        </p:spPr>
      </p:pic>
      <p:sp>
        <p:nvSpPr>
          <p:cNvPr id="4" name="Prostokąt zaokrąglony 3"/>
          <p:cNvSpPr/>
          <p:nvPr/>
        </p:nvSpPr>
        <p:spPr bwMode="auto">
          <a:xfrm rot="196069">
            <a:off x="6890571" y="4646084"/>
            <a:ext cx="504296" cy="497139"/>
          </a:xfrm>
          <a:prstGeom prst="roundRect">
            <a:avLst/>
          </a:prstGeom>
          <a:noFill/>
          <a:ln w="50800" cap="flat" cmpd="sng" algn="ctr">
            <a:solidFill>
              <a:srgbClr val="DEA900"/>
            </a:solidFill>
            <a:prstDash val="solid"/>
            <a:round/>
            <a:headEnd type="none" w="med" len="med"/>
            <a:tailEnd type="none" w="med" len="med"/>
          </a:ln>
          <a:effectLst>
            <a:outerShdw blurRad="50800" dist="38100" dir="2700000" algn="tl" rotWithShape="0">
              <a:prstClr val="black">
                <a:alpha val="40000"/>
              </a:prstClr>
            </a:outerShdw>
          </a:effectLst>
          <a:scene3d>
            <a:camera prst="isometricOffAxis1Right">
              <a:rot lat="1800000" lon="11400000" rev="0"/>
            </a:camera>
            <a:lightRig rig="threePt" dir="t"/>
          </a:scene3d>
          <a:extLst/>
        </p:spPr>
        <p:txBody>
          <a:bodyPr vert="horz" wrap="none" lIns="91440" tIns="45720" rIns="91440" bIns="45720" numCol="1" rtlCol="0" anchor="ctr"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Verdana" pitchFamily="34" charset="0"/>
              <a:cs typeface="Arial" pitchFamily="34" charset="0"/>
            </a:endParaRPr>
          </a:p>
        </p:txBody>
      </p:sp>
      <p:sp>
        <p:nvSpPr>
          <p:cNvPr id="6" name="Prostokąt 5"/>
          <p:cNvSpPr/>
          <p:nvPr/>
        </p:nvSpPr>
        <p:spPr>
          <a:xfrm>
            <a:off x="250825" y="1268413"/>
            <a:ext cx="5041255" cy="2439129"/>
          </a:xfrm>
          <a:prstGeom prst="rect">
            <a:avLst/>
          </a:prstGeom>
        </p:spPr>
        <p:txBody>
          <a:bodyPr wrap="square">
            <a:spAutoFit/>
          </a:bodyPr>
          <a:lstStyle/>
          <a:p>
            <a:pPr lvl="0">
              <a:spcAft>
                <a:spcPts val="300"/>
              </a:spcAft>
            </a:pPr>
            <a:r>
              <a:rPr lang="en-GB" sz="2800" b="1" dirty="0" smtClean="0">
                <a:solidFill>
                  <a:schemeClr val="tx1">
                    <a:lumMod val="85000"/>
                    <a:lumOff val="15000"/>
                  </a:schemeClr>
                </a:solidFill>
                <a:latin typeface="+mj-lt"/>
              </a:rPr>
              <a:t>What are curtain walls ?</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Curtain walls (</a:t>
            </a:r>
            <a:r>
              <a:rPr lang="pl-PL" sz="1600" dirty="0" smtClean="0">
                <a:solidFill>
                  <a:srgbClr val="000000"/>
                </a:solidFill>
                <a:latin typeface="Calibri" pitchFamily="34" charset="0"/>
                <a:cs typeface="Calibri" pitchFamily="34" charset="0"/>
              </a:rPr>
              <a:t>CW</a:t>
            </a:r>
            <a:r>
              <a:rPr lang="en-GB" sz="1600" dirty="0" smtClean="0">
                <a:solidFill>
                  <a:srgbClr val="000000"/>
                </a:solidFill>
                <a:latin typeface="Calibri" pitchFamily="34" charset="0"/>
                <a:cs typeface="Calibri" pitchFamily="34" charset="0"/>
              </a:rPr>
              <a:t>) are attached to the outside of the building.  They usually consist of vertical and horizontal elements - mullions and transoms</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Support only their own weight and transfer environmental forces back to the building.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Hence a CW is not a part of a building framework. </a:t>
            </a:r>
          </a:p>
          <a:p>
            <a:pPr marL="742950" lvl="1" indent="-285750">
              <a:spcAft>
                <a:spcPts val="600"/>
              </a:spcAft>
              <a:buClr>
                <a:srgbClr val="A4968A"/>
              </a:buClr>
              <a:buSzPct val="100000"/>
              <a:buFont typeface="Calibri" pitchFamily="34" charset="0"/>
              <a:buChar char="●"/>
            </a:pPr>
            <a:r>
              <a:rPr lang="fr-FR" sz="1600" dirty="0" err="1" smtClean="0"/>
              <a:t>Ensure</a:t>
            </a:r>
            <a:r>
              <a:rPr lang="fr-FR" sz="1600" dirty="0" smtClean="0"/>
              <a:t> water and </a:t>
            </a:r>
            <a:r>
              <a:rPr lang="fr-FR" sz="1600" dirty="0" err="1" smtClean="0"/>
              <a:t>airtightness</a:t>
            </a:r>
            <a:r>
              <a:rPr lang="fr-FR" sz="1600" dirty="0" smtClean="0"/>
              <a:t> by </a:t>
            </a:r>
            <a:r>
              <a:rPr lang="fr-FR" sz="1600" dirty="0" err="1" smtClean="0"/>
              <a:t>themselve</a:t>
            </a:r>
            <a:endParaRPr lang="en-GB" sz="1600" dirty="0" smtClean="0">
              <a:solidFill>
                <a:srgbClr val="000000"/>
              </a:solidFill>
              <a:latin typeface="Calibri" pitchFamily="34" charset="0"/>
              <a:cs typeface="Calibri" pitchFamily="34" charset="0"/>
            </a:endParaRPr>
          </a:p>
        </p:txBody>
      </p:sp>
      <p:sp>
        <p:nvSpPr>
          <p:cNvPr id="7" name="Tytuł 6"/>
          <p:cNvSpPr>
            <a:spLocks noGrp="1"/>
          </p:cNvSpPr>
          <p:nvPr>
            <p:ph type="title"/>
          </p:nvPr>
        </p:nvSpPr>
        <p:spPr/>
        <p:txBody>
          <a:bodyPr/>
          <a:lstStyle/>
          <a:p>
            <a:r>
              <a:rPr lang="en-GB" dirty="0" smtClean="0"/>
              <a:t>Fundamentals</a:t>
            </a:r>
            <a:endParaRPr lang="en-GB" dirty="0"/>
          </a:p>
        </p:txBody>
      </p:sp>
      <p:cxnSp>
        <p:nvCxnSpPr>
          <p:cNvPr id="9" name="Shape 11"/>
          <p:cNvCxnSpPr/>
          <p:nvPr/>
        </p:nvCxnSpPr>
        <p:spPr>
          <a:xfrm rot="10800000">
            <a:off x="3491880" y="4077073"/>
            <a:ext cx="3456384" cy="576065"/>
          </a:xfrm>
          <a:prstGeom prst="bentConnector3">
            <a:avLst>
              <a:gd name="adj1" fmla="val 29"/>
            </a:avLst>
          </a:prstGeom>
          <a:ln w="19050">
            <a:solidFill>
              <a:schemeClr val="tx1">
                <a:lumMod val="85000"/>
                <a:lumOff val="15000"/>
              </a:schemeClr>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2878958775"/>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9218"/>
                                        </p:tgtEl>
                                        <p:attrNameLst>
                                          <p:attrName>style.visibility</p:attrName>
                                        </p:attrNameLst>
                                      </p:cBhvr>
                                      <p:to>
                                        <p:strVal val="visible"/>
                                      </p:to>
                                    </p:set>
                                    <p:animEffect transition="in" filter="fade">
                                      <p:cBhvr>
                                        <p:cTn id="10" dur="500"/>
                                        <p:tgtEl>
                                          <p:spTgt spid="9218"/>
                                        </p:tgtEl>
                                      </p:cBhvr>
                                    </p:animEffect>
                                  </p:childTnLst>
                                </p:cTn>
                              </p:par>
                              <p:par>
                                <p:cTn id="11" presetID="10"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Picture 1"/>
          <p:cNvPicPr>
            <a:picLocks noChangeAspect="1" noChangeArrowheads="1"/>
          </p:cNvPicPr>
          <p:nvPr/>
        </p:nvPicPr>
        <p:blipFill rotWithShape="1">
          <a:blip r:embed="rId2" cstate="print">
            <a:extLst>
              <a:ext uri="{28A0092B-C50C-407E-A947-70E740481C1C}">
                <a14:useLocalDpi xmlns="" xmlns:a14="http://schemas.microsoft.com/office/drawing/2010/main" val="0"/>
              </a:ext>
            </a:extLst>
          </a:blip>
          <a:srcRect t="3335"/>
          <a:stretch/>
        </p:blipFill>
        <p:spPr bwMode="auto">
          <a:xfrm>
            <a:off x="931483" y="1458686"/>
            <a:ext cx="3536618" cy="3418700"/>
          </a:xfrm>
          <a:prstGeom prst="rect">
            <a:avLst/>
          </a:prstGeom>
          <a:noFill/>
          <a:ln w="9525">
            <a:noFill/>
            <a:miter lim="800000"/>
            <a:headEnd/>
            <a:tailEnd/>
          </a:ln>
        </p:spPr>
      </p:pic>
      <p:pic>
        <p:nvPicPr>
          <p:cNvPr id="1026" name="Picture 2"/>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t="1870"/>
          <a:stretch/>
        </p:blipFill>
        <p:spPr bwMode="auto">
          <a:xfrm>
            <a:off x="5282665" y="2532743"/>
            <a:ext cx="3105375" cy="3047317"/>
          </a:xfrm>
          <a:prstGeom prst="rect">
            <a:avLst/>
          </a:prstGeom>
          <a:noFill/>
          <a:ln>
            <a:noFill/>
          </a:ln>
          <a:effectLst/>
          <a:extLst/>
        </p:spPr>
      </p:pic>
      <p:sp>
        <p:nvSpPr>
          <p:cNvPr id="5" name="Prostokąt 4"/>
          <p:cNvSpPr/>
          <p:nvPr/>
        </p:nvSpPr>
        <p:spPr>
          <a:xfrm>
            <a:off x="964176" y="5157192"/>
            <a:ext cx="4687944" cy="1492716"/>
          </a:xfrm>
          <a:prstGeom prst="rect">
            <a:avLst/>
          </a:prstGeom>
        </p:spPr>
        <p:txBody>
          <a:bodyPr wrap="square">
            <a:spAutoFit/>
          </a:bodyPr>
          <a:lstStyle/>
          <a:p>
            <a:pPr lvl="0">
              <a:spcAft>
                <a:spcPts val="300"/>
              </a:spcAft>
            </a:pPr>
            <a:r>
              <a:rPr lang="en-GB" sz="2800" b="1" dirty="0" smtClean="0">
                <a:solidFill>
                  <a:srgbClr val="000000"/>
                </a:solidFill>
                <a:latin typeface="+mj-lt"/>
              </a:rPr>
              <a:t>Mullion</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Main continuous vertical element</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Fixed to the building structure</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Bears the majority of wind load</a:t>
            </a:r>
            <a:endParaRPr lang="en-GB" sz="1600" dirty="0">
              <a:solidFill>
                <a:srgbClr val="000000"/>
              </a:solidFill>
              <a:latin typeface="Calibri" pitchFamily="34" charset="0"/>
              <a:cs typeface="Calibri" pitchFamily="34" charset="0"/>
            </a:endParaRPr>
          </a:p>
        </p:txBody>
      </p:sp>
      <p:sp>
        <p:nvSpPr>
          <p:cNvPr id="7" name="Tytuł 6"/>
          <p:cNvSpPr>
            <a:spLocks noGrp="1"/>
          </p:cNvSpPr>
          <p:nvPr>
            <p:ph type="title"/>
          </p:nvPr>
        </p:nvSpPr>
        <p:spPr/>
        <p:txBody>
          <a:bodyPr/>
          <a:lstStyle/>
          <a:p>
            <a:r>
              <a:rPr lang="en-GB" dirty="0" smtClean="0"/>
              <a:t>Fundamentals</a:t>
            </a:r>
            <a:endParaRPr lang="en-GB" dirty="0"/>
          </a:p>
        </p:txBody>
      </p:sp>
      <p:cxnSp>
        <p:nvCxnSpPr>
          <p:cNvPr id="12" name="Shape 11"/>
          <p:cNvCxnSpPr/>
          <p:nvPr/>
        </p:nvCxnSpPr>
        <p:spPr>
          <a:xfrm rot="10800000">
            <a:off x="3635896" y="2255663"/>
            <a:ext cx="3384376" cy="432047"/>
          </a:xfrm>
          <a:prstGeom prst="bentConnector3">
            <a:avLst>
              <a:gd name="adj1" fmla="val -136"/>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1005325935"/>
      </p:ext>
    </p:extLst>
  </p:cSld>
  <p:clrMapOvr>
    <a:masterClrMapping/>
  </p:clrMapOvr>
  <mc:AlternateContent xmlns:mc="http://schemas.openxmlformats.org/markup-compatibility/2006">
    <mc:Choice xmlns="" xmlns:p14="http://schemas.microsoft.com/office/powerpoint/2010/main" Requires="p14">
      <p:transition p14:dur="1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52226" name="Picture 2"/>
          <p:cNvPicPr>
            <a:picLocks noChangeAspect="1" noChangeArrowheads="1"/>
          </p:cNvPicPr>
          <p:nvPr/>
        </p:nvPicPr>
        <p:blipFill>
          <a:blip r:embed="rId3" cstate="print"/>
          <a:srcRect/>
          <a:stretch>
            <a:fillRect/>
          </a:stretch>
        </p:blipFill>
        <p:spPr bwMode="auto">
          <a:xfrm flipH="1">
            <a:off x="899592" y="3068960"/>
            <a:ext cx="3312368" cy="3302281"/>
          </a:xfrm>
          <a:prstGeom prst="rect">
            <a:avLst/>
          </a:prstGeom>
          <a:noFill/>
          <a:ln w="9525">
            <a:noFill/>
            <a:miter lim="800000"/>
            <a:headEnd/>
            <a:tailEnd/>
          </a:ln>
        </p:spPr>
      </p:pic>
      <p:pic>
        <p:nvPicPr>
          <p:cNvPr id="3" name="Obraz 2"/>
          <p:cNvPicPr>
            <a:picLocks noChangeAspect="1"/>
          </p:cNvPicPr>
          <p:nvPr/>
        </p:nvPicPr>
        <p:blipFill rotWithShape="1">
          <a:blip r:embed="rId4" cstate="print">
            <a:extLst>
              <a:ext uri="{28A0092B-C50C-407E-A947-70E740481C1C}">
                <a14:useLocalDpi xmlns="" xmlns:a14="http://schemas.microsoft.com/office/drawing/2010/main" val="0"/>
              </a:ext>
            </a:extLst>
          </a:blip>
          <a:srcRect t="1965"/>
          <a:stretch/>
        </p:blipFill>
        <p:spPr>
          <a:xfrm>
            <a:off x="5250007" y="2467429"/>
            <a:ext cx="3168889" cy="3106638"/>
          </a:xfrm>
          <a:prstGeom prst="rect">
            <a:avLst/>
          </a:prstGeom>
        </p:spPr>
      </p:pic>
      <p:sp>
        <p:nvSpPr>
          <p:cNvPr id="5" name="pole tekstowe 4"/>
          <p:cNvSpPr txBox="1"/>
          <p:nvPr/>
        </p:nvSpPr>
        <p:spPr>
          <a:xfrm>
            <a:off x="625632" y="1268413"/>
            <a:ext cx="4450424" cy="1492716"/>
          </a:xfrm>
          <a:prstGeom prst="rect">
            <a:avLst/>
          </a:prstGeom>
          <a:noFill/>
        </p:spPr>
        <p:txBody>
          <a:bodyPr wrap="square" rtlCol="0">
            <a:spAutoFit/>
          </a:bodyPr>
          <a:lstStyle/>
          <a:p>
            <a:pPr>
              <a:spcAft>
                <a:spcPts val="300"/>
              </a:spcAft>
            </a:pPr>
            <a:r>
              <a:rPr lang="en-GB" sz="2800" b="1" dirty="0" smtClean="0">
                <a:latin typeface="+mj-lt"/>
              </a:rPr>
              <a:t>Transom</a:t>
            </a:r>
          </a:p>
          <a:p>
            <a:pPr marL="742950" lvl="1" indent="-285750">
              <a:spcAft>
                <a:spcPts val="600"/>
              </a:spcAft>
              <a:buClr>
                <a:srgbClr val="A4968A"/>
              </a:buClr>
              <a:buFont typeface="Calibri" pitchFamily="34" charset="0"/>
              <a:buChar char="●"/>
            </a:pPr>
            <a:r>
              <a:rPr lang="en-GB" sz="1600" dirty="0" smtClean="0">
                <a:latin typeface="+mj-lt"/>
              </a:rPr>
              <a:t>Main horizontal element</a:t>
            </a:r>
          </a:p>
          <a:p>
            <a:pPr marL="742950" lvl="1" indent="-285750">
              <a:spcAft>
                <a:spcPts val="600"/>
              </a:spcAft>
              <a:buClr>
                <a:srgbClr val="A4968A"/>
              </a:buClr>
              <a:buFont typeface="Calibri" pitchFamily="34" charset="0"/>
              <a:buChar char="●"/>
            </a:pPr>
            <a:r>
              <a:rPr lang="en-GB" sz="1600" dirty="0" smtClean="0">
                <a:latin typeface="+mj-lt"/>
              </a:rPr>
              <a:t>Fixed to mullions on both sides</a:t>
            </a:r>
          </a:p>
          <a:p>
            <a:pPr marL="742950" lvl="1" indent="-285750">
              <a:spcAft>
                <a:spcPts val="600"/>
              </a:spcAft>
              <a:buClr>
                <a:srgbClr val="A4968A"/>
              </a:buClr>
              <a:buFont typeface="Calibri" pitchFamily="34" charset="0"/>
              <a:buChar char="●"/>
            </a:pPr>
            <a:r>
              <a:rPr lang="en-GB" sz="1600" dirty="0" smtClean="0">
                <a:latin typeface="+mj-lt"/>
              </a:rPr>
              <a:t>Bears the glass load</a:t>
            </a:r>
          </a:p>
        </p:txBody>
      </p:sp>
      <p:sp>
        <p:nvSpPr>
          <p:cNvPr id="2" name="Tytuł 1"/>
          <p:cNvSpPr>
            <a:spLocks noGrp="1"/>
          </p:cNvSpPr>
          <p:nvPr>
            <p:ph type="title"/>
          </p:nvPr>
        </p:nvSpPr>
        <p:spPr/>
        <p:txBody>
          <a:bodyPr/>
          <a:lstStyle/>
          <a:p>
            <a:r>
              <a:rPr lang="en-GB" dirty="0" smtClean="0"/>
              <a:t>Fundamentals</a:t>
            </a:r>
            <a:endParaRPr lang="en-GB" dirty="0"/>
          </a:p>
        </p:txBody>
      </p:sp>
      <p:cxnSp>
        <p:nvCxnSpPr>
          <p:cNvPr id="9" name="Shape 11"/>
          <p:cNvCxnSpPr/>
          <p:nvPr/>
        </p:nvCxnSpPr>
        <p:spPr>
          <a:xfrm rot="10800000" flipV="1">
            <a:off x="3563865" y="4221088"/>
            <a:ext cx="4464524" cy="1080120"/>
          </a:xfrm>
          <a:prstGeom prst="bentConnector3">
            <a:avLst>
              <a:gd name="adj1" fmla="val -66"/>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10363713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54878" y="1794587"/>
            <a:ext cx="3673798" cy="3673798"/>
          </a:xfrm>
          <a:prstGeom prst="rect">
            <a:avLst/>
          </a:prstGeom>
        </p:spPr>
      </p:pic>
      <p:sp>
        <p:nvSpPr>
          <p:cNvPr id="3" name="Prostokąt 2"/>
          <p:cNvSpPr/>
          <p:nvPr/>
        </p:nvSpPr>
        <p:spPr>
          <a:xfrm>
            <a:off x="4211255" y="1412776"/>
            <a:ext cx="4825241" cy="1638910"/>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Thermal break</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Installed into mullion</a:t>
            </a:r>
            <a:r>
              <a:rPr lang="pl-PL" sz="1600" dirty="0" smtClean="0">
                <a:solidFill>
                  <a:srgbClr val="000000"/>
                </a:solidFill>
                <a:latin typeface="Calibri" pitchFamily="34" charset="0"/>
                <a:cs typeface="Calibri" pitchFamily="34" charset="0"/>
              </a:rPr>
              <a:t> &amp; </a:t>
            </a:r>
            <a:r>
              <a:rPr lang="en-GB" sz="1600" dirty="0" smtClean="0">
                <a:solidFill>
                  <a:srgbClr val="000000"/>
                </a:solidFill>
                <a:latin typeface="Calibri" pitchFamily="34" charset="0"/>
                <a:cs typeface="Calibri" pitchFamily="34" charset="0"/>
              </a:rPr>
              <a:t>transom nose</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Made of thermally low-conductive material</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Prevents cold bridging between external and internal profiles</a:t>
            </a:r>
            <a:endParaRPr lang="en-GB" sz="1600" dirty="0">
              <a:solidFill>
                <a:srgbClr val="000000"/>
              </a:solidFill>
              <a:latin typeface="Calibri" pitchFamily="34" charset="0"/>
              <a:cs typeface="Calibri" pitchFamily="34" charset="0"/>
            </a:endParaRPr>
          </a:p>
        </p:txBody>
      </p:sp>
      <p:sp>
        <p:nvSpPr>
          <p:cNvPr id="4" name="Prostokąt 3"/>
          <p:cNvSpPr/>
          <p:nvPr/>
        </p:nvSpPr>
        <p:spPr>
          <a:xfrm>
            <a:off x="4211960" y="3273658"/>
            <a:ext cx="4824535" cy="1561966"/>
          </a:xfrm>
          <a:prstGeom prst="rect">
            <a:avLst/>
          </a:prstGeom>
        </p:spPr>
        <p:txBody>
          <a:bodyPr wrap="square">
            <a:spAutoFit/>
          </a:bodyPr>
          <a:lstStyle/>
          <a:p>
            <a:pPr>
              <a:spcAft>
                <a:spcPts val="300"/>
              </a:spcAft>
            </a:pPr>
            <a:r>
              <a:rPr lang="en-GB" sz="2400" b="1" dirty="0" smtClean="0">
                <a:solidFill>
                  <a:srgbClr val="000000"/>
                </a:solidFill>
                <a:latin typeface="Calibri" pitchFamily="34" charset="0"/>
                <a:cs typeface="Calibri" pitchFamily="34" charset="0"/>
              </a:rPr>
              <a:t>Pressure </a:t>
            </a:r>
            <a:r>
              <a:rPr lang="pl-PL" sz="2400" b="1" dirty="0" smtClean="0">
                <a:solidFill>
                  <a:srgbClr val="000000"/>
                </a:solidFill>
                <a:latin typeface="Calibri" pitchFamily="34" charset="0"/>
                <a:cs typeface="Calibri" pitchFamily="34" charset="0"/>
              </a:rPr>
              <a:t>p</a:t>
            </a:r>
            <a:r>
              <a:rPr lang="en-GB" sz="2400" b="1" dirty="0" smtClean="0">
                <a:solidFill>
                  <a:srgbClr val="000000"/>
                </a:solidFill>
                <a:latin typeface="Calibri" pitchFamily="34" charset="0"/>
                <a:cs typeface="Calibri" pitchFamily="34" charset="0"/>
              </a:rPr>
              <a:t>late</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Continuous vertical &amp; horizontal profiles fixed to mullion &amp; transom noses by screws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It holds: the  glazing, spandrels and window or door frames in position</a:t>
            </a:r>
            <a:endParaRPr lang="en-GB" sz="1600" dirty="0">
              <a:solidFill>
                <a:srgbClr val="000000"/>
              </a:solidFill>
              <a:latin typeface="Calibri" pitchFamily="34" charset="0"/>
              <a:cs typeface="Calibri" pitchFamily="34" charset="0"/>
            </a:endParaRPr>
          </a:p>
        </p:txBody>
      </p:sp>
      <p:sp>
        <p:nvSpPr>
          <p:cNvPr id="5" name="Prostokąt 4"/>
          <p:cNvSpPr/>
          <p:nvPr/>
        </p:nvSpPr>
        <p:spPr>
          <a:xfrm>
            <a:off x="4210154" y="5017959"/>
            <a:ext cx="4898350" cy="1638910"/>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Cover cap</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Continuous vertical &amp; horizontal profile clamped</a:t>
            </a:r>
            <a:r>
              <a:rPr lang="pl-PL" sz="1600" dirty="0" smtClean="0">
                <a:solidFill>
                  <a:srgbClr val="000000"/>
                </a:solidFill>
                <a:latin typeface="Calibri" pitchFamily="34" charset="0"/>
                <a:cs typeface="Calibri" pitchFamily="34" charset="0"/>
              </a:rPr>
              <a:t> on</a:t>
            </a:r>
            <a:r>
              <a:rPr lang="en-GB" sz="1600" dirty="0" smtClean="0">
                <a:solidFill>
                  <a:srgbClr val="000000"/>
                </a:solidFill>
                <a:latin typeface="Calibri" pitchFamily="34" charset="0"/>
                <a:cs typeface="Calibri" pitchFamily="34" charset="0"/>
              </a:rPr>
              <a:t>to</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pressure plate</a:t>
            </a:r>
            <a:r>
              <a:rPr lang="pl-PL" sz="1600" dirty="0" smtClean="0">
                <a:solidFill>
                  <a:srgbClr val="000000"/>
                </a:solidFill>
                <a:latin typeface="Calibri" pitchFamily="34" charset="0"/>
                <a:cs typeface="Calibri" pitchFamily="34" charset="0"/>
              </a:rPr>
              <a:t>s</a:t>
            </a:r>
            <a:endParaRPr lang="en-GB" sz="1600" dirty="0" smtClean="0">
              <a:solidFill>
                <a:srgbClr val="000000"/>
              </a:solidFill>
              <a:latin typeface="Calibri" pitchFamily="34" charset="0"/>
              <a:cs typeface="Calibri" pitchFamily="34" charset="0"/>
            </a:endParaRP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Mainly</a:t>
            </a:r>
            <a:r>
              <a:rPr lang="pl-PL" sz="1600" dirty="0" smtClean="0">
                <a:solidFill>
                  <a:srgbClr val="000000"/>
                </a:solidFill>
                <a:latin typeface="Calibri" pitchFamily="34" charset="0"/>
                <a:cs typeface="Calibri" pitchFamily="34" charset="0"/>
              </a:rPr>
              <a:t> a</a:t>
            </a:r>
            <a:r>
              <a:rPr lang="en-GB" sz="1600" dirty="0" smtClean="0">
                <a:solidFill>
                  <a:srgbClr val="000000"/>
                </a:solidFill>
                <a:latin typeface="Calibri" pitchFamily="34" charset="0"/>
                <a:cs typeface="Calibri" pitchFamily="34" charset="0"/>
              </a:rPr>
              <a:t> decorative external element</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Oft</a:t>
            </a:r>
            <a:r>
              <a:rPr lang="pl-PL" sz="1600" dirty="0" smtClean="0">
                <a:solidFill>
                  <a:srgbClr val="000000"/>
                </a:solidFill>
                <a:latin typeface="Calibri" pitchFamily="34" charset="0"/>
                <a:cs typeface="Calibri" pitchFamily="34" charset="0"/>
              </a:rPr>
              <a:t>en</a:t>
            </a:r>
            <a:r>
              <a:rPr lang="en-GB" sz="1600" dirty="0" smtClean="0">
                <a:solidFill>
                  <a:srgbClr val="000000"/>
                </a:solidFill>
                <a:latin typeface="Calibri" pitchFamily="34" charset="0"/>
                <a:cs typeface="Calibri" pitchFamily="34" charset="0"/>
              </a:rPr>
              <a:t> designed according to architectural needs</a:t>
            </a:r>
            <a:endParaRPr lang="en-GB" sz="1600" dirty="0">
              <a:solidFill>
                <a:srgbClr val="000000"/>
              </a:solidFill>
              <a:latin typeface="Calibri" pitchFamily="34" charset="0"/>
              <a:cs typeface="Calibri" pitchFamily="34" charset="0"/>
            </a:endParaRPr>
          </a:p>
        </p:txBody>
      </p:sp>
      <p:sp>
        <p:nvSpPr>
          <p:cNvPr id="6" name="Tytuł 5"/>
          <p:cNvSpPr>
            <a:spLocks noGrp="1"/>
          </p:cNvSpPr>
          <p:nvPr>
            <p:ph type="title"/>
          </p:nvPr>
        </p:nvSpPr>
        <p:spPr/>
        <p:txBody>
          <a:bodyPr/>
          <a:lstStyle/>
          <a:p>
            <a:r>
              <a:rPr lang="en-GB" dirty="0" smtClean="0"/>
              <a:t>Fundamentals</a:t>
            </a:r>
            <a:endParaRPr lang="en-GB" dirty="0"/>
          </a:p>
        </p:txBody>
      </p:sp>
      <p:cxnSp>
        <p:nvCxnSpPr>
          <p:cNvPr id="11" name="Łącznik łamany 10"/>
          <p:cNvCxnSpPr/>
          <p:nvPr/>
        </p:nvCxnSpPr>
        <p:spPr>
          <a:xfrm rot="5400000">
            <a:off x="2267744" y="1988840"/>
            <a:ext cx="2304256" cy="1584176"/>
          </a:xfrm>
          <a:prstGeom prst="bentConnector3">
            <a:avLst>
              <a:gd name="adj1" fmla="val -76"/>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Łącznik prosty ze strzałką 13"/>
          <p:cNvCxnSpPr/>
          <p:nvPr/>
        </p:nvCxnSpPr>
        <p:spPr>
          <a:xfrm flipH="1">
            <a:off x="3347864" y="3501008"/>
            <a:ext cx="862290" cy="0"/>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9220" name="Łącznik łamany 9219"/>
          <p:cNvCxnSpPr/>
          <p:nvPr/>
        </p:nvCxnSpPr>
        <p:spPr>
          <a:xfrm rot="10800000">
            <a:off x="3563888" y="4984710"/>
            <a:ext cx="648072" cy="316498"/>
          </a:xfrm>
          <a:prstGeom prst="bentConnector3">
            <a:avLst>
              <a:gd name="adj1" fmla="val 99272"/>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Freeform 9"/>
          <p:cNvSpPr/>
          <p:nvPr/>
        </p:nvSpPr>
        <p:spPr>
          <a:xfrm>
            <a:off x="3181350" y="3023319"/>
            <a:ext cx="622300" cy="2072556"/>
          </a:xfrm>
          <a:custGeom>
            <a:avLst/>
            <a:gdLst>
              <a:gd name="connsiteX0" fmla="*/ 28575 w 622300"/>
              <a:gd name="connsiteY0" fmla="*/ 0 h 2076450"/>
              <a:gd name="connsiteX1" fmla="*/ 581025 w 622300"/>
              <a:gd name="connsiteY1" fmla="*/ 107950 h 2076450"/>
              <a:gd name="connsiteX2" fmla="*/ 609600 w 622300"/>
              <a:gd name="connsiteY2" fmla="*/ 120650 h 2076450"/>
              <a:gd name="connsiteX3" fmla="*/ 622300 w 622300"/>
              <a:gd name="connsiteY3" fmla="*/ 146050 h 2076450"/>
              <a:gd name="connsiteX4" fmla="*/ 593725 w 622300"/>
              <a:gd name="connsiteY4" fmla="*/ 2057400 h 2076450"/>
              <a:gd name="connsiteX5" fmla="*/ 590550 w 622300"/>
              <a:gd name="connsiteY5" fmla="*/ 2073275 h 2076450"/>
              <a:gd name="connsiteX6" fmla="*/ 558800 w 622300"/>
              <a:gd name="connsiteY6" fmla="*/ 2076450 h 2076450"/>
              <a:gd name="connsiteX7" fmla="*/ 546100 w 622300"/>
              <a:gd name="connsiteY7" fmla="*/ 2060575 h 2076450"/>
              <a:gd name="connsiteX8" fmla="*/ 542925 w 622300"/>
              <a:gd name="connsiteY8" fmla="*/ 1968500 h 2076450"/>
              <a:gd name="connsiteX9" fmla="*/ 22225 w 622300"/>
              <a:gd name="connsiteY9" fmla="*/ 1949450 h 2076450"/>
              <a:gd name="connsiteX10" fmla="*/ 3175 w 622300"/>
              <a:gd name="connsiteY10" fmla="*/ 1943100 h 2076450"/>
              <a:gd name="connsiteX11" fmla="*/ 0 w 622300"/>
              <a:gd name="connsiteY11" fmla="*/ 1920875 h 2076450"/>
              <a:gd name="connsiteX12" fmla="*/ 9525 w 622300"/>
              <a:gd name="connsiteY12" fmla="*/ 1901825 h 2076450"/>
              <a:gd name="connsiteX13" fmla="*/ 161925 w 622300"/>
              <a:gd name="connsiteY13" fmla="*/ 1908175 h 2076450"/>
              <a:gd name="connsiteX14" fmla="*/ 165100 w 622300"/>
              <a:gd name="connsiteY14" fmla="*/ 1885950 h 2076450"/>
              <a:gd name="connsiteX15" fmla="*/ 177800 w 622300"/>
              <a:gd name="connsiteY15" fmla="*/ 1860550 h 2076450"/>
              <a:gd name="connsiteX16" fmla="*/ 196850 w 622300"/>
              <a:gd name="connsiteY16" fmla="*/ 1854200 h 2076450"/>
              <a:gd name="connsiteX17" fmla="*/ 234950 w 622300"/>
              <a:gd name="connsiteY17" fmla="*/ 1866900 h 2076450"/>
              <a:gd name="connsiteX18" fmla="*/ 247650 w 622300"/>
              <a:gd name="connsiteY18" fmla="*/ 1882775 h 2076450"/>
              <a:gd name="connsiteX19" fmla="*/ 254000 w 622300"/>
              <a:gd name="connsiteY19" fmla="*/ 1905000 h 2076450"/>
              <a:gd name="connsiteX20" fmla="*/ 549275 w 622300"/>
              <a:gd name="connsiteY20" fmla="*/ 1914525 h 2076450"/>
              <a:gd name="connsiteX21" fmla="*/ 571500 w 622300"/>
              <a:gd name="connsiteY21" fmla="*/ 155575 h 2076450"/>
              <a:gd name="connsiteX22" fmla="*/ 269875 w 622300"/>
              <a:gd name="connsiteY22" fmla="*/ 101600 h 2076450"/>
              <a:gd name="connsiteX23" fmla="*/ 250825 w 622300"/>
              <a:gd name="connsiteY23" fmla="*/ 120650 h 2076450"/>
              <a:gd name="connsiteX24" fmla="*/ 219075 w 622300"/>
              <a:gd name="connsiteY24" fmla="*/ 133350 h 2076450"/>
              <a:gd name="connsiteX25" fmla="*/ 200025 w 622300"/>
              <a:gd name="connsiteY25" fmla="*/ 133350 h 2076450"/>
              <a:gd name="connsiteX26" fmla="*/ 184150 w 622300"/>
              <a:gd name="connsiteY26" fmla="*/ 123825 h 2076450"/>
              <a:gd name="connsiteX27" fmla="*/ 177800 w 622300"/>
              <a:gd name="connsiteY27" fmla="*/ 114300 h 2076450"/>
              <a:gd name="connsiteX28" fmla="*/ 180975 w 622300"/>
              <a:gd name="connsiteY28" fmla="*/ 95250 h 2076450"/>
              <a:gd name="connsiteX29" fmla="*/ 180975 w 622300"/>
              <a:gd name="connsiteY29" fmla="*/ 79375 h 2076450"/>
              <a:gd name="connsiteX30" fmla="*/ 44450 w 622300"/>
              <a:gd name="connsiteY30" fmla="*/ 50800 h 2076450"/>
              <a:gd name="connsiteX31" fmla="*/ 28575 w 622300"/>
              <a:gd name="connsiteY31" fmla="*/ 0 h 2076450"/>
              <a:gd name="connsiteX0" fmla="*/ 28575 w 622300"/>
              <a:gd name="connsiteY0" fmla="*/ 0 h 2076450"/>
              <a:gd name="connsiteX1" fmla="*/ 581025 w 622300"/>
              <a:gd name="connsiteY1" fmla="*/ 107950 h 2076450"/>
              <a:gd name="connsiteX2" fmla="*/ 609600 w 622300"/>
              <a:gd name="connsiteY2" fmla="*/ 120650 h 2076450"/>
              <a:gd name="connsiteX3" fmla="*/ 622300 w 622300"/>
              <a:gd name="connsiteY3" fmla="*/ 146050 h 2076450"/>
              <a:gd name="connsiteX4" fmla="*/ 593725 w 622300"/>
              <a:gd name="connsiteY4" fmla="*/ 2057400 h 2076450"/>
              <a:gd name="connsiteX5" fmla="*/ 590550 w 622300"/>
              <a:gd name="connsiteY5" fmla="*/ 2073275 h 2076450"/>
              <a:gd name="connsiteX6" fmla="*/ 558800 w 622300"/>
              <a:gd name="connsiteY6" fmla="*/ 2076450 h 2076450"/>
              <a:gd name="connsiteX7" fmla="*/ 546100 w 622300"/>
              <a:gd name="connsiteY7" fmla="*/ 2060575 h 2076450"/>
              <a:gd name="connsiteX8" fmla="*/ 542925 w 622300"/>
              <a:gd name="connsiteY8" fmla="*/ 1968500 h 2076450"/>
              <a:gd name="connsiteX9" fmla="*/ 22225 w 622300"/>
              <a:gd name="connsiteY9" fmla="*/ 1949450 h 2076450"/>
              <a:gd name="connsiteX10" fmla="*/ 3175 w 622300"/>
              <a:gd name="connsiteY10" fmla="*/ 1943100 h 2076450"/>
              <a:gd name="connsiteX11" fmla="*/ 0 w 622300"/>
              <a:gd name="connsiteY11" fmla="*/ 1920875 h 2076450"/>
              <a:gd name="connsiteX12" fmla="*/ 9525 w 622300"/>
              <a:gd name="connsiteY12" fmla="*/ 1901825 h 2076450"/>
              <a:gd name="connsiteX13" fmla="*/ 161925 w 622300"/>
              <a:gd name="connsiteY13" fmla="*/ 1908175 h 2076450"/>
              <a:gd name="connsiteX14" fmla="*/ 165100 w 622300"/>
              <a:gd name="connsiteY14" fmla="*/ 1885950 h 2076450"/>
              <a:gd name="connsiteX15" fmla="*/ 177800 w 622300"/>
              <a:gd name="connsiteY15" fmla="*/ 1860550 h 2076450"/>
              <a:gd name="connsiteX16" fmla="*/ 196850 w 622300"/>
              <a:gd name="connsiteY16" fmla="*/ 1854200 h 2076450"/>
              <a:gd name="connsiteX17" fmla="*/ 234950 w 622300"/>
              <a:gd name="connsiteY17" fmla="*/ 1866900 h 2076450"/>
              <a:gd name="connsiteX18" fmla="*/ 247650 w 622300"/>
              <a:gd name="connsiteY18" fmla="*/ 1882775 h 2076450"/>
              <a:gd name="connsiteX19" fmla="*/ 254000 w 622300"/>
              <a:gd name="connsiteY19" fmla="*/ 1905000 h 2076450"/>
              <a:gd name="connsiteX20" fmla="*/ 549275 w 622300"/>
              <a:gd name="connsiteY20" fmla="*/ 1914525 h 2076450"/>
              <a:gd name="connsiteX21" fmla="*/ 571500 w 622300"/>
              <a:gd name="connsiteY21" fmla="*/ 155575 h 2076450"/>
              <a:gd name="connsiteX22" fmla="*/ 269875 w 622300"/>
              <a:gd name="connsiteY22" fmla="*/ 101600 h 2076450"/>
              <a:gd name="connsiteX23" fmla="*/ 250825 w 622300"/>
              <a:gd name="connsiteY23" fmla="*/ 120650 h 2076450"/>
              <a:gd name="connsiteX24" fmla="*/ 219075 w 622300"/>
              <a:gd name="connsiteY24" fmla="*/ 133350 h 2076450"/>
              <a:gd name="connsiteX25" fmla="*/ 200025 w 622300"/>
              <a:gd name="connsiteY25" fmla="*/ 133350 h 2076450"/>
              <a:gd name="connsiteX26" fmla="*/ 184150 w 622300"/>
              <a:gd name="connsiteY26" fmla="*/ 123825 h 2076450"/>
              <a:gd name="connsiteX27" fmla="*/ 177800 w 622300"/>
              <a:gd name="connsiteY27" fmla="*/ 114300 h 2076450"/>
              <a:gd name="connsiteX28" fmla="*/ 180975 w 622300"/>
              <a:gd name="connsiteY28" fmla="*/ 95250 h 2076450"/>
              <a:gd name="connsiteX29" fmla="*/ 180975 w 622300"/>
              <a:gd name="connsiteY29" fmla="*/ 79375 h 2076450"/>
              <a:gd name="connsiteX30" fmla="*/ 44450 w 622300"/>
              <a:gd name="connsiteY30" fmla="*/ 50800 h 2076450"/>
              <a:gd name="connsiteX31" fmla="*/ 33338 w 622300"/>
              <a:gd name="connsiteY31" fmla="*/ 23813 h 2076450"/>
              <a:gd name="connsiteX32" fmla="*/ 28575 w 622300"/>
              <a:gd name="connsiteY32" fmla="*/ 0 h 2076450"/>
              <a:gd name="connsiteX0" fmla="*/ 150093 w 743818"/>
              <a:gd name="connsiteY0" fmla="*/ 0 h 2076450"/>
              <a:gd name="connsiteX1" fmla="*/ 702543 w 743818"/>
              <a:gd name="connsiteY1" fmla="*/ 107950 h 2076450"/>
              <a:gd name="connsiteX2" fmla="*/ 731118 w 743818"/>
              <a:gd name="connsiteY2" fmla="*/ 120650 h 2076450"/>
              <a:gd name="connsiteX3" fmla="*/ 743818 w 743818"/>
              <a:gd name="connsiteY3" fmla="*/ 146050 h 2076450"/>
              <a:gd name="connsiteX4" fmla="*/ 715243 w 743818"/>
              <a:gd name="connsiteY4" fmla="*/ 2057400 h 2076450"/>
              <a:gd name="connsiteX5" fmla="*/ 712068 w 743818"/>
              <a:gd name="connsiteY5" fmla="*/ 2073275 h 2076450"/>
              <a:gd name="connsiteX6" fmla="*/ 680318 w 743818"/>
              <a:gd name="connsiteY6" fmla="*/ 2076450 h 2076450"/>
              <a:gd name="connsiteX7" fmla="*/ 667618 w 743818"/>
              <a:gd name="connsiteY7" fmla="*/ 2060575 h 2076450"/>
              <a:gd name="connsiteX8" fmla="*/ 664443 w 743818"/>
              <a:gd name="connsiteY8" fmla="*/ 1968500 h 2076450"/>
              <a:gd name="connsiteX9" fmla="*/ 143743 w 743818"/>
              <a:gd name="connsiteY9" fmla="*/ 1949450 h 2076450"/>
              <a:gd name="connsiteX10" fmla="*/ 124693 w 743818"/>
              <a:gd name="connsiteY10" fmla="*/ 1943100 h 2076450"/>
              <a:gd name="connsiteX11" fmla="*/ 121518 w 743818"/>
              <a:gd name="connsiteY11" fmla="*/ 1920875 h 2076450"/>
              <a:gd name="connsiteX12" fmla="*/ 131043 w 743818"/>
              <a:gd name="connsiteY12" fmla="*/ 1901825 h 2076450"/>
              <a:gd name="connsiteX13" fmla="*/ 283443 w 743818"/>
              <a:gd name="connsiteY13" fmla="*/ 1908175 h 2076450"/>
              <a:gd name="connsiteX14" fmla="*/ 286618 w 743818"/>
              <a:gd name="connsiteY14" fmla="*/ 1885950 h 2076450"/>
              <a:gd name="connsiteX15" fmla="*/ 299318 w 743818"/>
              <a:gd name="connsiteY15" fmla="*/ 1860550 h 2076450"/>
              <a:gd name="connsiteX16" fmla="*/ 318368 w 743818"/>
              <a:gd name="connsiteY16" fmla="*/ 1854200 h 2076450"/>
              <a:gd name="connsiteX17" fmla="*/ 356468 w 743818"/>
              <a:gd name="connsiteY17" fmla="*/ 1866900 h 2076450"/>
              <a:gd name="connsiteX18" fmla="*/ 369168 w 743818"/>
              <a:gd name="connsiteY18" fmla="*/ 1882775 h 2076450"/>
              <a:gd name="connsiteX19" fmla="*/ 375518 w 743818"/>
              <a:gd name="connsiteY19" fmla="*/ 1905000 h 2076450"/>
              <a:gd name="connsiteX20" fmla="*/ 670793 w 743818"/>
              <a:gd name="connsiteY20" fmla="*/ 1914525 h 2076450"/>
              <a:gd name="connsiteX21" fmla="*/ 693018 w 743818"/>
              <a:gd name="connsiteY21" fmla="*/ 155575 h 2076450"/>
              <a:gd name="connsiteX22" fmla="*/ 391393 w 743818"/>
              <a:gd name="connsiteY22" fmla="*/ 101600 h 2076450"/>
              <a:gd name="connsiteX23" fmla="*/ 372343 w 743818"/>
              <a:gd name="connsiteY23" fmla="*/ 120650 h 2076450"/>
              <a:gd name="connsiteX24" fmla="*/ 340593 w 743818"/>
              <a:gd name="connsiteY24" fmla="*/ 133350 h 2076450"/>
              <a:gd name="connsiteX25" fmla="*/ 321543 w 743818"/>
              <a:gd name="connsiteY25" fmla="*/ 133350 h 2076450"/>
              <a:gd name="connsiteX26" fmla="*/ 305668 w 743818"/>
              <a:gd name="connsiteY26" fmla="*/ 123825 h 2076450"/>
              <a:gd name="connsiteX27" fmla="*/ 299318 w 743818"/>
              <a:gd name="connsiteY27" fmla="*/ 114300 h 2076450"/>
              <a:gd name="connsiteX28" fmla="*/ 302493 w 743818"/>
              <a:gd name="connsiteY28" fmla="*/ 95250 h 2076450"/>
              <a:gd name="connsiteX29" fmla="*/ 302493 w 743818"/>
              <a:gd name="connsiteY29" fmla="*/ 79375 h 2076450"/>
              <a:gd name="connsiteX30" fmla="*/ 0 w 743818"/>
              <a:gd name="connsiteY30" fmla="*/ 193551 h 2076450"/>
              <a:gd name="connsiteX31" fmla="*/ 154856 w 743818"/>
              <a:gd name="connsiteY31" fmla="*/ 23813 h 2076450"/>
              <a:gd name="connsiteX32" fmla="*/ 150093 w 743818"/>
              <a:gd name="connsiteY32" fmla="*/ 0 h 2076450"/>
              <a:gd name="connsiteX0" fmla="*/ 150093 w 743818"/>
              <a:gd name="connsiteY0" fmla="*/ 0 h 2076450"/>
              <a:gd name="connsiteX1" fmla="*/ 702543 w 743818"/>
              <a:gd name="connsiteY1" fmla="*/ 107950 h 2076450"/>
              <a:gd name="connsiteX2" fmla="*/ 731118 w 743818"/>
              <a:gd name="connsiteY2" fmla="*/ 120650 h 2076450"/>
              <a:gd name="connsiteX3" fmla="*/ 743818 w 743818"/>
              <a:gd name="connsiteY3" fmla="*/ 146050 h 2076450"/>
              <a:gd name="connsiteX4" fmla="*/ 715243 w 743818"/>
              <a:gd name="connsiteY4" fmla="*/ 2057400 h 2076450"/>
              <a:gd name="connsiteX5" fmla="*/ 712068 w 743818"/>
              <a:gd name="connsiteY5" fmla="*/ 2073275 h 2076450"/>
              <a:gd name="connsiteX6" fmla="*/ 680318 w 743818"/>
              <a:gd name="connsiteY6" fmla="*/ 2076450 h 2076450"/>
              <a:gd name="connsiteX7" fmla="*/ 667618 w 743818"/>
              <a:gd name="connsiteY7" fmla="*/ 2060575 h 2076450"/>
              <a:gd name="connsiteX8" fmla="*/ 664443 w 743818"/>
              <a:gd name="connsiteY8" fmla="*/ 1968500 h 2076450"/>
              <a:gd name="connsiteX9" fmla="*/ 143743 w 743818"/>
              <a:gd name="connsiteY9" fmla="*/ 1949450 h 2076450"/>
              <a:gd name="connsiteX10" fmla="*/ 124693 w 743818"/>
              <a:gd name="connsiteY10" fmla="*/ 1943100 h 2076450"/>
              <a:gd name="connsiteX11" fmla="*/ 121518 w 743818"/>
              <a:gd name="connsiteY11" fmla="*/ 1920875 h 2076450"/>
              <a:gd name="connsiteX12" fmla="*/ 131043 w 743818"/>
              <a:gd name="connsiteY12" fmla="*/ 1901825 h 2076450"/>
              <a:gd name="connsiteX13" fmla="*/ 283443 w 743818"/>
              <a:gd name="connsiteY13" fmla="*/ 1908175 h 2076450"/>
              <a:gd name="connsiteX14" fmla="*/ 286618 w 743818"/>
              <a:gd name="connsiteY14" fmla="*/ 1885950 h 2076450"/>
              <a:gd name="connsiteX15" fmla="*/ 299318 w 743818"/>
              <a:gd name="connsiteY15" fmla="*/ 1860550 h 2076450"/>
              <a:gd name="connsiteX16" fmla="*/ 318368 w 743818"/>
              <a:gd name="connsiteY16" fmla="*/ 1854200 h 2076450"/>
              <a:gd name="connsiteX17" fmla="*/ 356468 w 743818"/>
              <a:gd name="connsiteY17" fmla="*/ 1866900 h 2076450"/>
              <a:gd name="connsiteX18" fmla="*/ 369168 w 743818"/>
              <a:gd name="connsiteY18" fmla="*/ 1882775 h 2076450"/>
              <a:gd name="connsiteX19" fmla="*/ 375518 w 743818"/>
              <a:gd name="connsiteY19" fmla="*/ 1905000 h 2076450"/>
              <a:gd name="connsiteX20" fmla="*/ 670793 w 743818"/>
              <a:gd name="connsiteY20" fmla="*/ 1914525 h 2076450"/>
              <a:gd name="connsiteX21" fmla="*/ 693018 w 743818"/>
              <a:gd name="connsiteY21" fmla="*/ 155575 h 2076450"/>
              <a:gd name="connsiteX22" fmla="*/ 391393 w 743818"/>
              <a:gd name="connsiteY22" fmla="*/ 101600 h 2076450"/>
              <a:gd name="connsiteX23" fmla="*/ 372343 w 743818"/>
              <a:gd name="connsiteY23" fmla="*/ 120650 h 2076450"/>
              <a:gd name="connsiteX24" fmla="*/ 340593 w 743818"/>
              <a:gd name="connsiteY24" fmla="*/ 133350 h 2076450"/>
              <a:gd name="connsiteX25" fmla="*/ 321543 w 743818"/>
              <a:gd name="connsiteY25" fmla="*/ 133350 h 2076450"/>
              <a:gd name="connsiteX26" fmla="*/ 305668 w 743818"/>
              <a:gd name="connsiteY26" fmla="*/ 123825 h 2076450"/>
              <a:gd name="connsiteX27" fmla="*/ 299318 w 743818"/>
              <a:gd name="connsiteY27" fmla="*/ 114300 h 2076450"/>
              <a:gd name="connsiteX28" fmla="*/ 302493 w 743818"/>
              <a:gd name="connsiteY28" fmla="*/ 95250 h 2076450"/>
              <a:gd name="connsiteX29" fmla="*/ 302493 w 743818"/>
              <a:gd name="connsiteY29" fmla="*/ 79375 h 2076450"/>
              <a:gd name="connsiteX30" fmla="*/ 0 w 743818"/>
              <a:gd name="connsiteY30" fmla="*/ 193551 h 2076450"/>
              <a:gd name="connsiteX31" fmla="*/ 151408 w 743818"/>
              <a:gd name="connsiteY31" fmla="*/ 12378 h 2076450"/>
              <a:gd name="connsiteX32" fmla="*/ 150093 w 743818"/>
              <a:gd name="connsiteY32" fmla="*/ 0 h 2076450"/>
              <a:gd name="connsiteX0" fmla="*/ 28575 w 622300"/>
              <a:gd name="connsiteY0" fmla="*/ 0 h 2076450"/>
              <a:gd name="connsiteX1" fmla="*/ 581025 w 622300"/>
              <a:gd name="connsiteY1" fmla="*/ 107950 h 2076450"/>
              <a:gd name="connsiteX2" fmla="*/ 609600 w 622300"/>
              <a:gd name="connsiteY2" fmla="*/ 120650 h 2076450"/>
              <a:gd name="connsiteX3" fmla="*/ 622300 w 622300"/>
              <a:gd name="connsiteY3" fmla="*/ 146050 h 2076450"/>
              <a:gd name="connsiteX4" fmla="*/ 593725 w 622300"/>
              <a:gd name="connsiteY4" fmla="*/ 2057400 h 2076450"/>
              <a:gd name="connsiteX5" fmla="*/ 590550 w 622300"/>
              <a:gd name="connsiteY5" fmla="*/ 2073275 h 2076450"/>
              <a:gd name="connsiteX6" fmla="*/ 558800 w 622300"/>
              <a:gd name="connsiteY6" fmla="*/ 2076450 h 2076450"/>
              <a:gd name="connsiteX7" fmla="*/ 546100 w 622300"/>
              <a:gd name="connsiteY7" fmla="*/ 2060575 h 2076450"/>
              <a:gd name="connsiteX8" fmla="*/ 542925 w 622300"/>
              <a:gd name="connsiteY8" fmla="*/ 1968500 h 2076450"/>
              <a:gd name="connsiteX9" fmla="*/ 22225 w 622300"/>
              <a:gd name="connsiteY9" fmla="*/ 1949450 h 2076450"/>
              <a:gd name="connsiteX10" fmla="*/ 3175 w 622300"/>
              <a:gd name="connsiteY10" fmla="*/ 1943100 h 2076450"/>
              <a:gd name="connsiteX11" fmla="*/ 0 w 622300"/>
              <a:gd name="connsiteY11" fmla="*/ 1920875 h 2076450"/>
              <a:gd name="connsiteX12" fmla="*/ 9525 w 622300"/>
              <a:gd name="connsiteY12" fmla="*/ 1901825 h 2076450"/>
              <a:gd name="connsiteX13" fmla="*/ 161925 w 622300"/>
              <a:gd name="connsiteY13" fmla="*/ 1908175 h 2076450"/>
              <a:gd name="connsiteX14" fmla="*/ 165100 w 622300"/>
              <a:gd name="connsiteY14" fmla="*/ 1885950 h 2076450"/>
              <a:gd name="connsiteX15" fmla="*/ 177800 w 622300"/>
              <a:gd name="connsiteY15" fmla="*/ 1860550 h 2076450"/>
              <a:gd name="connsiteX16" fmla="*/ 196850 w 622300"/>
              <a:gd name="connsiteY16" fmla="*/ 1854200 h 2076450"/>
              <a:gd name="connsiteX17" fmla="*/ 234950 w 622300"/>
              <a:gd name="connsiteY17" fmla="*/ 1866900 h 2076450"/>
              <a:gd name="connsiteX18" fmla="*/ 247650 w 622300"/>
              <a:gd name="connsiteY18" fmla="*/ 1882775 h 2076450"/>
              <a:gd name="connsiteX19" fmla="*/ 254000 w 622300"/>
              <a:gd name="connsiteY19" fmla="*/ 1905000 h 2076450"/>
              <a:gd name="connsiteX20" fmla="*/ 549275 w 622300"/>
              <a:gd name="connsiteY20" fmla="*/ 1914525 h 2076450"/>
              <a:gd name="connsiteX21" fmla="*/ 571500 w 622300"/>
              <a:gd name="connsiteY21" fmla="*/ 155575 h 2076450"/>
              <a:gd name="connsiteX22" fmla="*/ 269875 w 622300"/>
              <a:gd name="connsiteY22" fmla="*/ 101600 h 2076450"/>
              <a:gd name="connsiteX23" fmla="*/ 250825 w 622300"/>
              <a:gd name="connsiteY23" fmla="*/ 120650 h 2076450"/>
              <a:gd name="connsiteX24" fmla="*/ 219075 w 622300"/>
              <a:gd name="connsiteY24" fmla="*/ 133350 h 2076450"/>
              <a:gd name="connsiteX25" fmla="*/ 200025 w 622300"/>
              <a:gd name="connsiteY25" fmla="*/ 133350 h 2076450"/>
              <a:gd name="connsiteX26" fmla="*/ 184150 w 622300"/>
              <a:gd name="connsiteY26" fmla="*/ 123825 h 2076450"/>
              <a:gd name="connsiteX27" fmla="*/ 177800 w 622300"/>
              <a:gd name="connsiteY27" fmla="*/ 114300 h 2076450"/>
              <a:gd name="connsiteX28" fmla="*/ 180975 w 622300"/>
              <a:gd name="connsiteY28" fmla="*/ 95250 h 2076450"/>
              <a:gd name="connsiteX29" fmla="*/ 180975 w 622300"/>
              <a:gd name="connsiteY29" fmla="*/ 79375 h 2076450"/>
              <a:gd name="connsiteX30" fmla="*/ 38100 w 622300"/>
              <a:gd name="connsiteY30" fmla="*/ 47625 h 2076450"/>
              <a:gd name="connsiteX31" fmla="*/ 29890 w 622300"/>
              <a:gd name="connsiteY31" fmla="*/ 12378 h 2076450"/>
              <a:gd name="connsiteX32" fmla="*/ 28575 w 622300"/>
              <a:gd name="connsiteY32" fmla="*/ 0 h 2076450"/>
              <a:gd name="connsiteX0" fmla="*/ 28575 w 622300"/>
              <a:gd name="connsiteY0" fmla="*/ 0 h 2076450"/>
              <a:gd name="connsiteX1" fmla="*/ 581025 w 622300"/>
              <a:gd name="connsiteY1" fmla="*/ 107950 h 2076450"/>
              <a:gd name="connsiteX2" fmla="*/ 609600 w 622300"/>
              <a:gd name="connsiteY2" fmla="*/ 120650 h 2076450"/>
              <a:gd name="connsiteX3" fmla="*/ 622300 w 622300"/>
              <a:gd name="connsiteY3" fmla="*/ 146050 h 2076450"/>
              <a:gd name="connsiteX4" fmla="*/ 593725 w 622300"/>
              <a:gd name="connsiteY4" fmla="*/ 2057400 h 2076450"/>
              <a:gd name="connsiteX5" fmla="*/ 590550 w 622300"/>
              <a:gd name="connsiteY5" fmla="*/ 2073275 h 2076450"/>
              <a:gd name="connsiteX6" fmla="*/ 558800 w 622300"/>
              <a:gd name="connsiteY6" fmla="*/ 2076450 h 2076450"/>
              <a:gd name="connsiteX7" fmla="*/ 546100 w 622300"/>
              <a:gd name="connsiteY7" fmla="*/ 2060575 h 2076450"/>
              <a:gd name="connsiteX8" fmla="*/ 542925 w 622300"/>
              <a:gd name="connsiteY8" fmla="*/ 1968500 h 2076450"/>
              <a:gd name="connsiteX9" fmla="*/ 22225 w 622300"/>
              <a:gd name="connsiteY9" fmla="*/ 1949450 h 2076450"/>
              <a:gd name="connsiteX10" fmla="*/ 3175 w 622300"/>
              <a:gd name="connsiteY10" fmla="*/ 1943100 h 2076450"/>
              <a:gd name="connsiteX11" fmla="*/ 0 w 622300"/>
              <a:gd name="connsiteY11" fmla="*/ 1920875 h 2076450"/>
              <a:gd name="connsiteX12" fmla="*/ 9525 w 622300"/>
              <a:gd name="connsiteY12" fmla="*/ 1901825 h 2076450"/>
              <a:gd name="connsiteX13" fmla="*/ 161925 w 622300"/>
              <a:gd name="connsiteY13" fmla="*/ 1908175 h 2076450"/>
              <a:gd name="connsiteX14" fmla="*/ 165100 w 622300"/>
              <a:gd name="connsiteY14" fmla="*/ 1885950 h 2076450"/>
              <a:gd name="connsiteX15" fmla="*/ 177800 w 622300"/>
              <a:gd name="connsiteY15" fmla="*/ 1860550 h 2076450"/>
              <a:gd name="connsiteX16" fmla="*/ 196850 w 622300"/>
              <a:gd name="connsiteY16" fmla="*/ 1854200 h 2076450"/>
              <a:gd name="connsiteX17" fmla="*/ 234950 w 622300"/>
              <a:gd name="connsiteY17" fmla="*/ 1866900 h 2076450"/>
              <a:gd name="connsiteX18" fmla="*/ 247650 w 622300"/>
              <a:gd name="connsiteY18" fmla="*/ 1882775 h 2076450"/>
              <a:gd name="connsiteX19" fmla="*/ 254000 w 622300"/>
              <a:gd name="connsiteY19" fmla="*/ 1905000 h 2076450"/>
              <a:gd name="connsiteX20" fmla="*/ 549275 w 622300"/>
              <a:gd name="connsiteY20" fmla="*/ 1914525 h 2076450"/>
              <a:gd name="connsiteX21" fmla="*/ 571500 w 622300"/>
              <a:gd name="connsiteY21" fmla="*/ 155575 h 2076450"/>
              <a:gd name="connsiteX22" fmla="*/ 269875 w 622300"/>
              <a:gd name="connsiteY22" fmla="*/ 101600 h 2076450"/>
              <a:gd name="connsiteX23" fmla="*/ 250825 w 622300"/>
              <a:gd name="connsiteY23" fmla="*/ 120650 h 2076450"/>
              <a:gd name="connsiteX24" fmla="*/ 219075 w 622300"/>
              <a:gd name="connsiteY24" fmla="*/ 133350 h 2076450"/>
              <a:gd name="connsiteX25" fmla="*/ 200025 w 622300"/>
              <a:gd name="connsiteY25" fmla="*/ 133350 h 2076450"/>
              <a:gd name="connsiteX26" fmla="*/ 184150 w 622300"/>
              <a:gd name="connsiteY26" fmla="*/ 123825 h 2076450"/>
              <a:gd name="connsiteX27" fmla="*/ 177800 w 622300"/>
              <a:gd name="connsiteY27" fmla="*/ 114300 h 2076450"/>
              <a:gd name="connsiteX28" fmla="*/ 180975 w 622300"/>
              <a:gd name="connsiteY28" fmla="*/ 95250 h 2076450"/>
              <a:gd name="connsiteX29" fmla="*/ 180975 w 622300"/>
              <a:gd name="connsiteY29" fmla="*/ 79375 h 2076450"/>
              <a:gd name="connsiteX30" fmla="*/ 101327 w 622300"/>
              <a:gd name="connsiteY30" fmla="*/ 133821 h 2076450"/>
              <a:gd name="connsiteX31" fmla="*/ 29890 w 622300"/>
              <a:gd name="connsiteY31" fmla="*/ 12378 h 2076450"/>
              <a:gd name="connsiteX32" fmla="*/ 28575 w 622300"/>
              <a:gd name="connsiteY32" fmla="*/ 0 h 2076450"/>
              <a:gd name="connsiteX0" fmla="*/ 28575 w 622300"/>
              <a:gd name="connsiteY0" fmla="*/ 0 h 2076450"/>
              <a:gd name="connsiteX1" fmla="*/ 581025 w 622300"/>
              <a:gd name="connsiteY1" fmla="*/ 107950 h 2076450"/>
              <a:gd name="connsiteX2" fmla="*/ 609600 w 622300"/>
              <a:gd name="connsiteY2" fmla="*/ 120650 h 2076450"/>
              <a:gd name="connsiteX3" fmla="*/ 622300 w 622300"/>
              <a:gd name="connsiteY3" fmla="*/ 146050 h 2076450"/>
              <a:gd name="connsiteX4" fmla="*/ 593725 w 622300"/>
              <a:gd name="connsiteY4" fmla="*/ 2057400 h 2076450"/>
              <a:gd name="connsiteX5" fmla="*/ 590550 w 622300"/>
              <a:gd name="connsiteY5" fmla="*/ 2073275 h 2076450"/>
              <a:gd name="connsiteX6" fmla="*/ 558800 w 622300"/>
              <a:gd name="connsiteY6" fmla="*/ 2076450 h 2076450"/>
              <a:gd name="connsiteX7" fmla="*/ 546100 w 622300"/>
              <a:gd name="connsiteY7" fmla="*/ 2060575 h 2076450"/>
              <a:gd name="connsiteX8" fmla="*/ 542925 w 622300"/>
              <a:gd name="connsiteY8" fmla="*/ 1968500 h 2076450"/>
              <a:gd name="connsiteX9" fmla="*/ 22225 w 622300"/>
              <a:gd name="connsiteY9" fmla="*/ 1949450 h 2076450"/>
              <a:gd name="connsiteX10" fmla="*/ 3175 w 622300"/>
              <a:gd name="connsiteY10" fmla="*/ 1943100 h 2076450"/>
              <a:gd name="connsiteX11" fmla="*/ 0 w 622300"/>
              <a:gd name="connsiteY11" fmla="*/ 1920875 h 2076450"/>
              <a:gd name="connsiteX12" fmla="*/ 9525 w 622300"/>
              <a:gd name="connsiteY12" fmla="*/ 1901825 h 2076450"/>
              <a:gd name="connsiteX13" fmla="*/ 161925 w 622300"/>
              <a:gd name="connsiteY13" fmla="*/ 1908175 h 2076450"/>
              <a:gd name="connsiteX14" fmla="*/ 165100 w 622300"/>
              <a:gd name="connsiteY14" fmla="*/ 1885950 h 2076450"/>
              <a:gd name="connsiteX15" fmla="*/ 177800 w 622300"/>
              <a:gd name="connsiteY15" fmla="*/ 1860550 h 2076450"/>
              <a:gd name="connsiteX16" fmla="*/ 196850 w 622300"/>
              <a:gd name="connsiteY16" fmla="*/ 1854200 h 2076450"/>
              <a:gd name="connsiteX17" fmla="*/ 234950 w 622300"/>
              <a:gd name="connsiteY17" fmla="*/ 1866900 h 2076450"/>
              <a:gd name="connsiteX18" fmla="*/ 247650 w 622300"/>
              <a:gd name="connsiteY18" fmla="*/ 1882775 h 2076450"/>
              <a:gd name="connsiteX19" fmla="*/ 254000 w 622300"/>
              <a:gd name="connsiteY19" fmla="*/ 1905000 h 2076450"/>
              <a:gd name="connsiteX20" fmla="*/ 549275 w 622300"/>
              <a:gd name="connsiteY20" fmla="*/ 1914525 h 2076450"/>
              <a:gd name="connsiteX21" fmla="*/ 571500 w 622300"/>
              <a:gd name="connsiteY21" fmla="*/ 155575 h 2076450"/>
              <a:gd name="connsiteX22" fmla="*/ 269875 w 622300"/>
              <a:gd name="connsiteY22" fmla="*/ 101600 h 2076450"/>
              <a:gd name="connsiteX23" fmla="*/ 250825 w 622300"/>
              <a:gd name="connsiteY23" fmla="*/ 120650 h 2076450"/>
              <a:gd name="connsiteX24" fmla="*/ 219075 w 622300"/>
              <a:gd name="connsiteY24" fmla="*/ 133350 h 2076450"/>
              <a:gd name="connsiteX25" fmla="*/ 200025 w 622300"/>
              <a:gd name="connsiteY25" fmla="*/ 133350 h 2076450"/>
              <a:gd name="connsiteX26" fmla="*/ 184150 w 622300"/>
              <a:gd name="connsiteY26" fmla="*/ 123825 h 2076450"/>
              <a:gd name="connsiteX27" fmla="*/ 177800 w 622300"/>
              <a:gd name="connsiteY27" fmla="*/ 114300 h 2076450"/>
              <a:gd name="connsiteX28" fmla="*/ 180975 w 622300"/>
              <a:gd name="connsiteY28" fmla="*/ 95250 h 2076450"/>
              <a:gd name="connsiteX29" fmla="*/ 180975 w 622300"/>
              <a:gd name="connsiteY29" fmla="*/ 79375 h 2076450"/>
              <a:gd name="connsiteX30" fmla="*/ 101327 w 622300"/>
              <a:gd name="connsiteY30" fmla="*/ 133821 h 2076450"/>
              <a:gd name="connsiteX31" fmla="*/ 12155 w 622300"/>
              <a:gd name="connsiteY31" fmla="*/ 5706 h 2076450"/>
              <a:gd name="connsiteX32" fmla="*/ 28575 w 622300"/>
              <a:gd name="connsiteY32" fmla="*/ 0 h 2076450"/>
              <a:gd name="connsiteX0" fmla="*/ 150093 w 743818"/>
              <a:gd name="connsiteY0" fmla="*/ 0 h 2076450"/>
              <a:gd name="connsiteX1" fmla="*/ 702543 w 743818"/>
              <a:gd name="connsiteY1" fmla="*/ 107950 h 2076450"/>
              <a:gd name="connsiteX2" fmla="*/ 731118 w 743818"/>
              <a:gd name="connsiteY2" fmla="*/ 120650 h 2076450"/>
              <a:gd name="connsiteX3" fmla="*/ 743818 w 743818"/>
              <a:gd name="connsiteY3" fmla="*/ 146050 h 2076450"/>
              <a:gd name="connsiteX4" fmla="*/ 715243 w 743818"/>
              <a:gd name="connsiteY4" fmla="*/ 2057400 h 2076450"/>
              <a:gd name="connsiteX5" fmla="*/ 712068 w 743818"/>
              <a:gd name="connsiteY5" fmla="*/ 2073275 h 2076450"/>
              <a:gd name="connsiteX6" fmla="*/ 680318 w 743818"/>
              <a:gd name="connsiteY6" fmla="*/ 2076450 h 2076450"/>
              <a:gd name="connsiteX7" fmla="*/ 667618 w 743818"/>
              <a:gd name="connsiteY7" fmla="*/ 2060575 h 2076450"/>
              <a:gd name="connsiteX8" fmla="*/ 664443 w 743818"/>
              <a:gd name="connsiteY8" fmla="*/ 1968500 h 2076450"/>
              <a:gd name="connsiteX9" fmla="*/ 143743 w 743818"/>
              <a:gd name="connsiteY9" fmla="*/ 1949450 h 2076450"/>
              <a:gd name="connsiteX10" fmla="*/ 124693 w 743818"/>
              <a:gd name="connsiteY10" fmla="*/ 1943100 h 2076450"/>
              <a:gd name="connsiteX11" fmla="*/ 121518 w 743818"/>
              <a:gd name="connsiteY11" fmla="*/ 1920875 h 2076450"/>
              <a:gd name="connsiteX12" fmla="*/ 131043 w 743818"/>
              <a:gd name="connsiteY12" fmla="*/ 1901825 h 2076450"/>
              <a:gd name="connsiteX13" fmla="*/ 283443 w 743818"/>
              <a:gd name="connsiteY13" fmla="*/ 1908175 h 2076450"/>
              <a:gd name="connsiteX14" fmla="*/ 286618 w 743818"/>
              <a:gd name="connsiteY14" fmla="*/ 1885950 h 2076450"/>
              <a:gd name="connsiteX15" fmla="*/ 299318 w 743818"/>
              <a:gd name="connsiteY15" fmla="*/ 1860550 h 2076450"/>
              <a:gd name="connsiteX16" fmla="*/ 318368 w 743818"/>
              <a:gd name="connsiteY16" fmla="*/ 1854200 h 2076450"/>
              <a:gd name="connsiteX17" fmla="*/ 356468 w 743818"/>
              <a:gd name="connsiteY17" fmla="*/ 1866900 h 2076450"/>
              <a:gd name="connsiteX18" fmla="*/ 369168 w 743818"/>
              <a:gd name="connsiteY18" fmla="*/ 1882775 h 2076450"/>
              <a:gd name="connsiteX19" fmla="*/ 375518 w 743818"/>
              <a:gd name="connsiteY19" fmla="*/ 1905000 h 2076450"/>
              <a:gd name="connsiteX20" fmla="*/ 670793 w 743818"/>
              <a:gd name="connsiteY20" fmla="*/ 1914525 h 2076450"/>
              <a:gd name="connsiteX21" fmla="*/ 693018 w 743818"/>
              <a:gd name="connsiteY21" fmla="*/ 155575 h 2076450"/>
              <a:gd name="connsiteX22" fmla="*/ 391393 w 743818"/>
              <a:gd name="connsiteY22" fmla="*/ 101600 h 2076450"/>
              <a:gd name="connsiteX23" fmla="*/ 372343 w 743818"/>
              <a:gd name="connsiteY23" fmla="*/ 120650 h 2076450"/>
              <a:gd name="connsiteX24" fmla="*/ 340593 w 743818"/>
              <a:gd name="connsiteY24" fmla="*/ 133350 h 2076450"/>
              <a:gd name="connsiteX25" fmla="*/ 321543 w 743818"/>
              <a:gd name="connsiteY25" fmla="*/ 133350 h 2076450"/>
              <a:gd name="connsiteX26" fmla="*/ 305668 w 743818"/>
              <a:gd name="connsiteY26" fmla="*/ 123825 h 2076450"/>
              <a:gd name="connsiteX27" fmla="*/ 299318 w 743818"/>
              <a:gd name="connsiteY27" fmla="*/ 114300 h 2076450"/>
              <a:gd name="connsiteX28" fmla="*/ 302493 w 743818"/>
              <a:gd name="connsiteY28" fmla="*/ 95250 h 2076450"/>
              <a:gd name="connsiteX29" fmla="*/ 302493 w 743818"/>
              <a:gd name="connsiteY29" fmla="*/ 79375 h 2076450"/>
              <a:gd name="connsiteX30" fmla="*/ 222845 w 743818"/>
              <a:gd name="connsiteY30" fmla="*/ 133821 h 2076450"/>
              <a:gd name="connsiteX31" fmla="*/ 0 w 743818"/>
              <a:gd name="connsiteY31" fmla="*/ 121543 h 2076450"/>
              <a:gd name="connsiteX32" fmla="*/ 150093 w 743818"/>
              <a:gd name="connsiteY32" fmla="*/ 0 h 2076450"/>
              <a:gd name="connsiteX0" fmla="*/ 87114 w 743818"/>
              <a:gd name="connsiteY0" fmla="*/ 0 h 2053977"/>
              <a:gd name="connsiteX1" fmla="*/ 702543 w 743818"/>
              <a:gd name="connsiteY1" fmla="*/ 85477 h 2053977"/>
              <a:gd name="connsiteX2" fmla="*/ 731118 w 743818"/>
              <a:gd name="connsiteY2" fmla="*/ 98177 h 2053977"/>
              <a:gd name="connsiteX3" fmla="*/ 743818 w 743818"/>
              <a:gd name="connsiteY3" fmla="*/ 123577 h 2053977"/>
              <a:gd name="connsiteX4" fmla="*/ 715243 w 743818"/>
              <a:gd name="connsiteY4" fmla="*/ 2034927 h 2053977"/>
              <a:gd name="connsiteX5" fmla="*/ 712068 w 743818"/>
              <a:gd name="connsiteY5" fmla="*/ 2050802 h 2053977"/>
              <a:gd name="connsiteX6" fmla="*/ 680318 w 743818"/>
              <a:gd name="connsiteY6" fmla="*/ 2053977 h 2053977"/>
              <a:gd name="connsiteX7" fmla="*/ 667618 w 743818"/>
              <a:gd name="connsiteY7" fmla="*/ 2038102 h 2053977"/>
              <a:gd name="connsiteX8" fmla="*/ 664443 w 743818"/>
              <a:gd name="connsiteY8" fmla="*/ 1946027 h 2053977"/>
              <a:gd name="connsiteX9" fmla="*/ 143743 w 743818"/>
              <a:gd name="connsiteY9" fmla="*/ 1926977 h 2053977"/>
              <a:gd name="connsiteX10" fmla="*/ 124693 w 743818"/>
              <a:gd name="connsiteY10" fmla="*/ 1920627 h 2053977"/>
              <a:gd name="connsiteX11" fmla="*/ 121518 w 743818"/>
              <a:gd name="connsiteY11" fmla="*/ 1898402 h 2053977"/>
              <a:gd name="connsiteX12" fmla="*/ 131043 w 743818"/>
              <a:gd name="connsiteY12" fmla="*/ 1879352 h 2053977"/>
              <a:gd name="connsiteX13" fmla="*/ 283443 w 743818"/>
              <a:gd name="connsiteY13" fmla="*/ 1885702 h 2053977"/>
              <a:gd name="connsiteX14" fmla="*/ 286618 w 743818"/>
              <a:gd name="connsiteY14" fmla="*/ 1863477 h 2053977"/>
              <a:gd name="connsiteX15" fmla="*/ 299318 w 743818"/>
              <a:gd name="connsiteY15" fmla="*/ 1838077 h 2053977"/>
              <a:gd name="connsiteX16" fmla="*/ 318368 w 743818"/>
              <a:gd name="connsiteY16" fmla="*/ 1831727 h 2053977"/>
              <a:gd name="connsiteX17" fmla="*/ 356468 w 743818"/>
              <a:gd name="connsiteY17" fmla="*/ 1844427 h 2053977"/>
              <a:gd name="connsiteX18" fmla="*/ 369168 w 743818"/>
              <a:gd name="connsiteY18" fmla="*/ 1860302 h 2053977"/>
              <a:gd name="connsiteX19" fmla="*/ 375518 w 743818"/>
              <a:gd name="connsiteY19" fmla="*/ 1882527 h 2053977"/>
              <a:gd name="connsiteX20" fmla="*/ 670793 w 743818"/>
              <a:gd name="connsiteY20" fmla="*/ 1892052 h 2053977"/>
              <a:gd name="connsiteX21" fmla="*/ 693018 w 743818"/>
              <a:gd name="connsiteY21" fmla="*/ 133102 h 2053977"/>
              <a:gd name="connsiteX22" fmla="*/ 391393 w 743818"/>
              <a:gd name="connsiteY22" fmla="*/ 79127 h 2053977"/>
              <a:gd name="connsiteX23" fmla="*/ 372343 w 743818"/>
              <a:gd name="connsiteY23" fmla="*/ 98177 h 2053977"/>
              <a:gd name="connsiteX24" fmla="*/ 340593 w 743818"/>
              <a:gd name="connsiteY24" fmla="*/ 110877 h 2053977"/>
              <a:gd name="connsiteX25" fmla="*/ 321543 w 743818"/>
              <a:gd name="connsiteY25" fmla="*/ 110877 h 2053977"/>
              <a:gd name="connsiteX26" fmla="*/ 305668 w 743818"/>
              <a:gd name="connsiteY26" fmla="*/ 101352 h 2053977"/>
              <a:gd name="connsiteX27" fmla="*/ 299318 w 743818"/>
              <a:gd name="connsiteY27" fmla="*/ 91827 h 2053977"/>
              <a:gd name="connsiteX28" fmla="*/ 302493 w 743818"/>
              <a:gd name="connsiteY28" fmla="*/ 72777 h 2053977"/>
              <a:gd name="connsiteX29" fmla="*/ 302493 w 743818"/>
              <a:gd name="connsiteY29" fmla="*/ 56902 h 2053977"/>
              <a:gd name="connsiteX30" fmla="*/ 222845 w 743818"/>
              <a:gd name="connsiteY30" fmla="*/ 111348 h 2053977"/>
              <a:gd name="connsiteX31" fmla="*/ 0 w 743818"/>
              <a:gd name="connsiteY31" fmla="*/ 99070 h 2053977"/>
              <a:gd name="connsiteX32" fmla="*/ 87114 w 743818"/>
              <a:gd name="connsiteY32" fmla="*/ 0 h 2053977"/>
              <a:gd name="connsiteX0" fmla="*/ 153293 w 743818"/>
              <a:gd name="connsiteY0" fmla="*/ 0 h 2072556"/>
              <a:gd name="connsiteX1" fmla="*/ 702543 w 743818"/>
              <a:gd name="connsiteY1" fmla="*/ 104056 h 2072556"/>
              <a:gd name="connsiteX2" fmla="*/ 731118 w 743818"/>
              <a:gd name="connsiteY2" fmla="*/ 116756 h 2072556"/>
              <a:gd name="connsiteX3" fmla="*/ 743818 w 743818"/>
              <a:gd name="connsiteY3" fmla="*/ 142156 h 2072556"/>
              <a:gd name="connsiteX4" fmla="*/ 715243 w 743818"/>
              <a:gd name="connsiteY4" fmla="*/ 2053506 h 2072556"/>
              <a:gd name="connsiteX5" fmla="*/ 712068 w 743818"/>
              <a:gd name="connsiteY5" fmla="*/ 2069381 h 2072556"/>
              <a:gd name="connsiteX6" fmla="*/ 680318 w 743818"/>
              <a:gd name="connsiteY6" fmla="*/ 2072556 h 2072556"/>
              <a:gd name="connsiteX7" fmla="*/ 667618 w 743818"/>
              <a:gd name="connsiteY7" fmla="*/ 2056681 h 2072556"/>
              <a:gd name="connsiteX8" fmla="*/ 664443 w 743818"/>
              <a:gd name="connsiteY8" fmla="*/ 1964606 h 2072556"/>
              <a:gd name="connsiteX9" fmla="*/ 143743 w 743818"/>
              <a:gd name="connsiteY9" fmla="*/ 1945556 h 2072556"/>
              <a:gd name="connsiteX10" fmla="*/ 124693 w 743818"/>
              <a:gd name="connsiteY10" fmla="*/ 1939206 h 2072556"/>
              <a:gd name="connsiteX11" fmla="*/ 121518 w 743818"/>
              <a:gd name="connsiteY11" fmla="*/ 1916981 h 2072556"/>
              <a:gd name="connsiteX12" fmla="*/ 131043 w 743818"/>
              <a:gd name="connsiteY12" fmla="*/ 1897931 h 2072556"/>
              <a:gd name="connsiteX13" fmla="*/ 283443 w 743818"/>
              <a:gd name="connsiteY13" fmla="*/ 1904281 h 2072556"/>
              <a:gd name="connsiteX14" fmla="*/ 286618 w 743818"/>
              <a:gd name="connsiteY14" fmla="*/ 1882056 h 2072556"/>
              <a:gd name="connsiteX15" fmla="*/ 299318 w 743818"/>
              <a:gd name="connsiteY15" fmla="*/ 1856656 h 2072556"/>
              <a:gd name="connsiteX16" fmla="*/ 318368 w 743818"/>
              <a:gd name="connsiteY16" fmla="*/ 1850306 h 2072556"/>
              <a:gd name="connsiteX17" fmla="*/ 356468 w 743818"/>
              <a:gd name="connsiteY17" fmla="*/ 1863006 h 2072556"/>
              <a:gd name="connsiteX18" fmla="*/ 369168 w 743818"/>
              <a:gd name="connsiteY18" fmla="*/ 1878881 h 2072556"/>
              <a:gd name="connsiteX19" fmla="*/ 375518 w 743818"/>
              <a:gd name="connsiteY19" fmla="*/ 1901106 h 2072556"/>
              <a:gd name="connsiteX20" fmla="*/ 670793 w 743818"/>
              <a:gd name="connsiteY20" fmla="*/ 1910631 h 2072556"/>
              <a:gd name="connsiteX21" fmla="*/ 693018 w 743818"/>
              <a:gd name="connsiteY21" fmla="*/ 151681 h 2072556"/>
              <a:gd name="connsiteX22" fmla="*/ 391393 w 743818"/>
              <a:gd name="connsiteY22" fmla="*/ 97706 h 2072556"/>
              <a:gd name="connsiteX23" fmla="*/ 372343 w 743818"/>
              <a:gd name="connsiteY23" fmla="*/ 116756 h 2072556"/>
              <a:gd name="connsiteX24" fmla="*/ 340593 w 743818"/>
              <a:gd name="connsiteY24" fmla="*/ 129456 h 2072556"/>
              <a:gd name="connsiteX25" fmla="*/ 321543 w 743818"/>
              <a:gd name="connsiteY25" fmla="*/ 129456 h 2072556"/>
              <a:gd name="connsiteX26" fmla="*/ 305668 w 743818"/>
              <a:gd name="connsiteY26" fmla="*/ 119931 h 2072556"/>
              <a:gd name="connsiteX27" fmla="*/ 299318 w 743818"/>
              <a:gd name="connsiteY27" fmla="*/ 110406 h 2072556"/>
              <a:gd name="connsiteX28" fmla="*/ 302493 w 743818"/>
              <a:gd name="connsiteY28" fmla="*/ 91356 h 2072556"/>
              <a:gd name="connsiteX29" fmla="*/ 302493 w 743818"/>
              <a:gd name="connsiteY29" fmla="*/ 75481 h 2072556"/>
              <a:gd name="connsiteX30" fmla="*/ 222845 w 743818"/>
              <a:gd name="connsiteY30" fmla="*/ 129927 h 2072556"/>
              <a:gd name="connsiteX31" fmla="*/ 0 w 743818"/>
              <a:gd name="connsiteY31" fmla="*/ 117649 h 2072556"/>
              <a:gd name="connsiteX32" fmla="*/ 153293 w 743818"/>
              <a:gd name="connsiteY32" fmla="*/ 0 h 2072556"/>
              <a:gd name="connsiteX0" fmla="*/ 31775 w 622300"/>
              <a:gd name="connsiteY0" fmla="*/ 0 h 2072556"/>
              <a:gd name="connsiteX1" fmla="*/ 581025 w 622300"/>
              <a:gd name="connsiteY1" fmla="*/ 104056 h 2072556"/>
              <a:gd name="connsiteX2" fmla="*/ 609600 w 622300"/>
              <a:gd name="connsiteY2" fmla="*/ 116756 h 2072556"/>
              <a:gd name="connsiteX3" fmla="*/ 622300 w 622300"/>
              <a:gd name="connsiteY3" fmla="*/ 142156 h 2072556"/>
              <a:gd name="connsiteX4" fmla="*/ 593725 w 622300"/>
              <a:gd name="connsiteY4" fmla="*/ 2053506 h 2072556"/>
              <a:gd name="connsiteX5" fmla="*/ 590550 w 622300"/>
              <a:gd name="connsiteY5" fmla="*/ 2069381 h 2072556"/>
              <a:gd name="connsiteX6" fmla="*/ 558800 w 622300"/>
              <a:gd name="connsiteY6" fmla="*/ 2072556 h 2072556"/>
              <a:gd name="connsiteX7" fmla="*/ 546100 w 622300"/>
              <a:gd name="connsiteY7" fmla="*/ 2056681 h 2072556"/>
              <a:gd name="connsiteX8" fmla="*/ 542925 w 622300"/>
              <a:gd name="connsiteY8" fmla="*/ 1964606 h 2072556"/>
              <a:gd name="connsiteX9" fmla="*/ 22225 w 622300"/>
              <a:gd name="connsiteY9" fmla="*/ 1945556 h 2072556"/>
              <a:gd name="connsiteX10" fmla="*/ 3175 w 622300"/>
              <a:gd name="connsiteY10" fmla="*/ 1939206 h 2072556"/>
              <a:gd name="connsiteX11" fmla="*/ 0 w 622300"/>
              <a:gd name="connsiteY11" fmla="*/ 1916981 h 2072556"/>
              <a:gd name="connsiteX12" fmla="*/ 9525 w 622300"/>
              <a:gd name="connsiteY12" fmla="*/ 1897931 h 2072556"/>
              <a:gd name="connsiteX13" fmla="*/ 161925 w 622300"/>
              <a:gd name="connsiteY13" fmla="*/ 1904281 h 2072556"/>
              <a:gd name="connsiteX14" fmla="*/ 165100 w 622300"/>
              <a:gd name="connsiteY14" fmla="*/ 1882056 h 2072556"/>
              <a:gd name="connsiteX15" fmla="*/ 177800 w 622300"/>
              <a:gd name="connsiteY15" fmla="*/ 1856656 h 2072556"/>
              <a:gd name="connsiteX16" fmla="*/ 196850 w 622300"/>
              <a:gd name="connsiteY16" fmla="*/ 1850306 h 2072556"/>
              <a:gd name="connsiteX17" fmla="*/ 234950 w 622300"/>
              <a:gd name="connsiteY17" fmla="*/ 1863006 h 2072556"/>
              <a:gd name="connsiteX18" fmla="*/ 247650 w 622300"/>
              <a:gd name="connsiteY18" fmla="*/ 1878881 h 2072556"/>
              <a:gd name="connsiteX19" fmla="*/ 254000 w 622300"/>
              <a:gd name="connsiteY19" fmla="*/ 1901106 h 2072556"/>
              <a:gd name="connsiteX20" fmla="*/ 549275 w 622300"/>
              <a:gd name="connsiteY20" fmla="*/ 1910631 h 2072556"/>
              <a:gd name="connsiteX21" fmla="*/ 571500 w 622300"/>
              <a:gd name="connsiteY21" fmla="*/ 151681 h 2072556"/>
              <a:gd name="connsiteX22" fmla="*/ 269875 w 622300"/>
              <a:gd name="connsiteY22" fmla="*/ 97706 h 2072556"/>
              <a:gd name="connsiteX23" fmla="*/ 250825 w 622300"/>
              <a:gd name="connsiteY23" fmla="*/ 116756 h 2072556"/>
              <a:gd name="connsiteX24" fmla="*/ 219075 w 622300"/>
              <a:gd name="connsiteY24" fmla="*/ 129456 h 2072556"/>
              <a:gd name="connsiteX25" fmla="*/ 200025 w 622300"/>
              <a:gd name="connsiteY25" fmla="*/ 129456 h 2072556"/>
              <a:gd name="connsiteX26" fmla="*/ 184150 w 622300"/>
              <a:gd name="connsiteY26" fmla="*/ 119931 h 2072556"/>
              <a:gd name="connsiteX27" fmla="*/ 177800 w 622300"/>
              <a:gd name="connsiteY27" fmla="*/ 110406 h 2072556"/>
              <a:gd name="connsiteX28" fmla="*/ 180975 w 622300"/>
              <a:gd name="connsiteY28" fmla="*/ 91356 h 2072556"/>
              <a:gd name="connsiteX29" fmla="*/ 180975 w 622300"/>
              <a:gd name="connsiteY29" fmla="*/ 75481 h 2072556"/>
              <a:gd name="connsiteX30" fmla="*/ 101327 w 622300"/>
              <a:gd name="connsiteY30" fmla="*/ 129927 h 2072556"/>
              <a:gd name="connsiteX31" fmla="*/ 9525 w 622300"/>
              <a:gd name="connsiteY31" fmla="*/ 22300 h 2072556"/>
              <a:gd name="connsiteX32" fmla="*/ 31775 w 622300"/>
              <a:gd name="connsiteY32" fmla="*/ 0 h 2072556"/>
              <a:gd name="connsiteX0" fmla="*/ 31775 w 622300"/>
              <a:gd name="connsiteY0" fmla="*/ 0 h 2072556"/>
              <a:gd name="connsiteX1" fmla="*/ 581025 w 622300"/>
              <a:gd name="connsiteY1" fmla="*/ 104056 h 2072556"/>
              <a:gd name="connsiteX2" fmla="*/ 609600 w 622300"/>
              <a:gd name="connsiteY2" fmla="*/ 116756 h 2072556"/>
              <a:gd name="connsiteX3" fmla="*/ 622300 w 622300"/>
              <a:gd name="connsiteY3" fmla="*/ 142156 h 2072556"/>
              <a:gd name="connsiteX4" fmla="*/ 593725 w 622300"/>
              <a:gd name="connsiteY4" fmla="*/ 2053506 h 2072556"/>
              <a:gd name="connsiteX5" fmla="*/ 590550 w 622300"/>
              <a:gd name="connsiteY5" fmla="*/ 2069381 h 2072556"/>
              <a:gd name="connsiteX6" fmla="*/ 558800 w 622300"/>
              <a:gd name="connsiteY6" fmla="*/ 2072556 h 2072556"/>
              <a:gd name="connsiteX7" fmla="*/ 546100 w 622300"/>
              <a:gd name="connsiteY7" fmla="*/ 2056681 h 2072556"/>
              <a:gd name="connsiteX8" fmla="*/ 542925 w 622300"/>
              <a:gd name="connsiteY8" fmla="*/ 1964606 h 2072556"/>
              <a:gd name="connsiteX9" fmla="*/ 22225 w 622300"/>
              <a:gd name="connsiteY9" fmla="*/ 1945556 h 2072556"/>
              <a:gd name="connsiteX10" fmla="*/ 3175 w 622300"/>
              <a:gd name="connsiteY10" fmla="*/ 1939206 h 2072556"/>
              <a:gd name="connsiteX11" fmla="*/ 0 w 622300"/>
              <a:gd name="connsiteY11" fmla="*/ 1916981 h 2072556"/>
              <a:gd name="connsiteX12" fmla="*/ 9525 w 622300"/>
              <a:gd name="connsiteY12" fmla="*/ 1897931 h 2072556"/>
              <a:gd name="connsiteX13" fmla="*/ 161925 w 622300"/>
              <a:gd name="connsiteY13" fmla="*/ 1904281 h 2072556"/>
              <a:gd name="connsiteX14" fmla="*/ 165100 w 622300"/>
              <a:gd name="connsiteY14" fmla="*/ 1882056 h 2072556"/>
              <a:gd name="connsiteX15" fmla="*/ 177800 w 622300"/>
              <a:gd name="connsiteY15" fmla="*/ 1856656 h 2072556"/>
              <a:gd name="connsiteX16" fmla="*/ 196850 w 622300"/>
              <a:gd name="connsiteY16" fmla="*/ 1850306 h 2072556"/>
              <a:gd name="connsiteX17" fmla="*/ 234950 w 622300"/>
              <a:gd name="connsiteY17" fmla="*/ 1863006 h 2072556"/>
              <a:gd name="connsiteX18" fmla="*/ 247650 w 622300"/>
              <a:gd name="connsiteY18" fmla="*/ 1878881 h 2072556"/>
              <a:gd name="connsiteX19" fmla="*/ 254000 w 622300"/>
              <a:gd name="connsiteY19" fmla="*/ 1901106 h 2072556"/>
              <a:gd name="connsiteX20" fmla="*/ 549275 w 622300"/>
              <a:gd name="connsiteY20" fmla="*/ 1910631 h 2072556"/>
              <a:gd name="connsiteX21" fmla="*/ 571500 w 622300"/>
              <a:gd name="connsiteY21" fmla="*/ 151681 h 2072556"/>
              <a:gd name="connsiteX22" fmla="*/ 269875 w 622300"/>
              <a:gd name="connsiteY22" fmla="*/ 97706 h 2072556"/>
              <a:gd name="connsiteX23" fmla="*/ 250825 w 622300"/>
              <a:gd name="connsiteY23" fmla="*/ 116756 h 2072556"/>
              <a:gd name="connsiteX24" fmla="*/ 219075 w 622300"/>
              <a:gd name="connsiteY24" fmla="*/ 129456 h 2072556"/>
              <a:gd name="connsiteX25" fmla="*/ 200025 w 622300"/>
              <a:gd name="connsiteY25" fmla="*/ 129456 h 2072556"/>
              <a:gd name="connsiteX26" fmla="*/ 184150 w 622300"/>
              <a:gd name="connsiteY26" fmla="*/ 119931 h 2072556"/>
              <a:gd name="connsiteX27" fmla="*/ 177800 w 622300"/>
              <a:gd name="connsiteY27" fmla="*/ 110406 h 2072556"/>
              <a:gd name="connsiteX28" fmla="*/ 180975 w 622300"/>
              <a:gd name="connsiteY28" fmla="*/ 91356 h 2072556"/>
              <a:gd name="connsiteX29" fmla="*/ 180975 w 622300"/>
              <a:gd name="connsiteY29" fmla="*/ 75481 h 2072556"/>
              <a:gd name="connsiteX30" fmla="*/ 28252 w 622300"/>
              <a:gd name="connsiteY30" fmla="*/ 51247 h 2072556"/>
              <a:gd name="connsiteX31" fmla="*/ 9525 w 622300"/>
              <a:gd name="connsiteY31" fmla="*/ 22300 h 2072556"/>
              <a:gd name="connsiteX32" fmla="*/ 31775 w 622300"/>
              <a:gd name="connsiteY32" fmla="*/ 0 h 2072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22300" h="2072556">
                <a:moveTo>
                  <a:pt x="31775" y="0"/>
                </a:moveTo>
                <a:lnTo>
                  <a:pt x="581025" y="104056"/>
                </a:lnTo>
                <a:lnTo>
                  <a:pt x="609600" y="116756"/>
                </a:lnTo>
                <a:lnTo>
                  <a:pt x="622300" y="142156"/>
                </a:lnTo>
                <a:lnTo>
                  <a:pt x="593725" y="2053506"/>
                </a:lnTo>
                <a:lnTo>
                  <a:pt x="590550" y="2069381"/>
                </a:lnTo>
                <a:lnTo>
                  <a:pt x="558800" y="2072556"/>
                </a:lnTo>
                <a:lnTo>
                  <a:pt x="546100" y="2056681"/>
                </a:lnTo>
                <a:lnTo>
                  <a:pt x="542925" y="1964606"/>
                </a:lnTo>
                <a:lnTo>
                  <a:pt x="22225" y="1945556"/>
                </a:lnTo>
                <a:lnTo>
                  <a:pt x="3175" y="1939206"/>
                </a:lnTo>
                <a:lnTo>
                  <a:pt x="0" y="1916981"/>
                </a:lnTo>
                <a:lnTo>
                  <a:pt x="9525" y="1897931"/>
                </a:lnTo>
                <a:lnTo>
                  <a:pt x="161925" y="1904281"/>
                </a:lnTo>
                <a:lnTo>
                  <a:pt x="165100" y="1882056"/>
                </a:lnTo>
                <a:lnTo>
                  <a:pt x="177800" y="1856656"/>
                </a:lnTo>
                <a:lnTo>
                  <a:pt x="196850" y="1850306"/>
                </a:lnTo>
                <a:lnTo>
                  <a:pt x="234950" y="1863006"/>
                </a:lnTo>
                <a:lnTo>
                  <a:pt x="247650" y="1878881"/>
                </a:lnTo>
                <a:lnTo>
                  <a:pt x="254000" y="1901106"/>
                </a:lnTo>
                <a:lnTo>
                  <a:pt x="549275" y="1910631"/>
                </a:lnTo>
                <a:lnTo>
                  <a:pt x="571500" y="151681"/>
                </a:lnTo>
                <a:lnTo>
                  <a:pt x="269875" y="97706"/>
                </a:lnTo>
                <a:lnTo>
                  <a:pt x="250825" y="116756"/>
                </a:lnTo>
                <a:lnTo>
                  <a:pt x="219075" y="129456"/>
                </a:lnTo>
                <a:lnTo>
                  <a:pt x="200025" y="129456"/>
                </a:lnTo>
                <a:lnTo>
                  <a:pt x="184150" y="119931"/>
                </a:lnTo>
                <a:lnTo>
                  <a:pt x="177800" y="110406"/>
                </a:lnTo>
                <a:lnTo>
                  <a:pt x="180975" y="91356"/>
                </a:lnTo>
                <a:lnTo>
                  <a:pt x="180975" y="75481"/>
                </a:lnTo>
                <a:lnTo>
                  <a:pt x="28252" y="51247"/>
                </a:lnTo>
                <a:lnTo>
                  <a:pt x="9525" y="22300"/>
                </a:lnTo>
                <a:lnTo>
                  <a:pt x="31775" y="0"/>
                </a:lnTo>
                <a:close/>
              </a:path>
            </a:pathLst>
          </a:custGeom>
          <a:solidFill>
            <a:srgbClr val="0097B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p:nvPr/>
        </p:nvSpPr>
        <p:spPr>
          <a:xfrm>
            <a:off x="3183731" y="3109913"/>
            <a:ext cx="469107" cy="1814512"/>
          </a:xfrm>
          <a:custGeom>
            <a:avLst/>
            <a:gdLst>
              <a:gd name="connsiteX0" fmla="*/ 9525 w 469107"/>
              <a:gd name="connsiteY0" fmla="*/ 2381 h 1814512"/>
              <a:gd name="connsiteX1" fmla="*/ 173832 w 469107"/>
              <a:gd name="connsiteY1" fmla="*/ 0 h 1814512"/>
              <a:gd name="connsiteX2" fmla="*/ 178594 w 469107"/>
              <a:gd name="connsiteY2" fmla="*/ 33337 h 1814512"/>
              <a:gd name="connsiteX3" fmla="*/ 200025 w 469107"/>
              <a:gd name="connsiteY3" fmla="*/ 45243 h 1814512"/>
              <a:gd name="connsiteX4" fmla="*/ 219075 w 469107"/>
              <a:gd name="connsiteY4" fmla="*/ 45243 h 1814512"/>
              <a:gd name="connsiteX5" fmla="*/ 240507 w 469107"/>
              <a:gd name="connsiteY5" fmla="*/ 54768 h 1814512"/>
              <a:gd name="connsiteX6" fmla="*/ 261938 w 469107"/>
              <a:gd name="connsiteY6" fmla="*/ 35718 h 1814512"/>
              <a:gd name="connsiteX7" fmla="*/ 466725 w 469107"/>
              <a:gd name="connsiteY7" fmla="*/ 83343 h 1814512"/>
              <a:gd name="connsiteX8" fmla="*/ 469107 w 469107"/>
              <a:gd name="connsiteY8" fmla="*/ 97631 h 1814512"/>
              <a:gd name="connsiteX9" fmla="*/ 461963 w 469107"/>
              <a:gd name="connsiteY9" fmla="*/ 114300 h 1814512"/>
              <a:gd name="connsiteX10" fmla="*/ 261938 w 469107"/>
              <a:gd name="connsiteY10" fmla="*/ 121443 h 1814512"/>
              <a:gd name="connsiteX11" fmla="*/ 245269 w 469107"/>
              <a:gd name="connsiteY11" fmla="*/ 128587 h 1814512"/>
              <a:gd name="connsiteX12" fmla="*/ 238125 w 469107"/>
              <a:gd name="connsiteY12" fmla="*/ 140493 h 1814512"/>
              <a:gd name="connsiteX13" fmla="*/ 240507 w 469107"/>
              <a:gd name="connsiteY13" fmla="*/ 335756 h 1814512"/>
              <a:gd name="connsiteX14" fmla="*/ 233363 w 469107"/>
              <a:gd name="connsiteY14" fmla="*/ 371475 h 1814512"/>
              <a:gd name="connsiteX15" fmla="*/ 207169 w 469107"/>
              <a:gd name="connsiteY15" fmla="*/ 397668 h 1814512"/>
              <a:gd name="connsiteX16" fmla="*/ 138113 w 469107"/>
              <a:gd name="connsiteY16" fmla="*/ 426243 h 1814512"/>
              <a:gd name="connsiteX17" fmla="*/ 102394 w 469107"/>
              <a:gd name="connsiteY17" fmla="*/ 438150 h 1814512"/>
              <a:gd name="connsiteX18" fmla="*/ 90488 w 469107"/>
              <a:gd name="connsiteY18" fmla="*/ 1388268 h 1814512"/>
              <a:gd name="connsiteX19" fmla="*/ 152400 w 469107"/>
              <a:gd name="connsiteY19" fmla="*/ 1390650 h 1814512"/>
              <a:gd name="connsiteX20" fmla="*/ 178594 w 469107"/>
              <a:gd name="connsiteY20" fmla="*/ 1404937 h 1814512"/>
              <a:gd name="connsiteX21" fmla="*/ 204788 w 469107"/>
              <a:gd name="connsiteY21" fmla="*/ 1426368 h 1814512"/>
              <a:gd name="connsiteX22" fmla="*/ 223838 w 469107"/>
              <a:gd name="connsiteY22" fmla="*/ 1469231 h 1814512"/>
              <a:gd name="connsiteX23" fmla="*/ 219075 w 469107"/>
              <a:gd name="connsiteY23" fmla="*/ 1676400 h 1814512"/>
              <a:gd name="connsiteX24" fmla="*/ 230982 w 469107"/>
              <a:gd name="connsiteY24" fmla="*/ 1700212 h 1814512"/>
              <a:gd name="connsiteX25" fmla="*/ 259557 w 469107"/>
              <a:gd name="connsiteY25" fmla="*/ 1704975 h 1814512"/>
              <a:gd name="connsiteX26" fmla="*/ 447675 w 469107"/>
              <a:gd name="connsiteY26" fmla="*/ 1707356 h 1814512"/>
              <a:gd name="connsiteX27" fmla="*/ 452438 w 469107"/>
              <a:gd name="connsiteY27" fmla="*/ 1726406 h 1814512"/>
              <a:gd name="connsiteX28" fmla="*/ 438150 w 469107"/>
              <a:gd name="connsiteY28" fmla="*/ 1740693 h 1814512"/>
              <a:gd name="connsiteX29" fmla="*/ 242888 w 469107"/>
              <a:gd name="connsiteY29" fmla="*/ 1788318 h 1814512"/>
              <a:gd name="connsiteX30" fmla="*/ 230982 w 469107"/>
              <a:gd name="connsiteY30" fmla="*/ 1778793 h 1814512"/>
              <a:gd name="connsiteX31" fmla="*/ 207169 w 469107"/>
              <a:gd name="connsiteY31" fmla="*/ 1766887 h 1814512"/>
              <a:gd name="connsiteX32" fmla="*/ 173832 w 469107"/>
              <a:gd name="connsiteY32" fmla="*/ 1774031 h 1814512"/>
              <a:gd name="connsiteX33" fmla="*/ 169069 w 469107"/>
              <a:gd name="connsiteY33" fmla="*/ 1788318 h 1814512"/>
              <a:gd name="connsiteX34" fmla="*/ 157163 w 469107"/>
              <a:gd name="connsiteY34" fmla="*/ 1814512 h 1814512"/>
              <a:gd name="connsiteX35" fmla="*/ 2382 w 469107"/>
              <a:gd name="connsiteY35" fmla="*/ 1807368 h 1814512"/>
              <a:gd name="connsiteX36" fmla="*/ 2382 w 469107"/>
              <a:gd name="connsiteY36" fmla="*/ 1716881 h 1814512"/>
              <a:gd name="connsiteX37" fmla="*/ 26194 w 469107"/>
              <a:gd name="connsiteY37" fmla="*/ 1695450 h 1814512"/>
              <a:gd name="connsiteX38" fmla="*/ 42863 w 469107"/>
              <a:gd name="connsiteY38" fmla="*/ 1693068 h 1814512"/>
              <a:gd name="connsiteX39" fmla="*/ 45244 w 469107"/>
              <a:gd name="connsiteY39" fmla="*/ 1724025 h 1814512"/>
              <a:gd name="connsiteX40" fmla="*/ 38100 w 469107"/>
              <a:gd name="connsiteY40" fmla="*/ 1733550 h 1814512"/>
              <a:gd name="connsiteX41" fmla="*/ 38100 w 469107"/>
              <a:gd name="connsiteY41" fmla="*/ 1750218 h 1814512"/>
              <a:gd name="connsiteX42" fmla="*/ 111919 w 469107"/>
              <a:gd name="connsiteY42" fmla="*/ 1750218 h 1814512"/>
              <a:gd name="connsiteX43" fmla="*/ 154782 w 469107"/>
              <a:gd name="connsiteY43" fmla="*/ 1702593 h 1814512"/>
              <a:gd name="connsiteX44" fmla="*/ 159544 w 469107"/>
              <a:gd name="connsiteY44" fmla="*/ 1478756 h 1814512"/>
              <a:gd name="connsiteX45" fmla="*/ 142875 w 469107"/>
              <a:gd name="connsiteY45" fmla="*/ 1464468 h 1814512"/>
              <a:gd name="connsiteX46" fmla="*/ 42863 w 469107"/>
              <a:gd name="connsiteY46" fmla="*/ 1459706 h 1814512"/>
              <a:gd name="connsiteX47" fmla="*/ 38100 w 469107"/>
              <a:gd name="connsiteY47" fmla="*/ 1514475 h 1814512"/>
              <a:gd name="connsiteX48" fmla="*/ 0 w 469107"/>
              <a:gd name="connsiteY48" fmla="*/ 1490662 h 1814512"/>
              <a:gd name="connsiteX49" fmla="*/ 11907 w 469107"/>
              <a:gd name="connsiteY49" fmla="*/ 326231 h 1814512"/>
              <a:gd name="connsiteX50" fmla="*/ 38100 w 469107"/>
              <a:gd name="connsiteY50" fmla="*/ 297656 h 1814512"/>
              <a:gd name="connsiteX51" fmla="*/ 54769 w 469107"/>
              <a:gd name="connsiteY51" fmla="*/ 297656 h 1814512"/>
              <a:gd name="connsiteX52" fmla="*/ 54769 w 469107"/>
              <a:gd name="connsiteY52" fmla="*/ 350043 h 1814512"/>
              <a:gd name="connsiteX53" fmla="*/ 123825 w 469107"/>
              <a:gd name="connsiteY53" fmla="*/ 352425 h 1814512"/>
              <a:gd name="connsiteX54" fmla="*/ 164307 w 469107"/>
              <a:gd name="connsiteY54" fmla="*/ 323850 h 1814512"/>
              <a:gd name="connsiteX55" fmla="*/ 161925 w 469107"/>
              <a:gd name="connsiteY55" fmla="*/ 100012 h 1814512"/>
              <a:gd name="connsiteX56" fmla="*/ 128588 w 469107"/>
              <a:gd name="connsiteY56" fmla="*/ 78581 h 1814512"/>
              <a:gd name="connsiteX57" fmla="*/ 128588 w 469107"/>
              <a:gd name="connsiteY57" fmla="*/ 57150 h 1814512"/>
              <a:gd name="connsiteX58" fmla="*/ 61913 w 469107"/>
              <a:gd name="connsiteY58" fmla="*/ 59531 h 1814512"/>
              <a:gd name="connsiteX59" fmla="*/ 59532 w 469107"/>
              <a:gd name="connsiteY59" fmla="*/ 114300 h 1814512"/>
              <a:gd name="connsiteX60" fmla="*/ 33338 w 469107"/>
              <a:gd name="connsiteY60" fmla="*/ 114300 h 1814512"/>
              <a:gd name="connsiteX61" fmla="*/ 16669 w 469107"/>
              <a:gd name="connsiteY61" fmla="*/ 88106 h 1814512"/>
              <a:gd name="connsiteX62" fmla="*/ 9525 w 469107"/>
              <a:gd name="connsiteY62" fmla="*/ 2381 h 1814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469107" h="1814512">
                <a:moveTo>
                  <a:pt x="9525" y="2381"/>
                </a:moveTo>
                <a:lnTo>
                  <a:pt x="173832" y="0"/>
                </a:lnTo>
                <a:lnTo>
                  <a:pt x="178594" y="33337"/>
                </a:lnTo>
                <a:lnTo>
                  <a:pt x="200025" y="45243"/>
                </a:lnTo>
                <a:lnTo>
                  <a:pt x="219075" y="45243"/>
                </a:lnTo>
                <a:lnTo>
                  <a:pt x="240507" y="54768"/>
                </a:lnTo>
                <a:lnTo>
                  <a:pt x="261938" y="35718"/>
                </a:lnTo>
                <a:lnTo>
                  <a:pt x="466725" y="83343"/>
                </a:lnTo>
                <a:lnTo>
                  <a:pt x="469107" y="97631"/>
                </a:lnTo>
                <a:lnTo>
                  <a:pt x="461963" y="114300"/>
                </a:lnTo>
                <a:lnTo>
                  <a:pt x="261938" y="121443"/>
                </a:lnTo>
                <a:lnTo>
                  <a:pt x="245269" y="128587"/>
                </a:lnTo>
                <a:lnTo>
                  <a:pt x="238125" y="140493"/>
                </a:lnTo>
                <a:lnTo>
                  <a:pt x="240507" y="335756"/>
                </a:lnTo>
                <a:lnTo>
                  <a:pt x="233363" y="371475"/>
                </a:lnTo>
                <a:lnTo>
                  <a:pt x="207169" y="397668"/>
                </a:lnTo>
                <a:lnTo>
                  <a:pt x="138113" y="426243"/>
                </a:lnTo>
                <a:lnTo>
                  <a:pt x="102394" y="438150"/>
                </a:lnTo>
                <a:lnTo>
                  <a:pt x="90488" y="1388268"/>
                </a:lnTo>
                <a:lnTo>
                  <a:pt x="152400" y="1390650"/>
                </a:lnTo>
                <a:lnTo>
                  <a:pt x="178594" y="1404937"/>
                </a:lnTo>
                <a:lnTo>
                  <a:pt x="204788" y="1426368"/>
                </a:lnTo>
                <a:lnTo>
                  <a:pt x="223838" y="1469231"/>
                </a:lnTo>
                <a:lnTo>
                  <a:pt x="219075" y="1676400"/>
                </a:lnTo>
                <a:lnTo>
                  <a:pt x="230982" y="1700212"/>
                </a:lnTo>
                <a:lnTo>
                  <a:pt x="259557" y="1704975"/>
                </a:lnTo>
                <a:lnTo>
                  <a:pt x="447675" y="1707356"/>
                </a:lnTo>
                <a:lnTo>
                  <a:pt x="452438" y="1726406"/>
                </a:lnTo>
                <a:lnTo>
                  <a:pt x="438150" y="1740693"/>
                </a:lnTo>
                <a:lnTo>
                  <a:pt x="242888" y="1788318"/>
                </a:lnTo>
                <a:lnTo>
                  <a:pt x="230982" y="1778793"/>
                </a:lnTo>
                <a:lnTo>
                  <a:pt x="207169" y="1766887"/>
                </a:lnTo>
                <a:lnTo>
                  <a:pt x="173832" y="1774031"/>
                </a:lnTo>
                <a:lnTo>
                  <a:pt x="169069" y="1788318"/>
                </a:lnTo>
                <a:lnTo>
                  <a:pt x="157163" y="1814512"/>
                </a:lnTo>
                <a:lnTo>
                  <a:pt x="2382" y="1807368"/>
                </a:lnTo>
                <a:lnTo>
                  <a:pt x="2382" y="1716881"/>
                </a:lnTo>
                <a:lnTo>
                  <a:pt x="26194" y="1695450"/>
                </a:lnTo>
                <a:lnTo>
                  <a:pt x="42863" y="1693068"/>
                </a:lnTo>
                <a:lnTo>
                  <a:pt x="45244" y="1724025"/>
                </a:lnTo>
                <a:lnTo>
                  <a:pt x="38100" y="1733550"/>
                </a:lnTo>
                <a:lnTo>
                  <a:pt x="38100" y="1750218"/>
                </a:lnTo>
                <a:lnTo>
                  <a:pt x="111919" y="1750218"/>
                </a:lnTo>
                <a:lnTo>
                  <a:pt x="154782" y="1702593"/>
                </a:lnTo>
                <a:lnTo>
                  <a:pt x="159544" y="1478756"/>
                </a:lnTo>
                <a:lnTo>
                  <a:pt x="142875" y="1464468"/>
                </a:lnTo>
                <a:lnTo>
                  <a:pt x="42863" y="1459706"/>
                </a:lnTo>
                <a:lnTo>
                  <a:pt x="38100" y="1514475"/>
                </a:lnTo>
                <a:lnTo>
                  <a:pt x="0" y="1490662"/>
                </a:lnTo>
                <a:lnTo>
                  <a:pt x="11907" y="326231"/>
                </a:lnTo>
                <a:lnTo>
                  <a:pt x="38100" y="297656"/>
                </a:lnTo>
                <a:lnTo>
                  <a:pt x="54769" y="297656"/>
                </a:lnTo>
                <a:lnTo>
                  <a:pt x="54769" y="350043"/>
                </a:lnTo>
                <a:lnTo>
                  <a:pt x="123825" y="352425"/>
                </a:lnTo>
                <a:lnTo>
                  <a:pt x="164307" y="323850"/>
                </a:lnTo>
                <a:lnTo>
                  <a:pt x="161925" y="100012"/>
                </a:lnTo>
                <a:lnTo>
                  <a:pt x="128588" y="78581"/>
                </a:lnTo>
                <a:lnTo>
                  <a:pt x="128588" y="57150"/>
                </a:lnTo>
                <a:lnTo>
                  <a:pt x="61913" y="59531"/>
                </a:lnTo>
                <a:cubicBezTo>
                  <a:pt x="61119" y="77787"/>
                  <a:pt x="60326" y="96044"/>
                  <a:pt x="59532" y="114300"/>
                </a:cubicBezTo>
                <a:lnTo>
                  <a:pt x="33338" y="114300"/>
                </a:lnTo>
                <a:lnTo>
                  <a:pt x="16669" y="88106"/>
                </a:lnTo>
                <a:lnTo>
                  <a:pt x="9525" y="2381"/>
                </a:lnTo>
                <a:close/>
              </a:path>
            </a:pathLst>
          </a:custGeom>
          <a:solidFill>
            <a:srgbClr val="0097B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800225" y="3819525"/>
            <a:ext cx="1222375" cy="381000"/>
          </a:xfrm>
          <a:custGeom>
            <a:avLst/>
            <a:gdLst>
              <a:gd name="connsiteX0" fmla="*/ 111125 w 1222375"/>
              <a:gd name="connsiteY0" fmla="*/ 98425 h 381000"/>
              <a:gd name="connsiteX1" fmla="*/ 355600 w 1222375"/>
              <a:gd name="connsiteY1" fmla="*/ 107950 h 381000"/>
              <a:gd name="connsiteX2" fmla="*/ 358775 w 1222375"/>
              <a:gd name="connsiteY2" fmla="*/ 0 h 381000"/>
              <a:gd name="connsiteX3" fmla="*/ 1222375 w 1222375"/>
              <a:gd name="connsiteY3" fmla="*/ 15875 h 381000"/>
              <a:gd name="connsiteX4" fmla="*/ 1219200 w 1222375"/>
              <a:gd name="connsiteY4" fmla="*/ 85725 h 381000"/>
              <a:gd name="connsiteX5" fmla="*/ 1193800 w 1222375"/>
              <a:gd name="connsiteY5" fmla="*/ 101600 h 381000"/>
              <a:gd name="connsiteX6" fmla="*/ 1187450 w 1222375"/>
              <a:gd name="connsiteY6" fmla="*/ 133350 h 381000"/>
              <a:gd name="connsiteX7" fmla="*/ 1190625 w 1222375"/>
              <a:gd name="connsiteY7" fmla="*/ 288925 h 381000"/>
              <a:gd name="connsiteX8" fmla="*/ 1219200 w 1222375"/>
              <a:gd name="connsiteY8" fmla="*/ 314325 h 381000"/>
              <a:gd name="connsiteX9" fmla="*/ 1216025 w 1222375"/>
              <a:gd name="connsiteY9" fmla="*/ 381000 h 381000"/>
              <a:gd name="connsiteX10" fmla="*/ 352425 w 1222375"/>
              <a:gd name="connsiteY10" fmla="*/ 365125 h 381000"/>
              <a:gd name="connsiteX11" fmla="*/ 355600 w 1222375"/>
              <a:gd name="connsiteY11" fmla="*/ 254000 h 381000"/>
              <a:gd name="connsiteX12" fmla="*/ 98425 w 1222375"/>
              <a:gd name="connsiteY12" fmla="*/ 250825 h 381000"/>
              <a:gd name="connsiteX13" fmla="*/ 0 w 1222375"/>
              <a:gd name="connsiteY13" fmla="*/ 190500 h 381000"/>
              <a:gd name="connsiteX14" fmla="*/ 0 w 1222375"/>
              <a:gd name="connsiteY14" fmla="*/ 165100 h 381000"/>
              <a:gd name="connsiteX15" fmla="*/ 111125 w 1222375"/>
              <a:gd name="connsiteY15" fmla="*/ 98425 h 38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22375" h="381000">
                <a:moveTo>
                  <a:pt x="111125" y="98425"/>
                </a:moveTo>
                <a:lnTo>
                  <a:pt x="355600" y="107950"/>
                </a:lnTo>
                <a:cubicBezTo>
                  <a:pt x="356658" y="71967"/>
                  <a:pt x="357717" y="35983"/>
                  <a:pt x="358775" y="0"/>
                </a:cubicBezTo>
                <a:lnTo>
                  <a:pt x="1222375" y="15875"/>
                </a:lnTo>
                <a:lnTo>
                  <a:pt x="1219200" y="85725"/>
                </a:lnTo>
                <a:lnTo>
                  <a:pt x="1193800" y="101600"/>
                </a:lnTo>
                <a:lnTo>
                  <a:pt x="1187450" y="133350"/>
                </a:lnTo>
                <a:cubicBezTo>
                  <a:pt x="1188508" y="185208"/>
                  <a:pt x="1189567" y="237067"/>
                  <a:pt x="1190625" y="288925"/>
                </a:cubicBezTo>
                <a:lnTo>
                  <a:pt x="1219200" y="314325"/>
                </a:lnTo>
                <a:lnTo>
                  <a:pt x="1216025" y="381000"/>
                </a:lnTo>
                <a:lnTo>
                  <a:pt x="352425" y="365125"/>
                </a:lnTo>
                <a:cubicBezTo>
                  <a:pt x="353483" y="328083"/>
                  <a:pt x="354542" y="291042"/>
                  <a:pt x="355600" y="254000"/>
                </a:cubicBezTo>
                <a:lnTo>
                  <a:pt x="98425" y="250825"/>
                </a:lnTo>
                <a:lnTo>
                  <a:pt x="0" y="190500"/>
                </a:lnTo>
                <a:lnTo>
                  <a:pt x="0" y="165100"/>
                </a:lnTo>
                <a:lnTo>
                  <a:pt x="111125" y="98425"/>
                </a:lnTo>
                <a:close/>
              </a:path>
            </a:pathLst>
          </a:custGeom>
          <a:solidFill>
            <a:srgbClr val="0097B0">
              <a:alpha val="4313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 xmlns:p14="http://schemas.microsoft.com/office/powerpoint/2010/main" val="329072872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ox(in)">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par>
                                <p:cTn id="13" presetID="1" presetClass="exit" presetSubtype="0" fill="hold" grpId="1" nodeType="withEffect">
                                  <p:stCondLst>
                                    <p:cond delay="0"/>
                                  </p:stCondLst>
                                  <p:childTnLst>
                                    <p:set>
                                      <p:cBhvr>
                                        <p:cTn id="14" dur="1" fill="hold">
                                          <p:stCondLst>
                                            <p:cond delay="0"/>
                                          </p:stCondLst>
                                        </p:cTn>
                                        <p:tgtEl>
                                          <p:spTgt spid="13"/>
                                        </p:tgtEl>
                                        <p:attrNameLst>
                                          <p:attrName>style.visibility</p:attrName>
                                        </p:attrNameLst>
                                      </p:cBhvr>
                                      <p:to>
                                        <p:strVal val="hidden"/>
                                      </p:to>
                                    </p:set>
                                  </p:childTnLst>
                                </p:cTn>
                              </p:par>
                              <p:par>
                                <p:cTn id="15" presetID="4" presetClass="entr" presetSubtype="16"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ox(in)">
                                      <p:cBhvr>
                                        <p:cTn id="17" dur="500"/>
                                        <p:tgtEl>
                                          <p:spTgt spid="12"/>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1" end="1"/>
                                            </p:txEl>
                                          </p:spTgt>
                                        </p:tgtEl>
                                        <p:attrNameLst>
                                          <p:attrName>style.visibility</p:attrName>
                                        </p:attrNameLst>
                                      </p:cBhvr>
                                      <p:to>
                                        <p:strVal val="visible"/>
                                      </p:to>
                                    </p:set>
                                    <p:animEffect transition="in" filter="fade">
                                      <p:cBhvr>
                                        <p:cTn id="20" dur="500"/>
                                        <p:tgtEl>
                                          <p:spTgt spid="4">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Effect transition="in" filter="fade">
                                      <p:cBhvr>
                                        <p:cTn id="31" dur="500"/>
                                        <p:tgtEl>
                                          <p:spTgt spid="5">
                                            <p:txEl>
                                              <p:pRg st="0" end="0"/>
                                            </p:txEl>
                                          </p:spTgt>
                                        </p:tgtEl>
                                      </p:cBhvr>
                                    </p:animEffect>
                                  </p:childTnLst>
                                </p:cTn>
                              </p:par>
                              <p:par>
                                <p:cTn id="32" presetID="1" presetClass="exit" presetSubtype="0" fill="hold" grpId="1" nodeType="withEffect">
                                  <p:stCondLst>
                                    <p:cond delay="0"/>
                                  </p:stCondLst>
                                  <p:childTnLst>
                                    <p:set>
                                      <p:cBhvr>
                                        <p:cTn id="33" dur="1" fill="hold">
                                          <p:stCondLst>
                                            <p:cond delay="0"/>
                                          </p:stCondLst>
                                        </p:cTn>
                                        <p:tgtEl>
                                          <p:spTgt spid="12"/>
                                        </p:tgtEl>
                                        <p:attrNameLst>
                                          <p:attrName>style.visibility</p:attrName>
                                        </p:attrNameLst>
                                      </p:cBhvr>
                                      <p:to>
                                        <p:strVal val="hidden"/>
                                      </p:to>
                                    </p:set>
                                  </p:childTnLst>
                                </p:cTn>
                              </p:par>
                              <p:par>
                                <p:cTn id="34" presetID="4" presetClass="entr" presetSubtype="16"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box(in)">
                                      <p:cBhvr>
                                        <p:cTn id="36" dur="500"/>
                                        <p:tgtEl>
                                          <p:spTgt spid="10"/>
                                        </p:tgtEl>
                                      </p:cBhvr>
                                    </p:animEffect>
                                  </p:childTnLst>
                                </p:cTn>
                              </p:par>
                              <p:par>
                                <p:cTn id="37" presetID="10" presetClass="entr" presetSubtype="0" fill="hold" nodeType="with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animEffect transition="in" filter="fade">
                                      <p:cBhvr>
                                        <p:cTn id="39" dur="500"/>
                                        <p:tgtEl>
                                          <p:spTgt spid="5">
                                            <p:txEl>
                                              <p:pRg st="1" end="1"/>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5">
                                            <p:txEl>
                                              <p:pRg st="3" end="3"/>
                                            </p:txEl>
                                          </p:spTgt>
                                        </p:tgtEl>
                                        <p:attrNameLst>
                                          <p:attrName>style.visibility</p:attrName>
                                        </p:attrNameLst>
                                      </p:cBhvr>
                                      <p:to>
                                        <p:strVal val="visible"/>
                                      </p:to>
                                    </p:set>
                                    <p:animEffect transition="in" filter="fade">
                                      <p:cBhvr>
                                        <p:cTn id="45" dur="500"/>
                                        <p:tgtEl>
                                          <p:spTgt spid="5">
                                            <p:txEl>
                                              <p:pRg st="3" end="3"/>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9220"/>
                                        </p:tgtEl>
                                        <p:attrNameLst>
                                          <p:attrName>style.visibility</p:attrName>
                                        </p:attrNameLst>
                                      </p:cBhvr>
                                      <p:to>
                                        <p:strVal val="visible"/>
                                      </p:to>
                                    </p:set>
                                    <p:animEffect transition="in" filter="fade">
                                      <p:cBhvr>
                                        <p:cTn id="48" dur="500"/>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2" grpId="1" animBg="1"/>
      <p:bldP spid="13" grpId="0" animBg="1"/>
      <p:bldP spid="13"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323528" y="1628800"/>
            <a:ext cx="3867904" cy="3867904"/>
          </a:xfrm>
          <a:prstGeom prst="rect">
            <a:avLst/>
          </a:prstGeom>
        </p:spPr>
      </p:pic>
      <p:sp>
        <p:nvSpPr>
          <p:cNvPr id="3" name="Prostokąt 2"/>
          <p:cNvSpPr/>
          <p:nvPr/>
        </p:nvSpPr>
        <p:spPr>
          <a:xfrm>
            <a:off x="3851920" y="1125539"/>
            <a:ext cx="5112568" cy="1638910"/>
          </a:xfrm>
          <a:prstGeom prst="rect">
            <a:avLst/>
          </a:prstGeom>
        </p:spPr>
        <p:txBody>
          <a:bodyPr wrap="square">
            <a:spAutoFit/>
          </a:bodyPr>
          <a:lstStyle/>
          <a:p>
            <a:pPr>
              <a:spcAft>
                <a:spcPts val="300"/>
              </a:spcAft>
              <a:buClr>
                <a:schemeClr val="tx1"/>
              </a:buClr>
            </a:pPr>
            <a:r>
              <a:rPr lang="en-GB" sz="2400" b="1" dirty="0" smtClean="0">
                <a:solidFill>
                  <a:srgbClr val="000000"/>
                </a:solidFill>
                <a:latin typeface="Calibri" pitchFamily="34" charset="0"/>
                <a:cs typeface="Calibri" pitchFamily="34" charset="0"/>
              </a:rPr>
              <a:t>Internal glazing gaskets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Installed in the mullion &amp; transom gasket grooves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Create an internal air and water seal</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Make a soft separation between glazing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and  mullion / transom</a:t>
            </a:r>
            <a:endParaRPr lang="en-GB" sz="1600" dirty="0">
              <a:solidFill>
                <a:srgbClr val="000000"/>
              </a:solidFill>
              <a:latin typeface="Calibri" pitchFamily="34" charset="0"/>
              <a:cs typeface="Calibri" pitchFamily="34" charset="0"/>
            </a:endParaRPr>
          </a:p>
        </p:txBody>
      </p:sp>
      <p:sp>
        <p:nvSpPr>
          <p:cNvPr id="4" name="Prostokąt 3"/>
          <p:cNvSpPr/>
          <p:nvPr/>
        </p:nvSpPr>
        <p:spPr>
          <a:xfrm>
            <a:off x="3851920" y="5140930"/>
            <a:ext cx="5112568" cy="1600438"/>
          </a:xfrm>
          <a:prstGeom prst="rect">
            <a:avLst/>
          </a:prstGeom>
        </p:spPr>
        <p:txBody>
          <a:bodyPr wrap="square">
            <a:spAutoFit/>
          </a:bodyPr>
          <a:lstStyle/>
          <a:p>
            <a:pPr lvl="0"/>
            <a:r>
              <a:rPr lang="en-GB" sz="2400" b="1" dirty="0" smtClean="0">
                <a:solidFill>
                  <a:srgbClr val="000000"/>
                </a:solidFill>
                <a:latin typeface="Calibri" pitchFamily="34" charset="0"/>
                <a:cs typeface="Calibri" pitchFamily="34" charset="0"/>
              </a:rPr>
              <a:t>External glazing gaskets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Installed in the pressure plate’s gasket grooves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Create an external air and water seal</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Make a soft separation between the pressure plate and glazing</a:t>
            </a:r>
            <a:endParaRPr lang="en-GB" sz="1600" dirty="0">
              <a:solidFill>
                <a:srgbClr val="000000"/>
              </a:solidFill>
              <a:latin typeface="Calibri" pitchFamily="34" charset="0"/>
              <a:cs typeface="Calibri" pitchFamily="34" charset="0"/>
            </a:endParaRPr>
          </a:p>
        </p:txBody>
      </p:sp>
      <p:sp>
        <p:nvSpPr>
          <p:cNvPr id="7" name="Tytuł 6"/>
          <p:cNvSpPr>
            <a:spLocks noGrp="1"/>
          </p:cNvSpPr>
          <p:nvPr>
            <p:ph type="title"/>
          </p:nvPr>
        </p:nvSpPr>
        <p:spPr/>
        <p:txBody>
          <a:bodyPr/>
          <a:lstStyle/>
          <a:p>
            <a:r>
              <a:rPr lang="en-GB" dirty="0" smtClean="0"/>
              <a:t>Fundamentals</a:t>
            </a:r>
            <a:endParaRPr lang="en-GB" dirty="0"/>
          </a:p>
        </p:txBody>
      </p:sp>
      <p:sp>
        <p:nvSpPr>
          <p:cNvPr id="8" name="Prostokąt 7"/>
          <p:cNvSpPr/>
          <p:nvPr/>
        </p:nvSpPr>
        <p:spPr>
          <a:xfrm>
            <a:off x="4283968" y="2924944"/>
            <a:ext cx="4759458" cy="1885131"/>
          </a:xfrm>
          <a:prstGeom prst="rect">
            <a:avLst/>
          </a:prstGeom>
        </p:spPr>
        <p:txBody>
          <a:bodyPr wrap="square">
            <a:spAutoFit/>
          </a:bodyPr>
          <a:lstStyle/>
          <a:p>
            <a:pPr>
              <a:spcAft>
                <a:spcPts val="300"/>
              </a:spcAft>
              <a:buClr>
                <a:schemeClr val="tx1"/>
              </a:buClr>
            </a:pPr>
            <a:r>
              <a:rPr lang="en-GB" sz="2400" b="1" dirty="0" smtClean="0">
                <a:solidFill>
                  <a:srgbClr val="000000"/>
                </a:solidFill>
                <a:latin typeface="Calibri" pitchFamily="34" charset="0"/>
                <a:cs typeface="Calibri" pitchFamily="34" charset="0"/>
              </a:rPr>
              <a:t>Adaptation profiles (adaptors)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Installed in the mullion’s gasket grooves</a:t>
            </a:r>
          </a:p>
          <a:p>
            <a:pPr marL="742950" lvl="1" indent="-285750">
              <a:spcAft>
                <a:spcPts val="600"/>
              </a:spcAft>
              <a:buClr>
                <a:srgbClr val="A4968A"/>
              </a:buClr>
              <a:buFont typeface="Calibri" pitchFamily="34" charset="0"/>
              <a:buChar char="●"/>
            </a:pPr>
            <a:r>
              <a:rPr lang="en-GB" sz="1600" dirty="0">
                <a:solidFill>
                  <a:srgbClr val="000000"/>
                </a:solidFill>
                <a:latin typeface="Calibri" pitchFamily="34" charset="0"/>
                <a:cs typeface="Calibri" pitchFamily="34" charset="0"/>
              </a:rPr>
              <a:t>Enable installation of mullion’s internal glazing gaskets </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Equalise the height of mullion &amp; transom internal glazing gaskets</a:t>
            </a:r>
          </a:p>
        </p:txBody>
      </p:sp>
      <p:sp>
        <p:nvSpPr>
          <p:cNvPr id="10" name="Freeform 9"/>
          <p:cNvSpPr/>
          <p:nvPr/>
        </p:nvSpPr>
        <p:spPr>
          <a:xfrm>
            <a:off x="1100138" y="2286000"/>
            <a:ext cx="559593" cy="604838"/>
          </a:xfrm>
          <a:custGeom>
            <a:avLst/>
            <a:gdLst>
              <a:gd name="connsiteX0" fmla="*/ 45243 w 559593"/>
              <a:gd name="connsiteY0" fmla="*/ 135731 h 604838"/>
              <a:gd name="connsiteX1" fmla="*/ 35718 w 559593"/>
              <a:gd name="connsiteY1" fmla="*/ 585788 h 604838"/>
              <a:gd name="connsiteX2" fmla="*/ 0 w 559593"/>
              <a:gd name="connsiteY2" fmla="*/ 592931 h 604838"/>
              <a:gd name="connsiteX3" fmla="*/ 0 w 559593"/>
              <a:gd name="connsiteY3" fmla="*/ 602456 h 604838"/>
              <a:gd name="connsiteX4" fmla="*/ 38100 w 559593"/>
              <a:gd name="connsiteY4" fmla="*/ 602456 h 604838"/>
              <a:gd name="connsiteX5" fmla="*/ 69056 w 559593"/>
              <a:gd name="connsiteY5" fmla="*/ 588169 h 604838"/>
              <a:gd name="connsiteX6" fmla="*/ 90487 w 559593"/>
              <a:gd name="connsiteY6" fmla="*/ 604838 h 604838"/>
              <a:gd name="connsiteX7" fmla="*/ 104775 w 559593"/>
              <a:gd name="connsiteY7" fmla="*/ 604838 h 604838"/>
              <a:gd name="connsiteX8" fmla="*/ 126206 w 559593"/>
              <a:gd name="connsiteY8" fmla="*/ 592931 h 604838"/>
              <a:gd name="connsiteX9" fmla="*/ 138112 w 559593"/>
              <a:gd name="connsiteY9" fmla="*/ 602456 h 604838"/>
              <a:gd name="connsiteX10" fmla="*/ 166687 w 559593"/>
              <a:gd name="connsiteY10" fmla="*/ 604838 h 604838"/>
              <a:gd name="connsiteX11" fmla="*/ 178593 w 559593"/>
              <a:gd name="connsiteY11" fmla="*/ 590550 h 604838"/>
              <a:gd name="connsiteX12" fmla="*/ 190500 w 559593"/>
              <a:gd name="connsiteY12" fmla="*/ 600075 h 604838"/>
              <a:gd name="connsiteX13" fmla="*/ 219075 w 559593"/>
              <a:gd name="connsiteY13" fmla="*/ 600075 h 604838"/>
              <a:gd name="connsiteX14" fmla="*/ 238125 w 559593"/>
              <a:gd name="connsiteY14" fmla="*/ 590550 h 604838"/>
              <a:gd name="connsiteX15" fmla="*/ 326231 w 559593"/>
              <a:gd name="connsiteY15" fmla="*/ 590550 h 604838"/>
              <a:gd name="connsiteX16" fmla="*/ 338137 w 559593"/>
              <a:gd name="connsiteY16" fmla="*/ 602456 h 604838"/>
              <a:gd name="connsiteX17" fmla="*/ 357187 w 559593"/>
              <a:gd name="connsiteY17" fmla="*/ 604838 h 604838"/>
              <a:gd name="connsiteX18" fmla="*/ 378618 w 559593"/>
              <a:gd name="connsiteY18" fmla="*/ 590550 h 604838"/>
              <a:gd name="connsiteX19" fmla="*/ 388143 w 559593"/>
              <a:gd name="connsiteY19" fmla="*/ 602456 h 604838"/>
              <a:gd name="connsiteX20" fmla="*/ 419100 w 559593"/>
              <a:gd name="connsiteY20" fmla="*/ 602456 h 604838"/>
              <a:gd name="connsiteX21" fmla="*/ 431006 w 559593"/>
              <a:gd name="connsiteY21" fmla="*/ 585788 h 604838"/>
              <a:gd name="connsiteX22" fmla="*/ 442912 w 559593"/>
              <a:gd name="connsiteY22" fmla="*/ 600075 h 604838"/>
              <a:gd name="connsiteX23" fmla="*/ 471487 w 559593"/>
              <a:gd name="connsiteY23" fmla="*/ 597694 h 604838"/>
              <a:gd name="connsiteX24" fmla="*/ 471487 w 559593"/>
              <a:gd name="connsiteY24" fmla="*/ 597694 h 604838"/>
              <a:gd name="connsiteX25" fmla="*/ 521493 w 559593"/>
              <a:gd name="connsiteY25" fmla="*/ 600075 h 604838"/>
              <a:gd name="connsiteX26" fmla="*/ 559593 w 559593"/>
              <a:gd name="connsiteY26" fmla="*/ 600075 h 604838"/>
              <a:gd name="connsiteX27" fmla="*/ 559593 w 559593"/>
              <a:gd name="connsiteY27" fmla="*/ 590550 h 604838"/>
              <a:gd name="connsiteX28" fmla="*/ 519112 w 559593"/>
              <a:gd name="connsiteY28" fmla="*/ 571500 h 604838"/>
              <a:gd name="connsiteX29" fmla="*/ 533400 w 559593"/>
              <a:gd name="connsiteY29" fmla="*/ 140494 h 604838"/>
              <a:gd name="connsiteX30" fmla="*/ 400050 w 559593"/>
              <a:gd name="connsiteY30" fmla="*/ 138113 h 604838"/>
              <a:gd name="connsiteX31" fmla="*/ 400050 w 559593"/>
              <a:gd name="connsiteY31" fmla="*/ 92869 h 604838"/>
              <a:gd name="connsiteX32" fmla="*/ 445293 w 559593"/>
              <a:gd name="connsiteY32" fmla="*/ 45244 h 604838"/>
              <a:gd name="connsiteX33" fmla="*/ 378618 w 559593"/>
              <a:gd name="connsiteY33" fmla="*/ 0 h 604838"/>
              <a:gd name="connsiteX34" fmla="*/ 209550 w 559593"/>
              <a:gd name="connsiteY34" fmla="*/ 2381 h 604838"/>
              <a:gd name="connsiteX35" fmla="*/ 140493 w 559593"/>
              <a:gd name="connsiteY35" fmla="*/ 50006 h 604838"/>
              <a:gd name="connsiteX36" fmla="*/ 188118 w 559593"/>
              <a:gd name="connsiteY36" fmla="*/ 92869 h 604838"/>
              <a:gd name="connsiteX37" fmla="*/ 185737 w 559593"/>
              <a:gd name="connsiteY37" fmla="*/ 140494 h 604838"/>
              <a:gd name="connsiteX38" fmla="*/ 45243 w 559593"/>
              <a:gd name="connsiteY38" fmla="*/ 135731 h 604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559593" h="604838">
                <a:moveTo>
                  <a:pt x="45243" y="135731"/>
                </a:moveTo>
                <a:lnTo>
                  <a:pt x="35718" y="585788"/>
                </a:lnTo>
                <a:lnTo>
                  <a:pt x="0" y="592931"/>
                </a:lnTo>
                <a:lnTo>
                  <a:pt x="0" y="602456"/>
                </a:lnTo>
                <a:lnTo>
                  <a:pt x="38100" y="602456"/>
                </a:lnTo>
                <a:lnTo>
                  <a:pt x="69056" y="588169"/>
                </a:lnTo>
                <a:lnTo>
                  <a:pt x="90487" y="604838"/>
                </a:lnTo>
                <a:lnTo>
                  <a:pt x="104775" y="604838"/>
                </a:lnTo>
                <a:lnTo>
                  <a:pt x="126206" y="592931"/>
                </a:lnTo>
                <a:lnTo>
                  <a:pt x="138112" y="602456"/>
                </a:lnTo>
                <a:lnTo>
                  <a:pt x="166687" y="604838"/>
                </a:lnTo>
                <a:lnTo>
                  <a:pt x="178593" y="590550"/>
                </a:lnTo>
                <a:lnTo>
                  <a:pt x="190500" y="600075"/>
                </a:lnTo>
                <a:lnTo>
                  <a:pt x="219075" y="600075"/>
                </a:lnTo>
                <a:lnTo>
                  <a:pt x="238125" y="590550"/>
                </a:lnTo>
                <a:lnTo>
                  <a:pt x="326231" y="590550"/>
                </a:lnTo>
                <a:lnTo>
                  <a:pt x="338137" y="602456"/>
                </a:lnTo>
                <a:lnTo>
                  <a:pt x="357187" y="604838"/>
                </a:lnTo>
                <a:lnTo>
                  <a:pt x="378618" y="590550"/>
                </a:lnTo>
                <a:lnTo>
                  <a:pt x="388143" y="602456"/>
                </a:lnTo>
                <a:lnTo>
                  <a:pt x="419100" y="602456"/>
                </a:lnTo>
                <a:lnTo>
                  <a:pt x="431006" y="585788"/>
                </a:lnTo>
                <a:lnTo>
                  <a:pt x="442912" y="600075"/>
                </a:lnTo>
                <a:lnTo>
                  <a:pt x="471487" y="597694"/>
                </a:lnTo>
                <a:lnTo>
                  <a:pt x="471487" y="597694"/>
                </a:lnTo>
                <a:lnTo>
                  <a:pt x="521493" y="600075"/>
                </a:lnTo>
                <a:lnTo>
                  <a:pt x="559593" y="600075"/>
                </a:lnTo>
                <a:lnTo>
                  <a:pt x="559593" y="590550"/>
                </a:lnTo>
                <a:lnTo>
                  <a:pt x="519112" y="571500"/>
                </a:lnTo>
                <a:lnTo>
                  <a:pt x="533400" y="140494"/>
                </a:lnTo>
                <a:lnTo>
                  <a:pt x="400050" y="138113"/>
                </a:lnTo>
                <a:lnTo>
                  <a:pt x="400050" y="92869"/>
                </a:lnTo>
                <a:lnTo>
                  <a:pt x="445293" y="45244"/>
                </a:lnTo>
                <a:lnTo>
                  <a:pt x="378618" y="0"/>
                </a:lnTo>
                <a:lnTo>
                  <a:pt x="209550" y="2381"/>
                </a:lnTo>
                <a:lnTo>
                  <a:pt x="140493" y="50006"/>
                </a:lnTo>
                <a:lnTo>
                  <a:pt x="188118" y="92869"/>
                </a:lnTo>
                <a:lnTo>
                  <a:pt x="185737" y="140494"/>
                </a:lnTo>
                <a:lnTo>
                  <a:pt x="45243" y="135731"/>
                </a:lnTo>
                <a:close/>
              </a:path>
            </a:pathLst>
          </a:custGeom>
          <a:solidFill>
            <a:srgbClr val="0097B0">
              <a:alpha val="4313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p:cNvSpPr/>
          <p:nvPr/>
        </p:nvSpPr>
        <p:spPr>
          <a:xfrm>
            <a:off x="876300" y="4119563"/>
            <a:ext cx="900113" cy="373856"/>
          </a:xfrm>
          <a:custGeom>
            <a:avLst/>
            <a:gdLst>
              <a:gd name="connsiteX0" fmla="*/ 0 w 900113"/>
              <a:gd name="connsiteY0" fmla="*/ 0 h 373856"/>
              <a:gd name="connsiteX1" fmla="*/ 57150 w 900113"/>
              <a:gd name="connsiteY1" fmla="*/ 0 h 373856"/>
              <a:gd name="connsiteX2" fmla="*/ 214313 w 900113"/>
              <a:gd name="connsiteY2" fmla="*/ 33337 h 373856"/>
              <a:gd name="connsiteX3" fmla="*/ 364331 w 900113"/>
              <a:gd name="connsiteY3" fmla="*/ 33337 h 373856"/>
              <a:gd name="connsiteX4" fmla="*/ 566738 w 900113"/>
              <a:gd name="connsiteY4" fmla="*/ 7143 h 373856"/>
              <a:gd name="connsiteX5" fmla="*/ 635794 w 900113"/>
              <a:gd name="connsiteY5" fmla="*/ 11906 h 373856"/>
              <a:gd name="connsiteX6" fmla="*/ 654844 w 900113"/>
              <a:gd name="connsiteY6" fmla="*/ 33337 h 373856"/>
              <a:gd name="connsiteX7" fmla="*/ 635794 w 900113"/>
              <a:gd name="connsiteY7" fmla="*/ 66675 h 373856"/>
              <a:gd name="connsiteX8" fmla="*/ 626269 w 900113"/>
              <a:gd name="connsiteY8" fmla="*/ 83343 h 373856"/>
              <a:gd name="connsiteX9" fmla="*/ 607219 w 900113"/>
              <a:gd name="connsiteY9" fmla="*/ 80962 h 373856"/>
              <a:gd name="connsiteX10" fmla="*/ 578644 w 900113"/>
              <a:gd name="connsiteY10" fmla="*/ 61912 h 373856"/>
              <a:gd name="connsiteX11" fmla="*/ 459581 w 900113"/>
              <a:gd name="connsiteY11" fmla="*/ 97631 h 373856"/>
              <a:gd name="connsiteX12" fmla="*/ 661988 w 900113"/>
              <a:gd name="connsiteY12" fmla="*/ 83343 h 373856"/>
              <a:gd name="connsiteX13" fmla="*/ 657225 w 900113"/>
              <a:gd name="connsiteY13" fmla="*/ 7143 h 373856"/>
              <a:gd name="connsiteX14" fmla="*/ 681038 w 900113"/>
              <a:gd name="connsiteY14" fmla="*/ 19050 h 373856"/>
              <a:gd name="connsiteX15" fmla="*/ 704850 w 900113"/>
              <a:gd name="connsiteY15" fmla="*/ 2381 h 373856"/>
              <a:gd name="connsiteX16" fmla="*/ 740569 w 900113"/>
              <a:gd name="connsiteY16" fmla="*/ 14287 h 373856"/>
              <a:gd name="connsiteX17" fmla="*/ 762000 w 900113"/>
              <a:gd name="connsiteY17" fmla="*/ 7143 h 373856"/>
              <a:gd name="connsiteX18" fmla="*/ 792956 w 900113"/>
              <a:gd name="connsiteY18" fmla="*/ 4762 h 373856"/>
              <a:gd name="connsiteX19" fmla="*/ 804863 w 900113"/>
              <a:gd name="connsiteY19" fmla="*/ 14287 h 373856"/>
              <a:gd name="connsiteX20" fmla="*/ 838200 w 900113"/>
              <a:gd name="connsiteY20" fmla="*/ 0 h 373856"/>
              <a:gd name="connsiteX21" fmla="*/ 857250 w 900113"/>
              <a:gd name="connsiteY21" fmla="*/ 16668 h 373856"/>
              <a:gd name="connsiteX22" fmla="*/ 900113 w 900113"/>
              <a:gd name="connsiteY22" fmla="*/ 4762 h 373856"/>
              <a:gd name="connsiteX23" fmla="*/ 885825 w 900113"/>
              <a:gd name="connsiteY23" fmla="*/ 30956 h 373856"/>
              <a:gd name="connsiteX24" fmla="*/ 885825 w 900113"/>
              <a:gd name="connsiteY24" fmla="*/ 214312 h 373856"/>
              <a:gd name="connsiteX25" fmla="*/ 640556 w 900113"/>
              <a:gd name="connsiteY25" fmla="*/ 211931 h 373856"/>
              <a:gd name="connsiteX26" fmla="*/ 640556 w 900113"/>
              <a:gd name="connsiteY26" fmla="*/ 285750 h 373856"/>
              <a:gd name="connsiteX27" fmla="*/ 678656 w 900113"/>
              <a:gd name="connsiteY27" fmla="*/ 311943 h 373856"/>
              <a:gd name="connsiteX28" fmla="*/ 604838 w 900113"/>
              <a:gd name="connsiteY28" fmla="*/ 369093 h 373856"/>
              <a:gd name="connsiteX29" fmla="*/ 445294 w 900113"/>
              <a:gd name="connsiteY29" fmla="*/ 373856 h 373856"/>
              <a:gd name="connsiteX30" fmla="*/ 371475 w 900113"/>
              <a:gd name="connsiteY30" fmla="*/ 316706 h 373856"/>
              <a:gd name="connsiteX31" fmla="*/ 416719 w 900113"/>
              <a:gd name="connsiteY31" fmla="*/ 283368 h 373856"/>
              <a:gd name="connsiteX32" fmla="*/ 416719 w 900113"/>
              <a:gd name="connsiteY32" fmla="*/ 200025 h 373856"/>
              <a:gd name="connsiteX33" fmla="*/ 188119 w 900113"/>
              <a:gd name="connsiteY33" fmla="*/ 209550 h 373856"/>
              <a:gd name="connsiteX34" fmla="*/ 190500 w 900113"/>
              <a:gd name="connsiteY34" fmla="*/ 121443 h 373856"/>
              <a:gd name="connsiteX35" fmla="*/ 178594 w 900113"/>
              <a:gd name="connsiteY35" fmla="*/ 95250 h 373856"/>
              <a:gd name="connsiteX36" fmla="*/ 166688 w 900113"/>
              <a:gd name="connsiteY36" fmla="*/ 78581 h 373856"/>
              <a:gd name="connsiteX37" fmla="*/ 145256 w 900113"/>
              <a:gd name="connsiteY37" fmla="*/ 71437 h 373856"/>
              <a:gd name="connsiteX38" fmla="*/ 0 w 900113"/>
              <a:gd name="connsiteY38" fmla="*/ 0 h 373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00113" h="373856">
                <a:moveTo>
                  <a:pt x="0" y="0"/>
                </a:moveTo>
                <a:lnTo>
                  <a:pt x="57150" y="0"/>
                </a:lnTo>
                <a:lnTo>
                  <a:pt x="214313" y="33337"/>
                </a:lnTo>
                <a:lnTo>
                  <a:pt x="364331" y="33337"/>
                </a:lnTo>
                <a:lnTo>
                  <a:pt x="566738" y="7143"/>
                </a:lnTo>
                <a:lnTo>
                  <a:pt x="635794" y="11906"/>
                </a:lnTo>
                <a:lnTo>
                  <a:pt x="654844" y="33337"/>
                </a:lnTo>
                <a:lnTo>
                  <a:pt x="635794" y="66675"/>
                </a:lnTo>
                <a:lnTo>
                  <a:pt x="626269" y="83343"/>
                </a:lnTo>
                <a:lnTo>
                  <a:pt x="607219" y="80962"/>
                </a:lnTo>
                <a:lnTo>
                  <a:pt x="578644" y="61912"/>
                </a:lnTo>
                <a:lnTo>
                  <a:pt x="459581" y="97631"/>
                </a:lnTo>
                <a:lnTo>
                  <a:pt x="661988" y="83343"/>
                </a:lnTo>
                <a:lnTo>
                  <a:pt x="657225" y="7143"/>
                </a:lnTo>
                <a:lnTo>
                  <a:pt x="681038" y="19050"/>
                </a:lnTo>
                <a:lnTo>
                  <a:pt x="704850" y="2381"/>
                </a:lnTo>
                <a:lnTo>
                  <a:pt x="740569" y="14287"/>
                </a:lnTo>
                <a:lnTo>
                  <a:pt x="762000" y="7143"/>
                </a:lnTo>
                <a:lnTo>
                  <a:pt x="792956" y="4762"/>
                </a:lnTo>
                <a:lnTo>
                  <a:pt x="804863" y="14287"/>
                </a:lnTo>
                <a:lnTo>
                  <a:pt x="838200" y="0"/>
                </a:lnTo>
                <a:lnTo>
                  <a:pt x="857250" y="16668"/>
                </a:lnTo>
                <a:lnTo>
                  <a:pt x="900113" y="4762"/>
                </a:lnTo>
                <a:lnTo>
                  <a:pt x="885825" y="30956"/>
                </a:lnTo>
                <a:lnTo>
                  <a:pt x="885825" y="214312"/>
                </a:lnTo>
                <a:lnTo>
                  <a:pt x="640556" y="211931"/>
                </a:lnTo>
                <a:lnTo>
                  <a:pt x="640556" y="285750"/>
                </a:lnTo>
                <a:lnTo>
                  <a:pt x="678656" y="311943"/>
                </a:lnTo>
                <a:lnTo>
                  <a:pt x="604838" y="369093"/>
                </a:lnTo>
                <a:lnTo>
                  <a:pt x="445294" y="373856"/>
                </a:lnTo>
                <a:lnTo>
                  <a:pt x="371475" y="316706"/>
                </a:lnTo>
                <a:lnTo>
                  <a:pt x="416719" y="283368"/>
                </a:lnTo>
                <a:lnTo>
                  <a:pt x="416719" y="200025"/>
                </a:lnTo>
                <a:lnTo>
                  <a:pt x="188119" y="209550"/>
                </a:lnTo>
                <a:cubicBezTo>
                  <a:pt x="188913" y="180181"/>
                  <a:pt x="189706" y="150812"/>
                  <a:pt x="190500" y="121443"/>
                </a:cubicBezTo>
                <a:lnTo>
                  <a:pt x="178594" y="95250"/>
                </a:lnTo>
                <a:lnTo>
                  <a:pt x="166688" y="78581"/>
                </a:lnTo>
                <a:lnTo>
                  <a:pt x="145256" y="71437"/>
                </a:lnTo>
                <a:lnTo>
                  <a:pt x="0" y="0"/>
                </a:lnTo>
                <a:close/>
              </a:path>
            </a:pathLst>
          </a:custGeom>
          <a:solidFill>
            <a:srgbClr val="0097B0">
              <a:alpha val="4313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p:cNvSpPr/>
          <p:nvPr/>
        </p:nvSpPr>
        <p:spPr>
          <a:xfrm>
            <a:off x="2947988" y="1976438"/>
            <a:ext cx="485775" cy="457200"/>
          </a:xfrm>
          <a:custGeom>
            <a:avLst/>
            <a:gdLst>
              <a:gd name="connsiteX0" fmla="*/ 133350 w 485775"/>
              <a:gd name="connsiteY0" fmla="*/ 409575 h 457200"/>
              <a:gd name="connsiteX1" fmla="*/ 109537 w 485775"/>
              <a:gd name="connsiteY1" fmla="*/ 457200 h 457200"/>
              <a:gd name="connsiteX2" fmla="*/ 0 w 485775"/>
              <a:gd name="connsiteY2" fmla="*/ 457200 h 457200"/>
              <a:gd name="connsiteX3" fmla="*/ 2381 w 485775"/>
              <a:gd name="connsiteY3" fmla="*/ 233362 h 457200"/>
              <a:gd name="connsiteX4" fmla="*/ 14287 w 485775"/>
              <a:gd name="connsiteY4" fmla="*/ 223837 h 457200"/>
              <a:gd name="connsiteX5" fmla="*/ 135731 w 485775"/>
              <a:gd name="connsiteY5" fmla="*/ 226218 h 457200"/>
              <a:gd name="connsiteX6" fmla="*/ 133350 w 485775"/>
              <a:gd name="connsiteY6" fmla="*/ 78581 h 457200"/>
              <a:gd name="connsiteX7" fmla="*/ 116681 w 485775"/>
              <a:gd name="connsiteY7" fmla="*/ 78581 h 457200"/>
              <a:gd name="connsiteX8" fmla="*/ 152400 w 485775"/>
              <a:gd name="connsiteY8" fmla="*/ 0 h 457200"/>
              <a:gd name="connsiteX9" fmla="*/ 166687 w 485775"/>
              <a:gd name="connsiteY9" fmla="*/ 7143 h 457200"/>
              <a:gd name="connsiteX10" fmla="*/ 169068 w 485775"/>
              <a:gd name="connsiteY10" fmla="*/ 226218 h 457200"/>
              <a:gd name="connsiteX11" fmla="*/ 316706 w 485775"/>
              <a:gd name="connsiteY11" fmla="*/ 228600 h 457200"/>
              <a:gd name="connsiteX12" fmla="*/ 311943 w 485775"/>
              <a:gd name="connsiteY12" fmla="*/ 9525 h 457200"/>
              <a:gd name="connsiteX13" fmla="*/ 319087 w 485775"/>
              <a:gd name="connsiteY13" fmla="*/ 2381 h 457200"/>
              <a:gd name="connsiteX14" fmla="*/ 361950 w 485775"/>
              <a:gd name="connsiteY14" fmla="*/ 69056 h 457200"/>
              <a:gd name="connsiteX15" fmla="*/ 361950 w 485775"/>
              <a:gd name="connsiteY15" fmla="*/ 69056 h 457200"/>
              <a:gd name="connsiteX16" fmla="*/ 347662 w 485775"/>
              <a:gd name="connsiteY16" fmla="*/ 83343 h 457200"/>
              <a:gd name="connsiteX17" fmla="*/ 350043 w 485775"/>
              <a:gd name="connsiteY17" fmla="*/ 226218 h 457200"/>
              <a:gd name="connsiteX18" fmla="*/ 473868 w 485775"/>
              <a:gd name="connsiteY18" fmla="*/ 223837 h 457200"/>
              <a:gd name="connsiteX19" fmla="*/ 481012 w 485775"/>
              <a:gd name="connsiteY19" fmla="*/ 235743 h 457200"/>
              <a:gd name="connsiteX20" fmla="*/ 485775 w 485775"/>
              <a:gd name="connsiteY20" fmla="*/ 454818 h 457200"/>
              <a:gd name="connsiteX21" fmla="*/ 359568 w 485775"/>
              <a:gd name="connsiteY21" fmla="*/ 457200 h 457200"/>
              <a:gd name="connsiteX22" fmla="*/ 357187 w 485775"/>
              <a:gd name="connsiteY22" fmla="*/ 411956 h 457200"/>
              <a:gd name="connsiteX23" fmla="*/ 435768 w 485775"/>
              <a:gd name="connsiteY23" fmla="*/ 409575 h 457200"/>
              <a:gd name="connsiteX24" fmla="*/ 431006 w 485775"/>
              <a:gd name="connsiteY24" fmla="*/ 304800 h 457200"/>
              <a:gd name="connsiteX25" fmla="*/ 411956 w 485775"/>
              <a:gd name="connsiteY25" fmla="*/ 290512 h 457200"/>
              <a:gd name="connsiteX26" fmla="*/ 71437 w 485775"/>
              <a:gd name="connsiteY26" fmla="*/ 288131 h 457200"/>
              <a:gd name="connsiteX27" fmla="*/ 59531 w 485775"/>
              <a:gd name="connsiteY27" fmla="*/ 300037 h 457200"/>
              <a:gd name="connsiteX28" fmla="*/ 59531 w 485775"/>
              <a:gd name="connsiteY28" fmla="*/ 414337 h 457200"/>
              <a:gd name="connsiteX29" fmla="*/ 133350 w 485775"/>
              <a:gd name="connsiteY29" fmla="*/ 409575 h 45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85775" h="457200">
                <a:moveTo>
                  <a:pt x="133350" y="409575"/>
                </a:moveTo>
                <a:lnTo>
                  <a:pt x="109537" y="457200"/>
                </a:lnTo>
                <a:lnTo>
                  <a:pt x="0" y="457200"/>
                </a:lnTo>
                <a:cubicBezTo>
                  <a:pt x="794" y="382587"/>
                  <a:pt x="1587" y="307975"/>
                  <a:pt x="2381" y="233362"/>
                </a:cubicBezTo>
                <a:lnTo>
                  <a:pt x="14287" y="223837"/>
                </a:lnTo>
                <a:lnTo>
                  <a:pt x="135731" y="226218"/>
                </a:lnTo>
                <a:cubicBezTo>
                  <a:pt x="134937" y="177006"/>
                  <a:pt x="134144" y="127793"/>
                  <a:pt x="133350" y="78581"/>
                </a:cubicBezTo>
                <a:lnTo>
                  <a:pt x="116681" y="78581"/>
                </a:lnTo>
                <a:lnTo>
                  <a:pt x="152400" y="0"/>
                </a:lnTo>
                <a:lnTo>
                  <a:pt x="166687" y="7143"/>
                </a:lnTo>
                <a:cubicBezTo>
                  <a:pt x="167481" y="80168"/>
                  <a:pt x="168274" y="153193"/>
                  <a:pt x="169068" y="226218"/>
                </a:cubicBezTo>
                <a:lnTo>
                  <a:pt x="316706" y="228600"/>
                </a:lnTo>
                <a:lnTo>
                  <a:pt x="311943" y="9525"/>
                </a:lnTo>
                <a:lnTo>
                  <a:pt x="319087" y="2381"/>
                </a:lnTo>
                <a:lnTo>
                  <a:pt x="361950" y="69056"/>
                </a:lnTo>
                <a:lnTo>
                  <a:pt x="361950" y="69056"/>
                </a:lnTo>
                <a:lnTo>
                  <a:pt x="347662" y="83343"/>
                </a:lnTo>
                <a:cubicBezTo>
                  <a:pt x="348456" y="130968"/>
                  <a:pt x="349249" y="178593"/>
                  <a:pt x="350043" y="226218"/>
                </a:cubicBezTo>
                <a:lnTo>
                  <a:pt x="473868" y="223837"/>
                </a:lnTo>
                <a:lnTo>
                  <a:pt x="481012" y="235743"/>
                </a:lnTo>
                <a:lnTo>
                  <a:pt x="485775" y="454818"/>
                </a:lnTo>
                <a:lnTo>
                  <a:pt x="359568" y="457200"/>
                </a:lnTo>
                <a:lnTo>
                  <a:pt x="357187" y="411956"/>
                </a:lnTo>
                <a:lnTo>
                  <a:pt x="435768" y="409575"/>
                </a:lnTo>
                <a:lnTo>
                  <a:pt x="431006" y="304800"/>
                </a:lnTo>
                <a:lnTo>
                  <a:pt x="411956" y="290512"/>
                </a:lnTo>
                <a:lnTo>
                  <a:pt x="71437" y="288131"/>
                </a:lnTo>
                <a:lnTo>
                  <a:pt x="59531" y="300037"/>
                </a:lnTo>
                <a:lnTo>
                  <a:pt x="59531" y="414337"/>
                </a:lnTo>
                <a:lnTo>
                  <a:pt x="133350" y="409575"/>
                </a:lnTo>
                <a:close/>
              </a:path>
            </a:pathLst>
          </a:custGeom>
          <a:solidFill>
            <a:srgbClr val="0097B0">
              <a:alpha val="83137"/>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Łącznik łamany 10"/>
          <p:cNvCxnSpPr/>
          <p:nvPr/>
        </p:nvCxnSpPr>
        <p:spPr>
          <a:xfrm rot="10800000" flipV="1">
            <a:off x="1547664" y="1340768"/>
            <a:ext cx="2304256" cy="1152128"/>
          </a:xfrm>
          <a:prstGeom prst="bentConnector3">
            <a:avLst>
              <a:gd name="adj1" fmla="val 100076"/>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Łącznik łamany 19"/>
          <p:cNvCxnSpPr/>
          <p:nvPr/>
        </p:nvCxnSpPr>
        <p:spPr>
          <a:xfrm rot="10800000">
            <a:off x="3425218" y="2204863"/>
            <a:ext cx="930758" cy="864096"/>
          </a:xfrm>
          <a:prstGeom prst="bentConnector3">
            <a:avLst>
              <a:gd name="adj1" fmla="val 50000"/>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6" name="Łącznik łamany 25"/>
          <p:cNvCxnSpPr/>
          <p:nvPr/>
        </p:nvCxnSpPr>
        <p:spPr>
          <a:xfrm rot="10800000">
            <a:off x="1655960" y="4221088"/>
            <a:ext cx="2195961" cy="1275616"/>
          </a:xfrm>
          <a:prstGeom prst="bentConnector3">
            <a:avLst>
              <a:gd name="adj1" fmla="val 98580"/>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476982245"/>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ox(in)">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par>
                                <p:cTn id="13" presetID="1" presetClass="exit" presetSubtype="0" fill="hold" grpId="1" nodeType="withEffect">
                                  <p:stCondLst>
                                    <p:cond delay="0"/>
                                  </p:stCondLst>
                                  <p:childTnLst>
                                    <p:set>
                                      <p:cBhvr>
                                        <p:cTn id="14" dur="1" fill="hold">
                                          <p:stCondLst>
                                            <p:cond delay="0"/>
                                          </p:stCondLst>
                                        </p:cTn>
                                        <p:tgtEl>
                                          <p:spTgt spid="10"/>
                                        </p:tgtEl>
                                        <p:attrNameLst>
                                          <p:attrName>style.visibility</p:attrName>
                                        </p:attrNameLst>
                                      </p:cBhvr>
                                      <p:to>
                                        <p:strVal val="hidden"/>
                                      </p:to>
                                    </p:set>
                                  </p:childTnLst>
                                </p:cTn>
                              </p:par>
                              <p:par>
                                <p:cTn id="15" presetID="4" presetClass="entr" presetSubtype="16"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box(in)">
                                      <p:cBhvr>
                                        <p:cTn id="17" dur="500"/>
                                        <p:tgtEl>
                                          <p:spTgt spid="14"/>
                                        </p:tgtEl>
                                      </p:cBhvr>
                                    </p:animEffect>
                                  </p:childTnLst>
                                </p:cTn>
                              </p:par>
                              <p:par>
                                <p:cTn id="18" presetID="10" presetClass="entr" presetSubtype="0" fill="hold" nodeType="withEffect">
                                  <p:stCondLst>
                                    <p:cond delay="0"/>
                                  </p:stCondLst>
                                  <p:childTnLst>
                                    <p:set>
                                      <p:cBhvr>
                                        <p:cTn id="19" dur="1" fill="hold">
                                          <p:stCondLst>
                                            <p:cond delay="0"/>
                                          </p:stCondLst>
                                        </p:cTn>
                                        <p:tgtEl>
                                          <p:spTgt spid="8">
                                            <p:txEl>
                                              <p:pRg st="1" end="1"/>
                                            </p:txEl>
                                          </p:spTgt>
                                        </p:tgtEl>
                                        <p:attrNameLst>
                                          <p:attrName>style.visibility</p:attrName>
                                        </p:attrNameLst>
                                      </p:cBhvr>
                                      <p:to>
                                        <p:strVal val="visible"/>
                                      </p:to>
                                    </p:set>
                                    <p:animEffect transition="in" filter="fade">
                                      <p:cBhvr>
                                        <p:cTn id="20" dur="500"/>
                                        <p:tgtEl>
                                          <p:spTgt spid="8">
                                            <p:txEl>
                                              <p:pRg st="1" end="1"/>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Effect transition="in" filter="fade">
                                      <p:cBhvr>
                                        <p:cTn id="23" dur="500"/>
                                        <p:tgtEl>
                                          <p:spTgt spid="8">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8">
                                            <p:txEl>
                                              <p:pRg st="2" end="2"/>
                                            </p:txEl>
                                          </p:spTgt>
                                        </p:tgtEl>
                                        <p:attrNameLst>
                                          <p:attrName>style.visibility</p:attrName>
                                        </p:attrNameLst>
                                      </p:cBhvr>
                                      <p:to>
                                        <p:strVal val="visible"/>
                                      </p:to>
                                    </p:set>
                                    <p:animEffect transition="in" filter="fade">
                                      <p:cBhvr>
                                        <p:cTn id="26" dur="500"/>
                                        <p:tgtEl>
                                          <p:spTgt spid="8">
                                            <p:txEl>
                                              <p:pRg st="2" end="2"/>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500"/>
                                        <p:tgtEl>
                                          <p:spTgt spid="4">
                                            <p:txEl>
                                              <p:pRg st="0" end="0"/>
                                            </p:txEl>
                                          </p:spTgt>
                                        </p:tgtEl>
                                      </p:cBhvr>
                                    </p:animEffect>
                                  </p:childTnLst>
                                </p:cTn>
                              </p:par>
                              <p:par>
                                <p:cTn id="35" presetID="1" presetClass="exit" presetSubtype="0" fill="hold" grpId="1" nodeType="withEffect">
                                  <p:stCondLst>
                                    <p:cond delay="0"/>
                                  </p:stCondLst>
                                  <p:childTnLst>
                                    <p:set>
                                      <p:cBhvr>
                                        <p:cTn id="36" dur="1" fill="hold">
                                          <p:stCondLst>
                                            <p:cond delay="0"/>
                                          </p:stCondLst>
                                        </p:cTn>
                                        <p:tgtEl>
                                          <p:spTgt spid="14"/>
                                        </p:tgtEl>
                                        <p:attrNameLst>
                                          <p:attrName>style.visibility</p:attrName>
                                        </p:attrNameLst>
                                      </p:cBhvr>
                                      <p:to>
                                        <p:strVal val="hidden"/>
                                      </p:to>
                                    </p:set>
                                  </p:childTnLst>
                                </p:cTn>
                              </p:par>
                              <p:par>
                                <p:cTn id="37" presetID="4" presetClass="entr" presetSubtype="16"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box(in)">
                                      <p:cBhvr>
                                        <p:cTn id="39" dur="500"/>
                                        <p:tgtEl>
                                          <p:spTgt spid="12"/>
                                        </p:tgtEl>
                                      </p:cBhvr>
                                    </p:animEffect>
                                  </p:childTnLst>
                                </p:cTn>
                              </p:par>
                              <p:par>
                                <p:cTn id="40" presetID="10" presetClass="entr" presetSubtype="0" fill="hold" nodeType="with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500"/>
                                        <p:tgtEl>
                                          <p:spTgt spid="4">
                                            <p:txEl>
                                              <p:pRg st="1" end="1"/>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animEffect transition="in" filter="fade">
                                      <p:cBhvr>
                                        <p:cTn id="45" dur="500"/>
                                        <p:tgtEl>
                                          <p:spTgt spid="4">
                                            <p:txEl>
                                              <p:pRg st="2" end="2"/>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4">
                                            <p:txEl>
                                              <p:pRg st="3" end="3"/>
                                            </p:txEl>
                                          </p:spTgt>
                                        </p:tgtEl>
                                        <p:attrNameLst>
                                          <p:attrName>style.visibility</p:attrName>
                                        </p:attrNameLst>
                                      </p:cBhvr>
                                      <p:to>
                                        <p:strVal val="visible"/>
                                      </p:to>
                                    </p:set>
                                    <p:animEffect transition="in" filter="fade">
                                      <p:cBhvr>
                                        <p:cTn id="48" dur="500"/>
                                        <p:tgtEl>
                                          <p:spTgt spid="4">
                                            <p:txEl>
                                              <p:pRg st="3" end="3"/>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fade">
                                      <p:cBhvr>
                                        <p:cTn id="51"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2" grpId="0" animBg="1"/>
      <p:bldP spid="14" grpId="0" animBg="1"/>
      <p:bldP spid="14" grpId="1"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rostokąt 2"/>
          <p:cNvSpPr/>
          <p:nvPr/>
        </p:nvSpPr>
        <p:spPr>
          <a:xfrm>
            <a:off x="251521" y="1268760"/>
            <a:ext cx="4608512" cy="2685351"/>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Principal dimensions - examples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Depth of mullion – 105mm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Width of mullion – 52mm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Thickness of adaptation profile – 6.5mm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Height of internal glazing gasket – 16.5mm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Thickness of glass panel – 24mm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Height of external glazing gasket – 4.5mm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Height of mullion's cover cap – 18mm</a:t>
            </a:r>
          </a:p>
        </p:txBody>
      </p:sp>
      <p:sp>
        <p:nvSpPr>
          <p:cNvPr id="6" name="Tytuł 5"/>
          <p:cNvSpPr>
            <a:spLocks noGrp="1"/>
          </p:cNvSpPr>
          <p:nvPr>
            <p:ph type="title"/>
          </p:nvPr>
        </p:nvSpPr>
        <p:spPr/>
        <p:txBody>
          <a:bodyPr/>
          <a:lstStyle/>
          <a:p>
            <a:r>
              <a:rPr lang="en-GB" dirty="0" smtClean="0"/>
              <a:t>Fundamentals</a:t>
            </a:r>
            <a:endParaRPr lang="en-GB" dirty="0"/>
          </a:p>
        </p:txBody>
      </p:sp>
      <p:pic>
        <p:nvPicPr>
          <p:cNvPr id="9221" name="Picture 5"/>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004048" y="1124744"/>
            <a:ext cx="3947652" cy="5217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Prostokąt z rogami zaokrąglonymi z jednej strony 8"/>
          <p:cNvSpPr/>
          <p:nvPr/>
        </p:nvSpPr>
        <p:spPr>
          <a:xfrm rot="5400000">
            <a:off x="1713114" y="3516082"/>
            <a:ext cx="1289784" cy="4716020"/>
          </a:xfrm>
          <a:prstGeom prst="round2SameRect">
            <a:avLst/>
          </a:prstGeom>
          <a:solidFill>
            <a:srgbClr val="CFCFC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GB" dirty="0"/>
          </a:p>
        </p:txBody>
      </p:sp>
      <p:sp>
        <p:nvSpPr>
          <p:cNvPr id="10" name="Prostokąt 9"/>
          <p:cNvSpPr/>
          <p:nvPr/>
        </p:nvSpPr>
        <p:spPr>
          <a:xfrm>
            <a:off x="-4" y="5919082"/>
            <a:ext cx="4713762" cy="584775"/>
          </a:xfrm>
          <a:prstGeom prst="rect">
            <a:avLst/>
          </a:prstGeom>
        </p:spPr>
        <p:txBody>
          <a:bodyPr wrap="square">
            <a:spAutoFit/>
          </a:bodyPr>
          <a:lstStyle/>
          <a:p>
            <a:r>
              <a:rPr lang="en-GB" sz="1600" dirty="0" smtClean="0">
                <a:solidFill>
                  <a:srgbClr val="000000"/>
                </a:solidFill>
                <a:latin typeface="Calibri" pitchFamily="34" charset="0"/>
                <a:cs typeface="Calibri" pitchFamily="34" charset="0"/>
              </a:rPr>
              <a:t>… to equalise the height of mullion and transom 		              internal glazing gaskets</a:t>
            </a:r>
            <a:endParaRPr lang="en-GB" dirty="0"/>
          </a:p>
        </p:txBody>
      </p:sp>
      <p:sp>
        <p:nvSpPr>
          <p:cNvPr id="11" name="Prostokąt 10"/>
          <p:cNvSpPr/>
          <p:nvPr/>
        </p:nvSpPr>
        <p:spPr>
          <a:xfrm>
            <a:off x="2254" y="5334307"/>
            <a:ext cx="4713762" cy="584775"/>
          </a:xfrm>
          <a:prstGeom prst="rect">
            <a:avLst/>
          </a:prstGeom>
        </p:spPr>
        <p:txBody>
          <a:bodyPr wrap="square">
            <a:spAutoFit/>
          </a:bodyPr>
          <a:lstStyle/>
          <a:p>
            <a:r>
              <a:rPr lang="pl-PL" sz="1600" b="1" dirty="0">
                <a:solidFill>
                  <a:srgbClr val="00778A"/>
                </a:solidFill>
                <a:latin typeface="Calibri" pitchFamily="34" charset="0"/>
                <a:cs typeface="Calibri" pitchFamily="34" charset="0"/>
              </a:rPr>
              <a:t>U</a:t>
            </a:r>
            <a:r>
              <a:rPr lang="en-GB" sz="1600" b="1" dirty="0" smtClean="0">
                <a:solidFill>
                  <a:srgbClr val="00778A"/>
                </a:solidFill>
                <a:latin typeface="Calibri" pitchFamily="34" charset="0"/>
                <a:cs typeface="Calibri" pitchFamily="34" charset="0"/>
              </a:rPr>
              <a:t>se</a:t>
            </a:r>
            <a:r>
              <a:rPr lang="pl-PL" sz="1600" b="1" dirty="0" smtClean="0">
                <a:solidFill>
                  <a:srgbClr val="00778A"/>
                </a:solidFill>
                <a:latin typeface="Calibri" pitchFamily="34" charset="0"/>
                <a:cs typeface="Calibri" pitchFamily="34" charset="0"/>
              </a:rPr>
              <a:t> of</a:t>
            </a:r>
            <a:r>
              <a:rPr lang="en-GB" sz="1600" b="1" dirty="0" smtClean="0">
                <a:solidFill>
                  <a:srgbClr val="00778A"/>
                </a:solidFill>
                <a:latin typeface="Calibri" pitchFamily="34" charset="0"/>
                <a:cs typeface="Calibri" pitchFamily="34" charset="0"/>
              </a:rPr>
              <a:t> adaptation profile</a:t>
            </a:r>
            <a:r>
              <a:rPr lang="pl-PL" sz="1600" b="1" dirty="0" smtClean="0">
                <a:solidFill>
                  <a:srgbClr val="00778A"/>
                </a:solidFill>
                <a:latin typeface="Calibri" pitchFamily="34" charset="0"/>
                <a:cs typeface="Calibri" pitchFamily="34" charset="0"/>
              </a:rPr>
              <a:t>s </a:t>
            </a:r>
            <a:r>
              <a:rPr lang="en-GB" sz="1600" b="1" dirty="0" smtClean="0">
                <a:solidFill>
                  <a:srgbClr val="00778A"/>
                </a:solidFill>
                <a:latin typeface="Calibri" pitchFamily="34" charset="0"/>
                <a:cs typeface="Calibri" pitchFamily="34" charset="0"/>
              </a:rPr>
              <a:t>is</a:t>
            </a:r>
            <a:r>
              <a:rPr lang="pl-PL" sz="1600" b="1" dirty="0" smtClean="0">
                <a:solidFill>
                  <a:srgbClr val="00778A"/>
                </a:solidFill>
                <a:latin typeface="Calibri" pitchFamily="34" charset="0"/>
                <a:cs typeface="Calibri" pitchFamily="34" charset="0"/>
              </a:rPr>
              <a:t> a </a:t>
            </a:r>
            <a:r>
              <a:rPr lang="en-GB" sz="1600" b="1" dirty="0" smtClean="0">
                <a:solidFill>
                  <a:srgbClr val="00778A"/>
                </a:solidFill>
                <a:latin typeface="Calibri" pitchFamily="34" charset="0"/>
                <a:cs typeface="Calibri" pitchFamily="34" charset="0"/>
              </a:rPr>
              <a:t>frequent </a:t>
            </a:r>
            <a:r>
              <a:rPr lang="en-GB" sz="1600" b="1" dirty="0">
                <a:solidFill>
                  <a:srgbClr val="00778A"/>
                </a:solidFill>
                <a:latin typeface="Calibri" pitchFamily="34" charset="0"/>
                <a:cs typeface="Calibri" pitchFamily="34" charset="0"/>
              </a:rPr>
              <a:t>solution </a:t>
            </a:r>
            <a:endParaRPr lang="en-GB" sz="1600" b="1" dirty="0" smtClean="0">
              <a:solidFill>
                <a:srgbClr val="00778A"/>
              </a:solidFill>
              <a:latin typeface="Calibri" pitchFamily="34" charset="0"/>
              <a:cs typeface="Calibri" pitchFamily="34" charset="0"/>
            </a:endParaRPr>
          </a:p>
          <a:p>
            <a:r>
              <a:rPr lang="en-GB" sz="1600" b="1" dirty="0" smtClean="0">
                <a:solidFill>
                  <a:srgbClr val="00778A"/>
                </a:solidFill>
                <a:latin typeface="Calibri" pitchFamily="34" charset="0"/>
                <a:cs typeface="Calibri" pitchFamily="34" charset="0"/>
              </a:rPr>
              <a:t>			- do you know why?</a:t>
            </a:r>
            <a:endParaRPr lang="en-GB" b="1" dirty="0">
              <a:solidFill>
                <a:srgbClr val="00778A"/>
              </a:solidFill>
            </a:endParaRPr>
          </a:p>
        </p:txBody>
      </p:sp>
    </p:spTree>
    <p:extLst>
      <p:ext uri="{BB962C8B-B14F-4D97-AF65-F5344CB8AC3E}">
        <p14:creationId xmlns="" xmlns:p14="http://schemas.microsoft.com/office/powerpoint/2010/main" val="2043495909"/>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p:cTn id="15" dur="500" fill="hold"/>
                                        <p:tgtEl>
                                          <p:spTgt spid="10"/>
                                        </p:tgtEl>
                                        <p:attrNameLst>
                                          <p:attrName>ppt_w</p:attrName>
                                        </p:attrNameLst>
                                      </p:cBhvr>
                                      <p:tavLst>
                                        <p:tav tm="0">
                                          <p:val>
                                            <p:fltVal val="0"/>
                                          </p:val>
                                        </p:tav>
                                        <p:tav tm="100000">
                                          <p:val>
                                            <p:strVal val="#ppt_w"/>
                                          </p:val>
                                        </p:tav>
                                      </p:tavLst>
                                    </p:anim>
                                    <p:anim calcmode="lin" valueType="num">
                                      <p:cBhvr>
                                        <p:cTn id="16" dur="500" fill="hold"/>
                                        <p:tgtEl>
                                          <p:spTgt spid="10"/>
                                        </p:tgtEl>
                                        <p:attrNameLst>
                                          <p:attrName>ppt_h</p:attrName>
                                        </p:attrNameLst>
                                      </p:cBhvr>
                                      <p:tavLst>
                                        <p:tav tm="0">
                                          <p:val>
                                            <p:fltVal val="0"/>
                                          </p:val>
                                        </p:tav>
                                        <p:tav tm="100000">
                                          <p:val>
                                            <p:strVal val="#ppt_h"/>
                                          </p:val>
                                        </p:tav>
                                      </p:tavLst>
                                    </p:anim>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ytuł 5"/>
          <p:cNvSpPr>
            <a:spLocks noGrp="1"/>
          </p:cNvSpPr>
          <p:nvPr>
            <p:ph type="title"/>
          </p:nvPr>
        </p:nvSpPr>
        <p:spPr/>
        <p:txBody>
          <a:bodyPr/>
          <a:lstStyle/>
          <a:p>
            <a:r>
              <a:rPr lang="en-GB" dirty="0" smtClean="0"/>
              <a:t>Fundamentals</a:t>
            </a:r>
            <a:endParaRPr lang="en-GB" dirty="0"/>
          </a:p>
        </p:txBody>
      </p:sp>
      <p:pic>
        <p:nvPicPr>
          <p:cNvPr id="5" name="Picture 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819182" y="994592"/>
            <a:ext cx="4293964" cy="5217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7" name="Prostokąt 6"/>
          <p:cNvSpPr/>
          <p:nvPr/>
        </p:nvSpPr>
        <p:spPr>
          <a:xfrm>
            <a:off x="251521" y="1268760"/>
            <a:ext cx="4464496" cy="2685351"/>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Principal dimensions - examples</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Depth of transom – 35mm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Width of transom – 52mm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Thickness of overlapping – 6.5mm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Height of internal glazing gasket – 16.5mm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Thickness of glass panel – 24mm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Height of external glazing gasket – 4.5mm</a:t>
            </a:r>
          </a:p>
          <a:p>
            <a:pPr marL="742950" lvl="1" indent="-285750">
              <a:spcAft>
                <a:spcPts val="600"/>
              </a:spcAft>
              <a:buClr>
                <a:srgbClr val="A4968A"/>
              </a:buClr>
              <a:buFont typeface="Calibri" pitchFamily="34" charset="0"/>
              <a:buChar char="●"/>
            </a:pPr>
            <a:r>
              <a:rPr lang="en-GB" sz="1600" dirty="0" smtClean="0">
                <a:solidFill>
                  <a:srgbClr val="000000"/>
                </a:solidFill>
                <a:latin typeface="Calibri" pitchFamily="34" charset="0"/>
                <a:cs typeface="Calibri" pitchFamily="34" charset="0"/>
              </a:rPr>
              <a:t>Height of transom’s cover cap – 16mm</a:t>
            </a:r>
            <a:endParaRPr lang="en-GB" sz="1600" dirty="0">
              <a:solidFill>
                <a:srgbClr val="000000"/>
              </a:solidFill>
              <a:latin typeface="Calibri" pitchFamily="34" charset="0"/>
              <a:cs typeface="Calibri" pitchFamily="34" charset="0"/>
            </a:endParaRPr>
          </a:p>
        </p:txBody>
      </p:sp>
      <p:sp>
        <p:nvSpPr>
          <p:cNvPr id="8" name="Prostokąt z rogami zaokrąglonymi z jednej strony 7"/>
          <p:cNvSpPr/>
          <p:nvPr/>
        </p:nvSpPr>
        <p:spPr>
          <a:xfrm rot="5400000">
            <a:off x="1713114" y="3516082"/>
            <a:ext cx="1289784" cy="4716020"/>
          </a:xfrm>
          <a:prstGeom prst="round2SameRect">
            <a:avLst/>
          </a:prstGeom>
          <a:solidFill>
            <a:srgbClr val="CFCFC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GB" dirty="0"/>
          </a:p>
        </p:txBody>
      </p:sp>
      <p:sp>
        <p:nvSpPr>
          <p:cNvPr id="2" name="Prostokąt 1"/>
          <p:cNvSpPr/>
          <p:nvPr/>
        </p:nvSpPr>
        <p:spPr>
          <a:xfrm>
            <a:off x="-4" y="5919082"/>
            <a:ext cx="4713762" cy="584775"/>
          </a:xfrm>
          <a:prstGeom prst="rect">
            <a:avLst/>
          </a:prstGeom>
        </p:spPr>
        <p:txBody>
          <a:bodyPr wrap="square">
            <a:spAutoFit/>
          </a:bodyPr>
          <a:lstStyle/>
          <a:p>
            <a:r>
              <a:rPr lang="en-GB" sz="1600" dirty="0" smtClean="0">
                <a:solidFill>
                  <a:srgbClr val="000000"/>
                </a:solidFill>
                <a:latin typeface="Calibri" pitchFamily="34" charset="0"/>
                <a:cs typeface="Calibri" pitchFamily="34" charset="0"/>
              </a:rPr>
              <a:t>… to make</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cut surface of transom’s cover cap </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invisible</a:t>
            </a:r>
            <a:endParaRPr lang="en-GB" dirty="0"/>
          </a:p>
        </p:txBody>
      </p:sp>
      <p:sp>
        <p:nvSpPr>
          <p:cNvPr id="4" name="Prostokąt 3"/>
          <p:cNvSpPr/>
          <p:nvPr/>
        </p:nvSpPr>
        <p:spPr>
          <a:xfrm>
            <a:off x="2254" y="5334307"/>
            <a:ext cx="4713762" cy="584775"/>
          </a:xfrm>
          <a:prstGeom prst="rect">
            <a:avLst/>
          </a:prstGeom>
        </p:spPr>
        <p:txBody>
          <a:bodyPr wrap="square">
            <a:spAutoFit/>
          </a:bodyPr>
          <a:lstStyle/>
          <a:p>
            <a:r>
              <a:rPr lang="en-GB" sz="1600" b="1" dirty="0" smtClean="0">
                <a:solidFill>
                  <a:srgbClr val="00778A"/>
                </a:solidFill>
                <a:latin typeface="Calibri" pitchFamily="34" charset="0"/>
                <a:cs typeface="Calibri" pitchFamily="34" charset="0"/>
              </a:rPr>
              <a:t>Mullion’s cover cap is higher then</a:t>
            </a:r>
            <a:r>
              <a:rPr lang="pl-PL" sz="1600" b="1" dirty="0">
                <a:solidFill>
                  <a:srgbClr val="00778A"/>
                </a:solidFill>
                <a:latin typeface="Calibri" pitchFamily="34" charset="0"/>
                <a:cs typeface="Calibri" pitchFamily="34" charset="0"/>
              </a:rPr>
              <a:t> </a:t>
            </a:r>
            <a:r>
              <a:rPr lang="pl-PL" sz="1600" b="1" dirty="0" smtClean="0">
                <a:solidFill>
                  <a:srgbClr val="00778A"/>
                </a:solidFill>
                <a:latin typeface="Calibri" pitchFamily="34" charset="0"/>
                <a:cs typeface="Calibri" pitchFamily="34" charset="0"/>
              </a:rPr>
              <a:t>the</a:t>
            </a:r>
            <a:r>
              <a:rPr lang="en-GB" sz="1600" b="1" dirty="0" smtClean="0">
                <a:solidFill>
                  <a:srgbClr val="00778A"/>
                </a:solidFill>
                <a:latin typeface="Calibri" pitchFamily="34" charset="0"/>
                <a:cs typeface="Calibri" pitchFamily="34" charset="0"/>
              </a:rPr>
              <a:t> transom</a:t>
            </a:r>
            <a:r>
              <a:rPr lang="pl-PL" sz="1600" b="1" dirty="0" smtClean="0">
                <a:solidFill>
                  <a:srgbClr val="00778A"/>
                </a:solidFill>
                <a:latin typeface="Calibri" pitchFamily="34" charset="0"/>
                <a:cs typeface="Calibri" pitchFamily="34" charset="0"/>
              </a:rPr>
              <a:t>’</a:t>
            </a:r>
            <a:r>
              <a:rPr lang="en-GB" sz="1600" b="1" dirty="0" smtClean="0">
                <a:solidFill>
                  <a:srgbClr val="00778A"/>
                </a:solidFill>
                <a:latin typeface="Calibri" pitchFamily="34" charset="0"/>
                <a:cs typeface="Calibri" pitchFamily="34" charset="0"/>
              </a:rPr>
              <a:t>s</a:t>
            </a:r>
          </a:p>
          <a:p>
            <a:r>
              <a:rPr lang="en-GB" sz="1600" b="1" dirty="0" smtClean="0">
                <a:solidFill>
                  <a:srgbClr val="00778A"/>
                </a:solidFill>
                <a:latin typeface="Calibri" pitchFamily="34" charset="0"/>
                <a:cs typeface="Calibri" pitchFamily="34" charset="0"/>
              </a:rPr>
              <a:t>		</a:t>
            </a:r>
            <a:r>
              <a:rPr lang="pl-PL" sz="1600" b="1" dirty="0" smtClean="0">
                <a:solidFill>
                  <a:srgbClr val="00778A"/>
                </a:solidFill>
                <a:latin typeface="Calibri" pitchFamily="34" charset="0"/>
                <a:cs typeface="Calibri" pitchFamily="34" charset="0"/>
              </a:rPr>
              <a:t>	</a:t>
            </a:r>
            <a:r>
              <a:rPr lang="en-GB" sz="1600" b="1" dirty="0" smtClean="0">
                <a:solidFill>
                  <a:srgbClr val="00778A"/>
                </a:solidFill>
                <a:latin typeface="Calibri" pitchFamily="34" charset="0"/>
                <a:cs typeface="Calibri" pitchFamily="34" charset="0"/>
              </a:rPr>
              <a:t>- do you know why?</a:t>
            </a:r>
            <a:endParaRPr lang="en-GB" b="1" dirty="0">
              <a:solidFill>
                <a:srgbClr val="00778A"/>
              </a:solidFill>
            </a:endParaRPr>
          </a:p>
        </p:txBody>
      </p:sp>
    </p:spTree>
    <p:extLst>
      <p:ext uri="{BB962C8B-B14F-4D97-AF65-F5344CB8AC3E}">
        <p14:creationId xmlns="" xmlns:p14="http://schemas.microsoft.com/office/powerpoint/2010/main" val="900344869"/>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p:cTn id="15" dur="500" fill="hold"/>
                                        <p:tgtEl>
                                          <p:spTgt spid="2"/>
                                        </p:tgtEl>
                                        <p:attrNameLst>
                                          <p:attrName>ppt_w</p:attrName>
                                        </p:attrNameLst>
                                      </p:cBhvr>
                                      <p:tavLst>
                                        <p:tav tm="0">
                                          <p:val>
                                            <p:fltVal val="0"/>
                                          </p:val>
                                        </p:tav>
                                        <p:tav tm="100000">
                                          <p:val>
                                            <p:strVal val="#ppt_w"/>
                                          </p:val>
                                        </p:tav>
                                      </p:tavLst>
                                    </p:anim>
                                    <p:anim calcmode="lin" valueType="num">
                                      <p:cBhvr>
                                        <p:cTn id="16" dur="500" fill="hold"/>
                                        <p:tgtEl>
                                          <p:spTgt spid="2"/>
                                        </p:tgtEl>
                                        <p:attrNameLst>
                                          <p:attrName>ppt_h</p:attrName>
                                        </p:attrNameLst>
                                      </p:cBhvr>
                                      <p:tavLst>
                                        <p:tav tm="0">
                                          <p:val>
                                            <p:fltVal val="0"/>
                                          </p:val>
                                        </p:tav>
                                        <p:tav tm="100000">
                                          <p:val>
                                            <p:strVal val="#ppt_h"/>
                                          </p:val>
                                        </p:tav>
                                      </p:tavLst>
                                    </p:anim>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2" grpId="0"/>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683568" y="1723738"/>
            <a:ext cx="7704855" cy="4031873"/>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r>
              <a:rPr lang="en-GB" sz="4400" b="1" spc="100" dirty="0" smtClean="0">
                <a:solidFill>
                  <a:schemeClr val="tx1">
                    <a:lumMod val="75000"/>
                    <a:lumOff val="25000"/>
                  </a:schemeClr>
                </a:solidFill>
                <a:effectLst>
                  <a:outerShdw blurRad="38100" dist="38100" dir="2700000" algn="tl">
                    <a:srgbClr val="000000">
                      <a:alpha val="43137"/>
                    </a:srgbClr>
                  </a:outerShdw>
                </a:effectLst>
                <a:cs typeface="Calibri" pitchFamily="34" charset="0"/>
              </a:rPr>
              <a:t>Fundamentals</a:t>
            </a:r>
            <a:endParaRPr lang="pl-PL" sz="4400" b="1" spc="100" dirty="0" smtClean="0">
              <a:solidFill>
                <a:schemeClr val="tx1">
                  <a:lumMod val="75000"/>
                  <a:lumOff val="25000"/>
                </a:schemeClr>
              </a:solidFill>
              <a:effectLst>
                <a:outerShdw blurRad="38100" dist="38100" dir="2700000" algn="tl">
                  <a:srgbClr val="000000">
                    <a:alpha val="43137"/>
                  </a:srgbClr>
                </a:outerShdw>
              </a:effectLst>
              <a:cs typeface="Calibri" pitchFamily="34" charset="0"/>
            </a:endParaRPr>
          </a:p>
          <a:p>
            <a:endParaRPr lang="en-GB" sz="1200" b="1" spc="100" dirty="0" smtClean="0">
              <a:solidFill>
                <a:prstClr val="black">
                  <a:lumMod val="85000"/>
                  <a:lumOff val="15000"/>
                </a:prstClr>
              </a:solidFill>
              <a:effectLst>
                <a:outerShdw blurRad="38100" dist="38100" dir="2700000" algn="tl">
                  <a:srgbClr val="000000">
                    <a:alpha val="43137"/>
                  </a:srgbClr>
                </a:outerShdw>
              </a:effectLst>
              <a:cs typeface="Calibri" pitchFamily="34" charset="0"/>
            </a:endParaRPr>
          </a:p>
          <a:p>
            <a:r>
              <a:rPr lang="en-GB" sz="4000" b="1" dirty="0" smtClean="0">
                <a:solidFill>
                  <a:srgbClr val="808080"/>
                </a:solidFill>
                <a:cs typeface="Calibri" pitchFamily="34" charset="0"/>
              </a:rPr>
              <a:t>	</a:t>
            </a:r>
            <a:r>
              <a:rPr lang="pl-PL" sz="4000" b="1" dirty="0" smtClean="0">
                <a:solidFill>
                  <a:srgbClr val="808080"/>
                </a:solidFill>
                <a:cs typeface="Calibri" pitchFamily="34" charset="0"/>
              </a:rPr>
              <a:t>	</a:t>
            </a:r>
            <a:r>
              <a:rPr lang="en-GB" sz="4000" b="1" dirty="0">
                <a:solidFill>
                  <a:srgbClr val="867668"/>
                </a:solidFill>
                <a:cs typeface="Calibri" pitchFamily="34" charset="0"/>
              </a:rPr>
              <a:t>Definitions</a:t>
            </a:r>
          </a:p>
          <a:p>
            <a:endParaRPr lang="pl-PL" sz="4000" b="1" dirty="0" smtClean="0">
              <a:solidFill>
                <a:srgbClr val="808080"/>
              </a:solidFill>
              <a:cs typeface="Calibri" pitchFamily="34" charset="0"/>
            </a:endParaRPr>
          </a:p>
          <a:p>
            <a:r>
              <a:rPr lang="pl-PL" sz="4000" b="1" dirty="0">
                <a:solidFill>
                  <a:srgbClr val="808080"/>
                </a:solidFill>
                <a:cs typeface="Calibri" pitchFamily="34" charset="0"/>
              </a:rPr>
              <a:t>	</a:t>
            </a:r>
            <a:r>
              <a:rPr lang="pl-PL" sz="4000" b="1" dirty="0" smtClean="0">
                <a:solidFill>
                  <a:srgbClr val="808080"/>
                </a:solidFill>
                <a:cs typeface="Calibri" pitchFamily="34" charset="0"/>
              </a:rPr>
              <a:t>	</a:t>
            </a:r>
            <a:r>
              <a:rPr lang="en-GB" sz="4000" b="1" dirty="0">
                <a:solidFill>
                  <a:srgbClr val="C00000"/>
                </a:solidFill>
                <a:latin typeface="Calibri" pitchFamily="34" charset="0"/>
                <a:cs typeface="Calibri" pitchFamily="34" charset="0"/>
              </a:rPr>
              <a:t>Types of curtain walling</a:t>
            </a:r>
          </a:p>
          <a:p>
            <a:endParaRPr lang="en-GB" sz="4000" b="1" dirty="0" smtClean="0">
              <a:solidFill>
                <a:srgbClr val="808080"/>
              </a:solidFill>
              <a:cs typeface="Calibri" pitchFamily="34" charset="0"/>
            </a:endParaRPr>
          </a:p>
          <a:p>
            <a:r>
              <a:rPr lang="en-GB" sz="4000" b="1" dirty="0" smtClean="0">
                <a:solidFill>
                  <a:srgbClr val="808080"/>
                </a:solidFill>
                <a:cs typeface="Calibri" pitchFamily="34" charset="0"/>
              </a:rPr>
              <a:t>	</a:t>
            </a:r>
            <a:r>
              <a:rPr lang="pl-PL" sz="4000" b="1" dirty="0" smtClean="0">
                <a:solidFill>
                  <a:srgbClr val="808080"/>
                </a:solidFill>
                <a:cs typeface="Calibri" pitchFamily="34" charset="0"/>
              </a:rPr>
              <a:t>	</a:t>
            </a:r>
            <a:r>
              <a:rPr lang="en-GB" sz="4000" b="1" dirty="0" smtClean="0">
                <a:solidFill>
                  <a:srgbClr val="867668"/>
                </a:solidFill>
                <a:cs typeface="Calibri" pitchFamily="34" charset="0"/>
              </a:rPr>
              <a:t>Drainage and ventilation</a:t>
            </a:r>
          </a:p>
        </p:txBody>
      </p:sp>
      <p:grpSp>
        <p:nvGrpSpPr>
          <p:cNvPr id="8" name="Grupa 7"/>
          <p:cNvGrpSpPr/>
          <p:nvPr/>
        </p:nvGrpSpPr>
        <p:grpSpPr>
          <a:xfrm>
            <a:off x="1759431" y="2616759"/>
            <a:ext cx="652329" cy="2808312"/>
            <a:chOff x="1759431" y="2352066"/>
            <a:chExt cx="652329" cy="2808312"/>
          </a:xfrm>
        </p:grpSpPr>
        <p:cxnSp>
          <p:nvCxnSpPr>
            <p:cNvPr id="4" name="Łącznik prostoliniowy 3"/>
            <p:cNvCxnSpPr/>
            <p:nvPr/>
          </p:nvCxnSpPr>
          <p:spPr>
            <a:xfrm>
              <a:off x="1759431" y="2352066"/>
              <a:ext cx="0" cy="2808312"/>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6" name="Łącznik prostoliniowy 5"/>
            <p:cNvCxnSpPr/>
            <p:nvPr/>
          </p:nvCxnSpPr>
          <p:spPr>
            <a:xfrm>
              <a:off x="1759431" y="2708920"/>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9" name="Łącznik prostoliniowy 8"/>
            <p:cNvCxnSpPr/>
            <p:nvPr/>
          </p:nvCxnSpPr>
          <p:spPr>
            <a:xfrm>
              <a:off x="1763688" y="3933056"/>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0" name="Łącznik prostoliniowy 9"/>
            <p:cNvCxnSpPr/>
            <p:nvPr/>
          </p:nvCxnSpPr>
          <p:spPr>
            <a:xfrm>
              <a:off x="1759431" y="5160378"/>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11" name="Tytuł 10"/>
          <p:cNvSpPr>
            <a:spLocks noGrp="1"/>
          </p:cNvSpPr>
          <p:nvPr>
            <p:ph type="title"/>
          </p:nvPr>
        </p:nvSpPr>
        <p:spPr/>
        <p:txBody>
          <a:bodyPr>
            <a:normAutofit/>
          </a:bodyPr>
          <a:lstStyle/>
          <a:p>
            <a:r>
              <a:rPr lang="en-GB" dirty="0" smtClean="0"/>
              <a:t>Introduction to curtain walling</a:t>
            </a:r>
            <a:endParaRPr lang="en-GB" dirty="0"/>
          </a:p>
        </p:txBody>
      </p:sp>
    </p:spTree>
    <p:extLst>
      <p:ext uri="{BB962C8B-B14F-4D97-AF65-F5344CB8AC3E}">
        <p14:creationId xmlns="" xmlns:p14="http://schemas.microsoft.com/office/powerpoint/2010/main" val="3643017623"/>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8" name="Picture 10"/>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t="1978"/>
          <a:stretch/>
        </p:blipFill>
        <p:spPr bwMode="auto">
          <a:xfrm>
            <a:off x="294789" y="3323771"/>
            <a:ext cx="3301482" cy="3236168"/>
          </a:xfrm>
          <a:prstGeom prst="rect">
            <a:avLst/>
          </a:prstGeom>
          <a:noFill/>
          <a:extLst>
            <a:ext uri="{909E8E84-426E-40DD-AFC4-6F175D3DCCD1}">
              <a14:hiddenFill xmlns="" xmlns:a14="http://schemas.microsoft.com/office/drawing/2010/main">
                <a:solidFill>
                  <a:srgbClr val="FFFFFF"/>
                </a:solidFill>
              </a14:hiddenFill>
            </a:ext>
          </a:extLst>
        </p:spPr>
      </p:pic>
      <p:sp>
        <p:nvSpPr>
          <p:cNvPr id="4" name="Rectangle 5"/>
          <p:cNvSpPr>
            <a:spLocks noChangeArrowheads="1"/>
          </p:cNvSpPr>
          <p:nvPr/>
        </p:nvSpPr>
        <p:spPr bwMode="auto">
          <a:xfrm>
            <a:off x="467544" y="1268413"/>
            <a:ext cx="5228624" cy="1872555"/>
          </a:xfrm>
          <a:prstGeom prst="rect">
            <a:avLst/>
          </a:prstGeom>
          <a:noFill/>
          <a:ln w="9525">
            <a:noFill/>
            <a:miter lim="800000"/>
            <a:headEnd/>
            <a:tailEnd/>
          </a:ln>
          <a:effectLst/>
          <a:extLst>
            <a:ext uri="{909E8E84-426E-40DD-AFC4-6F175D3DCCD1}">
              <a14:hiddenFill xmlns="" xmlns:a14="http://schemas.microsoft.com/office/drawing/2010/main">
                <a:solidFill>
                  <a:schemeClr val="bg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pPr>
              <a:spcBef>
                <a:spcPct val="40000"/>
              </a:spcBef>
              <a:spcAft>
                <a:spcPts val="300"/>
              </a:spcAft>
              <a:buClr>
                <a:schemeClr val="tx1"/>
              </a:buClr>
              <a:buSzPct val="100000"/>
            </a:pPr>
            <a:r>
              <a:rPr lang="en-GB" sz="2800" b="1" dirty="0" smtClean="0">
                <a:latin typeface="Calibri" pitchFamily="34" charset="0"/>
                <a:cs typeface="Calibri" pitchFamily="34" charset="0"/>
              </a:rPr>
              <a:t>Stick (transom-mullion) system</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Elements delivered separately to building sites</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Transom-mullion grid installed first</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Glass, panels, windows </a:t>
            </a:r>
            <a:endParaRPr lang="pl-PL" sz="1600" dirty="0" smtClean="0">
              <a:solidFill>
                <a:srgbClr val="000000"/>
              </a:solidFill>
              <a:latin typeface="Calibri" pitchFamily="34" charset="0"/>
              <a:cs typeface="Calibri" pitchFamily="34" charset="0"/>
            </a:endParaRP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and doors are installed in individual slots</a:t>
            </a:r>
            <a:endParaRPr lang="en-GB" sz="1600" dirty="0">
              <a:solidFill>
                <a:srgbClr val="000000"/>
              </a:solidFill>
              <a:latin typeface="Calibri" pitchFamily="34" charset="0"/>
              <a:cs typeface="Calibri" pitchFamily="34" charset="0"/>
            </a:endParaRPr>
          </a:p>
        </p:txBody>
      </p:sp>
      <p:sp>
        <p:nvSpPr>
          <p:cNvPr id="11" name="Rectangle 5"/>
          <p:cNvSpPr>
            <a:spLocks noChangeArrowheads="1"/>
          </p:cNvSpPr>
          <p:nvPr/>
        </p:nvSpPr>
        <p:spPr bwMode="auto">
          <a:xfrm>
            <a:off x="3774478" y="4581128"/>
            <a:ext cx="5228624" cy="1728192"/>
          </a:xfrm>
          <a:prstGeom prst="rect">
            <a:avLst/>
          </a:prstGeom>
          <a:noFill/>
          <a:ln w="9525">
            <a:noFill/>
            <a:miter lim="800000"/>
            <a:headEnd/>
            <a:tailEnd/>
          </a:ln>
          <a:effectLst/>
          <a:extLst>
            <a:ext uri="{909E8E84-426E-40DD-AFC4-6F175D3DCCD1}">
              <a14:hiddenFill xmlns="" xmlns:a14="http://schemas.microsoft.com/office/drawing/2010/main">
                <a:solidFill>
                  <a:schemeClr val="bg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pPr>
              <a:spcBef>
                <a:spcPct val="40000"/>
              </a:spcBef>
              <a:spcAft>
                <a:spcPts val="300"/>
              </a:spcAft>
              <a:buClr>
                <a:schemeClr val="tx1"/>
              </a:buClr>
              <a:buSzPct val="100000"/>
            </a:pPr>
            <a:r>
              <a:rPr lang="en-GB" sz="2800" b="1" dirty="0" smtClean="0">
                <a:latin typeface="Calibri" pitchFamily="34" charset="0"/>
                <a:cs typeface="Calibri" pitchFamily="34" charset="0"/>
              </a:rPr>
              <a:t>Unitized system</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Delivery of ready-made glazed units to building sites</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Anchor elements are pre-installed into floor slabs</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Units are installed one by one and joints are sealed with special gaskets system</a:t>
            </a:r>
            <a:endParaRPr lang="en-GB" sz="1600" dirty="0">
              <a:solidFill>
                <a:srgbClr val="000000"/>
              </a:solidFill>
              <a:latin typeface="Calibri" pitchFamily="34" charset="0"/>
              <a:cs typeface="Calibri" pitchFamily="34" charset="0"/>
            </a:endParaRPr>
          </a:p>
        </p:txBody>
      </p:sp>
      <p:sp>
        <p:nvSpPr>
          <p:cNvPr id="3" name="Tytuł 2"/>
          <p:cNvSpPr>
            <a:spLocks noGrp="1"/>
          </p:cNvSpPr>
          <p:nvPr>
            <p:ph type="title"/>
          </p:nvPr>
        </p:nvSpPr>
        <p:spPr/>
        <p:txBody>
          <a:bodyPr/>
          <a:lstStyle/>
          <a:p>
            <a:r>
              <a:rPr lang="en-GB" dirty="0" smtClean="0"/>
              <a:t>Fundamentals</a:t>
            </a:r>
            <a:endParaRPr lang="en-GB" dirty="0"/>
          </a:p>
        </p:txBody>
      </p:sp>
      <p:pic>
        <p:nvPicPr>
          <p:cNvPr id="10243" name="Picture 3"/>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t="1708" b="-1"/>
          <a:stretch/>
        </p:blipFill>
        <p:spPr bwMode="auto">
          <a:xfrm>
            <a:off x="5630644" y="1371600"/>
            <a:ext cx="2975385" cy="292458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058774895"/>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1000"/>
                                        <p:tgtEl>
                                          <p:spTgt spid="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298"/>
                                        </p:tgtEl>
                                        <p:attrNameLst>
                                          <p:attrName>style.visibility</p:attrName>
                                        </p:attrNameLst>
                                      </p:cBhvr>
                                      <p:to>
                                        <p:strVal val="visible"/>
                                      </p:to>
                                    </p:set>
                                    <p:animEffect transition="in" filter="fade">
                                      <p:cBhvr>
                                        <p:cTn id="10" dur="1000"/>
                                        <p:tgtEl>
                                          <p:spTgt spid="12298"/>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xEl>
                                              <p:pRg st="1" end="1"/>
                                            </p:txEl>
                                          </p:spTgt>
                                        </p:tgtEl>
                                        <p:attrNameLst>
                                          <p:attrName>style.visibility</p:attrName>
                                        </p:attrNameLst>
                                      </p:cBhvr>
                                      <p:to>
                                        <p:strVal val="visible"/>
                                      </p:to>
                                    </p:set>
                                    <p:animEffect transition="in" filter="fade">
                                      <p:cBhvr>
                                        <p:cTn id="13" dur="1000"/>
                                        <p:tgtEl>
                                          <p:spTgt spid="11">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xEl>
                                              <p:pRg st="2" end="2"/>
                                            </p:txEl>
                                          </p:spTgt>
                                        </p:tgtEl>
                                        <p:attrNameLst>
                                          <p:attrName>style.visibility</p:attrName>
                                        </p:attrNameLst>
                                      </p:cBhvr>
                                      <p:to>
                                        <p:strVal val="visible"/>
                                      </p:to>
                                    </p:set>
                                    <p:animEffect transition="in" filter="fade">
                                      <p:cBhvr>
                                        <p:cTn id="16" dur="1000"/>
                                        <p:tgtEl>
                                          <p:spTgt spid="11">
                                            <p:txEl>
                                              <p:pRg st="2" end="2"/>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1">
                                            <p:txEl>
                                              <p:pRg st="3" end="3"/>
                                            </p:txEl>
                                          </p:spTgt>
                                        </p:tgtEl>
                                        <p:attrNameLst>
                                          <p:attrName>style.visibility</p:attrName>
                                        </p:attrNameLst>
                                      </p:cBhvr>
                                      <p:to>
                                        <p:strVal val="visible"/>
                                      </p:to>
                                    </p:set>
                                    <p:animEffect transition="in" filter="fade">
                                      <p:cBhvr>
                                        <p:cTn id="19" dur="10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03-MC-Liege-BE190-140807"/>
          <p:cNvPicPr>
            <a:picLocks noChangeAspect="1" noChangeArrowheads="1"/>
          </p:cNvPicPr>
          <p:nvPr/>
        </p:nvPicPr>
        <p:blipFill>
          <a:blip r:embed="rId2" cstate="print">
            <a:clrChange>
              <a:clrFrom>
                <a:srgbClr val="EEEEF0"/>
              </a:clrFrom>
              <a:clrTo>
                <a:srgbClr val="EEEEF0">
                  <a:alpha val="0"/>
                </a:srgbClr>
              </a:clrTo>
            </a:clrChange>
          </a:blip>
          <a:srcRect l="19910" r="2913"/>
          <a:stretch>
            <a:fillRect/>
          </a:stretch>
        </p:blipFill>
        <p:spPr bwMode="auto">
          <a:xfrm>
            <a:off x="0" y="1196752"/>
            <a:ext cx="5724128" cy="5544616"/>
          </a:xfrm>
          <a:prstGeom prst="rect">
            <a:avLst/>
          </a:prstGeom>
          <a:noFill/>
          <a:ln w="9525">
            <a:noFill/>
            <a:miter lim="800000"/>
            <a:headEnd/>
            <a:tailEnd/>
          </a:ln>
        </p:spPr>
      </p:pic>
      <p:sp>
        <p:nvSpPr>
          <p:cNvPr id="2" name="Prostokąt 1"/>
          <p:cNvSpPr/>
          <p:nvPr/>
        </p:nvSpPr>
        <p:spPr>
          <a:xfrm>
            <a:off x="5220072" y="1412776"/>
            <a:ext cx="3534814" cy="1200329"/>
          </a:xfrm>
          <a:prstGeom prst="rect">
            <a:avLst/>
          </a:prstGeom>
        </p:spPr>
        <p:txBody>
          <a:bodyPr wrap="none">
            <a:spAutoFit/>
          </a:bodyPr>
          <a:lstStyle/>
          <a:p>
            <a:pPr lvl="0" algn="r">
              <a:spcBef>
                <a:spcPct val="40000"/>
              </a:spcBef>
              <a:buClr>
                <a:srgbClr val="000000"/>
              </a:buClr>
              <a:buSzPct val="100000"/>
            </a:pPr>
            <a:r>
              <a:rPr lang="pl-PL" sz="3600" b="1" dirty="0">
                <a:solidFill>
                  <a:srgbClr val="000000"/>
                </a:solidFill>
                <a:latin typeface="Calibri" pitchFamily="34" charset="0"/>
                <a:cs typeface="Calibri" pitchFamily="34" charset="0"/>
              </a:rPr>
              <a:t>T</a:t>
            </a:r>
            <a:r>
              <a:rPr lang="en-GB" sz="3600" b="1" dirty="0" smtClean="0">
                <a:solidFill>
                  <a:srgbClr val="000000"/>
                </a:solidFill>
                <a:latin typeface="Calibri" pitchFamily="34" charset="0"/>
                <a:cs typeface="Calibri" pitchFamily="34" charset="0"/>
              </a:rPr>
              <a:t>ransom-mullion</a:t>
            </a:r>
            <a:br>
              <a:rPr lang="en-GB" sz="3600" b="1" dirty="0" smtClean="0">
                <a:solidFill>
                  <a:srgbClr val="000000"/>
                </a:solidFill>
                <a:latin typeface="Calibri" pitchFamily="34" charset="0"/>
                <a:cs typeface="Calibri" pitchFamily="34" charset="0"/>
              </a:rPr>
            </a:br>
            <a:r>
              <a:rPr lang="en-GB" sz="3600" b="1" dirty="0" smtClean="0">
                <a:solidFill>
                  <a:srgbClr val="000000"/>
                </a:solidFill>
                <a:latin typeface="Calibri" pitchFamily="34" charset="0"/>
                <a:cs typeface="Calibri" pitchFamily="34" charset="0"/>
              </a:rPr>
              <a:t>system</a:t>
            </a:r>
            <a:endParaRPr lang="en-GB" sz="3600" b="1" dirty="0">
              <a:solidFill>
                <a:srgbClr val="000000"/>
              </a:solidFill>
              <a:latin typeface="Calibri" pitchFamily="34" charset="0"/>
              <a:cs typeface="Calibri" pitchFamily="34" charset="0"/>
            </a:endParaRPr>
          </a:p>
        </p:txBody>
      </p:sp>
      <p:sp>
        <p:nvSpPr>
          <p:cNvPr id="3" name="Tytuł 2"/>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3887999995"/>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1138342" y="5301208"/>
            <a:ext cx="1777474" cy="1200329"/>
          </a:xfrm>
          <a:prstGeom prst="rect">
            <a:avLst/>
          </a:prstGeom>
        </p:spPr>
        <p:txBody>
          <a:bodyPr wrap="none">
            <a:spAutoFit/>
          </a:bodyPr>
          <a:lstStyle/>
          <a:p>
            <a:pPr lvl="0" algn="r">
              <a:spcBef>
                <a:spcPct val="40000"/>
              </a:spcBef>
              <a:buClr>
                <a:srgbClr val="000000"/>
              </a:buClr>
              <a:buSzPct val="100000"/>
            </a:pPr>
            <a:r>
              <a:rPr lang="en-GB" sz="3600" b="1" dirty="0" smtClean="0">
                <a:solidFill>
                  <a:srgbClr val="000000"/>
                </a:solidFill>
                <a:latin typeface="Calibri" pitchFamily="34" charset="0"/>
                <a:cs typeface="Calibri" pitchFamily="34" charset="0"/>
              </a:rPr>
              <a:t>Unitized</a:t>
            </a:r>
            <a:br>
              <a:rPr lang="en-GB" sz="3600" b="1" dirty="0" smtClean="0">
                <a:solidFill>
                  <a:srgbClr val="000000"/>
                </a:solidFill>
                <a:latin typeface="Calibri" pitchFamily="34" charset="0"/>
                <a:cs typeface="Calibri" pitchFamily="34" charset="0"/>
              </a:rPr>
            </a:br>
            <a:r>
              <a:rPr lang="en-GB" sz="3600" b="1" dirty="0" smtClean="0">
                <a:solidFill>
                  <a:srgbClr val="000000"/>
                </a:solidFill>
                <a:latin typeface="Calibri" pitchFamily="34" charset="0"/>
                <a:cs typeface="Calibri" pitchFamily="34" charset="0"/>
              </a:rPr>
              <a:t>system</a:t>
            </a:r>
            <a:endParaRPr lang="en-GB" sz="3600" b="1" dirty="0">
              <a:solidFill>
                <a:srgbClr val="000000"/>
              </a:solidFill>
              <a:latin typeface="Calibri" pitchFamily="34" charset="0"/>
              <a:cs typeface="Calibri" pitchFamily="34" charset="0"/>
            </a:endParaRPr>
          </a:p>
        </p:txBody>
      </p:sp>
      <p:pic>
        <p:nvPicPr>
          <p:cNvPr id="15366" name="Picture 6" descr="D:\Prezentacje\Introduction to curtain walling_July 2012\Zdjęcia\Archiwum Sapa\Kopie (low resolution)\PAN_0003_1.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r="11654" b="5734"/>
          <a:stretch>
            <a:fillRect/>
          </a:stretch>
        </p:blipFill>
        <p:spPr bwMode="auto">
          <a:xfrm>
            <a:off x="3059833" y="980728"/>
            <a:ext cx="6084168" cy="576064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ytuł 2"/>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166972250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3" name="Obraz 212"/>
          <p:cNvPicPr>
            <a:picLocks noChangeAspect="1"/>
          </p:cNvPicPr>
          <p:nvPr/>
        </p:nvPicPr>
        <p:blipFill rotWithShape="1">
          <a:blip r:embed="rId3" cstate="print">
            <a:extLst>
              <a:ext uri="{28A0092B-C50C-407E-A947-70E740481C1C}">
                <a14:useLocalDpi xmlns="" xmlns:a14="http://schemas.microsoft.com/office/drawing/2010/main" val="0"/>
              </a:ext>
            </a:extLst>
          </a:blip>
          <a:srcRect t="1636"/>
          <a:stretch/>
        </p:blipFill>
        <p:spPr>
          <a:xfrm flipH="1">
            <a:off x="6038461" y="3678089"/>
            <a:ext cx="3105539" cy="3054738"/>
          </a:xfrm>
          <a:prstGeom prst="rect">
            <a:avLst/>
          </a:prstGeom>
        </p:spPr>
      </p:pic>
      <p:pic>
        <p:nvPicPr>
          <p:cNvPr id="214" name="Obraz 213"/>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4283968" y="1196752"/>
            <a:ext cx="2592288" cy="2592288"/>
          </a:xfrm>
          <a:prstGeom prst="rect">
            <a:avLst/>
          </a:prstGeom>
        </p:spPr>
      </p:pic>
      <p:pic>
        <p:nvPicPr>
          <p:cNvPr id="215" name="Obraz 214"/>
          <p:cNvPicPr>
            <a:picLocks noChangeAspect="1"/>
          </p:cNvPicPr>
          <p:nvPr/>
        </p:nvPicPr>
        <p:blipFill>
          <a:blip r:embed="rId5" cstate="print">
            <a:extLst>
              <a:ext uri="{28A0092B-C50C-407E-A947-70E740481C1C}">
                <a14:useLocalDpi xmlns="" xmlns:a14="http://schemas.microsoft.com/office/drawing/2010/main" val="0"/>
              </a:ext>
            </a:extLst>
          </a:blip>
          <a:stretch>
            <a:fillRect/>
          </a:stretch>
        </p:blipFill>
        <p:spPr>
          <a:xfrm>
            <a:off x="2555776" y="4005064"/>
            <a:ext cx="2429816" cy="2429816"/>
          </a:xfrm>
          <a:prstGeom prst="rect">
            <a:avLst/>
          </a:prstGeom>
        </p:spPr>
      </p:pic>
      <p:sp>
        <p:nvSpPr>
          <p:cNvPr id="218" name="Prostokąt 217"/>
          <p:cNvSpPr/>
          <p:nvPr/>
        </p:nvSpPr>
        <p:spPr>
          <a:xfrm>
            <a:off x="250825" y="1268413"/>
            <a:ext cx="4177159" cy="3031599"/>
          </a:xfrm>
          <a:prstGeom prst="rect">
            <a:avLst/>
          </a:prstGeom>
        </p:spPr>
        <p:txBody>
          <a:bodyPr wrap="square">
            <a:spAutoFit/>
          </a:bodyPr>
          <a:lstStyle/>
          <a:p>
            <a:pPr lvl="0"/>
            <a:r>
              <a:rPr lang="en-GB" sz="2400" b="1" dirty="0" smtClean="0">
                <a:solidFill>
                  <a:srgbClr val="000000"/>
                </a:solidFill>
                <a:latin typeface="Calibri" pitchFamily="34" charset="0"/>
                <a:cs typeface="Calibri" pitchFamily="34" charset="0"/>
              </a:rPr>
              <a:t>Semi-structural glazing </a:t>
            </a:r>
            <a:r>
              <a:rPr lang="pl-PL" sz="2400" b="1" dirty="0" smtClean="0">
                <a:solidFill>
                  <a:srgbClr val="000000"/>
                </a:solidFill>
                <a:latin typeface="Calibri" pitchFamily="34" charset="0"/>
                <a:cs typeface="Calibri" pitchFamily="34" charset="0"/>
              </a:rPr>
              <a:t>(SSG)</a:t>
            </a:r>
            <a:r>
              <a:rPr lang="pl-PL" sz="2400" b="1" dirty="0">
                <a:solidFill>
                  <a:srgbClr val="000000"/>
                </a:solidFill>
                <a:latin typeface="Calibri" pitchFamily="34" charset="0"/>
                <a:cs typeface="Calibri" pitchFamily="34" charset="0"/>
              </a:rPr>
              <a:t> </a:t>
            </a:r>
            <a:r>
              <a:rPr lang="pl-PL" sz="2400" b="1" dirty="0" smtClean="0">
                <a:solidFill>
                  <a:srgbClr val="000000"/>
                </a:solidFill>
                <a:latin typeface="Calibri" pitchFamily="34" charset="0"/>
                <a:cs typeface="Calibri" pitchFamily="34" charset="0"/>
              </a:rPr>
              <a:t>     </a:t>
            </a:r>
          </a:p>
          <a:p>
            <a:pPr lvl="0"/>
            <a:r>
              <a:rPr lang="pl-PL" sz="2400" b="1" dirty="0" smtClean="0">
                <a:solidFill>
                  <a:srgbClr val="000000"/>
                </a:solidFill>
                <a:latin typeface="Calibri" pitchFamily="34" charset="0"/>
                <a:cs typeface="Calibri" pitchFamily="34" charset="0"/>
              </a:rPr>
              <a:t>                </a:t>
            </a:r>
            <a:r>
              <a:rPr lang="en-GB" sz="2400" dirty="0" smtClean="0">
                <a:solidFill>
                  <a:srgbClr val="000000"/>
                </a:solidFill>
                <a:latin typeface="Calibri" pitchFamily="34" charset="0"/>
                <a:cs typeface="Calibri" pitchFamily="34" charset="0"/>
              </a:rPr>
              <a:t>(structural clamped)</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Creates a uniform and flat external surface</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Internal glass mechanically fixed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to aluminium grid</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External glass fixed by means of silicone glue</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Outer gap between glass filled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by gasket or silicone</a:t>
            </a:r>
          </a:p>
        </p:txBody>
      </p:sp>
      <p:sp>
        <p:nvSpPr>
          <p:cNvPr id="2" name="Tytuł 1"/>
          <p:cNvSpPr>
            <a:spLocks noGrp="1"/>
          </p:cNvSpPr>
          <p:nvPr>
            <p:ph type="title"/>
          </p:nvPr>
        </p:nvSpPr>
        <p:spPr/>
        <p:txBody>
          <a:bodyPr/>
          <a:lstStyle/>
          <a:p>
            <a:r>
              <a:rPr lang="en-GB" dirty="0" smtClean="0"/>
              <a:t>Fundamentals</a:t>
            </a:r>
            <a:endParaRPr lang="en-GB" dirty="0"/>
          </a:p>
        </p:txBody>
      </p:sp>
      <p:sp>
        <p:nvSpPr>
          <p:cNvPr id="14" name="Dowolny kształt 13"/>
          <p:cNvSpPr/>
          <p:nvPr/>
        </p:nvSpPr>
        <p:spPr>
          <a:xfrm>
            <a:off x="6660233" y="1556792"/>
            <a:ext cx="792088" cy="2304256"/>
          </a:xfrm>
          <a:custGeom>
            <a:avLst/>
            <a:gdLst>
              <a:gd name="connsiteX0" fmla="*/ 667658 w 667658"/>
              <a:gd name="connsiteY0" fmla="*/ 1930400 h 1930400"/>
              <a:gd name="connsiteX1" fmla="*/ 667658 w 667658"/>
              <a:gd name="connsiteY1" fmla="*/ 0 h 1930400"/>
              <a:gd name="connsiteX2" fmla="*/ 0 w 667658"/>
              <a:gd name="connsiteY2" fmla="*/ 0 h 1930400"/>
            </a:gdLst>
            <a:ahLst/>
            <a:cxnLst>
              <a:cxn ang="0">
                <a:pos x="connsiteX0" y="connsiteY0"/>
              </a:cxn>
              <a:cxn ang="0">
                <a:pos x="connsiteX1" y="connsiteY1"/>
              </a:cxn>
              <a:cxn ang="0">
                <a:pos x="connsiteX2" y="connsiteY2"/>
              </a:cxn>
            </a:cxnLst>
            <a:rect l="l" t="t" r="r" b="b"/>
            <a:pathLst>
              <a:path w="667658" h="1930400">
                <a:moveTo>
                  <a:pt x="667658" y="1930400"/>
                </a:moveTo>
                <a:lnTo>
                  <a:pt x="667658" y="0"/>
                </a:lnTo>
                <a:lnTo>
                  <a:pt x="0" y="0"/>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Dowolny kształt 18"/>
          <p:cNvSpPr/>
          <p:nvPr/>
        </p:nvSpPr>
        <p:spPr>
          <a:xfrm>
            <a:off x="3374571" y="5370286"/>
            <a:ext cx="3069772" cy="1197428"/>
          </a:xfrm>
          <a:custGeom>
            <a:avLst/>
            <a:gdLst>
              <a:gd name="connsiteX0" fmla="*/ 3069772 w 3069772"/>
              <a:gd name="connsiteY0" fmla="*/ 0 h 1197428"/>
              <a:gd name="connsiteX1" fmla="*/ 2706915 w 3069772"/>
              <a:gd name="connsiteY1" fmla="*/ 0 h 1197428"/>
              <a:gd name="connsiteX2" fmla="*/ 2706915 w 3069772"/>
              <a:gd name="connsiteY2" fmla="*/ 1197428 h 1197428"/>
              <a:gd name="connsiteX3" fmla="*/ 0 w 3069772"/>
              <a:gd name="connsiteY3" fmla="*/ 1197428 h 1197428"/>
              <a:gd name="connsiteX4" fmla="*/ 0 w 3069772"/>
              <a:gd name="connsiteY4" fmla="*/ 457200 h 1197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9772" h="1197428">
                <a:moveTo>
                  <a:pt x="3069772" y="0"/>
                </a:moveTo>
                <a:lnTo>
                  <a:pt x="2706915" y="0"/>
                </a:lnTo>
                <a:lnTo>
                  <a:pt x="2706915" y="1197428"/>
                </a:lnTo>
                <a:lnTo>
                  <a:pt x="0" y="1197428"/>
                </a:lnTo>
                <a:lnTo>
                  <a:pt x="0" y="457200"/>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Tree>
    <p:extLst>
      <p:ext uri="{BB962C8B-B14F-4D97-AF65-F5344CB8AC3E}">
        <p14:creationId xmlns="" xmlns:p14="http://schemas.microsoft.com/office/powerpoint/2010/main" val="2148298303"/>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8">
                                            <p:txEl>
                                              <p:pRg st="2" end="2"/>
                                            </p:txEl>
                                          </p:spTgt>
                                        </p:tgtEl>
                                        <p:attrNameLst>
                                          <p:attrName>style.visibility</p:attrName>
                                        </p:attrNameLst>
                                      </p:cBhvr>
                                      <p:to>
                                        <p:strVal val="visible"/>
                                      </p:to>
                                    </p:set>
                                    <p:animEffect transition="in" filter="fade">
                                      <p:cBhvr>
                                        <p:cTn id="7" dur="1000"/>
                                        <p:tgtEl>
                                          <p:spTgt spid="218">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18">
                                            <p:txEl>
                                              <p:pRg st="3" end="3"/>
                                            </p:txEl>
                                          </p:spTgt>
                                        </p:tgtEl>
                                        <p:attrNameLst>
                                          <p:attrName>style.visibility</p:attrName>
                                        </p:attrNameLst>
                                      </p:cBhvr>
                                      <p:to>
                                        <p:strVal val="visible"/>
                                      </p:to>
                                    </p:set>
                                    <p:animEffect transition="in" filter="fade">
                                      <p:cBhvr>
                                        <p:cTn id="10" dur="1000"/>
                                        <p:tgtEl>
                                          <p:spTgt spid="218">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18">
                                            <p:txEl>
                                              <p:pRg st="4" end="4"/>
                                            </p:txEl>
                                          </p:spTgt>
                                        </p:tgtEl>
                                        <p:attrNameLst>
                                          <p:attrName>style.visibility</p:attrName>
                                        </p:attrNameLst>
                                      </p:cBhvr>
                                      <p:to>
                                        <p:strVal val="visible"/>
                                      </p:to>
                                    </p:set>
                                    <p:animEffect transition="in" filter="fade">
                                      <p:cBhvr>
                                        <p:cTn id="13" dur="1000"/>
                                        <p:tgtEl>
                                          <p:spTgt spid="218">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18">
                                            <p:txEl>
                                              <p:pRg st="5" end="5"/>
                                            </p:txEl>
                                          </p:spTgt>
                                        </p:tgtEl>
                                        <p:attrNameLst>
                                          <p:attrName>style.visibility</p:attrName>
                                        </p:attrNameLst>
                                      </p:cBhvr>
                                      <p:to>
                                        <p:strVal val="visible"/>
                                      </p:to>
                                    </p:set>
                                    <p:animEffect transition="in" filter="fade">
                                      <p:cBhvr>
                                        <p:cTn id="16" dur="1000"/>
                                        <p:tgtEl>
                                          <p:spTgt spid="21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07-BE176-250609.jpg"/>
          <p:cNvPicPr>
            <a:picLocks noChangeAspect="1"/>
          </p:cNvPicPr>
          <p:nvPr/>
        </p:nvPicPr>
        <p:blipFill>
          <a:blip r:embed="rId2" cstate="print"/>
          <a:srcRect/>
          <a:stretch>
            <a:fillRect/>
          </a:stretch>
        </p:blipFill>
        <p:spPr bwMode="auto">
          <a:xfrm>
            <a:off x="0" y="980129"/>
            <a:ext cx="3851920" cy="5783219"/>
          </a:xfrm>
          <a:prstGeom prst="rect">
            <a:avLst/>
          </a:prstGeom>
          <a:noFill/>
          <a:ln w="9525">
            <a:noFill/>
            <a:miter lim="800000"/>
            <a:headEnd/>
            <a:tailEnd/>
          </a:ln>
        </p:spPr>
      </p:pic>
      <p:sp>
        <p:nvSpPr>
          <p:cNvPr id="3" name="Prostokąt 2"/>
          <p:cNvSpPr/>
          <p:nvPr/>
        </p:nvSpPr>
        <p:spPr>
          <a:xfrm>
            <a:off x="4067944" y="5900993"/>
            <a:ext cx="4648132" cy="646331"/>
          </a:xfrm>
          <a:prstGeom prst="rect">
            <a:avLst/>
          </a:prstGeom>
        </p:spPr>
        <p:txBody>
          <a:bodyPr wrap="none">
            <a:spAutoFit/>
          </a:bodyPr>
          <a:lstStyle/>
          <a:p>
            <a:r>
              <a:rPr lang="en-GB" sz="3600" b="1" dirty="0">
                <a:solidFill>
                  <a:srgbClr val="000000"/>
                </a:solidFill>
                <a:latin typeface="Calibri" pitchFamily="34" charset="0"/>
                <a:cs typeface="Calibri" pitchFamily="34" charset="0"/>
              </a:rPr>
              <a:t>Semi-structural glazing </a:t>
            </a:r>
            <a:endParaRPr lang="en-GB" sz="3600" dirty="0"/>
          </a:p>
        </p:txBody>
      </p:sp>
      <p:sp>
        <p:nvSpPr>
          <p:cNvPr id="4" name="Tytuł 3"/>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67737011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D:\Prezentacje\Introduction to curtain walling_July 2012\Zdjęcia\Renderingi\08_EL52_dry_gasket_3D (Front view2).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67544" y="1316091"/>
            <a:ext cx="3292475" cy="3292475"/>
          </a:xfrm>
          <a:prstGeom prst="rect">
            <a:avLst/>
          </a:prstGeom>
          <a:noFill/>
          <a:extLst>
            <a:ext uri="{909E8E84-426E-40DD-AFC4-6F175D3DCCD1}">
              <a14:hiddenFill xmlns="" xmlns:a14="http://schemas.microsoft.com/office/drawing/2010/main">
                <a:solidFill>
                  <a:srgbClr val="FFFFFF"/>
                </a:solidFill>
              </a14:hiddenFill>
            </a:ext>
          </a:extLst>
        </p:spPr>
      </p:pic>
      <p:pic>
        <p:nvPicPr>
          <p:cNvPr id="12291" name="Picture 3" descr="D:\Prezentacje\Introduction to curtain walling_July 2012\Zdjęcia\Renderingi\EL52_VL_dry_gasket (Front view2).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377820" y="1303267"/>
            <a:ext cx="3292475" cy="3292475"/>
          </a:xfrm>
          <a:prstGeom prst="rect">
            <a:avLst/>
          </a:prstGeom>
          <a:noFill/>
          <a:extLst>
            <a:ext uri="{909E8E84-426E-40DD-AFC4-6F175D3DCCD1}">
              <a14:hiddenFill xmlns="" xmlns:a14="http://schemas.microsoft.com/office/drawing/2010/main">
                <a:solidFill>
                  <a:srgbClr val="FFFFFF"/>
                </a:solidFill>
              </a14:hiddenFill>
            </a:ext>
          </a:extLst>
        </p:spPr>
      </p:pic>
      <p:sp>
        <p:nvSpPr>
          <p:cNvPr id="6" name="Rectangle 5"/>
          <p:cNvSpPr>
            <a:spLocks noChangeArrowheads="1"/>
          </p:cNvSpPr>
          <p:nvPr/>
        </p:nvSpPr>
        <p:spPr bwMode="auto">
          <a:xfrm>
            <a:off x="380832" y="5157192"/>
            <a:ext cx="8640960" cy="1440160"/>
          </a:xfrm>
          <a:prstGeom prst="rect">
            <a:avLst/>
          </a:prstGeom>
          <a:noFill/>
          <a:ln w="9525">
            <a:noFill/>
            <a:miter lim="800000"/>
            <a:headEnd/>
            <a:tailEnd/>
          </a:ln>
          <a:effectLst/>
          <a:extLst>
            <a:ext uri="{909E8E84-426E-40DD-AFC4-6F175D3DCCD1}">
              <a14:hiddenFill xmlns="" xmlns:a14="http://schemas.microsoft.com/office/drawing/2010/main">
                <a:solidFill>
                  <a:schemeClr val="bg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pPr marL="285750"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Constructions based on the standard, stick (transom-mullion) system</a:t>
            </a:r>
          </a:p>
          <a:p>
            <a:pPr marL="285750"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Glass fixed mechanically (horizontally or vertically) by means of a pressure plate with the cover cap</a:t>
            </a:r>
          </a:p>
          <a:p>
            <a:pPr marL="2857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other gap between glass filled by „dry” (non silicone) gasket</a:t>
            </a:r>
          </a:p>
          <a:p>
            <a:pPr marL="2857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Both solutions used to underline horizontal or vertical line-up of curtain walling constructions</a:t>
            </a:r>
            <a:endParaRPr lang="en-GB" sz="1600" dirty="0">
              <a:solidFill>
                <a:srgbClr val="000000"/>
              </a:solidFill>
              <a:latin typeface="Calibri" pitchFamily="34" charset="0"/>
              <a:cs typeface="Calibri" pitchFamily="34" charset="0"/>
            </a:endParaRPr>
          </a:p>
        </p:txBody>
      </p:sp>
      <p:sp>
        <p:nvSpPr>
          <p:cNvPr id="2" name="Prostokąt 1"/>
          <p:cNvSpPr/>
          <p:nvPr/>
        </p:nvSpPr>
        <p:spPr>
          <a:xfrm>
            <a:off x="587412" y="4551511"/>
            <a:ext cx="3048484" cy="461665"/>
          </a:xfrm>
          <a:prstGeom prst="rect">
            <a:avLst/>
          </a:prstGeom>
        </p:spPr>
        <p:txBody>
          <a:bodyPr wrap="square">
            <a:spAutoFit/>
          </a:bodyPr>
          <a:lstStyle/>
          <a:p>
            <a:pPr lvl="0" algn="ctr">
              <a:spcBef>
                <a:spcPct val="40000"/>
              </a:spcBef>
              <a:buClr>
                <a:srgbClr val="000000"/>
              </a:buClr>
              <a:buSzPct val="100000"/>
            </a:pPr>
            <a:r>
              <a:rPr lang="en-GB" sz="2400" b="1" dirty="0" smtClean="0">
                <a:solidFill>
                  <a:srgbClr val="000000"/>
                </a:solidFill>
                <a:latin typeface="Calibri" pitchFamily="34" charset="0"/>
                <a:cs typeface="Calibri" pitchFamily="34" charset="0"/>
              </a:rPr>
              <a:t>Horizontal line (HL)</a:t>
            </a:r>
            <a:endParaRPr lang="en-GB" sz="2400" b="1" dirty="0">
              <a:solidFill>
                <a:srgbClr val="000000"/>
              </a:solidFill>
              <a:latin typeface="Calibri" pitchFamily="34" charset="0"/>
              <a:cs typeface="Calibri" pitchFamily="34" charset="0"/>
            </a:endParaRPr>
          </a:p>
        </p:txBody>
      </p:sp>
      <p:sp>
        <p:nvSpPr>
          <p:cNvPr id="3" name="Prostokąt 2"/>
          <p:cNvSpPr/>
          <p:nvPr/>
        </p:nvSpPr>
        <p:spPr>
          <a:xfrm>
            <a:off x="5508104" y="4551511"/>
            <a:ext cx="3096344" cy="461665"/>
          </a:xfrm>
          <a:prstGeom prst="rect">
            <a:avLst/>
          </a:prstGeom>
        </p:spPr>
        <p:txBody>
          <a:bodyPr wrap="square">
            <a:spAutoFit/>
          </a:bodyPr>
          <a:lstStyle/>
          <a:p>
            <a:pPr lvl="0" algn="ctr">
              <a:spcBef>
                <a:spcPct val="40000"/>
              </a:spcBef>
              <a:buClr>
                <a:srgbClr val="000000"/>
              </a:buClr>
              <a:buSzPct val="100000"/>
            </a:pPr>
            <a:r>
              <a:rPr lang="en-GB" sz="2400" b="1" dirty="0" smtClean="0">
                <a:solidFill>
                  <a:srgbClr val="000000"/>
                </a:solidFill>
                <a:latin typeface="Calibri" pitchFamily="34" charset="0"/>
                <a:cs typeface="Calibri" pitchFamily="34" charset="0"/>
              </a:rPr>
              <a:t>Vertical line</a:t>
            </a:r>
            <a:r>
              <a:rPr lang="pl-PL" sz="2400" b="1" dirty="0" smtClean="0">
                <a:solidFill>
                  <a:srgbClr val="000000"/>
                </a:solidFill>
                <a:latin typeface="Calibri" pitchFamily="34" charset="0"/>
                <a:cs typeface="Calibri" pitchFamily="34" charset="0"/>
              </a:rPr>
              <a:t> (VL)</a:t>
            </a:r>
            <a:endParaRPr lang="en-GB" sz="2400" b="1" dirty="0">
              <a:solidFill>
                <a:srgbClr val="000000"/>
              </a:solidFill>
              <a:latin typeface="Calibri" pitchFamily="34" charset="0"/>
              <a:cs typeface="Calibri" pitchFamily="34" charset="0"/>
            </a:endParaRPr>
          </a:p>
        </p:txBody>
      </p:sp>
      <p:sp>
        <p:nvSpPr>
          <p:cNvPr id="4" name="Tytuł 3"/>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123686390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1000"/>
                                        <p:tgtEl>
                                          <p:spTgt spid="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1000"/>
                                        <p:tgtEl>
                                          <p:spTgt spid="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10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fbeelding 2" descr="01-BE081-0904.jpg"/>
          <p:cNvPicPr>
            <a:picLocks noChangeAspect="1"/>
          </p:cNvPicPr>
          <p:nvPr/>
        </p:nvPicPr>
        <p:blipFill>
          <a:blip r:embed="rId2" cstate="print"/>
          <a:srcRect l="5256" t="10035" r="16188" b="1384"/>
          <a:stretch>
            <a:fillRect/>
          </a:stretch>
        </p:blipFill>
        <p:spPr bwMode="auto">
          <a:xfrm>
            <a:off x="-1" y="965466"/>
            <a:ext cx="6660233" cy="5775902"/>
          </a:xfrm>
          <a:prstGeom prst="rect">
            <a:avLst/>
          </a:prstGeom>
          <a:noFill/>
          <a:ln w="9525">
            <a:noFill/>
            <a:miter lim="800000"/>
            <a:headEnd/>
            <a:tailEnd/>
          </a:ln>
        </p:spPr>
      </p:pic>
      <p:pic>
        <p:nvPicPr>
          <p:cNvPr id="6" name="Afbeelding 11" descr="FLV-detail.jpg"/>
          <p:cNvPicPr>
            <a:picLocks noChangeAspect="1"/>
          </p:cNvPicPr>
          <p:nvPr/>
        </p:nvPicPr>
        <p:blipFill>
          <a:blip r:embed="rId3" cstate="print"/>
          <a:stretch>
            <a:fillRect/>
          </a:stretch>
        </p:blipFill>
        <p:spPr>
          <a:xfrm>
            <a:off x="5772933" y="2721404"/>
            <a:ext cx="3214709" cy="2579804"/>
          </a:xfrm>
          <a:prstGeom prst="rect">
            <a:avLst/>
          </a:prstGeom>
          <a:ln w="28575">
            <a:solidFill>
              <a:schemeClr val="bg1"/>
            </a:solidFill>
          </a:ln>
        </p:spPr>
      </p:pic>
      <p:sp>
        <p:nvSpPr>
          <p:cNvPr id="3" name="Prostokąt 2"/>
          <p:cNvSpPr/>
          <p:nvPr/>
        </p:nvSpPr>
        <p:spPr>
          <a:xfrm>
            <a:off x="6660232" y="5445224"/>
            <a:ext cx="2271135" cy="1200329"/>
          </a:xfrm>
          <a:prstGeom prst="rect">
            <a:avLst/>
          </a:prstGeom>
        </p:spPr>
        <p:txBody>
          <a:bodyPr wrap="none">
            <a:spAutoFit/>
          </a:bodyPr>
          <a:lstStyle/>
          <a:p>
            <a:pPr algn="r"/>
            <a:r>
              <a:rPr lang="en-GB" sz="3600" b="1" dirty="0">
                <a:solidFill>
                  <a:srgbClr val="000000"/>
                </a:solidFill>
                <a:latin typeface="Calibri" pitchFamily="34" charset="0"/>
                <a:cs typeface="Calibri" pitchFamily="34" charset="0"/>
              </a:rPr>
              <a:t>Horizontal </a:t>
            </a:r>
            <a:r>
              <a:rPr lang="pl-PL" sz="3600" b="1" dirty="0" smtClean="0">
                <a:solidFill>
                  <a:srgbClr val="000000"/>
                </a:solidFill>
                <a:latin typeface="Calibri" pitchFamily="34" charset="0"/>
                <a:cs typeface="Calibri" pitchFamily="34" charset="0"/>
              </a:rPr>
              <a:t/>
            </a:r>
            <a:br>
              <a:rPr lang="pl-PL" sz="3600" b="1" dirty="0" smtClean="0">
                <a:solidFill>
                  <a:srgbClr val="000000"/>
                </a:solidFill>
                <a:latin typeface="Calibri" pitchFamily="34" charset="0"/>
                <a:cs typeface="Calibri" pitchFamily="34" charset="0"/>
              </a:rPr>
            </a:br>
            <a:r>
              <a:rPr lang="en-GB" sz="3600" b="1" dirty="0" smtClean="0">
                <a:solidFill>
                  <a:srgbClr val="000000"/>
                </a:solidFill>
                <a:latin typeface="Calibri" pitchFamily="34" charset="0"/>
                <a:cs typeface="Calibri" pitchFamily="34" charset="0"/>
              </a:rPr>
              <a:t>line</a:t>
            </a:r>
            <a:r>
              <a:rPr lang="pl-PL" sz="3600" b="1" dirty="0" smtClean="0">
                <a:solidFill>
                  <a:srgbClr val="000000"/>
                </a:solidFill>
                <a:latin typeface="Calibri" pitchFamily="34" charset="0"/>
                <a:cs typeface="Calibri" pitchFamily="34" charset="0"/>
              </a:rPr>
              <a:t> </a:t>
            </a:r>
            <a:endParaRPr lang="en-GB" sz="3600" dirty="0"/>
          </a:p>
        </p:txBody>
      </p:sp>
      <p:sp>
        <p:nvSpPr>
          <p:cNvPr id="4" name="Tytuł 3"/>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422820642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p:cNvPicPr>
            <a:picLocks noChangeAspect="1" noChangeArrowheads="1"/>
          </p:cNvPicPr>
          <p:nvPr/>
        </p:nvPicPr>
        <p:blipFill>
          <a:blip r:embed="rId2" cstate="print">
            <a:extLst>
              <a:ext uri="{28A0092B-C50C-407E-A947-70E740481C1C}">
                <a14:useLocalDpi xmlns="" xmlns:a14="http://schemas.microsoft.com/office/drawing/2010/main" val="0"/>
              </a:ext>
            </a:extLst>
          </a:blip>
          <a:stretch>
            <a:fillRect/>
          </a:stretch>
        </p:blipFill>
        <p:spPr bwMode="auto">
          <a:xfrm>
            <a:off x="285420" y="1628800"/>
            <a:ext cx="4648944" cy="4929222"/>
          </a:xfrm>
          <a:prstGeom prst="rect">
            <a:avLst/>
          </a:prstGeom>
          <a:noFill/>
          <a:ln w="9525">
            <a:noFill/>
            <a:miter lim="800000"/>
            <a:headEnd/>
            <a:tailEnd/>
          </a:ln>
        </p:spPr>
      </p:pic>
      <p:sp>
        <p:nvSpPr>
          <p:cNvPr id="3" name="Prostokąt 2"/>
          <p:cNvSpPr/>
          <p:nvPr/>
        </p:nvSpPr>
        <p:spPr>
          <a:xfrm>
            <a:off x="3900876" y="1268413"/>
            <a:ext cx="5220072" cy="2157859"/>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Glazed frames</a:t>
            </a:r>
          </a:p>
          <a:p>
            <a:pPr marL="742950" lvl="1" indent="-285750">
              <a:lnSpc>
                <a:spcPts val="1600"/>
              </a:lnSpc>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The glazing is fixed following the glazing-bead principle</a:t>
            </a:r>
          </a:p>
          <a:p>
            <a:pPr marL="742950" lvl="1" indent="-285750">
              <a:lnSpc>
                <a:spcPts val="1600"/>
              </a:lnSpc>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Fixed frames and vents have an identical aspect </a:t>
            </a:r>
            <a:r>
              <a:rPr lang="pl-PL" sz="1600" kern="0" dirty="0" smtClean="0">
                <a:solidFill>
                  <a:srgbClr val="000000"/>
                </a:solidFill>
                <a:latin typeface="Calibri" pitchFamily="34" charset="0"/>
                <a:cs typeface="Calibri" pitchFamily="34" charset="0"/>
              </a:rPr>
              <a:t/>
            </a:r>
            <a:br>
              <a:rPr lang="pl-PL" sz="1600" kern="0" dirty="0" smtClean="0">
                <a:solidFill>
                  <a:srgbClr val="000000"/>
                </a:solidFill>
                <a:latin typeface="Calibri" pitchFamily="34" charset="0"/>
                <a:cs typeface="Calibri" pitchFamily="34" charset="0"/>
              </a:rPr>
            </a:br>
            <a:r>
              <a:rPr lang="en-GB" sz="1600" kern="0" dirty="0" smtClean="0">
                <a:solidFill>
                  <a:srgbClr val="000000"/>
                </a:solidFill>
                <a:latin typeface="Calibri" pitchFamily="34" charset="0"/>
                <a:cs typeface="Calibri" pitchFamily="34" charset="0"/>
              </a:rPr>
              <a:t>in order to emphasize the harmony of the outer appearance</a:t>
            </a:r>
          </a:p>
          <a:p>
            <a:pPr marL="742950" lvl="1" indent="-285750">
              <a:lnSpc>
                <a:spcPts val="1600"/>
              </a:lnSpc>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Glazed frames fixed to transom – mullion</a:t>
            </a:r>
            <a:r>
              <a:rPr lang="pl-PL" sz="1600" kern="0" dirty="0" smtClean="0">
                <a:solidFill>
                  <a:srgbClr val="000000"/>
                </a:solidFill>
                <a:latin typeface="Calibri" pitchFamily="34" charset="0"/>
                <a:cs typeface="Calibri" pitchFamily="34" charset="0"/>
              </a:rPr>
              <a:t> </a:t>
            </a:r>
            <a:r>
              <a:rPr lang="en-GB" sz="1600" kern="0" dirty="0" smtClean="0">
                <a:solidFill>
                  <a:srgbClr val="000000"/>
                </a:solidFill>
                <a:latin typeface="Calibri" pitchFamily="34" charset="0"/>
                <a:cs typeface="Calibri" pitchFamily="34" charset="0"/>
              </a:rPr>
              <a:t>structure by means of hanging elements</a:t>
            </a:r>
          </a:p>
        </p:txBody>
      </p:sp>
      <p:pic>
        <p:nvPicPr>
          <p:cNvPr id="13314"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116712" y="3700925"/>
            <a:ext cx="2512132" cy="284392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Tytuł 3"/>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2232161825"/>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10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fbeelding 6" descr="05-LivTom-Solar.jpg"/>
          <p:cNvPicPr>
            <a:picLocks noChangeAspect="1"/>
          </p:cNvPicPr>
          <p:nvPr/>
        </p:nvPicPr>
        <p:blipFill rotWithShape="1">
          <a:blip r:embed="rId2" cstate="print"/>
          <a:srcRect l="17197"/>
          <a:stretch/>
        </p:blipFill>
        <p:spPr bwMode="auto">
          <a:xfrm>
            <a:off x="2880413" y="980729"/>
            <a:ext cx="6263587" cy="5765048"/>
          </a:xfrm>
          <a:prstGeom prst="rect">
            <a:avLst/>
          </a:prstGeom>
          <a:noFill/>
          <a:ln w="9525">
            <a:noFill/>
            <a:miter lim="800000"/>
            <a:headEnd/>
            <a:tailEnd/>
          </a:ln>
        </p:spPr>
      </p:pic>
      <p:sp>
        <p:nvSpPr>
          <p:cNvPr id="4" name="Prostokąt 3"/>
          <p:cNvSpPr/>
          <p:nvPr/>
        </p:nvSpPr>
        <p:spPr>
          <a:xfrm>
            <a:off x="503927" y="2121449"/>
            <a:ext cx="2899063" cy="646331"/>
          </a:xfrm>
          <a:prstGeom prst="rect">
            <a:avLst/>
          </a:prstGeom>
        </p:spPr>
        <p:txBody>
          <a:bodyPr wrap="none">
            <a:spAutoFit/>
          </a:bodyPr>
          <a:lstStyle/>
          <a:p>
            <a:pPr lvl="0" algn="r"/>
            <a:r>
              <a:rPr lang="en-GB" sz="3600" b="1" dirty="0" smtClean="0">
                <a:solidFill>
                  <a:srgbClr val="000000"/>
                </a:solidFill>
                <a:latin typeface="Calibri" pitchFamily="34" charset="0"/>
                <a:cs typeface="Calibri" pitchFamily="34" charset="0"/>
              </a:rPr>
              <a:t>Glazed</a:t>
            </a:r>
            <a:r>
              <a:rPr lang="pl-PL" sz="3600" b="1" dirty="0">
                <a:solidFill>
                  <a:srgbClr val="000000"/>
                </a:solidFill>
                <a:latin typeface="Calibri" pitchFamily="34" charset="0"/>
                <a:cs typeface="Calibri" pitchFamily="34" charset="0"/>
              </a:rPr>
              <a:t> </a:t>
            </a:r>
            <a:r>
              <a:rPr lang="en-GB" sz="3600" b="1" dirty="0" smtClean="0">
                <a:solidFill>
                  <a:srgbClr val="000000"/>
                </a:solidFill>
                <a:latin typeface="Calibri" pitchFamily="34" charset="0"/>
                <a:cs typeface="Calibri" pitchFamily="34" charset="0"/>
              </a:rPr>
              <a:t>frames</a:t>
            </a:r>
            <a:endParaRPr lang="en-GB" sz="3600" b="1" dirty="0">
              <a:solidFill>
                <a:srgbClr val="000000"/>
              </a:solidFill>
              <a:latin typeface="Calibri" pitchFamily="34" charset="0"/>
              <a:cs typeface="Calibri" pitchFamily="34" charset="0"/>
            </a:endParaRPr>
          </a:p>
        </p:txBody>
      </p:sp>
      <p:sp>
        <p:nvSpPr>
          <p:cNvPr id="3" name="Tytuł 2"/>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40377935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1"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tretch>
            <a:fillRect/>
          </a:stretch>
        </p:blipFill>
        <p:spPr bwMode="auto">
          <a:xfrm>
            <a:off x="3935720" y="1252340"/>
            <a:ext cx="3020645" cy="3020645"/>
          </a:xfrm>
          <a:prstGeom prst="rect">
            <a:avLst/>
          </a:prstGeom>
          <a:noFill/>
          <a:extLst>
            <a:ext uri="{909E8E84-426E-40DD-AFC4-6F175D3DCCD1}">
              <a14:hiddenFill xmlns="" xmlns:a14="http://schemas.microsoft.com/office/drawing/2010/main">
                <a:solidFill>
                  <a:srgbClr val="FFFFFF"/>
                </a:solidFill>
              </a14:hiddenFill>
            </a:ext>
          </a:extLst>
        </p:spPr>
      </p:pic>
      <p:sp>
        <p:nvSpPr>
          <p:cNvPr id="11" name="Prostokąt 10"/>
          <p:cNvSpPr/>
          <p:nvPr/>
        </p:nvSpPr>
        <p:spPr>
          <a:xfrm>
            <a:off x="250824" y="1268413"/>
            <a:ext cx="3529087" cy="2623795"/>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Structural glazing</a:t>
            </a:r>
            <a:r>
              <a:rPr lang="pl-PL" sz="2400" b="1" dirty="0" smtClean="0">
                <a:solidFill>
                  <a:srgbClr val="000000"/>
                </a:solidFill>
                <a:latin typeface="Calibri" pitchFamily="34" charset="0"/>
                <a:cs typeface="Calibri" pitchFamily="34" charset="0"/>
              </a:rPr>
              <a:t> (SG)</a:t>
            </a:r>
            <a:endParaRPr lang="en-GB" sz="2400" b="1" dirty="0" smtClean="0">
              <a:solidFill>
                <a:srgbClr val="000000"/>
              </a:solidFill>
              <a:latin typeface="Calibri" pitchFamily="34" charset="0"/>
              <a:cs typeface="Calibri" pitchFamily="34" charset="0"/>
            </a:endParaRPr>
          </a:p>
          <a:p>
            <a:pPr marL="742950" lvl="1" indent="-285750">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Creates a uniform and flat external surface</a:t>
            </a:r>
          </a:p>
          <a:p>
            <a:pPr marL="742950" lvl="1" indent="-285750">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Glass panel fixed to additional aluminium frame by means </a:t>
            </a:r>
            <a:r>
              <a:rPr lang="pl-PL" sz="1600" kern="0" dirty="0" smtClean="0">
                <a:solidFill>
                  <a:srgbClr val="000000"/>
                </a:solidFill>
                <a:latin typeface="Calibri" pitchFamily="34" charset="0"/>
                <a:cs typeface="Calibri" pitchFamily="34" charset="0"/>
              </a:rPr>
              <a:t/>
            </a:r>
            <a:br>
              <a:rPr lang="pl-PL" sz="1600" kern="0" dirty="0" smtClean="0">
                <a:solidFill>
                  <a:srgbClr val="000000"/>
                </a:solidFill>
                <a:latin typeface="Calibri" pitchFamily="34" charset="0"/>
                <a:cs typeface="Calibri" pitchFamily="34" charset="0"/>
              </a:rPr>
            </a:br>
            <a:r>
              <a:rPr lang="en-GB" sz="1600" kern="0" dirty="0" smtClean="0">
                <a:solidFill>
                  <a:srgbClr val="000000"/>
                </a:solidFill>
                <a:latin typeface="Calibri" pitchFamily="34" charset="0"/>
                <a:cs typeface="Calibri" pitchFamily="34" charset="0"/>
              </a:rPr>
              <a:t>of silicone glue</a:t>
            </a:r>
          </a:p>
          <a:p>
            <a:pPr marL="742950" lvl="1" indent="-285750">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Glazed frames fixed to transom </a:t>
            </a:r>
            <a:r>
              <a:rPr lang="pl-PL" sz="1600" kern="0" dirty="0" smtClean="0">
                <a:solidFill>
                  <a:srgbClr val="000000"/>
                </a:solidFill>
                <a:latin typeface="Calibri" pitchFamily="34" charset="0"/>
                <a:cs typeface="Calibri" pitchFamily="34" charset="0"/>
              </a:rPr>
              <a:t/>
            </a:r>
            <a:br>
              <a:rPr lang="pl-PL" sz="1600" kern="0" dirty="0" smtClean="0">
                <a:solidFill>
                  <a:srgbClr val="000000"/>
                </a:solidFill>
                <a:latin typeface="Calibri" pitchFamily="34" charset="0"/>
                <a:cs typeface="Calibri" pitchFamily="34" charset="0"/>
              </a:rPr>
            </a:br>
            <a:r>
              <a:rPr lang="en-GB" sz="1600" kern="0" dirty="0" smtClean="0">
                <a:solidFill>
                  <a:srgbClr val="000000"/>
                </a:solidFill>
                <a:latin typeface="Calibri" pitchFamily="34" charset="0"/>
                <a:cs typeface="Calibri" pitchFamily="34" charset="0"/>
              </a:rPr>
              <a:t>– mullion structure by means </a:t>
            </a:r>
            <a:r>
              <a:rPr lang="pl-PL" sz="1600" kern="0" dirty="0" smtClean="0">
                <a:solidFill>
                  <a:srgbClr val="000000"/>
                </a:solidFill>
                <a:latin typeface="Calibri" pitchFamily="34" charset="0"/>
                <a:cs typeface="Calibri" pitchFamily="34" charset="0"/>
              </a:rPr>
              <a:t/>
            </a:r>
            <a:br>
              <a:rPr lang="pl-PL" sz="1600" kern="0" dirty="0" smtClean="0">
                <a:solidFill>
                  <a:srgbClr val="000000"/>
                </a:solidFill>
                <a:latin typeface="Calibri" pitchFamily="34" charset="0"/>
                <a:cs typeface="Calibri" pitchFamily="34" charset="0"/>
              </a:rPr>
            </a:br>
            <a:r>
              <a:rPr lang="en-GB" sz="1600" kern="0" dirty="0" smtClean="0">
                <a:solidFill>
                  <a:srgbClr val="000000"/>
                </a:solidFill>
                <a:latin typeface="Calibri" pitchFamily="34" charset="0"/>
                <a:cs typeface="Calibri" pitchFamily="34" charset="0"/>
              </a:rPr>
              <a:t>of hanging elements</a:t>
            </a:r>
          </a:p>
        </p:txBody>
      </p:sp>
      <p:pic>
        <p:nvPicPr>
          <p:cNvPr id="12293" name="Picture 5"/>
          <p:cNvPicPr>
            <a:picLocks noChangeAspect="1" noChangeArrowheads="1"/>
          </p:cNvPicPr>
          <p:nvPr/>
        </p:nvPicPr>
        <p:blipFill rotWithShape="1">
          <a:blip r:embed="rId4" cstate="print">
            <a:extLst>
              <a:ext uri="{28A0092B-C50C-407E-A947-70E740481C1C}">
                <a14:useLocalDpi xmlns="" xmlns:a14="http://schemas.microsoft.com/office/drawing/2010/main" val="0"/>
              </a:ext>
            </a:extLst>
          </a:blip>
          <a:srcRect b="13595"/>
          <a:stretch/>
        </p:blipFill>
        <p:spPr bwMode="auto">
          <a:xfrm>
            <a:off x="575140" y="4071697"/>
            <a:ext cx="3060755" cy="2644635"/>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ytuł 1"/>
          <p:cNvSpPr>
            <a:spLocks noGrp="1"/>
          </p:cNvSpPr>
          <p:nvPr>
            <p:ph type="title"/>
          </p:nvPr>
        </p:nvSpPr>
        <p:spPr/>
        <p:txBody>
          <a:bodyPr/>
          <a:lstStyle/>
          <a:p>
            <a:r>
              <a:rPr lang="en-GB" dirty="0" smtClean="0"/>
              <a:t>Fundamentals</a:t>
            </a:r>
            <a:endParaRPr lang="en-GB" dirty="0"/>
          </a:p>
        </p:txBody>
      </p:sp>
      <p:pic>
        <p:nvPicPr>
          <p:cNvPr id="12290" name="Picture 2"/>
          <p:cNvPicPr>
            <a:picLocks noChangeAspect="1" noChangeArrowheads="1"/>
          </p:cNvPicPr>
          <p:nvPr/>
        </p:nvPicPr>
        <p:blipFill rotWithShape="1">
          <a:blip r:embed="rId5" cstate="print">
            <a:extLst>
              <a:ext uri="{28A0092B-C50C-407E-A947-70E740481C1C}">
                <a14:useLocalDpi xmlns="" xmlns:a14="http://schemas.microsoft.com/office/drawing/2010/main" val="0"/>
              </a:ext>
            </a:extLst>
          </a:blip>
          <a:srcRect t="2043"/>
          <a:stretch/>
        </p:blipFill>
        <p:spPr bwMode="auto">
          <a:xfrm flipH="1">
            <a:off x="6143790" y="3947886"/>
            <a:ext cx="2725064" cy="2669386"/>
          </a:xfrm>
          <a:prstGeom prst="rect">
            <a:avLst/>
          </a:prstGeom>
          <a:noFill/>
          <a:extLst>
            <a:ext uri="{909E8E84-426E-40DD-AFC4-6F175D3DCCD1}">
              <a14:hiddenFill xmlns="" xmlns:a14="http://schemas.microsoft.com/office/drawing/2010/main">
                <a:solidFill>
                  <a:srgbClr val="FFFFFF"/>
                </a:solidFill>
              </a14:hiddenFill>
            </a:ext>
          </a:extLst>
        </p:spPr>
      </p:pic>
      <p:sp>
        <p:nvSpPr>
          <p:cNvPr id="9" name="Dowolny kształt 8"/>
          <p:cNvSpPr/>
          <p:nvPr/>
        </p:nvSpPr>
        <p:spPr>
          <a:xfrm>
            <a:off x="6560321" y="1844824"/>
            <a:ext cx="792088" cy="2304256"/>
          </a:xfrm>
          <a:custGeom>
            <a:avLst/>
            <a:gdLst>
              <a:gd name="connsiteX0" fmla="*/ 667658 w 667658"/>
              <a:gd name="connsiteY0" fmla="*/ 1930400 h 1930400"/>
              <a:gd name="connsiteX1" fmla="*/ 667658 w 667658"/>
              <a:gd name="connsiteY1" fmla="*/ 0 h 1930400"/>
              <a:gd name="connsiteX2" fmla="*/ 0 w 667658"/>
              <a:gd name="connsiteY2" fmla="*/ 0 h 1930400"/>
            </a:gdLst>
            <a:ahLst/>
            <a:cxnLst>
              <a:cxn ang="0">
                <a:pos x="connsiteX0" y="connsiteY0"/>
              </a:cxn>
              <a:cxn ang="0">
                <a:pos x="connsiteX1" y="connsiteY1"/>
              </a:cxn>
              <a:cxn ang="0">
                <a:pos x="connsiteX2" y="connsiteY2"/>
              </a:cxn>
            </a:cxnLst>
            <a:rect l="l" t="t" r="r" b="b"/>
            <a:pathLst>
              <a:path w="667658" h="1930400">
                <a:moveTo>
                  <a:pt x="667658" y="1930400"/>
                </a:moveTo>
                <a:lnTo>
                  <a:pt x="667658" y="0"/>
                </a:lnTo>
                <a:lnTo>
                  <a:pt x="0" y="0"/>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Dowolny kształt 9"/>
          <p:cNvSpPr/>
          <p:nvPr/>
        </p:nvSpPr>
        <p:spPr>
          <a:xfrm>
            <a:off x="971600" y="5229201"/>
            <a:ext cx="5400735" cy="1265274"/>
          </a:xfrm>
          <a:custGeom>
            <a:avLst/>
            <a:gdLst>
              <a:gd name="connsiteX0" fmla="*/ 3069772 w 3069772"/>
              <a:gd name="connsiteY0" fmla="*/ 0 h 1197428"/>
              <a:gd name="connsiteX1" fmla="*/ 2706915 w 3069772"/>
              <a:gd name="connsiteY1" fmla="*/ 0 h 1197428"/>
              <a:gd name="connsiteX2" fmla="*/ 2706915 w 3069772"/>
              <a:gd name="connsiteY2" fmla="*/ 1197428 h 1197428"/>
              <a:gd name="connsiteX3" fmla="*/ 0 w 3069772"/>
              <a:gd name="connsiteY3" fmla="*/ 1197428 h 1197428"/>
              <a:gd name="connsiteX4" fmla="*/ 0 w 3069772"/>
              <a:gd name="connsiteY4" fmla="*/ 457200 h 1197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9772" h="1197428">
                <a:moveTo>
                  <a:pt x="3069772" y="0"/>
                </a:moveTo>
                <a:lnTo>
                  <a:pt x="2706915" y="0"/>
                </a:lnTo>
                <a:lnTo>
                  <a:pt x="2706915" y="1197428"/>
                </a:lnTo>
                <a:lnTo>
                  <a:pt x="0" y="1197428"/>
                </a:lnTo>
                <a:lnTo>
                  <a:pt x="0" y="457200"/>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Tree>
    <p:extLst>
      <p:ext uri="{BB962C8B-B14F-4D97-AF65-F5344CB8AC3E}">
        <p14:creationId xmlns="" xmlns:p14="http://schemas.microsoft.com/office/powerpoint/2010/main" val="3691263231"/>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Effect transition="in" filter="fade">
                                      <p:cBhvr>
                                        <p:cTn id="7" dur="1000"/>
                                        <p:tgtEl>
                                          <p:spTgt spid="11">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1">
                                            <p:txEl>
                                              <p:pRg st="2" end="2"/>
                                            </p:txEl>
                                          </p:spTgt>
                                        </p:tgtEl>
                                        <p:attrNameLst>
                                          <p:attrName>style.visibility</p:attrName>
                                        </p:attrNameLst>
                                      </p:cBhvr>
                                      <p:to>
                                        <p:strVal val="visible"/>
                                      </p:to>
                                    </p:set>
                                    <p:animEffect transition="in" filter="fade">
                                      <p:cBhvr>
                                        <p:cTn id="10" dur="1000"/>
                                        <p:tgtEl>
                                          <p:spTgt spid="11">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animEffect transition="in" filter="fade">
                                      <p:cBhvr>
                                        <p:cTn id="13" dur="10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02-Mediaset-IT-120208"/>
          <p:cNvPicPr>
            <a:picLocks noChangeAspect="1" noChangeArrowheads="1"/>
          </p:cNvPicPr>
          <p:nvPr/>
        </p:nvPicPr>
        <p:blipFill>
          <a:blip r:embed="rId2" cstate="print"/>
          <a:srcRect t="6754"/>
          <a:stretch>
            <a:fillRect/>
          </a:stretch>
        </p:blipFill>
        <p:spPr bwMode="auto">
          <a:xfrm>
            <a:off x="0" y="980728"/>
            <a:ext cx="9144000" cy="5760640"/>
          </a:xfrm>
          <a:prstGeom prst="rect">
            <a:avLst/>
          </a:prstGeom>
          <a:noFill/>
          <a:ln w="9525">
            <a:noFill/>
            <a:miter lim="800000"/>
            <a:headEnd/>
            <a:tailEnd/>
          </a:ln>
        </p:spPr>
      </p:pic>
      <p:sp>
        <p:nvSpPr>
          <p:cNvPr id="3" name="Prostokąt 2"/>
          <p:cNvSpPr/>
          <p:nvPr/>
        </p:nvSpPr>
        <p:spPr>
          <a:xfrm>
            <a:off x="4716016" y="1196752"/>
            <a:ext cx="3606565" cy="646331"/>
          </a:xfrm>
          <a:prstGeom prst="rect">
            <a:avLst/>
          </a:prstGeom>
        </p:spPr>
        <p:txBody>
          <a:bodyPr wrap="none">
            <a:spAutoFit/>
          </a:bodyPr>
          <a:lstStyle/>
          <a:p>
            <a:r>
              <a:rPr lang="en-GB" sz="3600" b="1" dirty="0">
                <a:solidFill>
                  <a:srgbClr val="000000"/>
                </a:solidFill>
                <a:latin typeface="Calibri" pitchFamily="34" charset="0"/>
                <a:cs typeface="Calibri" pitchFamily="34" charset="0"/>
              </a:rPr>
              <a:t>Structural glazing</a:t>
            </a:r>
            <a:r>
              <a:rPr lang="pl-PL" sz="3600" b="1" dirty="0">
                <a:solidFill>
                  <a:srgbClr val="000000"/>
                </a:solidFill>
                <a:latin typeface="Calibri" pitchFamily="34" charset="0"/>
                <a:cs typeface="Calibri" pitchFamily="34" charset="0"/>
              </a:rPr>
              <a:t> </a:t>
            </a:r>
            <a:endParaRPr lang="en-GB" sz="3600" dirty="0"/>
          </a:p>
        </p:txBody>
      </p:sp>
      <p:sp>
        <p:nvSpPr>
          <p:cNvPr id="4" name="Tytuł 3"/>
          <p:cNvSpPr>
            <a:spLocks noGrp="1"/>
          </p:cNvSpPr>
          <p:nvPr>
            <p:ph type="title"/>
          </p:nvPr>
        </p:nvSpPr>
        <p:spPr/>
        <p:txBody>
          <a:bodyPr/>
          <a:lstStyle/>
          <a:p>
            <a:r>
              <a:rPr lang="pl-PL" dirty="0" smtClean="0"/>
              <a:t>Fundamentals</a:t>
            </a:r>
            <a:endParaRPr lang="en-GB" dirty="0"/>
          </a:p>
        </p:txBody>
      </p:sp>
    </p:spTree>
    <p:extLst>
      <p:ext uri="{BB962C8B-B14F-4D97-AF65-F5344CB8AC3E}">
        <p14:creationId xmlns="" xmlns:p14="http://schemas.microsoft.com/office/powerpoint/2010/main" val="2613068604"/>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Prostokąt 120"/>
          <p:cNvSpPr/>
          <p:nvPr/>
        </p:nvSpPr>
        <p:spPr>
          <a:xfrm>
            <a:off x="107504" y="1420822"/>
            <a:ext cx="3528392" cy="1308435"/>
          </a:xfrm>
          <a:prstGeom prst="rect">
            <a:avLst/>
          </a:prstGeom>
        </p:spPr>
        <p:txBody>
          <a:bodyPr wrap="square">
            <a:spAutoFit/>
          </a:bodyPr>
          <a:lstStyle/>
          <a:p>
            <a:r>
              <a:rPr lang="en-GB" sz="2400" b="1" dirty="0" smtClean="0">
                <a:latin typeface="Calibri" pitchFamily="34" charset="0"/>
                <a:cs typeface="Calibri" pitchFamily="34" charset="0"/>
              </a:rPr>
              <a:t>Outer layer</a:t>
            </a:r>
          </a:p>
          <a:p>
            <a:pPr marL="285750" indent="-285750">
              <a:lnSpc>
                <a:spcPts val="1600"/>
              </a:lnSpc>
              <a:spcBef>
                <a:spcPct val="40000"/>
              </a:spcBef>
              <a:buClr>
                <a:srgbClr val="A4968A"/>
              </a:buClr>
              <a:buSzPct val="100000"/>
              <a:buFont typeface="Calibri" pitchFamily="34" charset="0"/>
              <a:buChar char="●"/>
            </a:pPr>
            <a:r>
              <a:rPr lang="en-GB" kern="0" dirty="0" smtClean="0">
                <a:solidFill>
                  <a:srgbClr val="000000"/>
                </a:solidFill>
                <a:latin typeface="Calibri" pitchFamily="34" charset="0"/>
                <a:cs typeface="Calibri" pitchFamily="34" charset="0"/>
              </a:rPr>
              <a:t>single layer</a:t>
            </a:r>
          </a:p>
          <a:p>
            <a:pPr marL="285750" indent="-285750">
              <a:lnSpc>
                <a:spcPts val="1600"/>
              </a:lnSpc>
              <a:spcBef>
                <a:spcPct val="40000"/>
              </a:spcBef>
              <a:buClr>
                <a:srgbClr val="A4968A"/>
              </a:buClr>
              <a:buSzPct val="100000"/>
              <a:buFont typeface="Calibri" pitchFamily="34" charset="0"/>
              <a:buChar char="●"/>
            </a:pPr>
            <a:r>
              <a:rPr lang="en-GB" kern="0" dirty="0" smtClean="0">
                <a:solidFill>
                  <a:srgbClr val="000000"/>
                </a:solidFill>
                <a:latin typeface="Calibri" pitchFamily="34" charset="0"/>
                <a:cs typeface="Calibri" pitchFamily="34" charset="0"/>
              </a:rPr>
              <a:t>heat strengthened or laminated safety glass</a:t>
            </a:r>
            <a:endParaRPr lang="en-GB" kern="0" dirty="0">
              <a:solidFill>
                <a:srgbClr val="000000"/>
              </a:solidFill>
              <a:latin typeface="Calibri" pitchFamily="34" charset="0"/>
              <a:cs typeface="Calibri" pitchFamily="34" charset="0"/>
            </a:endParaRPr>
          </a:p>
        </p:txBody>
      </p:sp>
      <p:sp>
        <p:nvSpPr>
          <p:cNvPr id="122" name="Prostokąt 121"/>
          <p:cNvSpPr/>
          <p:nvPr/>
        </p:nvSpPr>
        <p:spPr>
          <a:xfrm>
            <a:off x="107504" y="3140968"/>
            <a:ext cx="3528392" cy="1093633"/>
          </a:xfrm>
          <a:prstGeom prst="rect">
            <a:avLst/>
          </a:prstGeom>
        </p:spPr>
        <p:txBody>
          <a:bodyPr wrap="square">
            <a:spAutoFit/>
          </a:bodyPr>
          <a:lstStyle/>
          <a:p>
            <a:r>
              <a:rPr lang="en-GB" sz="2400" b="1" dirty="0" smtClean="0">
                <a:latin typeface="Calibri" pitchFamily="34" charset="0"/>
                <a:cs typeface="Calibri" pitchFamily="34" charset="0"/>
              </a:rPr>
              <a:t>Intermediate space</a:t>
            </a:r>
          </a:p>
          <a:p>
            <a:pPr marL="285750" indent="-285750">
              <a:lnSpc>
                <a:spcPts val="1600"/>
              </a:lnSpc>
              <a:spcBef>
                <a:spcPct val="40000"/>
              </a:spcBef>
              <a:buClr>
                <a:srgbClr val="A4968A"/>
              </a:buClr>
              <a:buSzPct val="100000"/>
              <a:buFont typeface="Calibri" pitchFamily="34" charset="0"/>
              <a:buChar char="●"/>
            </a:pPr>
            <a:r>
              <a:rPr lang="en-GB" kern="0" dirty="0">
                <a:solidFill>
                  <a:srgbClr val="000000"/>
                </a:solidFill>
                <a:latin typeface="Calibri" pitchFamily="34" charset="0"/>
                <a:cs typeface="Calibri" pitchFamily="34" charset="0"/>
              </a:rPr>
              <a:t>air has natural stack effect</a:t>
            </a:r>
          </a:p>
          <a:p>
            <a:pPr marL="285750" indent="-285750">
              <a:lnSpc>
                <a:spcPts val="1600"/>
              </a:lnSpc>
              <a:spcBef>
                <a:spcPct val="40000"/>
              </a:spcBef>
              <a:buClr>
                <a:srgbClr val="A4968A"/>
              </a:buClr>
              <a:buSzPct val="100000"/>
              <a:buFont typeface="Calibri" pitchFamily="34" charset="0"/>
              <a:buChar char="●"/>
            </a:pPr>
            <a:r>
              <a:rPr lang="en-GB" kern="0" dirty="0">
                <a:solidFill>
                  <a:srgbClr val="000000"/>
                </a:solidFill>
                <a:latin typeface="Calibri" pitchFamily="34" charset="0"/>
                <a:cs typeface="Calibri" pitchFamily="34" charset="0"/>
              </a:rPr>
              <a:t>contains shading devices</a:t>
            </a:r>
          </a:p>
        </p:txBody>
      </p:sp>
      <p:sp>
        <p:nvSpPr>
          <p:cNvPr id="123" name="Prostokąt 122"/>
          <p:cNvSpPr/>
          <p:nvPr/>
        </p:nvSpPr>
        <p:spPr>
          <a:xfrm>
            <a:off x="108084" y="4869160"/>
            <a:ext cx="3698306" cy="1504001"/>
          </a:xfrm>
          <a:prstGeom prst="rect">
            <a:avLst/>
          </a:prstGeom>
        </p:spPr>
        <p:txBody>
          <a:bodyPr wrap="square">
            <a:spAutoFit/>
          </a:bodyPr>
          <a:lstStyle/>
          <a:p>
            <a:r>
              <a:rPr lang="en-GB" sz="2400" b="1" dirty="0" smtClean="0">
                <a:latin typeface="Calibri" pitchFamily="34" charset="0"/>
                <a:cs typeface="Calibri" pitchFamily="34" charset="0"/>
              </a:rPr>
              <a:t>Vents in outer layer</a:t>
            </a:r>
          </a:p>
          <a:p>
            <a:pPr marL="285750" indent="-285750">
              <a:lnSpc>
                <a:spcPts val="1600"/>
              </a:lnSpc>
              <a:spcBef>
                <a:spcPct val="40000"/>
              </a:spcBef>
              <a:buClr>
                <a:srgbClr val="A4968A"/>
              </a:buClr>
              <a:buSzPct val="100000"/>
              <a:buFont typeface="Calibri" pitchFamily="34" charset="0"/>
              <a:buChar char="●"/>
            </a:pPr>
            <a:r>
              <a:rPr lang="en-GB" kern="0" dirty="0">
                <a:solidFill>
                  <a:srgbClr val="000000"/>
                </a:solidFill>
                <a:latin typeface="Calibri" pitchFamily="34" charset="0"/>
                <a:cs typeface="Calibri" pitchFamily="34" charset="0"/>
              </a:rPr>
              <a:t>If open all the time </a:t>
            </a:r>
            <a:br>
              <a:rPr lang="en-GB" kern="0" dirty="0">
                <a:solidFill>
                  <a:srgbClr val="000000"/>
                </a:solidFill>
                <a:latin typeface="Calibri" pitchFamily="34" charset="0"/>
                <a:cs typeface="Calibri" pitchFamily="34" charset="0"/>
              </a:rPr>
            </a:br>
            <a:r>
              <a:rPr lang="en-GB" kern="0" dirty="0">
                <a:solidFill>
                  <a:srgbClr val="000000"/>
                </a:solidFill>
                <a:latin typeface="Calibri" pitchFamily="34" charset="0"/>
                <a:cs typeface="Calibri" pitchFamily="34" charset="0"/>
              </a:rPr>
              <a:t>	= passive system</a:t>
            </a:r>
          </a:p>
          <a:p>
            <a:pPr marL="285750" indent="-285750">
              <a:lnSpc>
                <a:spcPts val="1600"/>
              </a:lnSpc>
              <a:spcBef>
                <a:spcPct val="40000"/>
              </a:spcBef>
              <a:buClr>
                <a:srgbClr val="A4968A"/>
              </a:buClr>
              <a:buSzPct val="100000"/>
              <a:buFont typeface="Calibri" pitchFamily="34" charset="0"/>
              <a:buChar char="●"/>
            </a:pPr>
            <a:r>
              <a:rPr lang="en-GB" kern="0" dirty="0">
                <a:solidFill>
                  <a:srgbClr val="000000"/>
                </a:solidFill>
                <a:latin typeface="Calibri" pitchFamily="34" charset="0"/>
                <a:cs typeface="Calibri" pitchFamily="34" charset="0"/>
              </a:rPr>
              <a:t>If opened by hand or mechanically 	= active system</a:t>
            </a:r>
          </a:p>
        </p:txBody>
      </p:sp>
      <p:sp>
        <p:nvSpPr>
          <p:cNvPr id="137" name="Prostokąt 136"/>
          <p:cNvSpPr/>
          <p:nvPr/>
        </p:nvSpPr>
        <p:spPr>
          <a:xfrm>
            <a:off x="6845319" y="1420822"/>
            <a:ext cx="2130115" cy="2025170"/>
          </a:xfrm>
          <a:prstGeom prst="rect">
            <a:avLst/>
          </a:prstGeom>
        </p:spPr>
        <p:txBody>
          <a:bodyPr wrap="square">
            <a:spAutoFit/>
          </a:bodyPr>
          <a:lstStyle/>
          <a:p>
            <a:r>
              <a:rPr lang="en-GB" sz="2400" b="1" dirty="0" smtClean="0">
                <a:latin typeface="Calibri" pitchFamily="34" charset="0"/>
                <a:cs typeface="Calibri" pitchFamily="34" charset="0"/>
              </a:rPr>
              <a:t>Inner layer</a:t>
            </a:r>
          </a:p>
          <a:p>
            <a:pPr marL="285750" indent="-285750">
              <a:lnSpc>
                <a:spcPts val="1600"/>
              </a:lnSpc>
              <a:spcBef>
                <a:spcPct val="40000"/>
              </a:spcBef>
              <a:buClr>
                <a:srgbClr val="A4968A"/>
              </a:buClr>
              <a:buSzPct val="100000"/>
              <a:buFont typeface="Calibri" pitchFamily="34" charset="0"/>
              <a:buChar char="●"/>
            </a:pPr>
            <a:r>
              <a:rPr lang="en-GB" kern="0" dirty="0" smtClean="0">
                <a:solidFill>
                  <a:srgbClr val="000000"/>
                </a:solidFill>
                <a:latin typeface="Calibri" pitchFamily="34" charset="0"/>
                <a:cs typeface="Calibri" pitchFamily="34" charset="0"/>
              </a:rPr>
              <a:t>double glazing</a:t>
            </a:r>
          </a:p>
          <a:p>
            <a:pPr marL="285750" indent="-285750">
              <a:lnSpc>
                <a:spcPts val="1600"/>
              </a:lnSpc>
              <a:spcBef>
                <a:spcPct val="40000"/>
              </a:spcBef>
              <a:buClr>
                <a:srgbClr val="A4968A"/>
              </a:buClr>
              <a:buSzPct val="100000"/>
              <a:buFont typeface="Calibri" pitchFamily="34" charset="0"/>
              <a:buChar char="●"/>
            </a:pPr>
            <a:r>
              <a:rPr lang="en-GB" kern="0" dirty="0" smtClean="0">
                <a:solidFill>
                  <a:srgbClr val="000000"/>
                </a:solidFill>
                <a:latin typeface="Calibri" pitchFamily="34" charset="0"/>
                <a:cs typeface="Calibri" pitchFamily="34" charset="0"/>
              </a:rPr>
              <a:t>provides thermal protection</a:t>
            </a:r>
          </a:p>
          <a:p>
            <a:pPr marL="285750" indent="-285750">
              <a:lnSpc>
                <a:spcPts val="1600"/>
              </a:lnSpc>
              <a:spcBef>
                <a:spcPct val="40000"/>
              </a:spcBef>
              <a:buClr>
                <a:srgbClr val="A4968A"/>
              </a:buClr>
              <a:buSzPct val="100000"/>
              <a:buFont typeface="Calibri" pitchFamily="34" charset="0"/>
              <a:buChar char="●"/>
            </a:pPr>
            <a:r>
              <a:rPr lang="en-GB" kern="0" dirty="0" smtClean="0">
                <a:solidFill>
                  <a:srgbClr val="000000"/>
                </a:solidFill>
                <a:latin typeface="Calibri" pitchFamily="34" charset="0"/>
                <a:cs typeface="Calibri" pitchFamily="34" charset="0"/>
              </a:rPr>
              <a:t>can be opened for natural ventilation</a:t>
            </a:r>
            <a:endParaRPr lang="en-GB" kern="0" dirty="0">
              <a:solidFill>
                <a:srgbClr val="000000"/>
              </a:solidFill>
              <a:latin typeface="Calibri" pitchFamily="34" charset="0"/>
              <a:cs typeface="Calibri" pitchFamily="34" charset="0"/>
            </a:endParaRPr>
          </a:p>
        </p:txBody>
      </p:sp>
      <p:grpSp>
        <p:nvGrpSpPr>
          <p:cNvPr id="165" name="Grupa 164"/>
          <p:cNvGrpSpPr/>
          <p:nvPr/>
        </p:nvGrpSpPr>
        <p:grpSpPr>
          <a:xfrm>
            <a:off x="2889469" y="1177803"/>
            <a:ext cx="3782936" cy="5254609"/>
            <a:chOff x="2889469" y="1177803"/>
            <a:chExt cx="3782936" cy="5254609"/>
          </a:xfrm>
        </p:grpSpPr>
        <p:sp>
          <p:nvSpPr>
            <p:cNvPr id="2" name="Prostokąt 1"/>
            <p:cNvSpPr/>
            <p:nvPr/>
          </p:nvSpPr>
          <p:spPr>
            <a:xfrm>
              <a:off x="3777029" y="2685195"/>
              <a:ext cx="45719" cy="2475799"/>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rostokąt 6"/>
            <p:cNvSpPr/>
            <p:nvPr/>
          </p:nvSpPr>
          <p:spPr>
            <a:xfrm>
              <a:off x="4853252" y="2685197"/>
              <a:ext cx="45719" cy="2474804"/>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Prostokąt 7"/>
            <p:cNvSpPr/>
            <p:nvPr/>
          </p:nvSpPr>
          <p:spPr>
            <a:xfrm>
              <a:off x="5030195" y="2685196"/>
              <a:ext cx="45719" cy="2474805"/>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Prostokąt 8"/>
            <p:cNvSpPr/>
            <p:nvPr/>
          </p:nvSpPr>
          <p:spPr>
            <a:xfrm>
              <a:off x="4853252" y="1415584"/>
              <a:ext cx="45719" cy="720080"/>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Prostokąt 9"/>
            <p:cNvSpPr/>
            <p:nvPr/>
          </p:nvSpPr>
          <p:spPr>
            <a:xfrm>
              <a:off x="5027407" y="5712332"/>
              <a:ext cx="45719" cy="720080"/>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Prostokąt 10"/>
            <p:cNvSpPr/>
            <p:nvPr/>
          </p:nvSpPr>
          <p:spPr>
            <a:xfrm>
              <a:off x="4853251" y="5712332"/>
              <a:ext cx="45719" cy="720080"/>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rostokąt 11"/>
            <p:cNvSpPr/>
            <p:nvPr/>
          </p:nvSpPr>
          <p:spPr>
            <a:xfrm>
              <a:off x="5035873" y="1415584"/>
              <a:ext cx="45719" cy="720080"/>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Dowolny kształt 13"/>
            <p:cNvSpPr/>
            <p:nvPr/>
          </p:nvSpPr>
          <p:spPr>
            <a:xfrm>
              <a:off x="4853251" y="2135006"/>
              <a:ext cx="1802005" cy="550190"/>
            </a:xfrm>
            <a:custGeom>
              <a:avLst/>
              <a:gdLst>
                <a:gd name="connsiteX0" fmla="*/ 4192291 w 4192291"/>
                <a:gd name="connsiteY0" fmla="*/ 402956 h 550190"/>
                <a:gd name="connsiteX1" fmla="*/ 224725 w 4192291"/>
                <a:gd name="connsiteY1" fmla="*/ 402956 h 550190"/>
                <a:gd name="connsiteX2" fmla="*/ 224725 w 4192291"/>
                <a:gd name="connsiteY2" fmla="*/ 550190 h 550190"/>
                <a:gd name="connsiteX3" fmla="*/ 0 w 4192291"/>
                <a:gd name="connsiteY3" fmla="*/ 550190 h 550190"/>
                <a:gd name="connsiteX4" fmla="*/ 0 w 4192291"/>
                <a:gd name="connsiteY4" fmla="*/ 0 h 550190"/>
                <a:gd name="connsiteX5" fmla="*/ 240223 w 4192291"/>
                <a:gd name="connsiteY5" fmla="*/ 0 h 550190"/>
                <a:gd name="connsiteX6" fmla="*/ 240223 w 4192291"/>
                <a:gd name="connsiteY6" fmla="*/ 147234 h 550190"/>
                <a:gd name="connsiteX7" fmla="*/ 4161295 w 4192291"/>
                <a:gd name="connsiteY7" fmla="*/ 147234 h 550190"/>
                <a:gd name="connsiteX0" fmla="*/ 1872825 w 4161295"/>
                <a:gd name="connsiteY0" fmla="*/ 402956 h 550190"/>
                <a:gd name="connsiteX1" fmla="*/ 224725 w 4161295"/>
                <a:gd name="connsiteY1" fmla="*/ 402956 h 550190"/>
                <a:gd name="connsiteX2" fmla="*/ 224725 w 4161295"/>
                <a:gd name="connsiteY2" fmla="*/ 550190 h 550190"/>
                <a:gd name="connsiteX3" fmla="*/ 0 w 4161295"/>
                <a:gd name="connsiteY3" fmla="*/ 550190 h 550190"/>
                <a:gd name="connsiteX4" fmla="*/ 0 w 4161295"/>
                <a:gd name="connsiteY4" fmla="*/ 0 h 550190"/>
                <a:gd name="connsiteX5" fmla="*/ 240223 w 4161295"/>
                <a:gd name="connsiteY5" fmla="*/ 0 h 550190"/>
                <a:gd name="connsiteX6" fmla="*/ 240223 w 4161295"/>
                <a:gd name="connsiteY6" fmla="*/ 147234 h 550190"/>
                <a:gd name="connsiteX7" fmla="*/ 4161295 w 4161295"/>
                <a:gd name="connsiteY7" fmla="*/ 147234 h 550190"/>
                <a:gd name="connsiteX0" fmla="*/ 1872825 w 1872825"/>
                <a:gd name="connsiteY0" fmla="*/ 402956 h 550190"/>
                <a:gd name="connsiteX1" fmla="*/ 224725 w 1872825"/>
                <a:gd name="connsiteY1" fmla="*/ 402956 h 550190"/>
                <a:gd name="connsiteX2" fmla="*/ 224725 w 1872825"/>
                <a:gd name="connsiteY2" fmla="*/ 550190 h 550190"/>
                <a:gd name="connsiteX3" fmla="*/ 0 w 1872825"/>
                <a:gd name="connsiteY3" fmla="*/ 550190 h 550190"/>
                <a:gd name="connsiteX4" fmla="*/ 0 w 1872825"/>
                <a:gd name="connsiteY4" fmla="*/ 0 h 550190"/>
                <a:gd name="connsiteX5" fmla="*/ 240223 w 1872825"/>
                <a:gd name="connsiteY5" fmla="*/ 0 h 550190"/>
                <a:gd name="connsiteX6" fmla="*/ 240223 w 1872825"/>
                <a:gd name="connsiteY6" fmla="*/ 147234 h 550190"/>
                <a:gd name="connsiteX7" fmla="*/ 1857937 w 1872825"/>
                <a:gd name="connsiteY7" fmla="*/ 147234 h 550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72825" h="550190">
                  <a:moveTo>
                    <a:pt x="1872825" y="402956"/>
                  </a:moveTo>
                  <a:lnTo>
                    <a:pt x="224725" y="402956"/>
                  </a:lnTo>
                  <a:lnTo>
                    <a:pt x="224725" y="550190"/>
                  </a:lnTo>
                  <a:lnTo>
                    <a:pt x="0" y="550190"/>
                  </a:lnTo>
                  <a:lnTo>
                    <a:pt x="0" y="0"/>
                  </a:lnTo>
                  <a:lnTo>
                    <a:pt x="240223" y="0"/>
                  </a:lnTo>
                  <a:lnTo>
                    <a:pt x="240223" y="147234"/>
                  </a:lnTo>
                  <a:lnTo>
                    <a:pt x="1857937" y="147234"/>
                  </a:lnTo>
                </a:path>
              </a:pathLst>
            </a:cu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Dowolny kształt 14"/>
            <p:cNvSpPr/>
            <p:nvPr/>
          </p:nvSpPr>
          <p:spPr>
            <a:xfrm>
              <a:off x="4853252" y="5160001"/>
              <a:ext cx="1802005" cy="550190"/>
            </a:xfrm>
            <a:custGeom>
              <a:avLst/>
              <a:gdLst>
                <a:gd name="connsiteX0" fmla="*/ 4192291 w 4192291"/>
                <a:gd name="connsiteY0" fmla="*/ 402956 h 550190"/>
                <a:gd name="connsiteX1" fmla="*/ 224725 w 4192291"/>
                <a:gd name="connsiteY1" fmla="*/ 402956 h 550190"/>
                <a:gd name="connsiteX2" fmla="*/ 224725 w 4192291"/>
                <a:gd name="connsiteY2" fmla="*/ 550190 h 550190"/>
                <a:gd name="connsiteX3" fmla="*/ 0 w 4192291"/>
                <a:gd name="connsiteY3" fmla="*/ 550190 h 550190"/>
                <a:gd name="connsiteX4" fmla="*/ 0 w 4192291"/>
                <a:gd name="connsiteY4" fmla="*/ 0 h 550190"/>
                <a:gd name="connsiteX5" fmla="*/ 240223 w 4192291"/>
                <a:gd name="connsiteY5" fmla="*/ 0 h 550190"/>
                <a:gd name="connsiteX6" fmla="*/ 240223 w 4192291"/>
                <a:gd name="connsiteY6" fmla="*/ 147234 h 550190"/>
                <a:gd name="connsiteX7" fmla="*/ 4161295 w 4192291"/>
                <a:gd name="connsiteY7" fmla="*/ 147234 h 550190"/>
                <a:gd name="connsiteX0" fmla="*/ 1872825 w 4161295"/>
                <a:gd name="connsiteY0" fmla="*/ 402956 h 550190"/>
                <a:gd name="connsiteX1" fmla="*/ 224725 w 4161295"/>
                <a:gd name="connsiteY1" fmla="*/ 402956 h 550190"/>
                <a:gd name="connsiteX2" fmla="*/ 224725 w 4161295"/>
                <a:gd name="connsiteY2" fmla="*/ 550190 h 550190"/>
                <a:gd name="connsiteX3" fmla="*/ 0 w 4161295"/>
                <a:gd name="connsiteY3" fmla="*/ 550190 h 550190"/>
                <a:gd name="connsiteX4" fmla="*/ 0 w 4161295"/>
                <a:gd name="connsiteY4" fmla="*/ 0 h 550190"/>
                <a:gd name="connsiteX5" fmla="*/ 240223 w 4161295"/>
                <a:gd name="connsiteY5" fmla="*/ 0 h 550190"/>
                <a:gd name="connsiteX6" fmla="*/ 240223 w 4161295"/>
                <a:gd name="connsiteY6" fmla="*/ 147234 h 550190"/>
                <a:gd name="connsiteX7" fmla="*/ 4161295 w 4161295"/>
                <a:gd name="connsiteY7" fmla="*/ 147234 h 550190"/>
                <a:gd name="connsiteX0" fmla="*/ 1872825 w 1872825"/>
                <a:gd name="connsiteY0" fmla="*/ 402956 h 550190"/>
                <a:gd name="connsiteX1" fmla="*/ 224725 w 1872825"/>
                <a:gd name="connsiteY1" fmla="*/ 402956 h 550190"/>
                <a:gd name="connsiteX2" fmla="*/ 224725 w 1872825"/>
                <a:gd name="connsiteY2" fmla="*/ 550190 h 550190"/>
                <a:gd name="connsiteX3" fmla="*/ 0 w 1872825"/>
                <a:gd name="connsiteY3" fmla="*/ 550190 h 550190"/>
                <a:gd name="connsiteX4" fmla="*/ 0 w 1872825"/>
                <a:gd name="connsiteY4" fmla="*/ 0 h 550190"/>
                <a:gd name="connsiteX5" fmla="*/ 240223 w 1872825"/>
                <a:gd name="connsiteY5" fmla="*/ 0 h 550190"/>
                <a:gd name="connsiteX6" fmla="*/ 240223 w 1872825"/>
                <a:gd name="connsiteY6" fmla="*/ 147234 h 550190"/>
                <a:gd name="connsiteX7" fmla="*/ 1857937 w 1872825"/>
                <a:gd name="connsiteY7" fmla="*/ 147234 h 550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72825" h="550190">
                  <a:moveTo>
                    <a:pt x="1872825" y="402956"/>
                  </a:moveTo>
                  <a:lnTo>
                    <a:pt x="224725" y="402956"/>
                  </a:lnTo>
                  <a:lnTo>
                    <a:pt x="224725" y="550190"/>
                  </a:lnTo>
                  <a:lnTo>
                    <a:pt x="0" y="550190"/>
                  </a:lnTo>
                  <a:lnTo>
                    <a:pt x="0" y="0"/>
                  </a:lnTo>
                  <a:lnTo>
                    <a:pt x="240223" y="0"/>
                  </a:lnTo>
                  <a:lnTo>
                    <a:pt x="240223" y="147234"/>
                  </a:lnTo>
                  <a:lnTo>
                    <a:pt x="1857937" y="147234"/>
                  </a:lnTo>
                </a:path>
              </a:pathLst>
            </a:custGeom>
            <a:no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rostokąt 15"/>
            <p:cNvSpPr/>
            <p:nvPr/>
          </p:nvSpPr>
          <p:spPr>
            <a:xfrm>
              <a:off x="5222360" y="3148746"/>
              <a:ext cx="45719" cy="1152000"/>
            </a:xfrm>
            <a:prstGeom prst="rect">
              <a:avLst/>
            </a:prstGeom>
            <a:solidFill>
              <a:schemeClr val="accent3">
                <a:lumMod val="20000"/>
                <a:lumOff val="80000"/>
              </a:schemeClr>
            </a:solidFill>
            <a:ln>
              <a:solidFill>
                <a:schemeClr val="accent3">
                  <a:lumMod val="75000"/>
                </a:schemeClr>
              </a:solidFill>
            </a:ln>
            <a:scene3d>
              <a:camera prst="orthographicFront">
                <a:rot lat="0" lon="0" rev="19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rostokąt 16"/>
            <p:cNvSpPr/>
            <p:nvPr/>
          </p:nvSpPr>
          <p:spPr>
            <a:xfrm>
              <a:off x="5365191" y="3242457"/>
              <a:ext cx="45719" cy="1152000"/>
            </a:xfrm>
            <a:prstGeom prst="rect">
              <a:avLst/>
            </a:prstGeom>
            <a:solidFill>
              <a:schemeClr val="accent3">
                <a:lumMod val="20000"/>
                <a:lumOff val="80000"/>
              </a:schemeClr>
            </a:solidFill>
            <a:ln>
              <a:solidFill>
                <a:schemeClr val="accent3">
                  <a:lumMod val="75000"/>
                </a:schemeClr>
              </a:solidFill>
            </a:ln>
            <a:scene3d>
              <a:camera prst="orthographicFront">
                <a:rot lat="0" lon="0" rev="19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Łącznik prostoliniowy 18"/>
            <p:cNvCxnSpPr/>
            <p:nvPr/>
          </p:nvCxnSpPr>
          <p:spPr>
            <a:xfrm>
              <a:off x="5516602" y="3209819"/>
              <a:ext cx="180000" cy="117245"/>
            </a:xfrm>
            <a:prstGeom prst="line">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32" name="Schemat blokowy: decyzja 31"/>
            <p:cNvSpPr/>
            <p:nvPr/>
          </p:nvSpPr>
          <p:spPr>
            <a:xfrm rot="20131118">
              <a:off x="4363070" y="2812434"/>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Schemat blokowy: decyzja 32"/>
            <p:cNvSpPr/>
            <p:nvPr/>
          </p:nvSpPr>
          <p:spPr>
            <a:xfrm rot="20131118">
              <a:off x="4363070" y="2973246"/>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Schemat blokowy: decyzja 33"/>
            <p:cNvSpPr/>
            <p:nvPr/>
          </p:nvSpPr>
          <p:spPr>
            <a:xfrm rot="20131118">
              <a:off x="4363072" y="3152233"/>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Schemat blokowy: decyzja 34"/>
            <p:cNvSpPr/>
            <p:nvPr/>
          </p:nvSpPr>
          <p:spPr>
            <a:xfrm rot="20131118">
              <a:off x="4363073" y="3330437"/>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Schemat blokowy: decyzja 35"/>
            <p:cNvSpPr/>
            <p:nvPr/>
          </p:nvSpPr>
          <p:spPr>
            <a:xfrm rot="20131118">
              <a:off x="4363074" y="3509673"/>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Elipsa 36"/>
            <p:cNvSpPr/>
            <p:nvPr/>
          </p:nvSpPr>
          <p:spPr>
            <a:xfrm rot="1844472">
              <a:off x="6225301" y="3438275"/>
              <a:ext cx="216024" cy="295435"/>
            </a:xfrm>
            <a:prstGeom prst="ellipse">
              <a:avLst/>
            </a:prstGeom>
            <a:solidFill>
              <a:srgbClr val="FFC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Dowolny kształt 43"/>
            <p:cNvSpPr/>
            <p:nvPr/>
          </p:nvSpPr>
          <p:spPr>
            <a:xfrm>
              <a:off x="6343674" y="3722401"/>
              <a:ext cx="247972" cy="1573078"/>
            </a:xfrm>
            <a:custGeom>
              <a:avLst/>
              <a:gdLst>
                <a:gd name="connsiteX0" fmla="*/ 0 w 247973"/>
                <a:gd name="connsiteY0" fmla="*/ 0 h 1573078"/>
                <a:gd name="connsiteX1" fmla="*/ 0 w 247973"/>
                <a:gd name="connsiteY1" fmla="*/ 0 h 1573078"/>
                <a:gd name="connsiteX2" fmla="*/ 7749 w 247973"/>
                <a:gd name="connsiteY2" fmla="*/ 906651 h 1573078"/>
                <a:gd name="connsiteX3" fmla="*/ 247973 w 247973"/>
                <a:gd name="connsiteY3" fmla="*/ 1549831 h 1573078"/>
                <a:gd name="connsiteX4" fmla="*/ 108488 w 247973"/>
                <a:gd name="connsiteY4" fmla="*/ 1573078 h 1573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973" h="1573078">
                  <a:moveTo>
                    <a:pt x="0" y="0"/>
                  </a:moveTo>
                  <a:lnTo>
                    <a:pt x="0" y="0"/>
                  </a:lnTo>
                  <a:lnTo>
                    <a:pt x="7749" y="906651"/>
                  </a:lnTo>
                  <a:lnTo>
                    <a:pt x="247973" y="1549831"/>
                  </a:lnTo>
                  <a:lnTo>
                    <a:pt x="108488" y="1573078"/>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Dowolny kształt 44"/>
            <p:cNvSpPr/>
            <p:nvPr/>
          </p:nvSpPr>
          <p:spPr>
            <a:xfrm>
              <a:off x="6013759" y="4621303"/>
              <a:ext cx="334397" cy="674176"/>
            </a:xfrm>
            <a:custGeom>
              <a:avLst/>
              <a:gdLst>
                <a:gd name="connsiteX0" fmla="*/ 178231 w 178231"/>
                <a:gd name="connsiteY0" fmla="*/ 0 h 674176"/>
                <a:gd name="connsiteX1" fmla="*/ 85241 w 178231"/>
                <a:gd name="connsiteY1" fmla="*/ 658678 h 674176"/>
                <a:gd name="connsiteX2" fmla="*/ 0 w 178231"/>
                <a:gd name="connsiteY2" fmla="*/ 674176 h 674176"/>
              </a:gdLst>
              <a:ahLst/>
              <a:cxnLst>
                <a:cxn ang="0">
                  <a:pos x="connsiteX0" y="connsiteY0"/>
                </a:cxn>
                <a:cxn ang="0">
                  <a:pos x="connsiteX1" y="connsiteY1"/>
                </a:cxn>
                <a:cxn ang="0">
                  <a:pos x="connsiteX2" y="connsiteY2"/>
                </a:cxn>
              </a:cxnLst>
              <a:rect l="l" t="t" r="r" b="b"/>
              <a:pathLst>
                <a:path w="178231" h="674176">
                  <a:moveTo>
                    <a:pt x="178231" y="0"/>
                  </a:moveTo>
                  <a:lnTo>
                    <a:pt x="85241" y="658678"/>
                  </a:lnTo>
                  <a:lnTo>
                    <a:pt x="0" y="674176"/>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Dowolny kształt 45"/>
            <p:cNvSpPr/>
            <p:nvPr/>
          </p:nvSpPr>
          <p:spPr>
            <a:xfrm>
              <a:off x="6300445" y="3837753"/>
              <a:ext cx="371960" cy="650928"/>
            </a:xfrm>
            <a:custGeom>
              <a:avLst/>
              <a:gdLst>
                <a:gd name="connsiteX0" fmla="*/ 46495 w 371960"/>
                <a:gd name="connsiteY0" fmla="*/ 0 h 650928"/>
                <a:gd name="connsiteX1" fmla="*/ 371960 w 371960"/>
                <a:gd name="connsiteY1" fmla="*/ 441701 h 650928"/>
                <a:gd name="connsiteX2" fmla="*/ 100739 w 371960"/>
                <a:gd name="connsiteY2" fmla="*/ 650928 h 650928"/>
                <a:gd name="connsiteX3" fmla="*/ 0 w 371960"/>
                <a:gd name="connsiteY3" fmla="*/ 619932 h 650928"/>
              </a:gdLst>
              <a:ahLst/>
              <a:cxnLst>
                <a:cxn ang="0">
                  <a:pos x="connsiteX0" y="connsiteY0"/>
                </a:cxn>
                <a:cxn ang="0">
                  <a:pos x="connsiteX1" y="connsiteY1"/>
                </a:cxn>
                <a:cxn ang="0">
                  <a:pos x="connsiteX2" y="connsiteY2"/>
                </a:cxn>
                <a:cxn ang="0">
                  <a:pos x="connsiteX3" y="connsiteY3"/>
                </a:cxn>
              </a:cxnLst>
              <a:rect l="l" t="t" r="r" b="b"/>
              <a:pathLst>
                <a:path w="371960" h="650928">
                  <a:moveTo>
                    <a:pt x="46495" y="0"/>
                  </a:moveTo>
                  <a:lnTo>
                    <a:pt x="371960" y="441701"/>
                  </a:lnTo>
                  <a:lnTo>
                    <a:pt x="100739" y="650928"/>
                  </a:lnTo>
                  <a:lnTo>
                    <a:pt x="0" y="619932"/>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Dowolny kształt 47"/>
            <p:cNvSpPr/>
            <p:nvPr/>
          </p:nvSpPr>
          <p:spPr>
            <a:xfrm>
              <a:off x="5940717" y="3837753"/>
              <a:ext cx="410705" cy="426203"/>
            </a:xfrm>
            <a:custGeom>
              <a:avLst/>
              <a:gdLst>
                <a:gd name="connsiteX0" fmla="*/ 410705 w 410705"/>
                <a:gd name="connsiteY0" fmla="*/ 0 h 426203"/>
                <a:gd name="connsiteX1" fmla="*/ 240224 w 410705"/>
                <a:gd name="connsiteY1" fmla="*/ 426203 h 426203"/>
                <a:gd name="connsiteX2" fmla="*/ 0 w 410705"/>
                <a:gd name="connsiteY2" fmla="*/ 193728 h 426203"/>
                <a:gd name="connsiteX3" fmla="*/ 23247 w 410705"/>
                <a:gd name="connsiteY3" fmla="*/ 108488 h 426203"/>
              </a:gdLst>
              <a:ahLst/>
              <a:cxnLst>
                <a:cxn ang="0">
                  <a:pos x="connsiteX0" y="connsiteY0"/>
                </a:cxn>
                <a:cxn ang="0">
                  <a:pos x="connsiteX1" y="connsiteY1"/>
                </a:cxn>
                <a:cxn ang="0">
                  <a:pos x="connsiteX2" y="connsiteY2"/>
                </a:cxn>
                <a:cxn ang="0">
                  <a:pos x="connsiteX3" y="connsiteY3"/>
                </a:cxn>
              </a:cxnLst>
              <a:rect l="l" t="t" r="r" b="b"/>
              <a:pathLst>
                <a:path w="410705" h="426203">
                  <a:moveTo>
                    <a:pt x="410705" y="0"/>
                  </a:moveTo>
                  <a:lnTo>
                    <a:pt x="240224" y="426203"/>
                  </a:lnTo>
                  <a:lnTo>
                    <a:pt x="0" y="193728"/>
                  </a:lnTo>
                  <a:lnTo>
                    <a:pt x="23247" y="108488"/>
                  </a:lnTo>
                </a:path>
              </a:pathLst>
            </a:cu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Prostokąt 51"/>
            <p:cNvSpPr/>
            <p:nvPr/>
          </p:nvSpPr>
          <p:spPr>
            <a:xfrm>
              <a:off x="3777029" y="5710191"/>
              <a:ext cx="45719" cy="720080"/>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Prostokąt 65"/>
            <p:cNvSpPr/>
            <p:nvPr/>
          </p:nvSpPr>
          <p:spPr>
            <a:xfrm>
              <a:off x="3775705" y="1415584"/>
              <a:ext cx="45719" cy="720080"/>
            </a:xfrm>
            <a:prstGeom prst="rect">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3" name="Łącznik prostoliniowy 112"/>
            <p:cNvCxnSpPr/>
            <p:nvPr/>
          </p:nvCxnSpPr>
          <p:spPr>
            <a:xfrm>
              <a:off x="4937407" y="4212476"/>
              <a:ext cx="180000" cy="117245"/>
            </a:xfrm>
            <a:prstGeom prst="line">
              <a:avLst/>
            </a:pr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cxnSp>
        <p:sp>
          <p:nvSpPr>
            <p:cNvPr id="124" name="Schemat blokowy: decyzja 123"/>
            <p:cNvSpPr/>
            <p:nvPr/>
          </p:nvSpPr>
          <p:spPr>
            <a:xfrm>
              <a:off x="3670544" y="2207349"/>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5" name="Schemat blokowy: decyzja 124"/>
            <p:cNvSpPr/>
            <p:nvPr/>
          </p:nvSpPr>
          <p:spPr>
            <a:xfrm>
              <a:off x="3670544" y="2367808"/>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6" name="Schemat blokowy: decyzja 125"/>
            <p:cNvSpPr/>
            <p:nvPr/>
          </p:nvSpPr>
          <p:spPr>
            <a:xfrm>
              <a:off x="3670546" y="2544940"/>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7" name="Schemat blokowy: decyzja 126"/>
            <p:cNvSpPr/>
            <p:nvPr/>
          </p:nvSpPr>
          <p:spPr>
            <a:xfrm>
              <a:off x="3671122" y="5226923"/>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8" name="Schemat blokowy: decyzja 127"/>
            <p:cNvSpPr/>
            <p:nvPr/>
          </p:nvSpPr>
          <p:spPr>
            <a:xfrm>
              <a:off x="3671122" y="5387382"/>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9" name="Schemat blokowy: decyzja 128"/>
            <p:cNvSpPr/>
            <p:nvPr/>
          </p:nvSpPr>
          <p:spPr>
            <a:xfrm>
              <a:off x="3671124" y="5564514"/>
              <a:ext cx="255842" cy="57126"/>
            </a:xfrm>
            <a:prstGeom prst="flowChartDecision">
              <a:avLst/>
            </a:prstGeom>
            <a:solidFill>
              <a:schemeClr val="accent3">
                <a:lumMod val="20000"/>
                <a:lumOff val="80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4" name="Dowolny kształt 133"/>
            <p:cNvSpPr/>
            <p:nvPr/>
          </p:nvSpPr>
          <p:spPr>
            <a:xfrm>
              <a:off x="4843568" y="4360391"/>
              <a:ext cx="240383" cy="0"/>
            </a:xfrm>
            <a:custGeom>
              <a:avLst/>
              <a:gdLst>
                <a:gd name="connsiteX0" fmla="*/ 0 w 240383"/>
                <a:gd name="connsiteY0" fmla="*/ 0 h 0"/>
                <a:gd name="connsiteX1" fmla="*/ 240383 w 240383"/>
                <a:gd name="connsiteY1" fmla="*/ 0 h 0"/>
              </a:gdLst>
              <a:ahLst/>
              <a:cxnLst>
                <a:cxn ang="0">
                  <a:pos x="connsiteX0" y="connsiteY0"/>
                </a:cxn>
                <a:cxn ang="0">
                  <a:pos x="connsiteX1" y="connsiteY1"/>
                </a:cxn>
              </a:cxnLst>
              <a:rect l="l" t="t" r="r" b="b"/>
              <a:pathLst>
                <a:path w="240383">
                  <a:moveTo>
                    <a:pt x="0" y="0"/>
                  </a:moveTo>
                  <a:lnTo>
                    <a:pt x="240383" y="0"/>
                  </a:lnTo>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5" name="Dowolny kształt 134"/>
            <p:cNvSpPr/>
            <p:nvPr/>
          </p:nvSpPr>
          <p:spPr>
            <a:xfrm>
              <a:off x="4845047" y="3117843"/>
              <a:ext cx="240383" cy="0"/>
            </a:xfrm>
            <a:custGeom>
              <a:avLst/>
              <a:gdLst>
                <a:gd name="connsiteX0" fmla="*/ 0 w 240383"/>
                <a:gd name="connsiteY0" fmla="*/ 0 h 0"/>
                <a:gd name="connsiteX1" fmla="*/ 240383 w 240383"/>
                <a:gd name="connsiteY1" fmla="*/ 0 h 0"/>
              </a:gdLst>
              <a:ahLst/>
              <a:cxnLst>
                <a:cxn ang="0">
                  <a:pos x="connsiteX0" y="connsiteY0"/>
                </a:cxn>
                <a:cxn ang="0">
                  <a:pos x="connsiteX1" y="connsiteY1"/>
                </a:cxn>
              </a:cxnLst>
              <a:rect l="l" t="t" r="r" b="b"/>
              <a:pathLst>
                <a:path w="240383">
                  <a:moveTo>
                    <a:pt x="0" y="0"/>
                  </a:moveTo>
                  <a:lnTo>
                    <a:pt x="240383" y="0"/>
                  </a:lnTo>
                </a:path>
              </a:pathLst>
            </a:custGeom>
            <a:no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1" name="Łuk 160"/>
            <p:cNvSpPr/>
            <p:nvPr/>
          </p:nvSpPr>
          <p:spPr>
            <a:xfrm rot="5400000">
              <a:off x="2907850" y="4189017"/>
              <a:ext cx="1487412" cy="1494127"/>
            </a:xfrm>
            <a:prstGeom prst="arc">
              <a:avLst/>
            </a:prstGeom>
            <a:ln w="25400">
              <a:solidFill>
                <a:srgbClr val="00B0F0"/>
              </a:solidFill>
              <a:headEnd type="arrow"/>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3" name="Łuk 162"/>
            <p:cNvSpPr/>
            <p:nvPr/>
          </p:nvSpPr>
          <p:spPr>
            <a:xfrm rot="5400000">
              <a:off x="2892827" y="1174445"/>
              <a:ext cx="1487412" cy="1494127"/>
            </a:xfrm>
            <a:prstGeom prst="arc">
              <a:avLst/>
            </a:prstGeom>
            <a:ln w="25400">
              <a:solidFill>
                <a:srgbClr val="00B0F0"/>
              </a:solidFill>
              <a:headEnd type="arrow"/>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4" name="Łuk 163"/>
            <p:cNvSpPr/>
            <p:nvPr/>
          </p:nvSpPr>
          <p:spPr>
            <a:xfrm rot="5400000">
              <a:off x="3858471" y="2175740"/>
              <a:ext cx="1487412" cy="1494127"/>
            </a:xfrm>
            <a:prstGeom prst="arc">
              <a:avLst/>
            </a:prstGeom>
            <a:ln w="25400">
              <a:solidFill>
                <a:srgbClr val="00B0F0"/>
              </a:solidFill>
              <a:headEnd type="arrow"/>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166" name="Prostokąt 165"/>
          <p:cNvSpPr/>
          <p:nvPr/>
        </p:nvSpPr>
        <p:spPr>
          <a:xfrm>
            <a:off x="5333731" y="5485434"/>
            <a:ext cx="3747244" cy="1200329"/>
          </a:xfrm>
          <a:prstGeom prst="rect">
            <a:avLst/>
          </a:prstGeom>
        </p:spPr>
        <p:txBody>
          <a:bodyPr wrap="none">
            <a:spAutoFit/>
          </a:bodyPr>
          <a:lstStyle/>
          <a:p>
            <a:r>
              <a:rPr lang="en-GB" sz="3600" b="1" dirty="0" smtClean="0">
                <a:latin typeface="Calibri" pitchFamily="34" charset="0"/>
                <a:cs typeface="Calibri" pitchFamily="34" charset="0"/>
              </a:rPr>
              <a:t>Double-Skin </a:t>
            </a:r>
            <a:endParaRPr lang="pl-PL" sz="3600" b="1" dirty="0" smtClean="0">
              <a:latin typeface="Calibri" pitchFamily="34" charset="0"/>
              <a:cs typeface="Calibri" pitchFamily="34" charset="0"/>
            </a:endParaRPr>
          </a:p>
          <a:p>
            <a:r>
              <a:rPr lang="pl-PL" sz="3600" b="1" dirty="0" smtClean="0">
                <a:latin typeface="Calibri" pitchFamily="34" charset="0"/>
                <a:cs typeface="Calibri" pitchFamily="34" charset="0"/>
              </a:rPr>
              <a:t>         </a:t>
            </a:r>
            <a:r>
              <a:rPr lang="en-GB" sz="3600" b="1" dirty="0" smtClean="0">
                <a:latin typeface="Calibri" pitchFamily="34" charset="0"/>
                <a:cs typeface="Calibri" pitchFamily="34" charset="0"/>
              </a:rPr>
              <a:t>Façades </a:t>
            </a:r>
            <a:r>
              <a:rPr lang="en-GB" sz="3600" b="1" dirty="0">
                <a:latin typeface="Calibri" pitchFamily="34" charset="0"/>
                <a:cs typeface="Calibri" pitchFamily="34" charset="0"/>
              </a:rPr>
              <a:t>(DSF)</a:t>
            </a:r>
          </a:p>
        </p:txBody>
      </p:sp>
      <p:sp>
        <p:nvSpPr>
          <p:cNvPr id="3" name="Tytuł 2"/>
          <p:cNvSpPr>
            <a:spLocks noGrp="1"/>
          </p:cNvSpPr>
          <p:nvPr>
            <p:ph type="title"/>
          </p:nvPr>
        </p:nvSpPr>
        <p:spPr/>
        <p:txBody>
          <a:bodyPr/>
          <a:lstStyle/>
          <a:p>
            <a:r>
              <a:rPr lang="en-GB" dirty="0" smtClean="0"/>
              <a:t>Fundamentals</a:t>
            </a:r>
            <a:endParaRPr lang="en-GB" dirty="0"/>
          </a:p>
        </p:txBody>
      </p:sp>
      <p:cxnSp>
        <p:nvCxnSpPr>
          <p:cNvPr id="6" name="Łącznik prosty ze strzałką 5"/>
          <p:cNvCxnSpPr/>
          <p:nvPr/>
        </p:nvCxnSpPr>
        <p:spPr>
          <a:xfrm flipV="1">
            <a:off x="1818110" y="1679037"/>
            <a:ext cx="1926865" cy="5238"/>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54" name="Łącznik prosty ze strzałką 53"/>
          <p:cNvCxnSpPr/>
          <p:nvPr/>
        </p:nvCxnSpPr>
        <p:spPr>
          <a:xfrm>
            <a:off x="2773721" y="3407858"/>
            <a:ext cx="1294223" cy="0"/>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2" name="Łącznik łamany 21"/>
          <p:cNvCxnSpPr>
            <a:endCxn id="128" idx="1"/>
          </p:cNvCxnSpPr>
          <p:nvPr/>
        </p:nvCxnSpPr>
        <p:spPr>
          <a:xfrm>
            <a:off x="2773721" y="5160001"/>
            <a:ext cx="897401" cy="255944"/>
          </a:xfrm>
          <a:prstGeom prst="bentConnector3">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61" name="Łącznik prosty ze strzałką 60"/>
          <p:cNvCxnSpPr/>
          <p:nvPr/>
        </p:nvCxnSpPr>
        <p:spPr>
          <a:xfrm flipH="1">
            <a:off x="5102894" y="1669399"/>
            <a:ext cx="1629346" cy="0"/>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4149175011"/>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1"/>
                                        </p:tgtEl>
                                        <p:attrNameLst>
                                          <p:attrName>style.visibility</p:attrName>
                                        </p:attrNameLst>
                                      </p:cBhvr>
                                      <p:to>
                                        <p:strVal val="visible"/>
                                      </p:to>
                                    </p:set>
                                    <p:animEffect transition="in" filter="fade">
                                      <p:cBhvr>
                                        <p:cTn id="7" dur="500"/>
                                        <p:tgtEl>
                                          <p:spTgt spid="121"/>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37"/>
                                        </p:tgtEl>
                                        <p:attrNameLst>
                                          <p:attrName>style.visibility</p:attrName>
                                        </p:attrNameLst>
                                      </p:cBhvr>
                                      <p:to>
                                        <p:strVal val="visible"/>
                                      </p:to>
                                    </p:set>
                                    <p:animEffect transition="in" filter="fade">
                                      <p:cBhvr>
                                        <p:cTn id="15" dur="500"/>
                                        <p:tgtEl>
                                          <p:spTgt spid="137"/>
                                        </p:tgtEl>
                                      </p:cBhvr>
                                    </p:animEffect>
                                  </p:childTnLst>
                                </p:cTn>
                              </p:par>
                              <p:par>
                                <p:cTn id="16" presetID="10" presetClass="entr" presetSubtype="0" fill="hold" nodeType="withEffect">
                                  <p:stCondLst>
                                    <p:cond delay="0"/>
                                  </p:stCondLst>
                                  <p:childTnLst>
                                    <p:set>
                                      <p:cBhvr>
                                        <p:cTn id="17" dur="1" fill="hold">
                                          <p:stCondLst>
                                            <p:cond delay="0"/>
                                          </p:stCondLst>
                                        </p:cTn>
                                        <p:tgtEl>
                                          <p:spTgt spid="61"/>
                                        </p:tgtEl>
                                        <p:attrNameLst>
                                          <p:attrName>style.visibility</p:attrName>
                                        </p:attrNameLst>
                                      </p:cBhvr>
                                      <p:to>
                                        <p:strVal val="visible"/>
                                      </p:to>
                                    </p:set>
                                    <p:animEffect transition="in" filter="fade">
                                      <p:cBhvr>
                                        <p:cTn id="18" dur="500"/>
                                        <p:tgtEl>
                                          <p:spTgt spid="6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2"/>
                                        </p:tgtEl>
                                        <p:attrNameLst>
                                          <p:attrName>style.visibility</p:attrName>
                                        </p:attrNameLst>
                                      </p:cBhvr>
                                      <p:to>
                                        <p:strVal val="visible"/>
                                      </p:to>
                                    </p:set>
                                    <p:animEffect transition="in" filter="fade">
                                      <p:cBhvr>
                                        <p:cTn id="23" dur="500"/>
                                        <p:tgtEl>
                                          <p:spTgt spid="122"/>
                                        </p:tgtEl>
                                      </p:cBhvr>
                                    </p:animEffect>
                                  </p:childTnLst>
                                </p:cTn>
                              </p:par>
                              <p:par>
                                <p:cTn id="24" presetID="10" presetClass="entr" presetSubtype="0" fill="hold" nodeType="withEffect">
                                  <p:stCondLst>
                                    <p:cond delay="0"/>
                                  </p:stCondLst>
                                  <p:childTnLst>
                                    <p:set>
                                      <p:cBhvr>
                                        <p:cTn id="25" dur="1" fill="hold">
                                          <p:stCondLst>
                                            <p:cond delay="0"/>
                                          </p:stCondLst>
                                        </p:cTn>
                                        <p:tgtEl>
                                          <p:spTgt spid="54"/>
                                        </p:tgtEl>
                                        <p:attrNameLst>
                                          <p:attrName>style.visibility</p:attrName>
                                        </p:attrNameLst>
                                      </p:cBhvr>
                                      <p:to>
                                        <p:strVal val="visible"/>
                                      </p:to>
                                    </p:set>
                                    <p:animEffect transition="in" filter="fade">
                                      <p:cBhvr>
                                        <p:cTn id="26" dur="500"/>
                                        <p:tgtEl>
                                          <p:spTgt spid="5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23"/>
                                        </p:tgtEl>
                                        <p:attrNameLst>
                                          <p:attrName>style.visibility</p:attrName>
                                        </p:attrNameLst>
                                      </p:cBhvr>
                                      <p:to>
                                        <p:strVal val="visible"/>
                                      </p:to>
                                    </p:set>
                                    <p:animEffect transition="in" filter="fade">
                                      <p:cBhvr>
                                        <p:cTn id="31" dur="500"/>
                                        <p:tgtEl>
                                          <p:spTgt spid="123"/>
                                        </p:tgtEl>
                                      </p:cBhvr>
                                    </p:animEffect>
                                  </p:childTnLst>
                                </p:cTn>
                              </p:par>
                              <p:par>
                                <p:cTn id="32" presetID="10" presetClass="entr" presetSubtype="0" fill="hold" nodeType="withEffect">
                                  <p:stCondLst>
                                    <p:cond delay="0"/>
                                  </p:stCondLst>
                                  <p:childTnLst>
                                    <p:set>
                                      <p:cBhvr>
                                        <p:cTn id="33" dur="1" fill="hold">
                                          <p:stCondLst>
                                            <p:cond delay="0"/>
                                          </p:stCondLst>
                                        </p:cTn>
                                        <p:tgtEl>
                                          <p:spTgt spid="22"/>
                                        </p:tgtEl>
                                        <p:attrNameLst>
                                          <p:attrName>style.visibility</p:attrName>
                                        </p:attrNameLst>
                                      </p:cBhvr>
                                      <p:to>
                                        <p:strVal val="visible"/>
                                      </p:to>
                                    </p:set>
                                    <p:animEffect transition="in" filter="fade">
                                      <p:cBhvr>
                                        <p:cTn id="3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 grpId="0"/>
      <p:bldP spid="122" grpId="0"/>
      <p:bldP spid="123" grpId="0"/>
      <p:bldP spid="13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2" name="Picture 4" descr="D:\Prezentacje\Introduction to curtain walling_August 2012\Inne\Podwójna skóra\Od Mariusza\image1502.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r="1840"/>
          <a:stretch>
            <a:fillRect/>
          </a:stretch>
        </p:blipFill>
        <p:spPr bwMode="auto">
          <a:xfrm>
            <a:off x="-1" y="980728"/>
            <a:ext cx="4525690" cy="5760640"/>
          </a:xfrm>
          <a:prstGeom prst="rect">
            <a:avLst/>
          </a:prstGeom>
          <a:noFill/>
          <a:extLst>
            <a:ext uri="{909E8E84-426E-40DD-AFC4-6F175D3DCCD1}">
              <a14:hiddenFill xmlns="" xmlns:a14="http://schemas.microsoft.com/office/drawing/2010/main">
                <a:solidFill>
                  <a:srgbClr val="FFFFFF"/>
                </a:solidFill>
              </a14:hiddenFill>
            </a:ext>
          </a:extLst>
        </p:spPr>
      </p:pic>
      <p:sp>
        <p:nvSpPr>
          <p:cNvPr id="4" name="Prostokąt 3"/>
          <p:cNvSpPr/>
          <p:nvPr/>
        </p:nvSpPr>
        <p:spPr>
          <a:xfrm>
            <a:off x="4331580" y="1268413"/>
            <a:ext cx="4812420" cy="2260451"/>
          </a:xfrm>
          <a:prstGeom prst="rect">
            <a:avLst/>
          </a:prstGeom>
        </p:spPr>
        <p:txBody>
          <a:bodyPr wrap="square">
            <a:spAutoFit/>
          </a:bodyPr>
          <a:lstStyle/>
          <a:p>
            <a:pPr lvl="0">
              <a:spcAft>
                <a:spcPts val="300"/>
              </a:spcAft>
            </a:pPr>
            <a:r>
              <a:rPr lang="en-GB" sz="2800" b="1" dirty="0" smtClean="0">
                <a:solidFill>
                  <a:srgbClr val="000000"/>
                </a:solidFill>
                <a:latin typeface="Calibri" pitchFamily="34" charset="0"/>
                <a:cs typeface="Calibri" pitchFamily="34" charset="0"/>
              </a:rPr>
              <a:t>Double-Skin Façades (DSF)</a:t>
            </a:r>
          </a:p>
          <a:p>
            <a:pPr marL="742950" lvl="1" indent="-285750">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Specific thermal features reduce exploitation costs in cooling as well as in heating seasons</a:t>
            </a:r>
          </a:p>
          <a:p>
            <a:pPr marL="742950" lvl="1" indent="-285750">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Exterior layer of glass buffers wind blows improving windows operability and natural ventilation </a:t>
            </a:r>
          </a:p>
          <a:p>
            <a:pPr marL="742950" lvl="1" indent="-285750">
              <a:spcAft>
                <a:spcPts val="600"/>
              </a:spcAft>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Effective noise reduction in urban settings</a:t>
            </a:r>
          </a:p>
        </p:txBody>
      </p:sp>
      <p:pic>
        <p:nvPicPr>
          <p:cNvPr id="12293" name="Picture 5" descr="D:\Prezentacje\Introduction to curtain walling_August 2012\Inne\Podwójna skóra\Od Mariusza\013.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220072" y="3550196"/>
            <a:ext cx="3024336" cy="3024336"/>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ytuł 1"/>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102386229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p:cTn id="7"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9" dur="1000"/>
                                        <p:tgtEl>
                                          <p:spTgt spid="4">
                                            <p:txEl>
                                              <p:pRg st="1" end="1"/>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 calcmode="lin" valueType="num">
                                      <p:cBhvr>
                                        <p:cTn id="12"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13" dur="1000" fill="hold"/>
                                        <p:tgtEl>
                                          <p:spTgt spid="4">
                                            <p:txEl>
                                              <p:pRg st="2" end="2"/>
                                            </p:txEl>
                                          </p:spTgt>
                                        </p:tgtEl>
                                        <p:attrNameLst>
                                          <p:attrName>ppt_h</p:attrName>
                                        </p:attrNameLst>
                                      </p:cBhvr>
                                      <p:tavLst>
                                        <p:tav tm="0">
                                          <p:val>
                                            <p:fltVal val="0"/>
                                          </p:val>
                                        </p:tav>
                                        <p:tav tm="100000">
                                          <p:val>
                                            <p:strVal val="#ppt_h"/>
                                          </p:val>
                                        </p:tav>
                                      </p:tavLst>
                                    </p:anim>
                                    <p:animEffect transition="in" filter="fade">
                                      <p:cBhvr>
                                        <p:cTn id="14" dur="1000"/>
                                        <p:tgtEl>
                                          <p:spTgt spid="4">
                                            <p:txEl>
                                              <p:pRg st="2" end="2"/>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p:cTn id="17" dur="1000" fill="hold"/>
                                        <p:tgtEl>
                                          <p:spTgt spid="4">
                                            <p:txEl>
                                              <p:pRg st="3" end="3"/>
                                            </p:txEl>
                                          </p:spTgt>
                                        </p:tgtEl>
                                        <p:attrNameLst>
                                          <p:attrName>ppt_w</p:attrName>
                                        </p:attrNameLst>
                                      </p:cBhvr>
                                      <p:tavLst>
                                        <p:tav tm="0">
                                          <p:val>
                                            <p:fltVal val="0"/>
                                          </p:val>
                                        </p:tav>
                                        <p:tav tm="100000">
                                          <p:val>
                                            <p:strVal val="#ppt_w"/>
                                          </p:val>
                                        </p:tav>
                                      </p:tavLst>
                                    </p:anim>
                                    <p:anim calcmode="lin" valueType="num">
                                      <p:cBhvr>
                                        <p:cTn id="18" dur="1000" fill="hold"/>
                                        <p:tgtEl>
                                          <p:spTgt spid="4">
                                            <p:txEl>
                                              <p:pRg st="3" end="3"/>
                                            </p:txEl>
                                          </p:spTgt>
                                        </p:tgtEl>
                                        <p:attrNameLst>
                                          <p:attrName>ppt_h</p:attrName>
                                        </p:attrNameLst>
                                      </p:cBhvr>
                                      <p:tavLst>
                                        <p:tav tm="0">
                                          <p:val>
                                            <p:fltVal val="0"/>
                                          </p:val>
                                        </p:tav>
                                        <p:tav tm="100000">
                                          <p:val>
                                            <p:strVal val="#ppt_h"/>
                                          </p:val>
                                        </p:tav>
                                      </p:tavLst>
                                    </p:anim>
                                    <p:animEffect transition="in" filter="fade">
                                      <p:cBhvr>
                                        <p:cTn id="19" dur="1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0208" name="Picture 32" descr="SAPA_000548"/>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415136" y="1573535"/>
            <a:ext cx="2038350" cy="1495425"/>
          </a:xfrm>
          <a:prstGeom prst="rect">
            <a:avLst/>
          </a:prstGeom>
          <a:noFill/>
          <a:ln>
            <a:noFill/>
          </a:ln>
          <a:extLst>
            <a:ext uri="{909E8E84-426E-40DD-AFC4-6F175D3DCCD1}">
              <a14:hiddenFill xmlns="" xmlns:a14="http://schemas.microsoft.com/office/drawing/2010/main">
                <a:solidFill>
                  <a:srgbClr val="FFFFFF"/>
                </a:solidFill>
              </a14:hiddenFill>
            </a:ext>
          </a:extLst>
        </p:spPr>
      </p:pic>
      <p:sp>
        <p:nvSpPr>
          <p:cNvPr id="690178" name="Rectangle 2"/>
          <p:cNvSpPr>
            <a:spLocks noChangeArrowheads="1"/>
          </p:cNvSpPr>
          <p:nvPr/>
        </p:nvSpPr>
        <p:spPr bwMode="auto">
          <a:xfrm>
            <a:off x="395288" y="333375"/>
            <a:ext cx="6635750" cy="574675"/>
          </a:xfrm>
          <a:prstGeom prst="rect">
            <a:avLst/>
          </a:prstGeom>
          <a:noFill/>
          <a:ln w="9525">
            <a:noFill/>
            <a:miter lim="800000"/>
            <a:headEnd/>
            <a:tailEnd/>
          </a:ln>
          <a:effectLst/>
        </p:spPr>
        <p:txBody>
          <a:bodyPr wrap="none" anchor="ctr"/>
          <a:lstStyle/>
          <a:p>
            <a:pPr algn="ctr"/>
            <a:endParaRPr lang="en-GB" sz="600" dirty="0">
              <a:solidFill>
                <a:srgbClr val="808080"/>
              </a:solidFill>
              <a:latin typeface="Calibri" pitchFamily="34" charset="0"/>
            </a:endParaRPr>
          </a:p>
        </p:txBody>
      </p:sp>
      <p:sp>
        <p:nvSpPr>
          <p:cNvPr id="690181" name="Rectangle 5"/>
          <p:cNvSpPr>
            <a:spLocks noChangeArrowheads="1"/>
          </p:cNvSpPr>
          <p:nvPr/>
        </p:nvSpPr>
        <p:spPr bwMode="auto">
          <a:xfrm>
            <a:off x="530222" y="1510406"/>
            <a:ext cx="5481938" cy="1465461"/>
          </a:xfrm>
          <a:prstGeom prst="rect">
            <a:avLst/>
          </a:prstGeom>
          <a:noFill/>
          <a:ln w="9525">
            <a:noFill/>
            <a:miter lim="800000"/>
            <a:headEnd/>
            <a:tailEnd/>
          </a:ln>
          <a:effectLst/>
          <a:extLst>
            <a:ext uri="{909E8E84-426E-40DD-AFC4-6F175D3DCCD1}">
              <a14:hiddenFill xmlns="" xmlns:a14="http://schemas.microsoft.com/office/drawing/2010/main">
                <a:solidFill>
                  <a:schemeClr val="bg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pPr>
              <a:spcBef>
                <a:spcPct val="40000"/>
              </a:spcBef>
              <a:spcAft>
                <a:spcPts val="300"/>
              </a:spcAft>
              <a:buClr>
                <a:schemeClr val="tx1"/>
              </a:buClr>
              <a:buSzPct val="100000"/>
            </a:pPr>
            <a:r>
              <a:rPr lang="en-GB" sz="2400" b="1" dirty="0" smtClean="0">
                <a:latin typeface="Calibri" pitchFamily="34" charset="0"/>
                <a:cs typeface="Calibri" pitchFamily="34" charset="0"/>
              </a:rPr>
              <a:t>Standard (off</a:t>
            </a:r>
            <a:r>
              <a:rPr lang="pl-PL" sz="2400" b="1" dirty="0" smtClean="0">
                <a:latin typeface="Calibri" pitchFamily="34" charset="0"/>
                <a:cs typeface="Calibri" pitchFamily="34" charset="0"/>
              </a:rPr>
              <a:t> the</a:t>
            </a:r>
            <a:r>
              <a:rPr lang="en-GB" sz="2400" b="1" dirty="0" smtClean="0">
                <a:latin typeface="Calibri" pitchFamily="34" charset="0"/>
                <a:cs typeface="Calibri" pitchFamily="34" charset="0"/>
              </a:rPr>
              <a:t> shelf) system</a:t>
            </a:r>
            <a:endParaRPr lang="en-GB" sz="1600" b="1" dirty="0" smtClean="0">
              <a:latin typeface="Calibri" pitchFamily="34" charset="0"/>
              <a:cs typeface="Calibri" pitchFamily="34" charset="0"/>
            </a:endParaRP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Prepared for a wide range of standard configurations</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Includes full suite of profiles and accessories</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Fully tested by system supplier</a:t>
            </a:r>
            <a:endParaRPr lang="en-GB" sz="1600" dirty="0">
              <a:solidFill>
                <a:srgbClr val="000000"/>
              </a:solidFill>
              <a:latin typeface="Calibri" pitchFamily="34" charset="0"/>
              <a:cs typeface="Calibri" pitchFamily="34" charset="0"/>
            </a:endParaRPr>
          </a:p>
        </p:txBody>
      </p:sp>
      <p:sp>
        <p:nvSpPr>
          <p:cNvPr id="690184" name="Rectangle 8"/>
          <p:cNvSpPr>
            <a:spLocks noChangeArrowheads="1"/>
          </p:cNvSpPr>
          <p:nvPr/>
        </p:nvSpPr>
        <p:spPr bwMode="auto">
          <a:xfrm>
            <a:off x="530222" y="4983956"/>
            <a:ext cx="5228624" cy="1462088"/>
          </a:xfrm>
          <a:prstGeom prst="rect">
            <a:avLst/>
          </a:prstGeom>
          <a:noFill/>
          <a:ln w="9525">
            <a:noFill/>
            <a:miter lim="800000"/>
            <a:headEnd/>
            <a:tailEnd/>
          </a:ln>
          <a:effectLst/>
          <a:extLst>
            <a:ext uri="{909E8E84-426E-40DD-AFC4-6F175D3DCCD1}">
              <a14:hiddenFill xmlns="" xmlns:a14="http://schemas.microsoft.com/office/drawing/2010/main">
                <a:solidFill>
                  <a:schemeClr val="bg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pPr>
              <a:spcBef>
                <a:spcPct val="40000"/>
              </a:spcBef>
              <a:spcAft>
                <a:spcPts val="300"/>
              </a:spcAft>
              <a:buClr>
                <a:schemeClr val="tx1"/>
              </a:buClr>
              <a:buSzPct val="100000"/>
            </a:pPr>
            <a:r>
              <a:rPr lang="en-GB" sz="2400" b="1" dirty="0" smtClean="0">
                <a:latin typeface="Calibri" pitchFamily="34" charset="0"/>
                <a:cs typeface="Calibri" pitchFamily="34" charset="0"/>
              </a:rPr>
              <a:t>Special (bespoken) system</a:t>
            </a:r>
            <a:endParaRPr lang="en-GB" sz="1600" b="1" dirty="0" smtClean="0">
              <a:latin typeface="Calibri" pitchFamily="34" charset="0"/>
              <a:cs typeface="Calibri" pitchFamily="34" charset="0"/>
            </a:endParaRP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Totally non-standard configuration</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Purposely designed for each project</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Usually requires a full range of specific testing</a:t>
            </a:r>
            <a:endParaRPr lang="en-GB" sz="1600" dirty="0">
              <a:solidFill>
                <a:srgbClr val="000000"/>
              </a:solidFill>
              <a:latin typeface="Calibri" pitchFamily="34" charset="0"/>
              <a:cs typeface="Calibri" pitchFamily="34" charset="0"/>
            </a:endParaRPr>
          </a:p>
        </p:txBody>
      </p:sp>
      <p:pic>
        <p:nvPicPr>
          <p:cNvPr id="690210" name="Picture 34" descr="gle buildin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6415136" y="5085184"/>
            <a:ext cx="2046288" cy="1419225"/>
          </a:xfrm>
          <a:prstGeom prst="rect">
            <a:avLst/>
          </a:prstGeom>
          <a:noFill/>
          <a:ln>
            <a:noFill/>
          </a:ln>
          <a:extLst>
            <a:ext uri="{909E8E84-426E-40DD-AFC4-6F175D3DCCD1}">
              <a14:hiddenFill xmlns="" xmlns:a14="http://schemas.microsoft.com/office/drawing/2010/main">
                <a:solidFill>
                  <a:srgbClr val="FFFFFF"/>
                </a:solidFill>
              </a14:hiddenFill>
            </a:ext>
          </a:extLst>
        </p:spPr>
      </p:pic>
      <p:sp>
        <p:nvSpPr>
          <p:cNvPr id="690185" name="Rectangle 9"/>
          <p:cNvSpPr>
            <a:spLocks noChangeArrowheads="1"/>
          </p:cNvSpPr>
          <p:nvPr/>
        </p:nvSpPr>
        <p:spPr bwMode="auto">
          <a:xfrm>
            <a:off x="530223" y="3239790"/>
            <a:ext cx="5481937" cy="1502370"/>
          </a:xfrm>
          <a:prstGeom prst="rect">
            <a:avLst/>
          </a:prstGeom>
          <a:noFill/>
          <a:ln w="9525">
            <a:noFill/>
            <a:miter lim="800000"/>
            <a:headEnd/>
            <a:tailEnd/>
          </a:ln>
          <a:effectLst/>
          <a:extLst>
            <a:ext uri="{909E8E84-426E-40DD-AFC4-6F175D3DCCD1}">
              <a14:hiddenFill xmlns="" xmlns:a14="http://schemas.microsoft.com/office/drawing/2010/main">
                <a:solidFill>
                  <a:schemeClr val="bg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pPr>
              <a:spcBef>
                <a:spcPct val="40000"/>
              </a:spcBef>
              <a:spcAft>
                <a:spcPts val="300"/>
              </a:spcAft>
              <a:buClr>
                <a:schemeClr val="tx1"/>
              </a:buClr>
              <a:buSzPct val="100000"/>
            </a:pPr>
            <a:r>
              <a:rPr lang="en-GB" sz="2400" b="1" dirty="0" smtClean="0">
                <a:latin typeface="Calibri" pitchFamily="34" charset="0"/>
                <a:cs typeface="Calibri" pitchFamily="34" charset="0"/>
              </a:rPr>
              <a:t>Hybrid (project modified) system</a:t>
            </a:r>
            <a:endParaRPr lang="en-GB" sz="1600" b="1" dirty="0" smtClean="0">
              <a:latin typeface="Calibri" pitchFamily="34" charset="0"/>
              <a:cs typeface="Calibri" pitchFamily="34" charset="0"/>
            </a:endParaRP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Development of standard configurations</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Combination of standard and facility specific profiles  </a:t>
            </a:r>
          </a:p>
          <a:p>
            <a:pPr marL="742950" lvl="1" indent="-285750">
              <a:spcAft>
                <a:spcPts val="600"/>
              </a:spcAft>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Often requires extra testing</a:t>
            </a:r>
          </a:p>
        </p:txBody>
      </p:sp>
      <p:pic>
        <p:nvPicPr>
          <p:cNvPr id="690212" name="Picture 36" descr="SAPA_000337"/>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6415136" y="3284984"/>
            <a:ext cx="2066925" cy="1438275"/>
          </a:xfrm>
          <a:prstGeom prst="rect">
            <a:avLst/>
          </a:prstGeom>
          <a:noFill/>
          <a:ln>
            <a:noFill/>
          </a:ln>
          <a:extLst>
            <a:ext uri="{909E8E84-426E-40DD-AFC4-6F175D3DCCD1}">
              <a14:hiddenFill xmlns="" xmlns:a14="http://schemas.microsoft.com/office/drawing/2010/main">
                <a:solidFill>
                  <a:srgbClr val="FFFFFF"/>
                </a:solidFill>
              </a14:hiddenFill>
            </a:ext>
          </a:extLst>
        </p:spPr>
      </p:pic>
      <p:sp>
        <p:nvSpPr>
          <p:cNvPr id="2" name="Tytuł 1"/>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327779675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90212"/>
                                        </p:tgtEl>
                                        <p:attrNameLst>
                                          <p:attrName>style.visibility</p:attrName>
                                        </p:attrNameLst>
                                      </p:cBhvr>
                                      <p:to>
                                        <p:strVal val="visible"/>
                                      </p:to>
                                    </p:set>
                                    <p:anim calcmode="lin" valueType="num">
                                      <p:cBhvr>
                                        <p:cTn id="7" dur="500" fill="hold"/>
                                        <p:tgtEl>
                                          <p:spTgt spid="690212"/>
                                        </p:tgtEl>
                                        <p:attrNameLst>
                                          <p:attrName>ppt_w</p:attrName>
                                        </p:attrNameLst>
                                      </p:cBhvr>
                                      <p:tavLst>
                                        <p:tav tm="0">
                                          <p:val>
                                            <p:fltVal val="0"/>
                                          </p:val>
                                        </p:tav>
                                        <p:tav tm="100000">
                                          <p:val>
                                            <p:strVal val="#ppt_w"/>
                                          </p:val>
                                        </p:tav>
                                      </p:tavLst>
                                    </p:anim>
                                    <p:anim calcmode="lin" valueType="num">
                                      <p:cBhvr>
                                        <p:cTn id="8" dur="500" fill="hold"/>
                                        <p:tgtEl>
                                          <p:spTgt spid="690212"/>
                                        </p:tgtEl>
                                        <p:attrNameLst>
                                          <p:attrName>ppt_h</p:attrName>
                                        </p:attrNameLst>
                                      </p:cBhvr>
                                      <p:tavLst>
                                        <p:tav tm="0">
                                          <p:val>
                                            <p:fltVal val="0"/>
                                          </p:val>
                                        </p:tav>
                                        <p:tav tm="100000">
                                          <p:val>
                                            <p:strVal val="#ppt_h"/>
                                          </p:val>
                                        </p:tav>
                                      </p:tavLst>
                                    </p:anim>
                                    <p:animEffect transition="in" filter="fade">
                                      <p:cBhvr>
                                        <p:cTn id="9" dur="500"/>
                                        <p:tgtEl>
                                          <p:spTgt spid="690212"/>
                                        </p:tgtEl>
                                      </p:cBhvr>
                                    </p:animEffect>
                                  </p:childTnLst>
                                </p:cTn>
                              </p:par>
                              <p:par>
                                <p:cTn id="10" presetID="53" presetClass="entr" presetSubtype="16" fill="hold" nodeType="withEffect">
                                  <p:stCondLst>
                                    <p:cond delay="0"/>
                                  </p:stCondLst>
                                  <p:childTnLst>
                                    <p:set>
                                      <p:cBhvr>
                                        <p:cTn id="11" dur="1" fill="hold">
                                          <p:stCondLst>
                                            <p:cond delay="0"/>
                                          </p:stCondLst>
                                        </p:cTn>
                                        <p:tgtEl>
                                          <p:spTgt spid="690185">
                                            <p:txEl>
                                              <p:pRg st="0" end="0"/>
                                            </p:txEl>
                                          </p:spTgt>
                                        </p:tgtEl>
                                        <p:attrNameLst>
                                          <p:attrName>style.visibility</p:attrName>
                                        </p:attrNameLst>
                                      </p:cBhvr>
                                      <p:to>
                                        <p:strVal val="visible"/>
                                      </p:to>
                                    </p:set>
                                    <p:anim calcmode="lin" valueType="num">
                                      <p:cBhvr>
                                        <p:cTn id="12" dur="500" fill="hold"/>
                                        <p:tgtEl>
                                          <p:spTgt spid="690185">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690185">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690185">
                                            <p:txEl>
                                              <p:pRg st="0" end="0"/>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690185">
                                            <p:txEl>
                                              <p:pRg st="1" end="1"/>
                                            </p:txEl>
                                          </p:spTgt>
                                        </p:tgtEl>
                                        <p:attrNameLst>
                                          <p:attrName>style.visibility</p:attrName>
                                        </p:attrNameLst>
                                      </p:cBhvr>
                                      <p:to>
                                        <p:strVal val="visible"/>
                                      </p:to>
                                    </p:set>
                                    <p:anim calcmode="lin" valueType="num">
                                      <p:cBhvr>
                                        <p:cTn id="17" dur="500" fill="hold"/>
                                        <p:tgtEl>
                                          <p:spTgt spid="690185">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690185">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690185">
                                            <p:txEl>
                                              <p:pRg st="1" end="1"/>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690185">
                                            <p:txEl>
                                              <p:pRg st="2" end="2"/>
                                            </p:txEl>
                                          </p:spTgt>
                                        </p:tgtEl>
                                        <p:attrNameLst>
                                          <p:attrName>style.visibility</p:attrName>
                                        </p:attrNameLst>
                                      </p:cBhvr>
                                      <p:to>
                                        <p:strVal val="visible"/>
                                      </p:to>
                                    </p:set>
                                    <p:anim calcmode="lin" valueType="num">
                                      <p:cBhvr>
                                        <p:cTn id="22" dur="500" fill="hold"/>
                                        <p:tgtEl>
                                          <p:spTgt spid="690185">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690185">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690185">
                                            <p:txEl>
                                              <p:pRg st="2" end="2"/>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690185">
                                            <p:txEl>
                                              <p:pRg st="3" end="3"/>
                                            </p:txEl>
                                          </p:spTgt>
                                        </p:tgtEl>
                                        <p:attrNameLst>
                                          <p:attrName>style.visibility</p:attrName>
                                        </p:attrNameLst>
                                      </p:cBhvr>
                                      <p:to>
                                        <p:strVal val="visible"/>
                                      </p:to>
                                    </p:set>
                                    <p:anim calcmode="lin" valueType="num">
                                      <p:cBhvr>
                                        <p:cTn id="27" dur="500" fill="hold"/>
                                        <p:tgtEl>
                                          <p:spTgt spid="690185">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690185">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69018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690210"/>
                                        </p:tgtEl>
                                        <p:attrNameLst>
                                          <p:attrName>style.visibility</p:attrName>
                                        </p:attrNameLst>
                                      </p:cBhvr>
                                      <p:to>
                                        <p:strVal val="visible"/>
                                      </p:to>
                                    </p:set>
                                    <p:anim calcmode="lin" valueType="num">
                                      <p:cBhvr>
                                        <p:cTn id="34" dur="500" fill="hold"/>
                                        <p:tgtEl>
                                          <p:spTgt spid="690210"/>
                                        </p:tgtEl>
                                        <p:attrNameLst>
                                          <p:attrName>ppt_w</p:attrName>
                                        </p:attrNameLst>
                                      </p:cBhvr>
                                      <p:tavLst>
                                        <p:tav tm="0">
                                          <p:val>
                                            <p:fltVal val="0"/>
                                          </p:val>
                                        </p:tav>
                                        <p:tav tm="100000">
                                          <p:val>
                                            <p:strVal val="#ppt_w"/>
                                          </p:val>
                                        </p:tav>
                                      </p:tavLst>
                                    </p:anim>
                                    <p:anim calcmode="lin" valueType="num">
                                      <p:cBhvr>
                                        <p:cTn id="35" dur="500" fill="hold"/>
                                        <p:tgtEl>
                                          <p:spTgt spid="690210"/>
                                        </p:tgtEl>
                                        <p:attrNameLst>
                                          <p:attrName>ppt_h</p:attrName>
                                        </p:attrNameLst>
                                      </p:cBhvr>
                                      <p:tavLst>
                                        <p:tav tm="0">
                                          <p:val>
                                            <p:fltVal val="0"/>
                                          </p:val>
                                        </p:tav>
                                        <p:tav tm="100000">
                                          <p:val>
                                            <p:strVal val="#ppt_h"/>
                                          </p:val>
                                        </p:tav>
                                      </p:tavLst>
                                    </p:anim>
                                    <p:animEffect transition="in" filter="fade">
                                      <p:cBhvr>
                                        <p:cTn id="36" dur="500"/>
                                        <p:tgtEl>
                                          <p:spTgt spid="690210"/>
                                        </p:tgtEl>
                                      </p:cBhvr>
                                    </p:animEffect>
                                  </p:childTnLst>
                                </p:cTn>
                              </p:par>
                              <p:par>
                                <p:cTn id="37" presetID="53" presetClass="entr" presetSubtype="16" fill="hold" nodeType="withEffect">
                                  <p:stCondLst>
                                    <p:cond delay="0"/>
                                  </p:stCondLst>
                                  <p:childTnLst>
                                    <p:set>
                                      <p:cBhvr>
                                        <p:cTn id="38" dur="1" fill="hold">
                                          <p:stCondLst>
                                            <p:cond delay="0"/>
                                          </p:stCondLst>
                                        </p:cTn>
                                        <p:tgtEl>
                                          <p:spTgt spid="690184">
                                            <p:txEl>
                                              <p:pRg st="0" end="0"/>
                                            </p:txEl>
                                          </p:spTgt>
                                        </p:tgtEl>
                                        <p:attrNameLst>
                                          <p:attrName>style.visibility</p:attrName>
                                        </p:attrNameLst>
                                      </p:cBhvr>
                                      <p:to>
                                        <p:strVal val="visible"/>
                                      </p:to>
                                    </p:set>
                                    <p:anim calcmode="lin" valueType="num">
                                      <p:cBhvr>
                                        <p:cTn id="39" dur="500" fill="hold"/>
                                        <p:tgtEl>
                                          <p:spTgt spid="690184">
                                            <p:txEl>
                                              <p:pRg st="0" end="0"/>
                                            </p:txEl>
                                          </p:spTgt>
                                        </p:tgtEl>
                                        <p:attrNameLst>
                                          <p:attrName>ppt_w</p:attrName>
                                        </p:attrNameLst>
                                      </p:cBhvr>
                                      <p:tavLst>
                                        <p:tav tm="0">
                                          <p:val>
                                            <p:fltVal val="0"/>
                                          </p:val>
                                        </p:tav>
                                        <p:tav tm="100000">
                                          <p:val>
                                            <p:strVal val="#ppt_w"/>
                                          </p:val>
                                        </p:tav>
                                      </p:tavLst>
                                    </p:anim>
                                    <p:anim calcmode="lin" valueType="num">
                                      <p:cBhvr>
                                        <p:cTn id="40" dur="500" fill="hold"/>
                                        <p:tgtEl>
                                          <p:spTgt spid="690184">
                                            <p:txEl>
                                              <p:pRg st="0" end="0"/>
                                            </p:txEl>
                                          </p:spTgt>
                                        </p:tgtEl>
                                        <p:attrNameLst>
                                          <p:attrName>ppt_h</p:attrName>
                                        </p:attrNameLst>
                                      </p:cBhvr>
                                      <p:tavLst>
                                        <p:tav tm="0">
                                          <p:val>
                                            <p:fltVal val="0"/>
                                          </p:val>
                                        </p:tav>
                                        <p:tav tm="100000">
                                          <p:val>
                                            <p:strVal val="#ppt_h"/>
                                          </p:val>
                                        </p:tav>
                                      </p:tavLst>
                                    </p:anim>
                                    <p:animEffect transition="in" filter="fade">
                                      <p:cBhvr>
                                        <p:cTn id="41" dur="500"/>
                                        <p:tgtEl>
                                          <p:spTgt spid="690184">
                                            <p:txEl>
                                              <p:pRg st="0" end="0"/>
                                            </p:txEl>
                                          </p:spTgt>
                                        </p:tgtEl>
                                      </p:cBhvr>
                                    </p:animEffect>
                                  </p:childTnLst>
                                </p:cTn>
                              </p:par>
                              <p:par>
                                <p:cTn id="42" presetID="53" presetClass="entr" presetSubtype="16" fill="hold" nodeType="withEffect">
                                  <p:stCondLst>
                                    <p:cond delay="0"/>
                                  </p:stCondLst>
                                  <p:childTnLst>
                                    <p:set>
                                      <p:cBhvr>
                                        <p:cTn id="43" dur="1" fill="hold">
                                          <p:stCondLst>
                                            <p:cond delay="0"/>
                                          </p:stCondLst>
                                        </p:cTn>
                                        <p:tgtEl>
                                          <p:spTgt spid="690184">
                                            <p:txEl>
                                              <p:pRg st="1" end="1"/>
                                            </p:txEl>
                                          </p:spTgt>
                                        </p:tgtEl>
                                        <p:attrNameLst>
                                          <p:attrName>style.visibility</p:attrName>
                                        </p:attrNameLst>
                                      </p:cBhvr>
                                      <p:to>
                                        <p:strVal val="visible"/>
                                      </p:to>
                                    </p:set>
                                    <p:anim calcmode="lin" valueType="num">
                                      <p:cBhvr>
                                        <p:cTn id="44" dur="500" fill="hold"/>
                                        <p:tgtEl>
                                          <p:spTgt spid="690184">
                                            <p:txEl>
                                              <p:pRg st="1" end="1"/>
                                            </p:txEl>
                                          </p:spTgt>
                                        </p:tgtEl>
                                        <p:attrNameLst>
                                          <p:attrName>ppt_w</p:attrName>
                                        </p:attrNameLst>
                                      </p:cBhvr>
                                      <p:tavLst>
                                        <p:tav tm="0">
                                          <p:val>
                                            <p:fltVal val="0"/>
                                          </p:val>
                                        </p:tav>
                                        <p:tav tm="100000">
                                          <p:val>
                                            <p:strVal val="#ppt_w"/>
                                          </p:val>
                                        </p:tav>
                                      </p:tavLst>
                                    </p:anim>
                                    <p:anim calcmode="lin" valueType="num">
                                      <p:cBhvr>
                                        <p:cTn id="45" dur="500" fill="hold"/>
                                        <p:tgtEl>
                                          <p:spTgt spid="690184">
                                            <p:txEl>
                                              <p:pRg st="1" end="1"/>
                                            </p:txEl>
                                          </p:spTgt>
                                        </p:tgtEl>
                                        <p:attrNameLst>
                                          <p:attrName>ppt_h</p:attrName>
                                        </p:attrNameLst>
                                      </p:cBhvr>
                                      <p:tavLst>
                                        <p:tav tm="0">
                                          <p:val>
                                            <p:fltVal val="0"/>
                                          </p:val>
                                        </p:tav>
                                        <p:tav tm="100000">
                                          <p:val>
                                            <p:strVal val="#ppt_h"/>
                                          </p:val>
                                        </p:tav>
                                      </p:tavLst>
                                    </p:anim>
                                    <p:animEffect transition="in" filter="fade">
                                      <p:cBhvr>
                                        <p:cTn id="46" dur="500"/>
                                        <p:tgtEl>
                                          <p:spTgt spid="690184">
                                            <p:txEl>
                                              <p:pRg st="1" end="1"/>
                                            </p:txEl>
                                          </p:spTgt>
                                        </p:tgtEl>
                                      </p:cBhvr>
                                    </p:animEffect>
                                  </p:childTnLst>
                                </p:cTn>
                              </p:par>
                              <p:par>
                                <p:cTn id="47" presetID="53" presetClass="entr" presetSubtype="16" fill="hold" nodeType="withEffect">
                                  <p:stCondLst>
                                    <p:cond delay="0"/>
                                  </p:stCondLst>
                                  <p:childTnLst>
                                    <p:set>
                                      <p:cBhvr>
                                        <p:cTn id="48" dur="1" fill="hold">
                                          <p:stCondLst>
                                            <p:cond delay="0"/>
                                          </p:stCondLst>
                                        </p:cTn>
                                        <p:tgtEl>
                                          <p:spTgt spid="690184">
                                            <p:txEl>
                                              <p:pRg st="2" end="2"/>
                                            </p:txEl>
                                          </p:spTgt>
                                        </p:tgtEl>
                                        <p:attrNameLst>
                                          <p:attrName>style.visibility</p:attrName>
                                        </p:attrNameLst>
                                      </p:cBhvr>
                                      <p:to>
                                        <p:strVal val="visible"/>
                                      </p:to>
                                    </p:set>
                                    <p:anim calcmode="lin" valueType="num">
                                      <p:cBhvr>
                                        <p:cTn id="49" dur="500" fill="hold"/>
                                        <p:tgtEl>
                                          <p:spTgt spid="690184">
                                            <p:txEl>
                                              <p:pRg st="2" end="2"/>
                                            </p:txEl>
                                          </p:spTgt>
                                        </p:tgtEl>
                                        <p:attrNameLst>
                                          <p:attrName>ppt_w</p:attrName>
                                        </p:attrNameLst>
                                      </p:cBhvr>
                                      <p:tavLst>
                                        <p:tav tm="0">
                                          <p:val>
                                            <p:fltVal val="0"/>
                                          </p:val>
                                        </p:tav>
                                        <p:tav tm="100000">
                                          <p:val>
                                            <p:strVal val="#ppt_w"/>
                                          </p:val>
                                        </p:tav>
                                      </p:tavLst>
                                    </p:anim>
                                    <p:anim calcmode="lin" valueType="num">
                                      <p:cBhvr>
                                        <p:cTn id="50" dur="500" fill="hold"/>
                                        <p:tgtEl>
                                          <p:spTgt spid="690184">
                                            <p:txEl>
                                              <p:pRg st="2" end="2"/>
                                            </p:txEl>
                                          </p:spTgt>
                                        </p:tgtEl>
                                        <p:attrNameLst>
                                          <p:attrName>ppt_h</p:attrName>
                                        </p:attrNameLst>
                                      </p:cBhvr>
                                      <p:tavLst>
                                        <p:tav tm="0">
                                          <p:val>
                                            <p:fltVal val="0"/>
                                          </p:val>
                                        </p:tav>
                                        <p:tav tm="100000">
                                          <p:val>
                                            <p:strVal val="#ppt_h"/>
                                          </p:val>
                                        </p:tav>
                                      </p:tavLst>
                                    </p:anim>
                                    <p:animEffect transition="in" filter="fade">
                                      <p:cBhvr>
                                        <p:cTn id="51" dur="500"/>
                                        <p:tgtEl>
                                          <p:spTgt spid="690184">
                                            <p:txEl>
                                              <p:pRg st="2" end="2"/>
                                            </p:txEl>
                                          </p:spTgt>
                                        </p:tgtEl>
                                      </p:cBhvr>
                                    </p:animEffect>
                                  </p:childTnLst>
                                </p:cTn>
                              </p:par>
                              <p:par>
                                <p:cTn id="52" presetID="53" presetClass="entr" presetSubtype="16" fill="hold" nodeType="withEffect">
                                  <p:stCondLst>
                                    <p:cond delay="0"/>
                                  </p:stCondLst>
                                  <p:childTnLst>
                                    <p:set>
                                      <p:cBhvr>
                                        <p:cTn id="53" dur="1" fill="hold">
                                          <p:stCondLst>
                                            <p:cond delay="0"/>
                                          </p:stCondLst>
                                        </p:cTn>
                                        <p:tgtEl>
                                          <p:spTgt spid="690184">
                                            <p:txEl>
                                              <p:pRg st="3" end="3"/>
                                            </p:txEl>
                                          </p:spTgt>
                                        </p:tgtEl>
                                        <p:attrNameLst>
                                          <p:attrName>style.visibility</p:attrName>
                                        </p:attrNameLst>
                                      </p:cBhvr>
                                      <p:to>
                                        <p:strVal val="visible"/>
                                      </p:to>
                                    </p:set>
                                    <p:anim calcmode="lin" valueType="num">
                                      <p:cBhvr>
                                        <p:cTn id="54" dur="500" fill="hold"/>
                                        <p:tgtEl>
                                          <p:spTgt spid="690184">
                                            <p:txEl>
                                              <p:pRg st="3" end="3"/>
                                            </p:txEl>
                                          </p:spTgt>
                                        </p:tgtEl>
                                        <p:attrNameLst>
                                          <p:attrName>ppt_w</p:attrName>
                                        </p:attrNameLst>
                                      </p:cBhvr>
                                      <p:tavLst>
                                        <p:tav tm="0">
                                          <p:val>
                                            <p:fltVal val="0"/>
                                          </p:val>
                                        </p:tav>
                                        <p:tav tm="100000">
                                          <p:val>
                                            <p:strVal val="#ppt_w"/>
                                          </p:val>
                                        </p:tav>
                                      </p:tavLst>
                                    </p:anim>
                                    <p:anim calcmode="lin" valueType="num">
                                      <p:cBhvr>
                                        <p:cTn id="55" dur="500" fill="hold"/>
                                        <p:tgtEl>
                                          <p:spTgt spid="690184">
                                            <p:txEl>
                                              <p:pRg st="3" end="3"/>
                                            </p:txEl>
                                          </p:spTgt>
                                        </p:tgtEl>
                                        <p:attrNameLst>
                                          <p:attrName>ppt_h</p:attrName>
                                        </p:attrNameLst>
                                      </p:cBhvr>
                                      <p:tavLst>
                                        <p:tav tm="0">
                                          <p:val>
                                            <p:fltVal val="0"/>
                                          </p:val>
                                        </p:tav>
                                        <p:tav tm="100000">
                                          <p:val>
                                            <p:strVal val="#ppt_h"/>
                                          </p:val>
                                        </p:tav>
                                      </p:tavLst>
                                    </p:anim>
                                    <p:animEffect transition="in" filter="fade">
                                      <p:cBhvr>
                                        <p:cTn id="56" dur="500"/>
                                        <p:tgtEl>
                                          <p:spTgt spid="69018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683568" y="1723738"/>
            <a:ext cx="7704855" cy="4031873"/>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r>
              <a:rPr lang="en-GB" sz="4400" b="1" spc="100" dirty="0" smtClean="0">
                <a:solidFill>
                  <a:schemeClr val="tx1">
                    <a:lumMod val="75000"/>
                    <a:lumOff val="25000"/>
                  </a:schemeClr>
                </a:solidFill>
                <a:effectLst>
                  <a:outerShdw blurRad="38100" dist="38100" dir="2700000" algn="tl">
                    <a:srgbClr val="000000">
                      <a:alpha val="43137"/>
                    </a:srgbClr>
                  </a:outerShdw>
                </a:effectLst>
                <a:cs typeface="Calibri" pitchFamily="34" charset="0"/>
              </a:rPr>
              <a:t>Fundamentals</a:t>
            </a:r>
            <a:endParaRPr lang="pl-PL" sz="4400" b="1" spc="100" dirty="0" smtClean="0">
              <a:solidFill>
                <a:schemeClr val="tx1">
                  <a:lumMod val="75000"/>
                  <a:lumOff val="25000"/>
                </a:schemeClr>
              </a:solidFill>
              <a:effectLst>
                <a:outerShdw blurRad="38100" dist="38100" dir="2700000" algn="tl">
                  <a:srgbClr val="000000">
                    <a:alpha val="43137"/>
                  </a:srgbClr>
                </a:outerShdw>
              </a:effectLst>
              <a:cs typeface="Calibri" pitchFamily="34" charset="0"/>
            </a:endParaRPr>
          </a:p>
          <a:p>
            <a:endParaRPr lang="en-GB" sz="1200" b="1" spc="100" dirty="0" smtClean="0">
              <a:solidFill>
                <a:prstClr val="black">
                  <a:lumMod val="85000"/>
                  <a:lumOff val="15000"/>
                </a:prstClr>
              </a:solidFill>
              <a:effectLst>
                <a:outerShdw blurRad="38100" dist="38100" dir="2700000" algn="tl">
                  <a:srgbClr val="000000">
                    <a:alpha val="43137"/>
                  </a:srgbClr>
                </a:outerShdw>
              </a:effectLst>
              <a:cs typeface="Calibri" pitchFamily="34" charset="0"/>
            </a:endParaRPr>
          </a:p>
          <a:p>
            <a:r>
              <a:rPr lang="en-GB" sz="4000" b="1" dirty="0" smtClean="0">
                <a:solidFill>
                  <a:srgbClr val="808080"/>
                </a:solidFill>
                <a:cs typeface="Calibri" pitchFamily="34" charset="0"/>
              </a:rPr>
              <a:t>	</a:t>
            </a:r>
            <a:r>
              <a:rPr lang="pl-PL" sz="4000" b="1" dirty="0" smtClean="0">
                <a:solidFill>
                  <a:srgbClr val="808080"/>
                </a:solidFill>
                <a:cs typeface="Calibri" pitchFamily="34" charset="0"/>
              </a:rPr>
              <a:t>	</a:t>
            </a:r>
            <a:r>
              <a:rPr lang="en-GB" sz="4000" b="1" dirty="0">
                <a:solidFill>
                  <a:srgbClr val="867668"/>
                </a:solidFill>
                <a:cs typeface="Calibri" pitchFamily="34" charset="0"/>
              </a:rPr>
              <a:t>Definitions</a:t>
            </a:r>
          </a:p>
          <a:p>
            <a:endParaRPr lang="pl-PL" sz="4000" b="1" dirty="0" smtClean="0">
              <a:solidFill>
                <a:srgbClr val="808080"/>
              </a:solidFill>
              <a:cs typeface="Calibri" pitchFamily="34" charset="0"/>
            </a:endParaRPr>
          </a:p>
          <a:p>
            <a:r>
              <a:rPr lang="pl-PL" sz="4000" b="1" dirty="0">
                <a:solidFill>
                  <a:srgbClr val="808080"/>
                </a:solidFill>
                <a:cs typeface="Calibri" pitchFamily="34" charset="0"/>
              </a:rPr>
              <a:t>	</a:t>
            </a:r>
            <a:r>
              <a:rPr lang="pl-PL" sz="4000" b="1" dirty="0" smtClean="0">
                <a:solidFill>
                  <a:srgbClr val="808080"/>
                </a:solidFill>
                <a:cs typeface="Calibri" pitchFamily="34" charset="0"/>
              </a:rPr>
              <a:t>	</a:t>
            </a:r>
            <a:r>
              <a:rPr lang="en-GB" sz="4000" b="1" dirty="0">
                <a:solidFill>
                  <a:srgbClr val="867668"/>
                </a:solidFill>
                <a:cs typeface="Calibri" pitchFamily="34" charset="0"/>
              </a:rPr>
              <a:t>Types of curtain walling</a:t>
            </a:r>
          </a:p>
          <a:p>
            <a:endParaRPr lang="en-GB" sz="4000" b="1" dirty="0" smtClean="0">
              <a:solidFill>
                <a:srgbClr val="808080"/>
              </a:solidFill>
              <a:cs typeface="Calibri" pitchFamily="34" charset="0"/>
            </a:endParaRPr>
          </a:p>
          <a:p>
            <a:r>
              <a:rPr lang="en-GB" sz="4000" b="1" dirty="0" smtClean="0">
                <a:solidFill>
                  <a:srgbClr val="808080"/>
                </a:solidFill>
                <a:cs typeface="Calibri" pitchFamily="34" charset="0"/>
              </a:rPr>
              <a:t>	</a:t>
            </a:r>
            <a:r>
              <a:rPr lang="pl-PL" sz="4000" b="1" dirty="0" smtClean="0">
                <a:solidFill>
                  <a:srgbClr val="808080"/>
                </a:solidFill>
                <a:cs typeface="Calibri" pitchFamily="34" charset="0"/>
              </a:rPr>
              <a:t>	</a:t>
            </a:r>
            <a:r>
              <a:rPr lang="en-GB" sz="4000" b="1" dirty="0">
                <a:solidFill>
                  <a:srgbClr val="C00000"/>
                </a:solidFill>
                <a:cs typeface="Calibri" pitchFamily="34" charset="0"/>
              </a:rPr>
              <a:t>Drainage and ventilation</a:t>
            </a:r>
          </a:p>
        </p:txBody>
      </p:sp>
      <p:grpSp>
        <p:nvGrpSpPr>
          <p:cNvPr id="8" name="Grupa 7"/>
          <p:cNvGrpSpPr/>
          <p:nvPr/>
        </p:nvGrpSpPr>
        <p:grpSpPr>
          <a:xfrm>
            <a:off x="1759431" y="2616759"/>
            <a:ext cx="652329" cy="2808312"/>
            <a:chOff x="1759431" y="2352066"/>
            <a:chExt cx="652329" cy="2808312"/>
          </a:xfrm>
        </p:grpSpPr>
        <p:cxnSp>
          <p:nvCxnSpPr>
            <p:cNvPr id="4" name="Łącznik prostoliniowy 3"/>
            <p:cNvCxnSpPr/>
            <p:nvPr/>
          </p:nvCxnSpPr>
          <p:spPr>
            <a:xfrm>
              <a:off x="1759431" y="2352066"/>
              <a:ext cx="0" cy="2808312"/>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6" name="Łącznik prostoliniowy 5"/>
            <p:cNvCxnSpPr/>
            <p:nvPr/>
          </p:nvCxnSpPr>
          <p:spPr>
            <a:xfrm>
              <a:off x="1759431" y="2708920"/>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9" name="Łącznik prostoliniowy 8"/>
            <p:cNvCxnSpPr/>
            <p:nvPr/>
          </p:nvCxnSpPr>
          <p:spPr>
            <a:xfrm>
              <a:off x="1763688" y="3933056"/>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0" name="Łącznik prostoliniowy 9"/>
            <p:cNvCxnSpPr/>
            <p:nvPr/>
          </p:nvCxnSpPr>
          <p:spPr>
            <a:xfrm>
              <a:off x="1759431" y="5160378"/>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12" name="Title 11"/>
          <p:cNvSpPr>
            <a:spLocks noGrp="1"/>
          </p:cNvSpPr>
          <p:nvPr>
            <p:ph type="title"/>
          </p:nvPr>
        </p:nvSpPr>
        <p:spPr/>
        <p:txBody>
          <a:bodyPr>
            <a:noAutofit/>
          </a:bodyPr>
          <a:lstStyle/>
          <a:p>
            <a:r>
              <a:rPr lang="en-GB" dirty="0" smtClean="0"/>
              <a:t>Introduction to curtain walling</a:t>
            </a:r>
            <a:endParaRPr lang="nl-BE" dirty="0"/>
          </a:p>
        </p:txBody>
      </p:sp>
    </p:spTree>
    <p:extLst>
      <p:ext uri="{BB962C8B-B14F-4D97-AF65-F5344CB8AC3E}">
        <p14:creationId xmlns="" xmlns:p14="http://schemas.microsoft.com/office/powerpoint/2010/main" val="1435397555"/>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 name="Obraz 72"/>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6372200" y="3284984"/>
            <a:ext cx="2194560" cy="3291840"/>
          </a:xfrm>
          <a:prstGeom prst="rect">
            <a:avLst/>
          </a:prstGeom>
        </p:spPr>
      </p:pic>
      <p:pic>
        <p:nvPicPr>
          <p:cNvPr id="74" name="Obraz 73"/>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1043608" y="1484784"/>
            <a:ext cx="3291840" cy="3291840"/>
          </a:xfrm>
          <a:prstGeom prst="rect">
            <a:avLst/>
          </a:prstGeom>
        </p:spPr>
      </p:pic>
      <p:sp>
        <p:nvSpPr>
          <p:cNvPr id="77" name="Prostokąt 76"/>
          <p:cNvSpPr/>
          <p:nvPr/>
        </p:nvSpPr>
        <p:spPr>
          <a:xfrm>
            <a:off x="4644008" y="1268413"/>
            <a:ext cx="4464496" cy="1517851"/>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Drainage &amp; ventilation</a:t>
            </a:r>
          </a:p>
          <a:p>
            <a:pPr marL="742950" lvl="1" indent="-285750">
              <a:lnSpc>
                <a:spcPts val="1600"/>
              </a:lnSpc>
              <a:spcBef>
                <a:spcPct val="40000"/>
              </a:spcBef>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Small amount of water may penetrate through external glazing gaskets</a:t>
            </a:r>
          </a:p>
          <a:p>
            <a:pPr marL="742950" lvl="1" indent="-285750">
              <a:lnSpc>
                <a:spcPts val="1600"/>
              </a:lnSpc>
              <a:spcBef>
                <a:spcPct val="40000"/>
              </a:spcBef>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Therefore the chamber around the glazing units has to be drained</a:t>
            </a:r>
          </a:p>
        </p:txBody>
      </p:sp>
      <p:sp>
        <p:nvSpPr>
          <p:cNvPr id="3" name="Prostokąt 2"/>
          <p:cNvSpPr/>
          <p:nvPr/>
        </p:nvSpPr>
        <p:spPr>
          <a:xfrm>
            <a:off x="116697" y="4941168"/>
            <a:ext cx="5103375" cy="1725601"/>
          </a:xfrm>
          <a:prstGeom prst="rect">
            <a:avLst/>
          </a:prstGeom>
        </p:spPr>
        <p:txBody>
          <a:bodyPr wrap="square">
            <a:spAutoFit/>
          </a:bodyPr>
          <a:lstStyle/>
          <a:p>
            <a:pPr marL="742950" lvl="1" indent="-285750">
              <a:lnSpc>
                <a:spcPts val="1600"/>
              </a:lnSpc>
              <a:spcBef>
                <a:spcPct val="40000"/>
              </a:spcBef>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To enable drainage of narrow spaces</a:t>
            </a:r>
            <a:r>
              <a:rPr lang="pl-PL" sz="1600" kern="0" dirty="0" smtClean="0">
                <a:solidFill>
                  <a:srgbClr val="000000"/>
                </a:solidFill>
                <a:latin typeface="Calibri" pitchFamily="34" charset="0"/>
                <a:cs typeface="Calibri" pitchFamily="34" charset="0"/>
              </a:rPr>
              <a:t> a</a:t>
            </a:r>
            <a:r>
              <a:rPr lang="en-GB" sz="1600" kern="0" dirty="0" smtClean="0">
                <a:solidFill>
                  <a:srgbClr val="000000"/>
                </a:solidFill>
                <a:latin typeface="Calibri" pitchFamily="34" charset="0"/>
                <a:cs typeface="Calibri" pitchFamily="34" charset="0"/>
              </a:rPr>
              <a:t> pressure equalisation principle must be </a:t>
            </a:r>
            <a:r>
              <a:rPr lang="pl-PL" sz="1600" kern="0" dirty="0" smtClean="0">
                <a:solidFill>
                  <a:srgbClr val="000000"/>
                </a:solidFill>
                <a:latin typeface="Calibri" pitchFamily="34" charset="0"/>
                <a:cs typeface="Calibri" pitchFamily="34" charset="0"/>
              </a:rPr>
              <a:t>met</a:t>
            </a:r>
            <a:r>
              <a:rPr lang="en-GB" sz="1600" kern="0" dirty="0" smtClean="0">
                <a:solidFill>
                  <a:srgbClr val="000000"/>
                </a:solidFill>
                <a:latin typeface="Calibri" pitchFamily="34" charset="0"/>
                <a:cs typeface="Calibri" pitchFamily="34" charset="0"/>
              </a:rPr>
              <a:t> so ventilation of</a:t>
            </a:r>
            <a:r>
              <a:rPr lang="pl-PL" sz="1600" kern="0" dirty="0" smtClean="0">
                <a:solidFill>
                  <a:srgbClr val="000000"/>
                </a:solidFill>
                <a:latin typeface="Calibri" pitchFamily="34" charset="0"/>
                <a:cs typeface="Calibri" pitchFamily="34" charset="0"/>
              </a:rPr>
              <a:t> the</a:t>
            </a:r>
            <a:r>
              <a:rPr lang="en-GB" sz="1600" kern="0" dirty="0" smtClean="0">
                <a:solidFill>
                  <a:srgbClr val="000000"/>
                </a:solidFill>
                <a:latin typeface="Calibri" pitchFamily="34" charset="0"/>
                <a:cs typeface="Calibri" pitchFamily="34" charset="0"/>
              </a:rPr>
              <a:t> chamber is required</a:t>
            </a:r>
          </a:p>
          <a:p>
            <a:pPr marL="742950" lvl="1" indent="-285750">
              <a:lnSpc>
                <a:spcPts val="1600"/>
              </a:lnSpc>
              <a:spcBef>
                <a:spcPct val="40000"/>
              </a:spcBef>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Ventilation holes are made in pressure plat</a:t>
            </a:r>
            <a:r>
              <a:rPr lang="pl-PL" sz="1600" kern="0" dirty="0" smtClean="0">
                <a:solidFill>
                  <a:srgbClr val="000000"/>
                </a:solidFill>
                <a:latin typeface="Calibri" pitchFamily="34" charset="0"/>
                <a:cs typeface="Calibri" pitchFamily="34" charset="0"/>
              </a:rPr>
              <a:t>es</a:t>
            </a:r>
            <a:r>
              <a:rPr lang="en-GB" sz="1600" kern="0" dirty="0" smtClean="0">
                <a:solidFill>
                  <a:srgbClr val="000000"/>
                </a:solidFill>
                <a:latin typeface="Calibri" pitchFamily="34" charset="0"/>
                <a:cs typeface="Calibri" pitchFamily="34" charset="0"/>
              </a:rPr>
              <a:t> below </a:t>
            </a:r>
            <a:r>
              <a:rPr lang="pl-PL" sz="1600" kern="0" dirty="0" smtClean="0">
                <a:solidFill>
                  <a:srgbClr val="000000"/>
                </a:solidFill>
                <a:latin typeface="Calibri" pitchFamily="34" charset="0"/>
                <a:cs typeface="Calibri" pitchFamily="34" charset="0"/>
              </a:rPr>
              <a:t>the </a:t>
            </a:r>
            <a:r>
              <a:rPr lang="en-GB" sz="1600" kern="0" dirty="0" smtClean="0">
                <a:solidFill>
                  <a:srgbClr val="000000"/>
                </a:solidFill>
                <a:latin typeface="Calibri" pitchFamily="34" charset="0"/>
                <a:cs typeface="Calibri" pitchFamily="34" charset="0"/>
              </a:rPr>
              <a:t>thermal break</a:t>
            </a:r>
          </a:p>
          <a:p>
            <a:pPr marL="742950" lvl="1" indent="-285750">
              <a:lnSpc>
                <a:spcPts val="1600"/>
              </a:lnSpc>
              <a:spcBef>
                <a:spcPct val="40000"/>
              </a:spcBef>
              <a:buClr>
                <a:srgbClr val="A4968A"/>
              </a:buClr>
              <a:buSzPct val="100000"/>
              <a:buFont typeface="Calibri" pitchFamily="34" charset="0"/>
              <a:buChar char="●"/>
            </a:pPr>
            <a:r>
              <a:rPr lang="en-GB" sz="1600" kern="0" dirty="0" smtClean="0">
                <a:solidFill>
                  <a:srgbClr val="000000"/>
                </a:solidFill>
                <a:latin typeface="Calibri" pitchFamily="34" charset="0"/>
                <a:cs typeface="Calibri" pitchFamily="34" charset="0"/>
              </a:rPr>
              <a:t>Drainage holes are made in pressure plate</a:t>
            </a:r>
            <a:r>
              <a:rPr lang="pl-PL" sz="1600" kern="0" dirty="0" smtClean="0">
                <a:solidFill>
                  <a:srgbClr val="000000"/>
                </a:solidFill>
                <a:latin typeface="Calibri" pitchFamily="34" charset="0"/>
                <a:cs typeface="Calibri" pitchFamily="34" charset="0"/>
              </a:rPr>
              <a:t>s</a:t>
            </a:r>
            <a:r>
              <a:rPr lang="en-GB" sz="1600" kern="0" dirty="0" smtClean="0">
                <a:solidFill>
                  <a:srgbClr val="000000"/>
                </a:solidFill>
                <a:latin typeface="Calibri" pitchFamily="34" charset="0"/>
                <a:cs typeface="Calibri" pitchFamily="34" charset="0"/>
              </a:rPr>
              <a:t> above</a:t>
            </a:r>
            <a:r>
              <a:rPr lang="pl-PL" sz="1600" kern="0" dirty="0" smtClean="0">
                <a:solidFill>
                  <a:srgbClr val="000000"/>
                </a:solidFill>
                <a:latin typeface="Calibri" pitchFamily="34" charset="0"/>
                <a:cs typeface="Calibri" pitchFamily="34" charset="0"/>
              </a:rPr>
              <a:t> the</a:t>
            </a:r>
            <a:r>
              <a:rPr lang="en-GB" sz="1600" kern="0" dirty="0" smtClean="0">
                <a:solidFill>
                  <a:srgbClr val="000000"/>
                </a:solidFill>
                <a:latin typeface="Calibri" pitchFamily="34" charset="0"/>
                <a:cs typeface="Calibri" pitchFamily="34" charset="0"/>
              </a:rPr>
              <a:t> thermal break</a:t>
            </a:r>
            <a:endParaRPr lang="en-GB" sz="1600" kern="0" dirty="0">
              <a:solidFill>
                <a:srgbClr val="000000"/>
              </a:solidFill>
              <a:latin typeface="Calibri" pitchFamily="34" charset="0"/>
              <a:cs typeface="Calibri" pitchFamily="34" charset="0"/>
            </a:endParaRPr>
          </a:p>
        </p:txBody>
      </p:sp>
      <p:sp>
        <p:nvSpPr>
          <p:cNvPr id="2" name="Tytuł 1"/>
          <p:cNvSpPr>
            <a:spLocks noGrp="1"/>
          </p:cNvSpPr>
          <p:nvPr>
            <p:ph type="title"/>
          </p:nvPr>
        </p:nvSpPr>
        <p:spPr/>
        <p:txBody>
          <a:bodyPr/>
          <a:lstStyle/>
          <a:p>
            <a:r>
              <a:rPr lang="en-GB" dirty="0" smtClean="0"/>
              <a:t>Fundamentals</a:t>
            </a:r>
            <a:endParaRPr lang="en-GB" dirty="0"/>
          </a:p>
        </p:txBody>
      </p:sp>
      <p:grpSp>
        <p:nvGrpSpPr>
          <p:cNvPr id="33" name="Grupa 32"/>
          <p:cNvGrpSpPr/>
          <p:nvPr/>
        </p:nvGrpSpPr>
        <p:grpSpPr>
          <a:xfrm>
            <a:off x="3676068" y="1279903"/>
            <a:ext cx="221464" cy="310772"/>
            <a:chOff x="6012160" y="3123514"/>
            <a:chExt cx="936104" cy="1313598"/>
          </a:xfrm>
        </p:grpSpPr>
        <p:sp>
          <p:nvSpPr>
            <p:cNvPr id="34" name="Elipsa 33"/>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rójkąt równoramienny 34"/>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Elipsa 35"/>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7" name="Grupa 36"/>
          <p:cNvGrpSpPr/>
          <p:nvPr/>
        </p:nvGrpSpPr>
        <p:grpSpPr>
          <a:xfrm>
            <a:off x="3745819" y="1631892"/>
            <a:ext cx="221464" cy="310772"/>
            <a:chOff x="6012160" y="3123514"/>
            <a:chExt cx="936104" cy="1313598"/>
          </a:xfrm>
        </p:grpSpPr>
        <p:sp>
          <p:nvSpPr>
            <p:cNvPr id="38" name="Elipsa 37"/>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rójkąt równoramienny 38"/>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Elipsa 39"/>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1" name="Grupa 40"/>
          <p:cNvGrpSpPr/>
          <p:nvPr/>
        </p:nvGrpSpPr>
        <p:grpSpPr>
          <a:xfrm>
            <a:off x="3363524" y="1928196"/>
            <a:ext cx="221464" cy="310772"/>
            <a:chOff x="6012160" y="3123514"/>
            <a:chExt cx="936104" cy="1313598"/>
          </a:xfrm>
        </p:grpSpPr>
        <p:sp>
          <p:nvSpPr>
            <p:cNvPr id="42" name="Elipsa 41"/>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rójkąt równoramienny 42"/>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Elipsa 43"/>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5" name="Grupa 44"/>
          <p:cNvGrpSpPr/>
          <p:nvPr/>
        </p:nvGrpSpPr>
        <p:grpSpPr>
          <a:xfrm>
            <a:off x="3363100" y="2337653"/>
            <a:ext cx="221464" cy="310772"/>
            <a:chOff x="6012160" y="3123514"/>
            <a:chExt cx="936104" cy="1313598"/>
          </a:xfrm>
        </p:grpSpPr>
        <p:sp>
          <p:nvSpPr>
            <p:cNvPr id="46" name="Elipsa 45"/>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rójkąt równoramienny 46"/>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Elipsa 47"/>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5" name="Łącznik łamany 4"/>
          <p:cNvCxnSpPr/>
          <p:nvPr/>
        </p:nvCxnSpPr>
        <p:spPr>
          <a:xfrm rot="10800000">
            <a:off x="3619496" y="3356994"/>
            <a:ext cx="3600400" cy="1642782"/>
          </a:xfrm>
          <a:prstGeom prst="bentConnector3">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 name="Łącznik łamany 6"/>
          <p:cNvCxnSpPr/>
          <p:nvPr/>
        </p:nvCxnSpPr>
        <p:spPr>
          <a:xfrm rot="10800000">
            <a:off x="3445686" y="2830008"/>
            <a:ext cx="4366681" cy="2016000"/>
          </a:xfrm>
          <a:prstGeom prst="bentConnector3">
            <a:avLst>
              <a:gd name="adj1" fmla="val 33097"/>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3615586008"/>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up)">
                                      <p:cBhvr>
                                        <p:cTn id="7" dur="500"/>
                                        <p:tgtEl>
                                          <p:spTgt spid="33"/>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wipe(up)">
                                      <p:cBhvr>
                                        <p:cTn id="11" dur="500"/>
                                        <p:tgtEl>
                                          <p:spTgt spid="37"/>
                                        </p:tgtEl>
                                      </p:cBhvr>
                                    </p:animEffect>
                                  </p:childTnLst>
                                </p:cTn>
                              </p:par>
                            </p:childTnLst>
                          </p:cTn>
                        </p:par>
                        <p:par>
                          <p:cTn id="12" fill="hold">
                            <p:stCondLst>
                              <p:cond delay="1000"/>
                            </p:stCondLst>
                            <p:childTnLst>
                              <p:par>
                                <p:cTn id="13" presetID="22" presetClass="entr" presetSubtype="1" fill="hold" nodeType="afterEffect">
                                  <p:stCondLst>
                                    <p:cond delay="0"/>
                                  </p:stCondLst>
                                  <p:childTnLst>
                                    <p:set>
                                      <p:cBhvr>
                                        <p:cTn id="14" dur="1" fill="hold">
                                          <p:stCondLst>
                                            <p:cond delay="0"/>
                                          </p:stCondLst>
                                        </p:cTn>
                                        <p:tgtEl>
                                          <p:spTgt spid="41"/>
                                        </p:tgtEl>
                                        <p:attrNameLst>
                                          <p:attrName>style.visibility</p:attrName>
                                        </p:attrNameLst>
                                      </p:cBhvr>
                                      <p:to>
                                        <p:strVal val="visible"/>
                                      </p:to>
                                    </p:set>
                                    <p:animEffect transition="in" filter="wipe(up)">
                                      <p:cBhvr>
                                        <p:cTn id="15" dur="500"/>
                                        <p:tgtEl>
                                          <p:spTgt spid="41"/>
                                        </p:tgtEl>
                                      </p:cBhvr>
                                    </p:animEffect>
                                  </p:childTnLst>
                                </p:cTn>
                              </p:par>
                            </p:childTnLst>
                          </p:cTn>
                        </p:par>
                        <p:par>
                          <p:cTn id="16" fill="hold">
                            <p:stCondLst>
                              <p:cond delay="1500"/>
                            </p:stCondLst>
                            <p:childTnLst>
                              <p:par>
                                <p:cTn id="17" presetID="22" presetClass="entr" presetSubtype="1" fill="hold" nodeType="afterEffect">
                                  <p:stCondLst>
                                    <p:cond delay="0"/>
                                  </p:stCondLst>
                                  <p:childTnLst>
                                    <p:set>
                                      <p:cBhvr>
                                        <p:cTn id="18" dur="1" fill="hold">
                                          <p:stCondLst>
                                            <p:cond delay="0"/>
                                          </p:stCondLst>
                                        </p:cTn>
                                        <p:tgtEl>
                                          <p:spTgt spid="45"/>
                                        </p:tgtEl>
                                        <p:attrNameLst>
                                          <p:attrName>style.visibility</p:attrName>
                                        </p:attrNameLst>
                                      </p:cBhvr>
                                      <p:to>
                                        <p:strVal val="visible"/>
                                      </p:to>
                                    </p:set>
                                    <p:animEffect transition="in" filter="wipe(up)">
                                      <p:cBhvr>
                                        <p:cTn id="19" dur="500"/>
                                        <p:tgtEl>
                                          <p:spTgt spid="45"/>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p:cTn id="2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6" dur="500"/>
                                        <p:tgtEl>
                                          <p:spTgt spid="3">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 calcmode="lin" valueType="num">
                                      <p:cBhvr>
                                        <p:cTn id="3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33" dur="500"/>
                                        <p:tgtEl>
                                          <p:spTgt spid="3">
                                            <p:txEl>
                                              <p:pRg st="1" end="1"/>
                                            </p:txEl>
                                          </p:spTgt>
                                        </p:tgtEl>
                                      </p:cBhvr>
                                    </p:animEffect>
                                  </p:childTnLst>
                                </p:cTn>
                              </p:par>
                              <p:par>
                                <p:cTn id="34" presetID="22" presetClass="entr" presetSubtype="2" fill="hold" nodeType="withEffect">
                                  <p:stCondLst>
                                    <p:cond delay="0"/>
                                  </p:stCondLst>
                                  <p:childTnLst>
                                    <p:set>
                                      <p:cBhvr>
                                        <p:cTn id="35" dur="1" fill="hold">
                                          <p:stCondLst>
                                            <p:cond delay="0"/>
                                          </p:stCondLst>
                                        </p:cTn>
                                        <p:tgtEl>
                                          <p:spTgt spid="5"/>
                                        </p:tgtEl>
                                        <p:attrNameLst>
                                          <p:attrName>style.visibility</p:attrName>
                                        </p:attrNameLst>
                                      </p:cBhvr>
                                      <p:to>
                                        <p:strVal val="visible"/>
                                      </p:to>
                                    </p:set>
                                    <p:animEffect transition="in" filter="wipe(right)">
                                      <p:cBhvr>
                                        <p:cTn id="36" dur="500"/>
                                        <p:tgtEl>
                                          <p:spTgt spid="5"/>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3">
                                            <p:txEl>
                                              <p:pRg st="2" end="2"/>
                                            </p:txEl>
                                          </p:spTgt>
                                        </p:tgtEl>
                                        <p:attrNameLst>
                                          <p:attrName>style.visibility</p:attrName>
                                        </p:attrNameLst>
                                      </p:cBhvr>
                                      <p:to>
                                        <p:strVal val="visible"/>
                                      </p:to>
                                    </p:set>
                                    <p:anim calcmode="lin" valueType="num">
                                      <p:cBhvr>
                                        <p:cTn id="4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43" dur="500"/>
                                        <p:tgtEl>
                                          <p:spTgt spid="3">
                                            <p:txEl>
                                              <p:pRg st="2" end="2"/>
                                            </p:txEl>
                                          </p:spTgt>
                                        </p:tgtEl>
                                      </p:cBhvr>
                                    </p:animEffect>
                                  </p:childTnLst>
                                </p:cTn>
                              </p:par>
                              <p:par>
                                <p:cTn id="44" presetID="22" presetClass="entr" presetSubtype="2" fill="hold" nodeType="withEffect">
                                  <p:stCondLst>
                                    <p:cond delay="0"/>
                                  </p:stCondLst>
                                  <p:childTnLst>
                                    <p:set>
                                      <p:cBhvr>
                                        <p:cTn id="45" dur="1" fill="hold">
                                          <p:stCondLst>
                                            <p:cond delay="0"/>
                                          </p:stCondLst>
                                        </p:cTn>
                                        <p:tgtEl>
                                          <p:spTgt spid="7"/>
                                        </p:tgtEl>
                                        <p:attrNameLst>
                                          <p:attrName>style.visibility</p:attrName>
                                        </p:attrNameLst>
                                      </p:cBhvr>
                                      <p:to>
                                        <p:strVal val="visible"/>
                                      </p:to>
                                    </p:set>
                                    <p:animEffect transition="in" filter="wipe(right)">
                                      <p:cBhvr>
                                        <p:cTn id="4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p:cNvPicPr>
            <a:picLocks noChangeAspect="1"/>
          </p:cNvPicPr>
          <p:nvPr/>
        </p:nvPicPr>
        <p:blipFill rotWithShape="1">
          <a:blip r:embed="rId2" cstate="print">
            <a:extLst>
              <a:ext uri="{28A0092B-C50C-407E-A947-70E740481C1C}">
                <a14:useLocalDpi xmlns="" xmlns:a14="http://schemas.microsoft.com/office/drawing/2010/main" val="0"/>
              </a:ext>
            </a:extLst>
          </a:blip>
          <a:srcRect t="1494"/>
          <a:stretch/>
        </p:blipFill>
        <p:spPr>
          <a:xfrm>
            <a:off x="5684503" y="1175657"/>
            <a:ext cx="3432883" cy="3381598"/>
          </a:xfrm>
          <a:prstGeom prst="rect">
            <a:avLst/>
          </a:prstGeom>
        </p:spPr>
      </p:pic>
      <p:pic>
        <p:nvPicPr>
          <p:cNvPr id="15" name="Obraz 14"/>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863471" y="3284984"/>
            <a:ext cx="3074610" cy="3074610"/>
          </a:xfrm>
          <a:prstGeom prst="rect">
            <a:avLst/>
          </a:prstGeom>
        </p:spPr>
      </p:pic>
      <p:pic>
        <p:nvPicPr>
          <p:cNvPr id="22" name="Obraz 21"/>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4428325" y="3750868"/>
            <a:ext cx="2117571" cy="2788995"/>
          </a:xfrm>
          <a:prstGeom prst="rect">
            <a:avLst/>
          </a:prstGeom>
        </p:spPr>
      </p:pic>
      <p:sp>
        <p:nvSpPr>
          <p:cNvPr id="3" name="Tytuł 2"/>
          <p:cNvSpPr>
            <a:spLocks noGrp="1"/>
          </p:cNvSpPr>
          <p:nvPr>
            <p:ph type="title"/>
          </p:nvPr>
        </p:nvSpPr>
        <p:spPr/>
        <p:txBody>
          <a:bodyPr/>
          <a:lstStyle/>
          <a:p>
            <a:r>
              <a:rPr lang="en-GB" dirty="0" smtClean="0"/>
              <a:t>Fundamentals</a:t>
            </a:r>
            <a:endParaRPr lang="en-GB" dirty="0"/>
          </a:p>
        </p:txBody>
      </p:sp>
      <p:grpSp>
        <p:nvGrpSpPr>
          <p:cNvPr id="27" name="Grupa 26"/>
          <p:cNvGrpSpPr/>
          <p:nvPr/>
        </p:nvGrpSpPr>
        <p:grpSpPr>
          <a:xfrm rot="16200000">
            <a:off x="6004572" y="2938575"/>
            <a:ext cx="144016" cy="202092"/>
            <a:chOff x="6012160" y="3123514"/>
            <a:chExt cx="936104" cy="1313598"/>
          </a:xfrm>
          <a:scene3d>
            <a:camera prst="orthographicFront">
              <a:rot lat="0" lon="0" rev="600000"/>
            </a:camera>
            <a:lightRig rig="threePt" dir="t"/>
          </a:scene3d>
        </p:grpSpPr>
        <p:sp>
          <p:nvSpPr>
            <p:cNvPr id="29" name="Elipsa 2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rójkąt równoramienny 2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Elipsa 3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2" name="Grupa 31"/>
          <p:cNvGrpSpPr/>
          <p:nvPr/>
        </p:nvGrpSpPr>
        <p:grpSpPr>
          <a:xfrm rot="16200000">
            <a:off x="6343744" y="2928352"/>
            <a:ext cx="144016" cy="202092"/>
            <a:chOff x="6012160" y="3123514"/>
            <a:chExt cx="936104" cy="1313598"/>
          </a:xfrm>
          <a:scene3d>
            <a:camera prst="orthographicFront">
              <a:rot lat="0" lon="0" rev="600000"/>
            </a:camera>
            <a:lightRig rig="threePt" dir="t"/>
          </a:scene3d>
        </p:grpSpPr>
        <p:sp>
          <p:nvSpPr>
            <p:cNvPr id="33" name="Elipsa 32"/>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rójkąt równoramienny 33"/>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Elipsa 34"/>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6" name="Grupa 35"/>
          <p:cNvGrpSpPr/>
          <p:nvPr/>
        </p:nvGrpSpPr>
        <p:grpSpPr>
          <a:xfrm rot="16200000">
            <a:off x="6696507" y="2845894"/>
            <a:ext cx="144016" cy="202092"/>
            <a:chOff x="6012160" y="3123514"/>
            <a:chExt cx="936104" cy="1313598"/>
          </a:xfrm>
          <a:scene3d>
            <a:camera prst="orthographicFront">
              <a:rot lat="0" lon="0" rev="600000"/>
            </a:camera>
            <a:lightRig rig="threePt" dir="t"/>
          </a:scene3d>
        </p:grpSpPr>
        <p:sp>
          <p:nvSpPr>
            <p:cNvPr id="37" name="Elipsa 36"/>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rójkąt równoramienny 37"/>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Elipsa 38"/>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0" name="Grupa 39"/>
          <p:cNvGrpSpPr/>
          <p:nvPr/>
        </p:nvGrpSpPr>
        <p:grpSpPr>
          <a:xfrm rot="16200000">
            <a:off x="7063242" y="2848452"/>
            <a:ext cx="144016" cy="202092"/>
            <a:chOff x="6012160" y="3123514"/>
            <a:chExt cx="936104" cy="1313598"/>
          </a:xfrm>
          <a:scene3d>
            <a:camera prst="orthographicFront">
              <a:rot lat="0" lon="0" rev="600000"/>
            </a:camera>
            <a:lightRig rig="threePt" dir="t"/>
          </a:scene3d>
        </p:grpSpPr>
        <p:sp>
          <p:nvSpPr>
            <p:cNvPr id="41" name="Elipsa 40"/>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rójkąt równoramienny 41"/>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Elipsa 42"/>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4" name="Grupa 43"/>
          <p:cNvGrpSpPr/>
          <p:nvPr/>
        </p:nvGrpSpPr>
        <p:grpSpPr>
          <a:xfrm>
            <a:off x="7308304" y="3189870"/>
            <a:ext cx="144016" cy="202092"/>
            <a:chOff x="6012160" y="3123514"/>
            <a:chExt cx="936104" cy="1313598"/>
          </a:xfrm>
        </p:grpSpPr>
        <p:sp>
          <p:nvSpPr>
            <p:cNvPr id="45" name="Elipsa 44"/>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rójkąt równoramienny 45"/>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Elipsa 46"/>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8" name="Grupa 47"/>
          <p:cNvGrpSpPr/>
          <p:nvPr/>
        </p:nvGrpSpPr>
        <p:grpSpPr>
          <a:xfrm>
            <a:off x="7275391" y="3449915"/>
            <a:ext cx="144016" cy="202092"/>
            <a:chOff x="6012160" y="3123514"/>
            <a:chExt cx="936104" cy="1313598"/>
          </a:xfrm>
        </p:grpSpPr>
        <p:sp>
          <p:nvSpPr>
            <p:cNvPr id="49" name="Elipsa 4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rójkąt równoramienny 4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Elipsa 5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2" name="Grupa 51"/>
          <p:cNvGrpSpPr/>
          <p:nvPr/>
        </p:nvGrpSpPr>
        <p:grpSpPr>
          <a:xfrm>
            <a:off x="7298788" y="3744514"/>
            <a:ext cx="144016" cy="202092"/>
            <a:chOff x="6012160" y="3123514"/>
            <a:chExt cx="936104" cy="1313598"/>
          </a:xfrm>
        </p:grpSpPr>
        <p:sp>
          <p:nvSpPr>
            <p:cNvPr id="53" name="Elipsa 52"/>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rójkąt równoramienny 53"/>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Elipsa 54"/>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6" name="Grupa 55"/>
          <p:cNvGrpSpPr/>
          <p:nvPr/>
        </p:nvGrpSpPr>
        <p:grpSpPr>
          <a:xfrm>
            <a:off x="7263453" y="4019244"/>
            <a:ext cx="144016" cy="202092"/>
            <a:chOff x="6012160" y="3123514"/>
            <a:chExt cx="936104" cy="1313598"/>
          </a:xfrm>
        </p:grpSpPr>
        <p:sp>
          <p:nvSpPr>
            <p:cNvPr id="57" name="Elipsa 56"/>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rójkąt równoramienny 57"/>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Elipsa 58"/>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0" name="Grupa 59"/>
          <p:cNvGrpSpPr/>
          <p:nvPr/>
        </p:nvGrpSpPr>
        <p:grpSpPr>
          <a:xfrm>
            <a:off x="5577049" y="6035803"/>
            <a:ext cx="176315" cy="247416"/>
            <a:chOff x="6012160" y="3123514"/>
            <a:chExt cx="936104" cy="1313598"/>
          </a:xfrm>
        </p:grpSpPr>
        <p:sp>
          <p:nvSpPr>
            <p:cNvPr id="61" name="Elipsa 60"/>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Trójkąt równoramienny 61"/>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Elipsa 62"/>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4" name="Grupa 63"/>
          <p:cNvGrpSpPr/>
          <p:nvPr/>
        </p:nvGrpSpPr>
        <p:grpSpPr>
          <a:xfrm>
            <a:off x="5466146" y="6283219"/>
            <a:ext cx="176315" cy="247416"/>
            <a:chOff x="6012160" y="3123514"/>
            <a:chExt cx="936104" cy="1313598"/>
          </a:xfrm>
        </p:grpSpPr>
        <p:sp>
          <p:nvSpPr>
            <p:cNvPr id="65" name="Elipsa 64"/>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rójkąt równoramienny 65"/>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Elipsa 66"/>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8" name="Grupa 67"/>
          <p:cNvGrpSpPr/>
          <p:nvPr/>
        </p:nvGrpSpPr>
        <p:grpSpPr>
          <a:xfrm>
            <a:off x="5671277" y="6418890"/>
            <a:ext cx="176315" cy="247416"/>
            <a:chOff x="6012160" y="3123514"/>
            <a:chExt cx="936104" cy="1313598"/>
          </a:xfrm>
        </p:grpSpPr>
        <p:sp>
          <p:nvSpPr>
            <p:cNvPr id="69" name="Elipsa 6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rójkąt równoramienny 6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Elipsa 7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80" name="Grupa 79"/>
          <p:cNvGrpSpPr/>
          <p:nvPr/>
        </p:nvGrpSpPr>
        <p:grpSpPr>
          <a:xfrm>
            <a:off x="1790668" y="4903072"/>
            <a:ext cx="392661" cy="551005"/>
            <a:chOff x="6012160" y="3123514"/>
            <a:chExt cx="936104" cy="1313598"/>
          </a:xfrm>
        </p:grpSpPr>
        <p:sp>
          <p:nvSpPr>
            <p:cNvPr id="81" name="Elipsa 80"/>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rójkąt równoramienny 81"/>
            <p:cNvSpPr/>
            <p:nvPr/>
          </p:nvSpPr>
          <p:spPr>
            <a:xfrm>
              <a:off x="6082378" y="3123514"/>
              <a:ext cx="792089"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Elipsa 82"/>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84" name="Grupa 83"/>
          <p:cNvGrpSpPr/>
          <p:nvPr/>
        </p:nvGrpSpPr>
        <p:grpSpPr>
          <a:xfrm>
            <a:off x="1117737" y="5420358"/>
            <a:ext cx="392661" cy="551005"/>
            <a:chOff x="6012160" y="3123514"/>
            <a:chExt cx="936104" cy="1313598"/>
          </a:xfrm>
        </p:grpSpPr>
        <p:sp>
          <p:nvSpPr>
            <p:cNvPr id="85" name="Elipsa 84"/>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Trójkąt równoramienny 85"/>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Elipsa 86"/>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88" name="Grupa 87"/>
          <p:cNvGrpSpPr/>
          <p:nvPr/>
        </p:nvGrpSpPr>
        <p:grpSpPr>
          <a:xfrm>
            <a:off x="1468326" y="5989949"/>
            <a:ext cx="392661" cy="551005"/>
            <a:chOff x="6012160" y="3123514"/>
            <a:chExt cx="936104" cy="1313598"/>
          </a:xfrm>
        </p:grpSpPr>
        <p:sp>
          <p:nvSpPr>
            <p:cNvPr id="89" name="Elipsa 8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rójkąt równoramienny 8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Elipsa 9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Prostokąt 16"/>
          <p:cNvSpPr/>
          <p:nvPr/>
        </p:nvSpPr>
        <p:spPr>
          <a:xfrm>
            <a:off x="250825" y="1268413"/>
            <a:ext cx="6625431" cy="1780487"/>
          </a:xfrm>
          <a:prstGeom prst="rect">
            <a:avLst/>
          </a:prstGeom>
        </p:spPr>
        <p:txBody>
          <a:bodyPr wrap="square">
            <a:spAutoFit/>
          </a:bodyPr>
          <a:lstStyle/>
          <a:p>
            <a:pPr lvl="0">
              <a:spcAft>
                <a:spcPts val="300"/>
              </a:spcAft>
            </a:pPr>
            <a:r>
              <a:rPr lang="en-GB" sz="2400" b="1" dirty="0" smtClean="0">
                <a:solidFill>
                  <a:srgbClr val="000000"/>
                </a:solidFill>
                <a:latin typeface="+mj-lt"/>
              </a:rPr>
              <a:t>Mullion drainage</a:t>
            </a:r>
            <a:endParaRPr lang="en-GB" sz="1600" b="1" dirty="0" smtClean="0">
              <a:solidFill>
                <a:srgbClr val="000000"/>
              </a:solidFill>
              <a:latin typeface="+mj-lt"/>
            </a:endParaRPr>
          </a:p>
          <a:p>
            <a:pPr marL="741600" lvl="1" indent="-285750">
              <a:spcBef>
                <a:spcPct val="40000"/>
              </a:spcBef>
              <a:buClr>
                <a:srgbClr val="A4968A"/>
              </a:buClr>
              <a:buSzPct val="100000"/>
              <a:buFont typeface="Calibri" pitchFamily="34" charset="0"/>
              <a:buChar char="●"/>
            </a:pPr>
            <a:r>
              <a:rPr lang="en-GB" sz="1600" dirty="0" smtClean="0">
                <a:latin typeface="Calibri" pitchFamily="34" charset="0"/>
                <a:cs typeface="Calibri" pitchFamily="34" charset="0"/>
              </a:rPr>
              <a:t>Mullion drainage is the most common drainage system</a:t>
            </a:r>
          </a:p>
          <a:p>
            <a:pPr marL="741600" lvl="1" indent="-285750">
              <a:spcBef>
                <a:spcPct val="40000"/>
              </a:spcBef>
              <a:buClr>
                <a:srgbClr val="A4968A"/>
              </a:buClr>
              <a:buSzPct val="100000"/>
              <a:buFont typeface="Calibri" pitchFamily="34" charset="0"/>
              <a:buChar char="●"/>
            </a:pPr>
            <a:r>
              <a:rPr lang="en-GB" sz="1600" dirty="0" smtClean="0">
                <a:latin typeface="Calibri" pitchFamily="34" charset="0"/>
                <a:cs typeface="Calibri" pitchFamily="34" charset="0"/>
              </a:rPr>
              <a:t>Water pooling on the transoms flows towards its ends and falls </a:t>
            </a:r>
            <a:r>
              <a:rPr lang="pl-PL" sz="1600" dirty="0" smtClean="0">
                <a:latin typeface="Calibri" pitchFamily="34" charset="0"/>
                <a:cs typeface="Calibri" pitchFamily="34" charset="0"/>
              </a:rPr>
              <a:t/>
            </a:r>
            <a:br>
              <a:rPr lang="pl-PL" sz="1600" dirty="0" smtClean="0">
                <a:latin typeface="Calibri" pitchFamily="34" charset="0"/>
                <a:cs typeface="Calibri" pitchFamily="34" charset="0"/>
              </a:rPr>
            </a:br>
            <a:r>
              <a:rPr lang="en-GB" sz="1600" dirty="0" smtClean="0">
                <a:latin typeface="Calibri" pitchFamily="34" charset="0"/>
                <a:cs typeface="Calibri" pitchFamily="34" charset="0"/>
              </a:rPr>
              <a:t>into the mullion drainage channel</a:t>
            </a:r>
          </a:p>
          <a:p>
            <a:pPr marL="741600" lvl="1" indent="-285750">
              <a:spcBef>
                <a:spcPct val="40000"/>
              </a:spcBef>
              <a:buClr>
                <a:srgbClr val="A4968A"/>
              </a:buClr>
              <a:buSzPct val="100000"/>
              <a:buFont typeface="Calibri" pitchFamily="34" charset="0"/>
              <a:buChar char="●"/>
            </a:pPr>
            <a:r>
              <a:rPr lang="en-GB" sz="1600" dirty="0" smtClean="0">
                <a:latin typeface="Calibri" pitchFamily="34" charset="0"/>
                <a:cs typeface="Calibri" pitchFamily="34" charset="0"/>
              </a:rPr>
              <a:t>Then water flows down under the mullion pressure plate</a:t>
            </a:r>
            <a:endParaRPr lang="en-GB" sz="1600" dirty="0">
              <a:latin typeface="Calibri" pitchFamily="34" charset="0"/>
              <a:cs typeface="Calibri" pitchFamily="34" charset="0"/>
            </a:endParaRPr>
          </a:p>
        </p:txBody>
      </p:sp>
    </p:spTree>
    <p:extLst>
      <p:ext uri="{BB962C8B-B14F-4D97-AF65-F5344CB8AC3E}">
        <p14:creationId xmlns="" xmlns:p14="http://schemas.microsoft.com/office/powerpoint/2010/main" val="2315408517"/>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wipe(left)">
                                      <p:cBhvr>
                                        <p:cTn id="7" dur="500"/>
                                        <p:tgtEl>
                                          <p:spTgt spid="27"/>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32"/>
                                        </p:tgtEl>
                                        <p:attrNameLst>
                                          <p:attrName>style.visibility</p:attrName>
                                        </p:attrNameLst>
                                      </p:cBhvr>
                                      <p:to>
                                        <p:strVal val="visible"/>
                                      </p:to>
                                    </p:set>
                                    <p:animEffect transition="in" filter="wipe(left)">
                                      <p:cBhvr>
                                        <p:cTn id="11" dur="500"/>
                                        <p:tgtEl>
                                          <p:spTgt spid="32"/>
                                        </p:tgtEl>
                                      </p:cBhvr>
                                    </p:animEffect>
                                  </p:childTnLst>
                                </p:cTn>
                              </p:par>
                            </p:childTnLst>
                          </p:cTn>
                        </p:par>
                        <p:par>
                          <p:cTn id="12" fill="hold">
                            <p:stCondLst>
                              <p:cond delay="1000"/>
                            </p:stCondLst>
                            <p:childTnLst>
                              <p:par>
                                <p:cTn id="13" presetID="22" presetClass="entr" presetSubtype="8" fill="hold" nodeType="afterEffect">
                                  <p:stCondLst>
                                    <p:cond delay="0"/>
                                  </p:stCondLst>
                                  <p:childTnLst>
                                    <p:set>
                                      <p:cBhvr>
                                        <p:cTn id="14" dur="1" fill="hold">
                                          <p:stCondLst>
                                            <p:cond delay="0"/>
                                          </p:stCondLst>
                                        </p:cTn>
                                        <p:tgtEl>
                                          <p:spTgt spid="36"/>
                                        </p:tgtEl>
                                        <p:attrNameLst>
                                          <p:attrName>style.visibility</p:attrName>
                                        </p:attrNameLst>
                                      </p:cBhvr>
                                      <p:to>
                                        <p:strVal val="visible"/>
                                      </p:to>
                                    </p:set>
                                    <p:animEffect transition="in" filter="wipe(left)">
                                      <p:cBhvr>
                                        <p:cTn id="15" dur="500"/>
                                        <p:tgtEl>
                                          <p:spTgt spid="36"/>
                                        </p:tgtEl>
                                      </p:cBhvr>
                                    </p:animEffect>
                                  </p:childTnLst>
                                </p:cTn>
                              </p:par>
                            </p:childTnLst>
                          </p:cTn>
                        </p:par>
                        <p:par>
                          <p:cTn id="16" fill="hold">
                            <p:stCondLst>
                              <p:cond delay="1500"/>
                            </p:stCondLst>
                            <p:childTnLst>
                              <p:par>
                                <p:cTn id="17" presetID="22" presetClass="entr" presetSubtype="8" fill="hold" nodeType="after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wipe(left)">
                                      <p:cBhvr>
                                        <p:cTn id="19" dur="500"/>
                                        <p:tgtEl>
                                          <p:spTgt spid="40"/>
                                        </p:tgtEl>
                                      </p:cBhvr>
                                    </p:animEffect>
                                  </p:childTnLst>
                                </p:cTn>
                              </p:par>
                            </p:childTnLst>
                          </p:cTn>
                        </p:par>
                        <p:par>
                          <p:cTn id="20" fill="hold">
                            <p:stCondLst>
                              <p:cond delay="2000"/>
                            </p:stCondLst>
                            <p:childTnLst>
                              <p:par>
                                <p:cTn id="21" presetID="22" presetClass="entr" presetSubtype="1" fill="hold" nodeType="afterEffect">
                                  <p:stCondLst>
                                    <p:cond delay="0"/>
                                  </p:stCondLst>
                                  <p:childTnLst>
                                    <p:set>
                                      <p:cBhvr>
                                        <p:cTn id="22" dur="1" fill="hold">
                                          <p:stCondLst>
                                            <p:cond delay="0"/>
                                          </p:stCondLst>
                                        </p:cTn>
                                        <p:tgtEl>
                                          <p:spTgt spid="44"/>
                                        </p:tgtEl>
                                        <p:attrNameLst>
                                          <p:attrName>style.visibility</p:attrName>
                                        </p:attrNameLst>
                                      </p:cBhvr>
                                      <p:to>
                                        <p:strVal val="visible"/>
                                      </p:to>
                                    </p:set>
                                    <p:animEffect transition="in" filter="wipe(up)">
                                      <p:cBhvr>
                                        <p:cTn id="23" dur="500"/>
                                        <p:tgtEl>
                                          <p:spTgt spid="44"/>
                                        </p:tgtEl>
                                      </p:cBhvr>
                                    </p:animEffect>
                                  </p:childTnLst>
                                </p:cTn>
                              </p:par>
                            </p:childTnLst>
                          </p:cTn>
                        </p:par>
                        <p:par>
                          <p:cTn id="24" fill="hold">
                            <p:stCondLst>
                              <p:cond delay="2500"/>
                            </p:stCondLst>
                            <p:childTnLst>
                              <p:par>
                                <p:cTn id="25" presetID="22" presetClass="entr" presetSubtype="1" fill="hold" nodeType="afterEffect">
                                  <p:stCondLst>
                                    <p:cond delay="0"/>
                                  </p:stCondLst>
                                  <p:childTnLst>
                                    <p:set>
                                      <p:cBhvr>
                                        <p:cTn id="26" dur="1" fill="hold">
                                          <p:stCondLst>
                                            <p:cond delay="0"/>
                                          </p:stCondLst>
                                        </p:cTn>
                                        <p:tgtEl>
                                          <p:spTgt spid="48"/>
                                        </p:tgtEl>
                                        <p:attrNameLst>
                                          <p:attrName>style.visibility</p:attrName>
                                        </p:attrNameLst>
                                      </p:cBhvr>
                                      <p:to>
                                        <p:strVal val="visible"/>
                                      </p:to>
                                    </p:set>
                                    <p:animEffect transition="in" filter="wipe(up)">
                                      <p:cBhvr>
                                        <p:cTn id="27" dur="500"/>
                                        <p:tgtEl>
                                          <p:spTgt spid="48"/>
                                        </p:tgtEl>
                                      </p:cBhvr>
                                    </p:animEffect>
                                  </p:childTnLst>
                                </p:cTn>
                              </p:par>
                            </p:childTnLst>
                          </p:cTn>
                        </p:par>
                        <p:par>
                          <p:cTn id="28" fill="hold">
                            <p:stCondLst>
                              <p:cond delay="3000"/>
                            </p:stCondLst>
                            <p:childTnLst>
                              <p:par>
                                <p:cTn id="29" presetID="22" presetClass="entr" presetSubtype="1" fill="hold" nodeType="afterEffect">
                                  <p:stCondLst>
                                    <p:cond delay="0"/>
                                  </p:stCondLst>
                                  <p:childTnLst>
                                    <p:set>
                                      <p:cBhvr>
                                        <p:cTn id="30" dur="1" fill="hold">
                                          <p:stCondLst>
                                            <p:cond delay="0"/>
                                          </p:stCondLst>
                                        </p:cTn>
                                        <p:tgtEl>
                                          <p:spTgt spid="52"/>
                                        </p:tgtEl>
                                        <p:attrNameLst>
                                          <p:attrName>style.visibility</p:attrName>
                                        </p:attrNameLst>
                                      </p:cBhvr>
                                      <p:to>
                                        <p:strVal val="visible"/>
                                      </p:to>
                                    </p:set>
                                    <p:animEffect transition="in" filter="wipe(up)">
                                      <p:cBhvr>
                                        <p:cTn id="31" dur="500"/>
                                        <p:tgtEl>
                                          <p:spTgt spid="52"/>
                                        </p:tgtEl>
                                      </p:cBhvr>
                                    </p:animEffect>
                                  </p:childTnLst>
                                </p:cTn>
                              </p:par>
                            </p:childTnLst>
                          </p:cTn>
                        </p:par>
                        <p:par>
                          <p:cTn id="32" fill="hold">
                            <p:stCondLst>
                              <p:cond delay="3500"/>
                            </p:stCondLst>
                            <p:childTnLst>
                              <p:par>
                                <p:cTn id="33" presetID="22" presetClass="entr" presetSubtype="1" fill="hold" nodeType="afterEffect">
                                  <p:stCondLst>
                                    <p:cond delay="0"/>
                                  </p:stCondLst>
                                  <p:childTnLst>
                                    <p:set>
                                      <p:cBhvr>
                                        <p:cTn id="34" dur="1" fill="hold">
                                          <p:stCondLst>
                                            <p:cond delay="0"/>
                                          </p:stCondLst>
                                        </p:cTn>
                                        <p:tgtEl>
                                          <p:spTgt spid="56"/>
                                        </p:tgtEl>
                                        <p:attrNameLst>
                                          <p:attrName>style.visibility</p:attrName>
                                        </p:attrNameLst>
                                      </p:cBhvr>
                                      <p:to>
                                        <p:strVal val="visible"/>
                                      </p:to>
                                    </p:set>
                                    <p:animEffect transition="in" filter="wipe(up)">
                                      <p:cBhvr>
                                        <p:cTn id="35" dur="500"/>
                                        <p:tgtEl>
                                          <p:spTgt spid="5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7">
                                            <p:txEl>
                                              <p:pRg st="3" end="3"/>
                                            </p:txEl>
                                          </p:spTgt>
                                        </p:tgtEl>
                                        <p:attrNameLst>
                                          <p:attrName>style.visibility</p:attrName>
                                        </p:attrNameLst>
                                      </p:cBhvr>
                                      <p:to>
                                        <p:strVal val="visible"/>
                                      </p:to>
                                    </p:set>
                                    <p:animEffect transition="in" filter="fade">
                                      <p:cBhvr>
                                        <p:cTn id="40" dur="500"/>
                                        <p:tgtEl>
                                          <p:spTgt spid="17">
                                            <p:txEl>
                                              <p:pRg st="3" end="3"/>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fade">
                                      <p:cBhvr>
                                        <p:cTn id="43" dur="500"/>
                                        <p:tgtEl>
                                          <p:spTgt spid="22"/>
                                        </p:tgtEl>
                                      </p:cBhvr>
                                    </p:animEffect>
                                  </p:childTnLst>
                                </p:cTn>
                              </p:par>
                              <p:par>
                                <p:cTn id="44" presetID="10" presetClass="entr" presetSubtype="0" fill="hold" nodeType="withEffect">
                                  <p:stCondLst>
                                    <p:cond delay="0"/>
                                  </p:stCondLst>
                                  <p:childTnLst>
                                    <p:set>
                                      <p:cBhvr>
                                        <p:cTn id="45" dur="1" fill="hold">
                                          <p:stCondLst>
                                            <p:cond delay="0"/>
                                          </p:stCondLst>
                                        </p:cTn>
                                        <p:tgtEl>
                                          <p:spTgt spid="15"/>
                                        </p:tgtEl>
                                        <p:attrNameLst>
                                          <p:attrName>style.visibility</p:attrName>
                                        </p:attrNameLst>
                                      </p:cBhvr>
                                      <p:to>
                                        <p:strVal val="visible"/>
                                      </p:to>
                                    </p:set>
                                    <p:animEffect transition="in" filter="fade">
                                      <p:cBhvr>
                                        <p:cTn id="46" dur="500"/>
                                        <p:tgtEl>
                                          <p:spTgt spid="15"/>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1" fill="hold" nodeType="clickEffect">
                                  <p:stCondLst>
                                    <p:cond delay="0"/>
                                  </p:stCondLst>
                                  <p:childTnLst>
                                    <p:set>
                                      <p:cBhvr>
                                        <p:cTn id="50" dur="1" fill="hold">
                                          <p:stCondLst>
                                            <p:cond delay="0"/>
                                          </p:stCondLst>
                                        </p:cTn>
                                        <p:tgtEl>
                                          <p:spTgt spid="60"/>
                                        </p:tgtEl>
                                        <p:attrNameLst>
                                          <p:attrName>style.visibility</p:attrName>
                                        </p:attrNameLst>
                                      </p:cBhvr>
                                      <p:to>
                                        <p:strVal val="visible"/>
                                      </p:to>
                                    </p:set>
                                    <p:animEffect transition="in" filter="wipe(up)">
                                      <p:cBhvr>
                                        <p:cTn id="51" dur="500"/>
                                        <p:tgtEl>
                                          <p:spTgt spid="60"/>
                                        </p:tgtEl>
                                      </p:cBhvr>
                                    </p:animEffect>
                                  </p:childTnLst>
                                </p:cTn>
                              </p:par>
                            </p:childTnLst>
                          </p:cTn>
                        </p:par>
                        <p:par>
                          <p:cTn id="52" fill="hold">
                            <p:stCondLst>
                              <p:cond delay="500"/>
                            </p:stCondLst>
                            <p:childTnLst>
                              <p:par>
                                <p:cTn id="53" presetID="22" presetClass="entr" presetSubtype="1" fill="hold" nodeType="afterEffect">
                                  <p:stCondLst>
                                    <p:cond delay="0"/>
                                  </p:stCondLst>
                                  <p:childTnLst>
                                    <p:set>
                                      <p:cBhvr>
                                        <p:cTn id="54" dur="1" fill="hold">
                                          <p:stCondLst>
                                            <p:cond delay="0"/>
                                          </p:stCondLst>
                                        </p:cTn>
                                        <p:tgtEl>
                                          <p:spTgt spid="64"/>
                                        </p:tgtEl>
                                        <p:attrNameLst>
                                          <p:attrName>style.visibility</p:attrName>
                                        </p:attrNameLst>
                                      </p:cBhvr>
                                      <p:to>
                                        <p:strVal val="visible"/>
                                      </p:to>
                                    </p:set>
                                    <p:animEffect transition="in" filter="wipe(up)">
                                      <p:cBhvr>
                                        <p:cTn id="55" dur="500"/>
                                        <p:tgtEl>
                                          <p:spTgt spid="64"/>
                                        </p:tgtEl>
                                      </p:cBhvr>
                                    </p:animEffect>
                                  </p:childTnLst>
                                </p:cTn>
                              </p:par>
                            </p:childTnLst>
                          </p:cTn>
                        </p:par>
                        <p:par>
                          <p:cTn id="56" fill="hold">
                            <p:stCondLst>
                              <p:cond delay="1000"/>
                            </p:stCondLst>
                            <p:childTnLst>
                              <p:par>
                                <p:cTn id="57" presetID="22" presetClass="entr" presetSubtype="1" fill="hold" nodeType="afterEffect">
                                  <p:stCondLst>
                                    <p:cond delay="0"/>
                                  </p:stCondLst>
                                  <p:childTnLst>
                                    <p:set>
                                      <p:cBhvr>
                                        <p:cTn id="58" dur="1" fill="hold">
                                          <p:stCondLst>
                                            <p:cond delay="0"/>
                                          </p:stCondLst>
                                        </p:cTn>
                                        <p:tgtEl>
                                          <p:spTgt spid="68"/>
                                        </p:tgtEl>
                                        <p:attrNameLst>
                                          <p:attrName>style.visibility</p:attrName>
                                        </p:attrNameLst>
                                      </p:cBhvr>
                                      <p:to>
                                        <p:strVal val="visible"/>
                                      </p:to>
                                    </p:set>
                                    <p:animEffect transition="in" filter="wipe(up)">
                                      <p:cBhvr>
                                        <p:cTn id="59" dur="500"/>
                                        <p:tgtEl>
                                          <p:spTgt spid="68"/>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1" fill="hold" nodeType="clickEffect">
                                  <p:stCondLst>
                                    <p:cond delay="0"/>
                                  </p:stCondLst>
                                  <p:childTnLst>
                                    <p:set>
                                      <p:cBhvr>
                                        <p:cTn id="63" dur="1" fill="hold">
                                          <p:stCondLst>
                                            <p:cond delay="0"/>
                                          </p:stCondLst>
                                        </p:cTn>
                                        <p:tgtEl>
                                          <p:spTgt spid="80"/>
                                        </p:tgtEl>
                                        <p:attrNameLst>
                                          <p:attrName>style.visibility</p:attrName>
                                        </p:attrNameLst>
                                      </p:cBhvr>
                                      <p:to>
                                        <p:strVal val="visible"/>
                                      </p:to>
                                    </p:set>
                                    <p:animEffect transition="in" filter="wipe(up)">
                                      <p:cBhvr>
                                        <p:cTn id="64" dur="500"/>
                                        <p:tgtEl>
                                          <p:spTgt spid="80"/>
                                        </p:tgtEl>
                                      </p:cBhvr>
                                    </p:animEffect>
                                  </p:childTnLst>
                                </p:cTn>
                              </p:par>
                            </p:childTnLst>
                          </p:cTn>
                        </p:par>
                        <p:par>
                          <p:cTn id="65" fill="hold">
                            <p:stCondLst>
                              <p:cond delay="500"/>
                            </p:stCondLst>
                            <p:childTnLst>
                              <p:par>
                                <p:cTn id="66" presetID="22" presetClass="entr" presetSubtype="1" fill="hold" nodeType="afterEffect">
                                  <p:stCondLst>
                                    <p:cond delay="0"/>
                                  </p:stCondLst>
                                  <p:childTnLst>
                                    <p:set>
                                      <p:cBhvr>
                                        <p:cTn id="67" dur="1" fill="hold">
                                          <p:stCondLst>
                                            <p:cond delay="0"/>
                                          </p:stCondLst>
                                        </p:cTn>
                                        <p:tgtEl>
                                          <p:spTgt spid="84"/>
                                        </p:tgtEl>
                                        <p:attrNameLst>
                                          <p:attrName>style.visibility</p:attrName>
                                        </p:attrNameLst>
                                      </p:cBhvr>
                                      <p:to>
                                        <p:strVal val="visible"/>
                                      </p:to>
                                    </p:set>
                                    <p:animEffect transition="in" filter="wipe(up)">
                                      <p:cBhvr>
                                        <p:cTn id="68" dur="500"/>
                                        <p:tgtEl>
                                          <p:spTgt spid="84"/>
                                        </p:tgtEl>
                                      </p:cBhvr>
                                    </p:animEffect>
                                  </p:childTnLst>
                                </p:cTn>
                              </p:par>
                            </p:childTnLst>
                          </p:cTn>
                        </p:par>
                        <p:par>
                          <p:cTn id="69" fill="hold">
                            <p:stCondLst>
                              <p:cond delay="1000"/>
                            </p:stCondLst>
                            <p:childTnLst>
                              <p:par>
                                <p:cTn id="70" presetID="22" presetClass="entr" presetSubtype="1" fill="hold" nodeType="afterEffect">
                                  <p:stCondLst>
                                    <p:cond delay="0"/>
                                  </p:stCondLst>
                                  <p:childTnLst>
                                    <p:set>
                                      <p:cBhvr>
                                        <p:cTn id="71" dur="1" fill="hold">
                                          <p:stCondLst>
                                            <p:cond delay="0"/>
                                          </p:stCondLst>
                                        </p:cTn>
                                        <p:tgtEl>
                                          <p:spTgt spid="88"/>
                                        </p:tgtEl>
                                        <p:attrNameLst>
                                          <p:attrName>style.visibility</p:attrName>
                                        </p:attrNameLst>
                                      </p:cBhvr>
                                      <p:to>
                                        <p:strVal val="visible"/>
                                      </p:to>
                                    </p:set>
                                    <p:animEffect transition="in" filter="wipe(up)">
                                      <p:cBhvr>
                                        <p:cTn id="72" dur="5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832588" y="1268760"/>
            <a:ext cx="7477125" cy="20193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651" name="Picture 24" descr="drainage spout"/>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020272" y="5172347"/>
            <a:ext cx="1709738" cy="1497013"/>
          </a:xfrm>
          <a:prstGeom prst="rect">
            <a:avLst/>
          </a:prstGeom>
          <a:noFill/>
          <a:scene3d>
            <a:camera prst="orthographicFront">
              <a:rot lat="0" lon="0" rev="0"/>
            </a:camera>
            <a:lightRig rig="threePt" dir="t"/>
          </a:scene3d>
          <a:extLst>
            <a:ext uri="{909E8E84-426E-40DD-AFC4-6F175D3DCCD1}">
              <a14:hiddenFill xmlns="" xmlns:a14="http://schemas.microsoft.com/office/drawing/2010/main">
                <a:solidFill>
                  <a:srgbClr val="FFFFFF"/>
                </a:solidFill>
              </a14:hiddenFill>
            </a:ext>
          </a:extLst>
        </p:spPr>
      </p:pic>
      <p:sp>
        <p:nvSpPr>
          <p:cNvPr id="10988" name="Prostokąt 10987"/>
          <p:cNvSpPr/>
          <p:nvPr/>
        </p:nvSpPr>
        <p:spPr>
          <a:xfrm>
            <a:off x="3635896" y="3268373"/>
            <a:ext cx="5400600" cy="1962589"/>
          </a:xfrm>
          <a:prstGeom prst="rect">
            <a:avLst/>
          </a:prstGeom>
        </p:spPr>
        <p:txBody>
          <a:bodyPr wrap="square">
            <a:spAutoFit/>
          </a:bodyPr>
          <a:lstStyle/>
          <a:p>
            <a:pPr lvl="0">
              <a:spcAft>
                <a:spcPts val="300"/>
              </a:spcAft>
            </a:pPr>
            <a:r>
              <a:rPr lang="en-GB" sz="2400" b="1" dirty="0" smtClean="0">
                <a:solidFill>
                  <a:srgbClr val="000000"/>
                </a:solidFill>
                <a:latin typeface="Calibri"/>
              </a:rPr>
              <a:t>Mullion drainage</a:t>
            </a:r>
            <a:endParaRPr lang="en-GB" sz="1600" b="1" dirty="0" smtClean="0">
              <a:solidFill>
                <a:srgbClr val="000000"/>
              </a:solidFill>
              <a:latin typeface="Calibri"/>
            </a:endParaRPr>
          </a:p>
          <a:p>
            <a:pPr marL="741600" lvl="1" indent="-285750">
              <a:lnSpc>
                <a:spcPts val="1300"/>
              </a:lnSpc>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Every 6 elements (or 7 meters) the mullion drainage channels are locked by </a:t>
            </a:r>
            <a:r>
              <a:rPr lang="en-GB" sz="1600" b="1" dirty="0" smtClean="0">
                <a:solidFill>
                  <a:srgbClr val="0097B0"/>
                </a:solidFill>
                <a:latin typeface="Calibri" pitchFamily="34" charset="0"/>
                <a:cs typeface="Calibri" pitchFamily="34" charset="0"/>
              </a:rPr>
              <a:t>water rejection shutters</a:t>
            </a:r>
          </a:p>
          <a:p>
            <a:pPr marL="741600" lvl="1" indent="-285750">
              <a:lnSpc>
                <a:spcPts val="1300"/>
              </a:lnSpc>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Water is expelled out of the channel and then flows down between the mullion pressure plate and cover c</a:t>
            </a:r>
            <a:r>
              <a:rPr lang="pl-PL" sz="1600" dirty="0" smtClean="0">
                <a:solidFill>
                  <a:srgbClr val="000000"/>
                </a:solidFill>
                <a:latin typeface="Calibri" pitchFamily="34" charset="0"/>
                <a:cs typeface="Calibri" pitchFamily="34" charset="0"/>
              </a:rPr>
              <a:t>a</a:t>
            </a:r>
            <a:r>
              <a:rPr lang="en-GB" sz="1600" dirty="0" smtClean="0">
                <a:solidFill>
                  <a:srgbClr val="000000"/>
                </a:solidFill>
                <a:latin typeface="Calibri" pitchFamily="34" charset="0"/>
                <a:cs typeface="Calibri" pitchFamily="34" charset="0"/>
              </a:rPr>
              <a:t>p</a:t>
            </a:r>
          </a:p>
          <a:p>
            <a:pPr marL="741600" lvl="1" indent="-285750">
              <a:lnSpc>
                <a:spcPts val="1300"/>
              </a:lnSpc>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For air pressure equalisation an aeration hole must be made in the horizontal pressure plate</a:t>
            </a:r>
          </a:p>
        </p:txBody>
      </p:sp>
      <p:pic>
        <p:nvPicPr>
          <p:cNvPr id="3074" name="Picture 2"/>
          <p:cNvPicPr>
            <a:picLocks noChangeAspect="1" noChangeArrowheads="1"/>
          </p:cNvPicPr>
          <p:nvPr/>
        </p:nvPicPr>
        <p:blipFill rotWithShape="1">
          <a:blip r:embed="rId4" cstate="print">
            <a:duotone>
              <a:prstClr val="black"/>
              <a:schemeClr val="accent2">
                <a:tint val="45000"/>
                <a:satMod val="400000"/>
              </a:schemeClr>
            </a:duotone>
            <a:extLst>
              <a:ext uri="{28A0092B-C50C-407E-A947-70E740481C1C}">
                <a14:useLocalDpi xmlns="" xmlns:a14="http://schemas.microsoft.com/office/drawing/2010/main" val="0"/>
              </a:ext>
            </a:extLst>
          </a:blip>
          <a:srcRect l="25049" t="23880" r="42811" b="16069"/>
          <a:stretch/>
        </p:blipFill>
        <p:spPr bwMode="auto">
          <a:xfrm>
            <a:off x="51599" y="3275504"/>
            <a:ext cx="3723649" cy="311964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 name="Tytuł 1"/>
          <p:cNvSpPr>
            <a:spLocks noGrp="1"/>
          </p:cNvSpPr>
          <p:nvPr>
            <p:ph type="title"/>
          </p:nvPr>
        </p:nvSpPr>
        <p:spPr/>
        <p:txBody>
          <a:bodyPr/>
          <a:lstStyle/>
          <a:p>
            <a:r>
              <a:rPr lang="en-GB" dirty="0" smtClean="0"/>
              <a:t>Fundamentals</a:t>
            </a:r>
            <a:endParaRPr lang="en-GB" dirty="0"/>
          </a:p>
        </p:txBody>
      </p:sp>
      <p:grpSp>
        <p:nvGrpSpPr>
          <p:cNvPr id="18" name="Grupa 17"/>
          <p:cNvGrpSpPr/>
          <p:nvPr/>
        </p:nvGrpSpPr>
        <p:grpSpPr>
          <a:xfrm rot="16200000">
            <a:off x="7363645" y="5950024"/>
            <a:ext cx="144016" cy="202092"/>
            <a:chOff x="6012160" y="3123514"/>
            <a:chExt cx="936104" cy="1313598"/>
          </a:xfrm>
          <a:scene3d>
            <a:camera prst="orthographicFront">
              <a:rot lat="0" lon="0" rev="1800000"/>
            </a:camera>
            <a:lightRig rig="threePt" dir="t"/>
          </a:scene3d>
        </p:grpSpPr>
        <p:sp>
          <p:nvSpPr>
            <p:cNvPr id="19" name="Elipsa 1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rójkąt równoramienny 1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lipsa 2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upa 21"/>
          <p:cNvGrpSpPr/>
          <p:nvPr/>
        </p:nvGrpSpPr>
        <p:grpSpPr>
          <a:xfrm>
            <a:off x="7651485" y="5388043"/>
            <a:ext cx="144016" cy="202092"/>
            <a:chOff x="6012160" y="3123514"/>
            <a:chExt cx="936104" cy="1313598"/>
          </a:xfrm>
        </p:grpSpPr>
        <p:sp>
          <p:nvSpPr>
            <p:cNvPr id="23" name="Elipsa 22"/>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rójkąt równoramienny 23"/>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Elipsa 24"/>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upa 25"/>
          <p:cNvGrpSpPr/>
          <p:nvPr/>
        </p:nvGrpSpPr>
        <p:grpSpPr>
          <a:xfrm rot="5400000">
            <a:off x="8273456" y="5532490"/>
            <a:ext cx="144016" cy="202092"/>
            <a:chOff x="6012160" y="3123514"/>
            <a:chExt cx="936104" cy="1313598"/>
          </a:xfrm>
          <a:scene3d>
            <a:camera prst="orthographicFront">
              <a:rot lat="0" lon="0" rev="2400000"/>
            </a:camera>
            <a:lightRig rig="threePt" dir="t"/>
          </a:scene3d>
        </p:grpSpPr>
        <p:sp>
          <p:nvSpPr>
            <p:cNvPr id="27" name="Elipsa 26"/>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rójkąt równoramienny 27"/>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Elipsa 28"/>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upa 29"/>
          <p:cNvGrpSpPr/>
          <p:nvPr/>
        </p:nvGrpSpPr>
        <p:grpSpPr>
          <a:xfrm rot="16200000">
            <a:off x="7629504" y="5877229"/>
            <a:ext cx="144016" cy="202092"/>
            <a:chOff x="6012160" y="3123514"/>
            <a:chExt cx="936104" cy="1313598"/>
          </a:xfrm>
          <a:scene3d>
            <a:camera prst="orthographicFront">
              <a:rot lat="0" lon="0" rev="1800000"/>
            </a:camera>
            <a:lightRig rig="threePt" dir="t"/>
          </a:scene3d>
        </p:grpSpPr>
        <p:sp>
          <p:nvSpPr>
            <p:cNvPr id="31" name="Elipsa 30"/>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rójkąt równoramienny 31"/>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Elipsa 32"/>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4" name="Grupa 33"/>
          <p:cNvGrpSpPr/>
          <p:nvPr/>
        </p:nvGrpSpPr>
        <p:grpSpPr>
          <a:xfrm>
            <a:off x="7731125" y="5607784"/>
            <a:ext cx="144016" cy="202092"/>
            <a:chOff x="6012160" y="3123514"/>
            <a:chExt cx="936104" cy="1313598"/>
          </a:xfrm>
        </p:grpSpPr>
        <p:sp>
          <p:nvSpPr>
            <p:cNvPr id="35" name="Elipsa 34"/>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rójkąt równoramienny 35"/>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Elipsa 36"/>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8" name="Grupa 37"/>
          <p:cNvGrpSpPr/>
          <p:nvPr/>
        </p:nvGrpSpPr>
        <p:grpSpPr>
          <a:xfrm rot="5400000">
            <a:off x="8000646" y="5590917"/>
            <a:ext cx="144016" cy="202092"/>
            <a:chOff x="6012160" y="3123514"/>
            <a:chExt cx="936104" cy="1313598"/>
          </a:xfrm>
          <a:scene3d>
            <a:camera prst="orthographicFront">
              <a:rot lat="0" lon="0" rev="2400000"/>
            </a:camera>
            <a:lightRig rig="threePt" dir="t"/>
          </a:scene3d>
        </p:grpSpPr>
        <p:sp>
          <p:nvSpPr>
            <p:cNvPr id="39" name="Elipsa 3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rójkąt równoramienny 3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Elipsa 4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2" name="Grupa 41"/>
          <p:cNvGrpSpPr/>
          <p:nvPr/>
        </p:nvGrpSpPr>
        <p:grpSpPr>
          <a:xfrm>
            <a:off x="8043970" y="6334501"/>
            <a:ext cx="144016" cy="202092"/>
            <a:chOff x="6012160" y="3123514"/>
            <a:chExt cx="936104" cy="1313598"/>
          </a:xfrm>
        </p:grpSpPr>
        <p:sp>
          <p:nvSpPr>
            <p:cNvPr id="43" name="Elipsa 42"/>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rójkąt równoramienny 43"/>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Elipsa 44"/>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6" name="Grupa 45"/>
          <p:cNvGrpSpPr/>
          <p:nvPr/>
        </p:nvGrpSpPr>
        <p:grpSpPr>
          <a:xfrm>
            <a:off x="8115978" y="6135384"/>
            <a:ext cx="144016" cy="202092"/>
            <a:chOff x="6012160" y="3123514"/>
            <a:chExt cx="936104" cy="1313598"/>
          </a:xfrm>
        </p:grpSpPr>
        <p:sp>
          <p:nvSpPr>
            <p:cNvPr id="47" name="Elipsa 46"/>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Trójkąt równoramienny 47"/>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Elipsa 48"/>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0" name="Grupa 49"/>
          <p:cNvGrpSpPr/>
          <p:nvPr/>
        </p:nvGrpSpPr>
        <p:grpSpPr>
          <a:xfrm>
            <a:off x="8219126" y="6415295"/>
            <a:ext cx="144016" cy="202092"/>
            <a:chOff x="6012160" y="3123514"/>
            <a:chExt cx="936104" cy="1313598"/>
          </a:xfrm>
        </p:grpSpPr>
        <p:sp>
          <p:nvSpPr>
            <p:cNvPr id="51" name="Elipsa 50"/>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rójkąt równoramienny 51"/>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Elipsa 52"/>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Dowolny kształt 6"/>
          <p:cNvSpPr/>
          <p:nvPr/>
        </p:nvSpPr>
        <p:spPr>
          <a:xfrm>
            <a:off x="1908629" y="1124857"/>
            <a:ext cx="1763485" cy="4840514"/>
          </a:xfrm>
          <a:custGeom>
            <a:avLst/>
            <a:gdLst>
              <a:gd name="connsiteX0" fmla="*/ 290285 w 1763485"/>
              <a:gd name="connsiteY0" fmla="*/ 4840514 h 4840514"/>
              <a:gd name="connsiteX1" fmla="*/ 0 w 1763485"/>
              <a:gd name="connsiteY1" fmla="*/ 4840514 h 4840514"/>
              <a:gd name="connsiteX2" fmla="*/ 0 w 1763485"/>
              <a:gd name="connsiteY2" fmla="*/ 0 h 4840514"/>
              <a:gd name="connsiteX3" fmla="*/ 1763485 w 1763485"/>
              <a:gd name="connsiteY3" fmla="*/ 0 h 4840514"/>
              <a:gd name="connsiteX4" fmla="*/ 1763485 w 1763485"/>
              <a:gd name="connsiteY4" fmla="*/ 297543 h 48405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3485" h="4840514">
                <a:moveTo>
                  <a:pt x="290285" y="4840514"/>
                </a:moveTo>
                <a:lnTo>
                  <a:pt x="0" y="4840514"/>
                </a:lnTo>
                <a:lnTo>
                  <a:pt x="0" y="0"/>
                </a:lnTo>
                <a:lnTo>
                  <a:pt x="1763485" y="0"/>
                </a:lnTo>
                <a:lnTo>
                  <a:pt x="1763485" y="297543"/>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9219" name="Picture 3"/>
          <p:cNvPicPr>
            <a:picLocks noChangeAspect="1" noChangeArrowheads="1"/>
          </p:cNvPicPr>
          <p:nvPr/>
        </p:nvPicPr>
        <p:blipFill>
          <a:blip r:embed="rId5" cstate="print">
            <a:lum bright="20000"/>
            <a:extLst>
              <a:ext uri="{28A0092B-C50C-407E-A947-70E740481C1C}">
                <a14:useLocalDpi xmlns="" xmlns:a14="http://schemas.microsoft.com/office/drawing/2010/main" val="0"/>
              </a:ext>
            </a:extLst>
          </a:blip>
          <a:srcRect/>
          <a:stretch>
            <a:fillRect/>
          </a:stretch>
        </p:blipFill>
        <p:spPr bwMode="auto">
          <a:xfrm>
            <a:off x="5292080" y="5499165"/>
            <a:ext cx="1188132" cy="801407"/>
          </a:xfrm>
          <a:prstGeom prst="rect">
            <a:avLst/>
          </a:prstGeom>
          <a:noFill/>
          <a:ln w="9525">
            <a:noFill/>
            <a:miter lim="800000"/>
            <a:headEnd/>
            <a:tailEnd/>
          </a:ln>
          <a:effectLst/>
          <a:scene3d>
            <a:camera prst="orthographicFront">
              <a:rot lat="0" lon="0" rev="120000"/>
            </a:camera>
            <a:lightRig rig="threePt" dir="t"/>
          </a:scene3d>
          <a:sp3d>
            <a:bevelT w="0" h="0"/>
          </a:sp3d>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Dowolny kształt 8"/>
          <p:cNvSpPr/>
          <p:nvPr/>
        </p:nvSpPr>
        <p:spPr>
          <a:xfrm>
            <a:off x="3962400" y="3875314"/>
            <a:ext cx="1944914" cy="2359773"/>
          </a:xfrm>
          <a:custGeom>
            <a:avLst/>
            <a:gdLst>
              <a:gd name="connsiteX0" fmla="*/ 166914 w 1944914"/>
              <a:gd name="connsiteY0" fmla="*/ 0 h 2445657"/>
              <a:gd name="connsiteX1" fmla="*/ 0 w 1944914"/>
              <a:gd name="connsiteY1" fmla="*/ 0 h 2445657"/>
              <a:gd name="connsiteX2" fmla="*/ 0 w 1944914"/>
              <a:gd name="connsiteY2" fmla="*/ 2445657 h 2445657"/>
              <a:gd name="connsiteX3" fmla="*/ 1944914 w 1944914"/>
              <a:gd name="connsiteY3" fmla="*/ 2445657 h 2445657"/>
            </a:gdLst>
            <a:ahLst/>
            <a:cxnLst>
              <a:cxn ang="0">
                <a:pos x="connsiteX0" y="connsiteY0"/>
              </a:cxn>
              <a:cxn ang="0">
                <a:pos x="connsiteX1" y="connsiteY1"/>
              </a:cxn>
              <a:cxn ang="0">
                <a:pos x="connsiteX2" y="connsiteY2"/>
              </a:cxn>
              <a:cxn ang="0">
                <a:pos x="connsiteX3" y="connsiteY3"/>
              </a:cxn>
            </a:cxnLst>
            <a:rect l="l" t="t" r="r" b="b"/>
            <a:pathLst>
              <a:path w="1944914" h="2445657">
                <a:moveTo>
                  <a:pt x="166914" y="0"/>
                </a:moveTo>
                <a:lnTo>
                  <a:pt x="0" y="0"/>
                </a:lnTo>
                <a:lnTo>
                  <a:pt x="0" y="2445657"/>
                </a:lnTo>
                <a:lnTo>
                  <a:pt x="1944914" y="2445657"/>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Tree>
    <p:extLst>
      <p:ext uri="{BB962C8B-B14F-4D97-AF65-F5344CB8AC3E}">
        <p14:creationId xmlns="" xmlns:p14="http://schemas.microsoft.com/office/powerpoint/2010/main" val="1365523647"/>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51"/>
                                        </p:tgtEl>
                                        <p:attrNameLst>
                                          <p:attrName>style.visibility</p:attrName>
                                        </p:attrNameLst>
                                      </p:cBhvr>
                                      <p:to>
                                        <p:strVal val="visible"/>
                                      </p:to>
                                    </p:set>
                                    <p:animEffect transition="in" filter="fade">
                                      <p:cBhvr>
                                        <p:cTn id="7" dur="500"/>
                                        <p:tgtEl>
                                          <p:spTgt spid="651"/>
                                        </p:tgtEl>
                                      </p:cBhvr>
                                    </p:animEffect>
                                  </p:childTnLst>
                                </p:cTn>
                              </p:par>
                              <p:par>
                                <p:cTn id="8" presetID="10" presetClass="entr" presetSubtype="0" fill="hold" nodeType="withEffect">
                                  <p:stCondLst>
                                    <p:cond delay="0"/>
                                  </p:stCondLst>
                                  <p:childTnLst>
                                    <p:set>
                                      <p:cBhvr>
                                        <p:cTn id="9" dur="1" fill="hold">
                                          <p:stCondLst>
                                            <p:cond delay="0"/>
                                          </p:stCondLst>
                                        </p:cTn>
                                        <p:tgtEl>
                                          <p:spTgt spid="9219"/>
                                        </p:tgtEl>
                                        <p:attrNameLst>
                                          <p:attrName>style.visibility</p:attrName>
                                        </p:attrNameLst>
                                      </p:cBhvr>
                                      <p:to>
                                        <p:strVal val="visible"/>
                                      </p:to>
                                    </p:set>
                                    <p:animEffect transition="in" filter="fade">
                                      <p:cBhvr>
                                        <p:cTn id="10" dur="500"/>
                                        <p:tgtEl>
                                          <p:spTgt spid="921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nodeType="clickEffect">
                                  <p:stCondLst>
                                    <p:cond delay="0"/>
                                  </p:stCondLst>
                                  <p:childTnLst>
                                    <p:set>
                                      <p:cBhvr>
                                        <p:cTn id="17" dur="1" fill="hold">
                                          <p:stCondLst>
                                            <p:cond delay="0"/>
                                          </p:stCondLst>
                                        </p:cTn>
                                        <p:tgtEl>
                                          <p:spTgt spid="10988">
                                            <p:txEl>
                                              <p:pRg st="2" end="2"/>
                                            </p:txEl>
                                          </p:spTgt>
                                        </p:tgtEl>
                                        <p:attrNameLst>
                                          <p:attrName>style.visibility</p:attrName>
                                        </p:attrNameLst>
                                      </p:cBhvr>
                                      <p:to>
                                        <p:strVal val="visible"/>
                                      </p:to>
                                    </p:set>
                                    <p:anim calcmode="lin" valueType="num">
                                      <p:cBhvr>
                                        <p:cTn id="18" dur="500" fill="hold"/>
                                        <p:tgtEl>
                                          <p:spTgt spid="10988">
                                            <p:txEl>
                                              <p:pRg st="2" end="2"/>
                                            </p:txEl>
                                          </p:spTgt>
                                        </p:tgtEl>
                                        <p:attrNameLst>
                                          <p:attrName>ppt_w</p:attrName>
                                        </p:attrNameLst>
                                      </p:cBhvr>
                                      <p:tavLst>
                                        <p:tav tm="0">
                                          <p:val>
                                            <p:fltVal val="0"/>
                                          </p:val>
                                        </p:tav>
                                        <p:tav tm="100000">
                                          <p:val>
                                            <p:strVal val="#ppt_w"/>
                                          </p:val>
                                        </p:tav>
                                      </p:tavLst>
                                    </p:anim>
                                    <p:anim calcmode="lin" valueType="num">
                                      <p:cBhvr>
                                        <p:cTn id="19" dur="500" fill="hold"/>
                                        <p:tgtEl>
                                          <p:spTgt spid="10988">
                                            <p:txEl>
                                              <p:pRg st="2" end="2"/>
                                            </p:txEl>
                                          </p:spTgt>
                                        </p:tgtEl>
                                        <p:attrNameLst>
                                          <p:attrName>ppt_h</p:attrName>
                                        </p:attrNameLst>
                                      </p:cBhvr>
                                      <p:tavLst>
                                        <p:tav tm="0">
                                          <p:val>
                                            <p:fltVal val="0"/>
                                          </p:val>
                                        </p:tav>
                                        <p:tav tm="100000">
                                          <p:val>
                                            <p:strVal val="#ppt_h"/>
                                          </p:val>
                                        </p:tav>
                                      </p:tavLst>
                                    </p:anim>
                                    <p:animEffect transition="in" filter="fade">
                                      <p:cBhvr>
                                        <p:cTn id="20" dur="500"/>
                                        <p:tgtEl>
                                          <p:spTgt spid="10988">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wipe(left)">
                                      <p:cBhvr>
                                        <p:cTn id="25" dur="500"/>
                                        <p:tgtEl>
                                          <p:spTgt spid="18"/>
                                        </p:tgtEl>
                                      </p:cBhvr>
                                    </p:animEffect>
                                  </p:childTnLst>
                                </p:cTn>
                              </p:par>
                            </p:childTnLst>
                          </p:cTn>
                        </p:par>
                        <p:par>
                          <p:cTn id="26" fill="hold">
                            <p:stCondLst>
                              <p:cond delay="500"/>
                            </p:stCondLst>
                            <p:childTnLst>
                              <p:par>
                                <p:cTn id="27" presetID="22" presetClass="entr" presetSubtype="2" fill="hold" nodeType="afterEffect">
                                  <p:stCondLst>
                                    <p:cond delay="0"/>
                                  </p:stCondLst>
                                  <p:childTnLst>
                                    <p:set>
                                      <p:cBhvr>
                                        <p:cTn id="28" dur="1" fill="hold">
                                          <p:stCondLst>
                                            <p:cond delay="0"/>
                                          </p:stCondLst>
                                        </p:cTn>
                                        <p:tgtEl>
                                          <p:spTgt spid="26"/>
                                        </p:tgtEl>
                                        <p:attrNameLst>
                                          <p:attrName>style.visibility</p:attrName>
                                        </p:attrNameLst>
                                      </p:cBhvr>
                                      <p:to>
                                        <p:strVal val="visible"/>
                                      </p:to>
                                    </p:set>
                                    <p:animEffect transition="in" filter="wipe(right)">
                                      <p:cBhvr>
                                        <p:cTn id="29" dur="500"/>
                                        <p:tgtEl>
                                          <p:spTgt spid="26"/>
                                        </p:tgtEl>
                                      </p:cBhvr>
                                    </p:animEffect>
                                  </p:childTnLst>
                                </p:cTn>
                              </p:par>
                            </p:childTnLst>
                          </p:cTn>
                        </p:par>
                        <p:par>
                          <p:cTn id="30" fill="hold">
                            <p:stCondLst>
                              <p:cond delay="1000"/>
                            </p:stCondLst>
                            <p:childTnLst>
                              <p:par>
                                <p:cTn id="31" presetID="22" presetClass="entr" presetSubtype="1" fill="hold" nodeType="after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wipe(up)">
                                      <p:cBhvr>
                                        <p:cTn id="33" dur="500"/>
                                        <p:tgtEl>
                                          <p:spTgt spid="22"/>
                                        </p:tgtEl>
                                      </p:cBhvr>
                                    </p:animEffect>
                                  </p:childTnLst>
                                </p:cTn>
                              </p:par>
                            </p:childTnLst>
                          </p:cTn>
                        </p:par>
                        <p:par>
                          <p:cTn id="34" fill="hold">
                            <p:stCondLst>
                              <p:cond delay="1500"/>
                            </p:stCondLst>
                            <p:childTnLst>
                              <p:par>
                                <p:cTn id="35" presetID="22" presetClass="entr" presetSubtype="8" fill="hold" nodeType="afterEffect">
                                  <p:stCondLst>
                                    <p:cond delay="0"/>
                                  </p:stCondLst>
                                  <p:childTnLst>
                                    <p:set>
                                      <p:cBhvr>
                                        <p:cTn id="36" dur="1" fill="hold">
                                          <p:stCondLst>
                                            <p:cond delay="0"/>
                                          </p:stCondLst>
                                        </p:cTn>
                                        <p:tgtEl>
                                          <p:spTgt spid="30"/>
                                        </p:tgtEl>
                                        <p:attrNameLst>
                                          <p:attrName>style.visibility</p:attrName>
                                        </p:attrNameLst>
                                      </p:cBhvr>
                                      <p:to>
                                        <p:strVal val="visible"/>
                                      </p:to>
                                    </p:set>
                                    <p:animEffect transition="in" filter="wipe(left)">
                                      <p:cBhvr>
                                        <p:cTn id="37" dur="500"/>
                                        <p:tgtEl>
                                          <p:spTgt spid="30"/>
                                        </p:tgtEl>
                                      </p:cBhvr>
                                    </p:animEffect>
                                  </p:childTnLst>
                                </p:cTn>
                              </p:par>
                            </p:childTnLst>
                          </p:cTn>
                        </p:par>
                        <p:par>
                          <p:cTn id="38" fill="hold">
                            <p:stCondLst>
                              <p:cond delay="2000"/>
                            </p:stCondLst>
                            <p:childTnLst>
                              <p:par>
                                <p:cTn id="39" presetID="22" presetClass="entr" presetSubtype="2" fill="hold" nodeType="afterEffect">
                                  <p:stCondLst>
                                    <p:cond delay="0"/>
                                  </p:stCondLst>
                                  <p:childTnLst>
                                    <p:set>
                                      <p:cBhvr>
                                        <p:cTn id="40" dur="1" fill="hold">
                                          <p:stCondLst>
                                            <p:cond delay="0"/>
                                          </p:stCondLst>
                                        </p:cTn>
                                        <p:tgtEl>
                                          <p:spTgt spid="38"/>
                                        </p:tgtEl>
                                        <p:attrNameLst>
                                          <p:attrName>style.visibility</p:attrName>
                                        </p:attrNameLst>
                                      </p:cBhvr>
                                      <p:to>
                                        <p:strVal val="visible"/>
                                      </p:to>
                                    </p:set>
                                    <p:animEffect transition="in" filter="wipe(right)">
                                      <p:cBhvr>
                                        <p:cTn id="41" dur="500"/>
                                        <p:tgtEl>
                                          <p:spTgt spid="38"/>
                                        </p:tgtEl>
                                      </p:cBhvr>
                                    </p:animEffect>
                                  </p:childTnLst>
                                </p:cTn>
                              </p:par>
                            </p:childTnLst>
                          </p:cTn>
                        </p:par>
                        <p:par>
                          <p:cTn id="42" fill="hold">
                            <p:stCondLst>
                              <p:cond delay="2500"/>
                            </p:stCondLst>
                            <p:childTnLst>
                              <p:par>
                                <p:cTn id="43" presetID="22" presetClass="entr" presetSubtype="1" fill="hold" nodeType="afterEffect">
                                  <p:stCondLst>
                                    <p:cond delay="0"/>
                                  </p:stCondLst>
                                  <p:childTnLst>
                                    <p:set>
                                      <p:cBhvr>
                                        <p:cTn id="44" dur="1" fill="hold">
                                          <p:stCondLst>
                                            <p:cond delay="0"/>
                                          </p:stCondLst>
                                        </p:cTn>
                                        <p:tgtEl>
                                          <p:spTgt spid="34"/>
                                        </p:tgtEl>
                                        <p:attrNameLst>
                                          <p:attrName>style.visibility</p:attrName>
                                        </p:attrNameLst>
                                      </p:cBhvr>
                                      <p:to>
                                        <p:strVal val="visible"/>
                                      </p:to>
                                    </p:set>
                                    <p:animEffect transition="in" filter="wipe(up)">
                                      <p:cBhvr>
                                        <p:cTn id="45" dur="500"/>
                                        <p:tgtEl>
                                          <p:spTgt spid="34"/>
                                        </p:tgtEl>
                                      </p:cBhvr>
                                    </p:animEffect>
                                  </p:childTnLst>
                                </p:cTn>
                              </p:par>
                            </p:childTnLst>
                          </p:cTn>
                        </p:par>
                        <p:par>
                          <p:cTn id="46" fill="hold">
                            <p:stCondLst>
                              <p:cond delay="3000"/>
                            </p:stCondLst>
                            <p:childTnLst>
                              <p:par>
                                <p:cTn id="47" presetID="22" presetClass="entr" presetSubtype="1" fill="hold" nodeType="afterEffect">
                                  <p:stCondLst>
                                    <p:cond delay="0"/>
                                  </p:stCondLst>
                                  <p:childTnLst>
                                    <p:set>
                                      <p:cBhvr>
                                        <p:cTn id="48" dur="1" fill="hold">
                                          <p:stCondLst>
                                            <p:cond delay="0"/>
                                          </p:stCondLst>
                                        </p:cTn>
                                        <p:tgtEl>
                                          <p:spTgt spid="46"/>
                                        </p:tgtEl>
                                        <p:attrNameLst>
                                          <p:attrName>style.visibility</p:attrName>
                                        </p:attrNameLst>
                                      </p:cBhvr>
                                      <p:to>
                                        <p:strVal val="visible"/>
                                      </p:to>
                                    </p:set>
                                    <p:animEffect transition="in" filter="wipe(up)">
                                      <p:cBhvr>
                                        <p:cTn id="49" dur="500"/>
                                        <p:tgtEl>
                                          <p:spTgt spid="46"/>
                                        </p:tgtEl>
                                      </p:cBhvr>
                                    </p:animEffect>
                                  </p:childTnLst>
                                </p:cTn>
                              </p:par>
                            </p:childTnLst>
                          </p:cTn>
                        </p:par>
                        <p:par>
                          <p:cTn id="50" fill="hold">
                            <p:stCondLst>
                              <p:cond delay="3500"/>
                            </p:stCondLst>
                            <p:childTnLst>
                              <p:par>
                                <p:cTn id="51" presetID="22" presetClass="entr" presetSubtype="1" fill="hold" nodeType="afterEffect">
                                  <p:stCondLst>
                                    <p:cond delay="0"/>
                                  </p:stCondLst>
                                  <p:childTnLst>
                                    <p:set>
                                      <p:cBhvr>
                                        <p:cTn id="52" dur="1" fill="hold">
                                          <p:stCondLst>
                                            <p:cond delay="0"/>
                                          </p:stCondLst>
                                        </p:cTn>
                                        <p:tgtEl>
                                          <p:spTgt spid="42"/>
                                        </p:tgtEl>
                                        <p:attrNameLst>
                                          <p:attrName>style.visibility</p:attrName>
                                        </p:attrNameLst>
                                      </p:cBhvr>
                                      <p:to>
                                        <p:strVal val="visible"/>
                                      </p:to>
                                    </p:set>
                                    <p:animEffect transition="in" filter="wipe(up)">
                                      <p:cBhvr>
                                        <p:cTn id="53" dur="500"/>
                                        <p:tgtEl>
                                          <p:spTgt spid="42"/>
                                        </p:tgtEl>
                                      </p:cBhvr>
                                    </p:animEffect>
                                  </p:childTnLst>
                                </p:cTn>
                              </p:par>
                            </p:childTnLst>
                          </p:cTn>
                        </p:par>
                        <p:par>
                          <p:cTn id="54" fill="hold">
                            <p:stCondLst>
                              <p:cond delay="4000"/>
                            </p:stCondLst>
                            <p:childTnLst>
                              <p:par>
                                <p:cTn id="55" presetID="22" presetClass="entr" presetSubtype="1" fill="hold" nodeType="afterEffect">
                                  <p:stCondLst>
                                    <p:cond delay="0"/>
                                  </p:stCondLst>
                                  <p:childTnLst>
                                    <p:set>
                                      <p:cBhvr>
                                        <p:cTn id="56" dur="1" fill="hold">
                                          <p:stCondLst>
                                            <p:cond delay="0"/>
                                          </p:stCondLst>
                                        </p:cTn>
                                        <p:tgtEl>
                                          <p:spTgt spid="50"/>
                                        </p:tgtEl>
                                        <p:attrNameLst>
                                          <p:attrName>style.visibility</p:attrName>
                                        </p:attrNameLst>
                                      </p:cBhvr>
                                      <p:to>
                                        <p:strVal val="visible"/>
                                      </p:to>
                                    </p:set>
                                    <p:animEffect transition="in" filter="wipe(up)">
                                      <p:cBhvr>
                                        <p:cTn id="57" dur="500"/>
                                        <p:tgtEl>
                                          <p:spTgt spid="50"/>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0988">
                                            <p:txEl>
                                              <p:pRg st="3" end="3"/>
                                            </p:txEl>
                                          </p:spTgt>
                                        </p:tgtEl>
                                        <p:attrNameLst>
                                          <p:attrName>style.visibility</p:attrName>
                                        </p:attrNameLst>
                                      </p:cBhvr>
                                      <p:to>
                                        <p:strVal val="visible"/>
                                      </p:to>
                                    </p:set>
                                    <p:animEffect transition="in" filter="fade">
                                      <p:cBhvr>
                                        <p:cTn id="62" dur="500"/>
                                        <p:tgtEl>
                                          <p:spTgt spid="10988">
                                            <p:txEl>
                                              <p:pRg st="3" end="3"/>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12290"/>
                                        </p:tgtEl>
                                        <p:attrNameLst>
                                          <p:attrName>style.visibility</p:attrName>
                                        </p:attrNameLst>
                                      </p:cBhvr>
                                      <p:to>
                                        <p:strVal val="visible"/>
                                      </p:to>
                                    </p:set>
                                    <p:animEffect transition="in" filter="fade">
                                      <p:cBhvr>
                                        <p:cTn id="65" dur="500"/>
                                        <p:tgtEl>
                                          <p:spTgt spid="1229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fade">
                                      <p:cBhvr>
                                        <p:cTn id="6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6" name="Grupa 75"/>
          <p:cNvGrpSpPr/>
          <p:nvPr/>
        </p:nvGrpSpPr>
        <p:grpSpPr>
          <a:xfrm>
            <a:off x="579465" y="1859000"/>
            <a:ext cx="2808312" cy="4320000"/>
            <a:chOff x="579465" y="1859000"/>
            <a:chExt cx="2808312" cy="4320000"/>
          </a:xfrm>
        </p:grpSpPr>
        <p:cxnSp>
          <p:nvCxnSpPr>
            <p:cNvPr id="12" name="Łącznik prostoliniowy 11"/>
            <p:cNvCxnSpPr/>
            <p:nvPr/>
          </p:nvCxnSpPr>
          <p:spPr>
            <a:xfrm>
              <a:off x="579465" y="1859000"/>
              <a:ext cx="0" cy="432000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13" name="Łącznik prostoliniowy 12"/>
            <p:cNvCxnSpPr/>
            <p:nvPr/>
          </p:nvCxnSpPr>
          <p:spPr>
            <a:xfrm>
              <a:off x="3387777" y="1859000"/>
              <a:ext cx="0" cy="432000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19" name="Łącznik prostoliniowy 18"/>
            <p:cNvCxnSpPr/>
            <p:nvPr/>
          </p:nvCxnSpPr>
          <p:spPr>
            <a:xfrm>
              <a:off x="579465" y="1916832"/>
              <a:ext cx="2808312"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0" name="Łącznik prostoliniowy 19"/>
            <p:cNvCxnSpPr/>
            <p:nvPr/>
          </p:nvCxnSpPr>
          <p:spPr>
            <a:xfrm>
              <a:off x="579465" y="3573016"/>
              <a:ext cx="2808312"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2" name="Łącznik prostoliniowy 21"/>
            <p:cNvCxnSpPr/>
            <p:nvPr/>
          </p:nvCxnSpPr>
          <p:spPr>
            <a:xfrm>
              <a:off x="1471913" y="1916832"/>
              <a:ext cx="0" cy="1656184"/>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4" name="Łącznik prostoliniowy 23"/>
            <p:cNvCxnSpPr/>
            <p:nvPr/>
          </p:nvCxnSpPr>
          <p:spPr>
            <a:xfrm>
              <a:off x="2502417" y="1916832"/>
              <a:ext cx="0" cy="1656184"/>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sp>
          <p:nvSpPr>
            <p:cNvPr id="28" name="Prostokąt 27"/>
            <p:cNvSpPr/>
            <p:nvPr/>
          </p:nvSpPr>
          <p:spPr>
            <a:xfrm>
              <a:off x="636169" y="3622632"/>
              <a:ext cx="1325624" cy="2520280"/>
            </a:xfrm>
            <a:prstGeom prst="rect">
              <a:avLst/>
            </a:prstGeom>
            <a:noFill/>
            <a:ln w="952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Prostokąt 28"/>
            <p:cNvSpPr/>
            <p:nvPr/>
          </p:nvSpPr>
          <p:spPr>
            <a:xfrm>
              <a:off x="2005864" y="3624975"/>
              <a:ext cx="1325624" cy="2520280"/>
            </a:xfrm>
            <a:prstGeom prst="rect">
              <a:avLst/>
            </a:prstGeom>
            <a:noFill/>
            <a:ln w="952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1" name="Łącznik prostoliniowy 30"/>
            <p:cNvCxnSpPr/>
            <p:nvPr/>
          </p:nvCxnSpPr>
          <p:spPr>
            <a:xfrm flipV="1">
              <a:off x="2005864" y="3617887"/>
              <a:ext cx="1325624" cy="126014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32" name="Łącznik prostoliniowy 31"/>
            <p:cNvCxnSpPr/>
            <p:nvPr/>
          </p:nvCxnSpPr>
          <p:spPr>
            <a:xfrm flipV="1">
              <a:off x="632579" y="4882772"/>
              <a:ext cx="1325624" cy="126014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36" name="Łącznik prostoliniowy 35"/>
            <p:cNvCxnSpPr>
              <a:endCxn id="28" idx="3"/>
            </p:cNvCxnSpPr>
            <p:nvPr/>
          </p:nvCxnSpPr>
          <p:spPr>
            <a:xfrm>
              <a:off x="636169" y="3624975"/>
              <a:ext cx="1325624" cy="1257797"/>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39" name="Łącznik prostoliniowy 38"/>
            <p:cNvCxnSpPr/>
            <p:nvPr/>
          </p:nvCxnSpPr>
          <p:spPr>
            <a:xfrm>
              <a:off x="2009922" y="4882754"/>
              <a:ext cx="1325624" cy="1257797"/>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cxnSp>
        <p:nvCxnSpPr>
          <p:cNvPr id="77" name="Łącznik prostoliniowy 76"/>
          <p:cNvCxnSpPr/>
          <p:nvPr/>
        </p:nvCxnSpPr>
        <p:spPr>
          <a:xfrm>
            <a:off x="1501603" y="2744864"/>
            <a:ext cx="968400" cy="0"/>
          </a:xfrm>
          <a:prstGeom prst="line">
            <a:avLst/>
          </a:prstGeom>
          <a:ln w="63500">
            <a:solidFill>
              <a:srgbClr val="C00000"/>
            </a:solidFill>
          </a:ln>
        </p:spPr>
        <p:style>
          <a:lnRef idx="1">
            <a:schemeClr val="accent1"/>
          </a:lnRef>
          <a:fillRef idx="0">
            <a:schemeClr val="accent1"/>
          </a:fillRef>
          <a:effectRef idx="0">
            <a:schemeClr val="accent1"/>
          </a:effectRef>
          <a:fontRef idx="minor">
            <a:schemeClr val="tx1"/>
          </a:fontRef>
        </p:style>
      </p:cxnSp>
      <p:sp>
        <p:nvSpPr>
          <p:cNvPr id="74" name="pole tekstowe 73"/>
          <p:cNvSpPr txBox="1"/>
          <p:nvPr/>
        </p:nvSpPr>
        <p:spPr>
          <a:xfrm>
            <a:off x="2695180" y="3230286"/>
            <a:ext cx="589585" cy="276999"/>
          </a:xfrm>
          <a:prstGeom prst="rect">
            <a:avLst/>
          </a:prstGeom>
          <a:noFill/>
        </p:spPr>
        <p:txBody>
          <a:bodyPr wrap="none" rtlCol="0">
            <a:spAutoFit/>
          </a:bodyPr>
          <a:lstStyle/>
          <a:p>
            <a:r>
              <a:rPr lang="en-GB" sz="1200" dirty="0">
                <a:solidFill>
                  <a:srgbClr val="FF0000"/>
                </a:solidFill>
                <a:latin typeface="Calibri" pitchFamily="34" charset="0"/>
                <a:cs typeface="Calibri" pitchFamily="34" charset="0"/>
              </a:rPr>
              <a:t>3 level</a:t>
            </a:r>
          </a:p>
        </p:txBody>
      </p:sp>
      <p:pic>
        <p:nvPicPr>
          <p:cNvPr id="46" name="Picture 255"/>
          <p:cNvPicPr>
            <a:picLocks noChangeAspect="1" noChangeArrowheads="1"/>
          </p:cNvPicPr>
          <p:nvPr/>
        </p:nvPicPr>
        <p:blipFill rotWithShape="1">
          <a:blip r:embed="rId3" cstate="print">
            <a:extLst>
              <a:ext uri="{28A0092B-C50C-407E-A947-70E740481C1C}">
                <a14:useLocalDpi xmlns="" xmlns:a14="http://schemas.microsoft.com/office/drawing/2010/main" val="0"/>
              </a:ext>
            </a:extLst>
          </a:blip>
          <a:srcRect l="11655" t="41055" r="31384" b="7256"/>
          <a:stretch/>
        </p:blipFill>
        <p:spPr bwMode="auto">
          <a:xfrm>
            <a:off x="3903808" y="1799052"/>
            <a:ext cx="4957466" cy="182791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7" name="pole tekstowe 46"/>
          <p:cNvSpPr txBox="1"/>
          <p:nvPr/>
        </p:nvSpPr>
        <p:spPr>
          <a:xfrm>
            <a:off x="4047824" y="2349068"/>
            <a:ext cx="792012" cy="369332"/>
          </a:xfrm>
          <a:prstGeom prst="rect">
            <a:avLst/>
          </a:prstGeom>
          <a:noFill/>
        </p:spPr>
        <p:txBody>
          <a:bodyPr wrap="none" rtlCol="0">
            <a:spAutoFit/>
          </a:bodyPr>
          <a:lstStyle/>
          <a:p>
            <a:r>
              <a:rPr lang="en-GB" dirty="0" smtClean="0">
                <a:solidFill>
                  <a:srgbClr val="FF0000"/>
                </a:solidFill>
                <a:latin typeface="Calibri" pitchFamily="34" charset="0"/>
                <a:cs typeface="Calibri" pitchFamily="34" charset="0"/>
              </a:rPr>
              <a:t>1 level</a:t>
            </a:r>
            <a:endParaRPr lang="en-GB" dirty="0">
              <a:solidFill>
                <a:srgbClr val="FF0000"/>
              </a:solidFill>
              <a:latin typeface="Calibri" pitchFamily="34" charset="0"/>
              <a:cs typeface="Calibri" pitchFamily="34" charset="0"/>
            </a:endParaRPr>
          </a:p>
        </p:txBody>
      </p:sp>
      <p:sp>
        <p:nvSpPr>
          <p:cNvPr id="48" name="pole tekstowe 47"/>
          <p:cNvSpPr txBox="1"/>
          <p:nvPr/>
        </p:nvSpPr>
        <p:spPr>
          <a:xfrm>
            <a:off x="5343968" y="2582293"/>
            <a:ext cx="792012" cy="369332"/>
          </a:xfrm>
          <a:prstGeom prst="rect">
            <a:avLst/>
          </a:prstGeom>
          <a:noFill/>
        </p:spPr>
        <p:txBody>
          <a:bodyPr wrap="none" rtlCol="0">
            <a:spAutoFit/>
          </a:bodyPr>
          <a:lstStyle>
            <a:defPPr>
              <a:defRPr lang="en-US"/>
            </a:defPPr>
            <a:lvl1pPr>
              <a:defRPr>
                <a:latin typeface="Calibri" pitchFamily="34" charset="0"/>
                <a:cs typeface="Calibri" pitchFamily="34" charset="0"/>
              </a:defRPr>
            </a:lvl1pPr>
          </a:lstStyle>
          <a:p>
            <a:r>
              <a:rPr lang="en-GB" dirty="0">
                <a:solidFill>
                  <a:srgbClr val="FF0000"/>
                </a:solidFill>
              </a:rPr>
              <a:t>2 level</a:t>
            </a:r>
          </a:p>
        </p:txBody>
      </p:sp>
      <p:sp>
        <p:nvSpPr>
          <p:cNvPr id="49" name="pole tekstowe 48"/>
          <p:cNvSpPr txBox="1"/>
          <p:nvPr/>
        </p:nvSpPr>
        <p:spPr>
          <a:xfrm>
            <a:off x="6640188" y="2685854"/>
            <a:ext cx="792012" cy="369332"/>
          </a:xfrm>
          <a:prstGeom prst="rect">
            <a:avLst/>
          </a:prstGeom>
          <a:noFill/>
        </p:spPr>
        <p:txBody>
          <a:bodyPr wrap="none" rtlCol="0">
            <a:spAutoFit/>
          </a:bodyPr>
          <a:lstStyle/>
          <a:p>
            <a:r>
              <a:rPr lang="en-GB" dirty="0">
                <a:solidFill>
                  <a:srgbClr val="FF0000"/>
                </a:solidFill>
                <a:latin typeface="Calibri" pitchFamily="34" charset="0"/>
                <a:cs typeface="Calibri" pitchFamily="34" charset="0"/>
              </a:rPr>
              <a:t>3 level</a:t>
            </a:r>
          </a:p>
        </p:txBody>
      </p:sp>
      <p:sp>
        <p:nvSpPr>
          <p:cNvPr id="50" name="pole tekstowe 49"/>
          <p:cNvSpPr txBox="1"/>
          <p:nvPr/>
        </p:nvSpPr>
        <p:spPr>
          <a:xfrm>
            <a:off x="7927545" y="2879180"/>
            <a:ext cx="792012" cy="369332"/>
          </a:xfrm>
          <a:prstGeom prst="rect">
            <a:avLst/>
          </a:prstGeom>
          <a:noFill/>
        </p:spPr>
        <p:txBody>
          <a:bodyPr wrap="none" rtlCol="0">
            <a:spAutoFit/>
          </a:bodyPr>
          <a:lstStyle/>
          <a:p>
            <a:r>
              <a:rPr lang="en-GB" dirty="0">
                <a:solidFill>
                  <a:srgbClr val="FF0000"/>
                </a:solidFill>
                <a:latin typeface="Calibri" pitchFamily="34" charset="0"/>
                <a:cs typeface="Calibri" pitchFamily="34" charset="0"/>
              </a:rPr>
              <a:t>4 level</a:t>
            </a:r>
          </a:p>
        </p:txBody>
      </p:sp>
      <p:cxnSp>
        <p:nvCxnSpPr>
          <p:cNvPr id="52" name="Łącznik prosty ze strzałką 51"/>
          <p:cNvCxnSpPr/>
          <p:nvPr/>
        </p:nvCxnSpPr>
        <p:spPr>
          <a:xfrm>
            <a:off x="2038274" y="2644883"/>
            <a:ext cx="401838"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4" name="Łącznik prosty ze strzałką 53"/>
          <p:cNvCxnSpPr/>
          <p:nvPr/>
        </p:nvCxnSpPr>
        <p:spPr>
          <a:xfrm>
            <a:off x="2598304" y="2780364"/>
            <a:ext cx="0" cy="72660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6" name="Łącznik prosty ze strzałką 55"/>
          <p:cNvCxnSpPr/>
          <p:nvPr/>
        </p:nvCxnSpPr>
        <p:spPr>
          <a:xfrm>
            <a:off x="2771800" y="3471528"/>
            <a:ext cx="538424"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8" name="Łącznik prosty ze strzałką 57"/>
          <p:cNvCxnSpPr/>
          <p:nvPr/>
        </p:nvCxnSpPr>
        <p:spPr>
          <a:xfrm>
            <a:off x="3485920" y="3626966"/>
            <a:ext cx="0" cy="255203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7" name="Łącznik prosty ze strzałką 66"/>
          <p:cNvCxnSpPr/>
          <p:nvPr/>
        </p:nvCxnSpPr>
        <p:spPr>
          <a:xfrm flipH="1">
            <a:off x="1561840" y="2641845"/>
            <a:ext cx="401838"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8" name="Łącznik prosty ze strzałką 67"/>
          <p:cNvCxnSpPr/>
          <p:nvPr/>
        </p:nvCxnSpPr>
        <p:spPr>
          <a:xfrm flipH="1">
            <a:off x="1381256" y="2784414"/>
            <a:ext cx="0" cy="72660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9" name="Łącznik prosty ze strzałką 68"/>
          <p:cNvCxnSpPr/>
          <p:nvPr/>
        </p:nvCxnSpPr>
        <p:spPr>
          <a:xfrm flipH="1">
            <a:off x="683568" y="3475578"/>
            <a:ext cx="538424"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0" name="Łącznik prosty ze strzałką 69"/>
          <p:cNvCxnSpPr/>
          <p:nvPr/>
        </p:nvCxnSpPr>
        <p:spPr>
          <a:xfrm flipH="1">
            <a:off x="488808" y="3631016"/>
            <a:ext cx="0" cy="255203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71" name="pole tekstowe 70"/>
          <p:cNvSpPr txBox="1"/>
          <p:nvPr/>
        </p:nvSpPr>
        <p:spPr>
          <a:xfrm>
            <a:off x="1860508" y="2377232"/>
            <a:ext cx="589585" cy="276999"/>
          </a:xfrm>
          <a:prstGeom prst="rect">
            <a:avLst/>
          </a:prstGeom>
          <a:noFill/>
        </p:spPr>
        <p:txBody>
          <a:bodyPr wrap="none" rtlCol="0">
            <a:spAutoFit/>
          </a:bodyPr>
          <a:lstStyle/>
          <a:p>
            <a:r>
              <a:rPr lang="en-GB" sz="1200" dirty="0" smtClean="0">
                <a:solidFill>
                  <a:srgbClr val="FF0000"/>
                </a:solidFill>
                <a:latin typeface="Calibri" pitchFamily="34" charset="0"/>
                <a:cs typeface="Calibri" pitchFamily="34" charset="0"/>
              </a:rPr>
              <a:t>1 level</a:t>
            </a:r>
            <a:endParaRPr lang="en-GB" sz="1200" dirty="0">
              <a:solidFill>
                <a:srgbClr val="FF0000"/>
              </a:solidFill>
              <a:latin typeface="Calibri" pitchFamily="34" charset="0"/>
              <a:cs typeface="Calibri" pitchFamily="34" charset="0"/>
            </a:endParaRPr>
          </a:p>
        </p:txBody>
      </p:sp>
      <p:sp>
        <p:nvSpPr>
          <p:cNvPr id="72" name="pole tekstowe 71"/>
          <p:cNvSpPr txBox="1"/>
          <p:nvPr/>
        </p:nvSpPr>
        <p:spPr>
          <a:xfrm rot="16200000">
            <a:off x="2419535" y="2846610"/>
            <a:ext cx="589585" cy="276999"/>
          </a:xfrm>
          <a:prstGeom prst="rect">
            <a:avLst/>
          </a:prstGeom>
          <a:noFill/>
        </p:spPr>
        <p:txBody>
          <a:bodyPr wrap="none" rtlCol="0">
            <a:spAutoFit/>
          </a:bodyPr>
          <a:lstStyle>
            <a:defPPr>
              <a:defRPr lang="en-US"/>
            </a:defPPr>
            <a:lvl1pPr>
              <a:defRPr>
                <a:latin typeface="Calibri" pitchFamily="34" charset="0"/>
                <a:cs typeface="Calibri" pitchFamily="34" charset="0"/>
              </a:defRPr>
            </a:lvl1pPr>
          </a:lstStyle>
          <a:p>
            <a:r>
              <a:rPr lang="en-GB" sz="1200" dirty="0">
                <a:solidFill>
                  <a:srgbClr val="FF0000"/>
                </a:solidFill>
              </a:rPr>
              <a:t>2 level</a:t>
            </a:r>
          </a:p>
        </p:txBody>
      </p:sp>
      <p:sp>
        <p:nvSpPr>
          <p:cNvPr id="73" name="pole tekstowe 72"/>
          <p:cNvSpPr txBox="1"/>
          <p:nvPr/>
        </p:nvSpPr>
        <p:spPr>
          <a:xfrm rot="16200000">
            <a:off x="3309511" y="3711372"/>
            <a:ext cx="589585" cy="276999"/>
          </a:xfrm>
          <a:prstGeom prst="rect">
            <a:avLst/>
          </a:prstGeom>
          <a:noFill/>
        </p:spPr>
        <p:txBody>
          <a:bodyPr wrap="none" rtlCol="0">
            <a:spAutoFit/>
          </a:bodyPr>
          <a:lstStyle/>
          <a:p>
            <a:r>
              <a:rPr lang="en-GB" sz="1200" dirty="0">
                <a:solidFill>
                  <a:srgbClr val="FF0000"/>
                </a:solidFill>
                <a:latin typeface="Calibri" pitchFamily="34" charset="0"/>
                <a:cs typeface="Calibri" pitchFamily="34" charset="0"/>
              </a:rPr>
              <a:t>4 level</a:t>
            </a:r>
          </a:p>
        </p:txBody>
      </p:sp>
      <p:sp>
        <p:nvSpPr>
          <p:cNvPr id="75" name="Prostokąt 74"/>
          <p:cNvSpPr/>
          <p:nvPr/>
        </p:nvSpPr>
        <p:spPr>
          <a:xfrm>
            <a:off x="3962370" y="3870789"/>
            <a:ext cx="4882575" cy="2174441"/>
          </a:xfrm>
          <a:prstGeom prst="rect">
            <a:avLst/>
          </a:prstGeom>
        </p:spPr>
        <p:txBody>
          <a:bodyPr wrap="square">
            <a:spAutoFit/>
          </a:bodyPr>
          <a:lstStyle/>
          <a:p>
            <a:pPr lvl="0">
              <a:spcBef>
                <a:spcPct val="40000"/>
              </a:spcBef>
              <a:spcAft>
                <a:spcPts val="300"/>
              </a:spcAft>
              <a:buClr>
                <a:srgbClr val="00778A"/>
              </a:buClr>
              <a:buSzPct val="75000"/>
            </a:pPr>
            <a:r>
              <a:rPr lang="en-GB" sz="2400" b="1" dirty="0" smtClean="0">
                <a:solidFill>
                  <a:srgbClr val="000000"/>
                </a:solidFill>
                <a:latin typeface="Calibri" pitchFamily="34" charset="0"/>
                <a:cs typeface="Calibri" pitchFamily="34" charset="0"/>
              </a:rPr>
              <a:t>Mullion drainage</a:t>
            </a:r>
            <a:endParaRPr lang="en-GB" sz="1600" b="1" dirty="0" smtClean="0">
              <a:solidFill>
                <a:srgbClr val="000000"/>
              </a:solidFill>
              <a:latin typeface="Calibri" pitchFamily="34" charset="0"/>
              <a:cs typeface="Calibri" pitchFamily="34" charset="0"/>
            </a:endParaRPr>
          </a:p>
          <a:p>
            <a:pPr marL="741600" lvl="1" indent="-285750">
              <a:spcBef>
                <a:spcPts val="6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 many cases drainage systems require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multi-level solutions  (e.g. transoms above double doors)</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Water is transferred between transoms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and mullions to be finally expelled at dedicated outlets</a:t>
            </a:r>
          </a:p>
        </p:txBody>
      </p:sp>
      <p:sp>
        <p:nvSpPr>
          <p:cNvPr id="2" name="Tytuł 1"/>
          <p:cNvSpPr>
            <a:spLocks noGrp="1"/>
          </p:cNvSpPr>
          <p:nvPr>
            <p:ph type="title"/>
          </p:nvPr>
        </p:nvSpPr>
        <p:spPr/>
        <p:txBody>
          <a:bodyPr/>
          <a:lstStyle/>
          <a:p>
            <a:r>
              <a:rPr lang="en-GB" dirty="0" smtClean="0"/>
              <a:t>Fundamentals</a:t>
            </a:r>
            <a:endParaRPr lang="en-GB" dirty="0"/>
          </a:p>
        </p:txBody>
      </p:sp>
    </p:spTree>
    <p:extLst>
      <p:ext uri="{BB962C8B-B14F-4D97-AF65-F5344CB8AC3E}">
        <p14:creationId xmlns="" xmlns:p14="http://schemas.microsoft.com/office/powerpoint/2010/main" val="2041577922"/>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anim calcmode="lin" valueType="num">
                                      <p:cBhvr>
                                        <p:cTn id="7" dur="500" fill="hold"/>
                                        <p:tgtEl>
                                          <p:spTgt spid="75">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75">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75">
                                            <p:txEl>
                                              <p:pRg st="2" end="2"/>
                                            </p:txEl>
                                          </p:spTgt>
                                        </p:tgtEl>
                                      </p:cBhvr>
                                    </p:animEffect>
                                  </p:childTnLst>
                                </p:cTn>
                              </p:par>
                            </p:childTnLst>
                          </p:cTn>
                        </p:par>
                        <p:par>
                          <p:cTn id="10" fill="hold">
                            <p:stCondLst>
                              <p:cond delay="500"/>
                            </p:stCondLst>
                            <p:childTnLst>
                              <p:par>
                                <p:cTn id="11" presetID="22" presetClass="entr" presetSubtype="8" fill="hold" nodeType="afterEffect">
                                  <p:stCondLst>
                                    <p:cond delay="0"/>
                                  </p:stCondLst>
                                  <p:childTnLst>
                                    <p:set>
                                      <p:cBhvr>
                                        <p:cTn id="12" dur="1" fill="hold">
                                          <p:stCondLst>
                                            <p:cond delay="0"/>
                                          </p:stCondLst>
                                        </p:cTn>
                                        <p:tgtEl>
                                          <p:spTgt spid="52"/>
                                        </p:tgtEl>
                                        <p:attrNameLst>
                                          <p:attrName>style.visibility</p:attrName>
                                        </p:attrNameLst>
                                      </p:cBhvr>
                                      <p:to>
                                        <p:strVal val="visible"/>
                                      </p:to>
                                    </p:set>
                                    <p:animEffect transition="in" filter="wipe(left)">
                                      <p:cBhvr>
                                        <p:cTn id="13" dur="500"/>
                                        <p:tgtEl>
                                          <p:spTgt spid="52"/>
                                        </p:tgtEl>
                                      </p:cBhvr>
                                    </p:animEffect>
                                  </p:childTnLst>
                                </p:cTn>
                              </p:par>
                            </p:childTnLst>
                          </p:cTn>
                        </p:par>
                        <p:par>
                          <p:cTn id="14" fill="hold">
                            <p:stCondLst>
                              <p:cond delay="1000"/>
                            </p:stCondLst>
                            <p:childTnLst>
                              <p:par>
                                <p:cTn id="15" presetID="22" presetClass="entr" presetSubtype="1" fill="hold" nodeType="afterEffect">
                                  <p:stCondLst>
                                    <p:cond delay="0"/>
                                  </p:stCondLst>
                                  <p:childTnLst>
                                    <p:set>
                                      <p:cBhvr>
                                        <p:cTn id="16" dur="1" fill="hold">
                                          <p:stCondLst>
                                            <p:cond delay="0"/>
                                          </p:stCondLst>
                                        </p:cTn>
                                        <p:tgtEl>
                                          <p:spTgt spid="54"/>
                                        </p:tgtEl>
                                        <p:attrNameLst>
                                          <p:attrName>style.visibility</p:attrName>
                                        </p:attrNameLst>
                                      </p:cBhvr>
                                      <p:to>
                                        <p:strVal val="visible"/>
                                      </p:to>
                                    </p:set>
                                    <p:animEffect transition="in" filter="wipe(up)">
                                      <p:cBhvr>
                                        <p:cTn id="17" dur="500"/>
                                        <p:tgtEl>
                                          <p:spTgt spid="54"/>
                                        </p:tgtEl>
                                      </p:cBhvr>
                                    </p:animEffect>
                                  </p:childTnLst>
                                </p:cTn>
                              </p:par>
                            </p:childTnLst>
                          </p:cTn>
                        </p:par>
                        <p:par>
                          <p:cTn id="18" fill="hold">
                            <p:stCondLst>
                              <p:cond delay="1500"/>
                            </p:stCondLst>
                            <p:childTnLst>
                              <p:par>
                                <p:cTn id="19" presetID="22" presetClass="entr" presetSubtype="8" fill="hold" nodeType="afterEffect">
                                  <p:stCondLst>
                                    <p:cond delay="0"/>
                                  </p:stCondLst>
                                  <p:childTnLst>
                                    <p:set>
                                      <p:cBhvr>
                                        <p:cTn id="20" dur="1" fill="hold">
                                          <p:stCondLst>
                                            <p:cond delay="0"/>
                                          </p:stCondLst>
                                        </p:cTn>
                                        <p:tgtEl>
                                          <p:spTgt spid="56"/>
                                        </p:tgtEl>
                                        <p:attrNameLst>
                                          <p:attrName>style.visibility</p:attrName>
                                        </p:attrNameLst>
                                      </p:cBhvr>
                                      <p:to>
                                        <p:strVal val="visible"/>
                                      </p:to>
                                    </p:set>
                                    <p:animEffect transition="in" filter="wipe(left)">
                                      <p:cBhvr>
                                        <p:cTn id="21" dur="500"/>
                                        <p:tgtEl>
                                          <p:spTgt spid="56"/>
                                        </p:tgtEl>
                                      </p:cBhvr>
                                    </p:animEffect>
                                  </p:childTnLst>
                                </p:cTn>
                              </p:par>
                            </p:childTnLst>
                          </p:cTn>
                        </p:par>
                        <p:par>
                          <p:cTn id="22" fill="hold">
                            <p:stCondLst>
                              <p:cond delay="2000"/>
                            </p:stCondLst>
                            <p:childTnLst>
                              <p:par>
                                <p:cTn id="23" presetID="22" presetClass="entr" presetSubtype="1" fill="hold" nodeType="afterEffect">
                                  <p:stCondLst>
                                    <p:cond delay="0"/>
                                  </p:stCondLst>
                                  <p:childTnLst>
                                    <p:set>
                                      <p:cBhvr>
                                        <p:cTn id="24" dur="1" fill="hold">
                                          <p:stCondLst>
                                            <p:cond delay="0"/>
                                          </p:stCondLst>
                                        </p:cTn>
                                        <p:tgtEl>
                                          <p:spTgt spid="58"/>
                                        </p:tgtEl>
                                        <p:attrNameLst>
                                          <p:attrName>style.visibility</p:attrName>
                                        </p:attrNameLst>
                                      </p:cBhvr>
                                      <p:to>
                                        <p:strVal val="visible"/>
                                      </p:to>
                                    </p:set>
                                    <p:animEffect transition="in" filter="wipe(up)">
                                      <p:cBhvr>
                                        <p:cTn id="25" dur="500"/>
                                        <p:tgtEl>
                                          <p:spTgt spid="58"/>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2" fill="hold" nodeType="clickEffect">
                                  <p:stCondLst>
                                    <p:cond delay="0"/>
                                  </p:stCondLst>
                                  <p:childTnLst>
                                    <p:set>
                                      <p:cBhvr>
                                        <p:cTn id="29" dur="1" fill="hold">
                                          <p:stCondLst>
                                            <p:cond delay="0"/>
                                          </p:stCondLst>
                                        </p:cTn>
                                        <p:tgtEl>
                                          <p:spTgt spid="67"/>
                                        </p:tgtEl>
                                        <p:attrNameLst>
                                          <p:attrName>style.visibility</p:attrName>
                                        </p:attrNameLst>
                                      </p:cBhvr>
                                      <p:to>
                                        <p:strVal val="visible"/>
                                      </p:to>
                                    </p:set>
                                    <p:animEffect transition="in" filter="wipe(right)">
                                      <p:cBhvr>
                                        <p:cTn id="30" dur="500"/>
                                        <p:tgtEl>
                                          <p:spTgt spid="67"/>
                                        </p:tgtEl>
                                      </p:cBhvr>
                                    </p:animEffect>
                                  </p:childTnLst>
                                </p:cTn>
                              </p:par>
                            </p:childTnLst>
                          </p:cTn>
                        </p:par>
                        <p:par>
                          <p:cTn id="31" fill="hold">
                            <p:stCondLst>
                              <p:cond delay="500"/>
                            </p:stCondLst>
                            <p:childTnLst>
                              <p:par>
                                <p:cTn id="32" presetID="22" presetClass="entr" presetSubtype="1" fill="hold" nodeType="afterEffect">
                                  <p:stCondLst>
                                    <p:cond delay="0"/>
                                  </p:stCondLst>
                                  <p:childTnLst>
                                    <p:set>
                                      <p:cBhvr>
                                        <p:cTn id="33" dur="1" fill="hold">
                                          <p:stCondLst>
                                            <p:cond delay="0"/>
                                          </p:stCondLst>
                                        </p:cTn>
                                        <p:tgtEl>
                                          <p:spTgt spid="68"/>
                                        </p:tgtEl>
                                        <p:attrNameLst>
                                          <p:attrName>style.visibility</p:attrName>
                                        </p:attrNameLst>
                                      </p:cBhvr>
                                      <p:to>
                                        <p:strVal val="visible"/>
                                      </p:to>
                                    </p:set>
                                    <p:animEffect transition="in" filter="wipe(up)">
                                      <p:cBhvr>
                                        <p:cTn id="34" dur="500"/>
                                        <p:tgtEl>
                                          <p:spTgt spid="68"/>
                                        </p:tgtEl>
                                      </p:cBhvr>
                                    </p:animEffect>
                                  </p:childTnLst>
                                </p:cTn>
                              </p:par>
                            </p:childTnLst>
                          </p:cTn>
                        </p:par>
                        <p:par>
                          <p:cTn id="35" fill="hold">
                            <p:stCondLst>
                              <p:cond delay="1000"/>
                            </p:stCondLst>
                            <p:childTnLst>
                              <p:par>
                                <p:cTn id="36" presetID="22" presetClass="entr" presetSubtype="2" fill="hold" nodeType="afterEffect">
                                  <p:stCondLst>
                                    <p:cond delay="0"/>
                                  </p:stCondLst>
                                  <p:childTnLst>
                                    <p:set>
                                      <p:cBhvr>
                                        <p:cTn id="37" dur="1" fill="hold">
                                          <p:stCondLst>
                                            <p:cond delay="0"/>
                                          </p:stCondLst>
                                        </p:cTn>
                                        <p:tgtEl>
                                          <p:spTgt spid="69"/>
                                        </p:tgtEl>
                                        <p:attrNameLst>
                                          <p:attrName>style.visibility</p:attrName>
                                        </p:attrNameLst>
                                      </p:cBhvr>
                                      <p:to>
                                        <p:strVal val="visible"/>
                                      </p:to>
                                    </p:set>
                                    <p:animEffect transition="in" filter="wipe(right)">
                                      <p:cBhvr>
                                        <p:cTn id="38" dur="500"/>
                                        <p:tgtEl>
                                          <p:spTgt spid="69"/>
                                        </p:tgtEl>
                                      </p:cBhvr>
                                    </p:animEffect>
                                  </p:childTnLst>
                                </p:cTn>
                              </p:par>
                            </p:childTnLst>
                          </p:cTn>
                        </p:par>
                        <p:par>
                          <p:cTn id="39" fill="hold">
                            <p:stCondLst>
                              <p:cond delay="1500"/>
                            </p:stCondLst>
                            <p:childTnLst>
                              <p:par>
                                <p:cTn id="40" presetID="22" presetClass="entr" presetSubtype="1" fill="hold" nodeType="afterEffect">
                                  <p:stCondLst>
                                    <p:cond delay="0"/>
                                  </p:stCondLst>
                                  <p:childTnLst>
                                    <p:set>
                                      <p:cBhvr>
                                        <p:cTn id="41" dur="1" fill="hold">
                                          <p:stCondLst>
                                            <p:cond delay="0"/>
                                          </p:stCondLst>
                                        </p:cTn>
                                        <p:tgtEl>
                                          <p:spTgt spid="70"/>
                                        </p:tgtEl>
                                        <p:attrNameLst>
                                          <p:attrName>style.visibility</p:attrName>
                                        </p:attrNameLst>
                                      </p:cBhvr>
                                      <p:to>
                                        <p:strVal val="visible"/>
                                      </p:to>
                                    </p:set>
                                    <p:animEffect transition="in" filter="wipe(up)">
                                      <p:cBhvr>
                                        <p:cTn id="42" dur="500"/>
                                        <p:tgtEl>
                                          <p:spTgt spid="70"/>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nodeType="clickEffect">
                                  <p:stCondLst>
                                    <p:cond delay="0"/>
                                  </p:stCondLst>
                                  <p:childTnLst>
                                    <p:set>
                                      <p:cBhvr>
                                        <p:cTn id="46" dur="1" fill="hold">
                                          <p:stCondLst>
                                            <p:cond delay="0"/>
                                          </p:stCondLst>
                                        </p:cTn>
                                        <p:tgtEl>
                                          <p:spTgt spid="46"/>
                                        </p:tgtEl>
                                        <p:attrNameLst>
                                          <p:attrName>style.visibility</p:attrName>
                                        </p:attrNameLst>
                                      </p:cBhvr>
                                      <p:to>
                                        <p:strVal val="visible"/>
                                      </p:to>
                                    </p:set>
                                    <p:anim calcmode="lin" valueType="num">
                                      <p:cBhvr>
                                        <p:cTn id="47" dur="500" fill="hold"/>
                                        <p:tgtEl>
                                          <p:spTgt spid="46"/>
                                        </p:tgtEl>
                                        <p:attrNameLst>
                                          <p:attrName>ppt_w</p:attrName>
                                        </p:attrNameLst>
                                      </p:cBhvr>
                                      <p:tavLst>
                                        <p:tav tm="0">
                                          <p:val>
                                            <p:fltVal val="0"/>
                                          </p:val>
                                        </p:tav>
                                        <p:tav tm="100000">
                                          <p:val>
                                            <p:strVal val="#ppt_w"/>
                                          </p:val>
                                        </p:tav>
                                      </p:tavLst>
                                    </p:anim>
                                    <p:anim calcmode="lin" valueType="num">
                                      <p:cBhvr>
                                        <p:cTn id="48" dur="500" fill="hold"/>
                                        <p:tgtEl>
                                          <p:spTgt spid="46"/>
                                        </p:tgtEl>
                                        <p:attrNameLst>
                                          <p:attrName>ppt_h</p:attrName>
                                        </p:attrNameLst>
                                      </p:cBhvr>
                                      <p:tavLst>
                                        <p:tav tm="0">
                                          <p:val>
                                            <p:fltVal val="0"/>
                                          </p:val>
                                        </p:tav>
                                        <p:tav tm="100000">
                                          <p:val>
                                            <p:strVal val="#ppt_h"/>
                                          </p:val>
                                        </p:tav>
                                      </p:tavLst>
                                    </p:anim>
                                    <p:animEffect transition="in" filter="fade">
                                      <p:cBhvr>
                                        <p:cTn id="49" dur="500"/>
                                        <p:tgtEl>
                                          <p:spTgt spid="46"/>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71"/>
                                        </p:tgtEl>
                                        <p:attrNameLst>
                                          <p:attrName>style.visibility</p:attrName>
                                        </p:attrNameLst>
                                      </p:cBhvr>
                                      <p:to>
                                        <p:strVal val="visible"/>
                                      </p:to>
                                    </p:set>
                                    <p:anim calcmode="lin" valueType="num">
                                      <p:cBhvr>
                                        <p:cTn id="54" dur="500" fill="hold"/>
                                        <p:tgtEl>
                                          <p:spTgt spid="71"/>
                                        </p:tgtEl>
                                        <p:attrNameLst>
                                          <p:attrName>ppt_w</p:attrName>
                                        </p:attrNameLst>
                                      </p:cBhvr>
                                      <p:tavLst>
                                        <p:tav tm="0">
                                          <p:val>
                                            <p:fltVal val="0"/>
                                          </p:val>
                                        </p:tav>
                                        <p:tav tm="100000">
                                          <p:val>
                                            <p:strVal val="#ppt_w"/>
                                          </p:val>
                                        </p:tav>
                                      </p:tavLst>
                                    </p:anim>
                                    <p:anim calcmode="lin" valueType="num">
                                      <p:cBhvr>
                                        <p:cTn id="55" dur="500" fill="hold"/>
                                        <p:tgtEl>
                                          <p:spTgt spid="71"/>
                                        </p:tgtEl>
                                        <p:attrNameLst>
                                          <p:attrName>ppt_h</p:attrName>
                                        </p:attrNameLst>
                                      </p:cBhvr>
                                      <p:tavLst>
                                        <p:tav tm="0">
                                          <p:val>
                                            <p:fltVal val="0"/>
                                          </p:val>
                                        </p:tav>
                                        <p:tav tm="100000">
                                          <p:val>
                                            <p:strVal val="#ppt_h"/>
                                          </p:val>
                                        </p:tav>
                                      </p:tavLst>
                                    </p:anim>
                                    <p:animEffect transition="in" filter="fade">
                                      <p:cBhvr>
                                        <p:cTn id="56" dur="500"/>
                                        <p:tgtEl>
                                          <p:spTgt spid="71"/>
                                        </p:tgtEl>
                                      </p:cBhvr>
                                    </p:animEffect>
                                  </p:childTnLst>
                                </p:cTn>
                              </p:par>
                              <p:par>
                                <p:cTn id="57" presetID="53" presetClass="entr" presetSubtype="16" fill="hold" grpId="0" nodeType="withEffect">
                                  <p:stCondLst>
                                    <p:cond delay="0"/>
                                  </p:stCondLst>
                                  <p:childTnLst>
                                    <p:set>
                                      <p:cBhvr>
                                        <p:cTn id="58" dur="1" fill="hold">
                                          <p:stCondLst>
                                            <p:cond delay="0"/>
                                          </p:stCondLst>
                                        </p:cTn>
                                        <p:tgtEl>
                                          <p:spTgt spid="47"/>
                                        </p:tgtEl>
                                        <p:attrNameLst>
                                          <p:attrName>style.visibility</p:attrName>
                                        </p:attrNameLst>
                                      </p:cBhvr>
                                      <p:to>
                                        <p:strVal val="visible"/>
                                      </p:to>
                                    </p:set>
                                    <p:anim calcmode="lin" valueType="num">
                                      <p:cBhvr>
                                        <p:cTn id="59" dur="500" fill="hold"/>
                                        <p:tgtEl>
                                          <p:spTgt spid="47"/>
                                        </p:tgtEl>
                                        <p:attrNameLst>
                                          <p:attrName>ppt_w</p:attrName>
                                        </p:attrNameLst>
                                      </p:cBhvr>
                                      <p:tavLst>
                                        <p:tav tm="0">
                                          <p:val>
                                            <p:fltVal val="0"/>
                                          </p:val>
                                        </p:tav>
                                        <p:tav tm="100000">
                                          <p:val>
                                            <p:strVal val="#ppt_w"/>
                                          </p:val>
                                        </p:tav>
                                      </p:tavLst>
                                    </p:anim>
                                    <p:anim calcmode="lin" valueType="num">
                                      <p:cBhvr>
                                        <p:cTn id="60" dur="500" fill="hold"/>
                                        <p:tgtEl>
                                          <p:spTgt spid="47"/>
                                        </p:tgtEl>
                                        <p:attrNameLst>
                                          <p:attrName>ppt_h</p:attrName>
                                        </p:attrNameLst>
                                      </p:cBhvr>
                                      <p:tavLst>
                                        <p:tav tm="0">
                                          <p:val>
                                            <p:fltVal val="0"/>
                                          </p:val>
                                        </p:tav>
                                        <p:tav tm="100000">
                                          <p:val>
                                            <p:strVal val="#ppt_h"/>
                                          </p:val>
                                        </p:tav>
                                      </p:tavLst>
                                    </p:anim>
                                    <p:animEffect transition="in" filter="fade">
                                      <p:cBhvr>
                                        <p:cTn id="61" dur="500"/>
                                        <p:tgtEl>
                                          <p:spTgt spid="47"/>
                                        </p:tgtEl>
                                      </p:cBhvr>
                                    </p:animEffect>
                                  </p:childTnLst>
                                </p:cTn>
                              </p:par>
                            </p:childTnLst>
                          </p:cTn>
                        </p:par>
                      </p:childTnLst>
                    </p:cTn>
                  </p:par>
                  <p:par>
                    <p:cTn id="62" fill="hold">
                      <p:stCondLst>
                        <p:cond delay="indefinite"/>
                      </p:stCondLst>
                      <p:childTnLst>
                        <p:par>
                          <p:cTn id="63" fill="hold">
                            <p:stCondLst>
                              <p:cond delay="0"/>
                            </p:stCondLst>
                            <p:childTnLst>
                              <p:par>
                                <p:cTn id="64" presetID="53" presetClass="entr" presetSubtype="16" fill="hold" grpId="0" nodeType="clickEffect">
                                  <p:stCondLst>
                                    <p:cond delay="0"/>
                                  </p:stCondLst>
                                  <p:childTnLst>
                                    <p:set>
                                      <p:cBhvr>
                                        <p:cTn id="65" dur="1" fill="hold">
                                          <p:stCondLst>
                                            <p:cond delay="0"/>
                                          </p:stCondLst>
                                        </p:cTn>
                                        <p:tgtEl>
                                          <p:spTgt spid="72"/>
                                        </p:tgtEl>
                                        <p:attrNameLst>
                                          <p:attrName>style.visibility</p:attrName>
                                        </p:attrNameLst>
                                      </p:cBhvr>
                                      <p:to>
                                        <p:strVal val="visible"/>
                                      </p:to>
                                    </p:set>
                                    <p:anim calcmode="lin" valueType="num">
                                      <p:cBhvr>
                                        <p:cTn id="66" dur="500" fill="hold"/>
                                        <p:tgtEl>
                                          <p:spTgt spid="72"/>
                                        </p:tgtEl>
                                        <p:attrNameLst>
                                          <p:attrName>ppt_w</p:attrName>
                                        </p:attrNameLst>
                                      </p:cBhvr>
                                      <p:tavLst>
                                        <p:tav tm="0">
                                          <p:val>
                                            <p:fltVal val="0"/>
                                          </p:val>
                                        </p:tav>
                                        <p:tav tm="100000">
                                          <p:val>
                                            <p:strVal val="#ppt_w"/>
                                          </p:val>
                                        </p:tav>
                                      </p:tavLst>
                                    </p:anim>
                                    <p:anim calcmode="lin" valueType="num">
                                      <p:cBhvr>
                                        <p:cTn id="67" dur="500" fill="hold"/>
                                        <p:tgtEl>
                                          <p:spTgt spid="72"/>
                                        </p:tgtEl>
                                        <p:attrNameLst>
                                          <p:attrName>ppt_h</p:attrName>
                                        </p:attrNameLst>
                                      </p:cBhvr>
                                      <p:tavLst>
                                        <p:tav tm="0">
                                          <p:val>
                                            <p:fltVal val="0"/>
                                          </p:val>
                                        </p:tav>
                                        <p:tav tm="100000">
                                          <p:val>
                                            <p:strVal val="#ppt_h"/>
                                          </p:val>
                                        </p:tav>
                                      </p:tavLst>
                                    </p:anim>
                                    <p:animEffect transition="in" filter="fade">
                                      <p:cBhvr>
                                        <p:cTn id="68" dur="500"/>
                                        <p:tgtEl>
                                          <p:spTgt spid="72"/>
                                        </p:tgtEl>
                                      </p:cBhvr>
                                    </p:animEffect>
                                  </p:childTnLst>
                                </p:cTn>
                              </p:par>
                              <p:par>
                                <p:cTn id="69" presetID="53" presetClass="entr" presetSubtype="16" fill="hold" grpId="0" nodeType="withEffect">
                                  <p:stCondLst>
                                    <p:cond delay="0"/>
                                  </p:stCondLst>
                                  <p:childTnLst>
                                    <p:set>
                                      <p:cBhvr>
                                        <p:cTn id="70" dur="1" fill="hold">
                                          <p:stCondLst>
                                            <p:cond delay="0"/>
                                          </p:stCondLst>
                                        </p:cTn>
                                        <p:tgtEl>
                                          <p:spTgt spid="48"/>
                                        </p:tgtEl>
                                        <p:attrNameLst>
                                          <p:attrName>style.visibility</p:attrName>
                                        </p:attrNameLst>
                                      </p:cBhvr>
                                      <p:to>
                                        <p:strVal val="visible"/>
                                      </p:to>
                                    </p:set>
                                    <p:anim calcmode="lin" valueType="num">
                                      <p:cBhvr>
                                        <p:cTn id="71" dur="500" fill="hold"/>
                                        <p:tgtEl>
                                          <p:spTgt spid="48"/>
                                        </p:tgtEl>
                                        <p:attrNameLst>
                                          <p:attrName>ppt_w</p:attrName>
                                        </p:attrNameLst>
                                      </p:cBhvr>
                                      <p:tavLst>
                                        <p:tav tm="0">
                                          <p:val>
                                            <p:fltVal val="0"/>
                                          </p:val>
                                        </p:tav>
                                        <p:tav tm="100000">
                                          <p:val>
                                            <p:strVal val="#ppt_w"/>
                                          </p:val>
                                        </p:tav>
                                      </p:tavLst>
                                    </p:anim>
                                    <p:anim calcmode="lin" valueType="num">
                                      <p:cBhvr>
                                        <p:cTn id="72" dur="500" fill="hold"/>
                                        <p:tgtEl>
                                          <p:spTgt spid="48"/>
                                        </p:tgtEl>
                                        <p:attrNameLst>
                                          <p:attrName>ppt_h</p:attrName>
                                        </p:attrNameLst>
                                      </p:cBhvr>
                                      <p:tavLst>
                                        <p:tav tm="0">
                                          <p:val>
                                            <p:fltVal val="0"/>
                                          </p:val>
                                        </p:tav>
                                        <p:tav tm="100000">
                                          <p:val>
                                            <p:strVal val="#ppt_h"/>
                                          </p:val>
                                        </p:tav>
                                      </p:tavLst>
                                    </p:anim>
                                    <p:animEffect transition="in" filter="fade">
                                      <p:cBhvr>
                                        <p:cTn id="73" dur="500"/>
                                        <p:tgtEl>
                                          <p:spTgt spid="48"/>
                                        </p:tgtEl>
                                      </p:cBhvr>
                                    </p:animEffect>
                                  </p:childTnLst>
                                </p:cTn>
                              </p:par>
                            </p:childTnLst>
                          </p:cTn>
                        </p:par>
                      </p:childTnLst>
                    </p:cTn>
                  </p:par>
                  <p:par>
                    <p:cTn id="74" fill="hold">
                      <p:stCondLst>
                        <p:cond delay="indefinite"/>
                      </p:stCondLst>
                      <p:childTnLst>
                        <p:par>
                          <p:cTn id="75" fill="hold">
                            <p:stCondLst>
                              <p:cond delay="0"/>
                            </p:stCondLst>
                            <p:childTnLst>
                              <p:par>
                                <p:cTn id="76" presetID="53" presetClass="entr" presetSubtype="16" fill="hold" grpId="0" nodeType="clickEffect">
                                  <p:stCondLst>
                                    <p:cond delay="0"/>
                                  </p:stCondLst>
                                  <p:childTnLst>
                                    <p:set>
                                      <p:cBhvr>
                                        <p:cTn id="77" dur="1" fill="hold">
                                          <p:stCondLst>
                                            <p:cond delay="0"/>
                                          </p:stCondLst>
                                        </p:cTn>
                                        <p:tgtEl>
                                          <p:spTgt spid="49"/>
                                        </p:tgtEl>
                                        <p:attrNameLst>
                                          <p:attrName>style.visibility</p:attrName>
                                        </p:attrNameLst>
                                      </p:cBhvr>
                                      <p:to>
                                        <p:strVal val="visible"/>
                                      </p:to>
                                    </p:set>
                                    <p:anim calcmode="lin" valueType="num">
                                      <p:cBhvr>
                                        <p:cTn id="78" dur="500" fill="hold"/>
                                        <p:tgtEl>
                                          <p:spTgt spid="49"/>
                                        </p:tgtEl>
                                        <p:attrNameLst>
                                          <p:attrName>ppt_w</p:attrName>
                                        </p:attrNameLst>
                                      </p:cBhvr>
                                      <p:tavLst>
                                        <p:tav tm="0">
                                          <p:val>
                                            <p:fltVal val="0"/>
                                          </p:val>
                                        </p:tav>
                                        <p:tav tm="100000">
                                          <p:val>
                                            <p:strVal val="#ppt_w"/>
                                          </p:val>
                                        </p:tav>
                                      </p:tavLst>
                                    </p:anim>
                                    <p:anim calcmode="lin" valueType="num">
                                      <p:cBhvr>
                                        <p:cTn id="79" dur="500" fill="hold"/>
                                        <p:tgtEl>
                                          <p:spTgt spid="49"/>
                                        </p:tgtEl>
                                        <p:attrNameLst>
                                          <p:attrName>ppt_h</p:attrName>
                                        </p:attrNameLst>
                                      </p:cBhvr>
                                      <p:tavLst>
                                        <p:tav tm="0">
                                          <p:val>
                                            <p:fltVal val="0"/>
                                          </p:val>
                                        </p:tav>
                                        <p:tav tm="100000">
                                          <p:val>
                                            <p:strVal val="#ppt_h"/>
                                          </p:val>
                                        </p:tav>
                                      </p:tavLst>
                                    </p:anim>
                                    <p:animEffect transition="in" filter="fade">
                                      <p:cBhvr>
                                        <p:cTn id="80" dur="500"/>
                                        <p:tgtEl>
                                          <p:spTgt spid="49"/>
                                        </p:tgtEl>
                                      </p:cBhvr>
                                    </p:animEffect>
                                  </p:childTnLst>
                                </p:cTn>
                              </p:par>
                              <p:par>
                                <p:cTn id="81" presetID="53" presetClass="entr" presetSubtype="16" fill="hold" grpId="0" nodeType="withEffect">
                                  <p:stCondLst>
                                    <p:cond delay="0"/>
                                  </p:stCondLst>
                                  <p:childTnLst>
                                    <p:set>
                                      <p:cBhvr>
                                        <p:cTn id="82" dur="1" fill="hold">
                                          <p:stCondLst>
                                            <p:cond delay="0"/>
                                          </p:stCondLst>
                                        </p:cTn>
                                        <p:tgtEl>
                                          <p:spTgt spid="74"/>
                                        </p:tgtEl>
                                        <p:attrNameLst>
                                          <p:attrName>style.visibility</p:attrName>
                                        </p:attrNameLst>
                                      </p:cBhvr>
                                      <p:to>
                                        <p:strVal val="visible"/>
                                      </p:to>
                                    </p:set>
                                    <p:anim calcmode="lin" valueType="num">
                                      <p:cBhvr>
                                        <p:cTn id="83" dur="500" fill="hold"/>
                                        <p:tgtEl>
                                          <p:spTgt spid="74"/>
                                        </p:tgtEl>
                                        <p:attrNameLst>
                                          <p:attrName>ppt_w</p:attrName>
                                        </p:attrNameLst>
                                      </p:cBhvr>
                                      <p:tavLst>
                                        <p:tav tm="0">
                                          <p:val>
                                            <p:fltVal val="0"/>
                                          </p:val>
                                        </p:tav>
                                        <p:tav tm="100000">
                                          <p:val>
                                            <p:strVal val="#ppt_w"/>
                                          </p:val>
                                        </p:tav>
                                      </p:tavLst>
                                    </p:anim>
                                    <p:anim calcmode="lin" valueType="num">
                                      <p:cBhvr>
                                        <p:cTn id="84" dur="500" fill="hold"/>
                                        <p:tgtEl>
                                          <p:spTgt spid="74"/>
                                        </p:tgtEl>
                                        <p:attrNameLst>
                                          <p:attrName>ppt_h</p:attrName>
                                        </p:attrNameLst>
                                      </p:cBhvr>
                                      <p:tavLst>
                                        <p:tav tm="0">
                                          <p:val>
                                            <p:fltVal val="0"/>
                                          </p:val>
                                        </p:tav>
                                        <p:tav tm="100000">
                                          <p:val>
                                            <p:strVal val="#ppt_h"/>
                                          </p:val>
                                        </p:tav>
                                      </p:tavLst>
                                    </p:anim>
                                    <p:animEffect transition="in" filter="fade">
                                      <p:cBhvr>
                                        <p:cTn id="85" dur="500"/>
                                        <p:tgtEl>
                                          <p:spTgt spid="74"/>
                                        </p:tgtEl>
                                      </p:cBhvr>
                                    </p:animEffect>
                                  </p:childTnLst>
                                </p:cTn>
                              </p:par>
                            </p:childTnLst>
                          </p:cTn>
                        </p:par>
                      </p:childTnLst>
                    </p:cTn>
                  </p:par>
                  <p:par>
                    <p:cTn id="86" fill="hold">
                      <p:stCondLst>
                        <p:cond delay="indefinite"/>
                      </p:stCondLst>
                      <p:childTnLst>
                        <p:par>
                          <p:cTn id="87" fill="hold">
                            <p:stCondLst>
                              <p:cond delay="0"/>
                            </p:stCondLst>
                            <p:childTnLst>
                              <p:par>
                                <p:cTn id="88" presetID="53" presetClass="entr" presetSubtype="16" fill="hold" grpId="0" nodeType="clickEffect">
                                  <p:stCondLst>
                                    <p:cond delay="0"/>
                                  </p:stCondLst>
                                  <p:childTnLst>
                                    <p:set>
                                      <p:cBhvr>
                                        <p:cTn id="89" dur="1" fill="hold">
                                          <p:stCondLst>
                                            <p:cond delay="0"/>
                                          </p:stCondLst>
                                        </p:cTn>
                                        <p:tgtEl>
                                          <p:spTgt spid="73"/>
                                        </p:tgtEl>
                                        <p:attrNameLst>
                                          <p:attrName>style.visibility</p:attrName>
                                        </p:attrNameLst>
                                      </p:cBhvr>
                                      <p:to>
                                        <p:strVal val="visible"/>
                                      </p:to>
                                    </p:set>
                                    <p:anim calcmode="lin" valueType="num">
                                      <p:cBhvr>
                                        <p:cTn id="90" dur="500" fill="hold"/>
                                        <p:tgtEl>
                                          <p:spTgt spid="73"/>
                                        </p:tgtEl>
                                        <p:attrNameLst>
                                          <p:attrName>ppt_w</p:attrName>
                                        </p:attrNameLst>
                                      </p:cBhvr>
                                      <p:tavLst>
                                        <p:tav tm="0">
                                          <p:val>
                                            <p:fltVal val="0"/>
                                          </p:val>
                                        </p:tav>
                                        <p:tav tm="100000">
                                          <p:val>
                                            <p:strVal val="#ppt_w"/>
                                          </p:val>
                                        </p:tav>
                                      </p:tavLst>
                                    </p:anim>
                                    <p:anim calcmode="lin" valueType="num">
                                      <p:cBhvr>
                                        <p:cTn id="91" dur="500" fill="hold"/>
                                        <p:tgtEl>
                                          <p:spTgt spid="73"/>
                                        </p:tgtEl>
                                        <p:attrNameLst>
                                          <p:attrName>ppt_h</p:attrName>
                                        </p:attrNameLst>
                                      </p:cBhvr>
                                      <p:tavLst>
                                        <p:tav tm="0">
                                          <p:val>
                                            <p:fltVal val="0"/>
                                          </p:val>
                                        </p:tav>
                                        <p:tav tm="100000">
                                          <p:val>
                                            <p:strVal val="#ppt_h"/>
                                          </p:val>
                                        </p:tav>
                                      </p:tavLst>
                                    </p:anim>
                                    <p:animEffect transition="in" filter="fade">
                                      <p:cBhvr>
                                        <p:cTn id="92" dur="500"/>
                                        <p:tgtEl>
                                          <p:spTgt spid="73"/>
                                        </p:tgtEl>
                                      </p:cBhvr>
                                    </p:animEffect>
                                  </p:childTnLst>
                                </p:cTn>
                              </p:par>
                              <p:par>
                                <p:cTn id="93" presetID="53" presetClass="entr" presetSubtype="16" fill="hold" grpId="0" nodeType="withEffect">
                                  <p:stCondLst>
                                    <p:cond delay="0"/>
                                  </p:stCondLst>
                                  <p:childTnLst>
                                    <p:set>
                                      <p:cBhvr>
                                        <p:cTn id="94" dur="1" fill="hold">
                                          <p:stCondLst>
                                            <p:cond delay="0"/>
                                          </p:stCondLst>
                                        </p:cTn>
                                        <p:tgtEl>
                                          <p:spTgt spid="50"/>
                                        </p:tgtEl>
                                        <p:attrNameLst>
                                          <p:attrName>style.visibility</p:attrName>
                                        </p:attrNameLst>
                                      </p:cBhvr>
                                      <p:to>
                                        <p:strVal val="visible"/>
                                      </p:to>
                                    </p:set>
                                    <p:anim calcmode="lin" valueType="num">
                                      <p:cBhvr>
                                        <p:cTn id="95" dur="500" fill="hold"/>
                                        <p:tgtEl>
                                          <p:spTgt spid="50"/>
                                        </p:tgtEl>
                                        <p:attrNameLst>
                                          <p:attrName>ppt_w</p:attrName>
                                        </p:attrNameLst>
                                      </p:cBhvr>
                                      <p:tavLst>
                                        <p:tav tm="0">
                                          <p:val>
                                            <p:fltVal val="0"/>
                                          </p:val>
                                        </p:tav>
                                        <p:tav tm="100000">
                                          <p:val>
                                            <p:strVal val="#ppt_w"/>
                                          </p:val>
                                        </p:tav>
                                      </p:tavLst>
                                    </p:anim>
                                    <p:anim calcmode="lin" valueType="num">
                                      <p:cBhvr>
                                        <p:cTn id="96" dur="500" fill="hold"/>
                                        <p:tgtEl>
                                          <p:spTgt spid="50"/>
                                        </p:tgtEl>
                                        <p:attrNameLst>
                                          <p:attrName>ppt_h</p:attrName>
                                        </p:attrNameLst>
                                      </p:cBhvr>
                                      <p:tavLst>
                                        <p:tav tm="0">
                                          <p:val>
                                            <p:fltVal val="0"/>
                                          </p:val>
                                        </p:tav>
                                        <p:tav tm="100000">
                                          <p:val>
                                            <p:strVal val="#ppt_h"/>
                                          </p:val>
                                        </p:tav>
                                      </p:tavLst>
                                    </p:anim>
                                    <p:animEffect transition="in" filter="fade">
                                      <p:cBhvr>
                                        <p:cTn id="97"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 grpId="0"/>
      <p:bldP spid="47" grpId="0"/>
      <p:bldP spid="48" grpId="0"/>
      <p:bldP spid="49" grpId="0"/>
      <p:bldP spid="50" grpId="0"/>
      <p:bldP spid="71" grpId="0"/>
      <p:bldP spid="72" grpId="0"/>
      <p:bldP spid="7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4139952" y="4002854"/>
            <a:ext cx="4607742" cy="2272930"/>
          </a:xfrm>
          <a:prstGeom prst="rect">
            <a:avLst/>
          </a:prstGeom>
        </p:spPr>
        <p:txBody>
          <a:bodyPr wrap="square">
            <a:spAutoFit/>
          </a:bodyPr>
          <a:lstStyle/>
          <a:p>
            <a:pPr lvl="0">
              <a:spcBef>
                <a:spcPct val="40000"/>
              </a:spcBef>
              <a:spcAft>
                <a:spcPts val="300"/>
              </a:spcAft>
              <a:buClr>
                <a:srgbClr val="00778A"/>
              </a:buClr>
              <a:buSzPct val="75000"/>
            </a:pPr>
            <a:r>
              <a:rPr lang="en-GB" sz="2400" b="1" dirty="0" smtClean="0">
                <a:solidFill>
                  <a:srgbClr val="000000"/>
                </a:solidFill>
                <a:latin typeface="Calibri" pitchFamily="34" charset="0"/>
                <a:cs typeface="Calibri" pitchFamily="34" charset="0"/>
              </a:rPr>
              <a:t>Field drainage</a:t>
            </a:r>
            <a:endParaRPr lang="en-GB" sz="1600" b="1" dirty="0" smtClean="0">
              <a:solidFill>
                <a:srgbClr val="000000"/>
              </a:solidFill>
              <a:latin typeface="Calibri" pitchFamily="34" charset="0"/>
              <a:cs typeface="Calibri" pitchFamily="34" charset="0"/>
            </a:endParaRPr>
          </a:p>
          <a:p>
            <a:pPr marL="741600" lvl="1" indent="-285750">
              <a:spcBef>
                <a:spcPts val="6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An alternative method of water drainage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is field drainage</a:t>
            </a:r>
            <a:endParaRPr lang="pl-PL"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Each field is drained separately</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Water is transferred from the mullion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to the transom and then expelled via slots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in the pressure plates and cover caps</a:t>
            </a:r>
            <a:endParaRPr lang="en-GB" sz="1600" dirty="0">
              <a:solidFill>
                <a:srgbClr val="000000"/>
              </a:solidFill>
              <a:latin typeface="Calibri" pitchFamily="34" charset="0"/>
              <a:cs typeface="Calibri" pitchFamily="34" charset="0"/>
            </a:endParaRPr>
          </a:p>
        </p:txBody>
      </p:sp>
      <p:grpSp>
        <p:nvGrpSpPr>
          <p:cNvPr id="58" name="Grupa 57"/>
          <p:cNvGrpSpPr/>
          <p:nvPr/>
        </p:nvGrpSpPr>
        <p:grpSpPr>
          <a:xfrm>
            <a:off x="433789" y="1859000"/>
            <a:ext cx="3114859" cy="4320000"/>
            <a:chOff x="433789" y="1859000"/>
            <a:chExt cx="3114859" cy="4320000"/>
          </a:xfrm>
        </p:grpSpPr>
        <p:cxnSp>
          <p:nvCxnSpPr>
            <p:cNvPr id="4" name="Łącznik prostoliniowy 3"/>
            <p:cNvCxnSpPr/>
            <p:nvPr/>
          </p:nvCxnSpPr>
          <p:spPr>
            <a:xfrm>
              <a:off x="437064" y="1859000"/>
              <a:ext cx="0" cy="432000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5" name="Łącznik prostoliniowy 4"/>
            <p:cNvCxnSpPr/>
            <p:nvPr/>
          </p:nvCxnSpPr>
          <p:spPr>
            <a:xfrm>
              <a:off x="3548648" y="1859000"/>
              <a:ext cx="0" cy="432000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8" name="Łącznik prostoliniowy 7"/>
            <p:cNvCxnSpPr/>
            <p:nvPr/>
          </p:nvCxnSpPr>
          <p:spPr>
            <a:xfrm>
              <a:off x="1464293" y="1859000"/>
              <a:ext cx="0" cy="432000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9" name="Łącznik prostoliniowy 8"/>
            <p:cNvCxnSpPr/>
            <p:nvPr/>
          </p:nvCxnSpPr>
          <p:spPr>
            <a:xfrm>
              <a:off x="2510037" y="1859000"/>
              <a:ext cx="0" cy="432000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10" name="Łącznik prostoliniowy 9"/>
            <p:cNvCxnSpPr/>
            <p:nvPr/>
          </p:nvCxnSpPr>
          <p:spPr>
            <a:xfrm>
              <a:off x="1471913" y="1932072"/>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17" name="Łącznik prostoliniowy 16"/>
            <p:cNvCxnSpPr/>
            <p:nvPr/>
          </p:nvCxnSpPr>
          <p:spPr>
            <a:xfrm>
              <a:off x="2510037" y="1932072"/>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18" name="Łącznik prostoliniowy 17"/>
            <p:cNvCxnSpPr/>
            <p:nvPr/>
          </p:nvCxnSpPr>
          <p:spPr>
            <a:xfrm>
              <a:off x="433789" y="1932072"/>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19" name="Łącznik prostoliniowy 18"/>
            <p:cNvCxnSpPr/>
            <p:nvPr/>
          </p:nvCxnSpPr>
          <p:spPr>
            <a:xfrm>
              <a:off x="1471913" y="2982476"/>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0" name="Łącznik prostoliniowy 19"/>
            <p:cNvCxnSpPr/>
            <p:nvPr/>
          </p:nvCxnSpPr>
          <p:spPr>
            <a:xfrm>
              <a:off x="2510037" y="2982476"/>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1" name="Łącznik prostoliniowy 20"/>
            <p:cNvCxnSpPr/>
            <p:nvPr/>
          </p:nvCxnSpPr>
          <p:spPr>
            <a:xfrm>
              <a:off x="433789" y="2982476"/>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2" name="Łącznik prostoliniowy 21"/>
            <p:cNvCxnSpPr/>
            <p:nvPr/>
          </p:nvCxnSpPr>
          <p:spPr>
            <a:xfrm>
              <a:off x="1477878" y="5085184"/>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3" name="Łącznik prostoliniowy 22"/>
            <p:cNvCxnSpPr/>
            <p:nvPr/>
          </p:nvCxnSpPr>
          <p:spPr>
            <a:xfrm>
              <a:off x="2516002" y="5085184"/>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4" name="Łącznik prostoliniowy 23"/>
            <p:cNvCxnSpPr/>
            <p:nvPr/>
          </p:nvCxnSpPr>
          <p:spPr>
            <a:xfrm>
              <a:off x="439754" y="5085184"/>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5" name="Łącznik prostoliniowy 24"/>
            <p:cNvCxnSpPr/>
            <p:nvPr/>
          </p:nvCxnSpPr>
          <p:spPr>
            <a:xfrm>
              <a:off x="1480020" y="6093296"/>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6" name="Łącznik prostoliniowy 25"/>
            <p:cNvCxnSpPr/>
            <p:nvPr/>
          </p:nvCxnSpPr>
          <p:spPr>
            <a:xfrm>
              <a:off x="2518144" y="6093296"/>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cxnSp>
          <p:nvCxnSpPr>
            <p:cNvPr id="27" name="Łącznik prostoliniowy 26"/>
            <p:cNvCxnSpPr/>
            <p:nvPr/>
          </p:nvCxnSpPr>
          <p:spPr>
            <a:xfrm>
              <a:off x="441896" y="6093296"/>
              <a:ext cx="1030504" cy="0"/>
            </a:xfrm>
            <a:prstGeom prst="line">
              <a:avLst/>
            </a:prstGeom>
            <a:ln w="63500">
              <a:solidFill>
                <a:srgbClr val="B38E00"/>
              </a:solidFill>
            </a:ln>
          </p:spPr>
          <p:style>
            <a:lnRef idx="1">
              <a:schemeClr val="accent1"/>
            </a:lnRef>
            <a:fillRef idx="0">
              <a:schemeClr val="accent1"/>
            </a:fillRef>
            <a:effectRef idx="0">
              <a:schemeClr val="accent1"/>
            </a:effectRef>
            <a:fontRef idx="minor">
              <a:schemeClr val="tx1"/>
            </a:fontRef>
          </p:style>
        </p:cxnSp>
      </p:grpSp>
      <p:cxnSp>
        <p:nvCxnSpPr>
          <p:cNvPr id="33" name="Łącznik prosty ze strzałką 32"/>
          <p:cNvCxnSpPr/>
          <p:nvPr/>
        </p:nvCxnSpPr>
        <p:spPr>
          <a:xfrm>
            <a:off x="1540789" y="2887311"/>
            <a:ext cx="200919"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4" name="Łącznik prosty ze strzałką 33"/>
          <p:cNvCxnSpPr/>
          <p:nvPr/>
        </p:nvCxnSpPr>
        <p:spPr>
          <a:xfrm>
            <a:off x="2404672" y="2060848"/>
            <a:ext cx="0" cy="72660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6" name="Łącznik prosty ze strzałką 35"/>
          <p:cNvCxnSpPr/>
          <p:nvPr/>
        </p:nvCxnSpPr>
        <p:spPr>
          <a:xfrm>
            <a:off x="2411761" y="3363867"/>
            <a:ext cx="0" cy="1543922"/>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7" name="Łącznik prosty ze strzałką 36"/>
          <p:cNvCxnSpPr/>
          <p:nvPr/>
        </p:nvCxnSpPr>
        <p:spPr>
          <a:xfrm flipH="1">
            <a:off x="2238341" y="2887311"/>
            <a:ext cx="200919"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8" name="Łącznik prosty ze strzałką 37"/>
          <p:cNvCxnSpPr/>
          <p:nvPr/>
        </p:nvCxnSpPr>
        <p:spPr>
          <a:xfrm flipH="1">
            <a:off x="1571547" y="2064898"/>
            <a:ext cx="0" cy="72660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0" name="Łącznik prosty ze strzałką 39"/>
          <p:cNvCxnSpPr/>
          <p:nvPr/>
        </p:nvCxnSpPr>
        <p:spPr>
          <a:xfrm>
            <a:off x="1561414" y="3363867"/>
            <a:ext cx="6875" cy="1539668"/>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3" name="Łącznik prosty ze strzałką 42"/>
          <p:cNvCxnSpPr/>
          <p:nvPr/>
        </p:nvCxnSpPr>
        <p:spPr>
          <a:xfrm>
            <a:off x="1533914" y="4989293"/>
            <a:ext cx="200919"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4" name="Łącznik prosty ze strzałką 43"/>
          <p:cNvCxnSpPr/>
          <p:nvPr/>
        </p:nvCxnSpPr>
        <p:spPr>
          <a:xfrm flipH="1">
            <a:off x="2238341" y="4989293"/>
            <a:ext cx="200919"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5" name="Łącznik prosty ze strzałką 44"/>
          <p:cNvCxnSpPr/>
          <p:nvPr/>
        </p:nvCxnSpPr>
        <p:spPr>
          <a:xfrm>
            <a:off x="1540789" y="5997405"/>
            <a:ext cx="200919"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6" name="Łącznik prosty ze strzałką 45"/>
          <p:cNvCxnSpPr/>
          <p:nvPr/>
        </p:nvCxnSpPr>
        <p:spPr>
          <a:xfrm flipH="1">
            <a:off x="2231466" y="5997405"/>
            <a:ext cx="200919" cy="0"/>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7" name="Łącznik prosty ze strzałką 46"/>
          <p:cNvCxnSpPr/>
          <p:nvPr/>
        </p:nvCxnSpPr>
        <p:spPr>
          <a:xfrm>
            <a:off x="2408289" y="5211751"/>
            <a:ext cx="0" cy="72660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8" name="Łącznik prosty ze strzałką 47"/>
          <p:cNvCxnSpPr/>
          <p:nvPr/>
        </p:nvCxnSpPr>
        <p:spPr>
          <a:xfrm flipH="1">
            <a:off x="1575164" y="5215801"/>
            <a:ext cx="0" cy="726604"/>
          </a:xfrm>
          <a:prstGeom prst="straightConnector1">
            <a:avLst/>
          </a:prstGeom>
          <a:ln w="22225">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55" name="Prostokąt zaokrąglony 54"/>
          <p:cNvSpPr/>
          <p:nvPr/>
        </p:nvSpPr>
        <p:spPr>
          <a:xfrm>
            <a:off x="1259632" y="1700808"/>
            <a:ext cx="1512168" cy="1584176"/>
          </a:xfrm>
          <a:prstGeom prst="round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6" name="Prostokąt zaokrąglony 55"/>
          <p:cNvSpPr/>
          <p:nvPr/>
        </p:nvSpPr>
        <p:spPr>
          <a:xfrm>
            <a:off x="1259632" y="4833156"/>
            <a:ext cx="1512168" cy="1548172"/>
          </a:xfrm>
          <a:prstGeom prst="round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7" name="Prostokąt zaokrąglony 56"/>
          <p:cNvSpPr/>
          <p:nvPr/>
        </p:nvSpPr>
        <p:spPr>
          <a:xfrm>
            <a:off x="1259632" y="2708920"/>
            <a:ext cx="1512168" cy="2664296"/>
          </a:xfrm>
          <a:prstGeom prst="roundRect">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ytuł 2"/>
          <p:cNvSpPr>
            <a:spLocks noGrp="1"/>
          </p:cNvSpPr>
          <p:nvPr>
            <p:ph type="title"/>
          </p:nvPr>
        </p:nvSpPr>
        <p:spPr/>
        <p:txBody>
          <a:bodyPr/>
          <a:lstStyle/>
          <a:p>
            <a:r>
              <a:rPr lang="en-GB" dirty="0" smtClean="0"/>
              <a:t>Fundamentals</a:t>
            </a:r>
            <a:endParaRPr lang="en-GB" dirty="0"/>
          </a:p>
        </p:txBody>
      </p:sp>
      <p:grpSp>
        <p:nvGrpSpPr>
          <p:cNvPr id="42" name="Grupa 41"/>
          <p:cNvGrpSpPr/>
          <p:nvPr/>
        </p:nvGrpSpPr>
        <p:grpSpPr>
          <a:xfrm>
            <a:off x="1646989" y="3044849"/>
            <a:ext cx="144016" cy="202092"/>
            <a:chOff x="6012160" y="3123514"/>
            <a:chExt cx="936104" cy="1313598"/>
          </a:xfrm>
        </p:grpSpPr>
        <p:sp>
          <p:nvSpPr>
            <p:cNvPr id="49" name="Elipsa 4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rójkąt równoramienny 4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Elipsa 5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2" name="Grupa 51"/>
          <p:cNvGrpSpPr/>
          <p:nvPr/>
        </p:nvGrpSpPr>
        <p:grpSpPr>
          <a:xfrm>
            <a:off x="2196319" y="3044849"/>
            <a:ext cx="144016" cy="202092"/>
            <a:chOff x="6012160" y="3123514"/>
            <a:chExt cx="936104" cy="1313598"/>
          </a:xfrm>
        </p:grpSpPr>
        <p:sp>
          <p:nvSpPr>
            <p:cNvPr id="53" name="Elipsa 52"/>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rójkąt równoramienny 53"/>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Elipsa 64"/>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6" name="Grupa 65"/>
          <p:cNvGrpSpPr/>
          <p:nvPr/>
        </p:nvGrpSpPr>
        <p:grpSpPr>
          <a:xfrm>
            <a:off x="1646714" y="5132755"/>
            <a:ext cx="144016" cy="202092"/>
            <a:chOff x="6012160" y="3123514"/>
            <a:chExt cx="936104" cy="1313598"/>
          </a:xfrm>
        </p:grpSpPr>
        <p:sp>
          <p:nvSpPr>
            <p:cNvPr id="67" name="Elipsa 66"/>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rójkąt równoramienny 67"/>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Elipsa 68"/>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70" name="Grupa 69"/>
          <p:cNvGrpSpPr/>
          <p:nvPr/>
        </p:nvGrpSpPr>
        <p:grpSpPr>
          <a:xfrm>
            <a:off x="2196319" y="5131412"/>
            <a:ext cx="144016" cy="202092"/>
            <a:chOff x="6012160" y="3123514"/>
            <a:chExt cx="936104" cy="1313598"/>
          </a:xfrm>
        </p:grpSpPr>
        <p:sp>
          <p:nvSpPr>
            <p:cNvPr id="71" name="Elipsa 70"/>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rójkąt równoramienny 71"/>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Elipsa 72"/>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74" name="Grupa 73"/>
          <p:cNvGrpSpPr/>
          <p:nvPr/>
        </p:nvGrpSpPr>
        <p:grpSpPr>
          <a:xfrm>
            <a:off x="1646989" y="6144251"/>
            <a:ext cx="144016" cy="202092"/>
            <a:chOff x="6012160" y="3123514"/>
            <a:chExt cx="936104" cy="1313598"/>
          </a:xfrm>
        </p:grpSpPr>
        <p:sp>
          <p:nvSpPr>
            <p:cNvPr id="75" name="Elipsa 74"/>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Trójkąt równoramienny 75"/>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Elipsa 76"/>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78" name="Grupa 77"/>
          <p:cNvGrpSpPr/>
          <p:nvPr/>
        </p:nvGrpSpPr>
        <p:grpSpPr>
          <a:xfrm>
            <a:off x="2196044" y="6144277"/>
            <a:ext cx="144016" cy="202092"/>
            <a:chOff x="6012160" y="3123514"/>
            <a:chExt cx="936104" cy="1313598"/>
          </a:xfrm>
        </p:grpSpPr>
        <p:sp>
          <p:nvSpPr>
            <p:cNvPr id="79" name="Elipsa 78"/>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0" name="Trójkąt równoramienny 79"/>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Elipsa 80"/>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 xmlns:p14="http://schemas.microsoft.com/office/powerpoint/2010/main" val="153792653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wheel(1)">
                                      <p:cBhvr>
                                        <p:cTn id="7" dur="2000"/>
                                        <p:tgtEl>
                                          <p:spTgt spid="5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 calcmode="lin" valueType="num">
                                      <p:cBhvr>
                                        <p:cTn id="12"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13" dur="500" fill="hold"/>
                                        <p:tgtEl>
                                          <p:spTgt spid="2">
                                            <p:txEl>
                                              <p:pRg st="3" end="3"/>
                                            </p:txEl>
                                          </p:spTgt>
                                        </p:tgtEl>
                                        <p:attrNameLst>
                                          <p:attrName>ppt_h</p:attrName>
                                        </p:attrNameLst>
                                      </p:cBhvr>
                                      <p:tavLst>
                                        <p:tav tm="0">
                                          <p:val>
                                            <p:fltVal val="0"/>
                                          </p:val>
                                        </p:tav>
                                        <p:tav tm="100000">
                                          <p:val>
                                            <p:strVal val="#ppt_h"/>
                                          </p:val>
                                        </p:tav>
                                      </p:tavLst>
                                    </p:anim>
                                    <p:animEffect transition="in" filter="fade">
                                      <p:cBhvr>
                                        <p:cTn id="14" dur="500"/>
                                        <p:tgtEl>
                                          <p:spTgt spid="2">
                                            <p:txEl>
                                              <p:pRg st="3" end="3"/>
                                            </p:txEl>
                                          </p:spTgt>
                                        </p:tgtEl>
                                      </p:cBhvr>
                                    </p:animEffect>
                                  </p:childTnLst>
                                </p:cTn>
                              </p:par>
                            </p:childTnLst>
                          </p:cTn>
                        </p:par>
                        <p:par>
                          <p:cTn id="15" fill="hold">
                            <p:stCondLst>
                              <p:cond delay="500"/>
                            </p:stCondLst>
                            <p:childTnLst>
                              <p:par>
                                <p:cTn id="16" presetID="22" presetClass="entr" presetSubtype="1" fill="hold" nodeType="after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wipe(up)">
                                      <p:cBhvr>
                                        <p:cTn id="18" dur="500"/>
                                        <p:tgtEl>
                                          <p:spTgt spid="34"/>
                                        </p:tgtEl>
                                      </p:cBhvr>
                                    </p:animEffect>
                                  </p:childTnLst>
                                </p:cTn>
                              </p:par>
                            </p:childTnLst>
                          </p:cTn>
                        </p:par>
                        <p:par>
                          <p:cTn id="19" fill="hold">
                            <p:stCondLst>
                              <p:cond delay="1000"/>
                            </p:stCondLst>
                            <p:childTnLst>
                              <p:par>
                                <p:cTn id="20" presetID="22" presetClass="entr" presetSubtype="1" fill="hold" nodeType="afterEffect">
                                  <p:stCondLst>
                                    <p:cond delay="0"/>
                                  </p:stCondLst>
                                  <p:childTnLst>
                                    <p:set>
                                      <p:cBhvr>
                                        <p:cTn id="21" dur="1" fill="hold">
                                          <p:stCondLst>
                                            <p:cond delay="0"/>
                                          </p:stCondLst>
                                        </p:cTn>
                                        <p:tgtEl>
                                          <p:spTgt spid="38"/>
                                        </p:tgtEl>
                                        <p:attrNameLst>
                                          <p:attrName>style.visibility</p:attrName>
                                        </p:attrNameLst>
                                      </p:cBhvr>
                                      <p:to>
                                        <p:strVal val="visible"/>
                                      </p:to>
                                    </p:set>
                                    <p:animEffect transition="in" filter="wipe(up)">
                                      <p:cBhvr>
                                        <p:cTn id="22" dur="500"/>
                                        <p:tgtEl>
                                          <p:spTgt spid="38"/>
                                        </p:tgtEl>
                                      </p:cBhvr>
                                    </p:animEffect>
                                  </p:childTnLst>
                                </p:cTn>
                              </p:par>
                            </p:childTnLst>
                          </p:cTn>
                        </p:par>
                        <p:par>
                          <p:cTn id="23" fill="hold">
                            <p:stCondLst>
                              <p:cond delay="1500"/>
                            </p:stCondLst>
                            <p:childTnLst>
                              <p:par>
                                <p:cTn id="24" presetID="22" presetClass="entr" presetSubtype="2" fill="hold" nodeType="afterEffect">
                                  <p:stCondLst>
                                    <p:cond delay="0"/>
                                  </p:stCondLst>
                                  <p:childTnLst>
                                    <p:set>
                                      <p:cBhvr>
                                        <p:cTn id="25" dur="1" fill="hold">
                                          <p:stCondLst>
                                            <p:cond delay="0"/>
                                          </p:stCondLst>
                                        </p:cTn>
                                        <p:tgtEl>
                                          <p:spTgt spid="37"/>
                                        </p:tgtEl>
                                        <p:attrNameLst>
                                          <p:attrName>style.visibility</p:attrName>
                                        </p:attrNameLst>
                                      </p:cBhvr>
                                      <p:to>
                                        <p:strVal val="visible"/>
                                      </p:to>
                                    </p:set>
                                    <p:animEffect transition="in" filter="wipe(right)">
                                      <p:cBhvr>
                                        <p:cTn id="26" dur="500"/>
                                        <p:tgtEl>
                                          <p:spTgt spid="37"/>
                                        </p:tgtEl>
                                      </p:cBhvr>
                                    </p:animEffect>
                                  </p:childTnLst>
                                </p:cTn>
                              </p:par>
                            </p:childTnLst>
                          </p:cTn>
                        </p:par>
                        <p:par>
                          <p:cTn id="27" fill="hold">
                            <p:stCondLst>
                              <p:cond delay="2000"/>
                            </p:stCondLst>
                            <p:childTnLst>
                              <p:par>
                                <p:cTn id="28" presetID="22" presetClass="entr" presetSubtype="8" fill="hold" nodeType="afterEffect">
                                  <p:stCondLst>
                                    <p:cond delay="0"/>
                                  </p:stCondLst>
                                  <p:childTnLst>
                                    <p:set>
                                      <p:cBhvr>
                                        <p:cTn id="29" dur="1" fill="hold">
                                          <p:stCondLst>
                                            <p:cond delay="0"/>
                                          </p:stCondLst>
                                        </p:cTn>
                                        <p:tgtEl>
                                          <p:spTgt spid="33"/>
                                        </p:tgtEl>
                                        <p:attrNameLst>
                                          <p:attrName>style.visibility</p:attrName>
                                        </p:attrNameLst>
                                      </p:cBhvr>
                                      <p:to>
                                        <p:strVal val="visible"/>
                                      </p:to>
                                    </p:set>
                                    <p:animEffect transition="in" filter="wipe(left)">
                                      <p:cBhvr>
                                        <p:cTn id="30" dur="500"/>
                                        <p:tgtEl>
                                          <p:spTgt spid="33"/>
                                        </p:tgtEl>
                                      </p:cBhvr>
                                    </p:animEffect>
                                  </p:childTnLst>
                                </p:cTn>
                              </p:par>
                            </p:childTnLst>
                          </p:cTn>
                        </p:par>
                        <p:par>
                          <p:cTn id="31" fill="hold">
                            <p:stCondLst>
                              <p:cond delay="2500"/>
                            </p:stCondLst>
                            <p:childTnLst>
                              <p:par>
                                <p:cTn id="32" presetID="22" presetClass="entr" presetSubtype="1" fill="hold" nodeType="afterEffect">
                                  <p:stCondLst>
                                    <p:cond delay="0"/>
                                  </p:stCondLst>
                                  <p:childTnLst>
                                    <p:set>
                                      <p:cBhvr>
                                        <p:cTn id="33" dur="1" fill="hold">
                                          <p:stCondLst>
                                            <p:cond delay="0"/>
                                          </p:stCondLst>
                                        </p:cTn>
                                        <p:tgtEl>
                                          <p:spTgt spid="42"/>
                                        </p:tgtEl>
                                        <p:attrNameLst>
                                          <p:attrName>style.visibility</p:attrName>
                                        </p:attrNameLst>
                                      </p:cBhvr>
                                      <p:to>
                                        <p:strVal val="visible"/>
                                      </p:to>
                                    </p:set>
                                    <p:animEffect transition="in" filter="wipe(up)">
                                      <p:cBhvr>
                                        <p:cTn id="34" dur="500"/>
                                        <p:tgtEl>
                                          <p:spTgt spid="42"/>
                                        </p:tgtEl>
                                      </p:cBhvr>
                                    </p:animEffect>
                                  </p:childTnLst>
                                </p:cTn>
                              </p:par>
                            </p:childTnLst>
                          </p:cTn>
                        </p:par>
                        <p:par>
                          <p:cTn id="35" fill="hold">
                            <p:stCondLst>
                              <p:cond delay="3000"/>
                            </p:stCondLst>
                            <p:childTnLst>
                              <p:par>
                                <p:cTn id="36" presetID="22" presetClass="entr" presetSubtype="1" fill="hold" nodeType="afterEffect">
                                  <p:stCondLst>
                                    <p:cond delay="0"/>
                                  </p:stCondLst>
                                  <p:childTnLst>
                                    <p:set>
                                      <p:cBhvr>
                                        <p:cTn id="37" dur="1" fill="hold">
                                          <p:stCondLst>
                                            <p:cond delay="0"/>
                                          </p:stCondLst>
                                        </p:cTn>
                                        <p:tgtEl>
                                          <p:spTgt spid="52"/>
                                        </p:tgtEl>
                                        <p:attrNameLst>
                                          <p:attrName>style.visibility</p:attrName>
                                        </p:attrNameLst>
                                      </p:cBhvr>
                                      <p:to>
                                        <p:strVal val="visible"/>
                                      </p:to>
                                    </p:set>
                                    <p:animEffect transition="in" filter="wipe(up)">
                                      <p:cBhvr>
                                        <p:cTn id="38" dur="500"/>
                                        <p:tgtEl>
                                          <p:spTgt spid="5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1" nodeType="clickEffect">
                                  <p:stCondLst>
                                    <p:cond delay="0"/>
                                  </p:stCondLst>
                                  <p:childTnLst>
                                    <p:animEffect transition="out" filter="fade">
                                      <p:cBhvr>
                                        <p:cTn id="42" dur="500"/>
                                        <p:tgtEl>
                                          <p:spTgt spid="55"/>
                                        </p:tgtEl>
                                      </p:cBhvr>
                                    </p:animEffect>
                                    <p:set>
                                      <p:cBhvr>
                                        <p:cTn id="43" dur="1" fill="hold">
                                          <p:stCondLst>
                                            <p:cond delay="499"/>
                                          </p:stCondLst>
                                        </p:cTn>
                                        <p:tgtEl>
                                          <p:spTgt spid="55"/>
                                        </p:tgtEl>
                                        <p:attrNameLst>
                                          <p:attrName>style.visibility</p:attrName>
                                        </p:attrNameLst>
                                      </p:cBhvr>
                                      <p:to>
                                        <p:strVal val="hidden"/>
                                      </p:to>
                                    </p:set>
                                  </p:childTnLst>
                                </p:cTn>
                              </p:par>
                              <p:par>
                                <p:cTn id="44" presetID="10" presetClass="exit" presetSubtype="0" fill="hold" nodeType="withEffect">
                                  <p:stCondLst>
                                    <p:cond delay="0"/>
                                  </p:stCondLst>
                                  <p:childTnLst>
                                    <p:animEffect transition="out" filter="fade">
                                      <p:cBhvr>
                                        <p:cTn id="45" dur="500"/>
                                        <p:tgtEl>
                                          <p:spTgt spid="34"/>
                                        </p:tgtEl>
                                      </p:cBhvr>
                                    </p:animEffect>
                                    <p:set>
                                      <p:cBhvr>
                                        <p:cTn id="46" dur="1" fill="hold">
                                          <p:stCondLst>
                                            <p:cond delay="499"/>
                                          </p:stCondLst>
                                        </p:cTn>
                                        <p:tgtEl>
                                          <p:spTgt spid="34"/>
                                        </p:tgtEl>
                                        <p:attrNameLst>
                                          <p:attrName>style.visibility</p:attrName>
                                        </p:attrNameLst>
                                      </p:cBhvr>
                                      <p:to>
                                        <p:strVal val="hidden"/>
                                      </p:to>
                                    </p:set>
                                  </p:childTnLst>
                                </p:cTn>
                              </p:par>
                              <p:par>
                                <p:cTn id="47" presetID="10" presetClass="exit" presetSubtype="0" fill="hold" nodeType="withEffect">
                                  <p:stCondLst>
                                    <p:cond delay="0"/>
                                  </p:stCondLst>
                                  <p:childTnLst>
                                    <p:animEffect transition="out" filter="fade">
                                      <p:cBhvr>
                                        <p:cTn id="48" dur="500"/>
                                        <p:tgtEl>
                                          <p:spTgt spid="38"/>
                                        </p:tgtEl>
                                      </p:cBhvr>
                                    </p:animEffect>
                                    <p:set>
                                      <p:cBhvr>
                                        <p:cTn id="49" dur="1" fill="hold">
                                          <p:stCondLst>
                                            <p:cond delay="499"/>
                                          </p:stCondLst>
                                        </p:cTn>
                                        <p:tgtEl>
                                          <p:spTgt spid="38"/>
                                        </p:tgtEl>
                                        <p:attrNameLst>
                                          <p:attrName>style.visibility</p:attrName>
                                        </p:attrNameLst>
                                      </p:cBhvr>
                                      <p:to>
                                        <p:strVal val="hidden"/>
                                      </p:to>
                                    </p:set>
                                  </p:childTnLst>
                                </p:cTn>
                              </p:par>
                              <p:par>
                                <p:cTn id="50" presetID="10" presetClass="exit" presetSubtype="0" fill="hold" nodeType="withEffect">
                                  <p:stCondLst>
                                    <p:cond delay="0"/>
                                  </p:stCondLst>
                                  <p:childTnLst>
                                    <p:animEffect transition="out" filter="fade">
                                      <p:cBhvr>
                                        <p:cTn id="51" dur="500"/>
                                        <p:tgtEl>
                                          <p:spTgt spid="37"/>
                                        </p:tgtEl>
                                      </p:cBhvr>
                                    </p:animEffect>
                                    <p:set>
                                      <p:cBhvr>
                                        <p:cTn id="52" dur="1" fill="hold">
                                          <p:stCondLst>
                                            <p:cond delay="499"/>
                                          </p:stCondLst>
                                        </p:cTn>
                                        <p:tgtEl>
                                          <p:spTgt spid="37"/>
                                        </p:tgtEl>
                                        <p:attrNameLst>
                                          <p:attrName>style.visibility</p:attrName>
                                        </p:attrNameLst>
                                      </p:cBhvr>
                                      <p:to>
                                        <p:strVal val="hidden"/>
                                      </p:to>
                                    </p:set>
                                  </p:childTnLst>
                                </p:cTn>
                              </p:par>
                              <p:par>
                                <p:cTn id="53" presetID="10" presetClass="exit" presetSubtype="0" fill="hold" nodeType="withEffect">
                                  <p:stCondLst>
                                    <p:cond delay="0"/>
                                  </p:stCondLst>
                                  <p:childTnLst>
                                    <p:animEffect transition="out" filter="fade">
                                      <p:cBhvr>
                                        <p:cTn id="54" dur="500"/>
                                        <p:tgtEl>
                                          <p:spTgt spid="33"/>
                                        </p:tgtEl>
                                      </p:cBhvr>
                                    </p:animEffect>
                                    <p:set>
                                      <p:cBhvr>
                                        <p:cTn id="55" dur="1" fill="hold">
                                          <p:stCondLst>
                                            <p:cond delay="499"/>
                                          </p:stCondLst>
                                        </p:cTn>
                                        <p:tgtEl>
                                          <p:spTgt spid="33"/>
                                        </p:tgtEl>
                                        <p:attrNameLst>
                                          <p:attrName>style.visibility</p:attrName>
                                        </p:attrNameLst>
                                      </p:cBhvr>
                                      <p:to>
                                        <p:strVal val="hidden"/>
                                      </p:to>
                                    </p:set>
                                  </p:childTnLst>
                                </p:cTn>
                              </p:par>
                              <p:par>
                                <p:cTn id="56" presetID="10" presetClass="exit" presetSubtype="0" fill="hold" nodeType="withEffect">
                                  <p:stCondLst>
                                    <p:cond delay="0"/>
                                  </p:stCondLst>
                                  <p:childTnLst>
                                    <p:animEffect transition="out" filter="fade">
                                      <p:cBhvr>
                                        <p:cTn id="57" dur="500"/>
                                        <p:tgtEl>
                                          <p:spTgt spid="42"/>
                                        </p:tgtEl>
                                      </p:cBhvr>
                                    </p:animEffect>
                                    <p:set>
                                      <p:cBhvr>
                                        <p:cTn id="58" dur="1" fill="hold">
                                          <p:stCondLst>
                                            <p:cond delay="499"/>
                                          </p:stCondLst>
                                        </p:cTn>
                                        <p:tgtEl>
                                          <p:spTgt spid="42"/>
                                        </p:tgtEl>
                                        <p:attrNameLst>
                                          <p:attrName>style.visibility</p:attrName>
                                        </p:attrNameLst>
                                      </p:cBhvr>
                                      <p:to>
                                        <p:strVal val="hidden"/>
                                      </p:to>
                                    </p:set>
                                  </p:childTnLst>
                                </p:cTn>
                              </p:par>
                              <p:par>
                                <p:cTn id="59" presetID="10" presetClass="exit" presetSubtype="0" fill="hold" nodeType="withEffect">
                                  <p:stCondLst>
                                    <p:cond delay="0"/>
                                  </p:stCondLst>
                                  <p:childTnLst>
                                    <p:animEffect transition="out" filter="fade">
                                      <p:cBhvr>
                                        <p:cTn id="60" dur="500"/>
                                        <p:tgtEl>
                                          <p:spTgt spid="52"/>
                                        </p:tgtEl>
                                      </p:cBhvr>
                                    </p:animEffect>
                                    <p:set>
                                      <p:cBhvr>
                                        <p:cTn id="61" dur="1" fill="hold">
                                          <p:stCondLst>
                                            <p:cond delay="499"/>
                                          </p:stCondLst>
                                        </p:cTn>
                                        <p:tgtEl>
                                          <p:spTgt spid="52"/>
                                        </p:tgtEl>
                                        <p:attrNameLst>
                                          <p:attrName>style.visibility</p:attrName>
                                        </p:attrNameLst>
                                      </p:cBhvr>
                                      <p:to>
                                        <p:strVal val="hidden"/>
                                      </p:to>
                                    </p:set>
                                  </p:childTnLst>
                                </p:cTn>
                              </p:par>
                            </p:childTnLst>
                          </p:cTn>
                        </p:par>
                        <p:par>
                          <p:cTn id="62" fill="hold">
                            <p:stCondLst>
                              <p:cond delay="500"/>
                            </p:stCondLst>
                            <p:childTnLst>
                              <p:par>
                                <p:cTn id="63" presetID="21" presetClass="entr" presetSubtype="1" fill="hold" grpId="0" nodeType="afterEffect">
                                  <p:stCondLst>
                                    <p:cond delay="0"/>
                                  </p:stCondLst>
                                  <p:childTnLst>
                                    <p:set>
                                      <p:cBhvr>
                                        <p:cTn id="64" dur="1" fill="hold">
                                          <p:stCondLst>
                                            <p:cond delay="0"/>
                                          </p:stCondLst>
                                        </p:cTn>
                                        <p:tgtEl>
                                          <p:spTgt spid="57"/>
                                        </p:tgtEl>
                                        <p:attrNameLst>
                                          <p:attrName>style.visibility</p:attrName>
                                        </p:attrNameLst>
                                      </p:cBhvr>
                                      <p:to>
                                        <p:strVal val="visible"/>
                                      </p:to>
                                    </p:set>
                                    <p:animEffect transition="in" filter="wheel(1)">
                                      <p:cBhvr>
                                        <p:cTn id="65" dur="2000"/>
                                        <p:tgtEl>
                                          <p:spTgt spid="57"/>
                                        </p:tgtEl>
                                      </p:cBhvr>
                                    </p:animEffect>
                                  </p:childTnLst>
                                </p:cTn>
                              </p:par>
                            </p:childTnLst>
                          </p:cTn>
                        </p:par>
                        <p:par>
                          <p:cTn id="66" fill="hold">
                            <p:stCondLst>
                              <p:cond delay="2500"/>
                            </p:stCondLst>
                            <p:childTnLst>
                              <p:par>
                                <p:cTn id="67" presetID="22" presetClass="entr" presetSubtype="1" fill="hold" nodeType="afterEffect">
                                  <p:stCondLst>
                                    <p:cond delay="0"/>
                                  </p:stCondLst>
                                  <p:childTnLst>
                                    <p:set>
                                      <p:cBhvr>
                                        <p:cTn id="68" dur="1" fill="hold">
                                          <p:stCondLst>
                                            <p:cond delay="0"/>
                                          </p:stCondLst>
                                        </p:cTn>
                                        <p:tgtEl>
                                          <p:spTgt spid="36"/>
                                        </p:tgtEl>
                                        <p:attrNameLst>
                                          <p:attrName>style.visibility</p:attrName>
                                        </p:attrNameLst>
                                      </p:cBhvr>
                                      <p:to>
                                        <p:strVal val="visible"/>
                                      </p:to>
                                    </p:set>
                                    <p:animEffect transition="in" filter="wipe(up)">
                                      <p:cBhvr>
                                        <p:cTn id="69" dur="500"/>
                                        <p:tgtEl>
                                          <p:spTgt spid="36"/>
                                        </p:tgtEl>
                                      </p:cBhvr>
                                    </p:animEffect>
                                  </p:childTnLst>
                                </p:cTn>
                              </p:par>
                            </p:childTnLst>
                          </p:cTn>
                        </p:par>
                        <p:par>
                          <p:cTn id="70" fill="hold">
                            <p:stCondLst>
                              <p:cond delay="3000"/>
                            </p:stCondLst>
                            <p:childTnLst>
                              <p:par>
                                <p:cTn id="71" presetID="22" presetClass="entr" presetSubtype="1" fill="hold" nodeType="afterEffect">
                                  <p:stCondLst>
                                    <p:cond delay="0"/>
                                  </p:stCondLst>
                                  <p:childTnLst>
                                    <p:set>
                                      <p:cBhvr>
                                        <p:cTn id="72" dur="1" fill="hold">
                                          <p:stCondLst>
                                            <p:cond delay="0"/>
                                          </p:stCondLst>
                                        </p:cTn>
                                        <p:tgtEl>
                                          <p:spTgt spid="40"/>
                                        </p:tgtEl>
                                        <p:attrNameLst>
                                          <p:attrName>style.visibility</p:attrName>
                                        </p:attrNameLst>
                                      </p:cBhvr>
                                      <p:to>
                                        <p:strVal val="visible"/>
                                      </p:to>
                                    </p:set>
                                    <p:animEffect transition="in" filter="wipe(up)">
                                      <p:cBhvr>
                                        <p:cTn id="73" dur="500"/>
                                        <p:tgtEl>
                                          <p:spTgt spid="40"/>
                                        </p:tgtEl>
                                      </p:cBhvr>
                                    </p:animEffect>
                                  </p:childTnLst>
                                </p:cTn>
                              </p:par>
                            </p:childTnLst>
                          </p:cTn>
                        </p:par>
                        <p:par>
                          <p:cTn id="74" fill="hold">
                            <p:stCondLst>
                              <p:cond delay="3500"/>
                            </p:stCondLst>
                            <p:childTnLst>
                              <p:par>
                                <p:cTn id="75" presetID="22" presetClass="entr" presetSubtype="2" fill="hold" nodeType="afterEffect">
                                  <p:stCondLst>
                                    <p:cond delay="0"/>
                                  </p:stCondLst>
                                  <p:childTnLst>
                                    <p:set>
                                      <p:cBhvr>
                                        <p:cTn id="76" dur="1" fill="hold">
                                          <p:stCondLst>
                                            <p:cond delay="0"/>
                                          </p:stCondLst>
                                        </p:cTn>
                                        <p:tgtEl>
                                          <p:spTgt spid="44"/>
                                        </p:tgtEl>
                                        <p:attrNameLst>
                                          <p:attrName>style.visibility</p:attrName>
                                        </p:attrNameLst>
                                      </p:cBhvr>
                                      <p:to>
                                        <p:strVal val="visible"/>
                                      </p:to>
                                    </p:set>
                                    <p:animEffect transition="in" filter="wipe(right)">
                                      <p:cBhvr>
                                        <p:cTn id="77" dur="500"/>
                                        <p:tgtEl>
                                          <p:spTgt spid="44"/>
                                        </p:tgtEl>
                                      </p:cBhvr>
                                    </p:animEffect>
                                  </p:childTnLst>
                                </p:cTn>
                              </p:par>
                            </p:childTnLst>
                          </p:cTn>
                        </p:par>
                        <p:par>
                          <p:cTn id="78" fill="hold">
                            <p:stCondLst>
                              <p:cond delay="4000"/>
                            </p:stCondLst>
                            <p:childTnLst>
                              <p:par>
                                <p:cTn id="79" presetID="22" presetClass="entr" presetSubtype="8" fill="hold" nodeType="afterEffect">
                                  <p:stCondLst>
                                    <p:cond delay="0"/>
                                  </p:stCondLst>
                                  <p:childTnLst>
                                    <p:set>
                                      <p:cBhvr>
                                        <p:cTn id="80" dur="1" fill="hold">
                                          <p:stCondLst>
                                            <p:cond delay="0"/>
                                          </p:stCondLst>
                                        </p:cTn>
                                        <p:tgtEl>
                                          <p:spTgt spid="43"/>
                                        </p:tgtEl>
                                        <p:attrNameLst>
                                          <p:attrName>style.visibility</p:attrName>
                                        </p:attrNameLst>
                                      </p:cBhvr>
                                      <p:to>
                                        <p:strVal val="visible"/>
                                      </p:to>
                                    </p:set>
                                    <p:animEffect transition="in" filter="wipe(left)">
                                      <p:cBhvr>
                                        <p:cTn id="81" dur="500"/>
                                        <p:tgtEl>
                                          <p:spTgt spid="43"/>
                                        </p:tgtEl>
                                      </p:cBhvr>
                                    </p:animEffect>
                                  </p:childTnLst>
                                </p:cTn>
                              </p:par>
                            </p:childTnLst>
                          </p:cTn>
                        </p:par>
                        <p:par>
                          <p:cTn id="82" fill="hold">
                            <p:stCondLst>
                              <p:cond delay="4500"/>
                            </p:stCondLst>
                            <p:childTnLst>
                              <p:par>
                                <p:cTn id="83" presetID="22" presetClass="entr" presetSubtype="1" fill="hold" nodeType="afterEffect">
                                  <p:stCondLst>
                                    <p:cond delay="0"/>
                                  </p:stCondLst>
                                  <p:childTnLst>
                                    <p:set>
                                      <p:cBhvr>
                                        <p:cTn id="84" dur="1" fill="hold">
                                          <p:stCondLst>
                                            <p:cond delay="0"/>
                                          </p:stCondLst>
                                        </p:cTn>
                                        <p:tgtEl>
                                          <p:spTgt spid="66"/>
                                        </p:tgtEl>
                                        <p:attrNameLst>
                                          <p:attrName>style.visibility</p:attrName>
                                        </p:attrNameLst>
                                      </p:cBhvr>
                                      <p:to>
                                        <p:strVal val="visible"/>
                                      </p:to>
                                    </p:set>
                                    <p:animEffect transition="in" filter="wipe(up)">
                                      <p:cBhvr>
                                        <p:cTn id="85" dur="500"/>
                                        <p:tgtEl>
                                          <p:spTgt spid="66"/>
                                        </p:tgtEl>
                                      </p:cBhvr>
                                    </p:animEffect>
                                  </p:childTnLst>
                                </p:cTn>
                              </p:par>
                            </p:childTnLst>
                          </p:cTn>
                        </p:par>
                        <p:par>
                          <p:cTn id="86" fill="hold">
                            <p:stCondLst>
                              <p:cond delay="5000"/>
                            </p:stCondLst>
                            <p:childTnLst>
                              <p:par>
                                <p:cTn id="87" presetID="22" presetClass="entr" presetSubtype="1" fill="hold" nodeType="afterEffect">
                                  <p:stCondLst>
                                    <p:cond delay="0"/>
                                  </p:stCondLst>
                                  <p:childTnLst>
                                    <p:set>
                                      <p:cBhvr>
                                        <p:cTn id="88" dur="1" fill="hold">
                                          <p:stCondLst>
                                            <p:cond delay="0"/>
                                          </p:stCondLst>
                                        </p:cTn>
                                        <p:tgtEl>
                                          <p:spTgt spid="70"/>
                                        </p:tgtEl>
                                        <p:attrNameLst>
                                          <p:attrName>style.visibility</p:attrName>
                                        </p:attrNameLst>
                                      </p:cBhvr>
                                      <p:to>
                                        <p:strVal val="visible"/>
                                      </p:to>
                                    </p:set>
                                    <p:animEffect transition="in" filter="wipe(up)">
                                      <p:cBhvr>
                                        <p:cTn id="89" dur="500"/>
                                        <p:tgtEl>
                                          <p:spTgt spid="70"/>
                                        </p:tgtEl>
                                      </p:cBhvr>
                                    </p:animEffect>
                                  </p:childTnLst>
                                </p:cTn>
                              </p:par>
                            </p:childTnLst>
                          </p:cTn>
                        </p:par>
                      </p:childTnLst>
                    </p:cTn>
                  </p:par>
                  <p:par>
                    <p:cTn id="90" fill="hold">
                      <p:stCondLst>
                        <p:cond delay="indefinite"/>
                      </p:stCondLst>
                      <p:childTnLst>
                        <p:par>
                          <p:cTn id="91" fill="hold">
                            <p:stCondLst>
                              <p:cond delay="0"/>
                            </p:stCondLst>
                            <p:childTnLst>
                              <p:par>
                                <p:cTn id="92" presetID="10" presetClass="exit" presetSubtype="0" fill="hold" grpId="1" nodeType="clickEffect">
                                  <p:stCondLst>
                                    <p:cond delay="0"/>
                                  </p:stCondLst>
                                  <p:childTnLst>
                                    <p:animEffect transition="out" filter="fade">
                                      <p:cBhvr>
                                        <p:cTn id="93" dur="500"/>
                                        <p:tgtEl>
                                          <p:spTgt spid="57"/>
                                        </p:tgtEl>
                                      </p:cBhvr>
                                    </p:animEffect>
                                    <p:set>
                                      <p:cBhvr>
                                        <p:cTn id="94" dur="1" fill="hold">
                                          <p:stCondLst>
                                            <p:cond delay="499"/>
                                          </p:stCondLst>
                                        </p:cTn>
                                        <p:tgtEl>
                                          <p:spTgt spid="57"/>
                                        </p:tgtEl>
                                        <p:attrNameLst>
                                          <p:attrName>style.visibility</p:attrName>
                                        </p:attrNameLst>
                                      </p:cBhvr>
                                      <p:to>
                                        <p:strVal val="hidden"/>
                                      </p:to>
                                    </p:set>
                                  </p:childTnLst>
                                </p:cTn>
                              </p:par>
                              <p:par>
                                <p:cTn id="95" presetID="10" presetClass="exit" presetSubtype="0" fill="hold" nodeType="withEffect">
                                  <p:stCondLst>
                                    <p:cond delay="0"/>
                                  </p:stCondLst>
                                  <p:childTnLst>
                                    <p:animEffect transition="out" filter="fade">
                                      <p:cBhvr>
                                        <p:cTn id="96" dur="500"/>
                                        <p:tgtEl>
                                          <p:spTgt spid="36"/>
                                        </p:tgtEl>
                                      </p:cBhvr>
                                    </p:animEffect>
                                    <p:set>
                                      <p:cBhvr>
                                        <p:cTn id="97" dur="1" fill="hold">
                                          <p:stCondLst>
                                            <p:cond delay="499"/>
                                          </p:stCondLst>
                                        </p:cTn>
                                        <p:tgtEl>
                                          <p:spTgt spid="36"/>
                                        </p:tgtEl>
                                        <p:attrNameLst>
                                          <p:attrName>style.visibility</p:attrName>
                                        </p:attrNameLst>
                                      </p:cBhvr>
                                      <p:to>
                                        <p:strVal val="hidden"/>
                                      </p:to>
                                    </p:set>
                                  </p:childTnLst>
                                </p:cTn>
                              </p:par>
                              <p:par>
                                <p:cTn id="98" presetID="10" presetClass="exit" presetSubtype="0" fill="hold" nodeType="withEffect">
                                  <p:stCondLst>
                                    <p:cond delay="0"/>
                                  </p:stCondLst>
                                  <p:childTnLst>
                                    <p:animEffect transition="out" filter="fade">
                                      <p:cBhvr>
                                        <p:cTn id="99" dur="500"/>
                                        <p:tgtEl>
                                          <p:spTgt spid="40"/>
                                        </p:tgtEl>
                                      </p:cBhvr>
                                    </p:animEffect>
                                    <p:set>
                                      <p:cBhvr>
                                        <p:cTn id="100" dur="1" fill="hold">
                                          <p:stCondLst>
                                            <p:cond delay="499"/>
                                          </p:stCondLst>
                                        </p:cTn>
                                        <p:tgtEl>
                                          <p:spTgt spid="40"/>
                                        </p:tgtEl>
                                        <p:attrNameLst>
                                          <p:attrName>style.visibility</p:attrName>
                                        </p:attrNameLst>
                                      </p:cBhvr>
                                      <p:to>
                                        <p:strVal val="hidden"/>
                                      </p:to>
                                    </p:set>
                                  </p:childTnLst>
                                </p:cTn>
                              </p:par>
                              <p:par>
                                <p:cTn id="101" presetID="10" presetClass="exit" presetSubtype="0" fill="hold" nodeType="withEffect">
                                  <p:stCondLst>
                                    <p:cond delay="0"/>
                                  </p:stCondLst>
                                  <p:childTnLst>
                                    <p:animEffect transition="out" filter="fade">
                                      <p:cBhvr>
                                        <p:cTn id="102" dur="500"/>
                                        <p:tgtEl>
                                          <p:spTgt spid="44"/>
                                        </p:tgtEl>
                                      </p:cBhvr>
                                    </p:animEffect>
                                    <p:set>
                                      <p:cBhvr>
                                        <p:cTn id="103" dur="1" fill="hold">
                                          <p:stCondLst>
                                            <p:cond delay="499"/>
                                          </p:stCondLst>
                                        </p:cTn>
                                        <p:tgtEl>
                                          <p:spTgt spid="44"/>
                                        </p:tgtEl>
                                        <p:attrNameLst>
                                          <p:attrName>style.visibility</p:attrName>
                                        </p:attrNameLst>
                                      </p:cBhvr>
                                      <p:to>
                                        <p:strVal val="hidden"/>
                                      </p:to>
                                    </p:set>
                                  </p:childTnLst>
                                </p:cTn>
                              </p:par>
                              <p:par>
                                <p:cTn id="104" presetID="10" presetClass="exit" presetSubtype="0" fill="hold" nodeType="withEffect">
                                  <p:stCondLst>
                                    <p:cond delay="0"/>
                                  </p:stCondLst>
                                  <p:childTnLst>
                                    <p:animEffect transition="out" filter="fade">
                                      <p:cBhvr>
                                        <p:cTn id="105" dur="500"/>
                                        <p:tgtEl>
                                          <p:spTgt spid="43"/>
                                        </p:tgtEl>
                                      </p:cBhvr>
                                    </p:animEffect>
                                    <p:set>
                                      <p:cBhvr>
                                        <p:cTn id="106" dur="1" fill="hold">
                                          <p:stCondLst>
                                            <p:cond delay="499"/>
                                          </p:stCondLst>
                                        </p:cTn>
                                        <p:tgtEl>
                                          <p:spTgt spid="43"/>
                                        </p:tgtEl>
                                        <p:attrNameLst>
                                          <p:attrName>style.visibility</p:attrName>
                                        </p:attrNameLst>
                                      </p:cBhvr>
                                      <p:to>
                                        <p:strVal val="hidden"/>
                                      </p:to>
                                    </p:set>
                                  </p:childTnLst>
                                </p:cTn>
                              </p:par>
                              <p:par>
                                <p:cTn id="107" presetID="10" presetClass="exit" presetSubtype="0" fill="hold" nodeType="withEffect">
                                  <p:stCondLst>
                                    <p:cond delay="0"/>
                                  </p:stCondLst>
                                  <p:childTnLst>
                                    <p:animEffect transition="out" filter="fade">
                                      <p:cBhvr>
                                        <p:cTn id="108" dur="500"/>
                                        <p:tgtEl>
                                          <p:spTgt spid="66"/>
                                        </p:tgtEl>
                                      </p:cBhvr>
                                    </p:animEffect>
                                    <p:set>
                                      <p:cBhvr>
                                        <p:cTn id="109" dur="1" fill="hold">
                                          <p:stCondLst>
                                            <p:cond delay="499"/>
                                          </p:stCondLst>
                                        </p:cTn>
                                        <p:tgtEl>
                                          <p:spTgt spid="66"/>
                                        </p:tgtEl>
                                        <p:attrNameLst>
                                          <p:attrName>style.visibility</p:attrName>
                                        </p:attrNameLst>
                                      </p:cBhvr>
                                      <p:to>
                                        <p:strVal val="hidden"/>
                                      </p:to>
                                    </p:set>
                                  </p:childTnLst>
                                </p:cTn>
                              </p:par>
                              <p:par>
                                <p:cTn id="110" presetID="10" presetClass="exit" presetSubtype="0" fill="hold" nodeType="withEffect">
                                  <p:stCondLst>
                                    <p:cond delay="0"/>
                                  </p:stCondLst>
                                  <p:childTnLst>
                                    <p:animEffect transition="out" filter="fade">
                                      <p:cBhvr>
                                        <p:cTn id="111" dur="500"/>
                                        <p:tgtEl>
                                          <p:spTgt spid="70"/>
                                        </p:tgtEl>
                                      </p:cBhvr>
                                    </p:animEffect>
                                    <p:set>
                                      <p:cBhvr>
                                        <p:cTn id="112" dur="1" fill="hold">
                                          <p:stCondLst>
                                            <p:cond delay="499"/>
                                          </p:stCondLst>
                                        </p:cTn>
                                        <p:tgtEl>
                                          <p:spTgt spid="70"/>
                                        </p:tgtEl>
                                        <p:attrNameLst>
                                          <p:attrName>style.visibility</p:attrName>
                                        </p:attrNameLst>
                                      </p:cBhvr>
                                      <p:to>
                                        <p:strVal val="hidden"/>
                                      </p:to>
                                    </p:set>
                                  </p:childTnLst>
                                </p:cTn>
                              </p:par>
                            </p:childTnLst>
                          </p:cTn>
                        </p:par>
                        <p:par>
                          <p:cTn id="113" fill="hold">
                            <p:stCondLst>
                              <p:cond delay="500"/>
                            </p:stCondLst>
                            <p:childTnLst>
                              <p:par>
                                <p:cTn id="114" presetID="21" presetClass="entr" presetSubtype="1" fill="hold" grpId="0" nodeType="afterEffect">
                                  <p:stCondLst>
                                    <p:cond delay="0"/>
                                  </p:stCondLst>
                                  <p:childTnLst>
                                    <p:set>
                                      <p:cBhvr>
                                        <p:cTn id="115" dur="1" fill="hold">
                                          <p:stCondLst>
                                            <p:cond delay="0"/>
                                          </p:stCondLst>
                                        </p:cTn>
                                        <p:tgtEl>
                                          <p:spTgt spid="56"/>
                                        </p:tgtEl>
                                        <p:attrNameLst>
                                          <p:attrName>style.visibility</p:attrName>
                                        </p:attrNameLst>
                                      </p:cBhvr>
                                      <p:to>
                                        <p:strVal val="visible"/>
                                      </p:to>
                                    </p:set>
                                    <p:animEffect transition="in" filter="wheel(1)">
                                      <p:cBhvr>
                                        <p:cTn id="116" dur="2000"/>
                                        <p:tgtEl>
                                          <p:spTgt spid="56"/>
                                        </p:tgtEl>
                                      </p:cBhvr>
                                    </p:animEffect>
                                  </p:childTnLst>
                                </p:cTn>
                              </p:par>
                            </p:childTnLst>
                          </p:cTn>
                        </p:par>
                        <p:par>
                          <p:cTn id="117" fill="hold">
                            <p:stCondLst>
                              <p:cond delay="2500"/>
                            </p:stCondLst>
                            <p:childTnLst>
                              <p:par>
                                <p:cTn id="118" presetID="22" presetClass="entr" presetSubtype="1" fill="hold" nodeType="afterEffect">
                                  <p:stCondLst>
                                    <p:cond delay="0"/>
                                  </p:stCondLst>
                                  <p:childTnLst>
                                    <p:set>
                                      <p:cBhvr>
                                        <p:cTn id="119" dur="1" fill="hold">
                                          <p:stCondLst>
                                            <p:cond delay="0"/>
                                          </p:stCondLst>
                                        </p:cTn>
                                        <p:tgtEl>
                                          <p:spTgt spid="47"/>
                                        </p:tgtEl>
                                        <p:attrNameLst>
                                          <p:attrName>style.visibility</p:attrName>
                                        </p:attrNameLst>
                                      </p:cBhvr>
                                      <p:to>
                                        <p:strVal val="visible"/>
                                      </p:to>
                                    </p:set>
                                    <p:animEffect transition="in" filter="wipe(up)">
                                      <p:cBhvr>
                                        <p:cTn id="120" dur="500"/>
                                        <p:tgtEl>
                                          <p:spTgt spid="47"/>
                                        </p:tgtEl>
                                      </p:cBhvr>
                                    </p:animEffect>
                                  </p:childTnLst>
                                </p:cTn>
                              </p:par>
                            </p:childTnLst>
                          </p:cTn>
                        </p:par>
                        <p:par>
                          <p:cTn id="121" fill="hold">
                            <p:stCondLst>
                              <p:cond delay="3000"/>
                            </p:stCondLst>
                            <p:childTnLst>
                              <p:par>
                                <p:cTn id="122" presetID="22" presetClass="entr" presetSubtype="1" fill="hold" nodeType="afterEffect">
                                  <p:stCondLst>
                                    <p:cond delay="0"/>
                                  </p:stCondLst>
                                  <p:childTnLst>
                                    <p:set>
                                      <p:cBhvr>
                                        <p:cTn id="123" dur="1" fill="hold">
                                          <p:stCondLst>
                                            <p:cond delay="0"/>
                                          </p:stCondLst>
                                        </p:cTn>
                                        <p:tgtEl>
                                          <p:spTgt spid="48"/>
                                        </p:tgtEl>
                                        <p:attrNameLst>
                                          <p:attrName>style.visibility</p:attrName>
                                        </p:attrNameLst>
                                      </p:cBhvr>
                                      <p:to>
                                        <p:strVal val="visible"/>
                                      </p:to>
                                    </p:set>
                                    <p:animEffect transition="in" filter="wipe(up)">
                                      <p:cBhvr>
                                        <p:cTn id="124" dur="500"/>
                                        <p:tgtEl>
                                          <p:spTgt spid="48"/>
                                        </p:tgtEl>
                                      </p:cBhvr>
                                    </p:animEffect>
                                  </p:childTnLst>
                                </p:cTn>
                              </p:par>
                            </p:childTnLst>
                          </p:cTn>
                        </p:par>
                        <p:par>
                          <p:cTn id="125" fill="hold">
                            <p:stCondLst>
                              <p:cond delay="3500"/>
                            </p:stCondLst>
                            <p:childTnLst>
                              <p:par>
                                <p:cTn id="126" presetID="22" presetClass="entr" presetSubtype="2" fill="hold" nodeType="afterEffect">
                                  <p:stCondLst>
                                    <p:cond delay="0"/>
                                  </p:stCondLst>
                                  <p:childTnLst>
                                    <p:set>
                                      <p:cBhvr>
                                        <p:cTn id="127" dur="1" fill="hold">
                                          <p:stCondLst>
                                            <p:cond delay="0"/>
                                          </p:stCondLst>
                                        </p:cTn>
                                        <p:tgtEl>
                                          <p:spTgt spid="46"/>
                                        </p:tgtEl>
                                        <p:attrNameLst>
                                          <p:attrName>style.visibility</p:attrName>
                                        </p:attrNameLst>
                                      </p:cBhvr>
                                      <p:to>
                                        <p:strVal val="visible"/>
                                      </p:to>
                                    </p:set>
                                    <p:animEffect transition="in" filter="wipe(right)">
                                      <p:cBhvr>
                                        <p:cTn id="128" dur="500"/>
                                        <p:tgtEl>
                                          <p:spTgt spid="46"/>
                                        </p:tgtEl>
                                      </p:cBhvr>
                                    </p:animEffect>
                                  </p:childTnLst>
                                </p:cTn>
                              </p:par>
                            </p:childTnLst>
                          </p:cTn>
                        </p:par>
                        <p:par>
                          <p:cTn id="129" fill="hold">
                            <p:stCondLst>
                              <p:cond delay="4000"/>
                            </p:stCondLst>
                            <p:childTnLst>
                              <p:par>
                                <p:cTn id="130" presetID="22" presetClass="entr" presetSubtype="8" fill="hold" nodeType="afterEffect">
                                  <p:stCondLst>
                                    <p:cond delay="0"/>
                                  </p:stCondLst>
                                  <p:childTnLst>
                                    <p:set>
                                      <p:cBhvr>
                                        <p:cTn id="131" dur="1" fill="hold">
                                          <p:stCondLst>
                                            <p:cond delay="0"/>
                                          </p:stCondLst>
                                        </p:cTn>
                                        <p:tgtEl>
                                          <p:spTgt spid="45"/>
                                        </p:tgtEl>
                                        <p:attrNameLst>
                                          <p:attrName>style.visibility</p:attrName>
                                        </p:attrNameLst>
                                      </p:cBhvr>
                                      <p:to>
                                        <p:strVal val="visible"/>
                                      </p:to>
                                    </p:set>
                                    <p:animEffect transition="in" filter="wipe(left)">
                                      <p:cBhvr>
                                        <p:cTn id="132" dur="500"/>
                                        <p:tgtEl>
                                          <p:spTgt spid="45"/>
                                        </p:tgtEl>
                                      </p:cBhvr>
                                    </p:animEffect>
                                  </p:childTnLst>
                                </p:cTn>
                              </p:par>
                            </p:childTnLst>
                          </p:cTn>
                        </p:par>
                        <p:par>
                          <p:cTn id="133" fill="hold">
                            <p:stCondLst>
                              <p:cond delay="4500"/>
                            </p:stCondLst>
                            <p:childTnLst>
                              <p:par>
                                <p:cTn id="134" presetID="22" presetClass="entr" presetSubtype="1" fill="hold" nodeType="afterEffect">
                                  <p:stCondLst>
                                    <p:cond delay="0"/>
                                  </p:stCondLst>
                                  <p:childTnLst>
                                    <p:set>
                                      <p:cBhvr>
                                        <p:cTn id="135" dur="1" fill="hold">
                                          <p:stCondLst>
                                            <p:cond delay="0"/>
                                          </p:stCondLst>
                                        </p:cTn>
                                        <p:tgtEl>
                                          <p:spTgt spid="74"/>
                                        </p:tgtEl>
                                        <p:attrNameLst>
                                          <p:attrName>style.visibility</p:attrName>
                                        </p:attrNameLst>
                                      </p:cBhvr>
                                      <p:to>
                                        <p:strVal val="visible"/>
                                      </p:to>
                                    </p:set>
                                    <p:animEffect transition="in" filter="wipe(up)">
                                      <p:cBhvr>
                                        <p:cTn id="136" dur="500"/>
                                        <p:tgtEl>
                                          <p:spTgt spid="74"/>
                                        </p:tgtEl>
                                      </p:cBhvr>
                                    </p:animEffect>
                                  </p:childTnLst>
                                </p:cTn>
                              </p:par>
                            </p:childTnLst>
                          </p:cTn>
                        </p:par>
                        <p:par>
                          <p:cTn id="137" fill="hold">
                            <p:stCondLst>
                              <p:cond delay="5000"/>
                            </p:stCondLst>
                            <p:childTnLst>
                              <p:par>
                                <p:cTn id="138" presetID="22" presetClass="entr" presetSubtype="1" fill="hold" nodeType="afterEffect">
                                  <p:stCondLst>
                                    <p:cond delay="0"/>
                                  </p:stCondLst>
                                  <p:childTnLst>
                                    <p:set>
                                      <p:cBhvr>
                                        <p:cTn id="139" dur="1" fill="hold">
                                          <p:stCondLst>
                                            <p:cond delay="0"/>
                                          </p:stCondLst>
                                        </p:cTn>
                                        <p:tgtEl>
                                          <p:spTgt spid="78"/>
                                        </p:tgtEl>
                                        <p:attrNameLst>
                                          <p:attrName>style.visibility</p:attrName>
                                        </p:attrNameLst>
                                      </p:cBhvr>
                                      <p:to>
                                        <p:strVal val="visible"/>
                                      </p:to>
                                    </p:set>
                                    <p:animEffect transition="in" filter="wipe(up)">
                                      <p:cBhvr>
                                        <p:cTn id="140" dur="500"/>
                                        <p:tgtEl>
                                          <p:spTgt spid="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animBg="1"/>
      <p:bldP spid="55" grpId="1" animBg="1"/>
      <p:bldP spid="56" grpId="0" animBg="1"/>
      <p:bldP spid="57" grpId="0" animBg="1"/>
      <p:bldP spid="57"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93869" y="2060848"/>
            <a:ext cx="3235824" cy="3235824"/>
          </a:xfrm>
          <a:prstGeom prst="rect">
            <a:avLst/>
          </a:prstGeom>
          <a:scene3d>
            <a:camera prst="orthographicFront">
              <a:rot lat="0" lon="0" rev="0"/>
            </a:camera>
            <a:lightRig rig="threePt" dir="t"/>
          </a:scene3d>
        </p:spPr>
      </p:pic>
      <p:pic>
        <p:nvPicPr>
          <p:cNvPr id="3" name="Obraz 2"/>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5502625" y="3345662"/>
            <a:ext cx="3147824" cy="3147824"/>
          </a:xfrm>
          <a:prstGeom prst="rect">
            <a:avLst/>
          </a:prstGeom>
        </p:spPr>
      </p:pic>
      <p:sp>
        <p:nvSpPr>
          <p:cNvPr id="4" name="Prostokąt 3"/>
          <p:cNvSpPr/>
          <p:nvPr/>
        </p:nvSpPr>
        <p:spPr>
          <a:xfrm>
            <a:off x="2411760" y="1268413"/>
            <a:ext cx="6460192" cy="1962076"/>
          </a:xfrm>
          <a:prstGeom prst="rect">
            <a:avLst/>
          </a:prstGeom>
        </p:spPr>
        <p:txBody>
          <a:bodyPr wrap="square">
            <a:spAutoFit/>
          </a:bodyPr>
          <a:lstStyle/>
          <a:p>
            <a:pPr lvl="0">
              <a:spcAft>
                <a:spcPts val="300"/>
              </a:spcAft>
            </a:pPr>
            <a:r>
              <a:rPr lang="en-GB" sz="2400" b="1" dirty="0" smtClean="0">
                <a:solidFill>
                  <a:srgbClr val="000000"/>
                </a:solidFill>
                <a:latin typeface="+mj-lt"/>
              </a:rPr>
              <a:t>Field drainage</a:t>
            </a:r>
          </a:p>
          <a:p>
            <a:pPr marL="742950" lvl="1" indent="-285750">
              <a:spcAft>
                <a:spcPts val="600"/>
              </a:spcAft>
              <a:buClr>
                <a:srgbClr val="A4968A"/>
              </a:buClr>
              <a:buFont typeface="Calibri" pitchFamily="34" charset="0"/>
              <a:buChar char="●"/>
            </a:pPr>
            <a:r>
              <a:rPr lang="en-GB" sz="1600" dirty="0" smtClean="0">
                <a:solidFill>
                  <a:srgbClr val="000000"/>
                </a:solidFill>
                <a:latin typeface="+mj-lt"/>
              </a:rPr>
              <a:t>The mullion drainage channel is locked at the transom joint level</a:t>
            </a:r>
          </a:p>
          <a:p>
            <a:pPr marL="742950" lvl="1" indent="-285750">
              <a:spcAft>
                <a:spcPts val="600"/>
              </a:spcAft>
              <a:buClr>
                <a:srgbClr val="A4968A"/>
              </a:buClr>
              <a:buFont typeface="Calibri" pitchFamily="34" charset="0"/>
              <a:buChar char="●"/>
            </a:pPr>
            <a:r>
              <a:rPr lang="en-GB" sz="1600" dirty="0" smtClean="0">
                <a:solidFill>
                  <a:srgbClr val="000000"/>
                </a:solidFill>
                <a:latin typeface="+mj-lt"/>
              </a:rPr>
              <a:t>Water flows from the mullion to the upper surface of the transom thermal break</a:t>
            </a:r>
          </a:p>
          <a:p>
            <a:pPr marL="742950" lvl="1" indent="-285750">
              <a:spcAft>
                <a:spcPts val="600"/>
              </a:spcAft>
              <a:buClr>
                <a:srgbClr val="A4968A"/>
              </a:buClr>
              <a:buFont typeface="Calibri" pitchFamily="34" charset="0"/>
              <a:buChar char="●"/>
            </a:pPr>
            <a:r>
              <a:rPr lang="en-GB" sz="1600" dirty="0" smtClean="0">
                <a:solidFill>
                  <a:srgbClr val="000000"/>
                </a:solidFill>
                <a:latin typeface="+mj-lt"/>
              </a:rPr>
              <a:t>Each transom pressure plate has aeration and water holes</a:t>
            </a:r>
          </a:p>
          <a:p>
            <a:pPr marL="742950" lvl="1" indent="-285750">
              <a:spcAft>
                <a:spcPts val="600"/>
              </a:spcAft>
              <a:buClr>
                <a:srgbClr val="A4968A"/>
              </a:buClr>
              <a:buFont typeface="Calibri" pitchFamily="34" charset="0"/>
              <a:buChar char="●"/>
            </a:pPr>
            <a:r>
              <a:rPr lang="en-GB" sz="1600" dirty="0" smtClean="0">
                <a:solidFill>
                  <a:srgbClr val="000000"/>
                </a:solidFill>
                <a:latin typeface="+mj-lt"/>
              </a:rPr>
              <a:t>Water flows out through water slots…</a:t>
            </a:r>
          </a:p>
        </p:txBody>
      </p:sp>
      <p:grpSp>
        <p:nvGrpSpPr>
          <p:cNvPr id="38" name="Grupa 37"/>
          <p:cNvGrpSpPr/>
          <p:nvPr/>
        </p:nvGrpSpPr>
        <p:grpSpPr>
          <a:xfrm>
            <a:off x="1565183" y="2668343"/>
            <a:ext cx="144016" cy="202092"/>
            <a:chOff x="6012160" y="3123514"/>
            <a:chExt cx="936104" cy="1313598"/>
          </a:xfrm>
        </p:grpSpPr>
        <p:sp>
          <p:nvSpPr>
            <p:cNvPr id="39" name="Elipsa 38"/>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40" name="Trójkąt równoramienny 39"/>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41" name="Elipsa 40"/>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grpSp>
        <p:nvGrpSpPr>
          <p:cNvPr id="42" name="Grupa 41"/>
          <p:cNvGrpSpPr/>
          <p:nvPr/>
        </p:nvGrpSpPr>
        <p:grpSpPr>
          <a:xfrm>
            <a:off x="1520528" y="3019901"/>
            <a:ext cx="144016" cy="202092"/>
            <a:chOff x="6012160" y="3123514"/>
            <a:chExt cx="936104" cy="1313598"/>
          </a:xfrm>
        </p:grpSpPr>
        <p:sp>
          <p:nvSpPr>
            <p:cNvPr id="43" name="Elipsa 42"/>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44" name="Trójkąt równoramienny 43"/>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45" name="Elipsa 44"/>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grpSp>
        <p:nvGrpSpPr>
          <p:cNvPr id="46" name="Grupa 45"/>
          <p:cNvGrpSpPr/>
          <p:nvPr/>
        </p:nvGrpSpPr>
        <p:grpSpPr>
          <a:xfrm>
            <a:off x="1577863" y="3359754"/>
            <a:ext cx="144016" cy="202092"/>
            <a:chOff x="6012160" y="3123514"/>
            <a:chExt cx="936104" cy="1313598"/>
          </a:xfrm>
        </p:grpSpPr>
        <p:sp>
          <p:nvSpPr>
            <p:cNvPr id="47" name="Elipsa 46"/>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48" name="Trójkąt równoramienny 47"/>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49" name="Elipsa 48"/>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grpSp>
        <p:nvGrpSpPr>
          <p:cNvPr id="50" name="Grupa 49"/>
          <p:cNvGrpSpPr/>
          <p:nvPr/>
        </p:nvGrpSpPr>
        <p:grpSpPr>
          <a:xfrm>
            <a:off x="1678387" y="3692923"/>
            <a:ext cx="144016" cy="202092"/>
            <a:chOff x="6012160" y="3123514"/>
            <a:chExt cx="936104" cy="1313598"/>
          </a:xfrm>
          <a:scene3d>
            <a:camera prst="orthographicFront">
              <a:rot lat="0" lon="0" rev="3000000"/>
            </a:camera>
            <a:lightRig rig="threePt" dir="t"/>
          </a:scene3d>
        </p:grpSpPr>
        <p:sp>
          <p:nvSpPr>
            <p:cNvPr id="51" name="Elipsa 50"/>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52" name="Trójkąt równoramienny 51"/>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53" name="Elipsa 52"/>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grpSp>
        <p:nvGrpSpPr>
          <p:cNvPr id="54" name="Grupa 53"/>
          <p:cNvGrpSpPr/>
          <p:nvPr/>
        </p:nvGrpSpPr>
        <p:grpSpPr>
          <a:xfrm>
            <a:off x="1939773" y="3802972"/>
            <a:ext cx="144016" cy="202092"/>
            <a:chOff x="6012160" y="3123514"/>
            <a:chExt cx="936104" cy="1313598"/>
          </a:xfrm>
          <a:scene3d>
            <a:camera prst="orthographicFront">
              <a:rot lat="0" lon="0" rev="3000000"/>
            </a:camera>
            <a:lightRig rig="threePt" dir="t"/>
          </a:scene3d>
        </p:grpSpPr>
        <p:sp>
          <p:nvSpPr>
            <p:cNvPr id="55" name="Elipsa 54"/>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56" name="Trójkąt równoramienny 55"/>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57" name="Elipsa 56"/>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grpSp>
        <p:nvGrpSpPr>
          <p:cNvPr id="62" name="Grupa 61"/>
          <p:cNvGrpSpPr/>
          <p:nvPr/>
        </p:nvGrpSpPr>
        <p:grpSpPr>
          <a:xfrm>
            <a:off x="6228184" y="4625493"/>
            <a:ext cx="221464" cy="310772"/>
            <a:chOff x="6012160" y="3123514"/>
            <a:chExt cx="936104" cy="1313598"/>
          </a:xfrm>
        </p:grpSpPr>
        <p:sp>
          <p:nvSpPr>
            <p:cNvPr id="63" name="Elipsa 62"/>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64" name="Trójkąt równoramienny 63"/>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65" name="Elipsa 64"/>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grpSp>
        <p:nvGrpSpPr>
          <p:cNvPr id="66" name="Grupa 65"/>
          <p:cNvGrpSpPr/>
          <p:nvPr/>
        </p:nvGrpSpPr>
        <p:grpSpPr>
          <a:xfrm>
            <a:off x="6423707" y="4891831"/>
            <a:ext cx="221464" cy="310772"/>
            <a:chOff x="6012160" y="3123514"/>
            <a:chExt cx="936104" cy="1313598"/>
          </a:xfrm>
        </p:grpSpPr>
        <p:sp>
          <p:nvSpPr>
            <p:cNvPr id="67" name="Elipsa 66"/>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68" name="Trójkąt równoramienny 67"/>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69" name="Elipsa 68"/>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grpSp>
        <p:nvGrpSpPr>
          <p:cNvPr id="70" name="Grupa 69"/>
          <p:cNvGrpSpPr/>
          <p:nvPr/>
        </p:nvGrpSpPr>
        <p:grpSpPr>
          <a:xfrm>
            <a:off x="6117452" y="5042865"/>
            <a:ext cx="221464" cy="310772"/>
            <a:chOff x="6012160" y="3123514"/>
            <a:chExt cx="936104" cy="1313598"/>
          </a:xfrm>
        </p:grpSpPr>
        <p:sp>
          <p:nvSpPr>
            <p:cNvPr id="71" name="Elipsa 70"/>
            <p:cNvSpPr/>
            <p:nvPr/>
          </p:nvSpPr>
          <p:spPr>
            <a:xfrm>
              <a:off x="6012160" y="3573016"/>
              <a:ext cx="936104" cy="864096"/>
            </a:xfrm>
            <a:prstGeom prst="ellips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72" name="Trójkąt równoramienny 71"/>
            <p:cNvSpPr/>
            <p:nvPr/>
          </p:nvSpPr>
          <p:spPr>
            <a:xfrm>
              <a:off x="6082378" y="3123514"/>
              <a:ext cx="792088" cy="648072"/>
            </a:xfrm>
            <a:prstGeom prst="triangle">
              <a:avLst/>
            </a:prstGeom>
            <a:solidFill>
              <a:srgbClr val="1F497D">
                <a:lumMod val="20000"/>
                <a:lumOff val="80000"/>
              </a:srgbClr>
            </a:soli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73" name="Elipsa 72"/>
            <p:cNvSpPr/>
            <p:nvPr/>
          </p:nvSpPr>
          <p:spPr>
            <a:xfrm rot="1958082">
              <a:off x="6014829" y="3865454"/>
              <a:ext cx="689240" cy="534451"/>
            </a:xfrm>
            <a:prstGeom prst="ellipse">
              <a:avLst/>
            </a:prstGeom>
            <a:gradFill flip="none" rotWithShape="1">
              <a:gsLst>
                <a:gs pos="0">
                  <a:srgbClr val="1F497D">
                    <a:lumMod val="60000"/>
                    <a:lumOff val="40000"/>
                  </a:srgbClr>
                </a:gs>
                <a:gs pos="44000">
                  <a:srgbClr val="1F497D">
                    <a:alpha val="62000"/>
                    <a:lumMod val="35000"/>
                    <a:lumOff val="65000"/>
                  </a:srgbClr>
                </a:gs>
                <a:gs pos="87000">
                  <a:srgbClr val="1F497D">
                    <a:lumMod val="20000"/>
                    <a:lumOff val="80000"/>
                  </a:srgbClr>
                </a:gs>
              </a:gsLst>
              <a:lin ang="16200000" scaled="0"/>
              <a:tileRect/>
            </a:gradFill>
            <a:ln w="25400"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ysClr val="window" lastClr="FFFFFF"/>
                </a:solidFill>
                <a:effectLst/>
                <a:uLnTx/>
                <a:uFillTx/>
                <a:latin typeface="Calibri"/>
                <a:ea typeface="+mn-ea"/>
                <a:cs typeface="+mn-cs"/>
              </a:endParaRPr>
            </a:p>
          </p:txBody>
        </p:sp>
      </p:grpSp>
      <p:sp>
        <p:nvSpPr>
          <p:cNvPr id="5" name="Tytuł 4"/>
          <p:cNvSpPr>
            <a:spLocks noGrp="1"/>
          </p:cNvSpPr>
          <p:nvPr>
            <p:ph type="title"/>
          </p:nvPr>
        </p:nvSpPr>
        <p:spPr/>
        <p:txBody>
          <a:bodyPr/>
          <a:lstStyle/>
          <a:p>
            <a:r>
              <a:rPr lang="en-GB" dirty="0" smtClean="0"/>
              <a:t>Fundamentals</a:t>
            </a:r>
            <a:endParaRPr lang="en-GB" dirty="0"/>
          </a:p>
        </p:txBody>
      </p:sp>
      <p:sp>
        <p:nvSpPr>
          <p:cNvPr id="7" name="Dowolny kształt 6"/>
          <p:cNvSpPr/>
          <p:nvPr/>
        </p:nvSpPr>
        <p:spPr>
          <a:xfrm>
            <a:off x="2017486" y="4201399"/>
            <a:ext cx="4114800" cy="406888"/>
          </a:xfrm>
          <a:custGeom>
            <a:avLst/>
            <a:gdLst>
              <a:gd name="connsiteX0" fmla="*/ 0 w 4114800"/>
              <a:gd name="connsiteY0" fmla="*/ 0 h 224972"/>
              <a:gd name="connsiteX1" fmla="*/ 0 w 4114800"/>
              <a:gd name="connsiteY1" fmla="*/ 224972 h 224972"/>
              <a:gd name="connsiteX2" fmla="*/ 4114800 w 4114800"/>
              <a:gd name="connsiteY2" fmla="*/ 224972 h 224972"/>
            </a:gdLst>
            <a:ahLst/>
            <a:cxnLst>
              <a:cxn ang="0">
                <a:pos x="connsiteX0" y="connsiteY0"/>
              </a:cxn>
              <a:cxn ang="0">
                <a:pos x="connsiteX1" y="connsiteY1"/>
              </a:cxn>
              <a:cxn ang="0">
                <a:pos x="connsiteX2" y="connsiteY2"/>
              </a:cxn>
            </a:cxnLst>
            <a:rect l="l" t="t" r="r" b="b"/>
            <a:pathLst>
              <a:path w="4114800" h="224972">
                <a:moveTo>
                  <a:pt x="0" y="0"/>
                </a:moveTo>
                <a:lnTo>
                  <a:pt x="0" y="224972"/>
                </a:lnTo>
                <a:lnTo>
                  <a:pt x="4114800" y="224972"/>
                </a:lnTo>
              </a:path>
            </a:pathLst>
          </a:cu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 xmlns:p14="http://schemas.microsoft.com/office/powerpoint/2010/main" val="1654210162"/>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42"/>
                                        </p:tgtEl>
                                        <p:attrNameLst>
                                          <p:attrName>style.visibility</p:attrName>
                                        </p:attrNameLst>
                                      </p:cBhvr>
                                      <p:to>
                                        <p:strVal val="visible"/>
                                      </p:to>
                                    </p:set>
                                    <p:animEffect transition="in" filter="wipe(up)">
                                      <p:cBhvr>
                                        <p:cTn id="11" dur="500"/>
                                        <p:tgtEl>
                                          <p:spTgt spid="42"/>
                                        </p:tgtEl>
                                      </p:cBhvr>
                                    </p:animEffect>
                                  </p:childTnLst>
                                </p:cTn>
                              </p:par>
                            </p:childTnLst>
                          </p:cTn>
                        </p:par>
                        <p:par>
                          <p:cTn id="12" fill="hold">
                            <p:stCondLst>
                              <p:cond delay="1000"/>
                            </p:stCondLst>
                            <p:childTnLst>
                              <p:par>
                                <p:cTn id="13" presetID="22" presetClass="entr" presetSubtype="1" fill="hold" nodeType="afterEffect">
                                  <p:stCondLst>
                                    <p:cond delay="0"/>
                                  </p:stCondLst>
                                  <p:childTnLst>
                                    <p:set>
                                      <p:cBhvr>
                                        <p:cTn id="14" dur="1" fill="hold">
                                          <p:stCondLst>
                                            <p:cond delay="0"/>
                                          </p:stCondLst>
                                        </p:cTn>
                                        <p:tgtEl>
                                          <p:spTgt spid="46"/>
                                        </p:tgtEl>
                                        <p:attrNameLst>
                                          <p:attrName>style.visibility</p:attrName>
                                        </p:attrNameLst>
                                      </p:cBhvr>
                                      <p:to>
                                        <p:strVal val="visible"/>
                                      </p:to>
                                    </p:set>
                                    <p:animEffect transition="in" filter="wipe(up)">
                                      <p:cBhvr>
                                        <p:cTn id="15" dur="500"/>
                                        <p:tgtEl>
                                          <p:spTgt spid="46"/>
                                        </p:tgtEl>
                                      </p:cBhvr>
                                    </p:animEffect>
                                  </p:childTnLst>
                                </p:cTn>
                              </p:par>
                            </p:childTnLst>
                          </p:cTn>
                        </p:par>
                        <p:par>
                          <p:cTn id="16" fill="hold">
                            <p:stCondLst>
                              <p:cond delay="1500"/>
                            </p:stCondLst>
                            <p:childTnLst>
                              <p:par>
                                <p:cTn id="17" presetID="22" presetClass="entr" presetSubtype="1" fill="hold" nodeType="afterEffect">
                                  <p:stCondLst>
                                    <p:cond delay="0"/>
                                  </p:stCondLst>
                                  <p:childTnLst>
                                    <p:set>
                                      <p:cBhvr>
                                        <p:cTn id="18" dur="1" fill="hold">
                                          <p:stCondLst>
                                            <p:cond delay="0"/>
                                          </p:stCondLst>
                                        </p:cTn>
                                        <p:tgtEl>
                                          <p:spTgt spid="50"/>
                                        </p:tgtEl>
                                        <p:attrNameLst>
                                          <p:attrName>style.visibility</p:attrName>
                                        </p:attrNameLst>
                                      </p:cBhvr>
                                      <p:to>
                                        <p:strVal val="visible"/>
                                      </p:to>
                                    </p:set>
                                    <p:animEffect transition="in" filter="wipe(up)">
                                      <p:cBhvr>
                                        <p:cTn id="19" dur="500"/>
                                        <p:tgtEl>
                                          <p:spTgt spid="50"/>
                                        </p:tgtEl>
                                      </p:cBhvr>
                                    </p:animEffect>
                                  </p:childTnLst>
                                </p:cTn>
                              </p:par>
                            </p:childTnLst>
                          </p:cTn>
                        </p:par>
                        <p:par>
                          <p:cTn id="20" fill="hold">
                            <p:stCondLst>
                              <p:cond delay="2000"/>
                            </p:stCondLst>
                            <p:childTnLst>
                              <p:par>
                                <p:cTn id="21" presetID="22" presetClass="entr" presetSubtype="1" fill="hold" nodeType="afterEffect">
                                  <p:stCondLst>
                                    <p:cond delay="0"/>
                                  </p:stCondLst>
                                  <p:childTnLst>
                                    <p:set>
                                      <p:cBhvr>
                                        <p:cTn id="22" dur="1" fill="hold">
                                          <p:stCondLst>
                                            <p:cond delay="0"/>
                                          </p:stCondLst>
                                        </p:cTn>
                                        <p:tgtEl>
                                          <p:spTgt spid="54"/>
                                        </p:tgtEl>
                                        <p:attrNameLst>
                                          <p:attrName>style.visibility</p:attrName>
                                        </p:attrNameLst>
                                      </p:cBhvr>
                                      <p:to>
                                        <p:strVal val="visible"/>
                                      </p:to>
                                    </p:set>
                                    <p:animEffect transition="in" filter="wipe(up)">
                                      <p:cBhvr>
                                        <p:cTn id="23" dur="500"/>
                                        <p:tgtEl>
                                          <p:spTgt spid="5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500"/>
                                        <p:tgtEl>
                                          <p:spTgt spid="4">
                                            <p:txEl>
                                              <p:pRg st="3" end="3"/>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 calcmode="lin" valueType="num">
                                      <p:cBhvr>
                                        <p:cTn id="36" dur="500" fill="hold"/>
                                        <p:tgtEl>
                                          <p:spTgt spid="4">
                                            <p:txEl>
                                              <p:pRg st="4" end="4"/>
                                            </p:txEl>
                                          </p:spTgt>
                                        </p:tgtEl>
                                        <p:attrNameLst>
                                          <p:attrName>ppt_w</p:attrName>
                                        </p:attrNameLst>
                                      </p:cBhvr>
                                      <p:tavLst>
                                        <p:tav tm="0">
                                          <p:val>
                                            <p:fltVal val="0"/>
                                          </p:val>
                                        </p:tav>
                                        <p:tav tm="100000">
                                          <p:val>
                                            <p:strVal val="#ppt_w"/>
                                          </p:val>
                                        </p:tav>
                                      </p:tavLst>
                                    </p:anim>
                                    <p:anim calcmode="lin" valueType="num">
                                      <p:cBhvr>
                                        <p:cTn id="37" dur="500" fill="hold"/>
                                        <p:tgtEl>
                                          <p:spTgt spid="4">
                                            <p:txEl>
                                              <p:pRg st="4" end="4"/>
                                            </p:txEl>
                                          </p:spTgt>
                                        </p:tgtEl>
                                        <p:attrNameLst>
                                          <p:attrName>ppt_h</p:attrName>
                                        </p:attrNameLst>
                                      </p:cBhvr>
                                      <p:tavLst>
                                        <p:tav tm="0">
                                          <p:val>
                                            <p:fltVal val="0"/>
                                          </p:val>
                                        </p:tav>
                                        <p:tav tm="100000">
                                          <p:val>
                                            <p:strVal val="#ppt_h"/>
                                          </p:val>
                                        </p:tav>
                                      </p:tavLst>
                                    </p:anim>
                                    <p:animEffect transition="in" filter="fade">
                                      <p:cBhvr>
                                        <p:cTn id="38" dur="500"/>
                                        <p:tgtEl>
                                          <p:spTgt spid="4">
                                            <p:txEl>
                                              <p:pRg st="4" end="4"/>
                                            </p:txEl>
                                          </p:spTgt>
                                        </p:tgtEl>
                                      </p:cBhvr>
                                    </p:animEffect>
                                  </p:childTnLst>
                                </p:cTn>
                              </p:par>
                            </p:childTnLst>
                          </p:cTn>
                        </p:par>
                        <p:par>
                          <p:cTn id="39" fill="hold">
                            <p:stCondLst>
                              <p:cond delay="500"/>
                            </p:stCondLst>
                            <p:childTnLst>
                              <p:par>
                                <p:cTn id="40" presetID="22" presetClass="entr" presetSubtype="8" fill="hold" grpId="0" nodeType="after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wipe(left)">
                                      <p:cBhvr>
                                        <p:cTn id="42" dur="500"/>
                                        <p:tgtEl>
                                          <p:spTgt spid="7"/>
                                        </p:tgtEl>
                                      </p:cBhvr>
                                    </p:animEffect>
                                  </p:childTnLst>
                                </p:cTn>
                              </p:par>
                            </p:childTnLst>
                          </p:cTn>
                        </p:par>
                        <p:par>
                          <p:cTn id="43" fill="hold">
                            <p:stCondLst>
                              <p:cond delay="1000"/>
                            </p:stCondLst>
                            <p:childTnLst>
                              <p:par>
                                <p:cTn id="44" presetID="22" presetClass="entr" presetSubtype="1" fill="hold" nodeType="afterEffect">
                                  <p:stCondLst>
                                    <p:cond delay="0"/>
                                  </p:stCondLst>
                                  <p:childTnLst>
                                    <p:set>
                                      <p:cBhvr>
                                        <p:cTn id="45" dur="1" fill="hold">
                                          <p:stCondLst>
                                            <p:cond delay="0"/>
                                          </p:stCondLst>
                                        </p:cTn>
                                        <p:tgtEl>
                                          <p:spTgt spid="62"/>
                                        </p:tgtEl>
                                        <p:attrNameLst>
                                          <p:attrName>style.visibility</p:attrName>
                                        </p:attrNameLst>
                                      </p:cBhvr>
                                      <p:to>
                                        <p:strVal val="visible"/>
                                      </p:to>
                                    </p:set>
                                    <p:animEffect transition="in" filter="wipe(up)">
                                      <p:cBhvr>
                                        <p:cTn id="46" dur="500"/>
                                        <p:tgtEl>
                                          <p:spTgt spid="62"/>
                                        </p:tgtEl>
                                      </p:cBhvr>
                                    </p:animEffect>
                                  </p:childTnLst>
                                </p:cTn>
                              </p:par>
                            </p:childTnLst>
                          </p:cTn>
                        </p:par>
                        <p:par>
                          <p:cTn id="47" fill="hold">
                            <p:stCondLst>
                              <p:cond delay="1500"/>
                            </p:stCondLst>
                            <p:childTnLst>
                              <p:par>
                                <p:cTn id="48" presetID="22" presetClass="entr" presetSubtype="1" fill="hold" nodeType="afterEffect">
                                  <p:stCondLst>
                                    <p:cond delay="0"/>
                                  </p:stCondLst>
                                  <p:childTnLst>
                                    <p:set>
                                      <p:cBhvr>
                                        <p:cTn id="49" dur="1" fill="hold">
                                          <p:stCondLst>
                                            <p:cond delay="0"/>
                                          </p:stCondLst>
                                        </p:cTn>
                                        <p:tgtEl>
                                          <p:spTgt spid="66"/>
                                        </p:tgtEl>
                                        <p:attrNameLst>
                                          <p:attrName>style.visibility</p:attrName>
                                        </p:attrNameLst>
                                      </p:cBhvr>
                                      <p:to>
                                        <p:strVal val="visible"/>
                                      </p:to>
                                    </p:set>
                                    <p:animEffect transition="in" filter="wipe(up)">
                                      <p:cBhvr>
                                        <p:cTn id="50" dur="500"/>
                                        <p:tgtEl>
                                          <p:spTgt spid="66"/>
                                        </p:tgtEl>
                                      </p:cBhvr>
                                    </p:animEffect>
                                  </p:childTnLst>
                                </p:cTn>
                              </p:par>
                            </p:childTnLst>
                          </p:cTn>
                        </p:par>
                        <p:par>
                          <p:cTn id="51" fill="hold">
                            <p:stCondLst>
                              <p:cond delay="2000"/>
                            </p:stCondLst>
                            <p:childTnLst>
                              <p:par>
                                <p:cTn id="52" presetID="22" presetClass="entr" presetSubtype="1" fill="hold" nodeType="afterEffect">
                                  <p:stCondLst>
                                    <p:cond delay="0"/>
                                  </p:stCondLst>
                                  <p:childTnLst>
                                    <p:set>
                                      <p:cBhvr>
                                        <p:cTn id="53" dur="1" fill="hold">
                                          <p:stCondLst>
                                            <p:cond delay="0"/>
                                          </p:stCondLst>
                                        </p:cTn>
                                        <p:tgtEl>
                                          <p:spTgt spid="70"/>
                                        </p:tgtEl>
                                        <p:attrNameLst>
                                          <p:attrName>style.visibility</p:attrName>
                                        </p:attrNameLst>
                                      </p:cBhvr>
                                      <p:to>
                                        <p:strVal val="visible"/>
                                      </p:to>
                                    </p:set>
                                    <p:animEffect transition="in" filter="wipe(up)">
                                      <p:cBhvr>
                                        <p:cTn id="54" dur="5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az 1"/>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6372608" y="1412776"/>
            <a:ext cx="2194560" cy="3291840"/>
          </a:xfrm>
          <a:prstGeom prst="rect">
            <a:avLst/>
          </a:prstGeom>
        </p:spPr>
      </p:pic>
      <p:pic>
        <p:nvPicPr>
          <p:cNvPr id="5" name="Obraz 4"/>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1114527" y="2780928"/>
            <a:ext cx="3291840" cy="3291840"/>
          </a:xfrm>
          <a:prstGeom prst="rect">
            <a:avLst/>
          </a:prstGeom>
        </p:spPr>
      </p:pic>
      <p:sp>
        <p:nvSpPr>
          <p:cNvPr id="7" name="Prostokąt 6"/>
          <p:cNvSpPr/>
          <p:nvPr/>
        </p:nvSpPr>
        <p:spPr>
          <a:xfrm>
            <a:off x="250825" y="1268413"/>
            <a:ext cx="6121783" cy="746358"/>
          </a:xfrm>
          <a:prstGeom prst="rect">
            <a:avLst/>
          </a:prstGeom>
        </p:spPr>
        <p:txBody>
          <a:bodyPr wrap="square">
            <a:spAutoFit/>
          </a:bodyPr>
          <a:lstStyle/>
          <a:p>
            <a:pPr lvl="0">
              <a:spcAft>
                <a:spcPts val="300"/>
              </a:spcAft>
            </a:pPr>
            <a:r>
              <a:rPr lang="en-GB" sz="2400" b="1" dirty="0" smtClean="0">
                <a:solidFill>
                  <a:srgbClr val="000000"/>
                </a:solidFill>
                <a:latin typeface="Calibri" pitchFamily="34" charset="0"/>
                <a:cs typeface="Calibri" pitchFamily="34" charset="0"/>
              </a:rPr>
              <a:t>Field drainage</a:t>
            </a:r>
          </a:p>
          <a:p>
            <a:pPr marL="742950" lvl="1" indent="-285750">
              <a:buClr>
                <a:srgbClr val="A4968A"/>
              </a:buClr>
              <a:buFont typeface="Calibri" pitchFamily="34" charset="0"/>
              <a:buChar char="●"/>
            </a:pPr>
            <a:r>
              <a:rPr lang="en-GB" sz="1600" dirty="0" smtClean="0">
                <a:solidFill>
                  <a:srgbClr val="000000"/>
                </a:solidFill>
                <a:latin typeface="Calibri" pitchFamily="34" charset="0"/>
                <a:cs typeface="Calibri" pitchFamily="34" charset="0"/>
              </a:rPr>
              <a:t>… then out through slots in</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underside of</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cover</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cap</a:t>
            </a:r>
            <a:endParaRPr lang="en-GB" sz="1600" dirty="0">
              <a:solidFill>
                <a:srgbClr val="000000"/>
              </a:solidFill>
              <a:latin typeface="Calibri" pitchFamily="34" charset="0"/>
              <a:cs typeface="Calibri" pitchFamily="34" charset="0"/>
            </a:endParaRPr>
          </a:p>
        </p:txBody>
      </p:sp>
      <p:sp>
        <p:nvSpPr>
          <p:cNvPr id="3" name="Tytuł 2"/>
          <p:cNvSpPr>
            <a:spLocks noGrp="1"/>
          </p:cNvSpPr>
          <p:nvPr>
            <p:ph type="title"/>
          </p:nvPr>
        </p:nvSpPr>
        <p:spPr/>
        <p:txBody>
          <a:bodyPr/>
          <a:lstStyle/>
          <a:p>
            <a:r>
              <a:rPr lang="en-GB" dirty="0" smtClean="0"/>
              <a:t>Fundamentals</a:t>
            </a:r>
            <a:endParaRPr lang="en-GB" dirty="0"/>
          </a:p>
        </p:txBody>
      </p:sp>
      <p:grpSp>
        <p:nvGrpSpPr>
          <p:cNvPr id="12" name="Grupa 11"/>
          <p:cNvGrpSpPr/>
          <p:nvPr/>
        </p:nvGrpSpPr>
        <p:grpSpPr>
          <a:xfrm>
            <a:off x="2627784" y="3645024"/>
            <a:ext cx="144016" cy="202092"/>
            <a:chOff x="6012160" y="3123514"/>
            <a:chExt cx="936104" cy="1313598"/>
          </a:xfrm>
          <a:scene3d>
            <a:camera prst="orthographicFront">
              <a:rot lat="0" lon="0" rev="21594000"/>
            </a:camera>
            <a:lightRig rig="threePt" dir="t"/>
          </a:scene3d>
        </p:grpSpPr>
        <p:sp>
          <p:nvSpPr>
            <p:cNvPr id="13" name="Elipsa 12"/>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rójkąt równoramienny 13"/>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Elipsa 14"/>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upa 15"/>
          <p:cNvGrpSpPr/>
          <p:nvPr/>
        </p:nvGrpSpPr>
        <p:grpSpPr>
          <a:xfrm>
            <a:off x="2480776" y="3855415"/>
            <a:ext cx="144016" cy="202092"/>
            <a:chOff x="6012160" y="3123514"/>
            <a:chExt cx="936104" cy="1313598"/>
          </a:xfrm>
          <a:scene3d>
            <a:camera prst="orthographicFront">
              <a:rot lat="0" lon="0" rev="21594000"/>
            </a:camera>
            <a:lightRig rig="threePt" dir="t"/>
          </a:scene3d>
        </p:grpSpPr>
        <p:sp>
          <p:nvSpPr>
            <p:cNvPr id="17" name="Elipsa 16"/>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rójkąt równoramienny 17"/>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Elipsa 18"/>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0" name="Grupa 19"/>
          <p:cNvGrpSpPr/>
          <p:nvPr/>
        </p:nvGrpSpPr>
        <p:grpSpPr>
          <a:xfrm>
            <a:off x="2598343" y="4149080"/>
            <a:ext cx="144016" cy="202092"/>
            <a:chOff x="6012160" y="3123514"/>
            <a:chExt cx="936104" cy="1313598"/>
          </a:xfrm>
          <a:scene3d>
            <a:camera prst="orthographicFront">
              <a:rot lat="0" lon="0" rev="21594000"/>
            </a:camera>
            <a:lightRig rig="threePt" dir="t"/>
          </a:scene3d>
        </p:grpSpPr>
        <p:sp>
          <p:nvSpPr>
            <p:cNvPr id="21" name="Elipsa 20"/>
            <p:cNvSpPr/>
            <p:nvPr/>
          </p:nvSpPr>
          <p:spPr>
            <a:xfrm>
              <a:off x="6012160" y="3573016"/>
              <a:ext cx="936104" cy="864096"/>
            </a:xfrm>
            <a:prstGeom prst="ellips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rójkąt równoramienny 21"/>
            <p:cNvSpPr/>
            <p:nvPr/>
          </p:nvSpPr>
          <p:spPr>
            <a:xfrm>
              <a:off x="6082378" y="3123514"/>
              <a:ext cx="792088" cy="648072"/>
            </a:xfrm>
            <a:prstGeom prst="triangle">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Elipsa 22"/>
            <p:cNvSpPr/>
            <p:nvPr/>
          </p:nvSpPr>
          <p:spPr>
            <a:xfrm rot="1958082">
              <a:off x="6014829" y="3865454"/>
              <a:ext cx="689240" cy="534451"/>
            </a:xfrm>
            <a:prstGeom prst="ellipse">
              <a:avLst/>
            </a:prstGeom>
            <a:gradFill flip="none" rotWithShape="1">
              <a:gsLst>
                <a:gs pos="0">
                  <a:schemeClr val="tx2">
                    <a:lumMod val="60000"/>
                    <a:lumOff val="40000"/>
                  </a:schemeClr>
                </a:gs>
                <a:gs pos="44000">
                  <a:schemeClr val="tx2">
                    <a:alpha val="62000"/>
                    <a:lumMod val="35000"/>
                    <a:lumOff val="65000"/>
                  </a:schemeClr>
                </a:gs>
                <a:gs pos="87000">
                  <a:schemeClr val="tx2">
                    <a:lumMod val="20000"/>
                    <a:lumOff val="80000"/>
                  </a:schemeClr>
                </a:gs>
              </a:gsLst>
              <a:lin ang="16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Dowolny kształt 3"/>
          <p:cNvSpPr/>
          <p:nvPr/>
        </p:nvSpPr>
        <p:spPr>
          <a:xfrm>
            <a:off x="2792445" y="3338534"/>
            <a:ext cx="4515859" cy="279400"/>
          </a:xfrm>
          <a:custGeom>
            <a:avLst/>
            <a:gdLst>
              <a:gd name="connsiteX0" fmla="*/ 4521200 w 4521200"/>
              <a:gd name="connsiteY0" fmla="*/ 0 h 558800"/>
              <a:gd name="connsiteX1" fmla="*/ 4521200 w 4521200"/>
              <a:gd name="connsiteY1" fmla="*/ 558800 h 558800"/>
              <a:gd name="connsiteX2" fmla="*/ 0 w 4521200"/>
              <a:gd name="connsiteY2" fmla="*/ 558800 h 558800"/>
            </a:gdLst>
            <a:ahLst/>
            <a:cxnLst>
              <a:cxn ang="0">
                <a:pos x="connsiteX0" y="connsiteY0"/>
              </a:cxn>
              <a:cxn ang="0">
                <a:pos x="connsiteX1" y="connsiteY1"/>
              </a:cxn>
              <a:cxn ang="0">
                <a:pos x="connsiteX2" y="connsiteY2"/>
              </a:cxn>
            </a:cxnLst>
            <a:rect l="l" t="t" r="r" b="b"/>
            <a:pathLst>
              <a:path w="4521200" h="558800">
                <a:moveTo>
                  <a:pt x="4521200" y="0"/>
                </a:moveTo>
                <a:lnTo>
                  <a:pt x="4521200" y="558800"/>
                </a:lnTo>
                <a:lnTo>
                  <a:pt x="0" y="558800"/>
                </a:lnTo>
              </a:path>
            </a:pathLst>
          </a:cu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Tree>
    <p:extLst>
      <p:ext uri="{BB962C8B-B14F-4D97-AF65-F5344CB8AC3E}">
        <p14:creationId xmlns="" xmlns:p14="http://schemas.microsoft.com/office/powerpoint/2010/main" val="2792019057"/>
      </p:ext>
    </p:extLst>
  </p:cSld>
  <p:clrMapOvr>
    <a:masterClrMapping/>
  </p:clrMapOvr>
  <mc:AlternateContent xmlns:mc="http://schemas.openxmlformats.org/markup-compatibility/2006">
    <mc:Choice xmlns=""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right)">
                                      <p:cBhvr>
                                        <p:cTn id="7" dur="500"/>
                                        <p:tgtEl>
                                          <p:spTgt spid="4"/>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up)">
                                      <p:cBhvr>
                                        <p:cTn id="11" dur="500"/>
                                        <p:tgtEl>
                                          <p:spTgt spid="12"/>
                                        </p:tgtEl>
                                      </p:cBhvr>
                                    </p:animEffect>
                                  </p:childTnLst>
                                </p:cTn>
                              </p:par>
                            </p:childTnLst>
                          </p:cTn>
                        </p:par>
                        <p:par>
                          <p:cTn id="12" fill="hold">
                            <p:stCondLst>
                              <p:cond delay="1000"/>
                            </p:stCondLst>
                            <p:childTnLst>
                              <p:par>
                                <p:cTn id="13" presetID="22" presetClass="entr" presetSubtype="1"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ipe(up)">
                                      <p:cBhvr>
                                        <p:cTn id="15" dur="500"/>
                                        <p:tgtEl>
                                          <p:spTgt spid="16"/>
                                        </p:tgtEl>
                                      </p:cBhvr>
                                    </p:animEffect>
                                  </p:childTnLst>
                                </p:cTn>
                              </p:par>
                            </p:childTnLst>
                          </p:cTn>
                        </p:par>
                        <p:par>
                          <p:cTn id="16" fill="hold">
                            <p:stCondLst>
                              <p:cond delay="1500"/>
                            </p:stCondLst>
                            <p:childTnLst>
                              <p:par>
                                <p:cTn id="17" presetID="22" presetClass="entr" presetSubtype="1" fill="hold" nodeType="after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up)">
                                      <p:cBhvr>
                                        <p:cTn id="1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rgbClr val="00778A"/>
        </a:solidFill>
        <a:effectLst/>
      </p:bgPr>
    </p:bg>
    <p:spTree>
      <p:nvGrpSpPr>
        <p:cNvPr id="1" name=""/>
        <p:cNvGrpSpPr/>
        <p:nvPr/>
      </p:nvGrpSpPr>
      <p:grpSpPr>
        <a:xfrm>
          <a:off x="0" y="0"/>
          <a:ext cx="0" cy="0"/>
          <a:chOff x="0" y="0"/>
          <a:chExt cx="0" cy="0"/>
        </a:xfrm>
      </p:grpSpPr>
      <p:pic>
        <p:nvPicPr>
          <p:cNvPr id="4" name="Picture 2" descr="D:\Prezentacje\Introduction to curtain walling_March 2012\Zdjęcia\Archiwum Sapa\Zdjęcie BANNER wolfa nullo - Kopia.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5206" y="1"/>
            <a:ext cx="4678643" cy="6858000"/>
          </a:xfrm>
          <a:prstGeom prst="rect">
            <a:avLst/>
          </a:prstGeom>
          <a:noFill/>
          <a:extLst>
            <a:ext uri="{909E8E84-426E-40DD-AFC4-6F175D3DCCD1}">
              <a14:hiddenFill xmlns="" xmlns:a14="http://schemas.microsoft.com/office/drawing/2010/main">
                <a:solidFill>
                  <a:srgbClr val="FFFFFF"/>
                </a:solidFill>
              </a14:hiddenFill>
            </a:ext>
          </a:extLst>
        </p:spPr>
      </p:pic>
      <p:sp>
        <p:nvSpPr>
          <p:cNvPr id="714756" name="Rectangle 4"/>
          <p:cNvSpPr>
            <a:spLocks noChangeArrowheads="1"/>
          </p:cNvSpPr>
          <p:nvPr/>
        </p:nvSpPr>
        <p:spPr bwMode="auto">
          <a:xfrm>
            <a:off x="4643438" y="4410978"/>
            <a:ext cx="4105026" cy="1754326"/>
          </a:xfrm>
          <a:prstGeom prst="rect">
            <a:avLst/>
          </a:prstGeom>
          <a:noFill/>
          <a:ln>
            <a:noFill/>
          </a:ln>
          <a:effectLst/>
          <a:extLst/>
        </p:spPr>
        <p:txBody>
          <a:bodyPr wrap="square">
            <a:spAutoFit/>
          </a:bodyPr>
          <a:lstStyle/>
          <a:p>
            <a:pPr algn="r"/>
            <a:r>
              <a:rPr lang="en-GB" sz="5400" b="1" spc="-100" dirty="0" smtClean="0">
                <a:solidFill>
                  <a:schemeClr val="bg1"/>
                </a:solidFill>
                <a:effectLst>
                  <a:outerShdw blurRad="38100" dist="38100" dir="2700000" algn="tl">
                    <a:srgbClr val="000000">
                      <a:alpha val="43137"/>
                    </a:srgbClr>
                  </a:outerShdw>
                </a:effectLst>
                <a:latin typeface="Calibri" pitchFamily="34" charset="0"/>
                <a:cs typeface="Times New Roman" pitchFamily="18" charset="0"/>
              </a:rPr>
              <a:t>Performance levels</a:t>
            </a:r>
            <a:r>
              <a:rPr lang="en-GB" sz="5400" spc="-100" dirty="0" smtClean="0">
                <a:solidFill>
                  <a:schemeClr val="bg1"/>
                </a:solidFill>
                <a:effectLst>
                  <a:outerShdw blurRad="38100" dist="38100" dir="2700000" algn="tl">
                    <a:srgbClr val="000000">
                      <a:alpha val="43137"/>
                    </a:srgbClr>
                  </a:outerShdw>
                </a:effectLst>
                <a:latin typeface="Calibri" pitchFamily="34" charset="0"/>
                <a:cs typeface="Times New Roman" pitchFamily="18" charset="0"/>
              </a:rPr>
              <a:t> </a:t>
            </a:r>
            <a:endParaRPr lang="en-GB" sz="5400" spc="-100" dirty="0">
              <a:solidFill>
                <a:schemeClr val="bg1"/>
              </a:solidFill>
              <a:effectLst>
                <a:outerShdw blurRad="38100" dist="38100" dir="2700000" algn="tl">
                  <a:srgbClr val="000000">
                    <a:alpha val="43137"/>
                  </a:srgbClr>
                </a:outerShdw>
              </a:effectLst>
              <a:latin typeface="Calibri" pitchFamily="34" charset="0"/>
              <a:cs typeface="Times New Roman" pitchFamily="18" charset="0"/>
            </a:endParaRPr>
          </a:p>
        </p:txBody>
      </p:sp>
    </p:spTree>
    <p:extLst>
      <p:ext uri="{BB962C8B-B14F-4D97-AF65-F5344CB8AC3E}">
        <p14:creationId xmlns="" xmlns:p14="http://schemas.microsoft.com/office/powerpoint/2010/main" val="1487544381"/>
      </p:ext>
    </p:extLst>
  </p:cSld>
  <p:clrMapOvr>
    <a:masterClrMapping/>
  </p:clrMapOvr>
  <mc:AlternateContent xmlns:mc="http://schemas.openxmlformats.org/markup-compatibility/2006">
    <mc:Choice xmlns=""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upa 9"/>
          <p:cNvGrpSpPr/>
          <p:nvPr/>
        </p:nvGrpSpPr>
        <p:grpSpPr>
          <a:xfrm>
            <a:off x="1421086" y="3252376"/>
            <a:ext cx="630634" cy="3006700"/>
            <a:chOff x="1421086" y="3252376"/>
            <a:chExt cx="630634" cy="3006700"/>
          </a:xfrm>
        </p:grpSpPr>
        <p:cxnSp>
          <p:nvCxnSpPr>
            <p:cNvPr id="11" name="Łącznik prostoliniowy 10"/>
            <p:cNvCxnSpPr/>
            <p:nvPr/>
          </p:nvCxnSpPr>
          <p:spPr>
            <a:xfrm>
              <a:off x="1421086" y="3252376"/>
              <a:ext cx="0" cy="300670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3" name="Łącznik prostoliniowy 12"/>
            <p:cNvCxnSpPr/>
            <p:nvPr/>
          </p:nvCxnSpPr>
          <p:spPr>
            <a:xfrm>
              <a:off x="1425128" y="5373216"/>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4" name="Łącznik prostoliniowy 13"/>
            <p:cNvCxnSpPr/>
            <p:nvPr/>
          </p:nvCxnSpPr>
          <p:spPr>
            <a:xfrm>
              <a:off x="1421086" y="5805264"/>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5" name="Łącznik prostoliniowy 14"/>
            <p:cNvCxnSpPr/>
            <p:nvPr/>
          </p:nvCxnSpPr>
          <p:spPr>
            <a:xfrm>
              <a:off x="1421086" y="6250156"/>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9" name="Łącznik prostoliniowy 18"/>
            <p:cNvCxnSpPr/>
            <p:nvPr/>
          </p:nvCxnSpPr>
          <p:spPr>
            <a:xfrm>
              <a:off x="1425128" y="4509120"/>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1" name="Łącznik prostoliniowy 20"/>
            <p:cNvCxnSpPr/>
            <p:nvPr/>
          </p:nvCxnSpPr>
          <p:spPr>
            <a:xfrm>
              <a:off x="1436324" y="4941168"/>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4" name="Łącznik prostoliniowy 23"/>
            <p:cNvCxnSpPr/>
            <p:nvPr/>
          </p:nvCxnSpPr>
          <p:spPr>
            <a:xfrm>
              <a:off x="1422407" y="3667416"/>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5" name="Łącznik prostoliniowy 24"/>
            <p:cNvCxnSpPr/>
            <p:nvPr/>
          </p:nvCxnSpPr>
          <p:spPr>
            <a:xfrm>
              <a:off x="1422407" y="4081534"/>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36" name="pole tekstowe 35"/>
          <p:cNvSpPr txBox="1"/>
          <p:nvPr/>
        </p:nvSpPr>
        <p:spPr>
          <a:xfrm>
            <a:off x="6425952" y="2330877"/>
            <a:ext cx="2520280" cy="954107"/>
          </a:xfrm>
          <a:prstGeom prst="rect">
            <a:avLst/>
          </a:prstGeom>
          <a:noFill/>
        </p:spPr>
        <p:txBody>
          <a:bodyPr wrap="square" rtlCol="0">
            <a:spAutoFit/>
          </a:bodyPr>
          <a:lstStyle/>
          <a:p>
            <a:r>
              <a:rPr lang="en-GB" sz="2800" b="1" dirty="0" smtClean="0">
                <a:solidFill>
                  <a:srgbClr val="00778A"/>
                </a:solidFill>
                <a:latin typeface="Calibri" pitchFamily="34" charset="0"/>
                <a:cs typeface="Calibri" pitchFamily="34" charset="0"/>
              </a:rPr>
              <a:t>WEATHER </a:t>
            </a:r>
          </a:p>
          <a:p>
            <a:r>
              <a:rPr lang="en-GB" sz="2800" b="1" dirty="0" smtClean="0">
                <a:solidFill>
                  <a:srgbClr val="00778A"/>
                </a:solidFill>
                <a:latin typeface="Calibri" pitchFamily="34" charset="0"/>
                <a:cs typeface="Calibri" pitchFamily="34" charset="0"/>
              </a:rPr>
              <a:t>PERFORMANCE</a:t>
            </a:r>
            <a:endParaRPr lang="en-GB" sz="2800" b="1" dirty="0">
              <a:solidFill>
                <a:srgbClr val="00778A"/>
              </a:solidFill>
              <a:latin typeface="Calibri" pitchFamily="34" charset="0"/>
              <a:cs typeface="Calibri" pitchFamily="34" charset="0"/>
            </a:endParaRPr>
          </a:p>
        </p:txBody>
      </p:sp>
      <p:sp>
        <p:nvSpPr>
          <p:cNvPr id="3" name="Nawias klamrowy zamykający 2"/>
          <p:cNvSpPr/>
          <p:nvPr/>
        </p:nvSpPr>
        <p:spPr>
          <a:xfrm>
            <a:off x="5944370" y="2273382"/>
            <a:ext cx="481582" cy="1160946"/>
          </a:xfrm>
          <a:prstGeom prst="rightBrace">
            <a:avLst>
              <a:gd name="adj1" fmla="val 8333"/>
              <a:gd name="adj2" fmla="val 47236"/>
            </a:avLst>
          </a:prstGeom>
          <a:ln w="22225">
            <a:solidFill>
              <a:srgbClr val="007789"/>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7789"/>
              </a:solidFill>
            </a:endParaRPr>
          </a:p>
        </p:txBody>
      </p:sp>
      <p:grpSp>
        <p:nvGrpSpPr>
          <p:cNvPr id="9" name="Grupa 8"/>
          <p:cNvGrpSpPr/>
          <p:nvPr/>
        </p:nvGrpSpPr>
        <p:grpSpPr>
          <a:xfrm>
            <a:off x="1420496" y="2193484"/>
            <a:ext cx="617307" cy="1058892"/>
            <a:chOff x="1420496" y="2193484"/>
            <a:chExt cx="617307" cy="1058892"/>
          </a:xfrm>
        </p:grpSpPr>
        <p:cxnSp>
          <p:nvCxnSpPr>
            <p:cNvPr id="23" name="Łącznik prostoliniowy 22"/>
            <p:cNvCxnSpPr/>
            <p:nvPr/>
          </p:nvCxnSpPr>
          <p:spPr>
            <a:xfrm>
              <a:off x="1422407" y="3243456"/>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6" name="Łącznik prostoliniowy 25"/>
            <p:cNvCxnSpPr/>
            <p:nvPr/>
          </p:nvCxnSpPr>
          <p:spPr>
            <a:xfrm>
              <a:off x="1422407" y="2379360"/>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27" name="Łącznik prostoliniowy 26"/>
            <p:cNvCxnSpPr/>
            <p:nvPr/>
          </p:nvCxnSpPr>
          <p:spPr>
            <a:xfrm>
              <a:off x="1422407" y="2811408"/>
              <a:ext cx="615396"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8" name="Łącznik prostoliniowy 17"/>
            <p:cNvCxnSpPr/>
            <p:nvPr/>
          </p:nvCxnSpPr>
          <p:spPr>
            <a:xfrm>
              <a:off x="1420496" y="2193484"/>
              <a:ext cx="0" cy="1058892"/>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12" name="Prostokąt 11"/>
          <p:cNvSpPr/>
          <p:nvPr/>
        </p:nvSpPr>
        <p:spPr>
          <a:xfrm>
            <a:off x="539552" y="1484614"/>
            <a:ext cx="5886400" cy="707886"/>
          </a:xfrm>
          <a:prstGeom prst="rect">
            <a:avLst/>
          </a:prstGeom>
        </p:spPr>
        <p:txBody>
          <a:bodyPr wrap="square">
            <a:spAutoFit/>
          </a:bodyPr>
          <a:lstStyle/>
          <a:p>
            <a:pPr lvl="0"/>
            <a:r>
              <a:rPr lang="en-GB" sz="4000" b="1" dirty="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PERFORMANCE LEVELS</a:t>
            </a:r>
            <a:endParaRPr lang="pl-PL" sz="4000" b="1" dirty="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endParaRPr>
          </a:p>
        </p:txBody>
      </p:sp>
      <p:sp>
        <p:nvSpPr>
          <p:cNvPr id="17" name="Prostokąt 16"/>
          <p:cNvSpPr/>
          <p:nvPr/>
        </p:nvSpPr>
        <p:spPr>
          <a:xfrm>
            <a:off x="2123728" y="2118910"/>
            <a:ext cx="4572000" cy="1384995"/>
          </a:xfrm>
          <a:prstGeom prst="rect">
            <a:avLst/>
          </a:prstGeom>
        </p:spPr>
        <p:txBody>
          <a:bodyPr>
            <a:spAutoFit/>
          </a:bodyPr>
          <a:lstStyle/>
          <a:p>
            <a:pPr lvl="0"/>
            <a:r>
              <a:rPr lang="en-GB" sz="2800" dirty="0">
                <a:solidFill>
                  <a:srgbClr val="867668"/>
                </a:solidFill>
                <a:latin typeface="Calibri" pitchFamily="34" charset="0"/>
                <a:cs typeface="Calibri" pitchFamily="34" charset="0"/>
              </a:rPr>
              <a:t>Air permeability</a:t>
            </a:r>
          </a:p>
          <a:p>
            <a:pPr lvl="0"/>
            <a:r>
              <a:rPr lang="en-GB" sz="2800" dirty="0">
                <a:solidFill>
                  <a:srgbClr val="867668"/>
                </a:solidFill>
                <a:latin typeface="Calibri" pitchFamily="34" charset="0"/>
                <a:cs typeface="Calibri" pitchFamily="34" charset="0"/>
              </a:rPr>
              <a:t>Water tightness</a:t>
            </a:r>
            <a:endParaRPr lang="pl-PL" sz="2800" dirty="0">
              <a:solidFill>
                <a:srgbClr val="867668"/>
              </a:solidFill>
              <a:latin typeface="Calibri" pitchFamily="34" charset="0"/>
              <a:cs typeface="Calibri" pitchFamily="34" charset="0"/>
            </a:endParaRPr>
          </a:p>
          <a:p>
            <a:pPr lvl="0"/>
            <a:r>
              <a:rPr lang="en-GB" sz="2800" dirty="0">
                <a:solidFill>
                  <a:srgbClr val="867668"/>
                </a:solidFill>
                <a:latin typeface="Calibri" pitchFamily="34" charset="0"/>
                <a:cs typeface="Calibri" pitchFamily="34" charset="0"/>
              </a:rPr>
              <a:t>Resistance to wind load</a:t>
            </a:r>
            <a:endParaRPr lang="pl-PL" sz="2800" dirty="0">
              <a:solidFill>
                <a:srgbClr val="867668"/>
              </a:solidFill>
              <a:latin typeface="Calibri" pitchFamily="34" charset="0"/>
              <a:cs typeface="Calibri" pitchFamily="34" charset="0"/>
            </a:endParaRPr>
          </a:p>
        </p:txBody>
      </p:sp>
      <p:sp>
        <p:nvSpPr>
          <p:cNvPr id="20" name="Prostokąt 19"/>
          <p:cNvSpPr/>
          <p:nvPr/>
        </p:nvSpPr>
        <p:spPr>
          <a:xfrm>
            <a:off x="2123728" y="3386895"/>
            <a:ext cx="5742384" cy="3108543"/>
          </a:xfrm>
          <a:prstGeom prst="rect">
            <a:avLst/>
          </a:prstGeom>
        </p:spPr>
        <p:txBody>
          <a:bodyPr wrap="square">
            <a:spAutoFit/>
          </a:bodyPr>
          <a:lstStyle/>
          <a:p>
            <a:pPr lvl="0"/>
            <a:r>
              <a:rPr lang="en-GB" sz="2800" dirty="0">
                <a:solidFill>
                  <a:srgbClr val="867668"/>
                </a:solidFill>
                <a:latin typeface="Calibri" pitchFamily="34" charset="0"/>
                <a:cs typeface="Calibri" pitchFamily="34" charset="0"/>
              </a:rPr>
              <a:t>Dead load (self-weight)</a:t>
            </a:r>
            <a:endParaRPr lang="pl-PL" sz="2800" dirty="0">
              <a:solidFill>
                <a:srgbClr val="867668"/>
              </a:solidFill>
              <a:latin typeface="Calibri" pitchFamily="34" charset="0"/>
              <a:cs typeface="Calibri" pitchFamily="34" charset="0"/>
            </a:endParaRPr>
          </a:p>
          <a:p>
            <a:pPr lvl="0"/>
            <a:r>
              <a:rPr lang="en-GB" sz="2800" dirty="0">
                <a:solidFill>
                  <a:srgbClr val="867668"/>
                </a:solidFill>
                <a:latin typeface="Calibri" pitchFamily="34" charset="0"/>
                <a:cs typeface="Calibri" pitchFamily="34" charset="0"/>
              </a:rPr>
              <a:t>Resistance to live horizontal </a:t>
            </a:r>
            <a:r>
              <a:rPr lang="en-GB" sz="2800" dirty="0" smtClean="0">
                <a:solidFill>
                  <a:srgbClr val="867668"/>
                </a:solidFill>
                <a:latin typeface="Calibri" pitchFamily="34" charset="0"/>
                <a:cs typeface="Calibri" pitchFamily="34" charset="0"/>
              </a:rPr>
              <a:t>loads</a:t>
            </a:r>
            <a:r>
              <a:rPr lang="pl-PL" sz="2800" dirty="0">
                <a:solidFill>
                  <a:srgbClr val="867668"/>
                </a:solidFill>
                <a:latin typeface="Calibri" pitchFamily="34" charset="0"/>
                <a:cs typeface="Calibri" pitchFamily="34" charset="0"/>
              </a:rPr>
              <a:t> </a:t>
            </a:r>
            <a:r>
              <a:rPr lang="en-GB" sz="2800" dirty="0" smtClean="0">
                <a:solidFill>
                  <a:srgbClr val="867668"/>
                </a:solidFill>
                <a:latin typeface="Calibri" pitchFamily="34" charset="0"/>
                <a:cs typeface="Calibri" pitchFamily="34" charset="0"/>
              </a:rPr>
              <a:t>Thermal transmittance</a:t>
            </a:r>
            <a:r>
              <a:rPr lang="pl-PL" sz="2800" dirty="0">
                <a:solidFill>
                  <a:srgbClr val="867668"/>
                </a:solidFill>
                <a:latin typeface="Calibri" pitchFamily="34" charset="0"/>
                <a:cs typeface="Calibri" pitchFamily="34" charset="0"/>
              </a:rPr>
              <a:t/>
            </a:r>
            <a:br>
              <a:rPr lang="pl-PL" sz="2800" dirty="0">
                <a:solidFill>
                  <a:srgbClr val="867668"/>
                </a:solidFill>
                <a:latin typeface="Calibri" pitchFamily="34" charset="0"/>
                <a:cs typeface="Calibri" pitchFamily="34" charset="0"/>
              </a:rPr>
            </a:br>
            <a:r>
              <a:rPr lang="en-GB" sz="2800" dirty="0" smtClean="0">
                <a:solidFill>
                  <a:srgbClr val="867668"/>
                </a:solidFill>
                <a:latin typeface="Calibri" pitchFamily="34" charset="0"/>
                <a:cs typeface="Calibri" pitchFamily="34" charset="0"/>
              </a:rPr>
              <a:t>Airborne </a:t>
            </a:r>
            <a:r>
              <a:rPr lang="en-GB" sz="2800" dirty="0">
                <a:solidFill>
                  <a:srgbClr val="867668"/>
                </a:solidFill>
                <a:latin typeface="Calibri" pitchFamily="34" charset="0"/>
                <a:cs typeface="Calibri" pitchFamily="34" charset="0"/>
              </a:rPr>
              <a:t>sound </a:t>
            </a:r>
            <a:r>
              <a:rPr lang="en-GB" sz="2800" dirty="0" smtClean="0">
                <a:solidFill>
                  <a:srgbClr val="867668"/>
                </a:solidFill>
                <a:latin typeface="Calibri" pitchFamily="34" charset="0"/>
                <a:cs typeface="Calibri" pitchFamily="34" charset="0"/>
              </a:rPr>
              <a:t>reduction</a:t>
            </a:r>
            <a:r>
              <a:rPr lang="pl-PL" sz="2800" dirty="0" smtClean="0">
                <a:solidFill>
                  <a:srgbClr val="867668"/>
                </a:solidFill>
                <a:latin typeface="Calibri" pitchFamily="34" charset="0"/>
                <a:cs typeface="Calibri" pitchFamily="34" charset="0"/>
              </a:rPr>
              <a:t/>
            </a:r>
            <a:br>
              <a:rPr lang="pl-PL" sz="2800" dirty="0" smtClean="0">
                <a:solidFill>
                  <a:srgbClr val="867668"/>
                </a:solidFill>
                <a:latin typeface="Calibri" pitchFamily="34" charset="0"/>
                <a:cs typeface="Calibri" pitchFamily="34" charset="0"/>
              </a:rPr>
            </a:br>
            <a:r>
              <a:rPr lang="en-GB" sz="2800" dirty="0" smtClean="0">
                <a:solidFill>
                  <a:srgbClr val="867668"/>
                </a:solidFill>
                <a:latin typeface="Calibri" pitchFamily="34" charset="0"/>
                <a:cs typeface="Calibri" pitchFamily="34" charset="0"/>
              </a:rPr>
              <a:t>Fire resistance</a:t>
            </a:r>
            <a:r>
              <a:rPr lang="pl-PL" sz="2800" dirty="0" smtClean="0">
                <a:solidFill>
                  <a:srgbClr val="867668"/>
                </a:solidFill>
                <a:latin typeface="Calibri" pitchFamily="34" charset="0"/>
                <a:cs typeface="Calibri" pitchFamily="34" charset="0"/>
              </a:rPr>
              <a:t/>
            </a:r>
            <a:br>
              <a:rPr lang="pl-PL" sz="2800" dirty="0" smtClean="0">
                <a:solidFill>
                  <a:srgbClr val="867668"/>
                </a:solidFill>
                <a:latin typeface="Calibri" pitchFamily="34" charset="0"/>
                <a:cs typeface="Calibri" pitchFamily="34" charset="0"/>
              </a:rPr>
            </a:br>
            <a:r>
              <a:rPr lang="en-GB" sz="2800" dirty="0" smtClean="0">
                <a:solidFill>
                  <a:srgbClr val="867668"/>
                </a:solidFill>
                <a:latin typeface="Calibri" pitchFamily="34" charset="0"/>
                <a:cs typeface="Calibri" pitchFamily="34" charset="0"/>
              </a:rPr>
              <a:t>Resistance </a:t>
            </a:r>
            <a:r>
              <a:rPr lang="en-GB" sz="2800" dirty="0">
                <a:solidFill>
                  <a:srgbClr val="867668"/>
                </a:solidFill>
                <a:latin typeface="Calibri" pitchFamily="34" charset="0"/>
                <a:cs typeface="Calibri" pitchFamily="34" charset="0"/>
              </a:rPr>
              <a:t>against </a:t>
            </a:r>
            <a:r>
              <a:rPr lang="en-GB" sz="2800" dirty="0" smtClean="0">
                <a:solidFill>
                  <a:srgbClr val="867668"/>
                </a:solidFill>
                <a:latin typeface="Calibri" pitchFamily="34" charset="0"/>
                <a:cs typeface="Calibri" pitchFamily="34" charset="0"/>
              </a:rPr>
              <a:t>impact</a:t>
            </a:r>
            <a:r>
              <a:rPr lang="pl-PL" sz="2800" dirty="0" smtClean="0">
                <a:solidFill>
                  <a:srgbClr val="867668"/>
                </a:solidFill>
                <a:latin typeface="Calibri" pitchFamily="34" charset="0"/>
                <a:cs typeface="Calibri" pitchFamily="34" charset="0"/>
              </a:rPr>
              <a:t/>
            </a:r>
            <a:br>
              <a:rPr lang="pl-PL" sz="2800" dirty="0" smtClean="0">
                <a:solidFill>
                  <a:srgbClr val="867668"/>
                </a:solidFill>
                <a:latin typeface="Calibri" pitchFamily="34" charset="0"/>
                <a:cs typeface="Calibri" pitchFamily="34" charset="0"/>
              </a:rPr>
            </a:br>
            <a:r>
              <a:rPr lang="en-GB" sz="2800" dirty="0" err="1" smtClean="0">
                <a:solidFill>
                  <a:srgbClr val="867668"/>
                </a:solidFill>
                <a:latin typeface="Calibri" pitchFamily="34" charset="0"/>
                <a:cs typeface="Calibri" pitchFamily="34" charset="0"/>
              </a:rPr>
              <a:t>Equipotentiality</a:t>
            </a:r>
            <a:endParaRPr lang="en-GB" sz="2800" dirty="0">
              <a:solidFill>
                <a:srgbClr val="867668"/>
              </a:solidFill>
              <a:latin typeface="Calibri" pitchFamily="34" charset="0"/>
              <a:cs typeface="Calibri" pitchFamily="34" charset="0"/>
            </a:endParaRPr>
          </a:p>
        </p:txBody>
      </p:sp>
      <p:sp>
        <p:nvSpPr>
          <p:cNvPr id="22" name="Title 21"/>
          <p:cNvSpPr>
            <a:spLocks noGrp="1"/>
          </p:cNvSpPr>
          <p:nvPr>
            <p:ph type="title"/>
          </p:nvPr>
        </p:nvSpPr>
        <p:spPr/>
        <p:txBody>
          <a:bodyPr/>
          <a:lstStyle/>
          <a:p>
            <a:r>
              <a:rPr lang="en-GB" dirty="0" smtClean="0"/>
              <a:t>Introduction to curtain walling</a:t>
            </a:r>
            <a:endParaRPr lang="nl-BE" dirty="0"/>
          </a:p>
        </p:txBody>
      </p:sp>
    </p:spTree>
    <p:extLst>
      <p:ext uri="{BB962C8B-B14F-4D97-AF65-F5344CB8AC3E}">
        <p14:creationId xmlns="" xmlns:p14="http://schemas.microsoft.com/office/powerpoint/2010/main" val="302398817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
                                        </p:tgtEl>
                                        <p:attrNameLst>
                                          <p:attrName>style.visibility</p:attrName>
                                        </p:attrNameLst>
                                      </p:cBhvr>
                                      <p:to>
                                        <p:strVal val="visible"/>
                                      </p:to>
                                    </p:set>
                                    <p:animEffect transition="in" filter="fade">
                                      <p:cBhvr>
                                        <p:cTn id="10" dur="1000"/>
                                        <p:tgtEl>
                                          <p:spTgt spid="3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0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 grpId="0" animBg="1"/>
      <p:bldP spid="2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cstate="print">
            <a:extLst>
              <a:ext uri="{BEBA8EAE-BF5A-486C-A8C5-ECC9F3942E4B}">
                <a14:imgProps xmlns="" xmlns:a14="http://schemas.microsoft.com/office/drawing/2010/main">
                  <a14:imgLayer r:embed="rId4">
                    <a14:imgEffect>
                      <a14:brightnessContrast contrast="85000"/>
                    </a14:imgEffect>
                  </a14:imgLayer>
                </a14:imgProps>
              </a:ext>
              <a:ext uri="{28A0092B-C50C-407E-A947-70E740481C1C}">
                <a14:useLocalDpi xmlns="" xmlns:a14="http://schemas.microsoft.com/office/drawing/2010/main" val="0"/>
              </a:ext>
            </a:extLst>
          </a:blip>
          <a:srcRect/>
          <a:stretch>
            <a:fillRect/>
          </a:stretch>
        </p:blipFill>
        <p:spPr bwMode="auto">
          <a:xfrm>
            <a:off x="4405013" y="1519084"/>
            <a:ext cx="4509860" cy="426879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 name="Prostokąt 1"/>
          <p:cNvSpPr/>
          <p:nvPr/>
        </p:nvSpPr>
        <p:spPr>
          <a:xfrm>
            <a:off x="5527622" y="5980680"/>
            <a:ext cx="2513637" cy="276999"/>
          </a:xfrm>
          <a:prstGeom prst="rect">
            <a:avLst/>
          </a:prstGeom>
        </p:spPr>
        <p:txBody>
          <a:bodyPr wrap="none">
            <a:spAutoFit/>
          </a:bodyPr>
          <a:lstStyle/>
          <a:p>
            <a:pPr lvl="0"/>
            <a:r>
              <a:rPr lang="en-GB" sz="1200" b="1" dirty="0" smtClean="0">
                <a:solidFill>
                  <a:srgbClr val="000000"/>
                </a:solidFill>
                <a:latin typeface="Calibri" pitchFamily="34" charset="0"/>
                <a:cs typeface="Calibri" pitchFamily="34" charset="0"/>
              </a:rPr>
              <a:t>Part of European Standard EN 13830</a:t>
            </a:r>
            <a:endParaRPr lang="en-GB" sz="1200" b="1" dirty="0">
              <a:solidFill>
                <a:srgbClr val="000000"/>
              </a:solidFill>
              <a:latin typeface="Calibri" pitchFamily="34" charset="0"/>
              <a:cs typeface="Calibri" pitchFamily="34" charset="0"/>
            </a:endParaRPr>
          </a:p>
        </p:txBody>
      </p:sp>
      <p:sp>
        <p:nvSpPr>
          <p:cNvPr id="4" name="Prostokąt 3"/>
          <p:cNvSpPr/>
          <p:nvPr/>
        </p:nvSpPr>
        <p:spPr>
          <a:xfrm>
            <a:off x="250825" y="1268413"/>
            <a:ext cx="4278686" cy="1928220"/>
          </a:xfrm>
          <a:prstGeom prst="rect">
            <a:avLst/>
          </a:prstGeom>
        </p:spPr>
        <p:txBody>
          <a:bodyPr wrap="square">
            <a:spAutoFit/>
          </a:bodyPr>
          <a:lstStyle/>
          <a:p>
            <a:pPr lvl="0">
              <a:spcBef>
                <a:spcPct val="40000"/>
              </a:spcBef>
              <a:spcAft>
                <a:spcPts val="300"/>
              </a:spcAft>
              <a:buClr>
                <a:srgbClr val="00778A"/>
              </a:buClr>
              <a:buSzPct val="75000"/>
            </a:pPr>
            <a:r>
              <a:rPr lang="en-GB" sz="2400" b="1" dirty="0" smtClean="0">
                <a:solidFill>
                  <a:srgbClr val="000000"/>
                </a:solidFill>
                <a:latin typeface="Calibri" pitchFamily="34" charset="0"/>
                <a:cs typeface="Calibri" pitchFamily="34" charset="0"/>
              </a:rPr>
              <a:t>Product standard</a:t>
            </a:r>
            <a:endParaRPr lang="en-GB" sz="1600" b="1"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Basic requirements  are included in European Norm </a:t>
            </a:r>
            <a:r>
              <a:rPr lang="en-GB" sz="1600" b="1" dirty="0" smtClean="0">
                <a:solidFill>
                  <a:srgbClr val="000000"/>
                </a:solidFill>
                <a:latin typeface="Calibri" pitchFamily="34" charset="0"/>
                <a:cs typeface="Calibri" pitchFamily="34" charset="0"/>
              </a:rPr>
              <a:t>EN 13830 </a:t>
            </a:r>
            <a:r>
              <a:rPr lang="en-GB" sz="1600" dirty="0" smtClean="0">
                <a:solidFill>
                  <a:srgbClr val="000000"/>
                </a:solidFill>
                <a:latin typeface="Calibri" pitchFamily="34" charset="0"/>
                <a:cs typeface="Calibri" pitchFamily="34" charset="0"/>
              </a:rPr>
              <a:t>– Curtain walling – Product standard </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 or in other standards such as for example AAMA and CWCT</a:t>
            </a:r>
          </a:p>
        </p:txBody>
      </p:sp>
      <p:sp>
        <p:nvSpPr>
          <p:cNvPr id="3" name="Tytuł 2"/>
          <p:cNvSpPr>
            <a:spLocks noGrp="1"/>
          </p:cNvSpPr>
          <p:nvPr>
            <p:ph type="title"/>
          </p:nvPr>
        </p:nvSpPr>
        <p:spPr/>
        <p:txBody>
          <a:bodyPr/>
          <a:lstStyle/>
          <a:p>
            <a:r>
              <a:rPr lang="pl-PL" dirty="0" smtClean="0"/>
              <a:t>Performance </a:t>
            </a:r>
            <a:r>
              <a:rPr lang="pl-PL" dirty="0" err="1" smtClean="0"/>
              <a:t>levels</a:t>
            </a:r>
            <a:endParaRPr lang="en-GB" dirty="0"/>
          </a:p>
        </p:txBody>
      </p:sp>
    </p:spTree>
    <p:extLst>
      <p:ext uri="{BB962C8B-B14F-4D97-AF65-F5344CB8AC3E}">
        <p14:creationId xmlns="" xmlns:p14="http://schemas.microsoft.com/office/powerpoint/2010/main" val="254352731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Dowolny kształt 68"/>
          <p:cNvSpPr/>
          <p:nvPr/>
        </p:nvSpPr>
        <p:spPr>
          <a:xfrm>
            <a:off x="6097804" y="4193255"/>
            <a:ext cx="1742229" cy="1017202"/>
          </a:xfrm>
          <a:custGeom>
            <a:avLst/>
            <a:gdLst>
              <a:gd name="connsiteX0" fmla="*/ 1368894 w 1742229"/>
              <a:gd name="connsiteY0" fmla="*/ 990149 h 990149"/>
              <a:gd name="connsiteX1" fmla="*/ 0 w 1742229"/>
              <a:gd name="connsiteY1" fmla="*/ 156909 h 990149"/>
              <a:gd name="connsiteX2" fmla="*/ 259711 w 1742229"/>
              <a:gd name="connsiteY2" fmla="*/ 0 h 990149"/>
              <a:gd name="connsiteX3" fmla="*/ 1742229 w 1742229"/>
              <a:gd name="connsiteY3" fmla="*/ 714206 h 990149"/>
              <a:gd name="connsiteX4" fmla="*/ 1368894 w 1742229"/>
              <a:gd name="connsiteY4" fmla="*/ 990149 h 990149"/>
              <a:gd name="connsiteX0" fmla="*/ 1368894 w 1742229"/>
              <a:gd name="connsiteY0" fmla="*/ 990149 h 990149"/>
              <a:gd name="connsiteX1" fmla="*/ 0 w 1742229"/>
              <a:gd name="connsiteY1" fmla="*/ 156909 h 990149"/>
              <a:gd name="connsiteX2" fmla="*/ 270532 w 1742229"/>
              <a:gd name="connsiteY2" fmla="*/ 0 h 990149"/>
              <a:gd name="connsiteX3" fmla="*/ 1742229 w 1742229"/>
              <a:gd name="connsiteY3" fmla="*/ 714206 h 990149"/>
              <a:gd name="connsiteX4" fmla="*/ 1368894 w 1742229"/>
              <a:gd name="connsiteY4" fmla="*/ 990149 h 990149"/>
              <a:gd name="connsiteX0" fmla="*/ 1368894 w 1742229"/>
              <a:gd name="connsiteY0" fmla="*/ 990149 h 990149"/>
              <a:gd name="connsiteX1" fmla="*/ 0 w 1742229"/>
              <a:gd name="connsiteY1" fmla="*/ 162320 h 990149"/>
              <a:gd name="connsiteX2" fmla="*/ 270532 w 1742229"/>
              <a:gd name="connsiteY2" fmla="*/ 0 h 990149"/>
              <a:gd name="connsiteX3" fmla="*/ 1742229 w 1742229"/>
              <a:gd name="connsiteY3" fmla="*/ 714206 h 990149"/>
              <a:gd name="connsiteX4" fmla="*/ 1368894 w 1742229"/>
              <a:gd name="connsiteY4" fmla="*/ 990149 h 990149"/>
              <a:gd name="connsiteX0" fmla="*/ 1368894 w 1742229"/>
              <a:gd name="connsiteY0" fmla="*/ 1017202 h 1017202"/>
              <a:gd name="connsiteX1" fmla="*/ 0 w 1742229"/>
              <a:gd name="connsiteY1" fmla="*/ 189373 h 1017202"/>
              <a:gd name="connsiteX2" fmla="*/ 330049 w 1742229"/>
              <a:gd name="connsiteY2" fmla="*/ 0 h 1017202"/>
              <a:gd name="connsiteX3" fmla="*/ 1742229 w 1742229"/>
              <a:gd name="connsiteY3" fmla="*/ 741259 h 1017202"/>
              <a:gd name="connsiteX4" fmla="*/ 1368894 w 1742229"/>
              <a:gd name="connsiteY4" fmla="*/ 1017202 h 10172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42229" h="1017202">
                <a:moveTo>
                  <a:pt x="1368894" y="1017202"/>
                </a:moveTo>
                <a:lnTo>
                  <a:pt x="0" y="189373"/>
                </a:lnTo>
                <a:lnTo>
                  <a:pt x="330049" y="0"/>
                </a:lnTo>
                <a:lnTo>
                  <a:pt x="1742229" y="741259"/>
                </a:lnTo>
                <a:lnTo>
                  <a:pt x="1368894" y="1017202"/>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Dowolny kształt 69"/>
          <p:cNvSpPr/>
          <p:nvPr/>
        </p:nvSpPr>
        <p:spPr>
          <a:xfrm>
            <a:off x="6000413" y="2283295"/>
            <a:ext cx="422030" cy="2099333"/>
          </a:xfrm>
          <a:custGeom>
            <a:avLst/>
            <a:gdLst>
              <a:gd name="connsiteX0" fmla="*/ 108213 w 362513"/>
              <a:gd name="connsiteY0" fmla="*/ 2088511 h 2088511"/>
              <a:gd name="connsiteX1" fmla="*/ 0 w 362513"/>
              <a:gd name="connsiteY1" fmla="*/ 135266 h 2088511"/>
              <a:gd name="connsiteX2" fmla="*/ 357103 w 362513"/>
              <a:gd name="connsiteY2" fmla="*/ 0 h 2088511"/>
              <a:gd name="connsiteX3" fmla="*/ 362513 w 362513"/>
              <a:gd name="connsiteY3" fmla="*/ 1942423 h 2088511"/>
              <a:gd name="connsiteX4" fmla="*/ 108213 w 362513"/>
              <a:gd name="connsiteY4" fmla="*/ 2088511 h 2088511"/>
              <a:gd name="connsiteX0" fmla="*/ 102802 w 362513"/>
              <a:gd name="connsiteY0" fmla="*/ 2099333 h 2099333"/>
              <a:gd name="connsiteX1" fmla="*/ 0 w 362513"/>
              <a:gd name="connsiteY1" fmla="*/ 135266 h 2099333"/>
              <a:gd name="connsiteX2" fmla="*/ 357103 w 362513"/>
              <a:gd name="connsiteY2" fmla="*/ 0 h 2099333"/>
              <a:gd name="connsiteX3" fmla="*/ 362513 w 362513"/>
              <a:gd name="connsiteY3" fmla="*/ 1942423 h 2099333"/>
              <a:gd name="connsiteX4" fmla="*/ 102802 w 362513"/>
              <a:gd name="connsiteY4" fmla="*/ 2099333 h 2099333"/>
              <a:gd name="connsiteX0" fmla="*/ 97391 w 362513"/>
              <a:gd name="connsiteY0" fmla="*/ 2099333 h 2099333"/>
              <a:gd name="connsiteX1" fmla="*/ 0 w 362513"/>
              <a:gd name="connsiteY1" fmla="*/ 135266 h 2099333"/>
              <a:gd name="connsiteX2" fmla="*/ 357103 w 362513"/>
              <a:gd name="connsiteY2" fmla="*/ 0 h 2099333"/>
              <a:gd name="connsiteX3" fmla="*/ 362513 w 362513"/>
              <a:gd name="connsiteY3" fmla="*/ 1942423 h 2099333"/>
              <a:gd name="connsiteX4" fmla="*/ 97391 w 362513"/>
              <a:gd name="connsiteY4" fmla="*/ 2099333 h 2099333"/>
              <a:gd name="connsiteX0" fmla="*/ 97391 w 422030"/>
              <a:gd name="connsiteY0" fmla="*/ 2099333 h 2099333"/>
              <a:gd name="connsiteX1" fmla="*/ 0 w 422030"/>
              <a:gd name="connsiteY1" fmla="*/ 135266 h 2099333"/>
              <a:gd name="connsiteX2" fmla="*/ 357103 w 422030"/>
              <a:gd name="connsiteY2" fmla="*/ 0 h 2099333"/>
              <a:gd name="connsiteX3" fmla="*/ 422030 w 422030"/>
              <a:gd name="connsiteY3" fmla="*/ 1909959 h 2099333"/>
              <a:gd name="connsiteX4" fmla="*/ 97391 w 422030"/>
              <a:gd name="connsiteY4" fmla="*/ 2099333 h 2099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2030" h="2099333">
                <a:moveTo>
                  <a:pt x="97391" y="2099333"/>
                </a:moveTo>
                <a:lnTo>
                  <a:pt x="0" y="135266"/>
                </a:lnTo>
                <a:lnTo>
                  <a:pt x="357103" y="0"/>
                </a:lnTo>
                <a:cubicBezTo>
                  <a:pt x="358906" y="647474"/>
                  <a:pt x="420227" y="1262485"/>
                  <a:pt x="422030" y="1909959"/>
                </a:cubicBezTo>
                <a:lnTo>
                  <a:pt x="97391" y="2099333"/>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Dowolny kształt 70"/>
          <p:cNvSpPr/>
          <p:nvPr/>
        </p:nvSpPr>
        <p:spPr>
          <a:xfrm>
            <a:off x="6357515" y="2283295"/>
            <a:ext cx="1725997" cy="2656629"/>
          </a:xfrm>
          <a:custGeom>
            <a:avLst/>
            <a:gdLst>
              <a:gd name="connsiteX0" fmla="*/ 0 w 1725997"/>
              <a:gd name="connsiteY0" fmla="*/ 0 h 2656629"/>
              <a:gd name="connsiteX1" fmla="*/ 0 w 1725997"/>
              <a:gd name="connsiteY1" fmla="*/ 1953245 h 2656629"/>
              <a:gd name="connsiteX2" fmla="*/ 1487929 w 1725997"/>
              <a:gd name="connsiteY2" fmla="*/ 2656629 h 2656629"/>
              <a:gd name="connsiteX3" fmla="*/ 1725997 w 1725997"/>
              <a:gd name="connsiteY3" fmla="*/ 541065 h 2656629"/>
              <a:gd name="connsiteX4" fmla="*/ 0 w 1725997"/>
              <a:gd name="connsiteY4" fmla="*/ 0 h 2656629"/>
              <a:gd name="connsiteX0" fmla="*/ 0 w 1725997"/>
              <a:gd name="connsiteY0" fmla="*/ 0 h 2656629"/>
              <a:gd name="connsiteX1" fmla="*/ 16232 w 1725997"/>
              <a:gd name="connsiteY1" fmla="*/ 1942424 h 2656629"/>
              <a:gd name="connsiteX2" fmla="*/ 1487929 w 1725997"/>
              <a:gd name="connsiteY2" fmla="*/ 2656629 h 2656629"/>
              <a:gd name="connsiteX3" fmla="*/ 1725997 w 1725997"/>
              <a:gd name="connsiteY3" fmla="*/ 541065 h 2656629"/>
              <a:gd name="connsiteX4" fmla="*/ 0 w 1725997"/>
              <a:gd name="connsiteY4" fmla="*/ 0 h 2656629"/>
              <a:gd name="connsiteX0" fmla="*/ 0 w 1725997"/>
              <a:gd name="connsiteY0" fmla="*/ 0 h 2656629"/>
              <a:gd name="connsiteX1" fmla="*/ 59517 w 1725997"/>
              <a:gd name="connsiteY1" fmla="*/ 1926192 h 2656629"/>
              <a:gd name="connsiteX2" fmla="*/ 1487929 w 1725997"/>
              <a:gd name="connsiteY2" fmla="*/ 2656629 h 2656629"/>
              <a:gd name="connsiteX3" fmla="*/ 1725997 w 1725997"/>
              <a:gd name="connsiteY3" fmla="*/ 541065 h 2656629"/>
              <a:gd name="connsiteX4" fmla="*/ 0 w 1725997"/>
              <a:gd name="connsiteY4" fmla="*/ 0 h 2656629"/>
              <a:gd name="connsiteX0" fmla="*/ 0 w 1725997"/>
              <a:gd name="connsiteY0" fmla="*/ 0 h 2656629"/>
              <a:gd name="connsiteX1" fmla="*/ 64928 w 1725997"/>
              <a:gd name="connsiteY1" fmla="*/ 1904549 h 2656629"/>
              <a:gd name="connsiteX2" fmla="*/ 1487929 w 1725997"/>
              <a:gd name="connsiteY2" fmla="*/ 2656629 h 2656629"/>
              <a:gd name="connsiteX3" fmla="*/ 1725997 w 1725997"/>
              <a:gd name="connsiteY3" fmla="*/ 541065 h 2656629"/>
              <a:gd name="connsiteX4" fmla="*/ 0 w 1725997"/>
              <a:gd name="connsiteY4" fmla="*/ 0 h 265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25997" h="2656629">
                <a:moveTo>
                  <a:pt x="0" y="0"/>
                </a:moveTo>
                <a:lnTo>
                  <a:pt x="64928" y="1904549"/>
                </a:lnTo>
                <a:lnTo>
                  <a:pt x="1487929" y="2656629"/>
                </a:lnTo>
                <a:lnTo>
                  <a:pt x="1725997" y="541065"/>
                </a:lnTo>
                <a:lnTo>
                  <a:pt x="0" y="0"/>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Obraz 3"/>
          <p:cNvPicPr>
            <a:picLocks noChangeAspect="1"/>
          </p:cNvPicPr>
          <p:nvPr/>
        </p:nvPicPr>
        <p:blipFill rotWithShape="1">
          <a:blip r:embed="rId2" cstate="print">
            <a:extLst>
              <a:ext uri="{28A0092B-C50C-407E-A947-70E740481C1C}">
                <a14:useLocalDpi xmlns="" xmlns:a14="http://schemas.microsoft.com/office/drawing/2010/main" val="0"/>
              </a:ext>
            </a:extLst>
          </a:blip>
          <a:srcRect t="2055"/>
          <a:stretch/>
        </p:blipFill>
        <p:spPr>
          <a:xfrm>
            <a:off x="5024576" y="2276870"/>
            <a:ext cx="3291840" cy="3224211"/>
          </a:xfrm>
          <a:prstGeom prst="rect">
            <a:avLst/>
          </a:prstGeom>
          <a:noFill/>
        </p:spPr>
      </p:pic>
      <p:pic>
        <p:nvPicPr>
          <p:cNvPr id="3" name="Obraz 2"/>
          <p:cNvPicPr>
            <a:picLocks noChangeAspect="1"/>
          </p:cNvPicPr>
          <p:nvPr/>
        </p:nvPicPr>
        <p:blipFill rotWithShape="1">
          <a:blip r:embed="rId3" cstate="print">
            <a:extLst>
              <a:ext uri="{28A0092B-C50C-407E-A947-70E740481C1C}">
                <a14:useLocalDpi xmlns="" xmlns:a14="http://schemas.microsoft.com/office/drawing/2010/main" val="0"/>
              </a:ext>
            </a:extLst>
          </a:blip>
          <a:srcRect t="2055"/>
          <a:stretch/>
        </p:blipFill>
        <p:spPr>
          <a:xfrm>
            <a:off x="539552" y="2276872"/>
            <a:ext cx="3291840" cy="3224211"/>
          </a:xfrm>
          <a:prstGeom prst="rect">
            <a:avLst/>
          </a:prstGeom>
        </p:spPr>
      </p:pic>
      <p:sp>
        <p:nvSpPr>
          <p:cNvPr id="63" name="Dowolny kształt 62"/>
          <p:cNvSpPr/>
          <p:nvPr/>
        </p:nvSpPr>
        <p:spPr>
          <a:xfrm>
            <a:off x="2806891" y="2407211"/>
            <a:ext cx="575316" cy="2111060"/>
          </a:xfrm>
          <a:custGeom>
            <a:avLst/>
            <a:gdLst>
              <a:gd name="connsiteX0" fmla="*/ 114832 w 565652"/>
              <a:gd name="connsiteY0" fmla="*/ 0 h 2152030"/>
              <a:gd name="connsiteX1" fmla="*/ 0 w 565652"/>
              <a:gd name="connsiteY1" fmla="*/ 1960644 h 2152030"/>
              <a:gd name="connsiteX2" fmla="*/ 467833 w 565652"/>
              <a:gd name="connsiteY2" fmla="*/ 2152030 h 2152030"/>
              <a:gd name="connsiteX3" fmla="*/ 565652 w 565652"/>
              <a:gd name="connsiteY3" fmla="*/ 165868 h 2152030"/>
              <a:gd name="connsiteX4" fmla="*/ 114832 w 565652"/>
              <a:gd name="connsiteY4" fmla="*/ 0 h 2152030"/>
              <a:gd name="connsiteX0" fmla="*/ 114832 w 569905"/>
              <a:gd name="connsiteY0" fmla="*/ 0 h 2152030"/>
              <a:gd name="connsiteX1" fmla="*/ 0 w 569905"/>
              <a:gd name="connsiteY1" fmla="*/ 1960644 h 2152030"/>
              <a:gd name="connsiteX2" fmla="*/ 467833 w 569905"/>
              <a:gd name="connsiteY2" fmla="*/ 2152030 h 2152030"/>
              <a:gd name="connsiteX3" fmla="*/ 569905 w 569905"/>
              <a:gd name="connsiteY3" fmla="*/ 136097 h 2152030"/>
              <a:gd name="connsiteX4" fmla="*/ 114832 w 569905"/>
              <a:gd name="connsiteY4" fmla="*/ 0 h 2152030"/>
              <a:gd name="connsiteX0" fmla="*/ 114832 w 569905"/>
              <a:gd name="connsiteY0" fmla="*/ 0 h 2143524"/>
              <a:gd name="connsiteX1" fmla="*/ 0 w 569905"/>
              <a:gd name="connsiteY1" fmla="*/ 1952138 h 2143524"/>
              <a:gd name="connsiteX2" fmla="*/ 467833 w 569905"/>
              <a:gd name="connsiteY2" fmla="*/ 2143524 h 2143524"/>
              <a:gd name="connsiteX3" fmla="*/ 569905 w 569905"/>
              <a:gd name="connsiteY3" fmla="*/ 127591 h 2143524"/>
              <a:gd name="connsiteX4" fmla="*/ 114832 w 569905"/>
              <a:gd name="connsiteY4" fmla="*/ 0 h 2143524"/>
              <a:gd name="connsiteX0" fmla="*/ 114832 w 569905"/>
              <a:gd name="connsiteY0" fmla="*/ 0 h 2111060"/>
              <a:gd name="connsiteX1" fmla="*/ 0 w 569905"/>
              <a:gd name="connsiteY1" fmla="*/ 1952138 h 2111060"/>
              <a:gd name="connsiteX2" fmla="*/ 381262 w 569905"/>
              <a:gd name="connsiteY2" fmla="*/ 2111060 h 2111060"/>
              <a:gd name="connsiteX3" fmla="*/ 569905 w 569905"/>
              <a:gd name="connsiteY3" fmla="*/ 127591 h 2111060"/>
              <a:gd name="connsiteX4" fmla="*/ 114832 w 569905"/>
              <a:gd name="connsiteY4" fmla="*/ 0 h 2111060"/>
              <a:gd name="connsiteX0" fmla="*/ 120243 w 575316"/>
              <a:gd name="connsiteY0" fmla="*/ 0 h 2111060"/>
              <a:gd name="connsiteX1" fmla="*/ 0 w 575316"/>
              <a:gd name="connsiteY1" fmla="*/ 1957549 h 2111060"/>
              <a:gd name="connsiteX2" fmla="*/ 386673 w 575316"/>
              <a:gd name="connsiteY2" fmla="*/ 2111060 h 2111060"/>
              <a:gd name="connsiteX3" fmla="*/ 575316 w 575316"/>
              <a:gd name="connsiteY3" fmla="*/ 127591 h 2111060"/>
              <a:gd name="connsiteX4" fmla="*/ 120243 w 575316"/>
              <a:gd name="connsiteY4" fmla="*/ 0 h 2111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5316" h="2111060">
                <a:moveTo>
                  <a:pt x="120243" y="0"/>
                </a:moveTo>
                <a:lnTo>
                  <a:pt x="0" y="1957549"/>
                </a:lnTo>
                <a:lnTo>
                  <a:pt x="386673" y="2111060"/>
                </a:lnTo>
                <a:lnTo>
                  <a:pt x="575316" y="127591"/>
                </a:lnTo>
                <a:lnTo>
                  <a:pt x="120243" y="0"/>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Dowolny kształt 60"/>
          <p:cNvSpPr/>
          <p:nvPr/>
        </p:nvSpPr>
        <p:spPr>
          <a:xfrm>
            <a:off x="1461137" y="2407211"/>
            <a:ext cx="1922367" cy="867617"/>
          </a:xfrm>
          <a:custGeom>
            <a:avLst/>
            <a:gdLst>
              <a:gd name="connsiteX0" fmla="*/ 0 w 1901101"/>
              <a:gd name="connsiteY0" fmla="*/ 688990 h 918653"/>
              <a:gd name="connsiteX1" fmla="*/ 1463040 w 1901101"/>
              <a:gd name="connsiteY1" fmla="*/ 0 h 918653"/>
              <a:gd name="connsiteX2" fmla="*/ 1901101 w 1901101"/>
              <a:gd name="connsiteY2" fmla="*/ 161615 h 918653"/>
              <a:gd name="connsiteX3" fmla="*/ 450820 w 1901101"/>
              <a:gd name="connsiteY3" fmla="*/ 918653 h 918653"/>
              <a:gd name="connsiteX4" fmla="*/ 0 w 1901101"/>
              <a:gd name="connsiteY4" fmla="*/ 688990 h 918653"/>
              <a:gd name="connsiteX0" fmla="*/ 0 w 1922367"/>
              <a:gd name="connsiteY0" fmla="*/ 688990 h 918653"/>
              <a:gd name="connsiteX1" fmla="*/ 1463040 w 1922367"/>
              <a:gd name="connsiteY1" fmla="*/ 0 h 918653"/>
              <a:gd name="connsiteX2" fmla="*/ 1922367 w 1922367"/>
              <a:gd name="connsiteY2" fmla="*/ 127591 h 918653"/>
              <a:gd name="connsiteX3" fmla="*/ 450820 w 1922367"/>
              <a:gd name="connsiteY3" fmla="*/ 918653 h 918653"/>
              <a:gd name="connsiteX4" fmla="*/ 0 w 1922367"/>
              <a:gd name="connsiteY4" fmla="*/ 688990 h 918653"/>
              <a:gd name="connsiteX0" fmla="*/ 0 w 1922367"/>
              <a:gd name="connsiteY0" fmla="*/ 688990 h 867617"/>
              <a:gd name="connsiteX1" fmla="*/ 1463040 w 1922367"/>
              <a:gd name="connsiteY1" fmla="*/ 0 h 867617"/>
              <a:gd name="connsiteX2" fmla="*/ 1922367 w 1922367"/>
              <a:gd name="connsiteY2" fmla="*/ 127591 h 867617"/>
              <a:gd name="connsiteX3" fmla="*/ 446567 w 1922367"/>
              <a:gd name="connsiteY3" fmla="*/ 867617 h 867617"/>
              <a:gd name="connsiteX4" fmla="*/ 0 w 1922367"/>
              <a:gd name="connsiteY4" fmla="*/ 688990 h 867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22367" h="867617">
                <a:moveTo>
                  <a:pt x="0" y="688990"/>
                </a:moveTo>
                <a:lnTo>
                  <a:pt x="1463040" y="0"/>
                </a:lnTo>
                <a:lnTo>
                  <a:pt x="1922367" y="127591"/>
                </a:lnTo>
                <a:lnTo>
                  <a:pt x="446567" y="867617"/>
                </a:lnTo>
                <a:lnTo>
                  <a:pt x="0" y="688990"/>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Dowolny kształt 63"/>
          <p:cNvSpPr/>
          <p:nvPr/>
        </p:nvSpPr>
        <p:spPr>
          <a:xfrm>
            <a:off x="1605153" y="4359349"/>
            <a:ext cx="1589121" cy="1161075"/>
          </a:xfrm>
          <a:custGeom>
            <a:avLst/>
            <a:gdLst>
              <a:gd name="connsiteX0" fmla="*/ 0 w 1675691"/>
              <a:gd name="connsiteY0" fmla="*/ 918653 h 1161075"/>
              <a:gd name="connsiteX1" fmla="*/ 1195099 w 1675691"/>
              <a:gd name="connsiteY1" fmla="*/ 0 h 1161075"/>
              <a:gd name="connsiteX2" fmla="*/ 1675691 w 1675691"/>
              <a:gd name="connsiteY2" fmla="*/ 191386 h 1161075"/>
              <a:gd name="connsiteX3" fmla="*/ 382772 w 1675691"/>
              <a:gd name="connsiteY3" fmla="*/ 1161075 h 1161075"/>
              <a:gd name="connsiteX4" fmla="*/ 0 w 1675691"/>
              <a:gd name="connsiteY4" fmla="*/ 918653 h 1161075"/>
              <a:gd name="connsiteX0" fmla="*/ 0 w 1589121"/>
              <a:gd name="connsiteY0" fmla="*/ 918653 h 1161075"/>
              <a:gd name="connsiteX1" fmla="*/ 1195099 w 1589121"/>
              <a:gd name="connsiteY1" fmla="*/ 0 h 1161075"/>
              <a:gd name="connsiteX2" fmla="*/ 1589121 w 1589121"/>
              <a:gd name="connsiteY2" fmla="*/ 158922 h 1161075"/>
              <a:gd name="connsiteX3" fmla="*/ 382772 w 1589121"/>
              <a:gd name="connsiteY3" fmla="*/ 1161075 h 1161075"/>
              <a:gd name="connsiteX4" fmla="*/ 0 w 1589121"/>
              <a:gd name="connsiteY4" fmla="*/ 918653 h 11610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9121" h="1161075">
                <a:moveTo>
                  <a:pt x="0" y="918653"/>
                </a:moveTo>
                <a:lnTo>
                  <a:pt x="1195099" y="0"/>
                </a:lnTo>
                <a:lnTo>
                  <a:pt x="1589121" y="158922"/>
                </a:lnTo>
                <a:lnTo>
                  <a:pt x="382772" y="1161075"/>
                </a:lnTo>
                <a:lnTo>
                  <a:pt x="0" y="918653"/>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Dowolny kształt 64"/>
          <p:cNvSpPr/>
          <p:nvPr/>
        </p:nvSpPr>
        <p:spPr>
          <a:xfrm>
            <a:off x="1907704" y="2534802"/>
            <a:ext cx="1475800" cy="2985622"/>
          </a:xfrm>
          <a:custGeom>
            <a:avLst/>
            <a:gdLst>
              <a:gd name="connsiteX0" fmla="*/ 0 w 1471547"/>
              <a:gd name="connsiteY0" fmla="*/ 782556 h 2985622"/>
              <a:gd name="connsiteX1" fmla="*/ 1471547 w 1471547"/>
              <a:gd name="connsiteY1" fmla="*/ 0 h 2985622"/>
              <a:gd name="connsiteX2" fmla="*/ 1365221 w 1471547"/>
              <a:gd name="connsiteY2" fmla="*/ 2024439 h 2985622"/>
              <a:gd name="connsiteX3" fmla="*/ 72302 w 1471547"/>
              <a:gd name="connsiteY3" fmla="*/ 2985622 h 2985622"/>
              <a:gd name="connsiteX4" fmla="*/ 0 w 1471547"/>
              <a:gd name="connsiteY4" fmla="*/ 782556 h 2985622"/>
              <a:gd name="connsiteX0" fmla="*/ 0 w 1475800"/>
              <a:gd name="connsiteY0" fmla="*/ 740026 h 2985622"/>
              <a:gd name="connsiteX1" fmla="*/ 1475800 w 1475800"/>
              <a:gd name="connsiteY1" fmla="*/ 0 h 2985622"/>
              <a:gd name="connsiteX2" fmla="*/ 1369474 w 1475800"/>
              <a:gd name="connsiteY2" fmla="*/ 2024439 h 2985622"/>
              <a:gd name="connsiteX3" fmla="*/ 76555 w 1475800"/>
              <a:gd name="connsiteY3" fmla="*/ 2985622 h 2985622"/>
              <a:gd name="connsiteX4" fmla="*/ 0 w 1475800"/>
              <a:gd name="connsiteY4" fmla="*/ 740026 h 2985622"/>
              <a:gd name="connsiteX0" fmla="*/ 0 w 1475800"/>
              <a:gd name="connsiteY0" fmla="*/ 740026 h 2985622"/>
              <a:gd name="connsiteX1" fmla="*/ 1475800 w 1475800"/>
              <a:gd name="connsiteY1" fmla="*/ 0 h 2985622"/>
              <a:gd name="connsiteX2" fmla="*/ 1282904 w 1475800"/>
              <a:gd name="connsiteY2" fmla="*/ 1986564 h 2985622"/>
              <a:gd name="connsiteX3" fmla="*/ 76555 w 1475800"/>
              <a:gd name="connsiteY3" fmla="*/ 2985622 h 2985622"/>
              <a:gd name="connsiteX4" fmla="*/ 0 w 1475800"/>
              <a:gd name="connsiteY4" fmla="*/ 740026 h 2985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5800" h="2985622">
                <a:moveTo>
                  <a:pt x="0" y="740026"/>
                </a:moveTo>
                <a:lnTo>
                  <a:pt x="1475800" y="0"/>
                </a:lnTo>
                <a:lnTo>
                  <a:pt x="1282904" y="1986564"/>
                </a:lnTo>
                <a:lnTo>
                  <a:pt x="76555" y="2985622"/>
                </a:lnTo>
                <a:lnTo>
                  <a:pt x="0" y="740026"/>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Dowolny kształt 61"/>
          <p:cNvSpPr/>
          <p:nvPr/>
        </p:nvSpPr>
        <p:spPr>
          <a:xfrm>
            <a:off x="1461136" y="3087695"/>
            <a:ext cx="527375" cy="2436982"/>
          </a:xfrm>
          <a:custGeom>
            <a:avLst/>
            <a:gdLst>
              <a:gd name="connsiteX0" fmla="*/ 0 w 527375"/>
              <a:gd name="connsiteY0" fmla="*/ 0 h 2436982"/>
              <a:gd name="connsiteX1" fmla="*/ 144603 w 527375"/>
              <a:gd name="connsiteY1" fmla="*/ 2186054 h 2436982"/>
              <a:gd name="connsiteX2" fmla="*/ 527375 w 527375"/>
              <a:gd name="connsiteY2" fmla="*/ 2436982 h 2436982"/>
              <a:gd name="connsiteX3" fmla="*/ 450820 w 527375"/>
              <a:gd name="connsiteY3" fmla="*/ 238169 h 2436982"/>
              <a:gd name="connsiteX4" fmla="*/ 0 w 527375"/>
              <a:gd name="connsiteY4" fmla="*/ 0 h 2436982"/>
              <a:gd name="connsiteX0" fmla="*/ 0 w 527375"/>
              <a:gd name="connsiteY0" fmla="*/ 0 h 2436982"/>
              <a:gd name="connsiteX1" fmla="*/ 144603 w 527375"/>
              <a:gd name="connsiteY1" fmla="*/ 2186054 h 2436982"/>
              <a:gd name="connsiteX2" fmla="*/ 527375 w 527375"/>
              <a:gd name="connsiteY2" fmla="*/ 2436982 h 2436982"/>
              <a:gd name="connsiteX3" fmla="*/ 446567 w 527375"/>
              <a:gd name="connsiteY3" fmla="*/ 191386 h 2436982"/>
              <a:gd name="connsiteX4" fmla="*/ 0 w 527375"/>
              <a:gd name="connsiteY4" fmla="*/ 0 h 2436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375" h="2436982">
                <a:moveTo>
                  <a:pt x="0" y="0"/>
                </a:moveTo>
                <a:lnTo>
                  <a:pt x="144603" y="2186054"/>
                </a:lnTo>
                <a:lnTo>
                  <a:pt x="527375" y="2436982"/>
                </a:lnTo>
                <a:lnTo>
                  <a:pt x="446567" y="191386"/>
                </a:lnTo>
                <a:lnTo>
                  <a:pt x="0" y="0"/>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Dowolny kształt 66"/>
          <p:cNvSpPr/>
          <p:nvPr/>
        </p:nvSpPr>
        <p:spPr>
          <a:xfrm>
            <a:off x="6005822" y="2283294"/>
            <a:ext cx="2072280" cy="746670"/>
          </a:xfrm>
          <a:custGeom>
            <a:avLst/>
            <a:gdLst>
              <a:gd name="connsiteX0" fmla="*/ 0 w 2056048"/>
              <a:gd name="connsiteY0" fmla="*/ 140677 h 752080"/>
              <a:gd name="connsiteX1" fmla="*/ 1634017 w 2056048"/>
              <a:gd name="connsiteY1" fmla="*/ 752080 h 752080"/>
              <a:gd name="connsiteX2" fmla="*/ 2056048 w 2056048"/>
              <a:gd name="connsiteY2" fmla="*/ 524833 h 752080"/>
              <a:gd name="connsiteX3" fmla="*/ 319229 w 2056048"/>
              <a:gd name="connsiteY3" fmla="*/ 0 h 752080"/>
              <a:gd name="connsiteX4" fmla="*/ 0 w 2056048"/>
              <a:gd name="connsiteY4" fmla="*/ 140677 h 752080"/>
              <a:gd name="connsiteX0" fmla="*/ 0 w 2056048"/>
              <a:gd name="connsiteY0" fmla="*/ 135267 h 746670"/>
              <a:gd name="connsiteX1" fmla="*/ 1634017 w 2056048"/>
              <a:gd name="connsiteY1" fmla="*/ 746670 h 746670"/>
              <a:gd name="connsiteX2" fmla="*/ 2056048 w 2056048"/>
              <a:gd name="connsiteY2" fmla="*/ 519423 h 746670"/>
              <a:gd name="connsiteX3" fmla="*/ 346282 w 2056048"/>
              <a:gd name="connsiteY3" fmla="*/ 0 h 746670"/>
              <a:gd name="connsiteX4" fmla="*/ 0 w 2056048"/>
              <a:gd name="connsiteY4" fmla="*/ 135267 h 746670"/>
              <a:gd name="connsiteX0" fmla="*/ 0 w 2072280"/>
              <a:gd name="connsiteY0" fmla="*/ 135267 h 746670"/>
              <a:gd name="connsiteX1" fmla="*/ 1634017 w 2072280"/>
              <a:gd name="connsiteY1" fmla="*/ 746670 h 746670"/>
              <a:gd name="connsiteX2" fmla="*/ 2072280 w 2072280"/>
              <a:gd name="connsiteY2" fmla="*/ 535655 h 746670"/>
              <a:gd name="connsiteX3" fmla="*/ 346282 w 2072280"/>
              <a:gd name="connsiteY3" fmla="*/ 0 h 746670"/>
              <a:gd name="connsiteX4" fmla="*/ 0 w 2072280"/>
              <a:gd name="connsiteY4" fmla="*/ 135267 h 746670"/>
              <a:gd name="connsiteX0" fmla="*/ 0 w 2072280"/>
              <a:gd name="connsiteY0" fmla="*/ 135267 h 746670"/>
              <a:gd name="connsiteX1" fmla="*/ 1650249 w 2072280"/>
              <a:gd name="connsiteY1" fmla="*/ 746670 h 746670"/>
              <a:gd name="connsiteX2" fmla="*/ 2072280 w 2072280"/>
              <a:gd name="connsiteY2" fmla="*/ 535655 h 746670"/>
              <a:gd name="connsiteX3" fmla="*/ 346282 w 2072280"/>
              <a:gd name="connsiteY3" fmla="*/ 0 h 746670"/>
              <a:gd name="connsiteX4" fmla="*/ 0 w 2072280"/>
              <a:gd name="connsiteY4" fmla="*/ 135267 h 7466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72280" h="746670">
                <a:moveTo>
                  <a:pt x="0" y="135267"/>
                </a:moveTo>
                <a:lnTo>
                  <a:pt x="1650249" y="746670"/>
                </a:lnTo>
                <a:lnTo>
                  <a:pt x="2072280" y="535655"/>
                </a:lnTo>
                <a:lnTo>
                  <a:pt x="346282" y="0"/>
                </a:lnTo>
                <a:lnTo>
                  <a:pt x="0" y="135267"/>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Dowolny kształt 67"/>
          <p:cNvSpPr/>
          <p:nvPr/>
        </p:nvSpPr>
        <p:spPr>
          <a:xfrm>
            <a:off x="7477522" y="2818947"/>
            <a:ext cx="600584" cy="2391510"/>
          </a:xfrm>
          <a:custGeom>
            <a:avLst/>
            <a:gdLst>
              <a:gd name="connsiteX0" fmla="*/ 178551 w 622225"/>
              <a:gd name="connsiteY0" fmla="*/ 221837 h 2402329"/>
              <a:gd name="connsiteX1" fmla="*/ 0 w 622225"/>
              <a:gd name="connsiteY1" fmla="*/ 2402329 h 2402329"/>
              <a:gd name="connsiteX2" fmla="*/ 373335 w 622225"/>
              <a:gd name="connsiteY2" fmla="*/ 2099333 h 2402329"/>
              <a:gd name="connsiteX3" fmla="*/ 622225 w 622225"/>
              <a:gd name="connsiteY3" fmla="*/ 0 h 2402329"/>
              <a:gd name="connsiteX4" fmla="*/ 178551 w 622225"/>
              <a:gd name="connsiteY4" fmla="*/ 221837 h 2402329"/>
              <a:gd name="connsiteX0" fmla="*/ 194783 w 638457"/>
              <a:gd name="connsiteY0" fmla="*/ 221837 h 2396919"/>
              <a:gd name="connsiteX1" fmla="*/ 0 w 638457"/>
              <a:gd name="connsiteY1" fmla="*/ 2396919 h 2396919"/>
              <a:gd name="connsiteX2" fmla="*/ 389567 w 638457"/>
              <a:gd name="connsiteY2" fmla="*/ 2099333 h 2396919"/>
              <a:gd name="connsiteX3" fmla="*/ 638457 w 638457"/>
              <a:gd name="connsiteY3" fmla="*/ 0 h 2396919"/>
              <a:gd name="connsiteX4" fmla="*/ 194783 w 638457"/>
              <a:gd name="connsiteY4" fmla="*/ 221837 h 2396919"/>
              <a:gd name="connsiteX0" fmla="*/ 183962 w 627636"/>
              <a:gd name="connsiteY0" fmla="*/ 221837 h 2380688"/>
              <a:gd name="connsiteX1" fmla="*/ 0 w 627636"/>
              <a:gd name="connsiteY1" fmla="*/ 2380688 h 2380688"/>
              <a:gd name="connsiteX2" fmla="*/ 378746 w 627636"/>
              <a:gd name="connsiteY2" fmla="*/ 2099333 h 2380688"/>
              <a:gd name="connsiteX3" fmla="*/ 627636 w 627636"/>
              <a:gd name="connsiteY3" fmla="*/ 0 h 2380688"/>
              <a:gd name="connsiteX4" fmla="*/ 183962 w 627636"/>
              <a:gd name="connsiteY4" fmla="*/ 221837 h 2380688"/>
              <a:gd name="connsiteX0" fmla="*/ 173141 w 616815"/>
              <a:gd name="connsiteY0" fmla="*/ 221837 h 2396920"/>
              <a:gd name="connsiteX1" fmla="*/ 0 w 616815"/>
              <a:gd name="connsiteY1" fmla="*/ 2396920 h 2396920"/>
              <a:gd name="connsiteX2" fmla="*/ 367925 w 616815"/>
              <a:gd name="connsiteY2" fmla="*/ 2099333 h 2396920"/>
              <a:gd name="connsiteX3" fmla="*/ 616815 w 616815"/>
              <a:gd name="connsiteY3" fmla="*/ 0 h 2396920"/>
              <a:gd name="connsiteX4" fmla="*/ 173141 w 616815"/>
              <a:gd name="connsiteY4" fmla="*/ 221837 h 2396920"/>
              <a:gd name="connsiteX0" fmla="*/ 173141 w 616815"/>
              <a:gd name="connsiteY0" fmla="*/ 221837 h 2396920"/>
              <a:gd name="connsiteX1" fmla="*/ 0 w 616815"/>
              <a:gd name="connsiteY1" fmla="*/ 2396920 h 2396920"/>
              <a:gd name="connsiteX2" fmla="*/ 373336 w 616815"/>
              <a:gd name="connsiteY2" fmla="*/ 2115565 h 2396920"/>
              <a:gd name="connsiteX3" fmla="*/ 616815 w 616815"/>
              <a:gd name="connsiteY3" fmla="*/ 0 h 2396920"/>
              <a:gd name="connsiteX4" fmla="*/ 173141 w 616815"/>
              <a:gd name="connsiteY4" fmla="*/ 221837 h 2396920"/>
              <a:gd name="connsiteX0" fmla="*/ 183963 w 616815"/>
              <a:gd name="connsiteY0" fmla="*/ 205605 h 2396920"/>
              <a:gd name="connsiteX1" fmla="*/ 0 w 616815"/>
              <a:gd name="connsiteY1" fmla="*/ 2396920 h 2396920"/>
              <a:gd name="connsiteX2" fmla="*/ 373336 w 616815"/>
              <a:gd name="connsiteY2" fmla="*/ 2115565 h 2396920"/>
              <a:gd name="connsiteX3" fmla="*/ 616815 w 616815"/>
              <a:gd name="connsiteY3" fmla="*/ 0 h 2396920"/>
              <a:gd name="connsiteX4" fmla="*/ 183963 w 616815"/>
              <a:gd name="connsiteY4" fmla="*/ 205605 h 2396920"/>
              <a:gd name="connsiteX0" fmla="*/ 183963 w 600583"/>
              <a:gd name="connsiteY0" fmla="*/ 200194 h 2391509"/>
              <a:gd name="connsiteX1" fmla="*/ 0 w 600583"/>
              <a:gd name="connsiteY1" fmla="*/ 2391509 h 2391509"/>
              <a:gd name="connsiteX2" fmla="*/ 373336 w 600583"/>
              <a:gd name="connsiteY2" fmla="*/ 2110154 h 2391509"/>
              <a:gd name="connsiteX3" fmla="*/ 600583 w 600583"/>
              <a:gd name="connsiteY3" fmla="*/ 0 h 2391509"/>
              <a:gd name="connsiteX4" fmla="*/ 183963 w 600583"/>
              <a:gd name="connsiteY4" fmla="*/ 200194 h 2391509"/>
              <a:gd name="connsiteX0" fmla="*/ 183963 w 605994"/>
              <a:gd name="connsiteY0" fmla="*/ 189373 h 2380688"/>
              <a:gd name="connsiteX1" fmla="*/ 0 w 605994"/>
              <a:gd name="connsiteY1" fmla="*/ 2380688 h 2380688"/>
              <a:gd name="connsiteX2" fmla="*/ 373336 w 605994"/>
              <a:gd name="connsiteY2" fmla="*/ 2099333 h 2380688"/>
              <a:gd name="connsiteX3" fmla="*/ 605994 w 605994"/>
              <a:gd name="connsiteY3" fmla="*/ 0 h 2380688"/>
              <a:gd name="connsiteX4" fmla="*/ 183963 w 605994"/>
              <a:gd name="connsiteY4" fmla="*/ 189373 h 2380688"/>
              <a:gd name="connsiteX0" fmla="*/ 183963 w 600584"/>
              <a:gd name="connsiteY0" fmla="*/ 200195 h 2391510"/>
              <a:gd name="connsiteX1" fmla="*/ 0 w 600584"/>
              <a:gd name="connsiteY1" fmla="*/ 2391510 h 2391510"/>
              <a:gd name="connsiteX2" fmla="*/ 373336 w 600584"/>
              <a:gd name="connsiteY2" fmla="*/ 2110155 h 2391510"/>
              <a:gd name="connsiteX3" fmla="*/ 600584 w 600584"/>
              <a:gd name="connsiteY3" fmla="*/ 0 h 2391510"/>
              <a:gd name="connsiteX4" fmla="*/ 183963 w 600584"/>
              <a:gd name="connsiteY4" fmla="*/ 200195 h 2391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0584" h="2391510">
                <a:moveTo>
                  <a:pt x="183963" y="200195"/>
                </a:moveTo>
                <a:lnTo>
                  <a:pt x="0" y="2391510"/>
                </a:lnTo>
                <a:lnTo>
                  <a:pt x="373336" y="2110155"/>
                </a:lnTo>
                <a:lnTo>
                  <a:pt x="600584" y="0"/>
                </a:lnTo>
                <a:lnTo>
                  <a:pt x="183963" y="200195"/>
                </a:lnTo>
                <a:close/>
              </a:path>
            </a:pathLst>
          </a:custGeom>
          <a:solidFill>
            <a:srgbClr val="F3C200">
              <a:alpha val="55000"/>
            </a:srgbClr>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pole tekstowe 71"/>
          <p:cNvSpPr txBox="1"/>
          <p:nvPr/>
        </p:nvSpPr>
        <p:spPr>
          <a:xfrm>
            <a:off x="2806891" y="1412776"/>
            <a:ext cx="3772251" cy="707886"/>
          </a:xfrm>
          <a:prstGeom prst="rect">
            <a:avLst/>
          </a:prstGeom>
          <a:noFill/>
        </p:spPr>
        <p:txBody>
          <a:bodyPr wrap="none" rtlCol="0">
            <a:spAutoFit/>
          </a:bodyPr>
          <a:lstStyle/>
          <a:p>
            <a:r>
              <a:rPr lang="pl-PL" sz="4000" b="1" dirty="0" smtClean="0">
                <a:latin typeface="Calibri" pitchFamily="34" charset="0"/>
                <a:cs typeface="Calibri" pitchFamily="34" charset="0"/>
              </a:rPr>
              <a:t>Test stand </a:t>
            </a:r>
            <a:r>
              <a:rPr lang="en-GB" sz="4000" b="1" dirty="0" smtClean="0">
                <a:latin typeface="Calibri" pitchFamily="34" charset="0"/>
                <a:cs typeface="Calibri" pitchFamily="34" charset="0"/>
              </a:rPr>
              <a:t>model</a:t>
            </a:r>
            <a:endParaRPr lang="en-GB" sz="4000" b="1" dirty="0">
              <a:latin typeface="Calibri" pitchFamily="34" charset="0"/>
              <a:cs typeface="Calibri" pitchFamily="34" charset="0"/>
            </a:endParaRPr>
          </a:p>
        </p:txBody>
      </p:sp>
      <p:sp>
        <p:nvSpPr>
          <p:cNvPr id="73" name="pole tekstowe 72"/>
          <p:cNvSpPr txBox="1"/>
          <p:nvPr/>
        </p:nvSpPr>
        <p:spPr>
          <a:xfrm>
            <a:off x="7183635" y="5501587"/>
            <a:ext cx="1312795" cy="400110"/>
          </a:xfrm>
          <a:prstGeom prst="rect">
            <a:avLst/>
          </a:prstGeom>
          <a:noFill/>
        </p:spPr>
        <p:txBody>
          <a:bodyPr wrap="none" rtlCol="0">
            <a:spAutoFit/>
          </a:bodyPr>
          <a:lstStyle/>
          <a:p>
            <a:r>
              <a:rPr lang="en-GB" sz="2000" b="1" dirty="0" smtClean="0">
                <a:latin typeface="Calibri" pitchFamily="34" charset="0"/>
                <a:cs typeface="Calibri" pitchFamily="34" charset="0"/>
              </a:rPr>
              <a:t>Front view</a:t>
            </a:r>
            <a:endParaRPr lang="en-GB" sz="2000" b="1" dirty="0">
              <a:latin typeface="Calibri" pitchFamily="34" charset="0"/>
              <a:cs typeface="Calibri" pitchFamily="34" charset="0"/>
            </a:endParaRPr>
          </a:p>
        </p:txBody>
      </p:sp>
      <p:sp>
        <p:nvSpPr>
          <p:cNvPr id="74" name="pole tekstowe 73"/>
          <p:cNvSpPr txBox="1"/>
          <p:nvPr/>
        </p:nvSpPr>
        <p:spPr>
          <a:xfrm>
            <a:off x="740734" y="5733256"/>
            <a:ext cx="1247777" cy="400110"/>
          </a:xfrm>
          <a:prstGeom prst="rect">
            <a:avLst/>
          </a:prstGeom>
          <a:noFill/>
        </p:spPr>
        <p:txBody>
          <a:bodyPr wrap="none" rtlCol="0">
            <a:spAutoFit/>
          </a:bodyPr>
          <a:lstStyle/>
          <a:p>
            <a:r>
              <a:rPr lang="en-GB" sz="2000" b="1" dirty="0" smtClean="0">
                <a:latin typeface="Calibri" pitchFamily="34" charset="0"/>
                <a:cs typeface="Calibri" pitchFamily="34" charset="0"/>
              </a:rPr>
              <a:t>Back view</a:t>
            </a:r>
            <a:endParaRPr lang="en-GB" sz="2000" b="1" dirty="0">
              <a:latin typeface="Calibri" pitchFamily="34" charset="0"/>
              <a:cs typeface="Calibri" pitchFamily="34" charset="0"/>
            </a:endParaRPr>
          </a:p>
        </p:txBody>
      </p:sp>
      <p:sp>
        <p:nvSpPr>
          <p:cNvPr id="2" name="Tytuł 1"/>
          <p:cNvSpPr>
            <a:spLocks noGrp="1"/>
          </p:cNvSpPr>
          <p:nvPr>
            <p:ph type="title"/>
          </p:nvPr>
        </p:nvSpPr>
        <p:spPr/>
        <p:txBody>
          <a:bodyPr/>
          <a:lstStyle/>
          <a:p>
            <a:r>
              <a:rPr lang="pl-PL" dirty="0" smtClean="0"/>
              <a:t>Performance </a:t>
            </a:r>
            <a:r>
              <a:rPr lang="pl-PL" dirty="0" err="1" smtClean="0"/>
              <a:t>levels</a:t>
            </a:r>
            <a:endParaRPr lang="en-GB" dirty="0"/>
          </a:p>
        </p:txBody>
      </p:sp>
    </p:spTree>
    <p:extLst>
      <p:ext uri="{BB962C8B-B14F-4D97-AF65-F5344CB8AC3E}">
        <p14:creationId xmlns="" xmlns:p14="http://schemas.microsoft.com/office/powerpoint/2010/main" val="405103186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71"/>
                                        </p:tgtEl>
                                        <p:attrNameLst>
                                          <p:attrName>style.visibility</p:attrName>
                                        </p:attrNameLst>
                                      </p:cBhvr>
                                      <p:to>
                                        <p:strVal val="visible"/>
                                      </p:to>
                                    </p:set>
                                    <p:anim calcmode="lin" valueType="num">
                                      <p:cBhvr>
                                        <p:cTn id="7" dur="500" decel="50000" fill="hold">
                                          <p:stCondLst>
                                            <p:cond delay="0"/>
                                          </p:stCondLst>
                                        </p:cTn>
                                        <p:tgtEl>
                                          <p:spTgt spid="71"/>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71"/>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71"/>
                                        </p:tgtEl>
                                        <p:attrNameLst>
                                          <p:attrName>ppt_w</p:attrName>
                                        </p:attrNameLst>
                                      </p:cBhvr>
                                      <p:tavLst>
                                        <p:tav tm="0">
                                          <p:val>
                                            <p:strVal val="#ppt_w*.05"/>
                                          </p:val>
                                        </p:tav>
                                        <p:tav tm="100000">
                                          <p:val>
                                            <p:strVal val="#ppt_w"/>
                                          </p:val>
                                        </p:tav>
                                      </p:tavLst>
                                    </p:anim>
                                    <p:anim calcmode="lin" valueType="num">
                                      <p:cBhvr>
                                        <p:cTn id="10" dur="1000" fill="hold"/>
                                        <p:tgtEl>
                                          <p:spTgt spid="71"/>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71"/>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71"/>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71"/>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71"/>
                                        </p:tgtEl>
                                      </p:cBhvr>
                                    </p:animEffect>
                                  </p:childTnLst>
                                </p:cTn>
                              </p:par>
                            </p:childTnLst>
                          </p:cTn>
                        </p:par>
                        <p:par>
                          <p:cTn id="15" fill="hold">
                            <p:stCondLst>
                              <p:cond delay="1000"/>
                            </p:stCondLst>
                            <p:childTnLst>
                              <p:par>
                                <p:cTn id="16" presetID="25" presetClass="entr" presetSubtype="0" fill="hold" grpId="0" nodeType="afterEffect">
                                  <p:stCondLst>
                                    <p:cond delay="0"/>
                                  </p:stCondLst>
                                  <p:childTnLst>
                                    <p:set>
                                      <p:cBhvr>
                                        <p:cTn id="17" dur="1" fill="hold">
                                          <p:stCondLst>
                                            <p:cond delay="0"/>
                                          </p:stCondLst>
                                        </p:cTn>
                                        <p:tgtEl>
                                          <p:spTgt spid="70"/>
                                        </p:tgtEl>
                                        <p:attrNameLst>
                                          <p:attrName>style.visibility</p:attrName>
                                        </p:attrNameLst>
                                      </p:cBhvr>
                                      <p:to>
                                        <p:strVal val="visible"/>
                                      </p:to>
                                    </p:set>
                                    <p:anim calcmode="lin" valueType="num">
                                      <p:cBhvr>
                                        <p:cTn id="18" dur="500" decel="50000" fill="hold">
                                          <p:stCondLst>
                                            <p:cond delay="0"/>
                                          </p:stCondLst>
                                        </p:cTn>
                                        <p:tgtEl>
                                          <p:spTgt spid="70"/>
                                        </p:tgtEl>
                                        <p:attrNameLst>
                                          <p:attrName>style.rotation</p:attrName>
                                        </p:attrNameLst>
                                      </p:cBhvr>
                                      <p:tavLst>
                                        <p:tav tm="0">
                                          <p:val>
                                            <p:fltVal val="-90"/>
                                          </p:val>
                                        </p:tav>
                                        <p:tav tm="100000">
                                          <p:val>
                                            <p:fltVal val="0"/>
                                          </p:val>
                                        </p:tav>
                                      </p:tavLst>
                                    </p:anim>
                                    <p:anim calcmode="lin" valueType="num">
                                      <p:cBhvr>
                                        <p:cTn id="19" dur="500" decel="50000" fill="hold">
                                          <p:stCondLst>
                                            <p:cond delay="0"/>
                                          </p:stCondLst>
                                        </p:cTn>
                                        <p:tgtEl>
                                          <p:spTgt spid="70"/>
                                        </p:tgtEl>
                                        <p:attrNameLst>
                                          <p:attrName>ppt_w</p:attrName>
                                        </p:attrNameLst>
                                      </p:cBhvr>
                                      <p:tavLst>
                                        <p:tav tm="0">
                                          <p:val>
                                            <p:strVal val="#ppt_w"/>
                                          </p:val>
                                        </p:tav>
                                        <p:tav tm="100000">
                                          <p:val>
                                            <p:strVal val="#ppt_w*.05"/>
                                          </p:val>
                                        </p:tav>
                                      </p:tavLst>
                                    </p:anim>
                                    <p:anim calcmode="lin" valueType="num">
                                      <p:cBhvr>
                                        <p:cTn id="20" dur="500" accel="50000" fill="hold">
                                          <p:stCondLst>
                                            <p:cond delay="500"/>
                                          </p:stCondLst>
                                        </p:cTn>
                                        <p:tgtEl>
                                          <p:spTgt spid="70"/>
                                        </p:tgtEl>
                                        <p:attrNameLst>
                                          <p:attrName>ppt_w</p:attrName>
                                        </p:attrNameLst>
                                      </p:cBhvr>
                                      <p:tavLst>
                                        <p:tav tm="0">
                                          <p:val>
                                            <p:strVal val="#ppt_w*.05"/>
                                          </p:val>
                                        </p:tav>
                                        <p:tav tm="100000">
                                          <p:val>
                                            <p:strVal val="#ppt_w"/>
                                          </p:val>
                                        </p:tav>
                                      </p:tavLst>
                                    </p:anim>
                                    <p:anim calcmode="lin" valueType="num">
                                      <p:cBhvr>
                                        <p:cTn id="21" dur="1000" fill="hold"/>
                                        <p:tgtEl>
                                          <p:spTgt spid="70"/>
                                        </p:tgtEl>
                                        <p:attrNameLst>
                                          <p:attrName>ppt_h</p:attrName>
                                        </p:attrNameLst>
                                      </p:cBhvr>
                                      <p:tavLst>
                                        <p:tav tm="0">
                                          <p:val>
                                            <p:strVal val="#ppt_h"/>
                                          </p:val>
                                        </p:tav>
                                        <p:tav tm="100000">
                                          <p:val>
                                            <p:strVal val="#ppt_h"/>
                                          </p:val>
                                        </p:tav>
                                      </p:tavLst>
                                    </p:anim>
                                    <p:anim calcmode="lin" valueType="num">
                                      <p:cBhvr>
                                        <p:cTn id="22" dur="500" decel="50000" fill="hold">
                                          <p:stCondLst>
                                            <p:cond delay="0"/>
                                          </p:stCondLst>
                                        </p:cTn>
                                        <p:tgtEl>
                                          <p:spTgt spid="70"/>
                                        </p:tgtEl>
                                        <p:attrNameLst>
                                          <p:attrName>ppt_x</p:attrName>
                                        </p:attrNameLst>
                                      </p:cBhvr>
                                      <p:tavLst>
                                        <p:tav tm="0">
                                          <p:val>
                                            <p:strVal val="#ppt_x+.4"/>
                                          </p:val>
                                        </p:tav>
                                        <p:tav tm="100000">
                                          <p:val>
                                            <p:strVal val="#ppt_x"/>
                                          </p:val>
                                        </p:tav>
                                      </p:tavLst>
                                    </p:anim>
                                    <p:anim calcmode="lin" valueType="num">
                                      <p:cBhvr>
                                        <p:cTn id="23" dur="500" decel="50000" fill="hold">
                                          <p:stCondLst>
                                            <p:cond delay="0"/>
                                          </p:stCondLst>
                                        </p:cTn>
                                        <p:tgtEl>
                                          <p:spTgt spid="70"/>
                                        </p:tgtEl>
                                        <p:attrNameLst>
                                          <p:attrName>ppt_y</p:attrName>
                                        </p:attrNameLst>
                                      </p:cBhvr>
                                      <p:tavLst>
                                        <p:tav tm="0">
                                          <p:val>
                                            <p:strVal val="#ppt_y-.2"/>
                                          </p:val>
                                        </p:tav>
                                        <p:tav tm="100000">
                                          <p:val>
                                            <p:strVal val="#ppt_y+.1"/>
                                          </p:val>
                                        </p:tav>
                                      </p:tavLst>
                                    </p:anim>
                                    <p:anim calcmode="lin" valueType="num">
                                      <p:cBhvr>
                                        <p:cTn id="24" dur="500" accel="50000" fill="hold">
                                          <p:stCondLst>
                                            <p:cond delay="500"/>
                                          </p:stCondLst>
                                        </p:cTn>
                                        <p:tgtEl>
                                          <p:spTgt spid="70"/>
                                        </p:tgtEl>
                                        <p:attrNameLst>
                                          <p:attrName>ppt_y</p:attrName>
                                        </p:attrNameLst>
                                      </p:cBhvr>
                                      <p:tavLst>
                                        <p:tav tm="0">
                                          <p:val>
                                            <p:strVal val="#ppt_y+.1"/>
                                          </p:val>
                                        </p:tav>
                                        <p:tav tm="100000">
                                          <p:val>
                                            <p:strVal val="#ppt_y"/>
                                          </p:val>
                                        </p:tav>
                                      </p:tavLst>
                                    </p:anim>
                                    <p:animEffect transition="in" filter="fade">
                                      <p:cBhvr>
                                        <p:cTn id="25" dur="1000" decel="50000">
                                          <p:stCondLst>
                                            <p:cond delay="0"/>
                                          </p:stCondLst>
                                        </p:cTn>
                                        <p:tgtEl>
                                          <p:spTgt spid="70"/>
                                        </p:tgtEl>
                                      </p:cBhvr>
                                    </p:animEffect>
                                  </p:childTnLst>
                                </p:cTn>
                              </p:par>
                            </p:childTnLst>
                          </p:cTn>
                        </p:par>
                        <p:par>
                          <p:cTn id="26" fill="hold">
                            <p:stCondLst>
                              <p:cond delay="2000"/>
                            </p:stCondLst>
                            <p:childTnLst>
                              <p:par>
                                <p:cTn id="27" presetID="25" presetClass="entr" presetSubtype="0" fill="hold" grpId="0" nodeType="afterEffect">
                                  <p:stCondLst>
                                    <p:cond delay="0"/>
                                  </p:stCondLst>
                                  <p:childTnLst>
                                    <p:set>
                                      <p:cBhvr>
                                        <p:cTn id="28" dur="1" fill="hold">
                                          <p:stCondLst>
                                            <p:cond delay="0"/>
                                          </p:stCondLst>
                                        </p:cTn>
                                        <p:tgtEl>
                                          <p:spTgt spid="67"/>
                                        </p:tgtEl>
                                        <p:attrNameLst>
                                          <p:attrName>style.visibility</p:attrName>
                                        </p:attrNameLst>
                                      </p:cBhvr>
                                      <p:to>
                                        <p:strVal val="visible"/>
                                      </p:to>
                                    </p:set>
                                    <p:anim calcmode="lin" valueType="num">
                                      <p:cBhvr>
                                        <p:cTn id="29" dur="500" decel="50000" fill="hold">
                                          <p:stCondLst>
                                            <p:cond delay="0"/>
                                          </p:stCondLst>
                                        </p:cTn>
                                        <p:tgtEl>
                                          <p:spTgt spid="67"/>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67"/>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67"/>
                                        </p:tgtEl>
                                        <p:attrNameLst>
                                          <p:attrName>ppt_w</p:attrName>
                                        </p:attrNameLst>
                                      </p:cBhvr>
                                      <p:tavLst>
                                        <p:tav tm="0">
                                          <p:val>
                                            <p:strVal val="#ppt_w*.05"/>
                                          </p:val>
                                        </p:tav>
                                        <p:tav tm="100000">
                                          <p:val>
                                            <p:strVal val="#ppt_w"/>
                                          </p:val>
                                        </p:tav>
                                      </p:tavLst>
                                    </p:anim>
                                    <p:anim calcmode="lin" valueType="num">
                                      <p:cBhvr>
                                        <p:cTn id="32" dur="1000" fill="hold"/>
                                        <p:tgtEl>
                                          <p:spTgt spid="67"/>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67"/>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67"/>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67"/>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67"/>
                                        </p:tgtEl>
                                      </p:cBhvr>
                                    </p:animEffect>
                                  </p:childTnLst>
                                </p:cTn>
                              </p:par>
                            </p:childTnLst>
                          </p:cTn>
                        </p:par>
                        <p:par>
                          <p:cTn id="37" fill="hold">
                            <p:stCondLst>
                              <p:cond delay="3000"/>
                            </p:stCondLst>
                            <p:childTnLst>
                              <p:par>
                                <p:cTn id="38" presetID="25" presetClass="entr" presetSubtype="0" fill="hold" grpId="0" nodeType="afterEffect">
                                  <p:stCondLst>
                                    <p:cond delay="0"/>
                                  </p:stCondLst>
                                  <p:childTnLst>
                                    <p:set>
                                      <p:cBhvr>
                                        <p:cTn id="39" dur="1" fill="hold">
                                          <p:stCondLst>
                                            <p:cond delay="0"/>
                                          </p:stCondLst>
                                        </p:cTn>
                                        <p:tgtEl>
                                          <p:spTgt spid="68"/>
                                        </p:tgtEl>
                                        <p:attrNameLst>
                                          <p:attrName>style.visibility</p:attrName>
                                        </p:attrNameLst>
                                      </p:cBhvr>
                                      <p:to>
                                        <p:strVal val="visible"/>
                                      </p:to>
                                    </p:set>
                                    <p:anim calcmode="lin" valueType="num">
                                      <p:cBhvr>
                                        <p:cTn id="40" dur="500" decel="50000" fill="hold">
                                          <p:stCondLst>
                                            <p:cond delay="0"/>
                                          </p:stCondLst>
                                        </p:cTn>
                                        <p:tgtEl>
                                          <p:spTgt spid="68"/>
                                        </p:tgtEl>
                                        <p:attrNameLst>
                                          <p:attrName>style.rotation</p:attrName>
                                        </p:attrNameLst>
                                      </p:cBhvr>
                                      <p:tavLst>
                                        <p:tav tm="0">
                                          <p:val>
                                            <p:fltVal val="-90"/>
                                          </p:val>
                                        </p:tav>
                                        <p:tav tm="100000">
                                          <p:val>
                                            <p:fltVal val="0"/>
                                          </p:val>
                                        </p:tav>
                                      </p:tavLst>
                                    </p:anim>
                                    <p:anim calcmode="lin" valueType="num">
                                      <p:cBhvr>
                                        <p:cTn id="41" dur="500" decel="50000" fill="hold">
                                          <p:stCondLst>
                                            <p:cond delay="0"/>
                                          </p:stCondLst>
                                        </p:cTn>
                                        <p:tgtEl>
                                          <p:spTgt spid="68"/>
                                        </p:tgtEl>
                                        <p:attrNameLst>
                                          <p:attrName>ppt_w</p:attrName>
                                        </p:attrNameLst>
                                      </p:cBhvr>
                                      <p:tavLst>
                                        <p:tav tm="0">
                                          <p:val>
                                            <p:strVal val="#ppt_w"/>
                                          </p:val>
                                        </p:tav>
                                        <p:tav tm="100000">
                                          <p:val>
                                            <p:strVal val="#ppt_w*.05"/>
                                          </p:val>
                                        </p:tav>
                                      </p:tavLst>
                                    </p:anim>
                                    <p:anim calcmode="lin" valueType="num">
                                      <p:cBhvr>
                                        <p:cTn id="42" dur="500" accel="50000" fill="hold">
                                          <p:stCondLst>
                                            <p:cond delay="500"/>
                                          </p:stCondLst>
                                        </p:cTn>
                                        <p:tgtEl>
                                          <p:spTgt spid="68"/>
                                        </p:tgtEl>
                                        <p:attrNameLst>
                                          <p:attrName>ppt_w</p:attrName>
                                        </p:attrNameLst>
                                      </p:cBhvr>
                                      <p:tavLst>
                                        <p:tav tm="0">
                                          <p:val>
                                            <p:strVal val="#ppt_w*.05"/>
                                          </p:val>
                                        </p:tav>
                                        <p:tav tm="100000">
                                          <p:val>
                                            <p:strVal val="#ppt_w"/>
                                          </p:val>
                                        </p:tav>
                                      </p:tavLst>
                                    </p:anim>
                                    <p:anim calcmode="lin" valueType="num">
                                      <p:cBhvr>
                                        <p:cTn id="43" dur="1000" fill="hold"/>
                                        <p:tgtEl>
                                          <p:spTgt spid="68"/>
                                        </p:tgtEl>
                                        <p:attrNameLst>
                                          <p:attrName>ppt_h</p:attrName>
                                        </p:attrNameLst>
                                      </p:cBhvr>
                                      <p:tavLst>
                                        <p:tav tm="0">
                                          <p:val>
                                            <p:strVal val="#ppt_h"/>
                                          </p:val>
                                        </p:tav>
                                        <p:tav tm="100000">
                                          <p:val>
                                            <p:strVal val="#ppt_h"/>
                                          </p:val>
                                        </p:tav>
                                      </p:tavLst>
                                    </p:anim>
                                    <p:anim calcmode="lin" valueType="num">
                                      <p:cBhvr>
                                        <p:cTn id="44" dur="500" decel="50000" fill="hold">
                                          <p:stCondLst>
                                            <p:cond delay="0"/>
                                          </p:stCondLst>
                                        </p:cTn>
                                        <p:tgtEl>
                                          <p:spTgt spid="68"/>
                                        </p:tgtEl>
                                        <p:attrNameLst>
                                          <p:attrName>ppt_x</p:attrName>
                                        </p:attrNameLst>
                                      </p:cBhvr>
                                      <p:tavLst>
                                        <p:tav tm="0">
                                          <p:val>
                                            <p:strVal val="#ppt_x+.4"/>
                                          </p:val>
                                        </p:tav>
                                        <p:tav tm="100000">
                                          <p:val>
                                            <p:strVal val="#ppt_x"/>
                                          </p:val>
                                        </p:tav>
                                      </p:tavLst>
                                    </p:anim>
                                    <p:anim calcmode="lin" valueType="num">
                                      <p:cBhvr>
                                        <p:cTn id="45" dur="500" decel="50000" fill="hold">
                                          <p:stCondLst>
                                            <p:cond delay="0"/>
                                          </p:stCondLst>
                                        </p:cTn>
                                        <p:tgtEl>
                                          <p:spTgt spid="68"/>
                                        </p:tgtEl>
                                        <p:attrNameLst>
                                          <p:attrName>ppt_y</p:attrName>
                                        </p:attrNameLst>
                                      </p:cBhvr>
                                      <p:tavLst>
                                        <p:tav tm="0">
                                          <p:val>
                                            <p:strVal val="#ppt_y-.2"/>
                                          </p:val>
                                        </p:tav>
                                        <p:tav tm="100000">
                                          <p:val>
                                            <p:strVal val="#ppt_y+.1"/>
                                          </p:val>
                                        </p:tav>
                                      </p:tavLst>
                                    </p:anim>
                                    <p:anim calcmode="lin" valueType="num">
                                      <p:cBhvr>
                                        <p:cTn id="46" dur="500" accel="50000" fill="hold">
                                          <p:stCondLst>
                                            <p:cond delay="500"/>
                                          </p:stCondLst>
                                        </p:cTn>
                                        <p:tgtEl>
                                          <p:spTgt spid="68"/>
                                        </p:tgtEl>
                                        <p:attrNameLst>
                                          <p:attrName>ppt_y</p:attrName>
                                        </p:attrNameLst>
                                      </p:cBhvr>
                                      <p:tavLst>
                                        <p:tav tm="0">
                                          <p:val>
                                            <p:strVal val="#ppt_y+.1"/>
                                          </p:val>
                                        </p:tav>
                                        <p:tav tm="100000">
                                          <p:val>
                                            <p:strVal val="#ppt_y"/>
                                          </p:val>
                                        </p:tav>
                                      </p:tavLst>
                                    </p:anim>
                                    <p:animEffect transition="in" filter="fade">
                                      <p:cBhvr>
                                        <p:cTn id="47" dur="1000" decel="50000">
                                          <p:stCondLst>
                                            <p:cond delay="0"/>
                                          </p:stCondLst>
                                        </p:cTn>
                                        <p:tgtEl>
                                          <p:spTgt spid="68"/>
                                        </p:tgtEl>
                                      </p:cBhvr>
                                    </p:animEffect>
                                  </p:childTnLst>
                                </p:cTn>
                              </p:par>
                            </p:childTnLst>
                          </p:cTn>
                        </p:par>
                        <p:par>
                          <p:cTn id="48" fill="hold">
                            <p:stCondLst>
                              <p:cond delay="4000"/>
                            </p:stCondLst>
                            <p:childTnLst>
                              <p:par>
                                <p:cTn id="49" presetID="25" presetClass="entr" presetSubtype="0" fill="hold" grpId="0" nodeType="afterEffect">
                                  <p:stCondLst>
                                    <p:cond delay="0"/>
                                  </p:stCondLst>
                                  <p:childTnLst>
                                    <p:set>
                                      <p:cBhvr>
                                        <p:cTn id="50" dur="1" fill="hold">
                                          <p:stCondLst>
                                            <p:cond delay="0"/>
                                          </p:stCondLst>
                                        </p:cTn>
                                        <p:tgtEl>
                                          <p:spTgt spid="69"/>
                                        </p:tgtEl>
                                        <p:attrNameLst>
                                          <p:attrName>style.visibility</p:attrName>
                                        </p:attrNameLst>
                                      </p:cBhvr>
                                      <p:to>
                                        <p:strVal val="visible"/>
                                      </p:to>
                                    </p:set>
                                    <p:anim calcmode="lin" valueType="num">
                                      <p:cBhvr>
                                        <p:cTn id="51" dur="500" decel="50000" fill="hold">
                                          <p:stCondLst>
                                            <p:cond delay="0"/>
                                          </p:stCondLst>
                                        </p:cTn>
                                        <p:tgtEl>
                                          <p:spTgt spid="69"/>
                                        </p:tgtEl>
                                        <p:attrNameLst>
                                          <p:attrName>style.rotation</p:attrName>
                                        </p:attrNameLst>
                                      </p:cBhvr>
                                      <p:tavLst>
                                        <p:tav tm="0">
                                          <p:val>
                                            <p:fltVal val="-90"/>
                                          </p:val>
                                        </p:tav>
                                        <p:tav tm="100000">
                                          <p:val>
                                            <p:fltVal val="0"/>
                                          </p:val>
                                        </p:tav>
                                      </p:tavLst>
                                    </p:anim>
                                    <p:anim calcmode="lin" valueType="num">
                                      <p:cBhvr>
                                        <p:cTn id="52" dur="500" decel="50000" fill="hold">
                                          <p:stCondLst>
                                            <p:cond delay="0"/>
                                          </p:stCondLst>
                                        </p:cTn>
                                        <p:tgtEl>
                                          <p:spTgt spid="69"/>
                                        </p:tgtEl>
                                        <p:attrNameLst>
                                          <p:attrName>ppt_w</p:attrName>
                                        </p:attrNameLst>
                                      </p:cBhvr>
                                      <p:tavLst>
                                        <p:tav tm="0">
                                          <p:val>
                                            <p:strVal val="#ppt_w"/>
                                          </p:val>
                                        </p:tav>
                                        <p:tav tm="100000">
                                          <p:val>
                                            <p:strVal val="#ppt_w*.05"/>
                                          </p:val>
                                        </p:tav>
                                      </p:tavLst>
                                    </p:anim>
                                    <p:anim calcmode="lin" valueType="num">
                                      <p:cBhvr>
                                        <p:cTn id="53" dur="500" accel="50000" fill="hold">
                                          <p:stCondLst>
                                            <p:cond delay="500"/>
                                          </p:stCondLst>
                                        </p:cTn>
                                        <p:tgtEl>
                                          <p:spTgt spid="69"/>
                                        </p:tgtEl>
                                        <p:attrNameLst>
                                          <p:attrName>ppt_w</p:attrName>
                                        </p:attrNameLst>
                                      </p:cBhvr>
                                      <p:tavLst>
                                        <p:tav tm="0">
                                          <p:val>
                                            <p:strVal val="#ppt_w*.05"/>
                                          </p:val>
                                        </p:tav>
                                        <p:tav tm="100000">
                                          <p:val>
                                            <p:strVal val="#ppt_w"/>
                                          </p:val>
                                        </p:tav>
                                      </p:tavLst>
                                    </p:anim>
                                    <p:anim calcmode="lin" valueType="num">
                                      <p:cBhvr>
                                        <p:cTn id="54" dur="1000" fill="hold"/>
                                        <p:tgtEl>
                                          <p:spTgt spid="69"/>
                                        </p:tgtEl>
                                        <p:attrNameLst>
                                          <p:attrName>ppt_h</p:attrName>
                                        </p:attrNameLst>
                                      </p:cBhvr>
                                      <p:tavLst>
                                        <p:tav tm="0">
                                          <p:val>
                                            <p:strVal val="#ppt_h"/>
                                          </p:val>
                                        </p:tav>
                                        <p:tav tm="100000">
                                          <p:val>
                                            <p:strVal val="#ppt_h"/>
                                          </p:val>
                                        </p:tav>
                                      </p:tavLst>
                                    </p:anim>
                                    <p:anim calcmode="lin" valueType="num">
                                      <p:cBhvr>
                                        <p:cTn id="55" dur="500" decel="50000" fill="hold">
                                          <p:stCondLst>
                                            <p:cond delay="0"/>
                                          </p:stCondLst>
                                        </p:cTn>
                                        <p:tgtEl>
                                          <p:spTgt spid="69"/>
                                        </p:tgtEl>
                                        <p:attrNameLst>
                                          <p:attrName>ppt_x</p:attrName>
                                        </p:attrNameLst>
                                      </p:cBhvr>
                                      <p:tavLst>
                                        <p:tav tm="0">
                                          <p:val>
                                            <p:strVal val="#ppt_x+.4"/>
                                          </p:val>
                                        </p:tav>
                                        <p:tav tm="100000">
                                          <p:val>
                                            <p:strVal val="#ppt_x"/>
                                          </p:val>
                                        </p:tav>
                                      </p:tavLst>
                                    </p:anim>
                                    <p:anim calcmode="lin" valueType="num">
                                      <p:cBhvr>
                                        <p:cTn id="56" dur="500" decel="50000" fill="hold">
                                          <p:stCondLst>
                                            <p:cond delay="0"/>
                                          </p:stCondLst>
                                        </p:cTn>
                                        <p:tgtEl>
                                          <p:spTgt spid="69"/>
                                        </p:tgtEl>
                                        <p:attrNameLst>
                                          <p:attrName>ppt_y</p:attrName>
                                        </p:attrNameLst>
                                      </p:cBhvr>
                                      <p:tavLst>
                                        <p:tav tm="0">
                                          <p:val>
                                            <p:strVal val="#ppt_y-.2"/>
                                          </p:val>
                                        </p:tav>
                                        <p:tav tm="100000">
                                          <p:val>
                                            <p:strVal val="#ppt_y+.1"/>
                                          </p:val>
                                        </p:tav>
                                      </p:tavLst>
                                    </p:anim>
                                    <p:anim calcmode="lin" valueType="num">
                                      <p:cBhvr>
                                        <p:cTn id="57" dur="500" accel="50000" fill="hold">
                                          <p:stCondLst>
                                            <p:cond delay="500"/>
                                          </p:stCondLst>
                                        </p:cTn>
                                        <p:tgtEl>
                                          <p:spTgt spid="69"/>
                                        </p:tgtEl>
                                        <p:attrNameLst>
                                          <p:attrName>ppt_y</p:attrName>
                                        </p:attrNameLst>
                                      </p:cBhvr>
                                      <p:tavLst>
                                        <p:tav tm="0">
                                          <p:val>
                                            <p:strVal val="#ppt_y+.1"/>
                                          </p:val>
                                        </p:tav>
                                        <p:tav tm="100000">
                                          <p:val>
                                            <p:strVal val="#ppt_y"/>
                                          </p:val>
                                        </p:tav>
                                      </p:tavLst>
                                    </p:anim>
                                    <p:animEffect transition="in" filter="fade">
                                      <p:cBhvr>
                                        <p:cTn id="58" dur="1000" decel="50000">
                                          <p:stCondLst>
                                            <p:cond delay="0"/>
                                          </p:stCondLst>
                                        </p:cTn>
                                        <p:tgtEl>
                                          <p:spTgt spid="69"/>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500"/>
                                        <p:tgtEl>
                                          <p:spTgt spid="4"/>
                                        </p:tgtEl>
                                      </p:cBhvr>
                                    </p:animEffect>
                                  </p:childTnLst>
                                </p:cTn>
                              </p:par>
                            </p:childTnLst>
                          </p:cTn>
                        </p:par>
                        <p:par>
                          <p:cTn id="64" fill="hold">
                            <p:stCondLst>
                              <p:cond delay="500"/>
                            </p:stCondLst>
                            <p:childTnLst>
                              <p:par>
                                <p:cTn id="65" presetID="53" presetClass="entr" presetSubtype="16" fill="hold" grpId="0" nodeType="afterEffect">
                                  <p:stCondLst>
                                    <p:cond delay="0"/>
                                  </p:stCondLst>
                                  <p:childTnLst>
                                    <p:set>
                                      <p:cBhvr>
                                        <p:cTn id="66" dur="1" fill="hold">
                                          <p:stCondLst>
                                            <p:cond delay="0"/>
                                          </p:stCondLst>
                                        </p:cTn>
                                        <p:tgtEl>
                                          <p:spTgt spid="73"/>
                                        </p:tgtEl>
                                        <p:attrNameLst>
                                          <p:attrName>style.visibility</p:attrName>
                                        </p:attrNameLst>
                                      </p:cBhvr>
                                      <p:to>
                                        <p:strVal val="visible"/>
                                      </p:to>
                                    </p:set>
                                    <p:anim calcmode="lin" valueType="num">
                                      <p:cBhvr>
                                        <p:cTn id="67" dur="500" fill="hold"/>
                                        <p:tgtEl>
                                          <p:spTgt spid="73"/>
                                        </p:tgtEl>
                                        <p:attrNameLst>
                                          <p:attrName>ppt_w</p:attrName>
                                        </p:attrNameLst>
                                      </p:cBhvr>
                                      <p:tavLst>
                                        <p:tav tm="0">
                                          <p:val>
                                            <p:fltVal val="0"/>
                                          </p:val>
                                        </p:tav>
                                        <p:tav tm="100000">
                                          <p:val>
                                            <p:strVal val="#ppt_w"/>
                                          </p:val>
                                        </p:tav>
                                      </p:tavLst>
                                    </p:anim>
                                    <p:anim calcmode="lin" valueType="num">
                                      <p:cBhvr>
                                        <p:cTn id="68" dur="500" fill="hold"/>
                                        <p:tgtEl>
                                          <p:spTgt spid="73"/>
                                        </p:tgtEl>
                                        <p:attrNameLst>
                                          <p:attrName>ppt_h</p:attrName>
                                        </p:attrNameLst>
                                      </p:cBhvr>
                                      <p:tavLst>
                                        <p:tav tm="0">
                                          <p:val>
                                            <p:fltVal val="0"/>
                                          </p:val>
                                        </p:tav>
                                        <p:tav tm="100000">
                                          <p:val>
                                            <p:strVal val="#ppt_h"/>
                                          </p:val>
                                        </p:tav>
                                      </p:tavLst>
                                    </p:anim>
                                    <p:animEffect transition="in" filter="fade">
                                      <p:cBhvr>
                                        <p:cTn id="69" dur="500"/>
                                        <p:tgtEl>
                                          <p:spTgt spid="73"/>
                                        </p:tgtEl>
                                      </p:cBhvr>
                                    </p:animEffect>
                                  </p:childTnLst>
                                </p:cTn>
                              </p:par>
                            </p:childTnLst>
                          </p:cTn>
                        </p:par>
                      </p:childTnLst>
                    </p:cTn>
                  </p:par>
                  <p:par>
                    <p:cTn id="70" fill="hold">
                      <p:stCondLst>
                        <p:cond delay="indefinite"/>
                      </p:stCondLst>
                      <p:childTnLst>
                        <p:par>
                          <p:cTn id="71" fill="hold">
                            <p:stCondLst>
                              <p:cond delay="0"/>
                            </p:stCondLst>
                            <p:childTnLst>
                              <p:par>
                                <p:cTn id="72" presetID="31" presetClass="entr" presetSubtype="0" fill="hold" nodeType="clickEffect">
                                  <p:stCondLst>
                                    <p:cond delay="0"/>
                                  </p:stCondLst>
                                  <p:childTnLst>
                                    <p:set>
                                      <p:cBhvr>
                                        <p:cTn id="73" dur="1" fill="hold">
                                          <p:stCondLst>
                                            <p:cond delay="0"/>
                                          </p:stCondLst>
                                        </p:cTn>
                                        <p:tgtEl>
                                          <p:spTgt spid="3"/>
                                        </p:tgtEl>
                                        <p:attrNameLst>
                                          <p:attrName>style.visibility</p:attrName>
                                        </p:attrNameLst>
                                      </p:cBhvr>
                                      <p:to>
                                        <p:strVal val="visible"/>
                                      </p:to>
                                    </p:set>
                                    <p:anim calcmode="lin" valueType="num">
                                      <p:cBhvr>
                                        <p:cTn id="74" dur="1000" fill="hold"/>
                                        <p:tgtEl>
                                          <p:spTgt spid="3"/>
                                        </p:tgtEl>
                                        <p:attrNameLst>
                                          <p:attrName>ppt_w</p:attrName>
                                        </p:attrNameLst>
                                      </p:cBhvr>
                                      <p:tavLst>
                                        <p:tav tm="0">
                                          <p:val>
                                            <p:fltVal val="0"/>
                                          </p:val>
                                        </p:tav>
                                        <p:tav tm="100000">
                                          <p:val>
                                            <p:strVal val="#ppt_w"/>
                                          </p:val>
                                        </p:tav>
                                      </p:tavLst>
                                    </p:anim>
                                    <p:anim calcmode="lin" valueType="num">
                                      <p:cBhvr>
                                        <p:cTn id="75" dur="1000" fill="hold"/>
                                        <p:tgtEl>
                                          <p:spTgt spid="3"/>
                                        </p:tgtEl>
                                        <p:attrNameLst>
                                          <p:attrName>ppt_h</p:attrName>
                                        </p:attrNameLst>
                                      </p:cBhvr>
                                      <p:tavLst>
                                        <p:tav tm="0">
                                          <p:val>
                                            <p:fltVal val="0"/>
                                          </p:val>
                                        </p:tav>
                                        <p:tav tm="100000">
                                          <p:val>
                                            <p:strVal val="#ppt_h"/>
                                          </p:val>
                                        </p:tav>
                                      </p:tavLst>
                                    </p:anim>
                                    <p:anim calcmode="lin" valueType="num">
                                      <p:cBhvr>
                                        <p:cTn id="76" dur="1000" fill="hold"/>
                                        <p:tgtEl>
                                          <p:spTgt spid="3"/>
                                        </p:tgtEl>
                                        <p:attrNameLst>
                                          <p:attrName>style.rotation</p:attrName>
                                        </p:attrNameLst>
                                      </p:cBhvr>
                                      <p:tavLst>
                                        <p:tav tm="0">
                                          <p:val>
                                            <p:fltVal val="90"/>
                                          </p:val>
                                        </p:tav>
                                        <p:tav tm="100000">
                                          <p:val>
                                            <p:fltVal val="0"/>
                                          </p:val>
                                        </p:tav>
                                      </p:tavLst>
                                    </p:anim>
                                    <p:animEffect transition="in" filter="fade">
                                      <p:cBhvr>
                                        <p:cTn id="77" dur="1000"/>
                                        <p:tgtEl>
                                          <p:spTgt spid="3"/>
                                        </p:tgtEl>
                                      </p:cBhvr>
                                    </p:animEffect>
                                  </p:childTnLst>
                                </p:cTn>
                              </p:par>
                              <p:par>
                                <p:cTn id="78" presetID="31" presetClass="entr" presetSubtype="0" fill="hold" grpId="0" nodeType="withEffect">
                                  <p:stCondLst>
                                    <p:cond delay="0"/>
                                  </p:stCondLst>
                                  <p:childTnLst>
                                    <p:set>
                                      <p:cBhvr>
                                        <p:cTn id="79" dur="1" fill="hold">
                                          <p:stCondLst>
                                            <p:cond delay="0"/>
                                          </p:stCondLst>
                                        </p:cTn>
                                        <p:tgtEl>
                                          <p:spTgt spid="63"/>
                                        </p:tgtEl>
                                        <p:attrNameLst>
                                          <p:attrName>style.visibility</p:attrName>
                                        </p:attrNameLst>
                                      </p:cBhvr>
                                      <p:to>
                                        <p:strVal val="visible"/>
                                      </p:to>
                                    </p:set>
                                    <p:anim calcmode="lin" valueType="num">
                                      <p:cBhvr>
                                        <p:cTn id="80" dur="1000" fill="hold"/>
                                        <p:tgtEl>
                                          <p:spTgt spid="63"/>
                                        </p:tgtEl>
                                        <p:attrNameLst>
                                          <p:attrName>ppt_w</p:attrName>
                                        </p:attrNameLst>
                                      </p:cBhvr>
                                      <p:tavLst>
                                        <p:tav tm="0">
                                          <p:val>
                                            <p:fltVal val="0"/>
                                          </p:val>
                                        </p:tav>
                                        <p:tav tm="100000">
                                          <p:val>
                                            <p:strVal val="#ppt_w"/>
                                          </p:val>
                                        </p:tav>
                                      </p:tavLst>
                                    </p:anim>
                                    <p:anim calcmode="lin" valueType="num">
                                      <p:cBhvr>
                                        <p:cTn id="81" dur="1000" fill="hold"/>
                                        <p:tgtEl>
                                          <p:spTgt spid="63"/>
                                        </p:tgtEl>
                                        <p:attrNameLst>
                                          <p:attrName>ppt_h</p:attrName>
                                        </p:attrNameLst>
                                      </p:cBhvr>
                                      <p:tavLst>
                                        <p:tav tm="0">
                                          <p:val>
                                            <p:fltVal val="0"/>
                                          </p:val>
                                        </p:tav>
                                        <p:tav tm="100000">
                                          <p:val>
                                            <p:strVal val="#ppt_h"/>
                                          </p:val>
                                        </p:tav>
                                      </p:tavLst>
                                    </p:anim>
                                    <p:anim calcmode="lin" valueType="num">
                                      <p:cBhvr>
                                        <p:cTn id="82" dur="1000" fill="hold"/>
                                        <p:tgtEl>
                                          <p:spTgt spid="63"/>
                                        </p:tgtEl>
                                        <p:attrNameLst>
                                          <p:attrName>style.rotation</p:attrName>
                                        </p:attrNameLst>
                                      </p:cBhvr>
                                      <p:tavLst>
                                        <p:tav tm="0">
                                          <p:val>
                                            <p:fltVal val="90"/>
                                          </p:val>
                                        </p:tav>
                                        <p:tav tm="100000">
                                          <p:val>
                                            <p:fltVal val="0"/>
                                          </p:val>
                                        </p:tav>
                                      </p:tavLst>
                                    </p:anim>
                                    <p:animEffect transition="in" filter="fade">
                                      <p:cBhvr>
                                        <p:cTn id="83" dur="1000"/>
                                        <p:tgtEl>
                                          <p:spTgt spid="63"/>
                                        </p:tgtEl>
                                      </p:cBhvr>
                                    </p:animEffect>
                                  </p:childTnLst>
                                </p:cTn>
                              </p:par>
                              <p:par>
                                <p:cTn id="84" presetID="31" presetClass="entr" presetSubtype="0" fill="hold" grpId="0" nodeType="withEffect">
                                  <p:stCondLst>
                                    <p:cond delay="0"/>
                                  </p:stCondLst>
                                  <p:childTnLst>
                                    <p:set>
                                      <p:cBhvr>
                                        <p:cTn id="85" dur="1" fill="hold">
                                          <p:stCondLst>
                                            <p:cond delay="0"/>
                                          </p:stCondLst>
                                        </p:cTn>
                                        <p:tgtEl>
                                          <p:spTgt spid="61"/>
                                        </p:tgtEl>
                                        <p:attrNameLst>
                                          <p:attrName>style.visibility</p:attrName>
                                        </p:attrNameLst>
                                      </p:cBhvr>
                                      <p:to>
                                        <p:strVal val="visible"/>
                                      </p:to>
                                    </p:set>
                                    <p:anim calcmode="lin" valueType="num">
                                      <p:cBhvr>
                                        <p:cTn id="86" dur="1000" fill="hold"/>
                                        <p:tgtEl>
                                          <p:spTgt spid="61"/>
                                        </p:tgtEl>
                                        <p:attrNameLst>
                                          <p:attrName>ppt_w</p:attrName>
                                        </p:attrNameLst>
                                      </p:cBhvr>
                                      <p:tavLst>
                                        <p:tav tm="0">
                                          <p:val>
                                            <p:fltVal val="0"/>
                                          </p:val>
                                        </p:tav>
                                        <p:tav tm="100000">
                                          <p:val>
                                            <p:strVal val="#ppt_w"/>
                                          </p:val>
                                        </p:tav>
                                      </p:tavLst>
                                    </p:anim>
                                    <p:anim calcmode="lin" valueType="num">
                                      <p:cBhvr>
                                        <p:cTn id="87" dur="1000" fill="hold"/>
                                        <p:tgtEl>
                                          <p:spTgt spid="61"/>
                                        </p:tgtEl>
                                        <p:attrNameLst>
                                          <p:attrName>ppt_h</p:attrName>
                                        </p:attrNameLst>
                                      </p:cBhvr>
                                      <p:tavLst>
                                        <p:tav tm="0">
                                          <p:val>
                                            <p:fltVal val="0"/>
                                          </p:val>
                                        </p:tav>
                                        <p:tav tm="100000">
                                          <p:val>
                                            <p:strVal val="#ppt_h"/>
                                          </p:val>
                                        </p:tav>
                                      </p:tavLst>
                                    </p:anim>
                                    <p:anim calcmode="lin" valueType="num">
                                      <p:cBhvr>
                                        <p:cTn id="88" dur="1000" fill="hold"/>
                                        <p:tgtEl>
                                          <p:spTgt spid="61"/>
                                        </p:tgtEl>
                                        <p:attrNameLst>
                                          <p:attrName>style.rotation</p:attrName>
                                        </p:attrNameLst>
                                      </p:cBhvr>
                                      <p:tavLst>
                                        <p:tav tm="0">
                                          <p:val>
                                            <p:fltVal val="90"/>
                                          </p:val>
                                        </p:tav>
                                        <p:tav tm="100000">
                                          <p:val>
                                            <p:fltVal val="0"/>
                                          </p:val>
                                        </p:tav>
                                      </p:tavLst>
                                    </p:anim>
                                    <p:animEffect transition="in" filter="fade">
                                      <p:cBhvr>
                                        <p:cTn id="89" dur="1000"/>
                                        <p:tgtEl>
                                          <p:spTgt spid="61"/>
                                        </p:tgtEl>
                                      </p:cBhvr>
                                    </p:animEffect>
                                  </p:childTnLst>
                                </p:cTn>
                              </p:par>
                              <p:par>
                                <p:cTn id="90" presetID="31" presetClass="entr" presetSubtype="0" fill="hold" grpId="0" nodeType="withEffect">
                                  <p:stCondLst>
                                    <p:cond delay="0"/>
                                  </p:stCondLst>
                                  <p:childTnLst>
                                    <p:set>
                                      <p:cBhvr>
                                        <p:cTn id="91" dur="1" fill="hold">
                                          <p:stCondLst>
                                            <p:cond delay="0"/>
                                          </p:stCondLst>
                                        </p:cTn>
                                        <p:tgtEl>
                                          <p:spTgt spid="64"/>
                                        </p:tgtEl>
                                        <p:attrNameLst>
                                          <p:attrName>style.visibility</p:attrName>
                                        </p:attrNameLst>
                                      </p:cBhvr>
                                      <p:to>
                                        <p:strVal val="visible"/>
                                      </p:to>
                                    </p:set>
                                    <p:anim calcmode="lin" valueType="num">
                                      <p:cBhvr>
                                        <p:cTn id="92" dur="1000" fill="hold"/>
                                        <p:tgtEl>
                                          <p:spTgt spid="64"/>
                                        </p:tgtEl>
                                        <p:attrNameLst>
                                          <p:attrName>ppt_w</p:attrName>
                                        </p:attrNameLst>
                                      </p:cBhvr>
                                      <p:tavLst>
                                        <p:tav tm="0">
                                          <p:val>
                                            <p:fltVal val="0"/>
                                          </p:val>
                                        </p:tav>
                                        <p:tav tm="100000">
                                          <p:val>
                                            <p:strVal val="#ppt_w"/>
                                          </p:val>
                                        </p:tav>
                                      </p:tavLst>
                                    </p:anim>
                                    <p:anim calcmode="lin" valueType="num">
                                      <p:cBhvr>
                                        <p:cTn id="93" dur="1000" fill="hold"/>
                                        <p:tgtEl>
                                          <p:spTgt spid="64"/>
                                        </p:tgtEl>
                                        <p:attrNameLst>
                                          <p:attrName>ppt_h</p:attrName>
                                        </p:attrNameLst>
                                      </p:cBhvr>
                                      <p:tavLst>
                                        <p:tav tm="0">
                                          <p:val>
                                            <p:fltVal val="0"/>
                                          </p:val>
                                        </p:tav>
                                        <p:tav tm="100000">
                                          <p:val>
                                            <p:strVal val="#ppt_h"/>
                                          </p:val>
                                        </p:tav>
                                      </p:tavLst>
                                    </p:anim>
                                    <p:anim calcmode="lin" valueType="num">
                                      <p:cBhvr>
                                        <p:cTn id="94" dur="1000" fill="hold"/>
                                        <p:tgtEl>
                                          <p:spTgt spid="64"/>
                                        </p:tgtEl>
                                        <p:attrNameLst>
                                          <p:attrName>style.rotation</p:attrName>
                                        </p:attrNameLst>
                                      </p:cBhvr>
                                      <p:tavLst>
                                        <p:tav tm="0">
                                          <p:val>
                                            <p:fltVal val="90"/>
                                          </p:val>
                                        </p:tav>
                                        <p:tav tm="100000">
                                          <p:val>
                                            <p:fltVal val="0"/>
                                          </p:val>
                                        </p:tav>
                                      </p:tavLst>
                                    </p:anim>
                                    <p:animEffect transition="in" filter="fade">
                                      <p:cBhvr>
                                        <p:cTn id="95" dur="1000"/>
                                        <p:tgtEl>
                                          <p:spTgt spid="64"/>
                                        </p:tgtEl>
                                      </p:cBhvr>
                                    </p:animEffect>
                                  </p:childTnLst>
                                </p:cTn>
                              </p:par>
                              <p:par>
                                <p:cTn id="96" presetID="31" presetClass="entr" presetSubtype="0" fill="hold" grpId="0" nodeType="withEffect">
                                  <p:stCondLst>
                                    <p:cond delay="0"/>
                                  </p:stCondLst>
                                  <p:childTnLst>
                                    <p:set>
                                      <p:cBhvr>
                                        <p:cTn id="97" dur="1" fill="hold">
                                          <p:stCondLst>
                                            <p:cond delay="0"/>
                                          </p:stCondLst>
                                        </p:cTn>
                                        <p:tgtEl>
                                          <p:spTgt spid="62"/>
                                        </p:tgtEl>
                                        <p:attrNameLst>
                                          <p:attrName>style.visibility</p:attrName>
                                        </p:attrNameLst>
                                      </p:cBhvr>
                                      <p:to>
                                        <p:strVal val="visible"/>
                                      </p:to>
                                    </p:set>
                                    <p:anim calcmode="lin" valueType="num">
                                      <p:cBhvr>
                                        <p:cTn id="98" dur="1000" fill="hold"/>
                                        <p:tgtEl>
                                          <p:spTgt spid="62"/>
                                        </p:tgtEl>
                                        <p:attrNameLst>
                                          <p:attrName>ppt_w</p:attrName>
                                        </p:attrNameLst>
                                      </p:cBhvr>
                                      <p:tavLst>
                                        <p:tav tm="0">
                                          <p:val>
                                            <p:fltVal val="0"/>
                                          </p:val>
                                        </p:tav>
                                        <p:tav tm="100000">
                                          <p:val>
                                            <p:strVal val="#ppt_w"/>
                                          </p:val>
                                        </p:tav>
                                      </p:tavLst>
                                    </p:anim>
                                    <p:anim calcmode="lin" valueType="num">
                                      <p:cBhvr>
                                        <p:cTn id="99" dur="1000" fill="hold"/>
                                        <p:tgtEl>
                                          <p:spTgt spid="62"/>
                                        </p:tgtEl>
                                        <p:attrNameLst>
                                          <p:attrName>ppt_h</p:attrName>
                                        </p:attrNameLst>
                                      </p:cBhvr>
                                      <p:tavLst>
                                        <p:tav tm="0">
                                          <p:val>
                                            <p:fltVal val="0"/>
                                          </p:val>
                                        </p:tav>
                                        <p:tav tm="100000">
                                          <p:val>
                                            <p:strVal val="#ppt_h"/>
                                          </p:val>
                                        </p:tav>
                                      </p:tavLst>
                                    </p:anim>
                                    <p:anim calcmode="lin" valueType="num">
                                      <p:cBhvr>
                                        <p:cTn id="100" dur="1000" fill="hold"/>
                                        <p:tgtEl>
                                          <p:spTgt spid="62"/>
                                        </p:tgtEl>
                                        <p:attrNameLst>
                                          <p:attrName>style.rotation</p:attrName>
                                        </p:attrNameLst>
                                      </p:cBhvr>
                                      <p:tavLst>
                                        <p:tav tm="0">
                                          <p:val>
                                            <p:fltVal val="90"/>
                                          </p:val>
                                        </p:tav>
                                        <p:tav tm="100000">
                                          <p:val>
                                            <p:fltVal val="0"/>
                                          </p:val>
                                        </p:tav>
                                      </p:tavLst>
                                    </p:anim>
                                    <p:animEffect transition="in" filter="fade">
                                      <p:cBhvr>
                                        <p:cTn id="101" dur="1000"/>
                                        <p:tgtEl>
                                          <p:spTgt spid="62"/>
                                        </p:tgtEl>
                                      </p:cBhvr>
                                    </p:animEffect>
                                  </p:childTnLst>
                                </p:cTn>
                              </p:par>
                              <p:par>
                                <p:cTn id="102" presetID="31" presetClass="entr" presetSubtype="0" fill="hold" grpId="0" nodeType="withEffect">
                                  <p:stCondLst>
                                    <p:cond delay="0"/>
                                  </p:stCondLst>
                                  <p:childTnLst>
                                    <p:set>
                                      <p:cBhvr>
                                        <p:cTn id="103" dur="1" fill="hold">
                                          <p:stCondLst>
                                            <p:cond delay="0"/>
                                          </p:stCondLst>
                                        </p:cTn>
                                        <p:tgtEl>
                                          <p:spTgt spid="65"/>
                                        </p:tgtEl>
                                        <p:attrNameLst>
                                          <p:attrName>style.visibility</p:attrName>
                                        </p:attrNameLst>
                                      </p:cBhvr>
                                      <p:to>
                                        <p:strVal val="visible"/>
                                      </p:to>
                                    </p:set>
                                    <p:anim calcmode="lin" valueType="num">
                                      <p:cBhvr>
                                        <p:cTn id="104" dur="1000" fill="hold"/>
                                        <p:tgtEl>
                                          <p:spTgt spid="65"/>
                                        </p:tgtEl>
                                        <p:attrNameLst>
                                          <p:attrName>ppt_w</p:attrName>
                                        </p:attrNameLst>
                                      </p:cBhvr>
                                      <p:tavLst>
                                        <p:tav tm="0">
                                          <p:val>
                                            <p:fltVal val="0"/>
                                          </p:val>
                                        </p:tav>
                                        <p:tav tm="100000">
                                          <p:val>
                                            <p:strVal val="#ppt_w"/>
                                          </p:val>
                                        </p:tav>
                                      </p:tavLst>
                                    </p:anim>
                                    <p:anim calcmode="lin" valueType="num">
                                      <p:cBhvr>
                                        <p:cTn id="105" dur="1000" fill="hold"/>
                                        <p:tgtEl>
                                          <p:spTgt spid="65"/>
                                        </p:tgtEl>
                                        <p:attrNameLst>
                                          <p:attrName>ppt_h</p:attrName>
                                        </p:attrNameLst>
                                      </p:cBhvr>
                                      <p:tavLst>
                                        <p:tav tm="0">
                                          <p:val>
                                            <p:fltVal val="0"/>
                                          </p:val>
                                        </p:tav>
                                        <p:tav tm="100000">
                                          <p:val>
                                            <p:strVal val="#ppt_h"/>
                                          </p:val>
                                        </p:tav>
                                      </p:tavLst>
                                    </p:anim>
                                    <p:anim calcmode="lin" valueType="num">
                                      <p:cBhvr>
                                        <p:cTn id="106" dur="1000" fill="hold"/>
                                        <p:tgtEl>
                                          <p:spTgt spid="65"/>
                                        </p:tgtEl>
                                        <p:attrNameLst>
                                          <p:attrName>style.rotation</p:attrName>
                                        </p:attrNameLst>
                                      </p:cBhvr>
                                      <p:tavLst>
                                        <p:tav tm="0">
                                          <p:val>
                                            <p:fltVal val="90"/>
                                          </p:val>
                                        </p:tav>
                                        <p:tav tm="100000">
                                          <p:val>
                                            <p:fltVal val="0"/>
                                          </p:val>
                                        </p:tav>
                                      </p:tavLst>
                                    </p:anim>
                                    <p:animEffect transition="in" filter="fade">
                                      <p:cBhvr>
                                        <p:cTn id="107" dur="1000"/>
                                        <p:tgtEl>
                                          <p:spTgt spid="65"/>
                                        </p:tgtEl>
                                      </p:cBhvr>
                                    </p:animEffect>
                                  </p:childTnLst>
                                </p:cTn>
                              </p:par>
                            </p:childTnLst>
                          </p:cTn>
                        </p:par>
                        <p:par>
                          <p:cTn id="108" fill="hold">
                            <p:stCondLst>
                              <p:cond delay="1000"/>
                            </p:stCondLst>
                            <p:childTnLst>
                              <p:par>
                                <p:cTn id="109" presetID="53" presetClass="entr" presetSubtype="16" fill="hold" grpId="0" nodeType="afterEffect">
                                  <p:stCondLst>
                                    <p:cond delay="0"/>
                                  </p:stCondLst>
                                  <p:childTnLst>
                                    <p:set>
                                      <p:cBhvr>
                                        <p:cTn id="110" dur="1" fill="hold">
                                          <p:stCondLst>
                                            <p:cond delay="0"/>
                                          </p:stCondLst>
                                        </p:cTn>
                                        <p:tgtEl>
                                          <p:spTgt spid="74"/>
                                        </p:tgtEl>
                                        <p:attrNameLst>
                                          <p:attrName>style.visibility</p:attrName>
                                        </p:attrNameLst>
                                      </p:cBhvr>
                                      <p:to>
                                        <p:strVal val="visible"/>
                                      </p:to>
                                    </p:set>
                                    <p:anim calcmode="lin" valueType="num">
                                      <p:cBhvr>
                                        <p:cTn id="111" dur="500" fill="hold"/>
                                        <p:tgtEl>
                                          <p:spTgt spid="74"/>
                                        </p:tgtEl>
                                        <p:attrNameLst>
                                          <p:attrName>ppt_w</p:attrName>
                                        </p:attrNameLst>
                                      </p:cBhvr>
                                      <p:tavLst>
                                        <p:tav tm="0">
                                          <p:val>
                                            <p:fltVal val="0"/>
                                          </p:val>
                                        </p:tav>
                                        <p:tav tm="100000">
                                          <p:val>
                                            <p:strVal val="#ppt_w"/>
                                          </p:val>
                                        </p:tav>
                                      </p:tavLst>
                                    </p:anim>
                                    <p:anim calcmode="lin" valueType="num">
                                      <p:cBhvr>
                                        <p:cTn id="112" dur="500" fill="hold"/>
                                        <p:tgtEl>
                                          <p:spTgt spid="74"/>
                                        </p:tgtEl>
                                        <p:attrNameLst>
                                          <p:attrName>ppt_h</p:attrName>
                                        </p:attrNameLst>
                                      </p:cBhvr>
                                      <p:tavLst>
                                        <p:tav tm="0">
                                          <p:val>
                                            <p:fltVal val="0"/>
                                          </p:val>
                                        </p:tav>
                                        <p:tav tm="100000">
                                          <p:val>
                                            <p:strVal val="#ppt_h"/>
                                          </p:val>
                                        </p:tav>
                                      </p:tavLst>
                                    </p:anim>
                                    <p:animEffect transition="in" filter="fade">
                                      <p:cBhvr>
                                        <p:cTn id="113" dur="500"/>
                                        <p:tgtEl>
                                          <p:spTgt spid="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 grpId="0" animBg="1"/>
      <p:bldP spid="70" grpId="0" animBg="1"/>
      <p:bldP spid="71" grpId="0" animBg="1"/>
      <p:bldP spid="63" grpId="0" animBg="1"/>
      <p:bldP spid="61" grpId="0" animBg="1"/>
      <p:bldP spid="64" grpId="0" animBg="1"/>
      <p:bldP spid="65" grpId="0" animBg="1"/>
      <p:bldP spid="62" grpId="0" animBg="1"/>
      <p:bldP spid="67" grpId="0" animBg="1"/>
      <p:bldP spid="68" grpId="0" animBg="1"/>
      <p:bldP spid="73" grpId="0"/>
      <p:bldP spid="7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D:\Prezentacje\Introduction to curtain walling_July 2012\Zdjęcia\Laboratorium Vinci\Zdjęcie0332 - skompresowane.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23528" y="1437804"/>
            <a:ext cx="3535848" cy="4712865"/>
          </a:xfrm>
          <a:prstGeom prst="rect">
            <a:avLst/>
          </a:prstGeom>
          <a:noFill/>
          <a:extLst>
            <a:ext uri="{909E8E84-426E-40DD-AFC4-6F175D3DCCD1}">
              <a14:hiddenFill xmlns="" xmlns:a14="http://schemas.microsoft.com/office/drawing/2010/main">
                <a:solidFill>
                  <a:srgbClr val="FFFFFF"/>
                </a:solidFill>
              </a14:hiddenFill>
            </a:ext>
          </a:extLst>
        </p:spPr>
      </p:pic>
      <p:pic>
        <p:nvPicPr>
          <p:cNvPr id="12291" name="Picture 3" descr="D:\Prezentacje\Introduction to curtain walling_July 2012\Zdjęcia\Laboratorium w Łodzi\KOMORA OGOLNIE - skompresowane.jpg"/>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4355976" y="1437410"/>
            <a:ext cx="4490671" cy="4712866"/>
          </a:xfrm>
          <a:prstGeom prst="rect">
            <a:avLst/>
          </a:prstGeom>
          <a:noFill/>
          <a:extLst>
            <a:ext uri="{909E8E84-426E-40DD-AFC4-6F175D3DCCD1}">
              <a14:hiddenFill xmlns="" xmlns:a14="http://schemas.microsoft.com/office/drawing/2010/main">
                <a:solidFill>
                  <a:srgbClr val="FFFFFF"/>
                </a:solidFill>
              </a14:hiddenFill>
            </a:ext>
          </a:extLst>
        </p:spPr>
      </p:pic>
      <p:sp>
        <p:nvSpPr>
          <p:cNvPr id="4" name="pole tekstowe 3"/>
          <p:cNvSpPr txBox="1"/>
          <p:nvPr/>
        </p:nvSpPr>
        <p:spPr>
          <a:xfrm>
            <a:off x="323528" y="6237312"/>
            <a:ext cx="3066802" cy="400110"/>
          </a:xfrm>
          <a:prstGeom prst="rect">
            <a:avLst/>
          </a:prstGeom>
          <a:noFill/>
        </p:spPr>
        <p:txBody>
          <a:bodyPr wrap="none" rtlCol="0">
            <a:spAutoFit/>
          </a:bodyPr>
          <a:lstStyle/>
          <a:p>
            <a:r>
              <a:rPr lang="en-GB" sz="2000" b="1" dirty="0" smtClean="0">
                <a:latin typeface="Calibri" pitchFamily="34" charset="0"/>
                <a:cs typeface="Calibri" pitchFamily="34" charset="0"/>
              </a:rPr>
              <a:t>Leighton Buzzard (England)</a:t>
            </a:r>
            <a:endParaRPr lang="en-GB" sz="2000" b="1" dirty="0">
              <a:latin typeface="Calibri" pitchFamily="34" charset="0"/>
              <a:cs typeface="Calibri" pitchFamily="34" charset="0"/>
            </a:endParaRPr>
          </a:p>
        </p:txBody>
      </p:sp>
      <p:sp>
        <p:nvSpPr>
          <p:cNvPr id="5" name="pole tekstowe 4"/>
          <p:cNvSpPr txBox="1"/>
          <p:nvPr/>
        </p:nvSpPr>
        <p:spPr>
          <a:xfrm>
            <a:off x="4355976" y="6237312"/>
            <a:ext cx="2677208" cy="400110"/>
          </a:xfrm>
          <a:prstGeom prst="rect">
            <a:avLst/>
          </a:prstGeom>
          <a:noFill/>
        </p:spPr>
        <p:txBody>
          <a:bodyPr wrap="none" rtlCol="0">
            <a:spAutoFit/>
          </a:bodyPr>
          <a:lstStyle/>
          <a:p>
            <a:r>
              <a:rPr lang="pl-PL" sz="2000" b="1" dirty="0" smtClean="0">
                <a:latin typeface="Calibri" pitchFamily="34" charset="0"/>
                <a:cs typeface="Calibri" pitchFamily="34" charset="0"/>
              </a:rPr>
              <a:t>Łódź (</a:t>
            </a:r>
            <a:r>
              <a:rPr lang="fr-BE" sz="2000" b="1" dirty="0" smtClean="0">
                <a:latin typeface="Calibri" pitchFamily="34" charset="0"/>
                <a:cs typeface="Calibri" pitchFamily="34" charset="0"/>
              </a:rPr>
              <a:t>SBS R&amp;D, </a:t>
            </a:r>
            <a:r>
              <a:rPr lang="pl-PL" sz="2000" b="1" dirty="0" smtClean="0">
                <a:latin typeface="Calibri" pitchFamily="34" charset="0"/>
                <a:cs typeface="Calibri" pitchFamily="34" charset="0"/>
              </a:rPr>
              <a:t>Poland)</a:t>
            </a:r>
            <a:endParaRPr lang="en-GB" sz="2000" b="1" dirty="0">
              <a:latin typeface="Calibri" pitchFamily="34" charset="0"/>
              <a:cs typeface="Calibri" pitchFamily="34" charset="0"/>
            </a:endParaRPr>
          </a:p>
        </p:txBody>
      </p:sp>
      <p:sp>
        <p:nvSpPr>
          <p:cNvPr id="3" name="Tytuł 2"/>
          <p:cNvSpPr>
            <a:spLocks noGrp="1"/>
          </p:cNvSpPr>
          <p:nvPr>
            <p:ph type="title"/>
          </p:nvPr>
        </p:nvSpPr>
        <p:spPr/>
        <p:txBody>
          <a:bodyPr/>
          <a:lstStyle/>
          <a:p>
            <a:r>
              <a:rPr lang="pl-PL" dirty="0" smtClean="0"/>
              <a:t>Performance </a:t>
            </a:r>
            <a:r>
              <a:rPr lang="pl-PL" dirty="0" err="1" smtClean="0"/>
              <a:t>levels</a:t>
            </a:r>
            <a:endParaRPr lang="en-GB" dirty="0"/>
          </a:p>
        </p:txBody>
      </p:sp>
    </p:spTree>
    <p:extLst>
      <p:ext uri="{BB962C8B-B14F-4D97-AF65-F5344CB8AC3E}">
        <p14:creationId xmlns="" xmlns:p14="http://schemas.microsoft.com/office/powerpoint/2010/main" val="1092952675"/>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rostokąt 3"/>
          <p:cNvSpPr/>
          <p:nvPr/>
        </p:nvSpPr>
        <p:spPr>
          <a:xfrm>
            <a:off x="250825" y="1268413"/>
            <a:ext cx="4825231" cy="1298817"/>
          </a:xfrm>
          <a:prstGeom prst="rect">
            <a:avLst/>
          </a:prstGeom>
        </p:spPr>
        <p:txBody>
          <a:bodyPr wrap="square">
            <a:spAutoFit/>
          </a:bodyPr>
          <a:lstStyle/>
          <a:p>
            <a:pPr>
              <a:spcBef>
                <a:spcPct val="40000"/>
              </a:spcBef>
              <a:buClr>
                <a:srgbClr val="00778A"/>
              </a:buClr>
              <a:buSzPct val="75000"/>
            </a:pPr>
            <a:r>
              <a:rPr lang="en-GB" sz="2400" b="1" dirty="0" smtClean="0">
                <a:solidFill>
                  <a:srgbClr val="000000"/>
                </a:solidFill>
                <a:latin typeface="Calibri" pitchFamily="34" charset="0"/>
                <a:cs typeface="Calibri" pitchFamily="34" charset="0"/>
              </a:rPr>
              <a:t>Air Permeability</a:t>
            </a:r>
            <a:endParaRPr lang="en-GB" sz="1600" b="1"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classification relates to a </a:t>
            </a:r>
            <a:br>
              <a:rPr lang="en-GB" sz="1600"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maximum allowable air loss of 1.5 m</a:t>
            </a:r>
            <a:r>
              <a:rPr lang="en-GB" sz="1600" b="1" baseline="30000" dirty="0" smtClean="0">
                <a:solidFill>
                  <a:srgbClr val="000000"/>
                </a:solidFill>
                <a:latin typeface="Calibri" pitchFamily="34" charset="0"/>
                <a:cs typeface="Calibri" pitchFamily="34" charset="0"/>
              </a:rPr>
              <a:t>3</a:t>
            </a:r>
            <a:r>
              <a:rPr lang="en-GB" sz="1600" b="1" dirty="0" smtClean="0">
                <a:solidFill>
                  <a:srgbClr val="000000"/>
                </a:solidFill>
                <a:latin typeface="Calibri" pitchFamily="34" charset="0"/>
                <a:cs typeface="Calibri" pitchFamily="34" charset="0"/>
              </a:rPr>
              <a:t>/h/m</a:t>
            </a:r>
            <a:r>
              <a:rPr lang="en-GB" sz="1600" b="1" baseline="30000" dirty="0" smtClean="0">
                <a:solidFill>
                  <a:srgbClr val="000000"/>
                </a:solidFill>
                <a:latin typeface="Calibri" pitchFamily="34" charset="0"/>
                <a:cs typeface="Calibri" pitchFamily="34" charset="0"/>
              </a:rPr>
              <a:t>2</a:t>
            </a:r>
            <a:r>
              <a:rPr lang="en-GB" sz="1600" b="1" dirty="0" smtClean="0">
                <a:solidFill>
                  <a:srgbClr val="000000"/>
                </a:solidFill>
                <a:latin typeface="Calibri" pitchFamily="34" charset="0"/>
                <a:cs typeface="Calibri" pitchFamily="34" charset="0"/>
              </a:rPr>
              <a:t> </a:t>
            </a:r>
            <a:br>
              <a:rPr lang="en-GB" sz="1600" b="1"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at the required pressure level</a:t>
            </a:r>
          </a:p>
        </p:txBody>
      </p:sp>
      <p:sp>
        <p:nvSpPr>
          <p:cNvPr id="2" name="Prostokąt 1"/>
          <p:cNvSpPr/>
          <p:nvPr/>
        </p:nvSpPr>
        <p:spPr>
          <a:xfrm>
            <a:off x="251520" y="5085184"/>
            <a:ext cx="4752528" cy="1323439"/>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a:solidFill>
                  <a:srgbClr val="FF0000"/>
                </a:solidFill>
                <a:latin typeface="Calibri" pitchFamily="34" charset="0"/>
                <a:cs typeface="Calibri" pitchFamily="34" charset="0"/>
              </a:rPr>
              <a:t>class A1 – at air pressure 150 Pa</a:t>
            </a:r>
            <a:r>
              <a:rPr lang="en-GB" sz="1600" dirty="0">
                <a:solidFill>
                  <a:srgbClr val="000000"/>
                </a:solidFill>
                <a:latin typeface="Calibri" pitchFamily="34" charset="0"/>
                <a:cs typeface="Calibri" pitchFamily="34" charset="0"/>
              </a:rPr>
              <a:t/>
            </a:r>
            <a:br>
              <a:rPr lang="en-GB" sz="1600" dirty="0">
                <a:solidFill>
                  <a:srgbClr val="000000"/>
                </a:solidFill>
                <a:latin typeface="Calibri" pitchFamily="34" charset="0"/>
                <a:cs typeface="Calibri" pitchFamily="34" charset="0"/>
              </a:rPr>
            </a:br>
            <a:r>
              <a:rPr lang="en-GB" sz="1600" dirty="0">
                <a:solidFill>
                  <a:srgbClr val="F3C200"/>
                </a:solidFill>
                <a:latin typeface="Calibri" pitchFamily="34" charset="0"/>
                <a:cs typeface="Calibri" pitchFamily="34" charset="0"/>
              </a:rPr>
              <a:t>class A2 – at air pressure 300 Pa</a:t>
            </a:r>
            <a:r>
              <a:rPr lang="en-GB" sz="1600" dirty="0">
                <a:solidFill>
                  <a:srgbClr val="000000"/>
                </a:solidFill>
                <a:latin typeface="Calibri" pitchFamily="34" charset="0"/>
                <a:cs typeface="Calibri" pitchFamily="34" charset="0"/>
              </a:rPr>
              <a:t/>
            </a:r>
            <a:br>
              <a:rPr lang="en-GB" sz="1600" dirty="0">
                <a:solidFill>
                  <a:srgbClr val="000000"/>
                </a:solidFill>
                <a:latin typeface="Calibri" pitchFamily="34" charset="0"/>
                <a:cs typeface="Calibri" pitchFamily="34" charset="0"/>
              </a:rPr>
            </a:br>
            <a:r>
              <a:rPr lang="en-GB" sz="1600" dirty="0">
                <a:solidFill>
                  <a:srgbClr val="00B050"/>
                </a:solidFill>
                <a:latin typeface="Calibri" pitchFamily="34" charset="0"/>
                <a:cs typeface="Calibri" pitchFamily="34" charset="0"/>
              </a:rPr>
              <a:t>class A3 – at air pressure 450 Pa</a:t>
            </a:r>
            <a:br>
              <a:rPr lang="en-GB" sz="1600" dirty="0">
                <a:solidFill>
                  <a:srgbClr val="00B050"/>
                </a:solidFill>
                <a:latin typeface="Calibri" pitchFamily="34" charset="0"/>
                <a:cs typeface="Calibri" pitchFamily="34" charset="0"/>
              </a:rPr>
            </a:br>
            <a:r>
              <a:rPr lang="en-GB" sz="1600" dirty="0">
                <a:solidFill>
                  <a:srgbClr val="0070C0"/>
                </a:solidFill>
                <a:latin typeface="Calibri" pitchFamily="34" charset="0"/>
                <a:cs typeface="Calibri" pitchFamily="34" charset="0"/>
              </a:rPr>
              <a:t>class A4 – at air pressure 600 Pa</a:t>
            </a:r>
            <a:r>
              <a:rPr lang="en-GB" sz="1600" dirty="0">
                <a:solidFill>
                  <a:srgbClr val="000000"/>
                </a:solidFill>
                <a:latin typeface="Calibri" pitchFamily="34" charset="0"/>
                <a:cs typeface="Calibri" pitchFamily="34" charset="0"/>
              </a:rPr>
              <a:t/>
            </a:r>
            <a:br>
              <a:rPr lang="en-GB" sz="1600" dirty="0">
                <a:solidFill>
                  <a:srgbClr val="000000"/>
                </a:solidFill>
                <a:latin typeface="Calibri" pitchFamily="34" charset="0"/>
                <a:cs typeface="Calibri" pitchFamily="34" charset="0"/>
              </a:rPr>
            </a:br>
            <a:r>
              <a:rPr lang="en-GB" sz="1600" dirty="0">
                <a:solidFill>
                  <a:srgbClr val="000000"/>
                </a:solidFill>
                <a:latin typeface="Calibri" pitchFamily="34" charset="0"/>
                <a:cs typeface="Calibri" pitchFamily="34" charset="0"/>
              </a:rPr>
              <a:t>class AE… (e.g. AE</a:t>
            </a:r>
            <a:r>
              <a:rPr lang="en-GB" sz="1600" baseline="-10000" dirty="0">
                <a:solidFill>
                  <a:srgbClr val="000000"/>
                </a:solidFill>
                <a:latin typeface="Calibri" pitchFamily="34" charset="0"/>
                <a:cs typeface="Calibri" pitchFamily="34" charset="0"/>
              </a:rPr>
              <a:t>750</a:t>
            </a:r>
            <a:r>
              <a:rPr lang="en-GB" sz="1600" dirty="0">
                <a:solidFill>
                  <a:srgbClr val="000000"/>
                </a:solidFill>
                <a:latin typeface="Calibri" pitchFamily="34" charset="0"/>
                <a:cs typeface="Calibri" pitchFamily="34" charset="0"/>
              </a:rPr>
              <a:t>) – at air pressure 750 Pa</a:t>
            </a:r>
          </a:p>
        </p:txBody>
      </p:sp>
      <p:pic>
        <p:nvPicPr>
          <p:cNvPr id="9218"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04875" y="2564904"/>
            <a:ext cx="5035550" cy="29019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3" name="Tytuł 2"/>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3961966354"/>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rostokąt 2"/>
          <p:cNvSpPr/>
          <p:nvPr/>
        </p:nvSpPr>
        <p:spPr>
          <a:xfrm>
            <a:off x="251520" y="1268414"/>
            <a:ext cx="4032448" cy="1298817"/>
          </a:xfrm>
          <a:prstGeom prst="rect">
            <a:avLst/>
          </a:prstGeom>
        </p:spPr>
        <p:txBody>
          <a:bodyPr wrap="square">
            <a:spAutoFit/>
          </a:bodyPr>
          <a:lstStyle/>
          <a:p>
            <a:pPr lvl="0">
              <a:spcBef>
                <a:spcPct val="40000"/>
              </a:spcBef>
              <a:buClr>
                <a:srgbClr val="00778A"/>
              </a:buClr>
              <a:buSzPct val="75000"/>
            </a:pPr>
            <a:r>
              <a:rPr lang="en-GB" sz="2400" b="1" dirty="0" err="1" smtClean="0">
                <a:solidFill>
                  <a:srgbClr val="000000"/>
                </a:solidFill>
                <a:latin typeface="Calibri" pitchFamily="34" charset="0"/>
                <a:cs typeface="Calibri" pitchFamily="34" charset="0"/>
              </a:rPr>
              <a:t>Watertightness</a:t>
            </a:r>
            <a:endParaRPr lang="en-GB" sz="1600" b="1"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latin typeface="Calibri" pitchFamily="34" charset="0"/>
                <a:cs typeface="Calibri" pitchFamily="34" charset="0"/>
              </a:rPr>
              <a:t>Requirements – there shall be </a:t>
            </a:r>
            <a:br>
              <a:rPr lang="en-GB" sz="1600" dirty="0" smtClean="0">
                <a:latin typeface="Calibri" pitchFamily="34" charset="0"/>
                <a:cs typeface="Calibri" pitchFamily="34" charset="0"/>
              </a:rPr>
            </a:br>
            <a:r>
              <a:rPr lang="en-GB" sz="1600" b="1" dirty="0" smtClean="0">
                <a:latin typeface="Calibri" pitchFamily="34" charset="0"/>
                <a:cs typeface="Calibri" pitchFamily="34" charset="0"/>
              </a:rPr>
              <a:t>NO water leakage </a:t>
            </a:r>
            <a:br>
              <a:rPr lang="en-GB" sz="1600" b="1" dirty="0" smtClean="0">
                <a:latin typeface="Calibri" pitchFamily="34" charset="0"/>
                <a:cs typeface="Calibri" pitchFamily="34" charset="0"/>
              </a:rPr>
            </a:br>
            <a:r>
              <a:rPr lang="en-GB" sz="1600" dirty="0" smtClean="0">
                <a:latin typeface="Calibri" pitchFamily="34" charset="0"/>
                <a:cs typeface="Calibri" pitchFamily="34" charset="0"/>
              </a:rPr>
              <a:t>to the maximum test pressure</a:t>
            </a:r>
            <a:endParaRPr lang="en-GB" sz="1600" dirty="0">
              <a:solidFill>
                <a:srgbClr val="000000"/>
              </a:solidFill>
              <a:latin typeface="Calibri" pitchFamily="34" charset="0"/>
              <a:cs typeface="Calibri" pitchFamily="34" charset="0"/>
            </a:endParaRPr>
          </a:p>
        </p:txBody>
      </p:sp>
      <p:sp>
        <p:nvSpPr>
          <p:cNvPr id="4" name="Prostokąt 3"/>
          <p:cNvSpPr/>
          <p:nvPr/>
        </p:nvSpPr>
        <p:spPr>
          <a:xfrm>
            <a:off x="242970" y="4193473"/>
            <a:ext cx="5409150" cy="338554"/>
          </a:xfrm>
          <a:prstGeom prst="rect">
            <a:avLst/>
          </a:prstGeom>
        </p:spPr>
        <p:txBody>
          <a:bodyPr wrap="square">
            <a:spAutoFit/>
          </a:bodyPr>
          <a:lstStyle/>
          <a:p>
            <a:pPr marL="741600" lvl="1" indent="-285750">
              <a:spcBef>
                <a:spcPct val="40000"/>
              </a:spcBef>
              <a:buClr>
                <a:srgbClr val="00778A"/>
              </a:buClr>
              <a:buSzPct val="100000"/>
              <a:buFont typeface="Calibri" pitchFamily="34" charset="0"/>
              <a:buChar char="●"/>
            </a:pPr>
            <a:endParaRPr lang="en-GB" sz="1600" dirty="0">
              <a:latin typeface="Calibri" pitchFamily="34" charset="0"/>
              <a:cs typeface="Calibri" pitchFamily="34" charset="0"/>
            </a:endParaRPr>
          </a:p>
        </p:txBody>
      </p:sp>
      <p:graphicFrame>
        <p:nvGraphicFramePr>
          <p:cNvPr id="5" name="Object 29"/>
          <p:cNvGraphicFramePr>
            <a:graphicFrameLocks noChangeAspect="1"/>
          </p:cNvGraphicFramePr>
          <p:nvPr>
            <p:extLst>
              <p:ext uri="{D42A27DB-BD31-4B8C-83A1-F6EECF244321}">
                <p14:modId xmlns="" xmlns:p14="http://schemas.microsoft.com/office/powerpoint/2010/main" val="3907998762"/>
              </p:ext>
            </p:extLst>
          </p:nvPr>
        </p:nvGraphicFramePr>
        <p:xfrm>
          <a:off x="4139952" y="1984875"/>
          <a:ext cx="4652400" cy="3460349"/>
        </p:xfrm>
        <a:graphic>
          <a:graphicData uri="http://schemas.openxmlformats.org/presentationml/2006/ole">
            <p:oleObj spid="_x0000_s5553" name="Photo Editor Photo" r:id="rId4" imgW="11238095" imgH="9142857" progId="">
              <p:embed/>
            </p:oleObj>
          </a:graphicData>
        </a:graphic>
      </p:graphicFrame>
      <p:sp>
        <p:nvSpPr>
          <p:cNvPr id="9" name="Prostokąt 8"/>
          <p:cNvSpPr/>
          <p:nvPr/>
        </p:nvSpPr>
        <p:spPr>
          <a:xfrm>
            <a:off x="202757" y="5019469"/>
            <a:ext cx="4968552" cy="1323439"/>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FF0000"/>
                </a:solidFill>
                <a:latin typeface="Calibri" pitchFamily="34" charset="0"/>
                <a:cs typeface="Calibri" pitchFamily="34" charset="0"/>
              </a:rPr>
              <a:t>class R4 – at air pressure 150 Pa</a:t>
            </a:r>
            <a:r>
              <a:rPr lang="en-GB" sz="1600" dirty="0" smtClean="0">
                <a:latin typeface="Calibri" pitchFamily="34" charset="0"/>
                <a:cs typeface="Calibri" pitchFamily="34" charset="0"/>
              </a:rPr>
              <a:t/>
            </a:r>
            <a:br>
              <a:rPr lang="en-GB" sz="1600" dirty="0" smtClean="0">
                <a:latin typeface="Calibri" pitchFamily="34" charset="0"/>
                <a:cs typeface="Calibri" pitchFamily="34" charset="0"/>
              </a:rPr>
            </a:br>
            <a:r>
              <a:rPr lang="en-GB" sz="1600" dirty="0" smtClean="0">
                <a:solidFill>
                  <a:schemeClr val="accent1"/>
                </a:solidFill>
                <a:latin typeface="Calibri" pitchFamily="34" charset="0"/>
                <a:cs typeface="Calibri" pitchFamily="34" charset="0"/>
              </a:rPr>
              <a:t>class </a:t>
            </a:r>
            <a:r>
              <a:rPr lang="pl-PL" sz="1600" dirty="0" smtClean="0">
                <a:solidFill>
                  <a:schemeClr val="accent1"/>
                </a:solidFill>
                <a:latin typeface="Calibri" pitchFamily="34" charset="0"/>
                <a:cs typeface="Calibri" pitchFamily="34" charset="0"/>
              </a:rPr>
              <a:t>R</a:t>
            </a:r>
            <a:r>
              <a:rPr lang="en-GB" sz="1600" dirty="0" smtClean="0">
                <a:solidFill>
                  <a:schemeClr val="accent1"/>
                </a:solidFill>
                <a:latin typeface="Calibri" pitchFamily="34" charset="0"/>
                <a:cs typeface="Calibri" pitchFamily="34" charset="0"/>
              </a:rPr>
              <a:t>5 – at air pressure 300 Pa</a:t>
            </a:r>
            <a:r>
              <a:rPr lang="en-GB" sz="1600" dirty="0" smtClean="0">
                <a:latin typeface="Calibri" pitchFamily="34" charset="0"/>
                <a:cs typeface="Calibri" pitchFamily="34" charset="0"/>
              </a:rPr>
              <a:t/>
            </a:r>
            <a:br>
              <a:rPr lang="en-GB" sz="1600" dirty="0" smtClean="0">
                <a:latin typeface="Calibri" pitchFamily="34" charset="0"/>
                <a:cs typeface="Calibri" pitchFamily="34" charset="0"/>
              </a:rPr>
            </a:br>
            <a:r>
              <a:rPr lang="en-GB" sz="1600" dirty="0" smtClean="0">
                <a:solidFill>
                  <a:srgbClr val="00B050"/>
                </a:solidFill>
                <a:latin typeface="Calibri" pitchFamily="34" charset="0"/>
                <a:cs typeface="Calibri" pitchFamily="34" charset="0"/>
              </a:rPr>
              <a:t>class </a:t>
            </a:r>
            <a:r>
              <a:rPr lang="pl-PL" sz="1600" dirty="0" smtClean="0">
                <a:solidFill>
                  <a:srgbClr val="00B050"/>
                </a:solidFill>
                <a:latin typeface="Calibri" pitchFamily="34" charset="0"/>
                <a:cs typeface="Calibri" pitchFamily="34" charset="0"/>
              </a:rPr>
              <a:t>R</a:t>
            </a:r>
            <a:r>
              <a:rPr lang="en-GB" sz="1600" dirty="0" smtClean="0">
                <a:solidFill>
                  <a:srgbClr val="00B050"/>
                </a:solidFill>
                <a:latin typeface="Calibri" pitchFamily="34" charset="0"/>
                <a:cs typeface="Calibri" pitchFamily="34" charset="0"/>
              </a:rPr>
              <a:t>6 – at air pressure 450 Pa</a:t>
            </a:r>
            <a:br>
              <a:rPr lang="en-GB" sz="1600" dirty="0" smtClean="0">
                <a:solidFill>
                  <a:srgbClr val="00B050"/>
                </a:solidFill>
                <a:latin typeface="Calibri" pitchFamily="34" charset="0"/>
                <a:cs typeface="Calibri" pitchFamily="34" charset="0"/>
              </a:rPr>
            </a:br>
            <a:r>
              <a:rPr lang="en-GB" sz="1600" dirty="0" smtClean="0">
                <a:solidFill>
                  <a:srgbClr val="0070C0"/>
                </a:solidFill>
                <a:latin typeface="Calibri" pitchFamily="34" charset="0"/>
                <a:cs typeface="Calibri" pitchFamily="34" charset="0"/>
              </a:rPr>
              <a:t>class </a:t>
            </a:r>
            <a:r>
              <a:rPr lang="pl-PL" sz="1600" dirty="0" smtClean="0">
                <a:solidFill>
                  <a:srgbClr val="0070C0"/>
                </a:solidFill>
                <a:latin typeface="Calibri" pitchFamily="34" charset="0"/>
                <a:cs typeface="Calibri" pitchFamily="34" charset="0"/>
              </a:rPr>
              <a:t>R</a:t>
            </a:r>
            <a:r>
              <a:rPr lang="en-GB" sz="1600" dirty="0" smtClean="0">
                <a:solidFill>
                  <a:srgbClr val="0070C0"/>
                </a:solidFill>
                <a:latin typeface="Calibri" pitchFamily="34" charset="0"/>
                <a:cs typeface="Calibri" pitchFamily="34" charset="0"/>
              </a:rPr>
              <a:t>7 – at air pressure 600 Pa</a:t>
            </a: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class RE… (e.g. </a:t>
            </a:r>
            <a:r>
              <a:rPr lang="pl-PL" sz="1600" dirty="0" smtClean="0">
                <a:solidFill>
                  <a:srgbClr val="000000"/>
                </a:solidFill>
                <a:latin typeface="Calibri" pitchFamily="34" charset="0"/>
                <a:cs typeface="Calibri" pitchFamily="34" charset="0"/>
              </a:rPr>
              <a:t>R</a:t>
            </a:r>
            <a:r>
              <a:rPr lang="en-GB" sz="1600" dirty="0" smtClean="0">
                <a:solidFill>
                  <a:srgbClr val="000000"/>
                </a:solidFill>
                <a:latin typeface="Calibri" pitchFamily="34" charset="0"/>
                <a:cs typeface="Calibri" pitchFamily="34" charset="0"/>
              </a:rPr>
              <a:t>E</a:t>
            </a:r>
            <a:r>
              <a:rPr lang="en-GB" sz="1600" baseline="-10000" dirty="0" smtClean="0">
                <a:solidFill>
                  <a:srgbClr val="000000"/>
                </a:solidFill>
                <a:latin typeface="Calibri" pitchFamily="34" charset="0"/>
                <a:cs typeface="Calibri" pitchFamily="34" charset="0"/>
              </a:rPr>
              <a:t>750</a:t>
            </a:r>
            <a:r>
              <a:rPr lang="en-GB" sz="1600" dirty="0" smtClean="0">
                <a:solidFill>
                  <a:srgbClr val="000000"/>
                </a:solidFill>
                <a:latin typeface="Calibri" pitchFamily="34" charset="0"/>
                <a:cs typeface="Calibri" pitchFamily="34" charset="0"/>
              </a:rPr>
              <a:t>) – at air pressure 750 Pa</a:t>
            </a:r>
            <a:endParaRPr lang="en-GB" sz="1600" dirty="0">
              <a:solidFill>
                <a:srgbClr val="000000"/>
              </a:solidFill>
              <a:latin typeface="Calibri" pitchFamily="34" charset="0"/>
              <a:cs typeface="Calibri" pitchFamily="34" charset="0"/>
            </a:endParaRPr>
          </a:p>
        </p:txBody>
      </p:sp>
      <p:sp>
        <p:nvSpPr>
          <p:cNvPr id="2" name="Tytuł 1"/>
          <p:cNvSpPr>
            <a:spLocks noGrp="1"/>
          </p:cNvSpPr>
          <p:nvPr>
            <p:ph type="title"/>
          </p:nvPr>
        </p:nvSpPr>
        <p:spPr/>
        <p:txBody>
          <a:bodyPr/>
          <a:lstStyle/>
          <a:p>
            <a:r>
              <a:rPr lang="pl-PL" dirty="0" smtClean="0"/>
              <a:t>Performance </a:t>
            </a:r>
            <a:r>
              <a:rPr lang="pl-PL" dirty="0" err="1" smtClean="0"/>
              <a:t>levels</a:t>
            </a:r>
            <a:endParaRPr lang="en-GB" dirty="0"/>
          </a:p>
        </p:txBody>
      </p:sp>
    </p:spTree>
    <p:extLst>
      <p:ext uri="{BB962C8B-B14F-4D97-AF65-F5344CB8AC3E}">
        <p14:creationId xmlns="" xmlns:p14="http://schemas.microsoft.com/office/powerpoint/2010/main" val="356536280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p:cTn id="7" dur="500" fill="hold"/>
                                        <p:tgtEl>
                                          <p:spTgt spid="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0825" y="1268413"/>
            <a:ext cx="5257279" cy="1545038"/>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Resistance to wind load</a:t>
            </a:r>
            <a:endParaRPr lang="en-GB" sz="1600" b="1"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curtain walling shall be sufficiently rigid to resist the specified wind load that must be safely transferred to the building’s structure via the fixing elements intended for that purpose</a:t>
            </a:r>
          </a:p>
        </p:txBody>
      </p:sp>
      <p:pic>
        <p:nvPicPr>
          <p:cNvPr id="7294" name="Picture 126" descr="D:\Prezentacje\Introduction to curtain walling_March 2012\Zdjęcia\Archiwum Sapa\Kopie (low resolution)\KOMORA DETAL - Kopia.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11560" y="2996952"/>
            <a:ext cx="4829622" cy="3622585"/>
          </a:xfrm>
          <a:prstGeom prst="rect">
            <a:avLst/>
          </a:prstGeom>
          <a:noFill/>
          <a:extLst>
            <a:ext uri="{909E8E84-426E-40DD-AFC4-6F175D3DCCD1}">
              <a14:hiddenFill xmlns="" xmlns:a14="http://schemas.microsoft.com/office/drawing/2010/main">
                <a:solidFill>
                  <a:srgbClr val="FFFFFF"/>
                </a:solidFill>
              </a14:hiddenFill>
            </a:ext>
          </a:extLst>
        </p:spPr>
      </p:pic>
      <p:sp>
        <p:nvSpPr>
          <p:cNvPr id="5" name="Prostokąt 4"/>
          <p:cNvSpPr/>
          <p:nvPr/>
        </p:nvSpPr>
        <p:spPr>
          <a:xfrm>
            <a:off x="5220072" y="3933056"/>
            <a:ext cx="3456384" cy="230832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Under the declared wind load the </a:t>
            </a:r>
            <a:r>
              <a:rPr lang="en-GB" sz="1600" b="1" dirty="0" smtClean="0">
                <a:solidFill>
                  <a:srgbClr val="000000"/>
                </a:solidFill>
                <a:latin typeface="Calibri" pitchFamily="34" charset="0"/>
                <a:cs typeface="Calibri" pitchFamily="34" charset="0"/>
              </a:rPr>
              <a:t>maximum frontal deflection on the curtain walling’s mullions shall not exceed L/200 or 15 mm</a:t>
            </a:r>
            <a:r>
              <a:rPr lang="en-GB" sz="1600" dirty="0" smtClean="0">
                <a:solidFill>
                  <a:srgbClr val="000000"/>
                </a:solidFill>
                <a:latin typeface="Calibri" pitchFamily="34" charset="0"/>
                <a:cs typeface="Calibri" pitchFamily="34" charset="0"/>
              </a:rPr>
              <a:t>, whichever is the lesser figure, when measured between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the points of support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to the building’s structure.</a:t>
            </a:r>
          </a:p>
        </p:txBody>
      </p:sp>
      <p:sp>
        <p:nvSpPr>
          <p:cNvPr id="3" name="Tytuł 2"/>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44463059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rostokąt 2"/>
          <p:cNvSpPr/>
          <p:nvPr/>
        </p:nvSpPr>
        <p:spPr>
          <a:xfrm>
            <a:off x="251521" y="1268413"/>
            <a:ext cx="4176463" cy="1545038"/>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Dead load (self-weight)</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curtain walling should sustain its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own weight</a:t>
            </a:r>
            <a:r>
              <a:rPr lang="pl-PL" sz="1600" dirty="0" smtClean="0">
                <a:solidFill>
                  <a:srgbClr val="000000"/>
                </a:solidFill>
                <a:latin typeface="Calibri" pitchFamily="34" charset="0"/>
                <a:cs typeface="Calibri" pitchFamily="34" charset="0"/>
              </a:rPr>
              <a:t> – </a:t>
            </a:r>
            <a:r>
              <a:rPr lang="en-GB" sz="1600" b="1" dirty="0" smtClean="0">
                <a:solidFill>
                  <a:srgbClr val="000000"/>
                </a:solidFill>
                <a:latin typeface="Calibri" pitchFamily="34" charset="0"/>
                <a:cs typeface="Calibri" pitchFamily="34" charset="0"/>
              </a:rPr>
              <a:t>mainly glass </a:t>
            </a:r>
            <a:r>
              <a:rPr lang="pl-PL" sz="1600" dirty="0" smtClean="0">
                <a:solidFill>
                  <a:srgbClr val="000000"/>
                </a:solidFill>
                <a:latin typeface="Calibri" pitchFamily="34" charset="0"/>
                <a:cs typeface="Calibri" pitchFamily="34" charset="0"/>
              </a:rPr>
              <a:t>–</a:t>
            </a:r>
            <a:r>
              <a:rPr lang="en-GB" sz="1600" dirty="0" smtClean="0">
                <a:solidFill>
                  <a:srgbClr val="000000"/>
                </a:solidFill>
                <a:latin typeface="Calibri" pitchFamily="34" charset="0"/>
                <a:cs typeface="Calibri" pitchFamily="34" charset="0"/>
              </a:rPr>
              <a:t> plus</a:t>
            </a:r>
            <a:r>
              <a:rPr lang="pl-PL" sz="1600" dirty="0" smtClean="0">
                <a:solidFill>
                  <a:srgbClr val="000000"/>
                </a:solidFill>
                <a:latin typeface="Calibri" pitchFamily="34" charset="0"/>
                <a:cs typeface="Calibri" pitchFamily="34" charset="0"/>
              </a:rPr>
              <a:t> </a:t>
            </a:r>
            <a:r>
              <a:rPr lang="fr-BE" sz="1600" dirty="0" smtClean="0">
                <a:solidFill>
                  <a:srgbClr val="000000"/>
                </a:solidFill>
                <a:latin typeface="Calibri" pitchFamily="34" charset="0"/>
                <a:cs typeface="Calibri" pitchFamily="34" charset="0"/>
              </a:rPr>
              <a:t/>
            </a:r>
            <a:br>
              <a:rPr lang="fr-BE"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attachments incorporated into it in original design</a:t>
            </a:r>
          </a:p>
        </p:txBody>
      </p:sp>
      <p:pic>
        <p:nvPicPr>
          <p:cNvPr id="12290" name="Picture 2" descr="D:\Prezentacje\Introduction to curtain walling_April 2012\Zdjęcia\Archiwum Sapa\Kopie (low resolution)\YX8M2350 kopia.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l="4629"/>
          <a:stretch>
            <a:fillRect/>
          </a:stretch>
        </p:blipFill>
        <p:spPr bwMode="auto">
          <a:xfrm>
            <a:off x="4293408" y="1972658"/>
            <a:ext cx="4657768" cy="3256542"/>
          </a:xfrm>
          <a:prstGeom prst="rect">
            <a:avLst/>
          </a:prstGeom>
          <a:noFill/>
          <a:extLst>
            <a:ext uri="{909E8E84-426E-40DD-AFC4-6F175D3DCCD1}">
              <a14:hiddenFill xmlns="" xmlns:a14="http://schemas.microsoft.com/office/drawing/2010/main">
                <a:solidFill>
                  <a:srgbClr val="FFFFFF"/>
                </a:solidFill>
              </a14:hiddenFill>
            </a:ext>
          </a:extLst>
        </p:spPr>
      </p:pic>
      <p:sp>
        <p:nvSpPr>
          <p:cNvPr id="18" name="Prostokąt 17"/>
          <p:cNvSpPr/>
          <p:nvPr/>
        </p:nvSpPr>
        <p:spPr>
          <a:xfrm>
            <a:off x="251521" y="5949278"/>
            <a:ext cx="8627646" cy="584775"/>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maximum deflection of any main horizontal framing from the vertical loads shall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not exceed </a:t>
            </a:r>
            <a:r>
              <a:rPr lang="en-GB" sz="1600" b="1" dirty="0" smtClean="0">
                <a:solidFill>
                  <a:srgbClr val="000000"/>
                </a:solidFill>
                <a:latin typeface="Calibri" pitchFamily="34" charset="0"/>
                <a:cs typeface="Calibri" pitchFamily="34" charset="0"/>
              </a:rPr>
              <a:t>L/500 or 3mm</a:t>
            </a:r>
            <a:r>
              <a:rPr lang="en-GB" sz="1600" dirty="0" smtClean="0">
                <a:solidFill>
                  <a:srgbClr val="000000"/>
                </a:solidFill>
                <a:latin typeface="Calibri" pitchFamily="34" charset="0"/>
                <a:cs typeface="Calibri" pitchFamily="34" charset="0"/>
              </a:rPr>
              <a:t>, whichever is the lesser figure.</a:t>
            </a:r>
          </a:p>
        </p:txBody>
      </p:sp>
      <p:grpSp>
        <p:nvGrpSpPr>
          <p:cNvPr id="14" name="Grupa 13"/>
          <p:cNvGrpSpPr/>
          <p:nvPr/>
        </p:nvGrpSpPr>
        <p:grpSpPr>
          <a:xfrm>
            <a:off x="-190737" y="913635"/>
            <a:ext cx="4756081" cy="4603597"/>
            <a:chOff x="107502" y="901872"/>
            <a:chExt cx="4756081" cy="4603597"/>
          </a:xfrm>
        </p:grpSpPr>
        <p:grpSp>
          <p:nvGrpSpPr>
            <p:cNvPr id="19" name="Grupa 18"/>
            <p:cNvGrpSpPr/>
            <p:nvPr/>
          </p:nvGrpSpPr>
          <p:grpSpPr>
            <a:xfrm>
              <a:off x="107502" y="901872"/>
              <a:ext cx="4756081" cy="4603597"/>
              <a:chOff x="4912676" y="1799459"/>
              <a:chExt cx="4756081" cy="4603597"/>
            </a:xfrm>
          </p:grpSpPr>
          <p:sp>
            <p:nvSpPr>
              <p:cNvPr id="20" name="Łuk 19"/>
              <p:cNvSpPr/>
              <p:nvPr/>
            </p:nvSpPr>
            <p:spPr>
              <a:xfrm rot="8145618">
                <a:off x="4912676" y="1799459"/>
                <a:ext cx="4756081" cy="4561200"/>
              </a:xfrm>
              <a:prstGeom prst="arc">
                <a:avLst>
                  <a:gd name="adj1" fmla="val 17071109"/>
                  <a:gd name="adj2" fmla="val 20852559"/>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grpSp>
            <p:nvGrpSpPr>
              <p:cNvPr id="21" name="Grupa 20"/>
              <p:cNvGrpSpPr/>
              <p:nvPr/>
            </p:nvGrpSpPr>
            <p:grpSpPr>
              <a:xfrm>
                <a:off x="5885229" y="6003852"/>
                <a:ext cx="2684918" cy="399204"/>
                <a:chOff x="5885229" y="6003852"/>
                <a:chExt cx="2684918" cy="399204"/>
              </a:xfrm>
            </p:grpSpPr>
            <p:sp>
              <p:nvSpPr>
                <p:cNvPr id="22" name="Trójkąt równoramienny 21"/>
                <p:cNvSpPr/>
                <p:nvPr/>
              </p:nvSpPr>
              <p:spPr>
                <a:xfrm>
                  <a:off x="5885229" y="6089455"/>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rójkąt równoramienny 22"/>
                <p:cNvSpPr/>
                <p:nvPr/>
              </p:nvSpPr>
              <p:spPr>
                <a:xfrm>
                  <a:off x="8318119" y="6088766"/>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Łącznik prostoliniowy 23"/>
                <p:cNvCxnSpPr/>
                <p:nvPr/>
              </p:nvCxnSpPr>
              <p:spPr>
                <a:xfrm>
                  <a:off x="8282115" y="6332664"/>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Łącznik prosty ze strzałką 24"/>
                <p:cNvCxnSpPr/>
                <p:nvPr/>
              </p:nvCxnSpPr>
              <p:spPr>
                <a:xfrm>
                  <a:off x="7129987" y="6099194"/>
                  <a:ext cx="0" cy="303862"/>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6" name="Łącznik prostoliniowy 25"/>
                <p:cNvCxnSpPr/>
                <p:nvPr/>
              </p:nvCxnSpPr>
              <p:spPr>
                <a:xfrm flipV="1">
                  <a:off x="5993241" y="6088077"/>
                  <a:ext cx="2432890" cy="689"/>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27" name="pole tekstowe 26"/>
                <p:cNvSpPr txBox="1"/>
                <p:nvPr/>
              </p:nvSpPr>
              <p:spPr>
                <a:xfrm>
                  <a:off x="7142427" y="6003852"/>
                  <a:ext cx="551946" cy="369332"/>
                </a:xfrm>
                <a:prstGeom prst="rect">
                  <a:avLst/>
                </a:prstGeom>
                <a:noFill/>
              </p:spPr>
              <p:txBody>
                <a:bodyPr wrap="none" rtlCol="0">
                  <a:spAutoFit/>
                </a:bodyPr>
                <a:lstStyle/>
                <a:p>
                  <a:r>
                    <a:rPr lang="en-GB" dirty="0" err="1" smtClean="0">
                      <a:latin typeface="Calibri" pitchFamily="34" charset="0"/>
                      <a:cs typeface="Calibri" pitchFamily="34" charset="0"/>
                    </a:rPr>
                    <a:t>v</a:t>
                  </a:r>
                  <a:r>
                    <a:rPr lang="en-GB" baseline="-25000" dirty="0" err="1" smtClean="0">
                      <a:latin typeface="Calibri" pitchFamily="34" charset="0"/>
                      <a:cs typeface="Calibri" pitchFamily="34" charset="0"/>
                    </a:rPr>
                    <a:t>max</a:t>
                  </a:r>
                  <a:endParaRPr lang="pl-PL" baseline="-25000" dirty="0" smtClean="0">
                    <a:latin typeface="Calibri" pitchFamily="34" charset="0"/>
                    <a:cs typeface="Calibri" pitchFamily="34" charset="0"/>
                  </a:endParaRPr>
                </a:p>
              </p:txBody>
            </p:sp>
          </p:grpSp>
        </p:grpSp>
        <p:cxnSp>
          <p:nvCxnSpPr>
            <p:cNvPr id="28" name="Łącznik prosty ze strzałką 27"/>
            <p:cNvCxnSpPr/>
            <p:nvPr/>
          </p:nvCxnSpPr>
          <p:spPr>
            <a:xfrm flipH="1">
              <a:off x="1180375" y="4831478"/>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9" name="pole tekstowe 28"/>
            <p:cNvSpPr txBox="1"/>
            <p:nvPr/>
          </p:nvSpPr>
          <p:spPr>
            <a:xfrm>
              <a:off x="2263286" y="4471947"/>
              <a:ext cx="282450" cy="369332"/>
            </a:xfrm>
            <a:prstGeom prst="rect">
              <a:avLst/>
            </a:prstGeom>
            <a:noFill/>
          </p:spPr>
          <p:txBody>
            <a:bodyPr wrap="none" rtlCol="0">
              <a:spAutoFit/>
            </a:bodyPr>
            <a:lstStyle/>
            <a:p>
              <a:r>
                <a:rPr lang="pl-PL" dirty="0">
                  <a:latin typeface="Calibri" pitchFamily="34" charset="0"/>
                  <a:cs typeface="Calibri" pitchFamily="34" charset="0"/>
                </a:rPr>
                <a:t>L</a:t>
              </a:r>
              <a:endParaRPr lang="en-GB" dirty="0">
                <a:latin typeface="Calibri" pitchFamily="34" charset="0"/>
                <a:cs typeface="Calibri" pitchFamily="34" charset="0"/>
              </a:endParaRPr>
            </a:p>
          </p:txBody>
        </p:sp>
      </p:grpSp>
      <p:sp>
        <p:nvSpPr>
          <p:cNvPr id="2" name="Tytuł 1"/>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400764352"/>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p:cTn id="7" dur="500" fill="hold"/>
                                        <p:tgtEl>
                                          <p:spTgt spid="18">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8">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8">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500" fill="hold"/>
                                        <p:tgtEl>
                                          <p:spTgt spid="14"/>
                                        </p:tgtEl>
                                        <p:attrNameLst>
                                          <p:attrName>ppt_w</p:attrName>
                                        </p:attrNameLst>
                                      </p:cBhvr>
                                      <p:tavLst>
                                        <p:tav tm="0">
                                          <p:val>
                                            <p:fltVal val="0"/>
                                          </p:val>
                                        </p:tav>
                                        <p:tav tm="100000">
                                          <p:val>
                                            <p:strVal val="#ppt_w"/>
                                          </p:val>
                                        </p:tav>
                                      </p:tavLst>
                                    </p:anim>
                                    <p:anim calcmode="lin" valueType="num">
                                      <p:cBhvr>
                                        <p:cTn id="13" dur="500" fill="hold"/>
                                        <p:tgtEl>
                                          <p:spTgt spid="14"/>
                                        </p:tgtEl>
                                        <p:attrNameLst>
                                          <p:attrName>ppt_h</p:attrName>
                                        </p:attrNameLst>
                                      </p:cBhvr>
                                      <p:tavLst>
                                        <p:tav tm="0">
                                          <p:val>
                                            <p:fltVal val="0"/>
                                          </p:val>
                                        </p:tav>
                                        <p:tav tm="100000">
                                          <p:val>
                                            <p:strVal val="#ppt_h"/>
                                          </p:val>
                                        </p:tav>
                                      </p:tavLst>
                                    </p:anim>
                                    <p:animEffect transition="in" filter="fade">
                                      <p:cBhvr>
                                        <p:cTn id="1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rostokąt 6"/>
          <p:cNvSpPr/>
          <p:nvPr/>
        </p:nvSpPr>
        <p:spPr>
          <a:xfrm>
            <a:off x="323529" y="4581128"/>
            <a:ext cx="8472503" cy="1397306"/>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Resistance to live horizontal loads</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Live horizontal loads apply, for example, to pedestrian loading in high foot traffic areas, cleaning and maintenance ladders or cradles</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height at which the load is applied, will vary according to the National Regulations</a:t>
            </a:r>
            <a:r>
              <a:rPr lang="pl-PL" sz="1600" dirty="0" smtClean="0">
                <a:solidFill>
                  <a:srgbClr val="000000"/>
                </a:solidFill>
                <a:latin typeface="Calibri" pitchFamily="34" charset="0"/>
                <a:cs typeface="Calibri" pitchFamily="34" charset="0"/>
              </a:rPr>
              <a:t> (1)</a:t>
            </a:r>
            <a:endParaRPr lang="en-GB" sz="1600" dirty="0" smtClean="0">
              <a:solidFill>
                <a:srgbClr val="000000"/>
              </a:solidFill>
              <a:latin typeface="Calibri" pitchFamily="34" charset="0"/>
              <a:cs typeface="Calibri" pitchFamily="34" charset="0"/>
            </a:endParaRPr>
          </a:p>
        </p:txBody>
      </p:sp>
      <p:pic>
        <p:nvPicPr>
          <p:cNvPr id="8" name="Obraz 7"/>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23529" y="1522352"/>
            <a:ext cx="4079870" cy="2952328"/>
          </a:xfrm>
          <a:prstGeom prst="rect">
            <a:avLst/>
          </a:prstGeom>
        </p:spPr>
      </p:pic>
      <p:pic>
        <p:nvPicPr>
          <p:cNvPr id="9" name="Obraz 8"/>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4860032" y="1514915"/>
            <a:ext cx="3936001" cy="2952000"/>
          </a:xfrm>
          <a:prstGeom prst="rect">
            <a:avLst/>
          </a:prstGeom>
        </p:spPr>
      </p:pic>
      <p:sp>
        <p:nvSpPr>
          <p:cNvPr id="2" name="Prostokąt 1"/>
          <p:cNvSpPr/>
          <p:nvPr/>
        </p:nvSpPr>
        <p:spPr>
          <a:xfrm>
            <a:off x="937883" y="6146140"/>
            <a:ext cx="8142432" cy="523220"/>
          </a:xfrm>
          <a:prstGeom prst="rect">
            <a:avLst/>
          </a:prstGeom>
        </p:spPr>
        <p:txBody>
          <a:bodyPr wrap="square">
            <a:spAutoFit/>
          </a:bodyPr>
          <a:lstStyle/>
          <a:p>
            <a:pPr marL="455850" lvl="1" algn="r">
              <a:spcBef>
                <a:spcPct val="40000"/>
              </a:spcBef>
              <a:buClr>
                <a:srgbClr val="00778A"/>
              </a:buClr>
              <a:buSzPct val="100000"/>
            </a:pPr>
            <a:r>
              <a:rPr lang="en-GB" sz="1400" dirty="0" smtClean="0">
                <a:solidFill>
                  <a:schemeClr val="bg1">
                    <a:lumMod val="50000"/>
                  </a:schemeClr>
                </a:solidFill>
                <a:latin typeface="Calibri" pitchFamily="34" charset="0"/>
                <a:cs typeface="Calibri" pitchFamily="34" charset="0"/>
              </a:rPr>
              <a:t>(</a:t>
            </a:r>
            <a:r>
              <a:rPr lang="pl-PL" sz="1400" dirty="0" smtClean="0">
                <a:solidFill>
                  <a:schemeClr val="bg1">
                    <a:lumMod val="50000"/>
                  </a:schemeClr>
                </a:solidFill>
                <a:latin typeface="Calibri" pitchFamily="34" charset="0"/>
                <a:cs typeface="Calibri" pitchFamily="34" charset="0"/>
              </a:rPr>
              <a:t>1) </a:t>
            </a:r>
            <a:r>
              <a:rPr lang="en-GB" sz="1400" dirty="0" smtClean="0">
                <a:solidFill>
                  <a:schemeClr val="bg1">
                    <a:lumMod val="50000"/>
                  </a:schemeClr>
                </a:solidFill>
                <a:latin typeface="Calibri" pitchFamily="34" charset="0"/>
                <a:cs typeface="Calibri" pitchFamily="34" charset="0"/>
              </a:rPr>
              <a:t>e.g</a:t>
            </a:r>
            <a:r>
              <a:rPr lang="en-GB" sz="1400" dirty="0">
                <a:solidFill>
                  <a:schemeClr val="bg1">
                    <a:lumMod val="50000"/>
                  </a:schemeClr>
                </a:solidFill>
                <a:latin typeface="Calibri" pitchFamily="34" charset="0"/>
                <a:cs typeface="Calibri" pitchFamily="34" charset="0"/>
              </a:rPr>
              <a:t>. according to the EN 1991-1-1 (</a:t>
            </a:r>
            <a:r>
              <a:rPr lang="en-GB" sz="1400" dirty="0" err="1">
                <a:solidFill>
                  <a:schemeClr val="bg1">
                    <a:lumMod val="50000"/>
                  </a:schemeClr>
                </a:solidFill>
                <a:latin typeface="Calibri" pitchFamily="34" charset="0"/>
                <a:cs typeface="Calibri" pitchFamily="34" charset="0"/>
              </a:rPr>
              <a:t>Eurocode</a:t>
            </a:r>
            <a:r>
              <a:rPr lang="en-GB" sz="1400" dirty="0">
                <a:solidFill>
                  <a:schemeClr val="bg1">
                    <a:lumMod val="50000"/>
                  </a:schemeClr>
                </a:solidFill>
                <a:latin typeface="Calibri" pitchFamily="34" charset="0"/>
                <a:cs typeface="Calibri" pitchFamily="34" charset="0"/>
              </a:rPr>
              <a:t> 1), for office areas, </a:t>
            </a:r>
            <a:r>
              <a:rPr lang="pl-PL" sz="1400" dirty="0" smtClean="0">
                <a:solidFill>
                  <a:schemeClr val="bg1">
                    <a:lumMod val="50000"/>
                  </a:schemeClr>
                </a:solidFill>
                <a:latin typeface="Calibri" pitchFamily="34" charset="0"/>
                <a:cs typeface="Calibri" pitchFamily="34" charset="0"/>
              </a:rPr>
              <a:t/>
            </a:r>
            <a:br>
              <a:rPr lang="pl-PL" sz="1400" dirty="0" smtClean="0">
                <a:solidFill>
                  <a:schemeClr val="bg1">
                    <a:lumMod val="50000"/>
                  </a:schemeClr>
                </a:solidFill>
                <a:latin typeface="Calibri" pitchFamily="34" charset="0"/>
                <a:cs typeface="Calibri" pitchFamily="34" charset="0"/>
              </a:rPr>
            </a:br>
            <a:r>
              <a:rPr lang="en-GB" sz="1400" dirty="0" smtClean="0">
                <a:solidFill>
                  <a:schemeClr val="bg1">
                    <a:lumMod val="50000"/>
                  </a:schemeClr>
                </a:solidFill>
                <a:latin typeface="Calibri" pitchFamily="34" charset="0"/>
                <a:cs typeface="Calibri" pitchFamily="34" charset="0"/>
              </a:rPr>
              <a:t>it </a:t>
            </a:r>
            <a:r>
              <a:rPr lang="en-GB" sz="1400" dirty="0">
                <a:solidFill>
                  <a:schemeClr val="bg1">
                    <a:lumMod val="50000"/>
                  </a:schemeClr>
                </a:solidFill>
                <a:latin typeface="Calibri" pitchFamily="34" charset="0"/>
                <a:cs typeface="Calibri" pitchFamily="34" charset="0"/>
              </a:rPr>
              <a:t>is a load of </a:t>
            </a:r>
            <a:r>
              <a:rPr lang="pl-PL" sz="1400" dirty="0">
                <a:solidFill>
                  <a:schemeClr val="bg1">
                    <a:lumMod val="50000"/>
                  </a:schemeClr>
                </a:solidFill>
                <a:latin typeface="Calibri" pitchFamily="34" charset="0"/>
                <a:cs typeface="Calibri" pitchFamily="34" charset="0"/>
              </a:rPr>
              <a:t>1.0</a:t>
            </a:r>
            <a:r>
              <a:rPr lang="en-GB" sz="1400" dirty="0" err="1">
                <a:solidFill>
                  <a:schemeClr val="bg1">
                    <a:lumMod val="50000"/>
                  </a:schemeClr>
                </a:solidFill>
                <a:latin typeface="Calibri" pitchFamily="34" charset="0"/>
                <a:cs typeface="Calibri" pitchFamily="34" charset="0"/>
              </a:rPr>
              <a:t>kN</a:t>
            </a:r>
            <a:r>
              <a:rPr lang="en-GB" sz="1400" dirty="0">
                <a:solidFill>
                  <a:schemeClr val="bg1">
                    <a:lumMod val="50000"/>
                  </a:schemeClr>
                </a:solidFill>
                <a:latin typeface="Calibri" pitchFamily="34" charset="0"/>
                <a:cs typeface="Calibri" pitchFamily="34" charset="0"/>
              </a:rPr>
              <a:t>/m at the height of 1.2m above the floor surface)</a:t>
            </a:r>
          </a:p>
        </p:txBody>
      </p:sp>
      <p:sp>
        <p:nvSpPr>
          <p:cNvPr id="3" name="Tytuł 2"/>
          <p:cNvSpPr>
            <a:spLocks noGrp="1"/>
          </p:cNvSpPr>
          <p:nvPr>
            <p:ph type="title"/>
          </p:nvPr>
        </p:nvSpPr>
        <p:spPr/>
        <p:txBody>
          <a:bodyPr/>
          <a:lstStyle/>
          <a:p>
            <a:r>
              <a:rPr lang="pl-PL" dirty="0" smtClean="0"/>
              <a:t>Performance </a:t>
            </a:r>
            <a:r>
              <a:rPr lang="pl-PL" dirty="0" err="1" smtClean="0"/>
              <a:t>levels</a:t>
            </a:r>
            <a:endParaRPr lang="en-GB" dirty="0"/>
          </a:p>
        </p:txBody>
      </p:sp>
    </p:spTree>
    <p:extLst>
      <p:ext uri="{BB962C8B-B14F-4D97-AF65-F5344CB8AC3E}">
        <p14:creationId xmlns="" xmlns:p14="http://schemas.microsoft.com/office/powerpoint/2010/main" val="104377118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 calcmode="lin" valueType="num">
                                      <p:cBhvr>
                                        <p:cTn id="7" dur="500" fill="hold"/>
                                        <p:tgtEl>
                                          <p:spTgt spid="7">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7">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7">
                                            <p:txEl>
                                              <p:pRg st="2" end="2"/>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0825" y="1268413"/>
            <a:ext cx="5256584" cy="1791260"/>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Thermal transmittance</a:t>
            </a: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Methods of assessment / calculation of the thermal transmittance of curtain walling and appropriate methods of testing are defined in the EN 13947 – Thermal performance of curtain walling – calculation of thermal transmittance</a:t>
            </a:r>
          </a:p>
        </p:txBody>
      </p:sp>
      <p:graphicFrame>
        <p:nvGraphicFramePr>
          <p:cNvPr id="4" name="Object 1047"/>
          <p:cNvGraphicFramePr>
            <a:graphicFrameLocks noChangeAspect="1"/>
          </p:cNvGraphicFramePr>
          <p:nvPr>
            <p:extLst>
              <p:ext uri="{D42A27DB-BD31-4B8C-83A1-F6EECF244321}">
                <p14:modId xmlns="" xmlns:p14="http://schemas.microsoft.com/office/powerpoint/2010/main" val="3162625543"/>
              </p:ext>
            </p:extLst>
          </p:nvPr>
        </p:nvGraphicFramePr>
        <p:xfrm>
          <a:off x="683568" y="4149080"/>
          <a:ext cx="2572865" cy="2225695"/>
        </p:xfrm>
        <a:graphic>
          <a:graphicData uri="http://schemas.openxmlformats.org/presentationml/2006/ole">
            <p:oleObj spid="_x0000_s8786" name="Photo Editor Photo" r:id="rId4" imgW="2467319" imgH="2133898" progId="">
              <p:embed/>
            </p:oleObj>
          </a:graphicData>
        </a:graphic>
      </p:graphicFrame>
      <p:pic>
        <p:nvPicPr>
          <p:cNvPr id="14" name="Picture 1051"/>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6038675" y="1811599"/>
            <a:ext cx="2612790" cy="18002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5" name="Prostokąt 14"/>
          <p:cNvSpPr/>
          <p:nvPr/>
        </p:nvSpPr>
        <p:spPr>
          <a:xfrm>
            <a:off x="3635896" y="5081533"/>
            <a:ext cx="5328592" cy="1077218"/>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 The above European Standard can be used for comparison of the thermal transmittance of different types of curtain walls or as part of input data for calculating the energy</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use in a building.</a:t>
            </a:r>
          </a:p>
        </p:txBody>
      </p:sp>
      <p:sp>
        <p:nvSpPr>
          <p:cNvPr id="3" name="Tytuł 2"/>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106537697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 calcmode="lin" valueType="num">
                                      <p:cBhvr>
                                        <p:cTn id="7" dur="500" fill="hold"/>
                                        <p:tgtEl>
                                          <p:spTgt spid="1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5">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0825" y="1268413"/>
            <a:ext cx="6121376" cy="1668149"/>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Airborne sound reduction </a:t>
            </a:r>
            <a:br>
              <a:rPr lang="en-GB" sz="2400" b="1" dirty="0" smtClean="0">
                <a:solidFill>
                  <a:srgbClr val="000000"/>
                </a:solidFill>
                <a:latin typeface="Calibri" pitchFamily="34" charset="0"/>
                <a:cs typeface="Calibri" pitchFamily="34" charset="0"/>
              </a:rPr>
            </a:br>
            <a:r>
              <a:rPr lang="en-GB" sz="2400" b="1" dirty="0" smtClean="0">
                <a:solidFill>
                  <a:srgbClr val="000000"/>
                </a:solidFill>
                <a:latin typeface="Calibri" pitchFamily="34" charset="0"/>
                <a:cs typeface="Calibri" pitchFamily="34" charset="0"/>
              </a:rPr>
              <a:t>(acoustic performance)</a:t>
            </a:r>
            <a:endParaRPr lang="en-GB" sz="1600" b="1"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main factor that describes the ability of a curtain wall to reduce sound – </a:t>
            </a:r>
            <a:r>
              <a:rPr lang="en-GB" sz="1600" dirty="0" err="1" smtClean="0">
                <a:solidFill>
                  <a:srgbClr val="000000"/>
                </a:solidFill>
                <a:latin typeface="Calibri" pitchFamily="34" charset="0"/>
                <a:cs typeface="Calibri" pitchFamily="34" charset="0"/>
              </a:rPr>
              <a:t>R</a:t>
            </a:r>
            <a:r>
              <a:rPr lang="en-GB" sz="1600" baseline="-20000" dirty="0" err="1" smtClean="0">
                <a:solidFill>
                  <a:srgbClr val="000000"/>
                </a:solidFill>
                <a:latin typeface="Calibri" pitchFamily="34" charset="0"/>
                <a:cs typeface="Calibri" pitchFamily="34" charset="0"/>
              </a:rPr>
              <a:t>w</a:t>
            </a:r>
            <a:r>
              <a:rPr lang="en-GB" sz="1600" dirty="0" smtClean="0">
                <a:solidFill>
                  <a:srgbClr val="000000"/>
                </a:solidFill>
                <a:latin typeface="Calibri" pitchFamily="34" charset="0"/>
                <a:cs typeface="Calibri" pitchFamily="34" charset="0"/>
              </a:rPr>
              <a:t> (weighted sound reduction index)</a:t>
            </a:r>
            <a:r>
              <a:rPr lang="pl-PL" sz="1600" dirty="0" smtClean="0">
                <a:solidFill>
                  <a:srgbClr val="000000"/>
                </a:solidFill>
                <a:latin typeface="Calibri" pitchFamily="34" charset="0"/>
                <a:cs typeface="Calibri" pitchFamily="34" charset="0"/>
              </a:rPr>
              <a:t> and</a:t>
            </a:r>
            <a:r>
              <a:rPr lang="en-GB" sz="1600" dirty="0" smtClean="0">
                <a:solidFill>
                  <a:srgbClr val="000000"/>
                </a:solidFill>
                <a:latin typeface="Calibri" pitchFamily="34" charset="0"/>
                <a:cs typeface="Calibri" pitchFamily="34" charset="0"/>
              </a:rPr>
              <a:t> is supplemented by two spectrum adoptions terms – </a:t>
            </a:r>
            <a:r>
              <a:rPr lang="en-GB" sz="1600" b="1" dirty="0" smtClean="0">
                <a:solidFill>
                  <a:srgbClr val="000000"/>
                </a:solidFill>
                <a:latin typeface="Calibri" pitchFamily="34" charset="0"/>
                <a:cs typeface="Calibri" pitchFamily="34" charset="0"/>
              </a:rPr>
              <a:t>C</a:t>
            </a:r>
            <a:r>
              <a:rPr lang="en-GB" sz="1600" dirty="0" smtClean="0">
                <a:solidFill>
                  <a:srgbClr val="000000"/>
                </a:solidFill>
                <a:latin typeface="Calibri" pitchFamily="34" charset="0"/>
                <a:cs typeface="Calibri" pitchFamily="34" charset="0"/>
              </a:rPr>
              <a:t> and </a:t>
            </a:r>
            <a:r>
              <a:rPr lang="en-GB" sz="1600" b="1" dirty="0" err="1" smtClean="0">
                <a:solidFill>
                  <a:srgbClr val="000000"/>
                </a:solidFill>
                <a:latin typeface="Calibri" pitchFamily="34" charset="0"/>
                <a:cs typeface="Calibri" pitchFamily="34" charset="0"/>
              </a:rPr>
              <a:t>C</a:t>
            </a:r>
            <a:r>
              <a:rPr lang="en-GB" sz="1600" b="1" baseline="-20000" dirty="0" err="1" smtClean="0">
                <a:solidFill>
                  <a:srgbClr val="000000"/>
                </a:solidFill>
                <a:latin typeface="Calibri" pitchFamily="34" charset="0"/>
                <a:cs typeface="Calibri" pitchFamily="34" charset="0"/>
              </a:rPr>
              <a:t>tr</a:t>
            </a:r>
            <a:endParaRPr lang="en-GB" sz="1600" b="1" baseline="-20000" dirty="0" smtClean="0">
              <a:solidFill>
                <a:srgbClr val="000000"/>
              </a:solidFill>
              <a:latin typeface="Calibri" pitchFamily="34" charset="0"/>
              <a:cs typeface="Calibri" pitchFamily="34" charset="0"/>
            </a:endParaRPr>
          </a:p>
        </p:txBody>
      </p:sp>
      <p:pic>
        <p:nvPicPr>
          <p:cNvPr id="8194" name="Picture 2" descr="D:\Prezentacje\Projekt koncepcyjny\Zdjęcia\Stock Exchange\661063_67445925.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67544" y="3284984"/>
            <a:ext cx="4320000" cy="2928268"/>
          </a:xfrm>
          <a:prstGeom prst="rect">
            <a:avLst/>
          </a:prstGeom>
          <a:noFill/>
          <a:extLst>
            <a:ext uri="{909E8E84-426E-40DD-AFC4-6F175D3DCCD1}">
              <a14:hiddenFill xmlns="" xmlns:a14="http://schemas.microsoft.com/office/drawing/2010/main">
                <a:solidFill>
                  <a:srgbClr val="FFFFFF"/>
                </a:solidFill>
              </a14:hiddenFill>
            </a:ext>
          </a:extLst>
        </p:spPr>
      </p:pic>
      <p:sp>
        <p:nvSpPr>
          <p:cNvPr id="3" name="Prostokąt 2"/>
          <p:cNvSpPr/>
          <p:nvPr/>
        </p:nvSpPr>
        <p:spPr>
          <a:xfrm>
            <a:off x="4873410" y="4932671"/>
            <a:ext cx="4113716" cy="1323439"/>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b="1" dirty="0" smtClean="0">
                <a:solidFill>
                  <a:srgbClr val="000000"/>
                </a:solidFill>
                <a:latin typeface="Calibri" pitchFamily="34" charset="0"/>
                <a:cs typeface="Calibri" pitchFamily="34" charset="0"/>
              </a:rPr>
              <a:t>C </a:t>
            </a:r>
            <a:r>
              <a:rPr lang="en-GB" sz="1600" dirty="0" smtClean="0">
                <a:solidFill>
                  <a:srgbClr val="000000"/>
                </a:solidFill>
                <a:latin typeface="Calibri" pitchFamily="34" charset="0"/>
                <a:cs typeface="Calibri" pitchFamily="34" charset="0"/>
              </a:rPr>
              <a:t>– refers to the sound of people talking, music, radio, TV, children playing, trains passing at medium or high speed, highways, close flying jet aircraft – that make medium and high frequency noise</a:t>
            </a:r>
            <a:endParaRPr lang="en-GB" sz="1600" dirty="0">
              <a:solidFill>
                <a:srgbClr val="000000"/>
              </a:solidFill>
              <a:latin typeface="Calibri" pitchFamily="34" charset="0"/>
              <a:cs typeface="Calibri" pitchFamily="34" charset="0"/>
            </a:endParaRPr>
          </a:p>
        </p:txBody>
      </p:sp>
      <p:pic>
        <p:nvPicPr>
          <p:cNvPr id="5" name="Picture 1047"/>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7164288" y="3356992"/>
            <a:ext cx="1524000" cy="14843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Tytuł 3"/>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3320349394"/>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500" fill="hold"/>
                                        <p:tgtEl>
                                          <p:spTgt spid="8194"/>
                                        </p:tgtEl>
                                        <p:attrNameLst>
                                          <p:attrName>ppt_w</p:attrName>
                                        </p:attrNameLst>
                                      </p:cBhvr>
                                      <p:tavLst>
                                        <p:tav tm="0">
                                          <p:val>
                                            <p:fltVal val="0"/>
                                          </p:val>
                                        </p:tav>
                                        <p:tav tm="100000">
                                          <p:val>
                                            <p:strVal val="#ppt_w"/>
                                          </p:val>
                                        </p:tav>
                                      </p:tavLst>
                                    </p:anim>
                                    <p:anim calcmode="lin" valueType="num">
                                      <p:cBhvr>
                                        <p:cTn id="8" dur="500" fill="hold"/>
                                        <p:tgtEl>
                                          <p:spTgt spid="8194"/>
                                        </p:tgtEl>
                                        <p:attrNameLst>
                                          <p:attrName>ppt_h</p:attrName>
                                        </p:attrNameLst>
                                      </p:cBhvr>
                                      <p:tavLst>
                                        <p:tav tm="0">
                                          <p:val>
                                            <p:fltVal val="0"/>
                                          </p:val>
                                        </p:tav>
                                        <p:tav tm="100000">
                                          <p:val>
                                            <p:strVal val="#ppt_h"/>
                                          </p:val>
                                        </p:tav>
                                      </p:tavLst>
                                    </p:anim>
                                    <p:animEffect transition="in" filter="fade">
                                      <p:cBhvr>
                                        <p:cTn id="9" dur="500"/>
                                        <p:tgtEl>
                                          <p:spTgt spid="8194"/>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Prezentacje\Projekt koncepcyjny\Zdjęcia\Stock Exchange\920953_31225002 - Kopia.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39552" y="1412776"/>
            <a:ext cx="3044061" cy="3555489"/>
          </a:xfrm>
          <a:prstGeom prst="rect">
            <a:avLst/>
          </a:prstGeom>
          <a:noFill/>
          <a:extLst>
            <a:ext uri="{909E8E84-426E-40DD-AFC4-6F175D3DCCD1}">
              <a14:hiddenFill xmlns="" xmlns:a14="http://schemas.microsoft.com/office/drawing/2010/main">
                <a:solidFill>
                  <a:srgbClr val="FFFFFF"/>
                </a:solidFill>
              </a14:hiddenFill>
            </a:ext>
          </a:extLst>
        </p:spPr>
      </p:pic>
      <p:sp>
        <p:nvSpPr>
          <p:cNvPr id="2" name="Prostokąt 1"/>
          <p:cNvSpPr/>
          <p:nvPr/>
        </p:nvSpPr>
        <p:spPr>
          <a:xfrm>
            <a:off x="3809036" y="1412776"/>
            <a:ext cx="5144903" cy="1668149"/>
          </a:xfrm>
          <a:prstGeom prst="rect">
            <a:avLst/>
          </a:prstGeom>
        </p:spPr>
        <p:txBody>
          <a:bodyPr wrap="square">
            <a:spAutoFit/>
          </a:bodyPr>
          <a:lstStyle/>
          <a:p>
            <a:pPr>
              <a:spcBef>
                <a:spcPct val="40000"/>
              </a:spcBef>
              <a:buClr>
                <a:srgbClr val="00778A"/>
              </a:buClr>
              <a:buSzPct val="75000"/>
            </a:pPr>
            <a:r>
              <a:rPr lang="en-GB" sz="2400" b="1" dirty="0" smtClean="0">
                <a:solidFill>
                  <a:srgbClr val="000000"/>
                </a:solidFill>
                <a:latin typeface="Calibri" pitchFamily="34" charset="0"/>
                <a:cs typeface="Calibri" pitchFamily="34" charset="0"/>
              </a:rPr>
              <a:t>Airborne sound reduction </a:t>
            </a:r>
            <a:br>
              <a:rPr lang="en-GB" sz="2400" b="1" dirty="0" smtClean="0">
                <a:solidFill>
                  <a:srgbClr val="000000"/>
                </a:solidFill>
                <a:latin typeface="Calibri" pitchFamily="34" charset="0"/>
                <a:cs typeface="Calibri" pitchFamily="34" charset="0"/>
              </a:rPr>
            </a:br>
            <a:r>
              <a:rPr lang="en-GB" sz="2400" b="1" dirty="0" smtClean="0">
                <a:solidFill>
                  <a:srgbClr val="000000"/>
                </a:solidFill>
                <a:latin typeface="Calibri" pitchFamily="34" charset="0"/>
                <a:cs typeface="Calibri" pitchFamily="34" charset="0"/>
              </a:rPr>
              <a:t>(acoustic performance)</a:t>
            </a:r>
          </a:p>
          <a:p>
            <a:pPr marL="284400" indent="-285750">
              <a:spcBef>
                <a:spcPct val="40000"/>
              </a:spcBef>
              <a:buClr>
                <a:srgbClr val="A4968A"/>
              </a:buClr>
              <a:buSzPct val="100000"/>
              <a:buFont typeface="Calibri" pitchFamily="34" charset="0"/>
              <a:buChar char="●"/>
            </a:pPr>
            <a:r>
              <a:rPr lang="en-GB" sz="1600" b="1" dirty="0" err="1" smtClean="0">
                <a:solidFill>
                  <a:srgbClr val="000000"/>
                </a:solidFill>
                <a:latin typeface="Calibri" pitchFamily="34" charset="0"/>
                <a:cs typeface="Calibri" pitchFamily="34" charset="0"/>
              </a:rPr>
              <a:t>C</a:t>
            </a:r>
            <a:r>
              <a:rPr lang="en-GB" sz="1600" b="1" baseline="-20000" dirty="0" err="1" smtClean="0">
                <a:solidFill>
                  <a:srgbClr val="000000"/>
                </a:solidFill>
                <a:latin typeface="Calibri" pitchFamily="34" charset="0"/>
                <a:cs typeface="Calibri" pitchFamily="34" charset="0"/>
              </a:rPr>
              <a:t>tr</a:t>
            </a:r>
            <a:r>
              <a:rPr lang="en-GB" sz="1600" dirty="0" smtClean="0">
                <a:solidFill>
                  <a:srgbClr val="000000"/>
                </a:solidFill>
                <a:latin typeface="Calibri" pitchFamily="34" charset="0"/>
                <a:cs typeface="Calibri" pitchFamily="34" charset="0"/>
              </a:rPr>
              <a:t> – refers to suburban traffic, disco music, jet aircraft flying at a distance, and trains passing at low speed</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that all make low frequency noise</a:t>
            </a:r>
            <a:endParaRPr lang="en-GB" sz="1600" baseline="-30000" dirty="0">
              <a:solidFill>
                <a:srgbClr val="000000"/>
              </a:solidFill>
              <a:latin typeface="Calibri" pitchFamily="34" charset="0"/>
              <a:ea typeface="Calibri" pitchFamily="34" charset="0"/>
              <a:cs typeface="Calibri" pitchFamily="34" charset="0"/>
            </a:endParaRPr>
          </a:p>
        </p:txBody>
      </p:sp>
      <p:sp>
        <p:nvSpPr>
          <p:cNvPr id="4" name="Prostokąt 3"/>
          <p:cNvSpPr/>
          <p:nvPr/>
        </p:nvSpPr>
        <p:spPr>
          <a:xfrm>
            <a:off x="179512" y="5157192"/>
            <a:ext cx="8964488" cy="1421928"/>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This way sound reduction is described by two factors: </a:t>
            </a:r>
            <a:br>
              <a:rPr lang="en-GB" sz="1600" dirty="0" smtClean="0">
                <a:solidFill>
                  <a:srgbClr val="000000"/>
                </a:solidFill>
                <a:latin typeface="Calibri" pitchFamily="34" charset="0"/>
                <a:cs typeface="Calibri" pitchFamily="34" charset="0"/>
              </a:rPr>
            </a:br>
            <a:r>
              <a:rPr lang="en-GB" sz="1600" i="1" dirty="0" smtClean="0">
                <a:solidFill>
                  <a:srgbClr val="000000"/>
                </a:solidFill>
                <a:latin typeface="Calibri" pitchFamily="34" charset="0"/>
                <a:cs typeface="Calibri" pitchFamily="34" charset="0"/>
              </a:rPr>
              <a:t>R</a:t>
            </a:r>
            <a:r>
              <a:rPr lang="en-GB" sz="1600" i="1" baseline="-20000" dirty="0" smtClean="0">
                <a:solidFill>
                  <a:srgbClr val="000000"/>
                </a:solidFill>
                <a:latin typeface="Calibri" pitchFamily="34" charset="0"/>
                <a:cs typeface="Calibri" pitchFamily="34" charset="0"/>
              </a:rPr>
              <a:t>A,1</a:t>
            </a:r>
            <a:r>
              <a:rPr lang="en-GB" sz="1600" i="1" dirty="0" smtClean="0">
                <a:solidFill>
                  <a:srgbClr val="000000"/>
                </a:solidFill>
                <a:latin typeface="Calibri" pitchFamily="34" charset="0"/>
                <a:cs typeface="Calibri" pitchFamily="34" charset="0"/>
              </a:rPr>
              <a:t> = </a:t>
            </a:r>
            <a:r>
              <a:rPr lang="en-GB" sz="1600" i="1" dirty="0" err="1" smtClean="0">
                <a:solidFill>
                  <a:srgbClr val="000000"/>
                </a:solidFill>
                <a:latin typeface="Calibri" pitchFamily="34" charset="0"/>
                <a:cs typeface="Calibri" pitchFamily="34" charset="0"/>
              </a:rPr>
              <a:t>R</a:t>
            </a:r>
            <a:r>
              <a:rPr lang="en-GB" sz="1600" i="1" baseline="-20000" dirty="0" err="1" smtClean="0">
                <a:solidFill>
                  <a:srgbClr val="000000"/>
                </a:solidFill>
                <a:latin typeface="Calibri" pitchFamily="34" charset="0"/>
                <a:cs typeface="Calibri" pitchFamily="34" charset="0"/>
              </a:rPr>
              <a:t>w</a:t>
            </a:r>
            <a:r>
              <a:rPr lang="en-GB" sz="1600" i="1" dirty="0" smtClean="0">
                <a:solidFill>
                  <a:srgbClr val="000000"/>
                </a:solidFill>
                <a:latin typeface="Calibri" pitchFamily="34" charset="0"/>
                <a:cs typeface="Calibri" pitchFamily="34" charset="0"/>
              </a:rPr>
              <a:t> + C		R</a:t>
            </a:r>
            <a:r>
              <a:rPr lang="en-GB" sz="1600" i="1" baseline="-20000" dirty="0" smtClean="0">
                <a:solidFill>
                  <a:srgbClr val="000000"/>
                </a:solidFill>
                <a:latin typeface="Calibri" pitchFamily="34" charset="0"/>
                <a:cs typeface="Calibri" pitchFamily="34" charset="0"/>
              </a:rPr>
              <a:t>A,2</a:t>
            </a:r>
            <a:r>
              <a:rPr lang="en-GB" sz="1600" i="1" dirty="0" smtClean="0">
                <a:solidFill>
                  <a:srgbClr val="000000"/>
                </a:solidFill>
                <a:latin typeface="Calibri" pitchFamily="34" charset="0"/>
                <a:cs typeface="Calibri" pitchFamily="34" charset="0"/>
              </a:rPr>
              <a:t> = </a:t>
            </a:r>
            <a:r>
              <a:rPr lang="en-GB" sz="1600" i="1" dirty="0" err="1" smtClean="0">
                <a:solidFill>
                  <a:srgbClr val="000000"/>
                </a:solidFill>
                <a:latin typeface="Calibri" pitchFamily="34" charset="0"/>
                <a:cs typeface="Calibri" pitchFamily="34" charset="0"/>
              </a:rPr>
              <a:t>R</a:t>
            </a:r>
            <a:r>
              <a:rPr lang="en-GB" sz="1600" i="1" baseline="-20000" dirty="0" err="1" smtClean="0">
                <a:solidFill>
                  <a:srgbClr val="000000"/>
                </a:solidFill>
                <a:latin typeface="Calibri" pitchFamily="34" charset="0"/>
                <a:cs typeface="Calibri" pitchFamily="34" charset="0"/>
              </a:rPr>
              <a:t>w</a:t>
            </a:r>
            <a:r>
              <a:rPr lang="en-GB" sz="1600" i="1" dirty="0" smtClean="0">
                <a:solidFill>
                  <a:srgbClr val="000000"/>
                </a:solidFill>
                <a:latin typeface="Calibri" pitchFamily="34" charset="0"/>
                <a:cs typeface="Calibri" pitchFamily="34" charset="0"/>
              </a:rPr>
              <a:t> + </a:t>
            </a:r>
            <a:r>
              <a:rPr lang="en-GB" sz="1600" i="1" dirty="0" err="1" smtClean="0">
                <a:solidFill>
                  <a:srgbClr val="000000"/>
                </a:solidFill>
                <a:latin typeface="Calibri" pitchFamily="34" charset="0"/>
                <a:cs typeface="Calibri" pitchFamily="34" charset="0"/>
              </a:rPr>
              <a:t>C</a:t>
            </a:r>
            <a:r>
              <a:rPr lang="en-GB" sz="1600" i="1" baseline="-20000" dirty="0" err="1" smtClean="0">
                <a:solidFill>
                  <a:srgbClr val="000000"/>
                </a:solidFill>
                <a:latin typeface="Calibri" pitchFamily="34" charset="0"/>
                <a:cs typeface="Calibri" pitchFamily="34" charset="0"/>
              </a:rPr>
              <a:t>tr</a:t>
            </a:r>
            <a:endParaRPr lang="en-GB" sz="1600" i="1" baseline="-20000" dirty="0" smtClean="0">
              <a:solidFill>
                <a:srgbClr val="000000"/>
              </a:solidFill>
              <a:latin typeface="Calibri" pitchFamily="34" charset="0"/>
              <a:cs typeface="Calibri" pitchFamily="34" charset="0"/>
            </a:endParaRPr>
          </a:p>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Example: </a:t>
            </a:r>
            <a:r>
              <a:rPr lang="en-GB" sz="1600" dirty="0" err="1" smtClean="0">
                <a:solidFill>
                  <a:srgbClr val="000000"/>
                </a:solidFill>
                <a:latin typeface="Calibri" pitchFamily="34" charset="0"/>
                <a:cs typeface="Calibri" pitchFamily="34" charset="0"/>
              </a:rPr>
              <a:t>R</a:t>
            </a:r>
            <a:r>
              <a:rPr lang="en-GB" sz="1600" baseline="-20000" dirty="0" err="1" smtClean="0">
                <a:solidFill>
                  <a:srgbClr val="000000"/>
                </a:solidFill>
                <a:latin typeface="Calibri" pitchFamily="34" charset="0"/>
                <a:cs typeface="Calibri" pitchFamily="34" charset="0"/>
              </a:rPr>
              <a:t>w</a:t>
            </a:r>
            <a:r>
              <a:rPr lang="en-GB" sz="1600" dirty="0" smtClean="0">
                <a:solidFill>
                  <a:srgbClr val="000000"/>
                </a:solidFill>
                <a:latin typeface="Calibri" pitchFamily="34" charset="0"/>
                <a:cs typeface="Calibri" pitchFamily="34" charset="0"/>
              </a:rPr>
              <a:t>(</a:t>
            </a:r>
            <a:r>
              <a:rPr lang="en-GB" sz="1600" dirty="0" err="1" smtClean="0">
                <a:solidFill>
                  <a:srgbClr val="000000"/>
                </a:solidFill>
                <a:latin typeface="Calibri" pitchFamily="34" charset="0"/>
                <a:cs typeface="Calibri" pitchFamily="34" charset="0"/>
              </a:rPr>
              <a:t>C;C</a:t>
            </a:r>
            <a:r>
              <a:rPr lang="en-GB" sz="1600" baseline="-20000" dirty="0" err="1" smtClean="0">
                <a:solidFill>
                  <a:srgbClr val="000000"/>
                </a:solidFill>
                <a:latin typeface="Calibri" pitchFamily="34" charset="0"/>
                <a:cs typeface="Calibri" pitchFamily="34" charset="0"/>
              </a:rPr>
              <a:t>tr</a:t>
            </a:r>
            <a:r>
              <a:rPr lang="en-GB" sz="1600" dirty="0" smtClean="0">
                <a:solidFill>
                  <a:srgbClr val="000000"/>
                </a:solidFill>
                <a:latin typeface="Calibri" pitchFamily="34" charset="0"/>
                <a:cs typeface="Calibri" pitchFamily="34" charset="0"/>
              </a:rPr>
              <a:t>) = 41(-3;-5)dB says that in the “wide range” a curtain wall reduces sounds of </a:t>
            </a:r>
            <a:r>
              <a:rPr lang="pl-PL" sz="1600" dirty="0" smtClean="0">
                <a:solidFill>
                  <a:srgbClr val="000000"/>
                </a:solidFill>
                <a:latin typeface="Calibri" pitchFamily="34" charset="0"/>
                <a:cs typeface="Calibri" pitchFamily="34" charset="0"/>
              </a:rPr>
              <a:t>4</a:t>
            </a:r>
            <a:r>
              <a:rPr lang="en-GB" sz="1600" dirty="0" smtClean="0">
                <a:solidFill>
                  <a:srgbClr val="000000"/>
                </a:solidFill>
                <a:latin typeface="Calibri" pitchFamily="34" charset="0"/>
                <a:cs typeface="Calibri" pitchFamily="34" charset="0"/>
              </a:rPr>
              <a:t>1dB,</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but for medium and high frequency ranges, it is only 38dB (41-3dB)= R</a:t>
            </a:r>
            <a:r>
              <a:rPr lang="en-GB" sz="1600" baseline="-20000" dirty="0" smtClean="0">
                <a:solidFill>
                  <a:srgbClr val="000000"/>
                </a:solidFill>
                <a:latin typeface="Calibri" pitchFamily="34" charset="0"/>
                <a:cs typeface="Calibri" pitchFamily="34" charset="0"/>
              </a:rPr>
              <a:t>A,1</a:t>
            </a:r>
            <a:r>
              <a:rPr lang="en-GB" sz="1600" dirty="0" smtClean="0">
                <a:solidFill>
                  <a:srgbClr val="000000"/>
                </a:solidFill>
                <a:latin typeface="Calibri" pitchFamily="34" charset="0"/>
                <a:cs typeface="Calibri" pitchFamily="34" charset="0"/>
              </a:rPr>
              <a:t>,</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and respectively for low frequency noise ranges, sound reduction amounts to 36dB (41-5dB)= R</a:t>
            </a:r>
            <a:r>
              <a:rPr lang="en-GB" sz="1600" baseline="-20000" dirty="0" smtClean="0">
                <a:solidFill>
                  <a:srgbClr val="000000"/>
                </a:solidFill>
                <a:latin typeface="Calibri" pitchFamily="34" charset="0"/>
                <a:cs typeface="Calibri" pitchFamily="34" charset="0"/>
              </a:rPr>
              <a:t>A,2</a:t>
            </a:r>
            <a:endParaRPr lang="en-GB" sz="1600" dirty="0" smtClean="0">
              <a:solidFill>
                <a:srgbClr val="000000"/>
              </a:solidFill>
              <a:latin typeface="Calibri" pitchFamily="34" charset="0"/>
              <a:cs typeface="Calibri" pitchFamily="34" charset="0"/>
            </a:endParaRPr>
          </a:p>
        </p:txBody>
      </p:sp>
      <p:pic>
        <p:nvPicPr>
          <p:cNvPr id="5" name="Picture 1047"/>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164288" y="3356992"/>
            <a:ext cx="1524000" cy="14843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3" name="Tytuł 2"/>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242782412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p:cTn id="12"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4">
                                            <p:txEl>
                                              <p:pRg st="0" end="0"/>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p:cTn id="17"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0825" y="1268413"/>
            <a:ext cx="4140285" cy="2135969"/>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Fire resistance</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 accordance with the European Standard fire tests are made either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for full configuration (complete assembly)…</a:t>
            </a:r>
            <a:br>
              <a:rPr lang="en-GB"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 or part configuration</a:t>
            </a:r>
            <a:endParaRPr lang="en-GB" sz="1600" strike="sngStrike" dirty="0" smtClean="0">
              <a:solidFill>
                <a:srgbClr val="000000"/>
              </a:solidFill>
              <a:latin typeface="Calibri" pitchFamily="34" charset="0"/>
              <a:cs typeface="Calibri" pitchFamily="34" charset="0"/>
            </a:endParaRPr>
          </a:p>
        </p:txBody>
      </p:sp>
      <p:sp>
        <p:nvSpPr>
          <p:cNvPr id="3" name="Prostokąt 2"/>
          <p:cNvSpPr/>
          <p:nvPr/>
        </p:nvSpPr>
        <p:spPr>
          <a:xfrm>
            <a:off x="683568" y="4293096"/>
            <a:ext cx="5976664" cy="2308324"/>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Three basic parameters are observed:</a:t>
            </a:r>
            <a:br>
              <a:rPr lang="en-GB" sz="1600"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INTEGRITY</a:t>
            </a:r>
            <a:r>
              <a:rPr lang="en-GB" sz="1600" dirty="0" smtClean="0">
                <a:solidFill>
                  <a:srgbClr val="000000"/>
                </a:solidFill>
                <a:latin typeface="Calibri" pitchFamily="34" charset="0"/>
                <a:cs typeface="Calibri" pitchFamily="34" charset="0"/>
              </a:rPr>
              <a:t> – no flame and hot gases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come out and no holes appear</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RADIATION</a:t>
            </a:r>
            <a:r>
              <a:rPr lang="en-GB" sz="1600" dirty="0" smtClean="0">
                <a:solidFill>
                  <a:srgbClr val="000000"/>
                </a:solidFill>
                <a:latin typeface="Calibri" pitchFamily="34" charset="0"/>
                <a:cs typeface="Calibri" pitchFamily="34" charset="0"/>
              </a:rPr>
              <a:t> – maximum value of the heat stream, measured in the distance of 1m from unheated side, can not exceed 15 kW/m²</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INSULATION</a:t>
            </a:r>
            <a:r>
              <a:rPr lang="en-GB" sz="1600" dirty="0" smtClean="0">
                <a:solidFill>
                  <a:srgbClr val="000000"/>
                </a:solidFill>
                <a:latin typeface="Calibri" pitchFamily="34" charset="0"/>
                <a:cs typeface="Calibri" pitchFamily="34" charset="0"/>
              </a:rPr>
              <a:t> – average temperature increase on the unexposed surface does not exceed 140⁰C (and max. 180⁰C at any point)</a:t>
            </a:r>
            <a:endParaRPr lang="en-GB" sz="1600" dirty="0">
              <a:solidFill>
                <a:srgbClr val="000000"/>
              </a:solidFill>
              <a:latin typeface="Calibri" pitchFamily="34" charset="0"/>
              <a:cs typeface="Calibri" pitchFamily="34" charset="0"/>
            </a:endParaRPr>
          </a:p>
        </p:txBody>
      </p:sp>
      <p:pic>
        <p:nvPicPr>
          <p:cNvPr id="12290" name="Picture 2" descr="D:\Prezentacje\Introduction to curtain walling_March 2012\Zdjęcia\Archiwum Sapa\Kopie (low resolution)\YX8M2267 (Green Park Katowice) - Kopia.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598452" y="2237735"/>
            <a:ext cx="4331084" cy="2887977"/>
          </a:xfrm>
          <a:prstGeom prst="rect">
            <a:avLst/>
          </a:prstGeom>
          <a:noFill/>
          <a:extLst>
            <a:ext uri="{909E8E84-426E-40DD-AFC4-6F175D3DCCD1}">
              <a14:hiddenFill xmlns="" xmlns:a14="http://schemas.microsoft.com/office/drawing/2010/main">
                <a:solidFill>
                  <a:srgbClr val="FFFFFF"/>
                </a:solidFill>
              </a14:hiddenFill>
            </a:ext>
          </a:extLst>
        </p:spPr>
      </p:pic>
      <p:sp>
        <p:nvSpPr>
          <p:cNvPr id="13" name="Dowolny kształt 12"/>
          <p:cNvSpPr/>
          <p:nvPr/>
        </p:nvSpPr>
        <p:spPr>
          <a:xfrm>
            <a:off x="6731554" y="2682305"/>
            <a:ext cx="1753985" cy="2261062"/>
          </a:xfrm>
          <a:custGeom>
            <a:avLst/>
            <a:gdLst>
              <a:gd name="connsiteX0" fmla="*/ 0 w 1753985"/>
              <a:gd name="connsiteY0" fmla="*/ 423949 h 2261062"/>
              <a:gd name="connsiteX1" fmla="*/ 270164 w 1753985"/>
              <a:gd name="connsiteY1" fmla="*/ 0 h 2261062"/>
              <a:gd name="connsiteX2" fmla="*/ 1753985 w 1753985"/>
              <a:gd name="connsiteY2" fmla="*/ 1741516 h 2261062"/>
              <a:gd name="connsiteX3" fmla="*/ 623454 w 1753985"/>
              <a:gd name="connsiteY3" fmla="*/ 2261062 h 2261062"/>
              <a:gd name="connsiteX4" fmla="*/ 0 w 1753985"/>
              <a:gd name="connsiteY4" fmla="*/ 423949 h 2261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3985" h="2261062">
                <a:moveTo>
                  <a:pt x="0" y="423949"/>
                </a:moveTo>
                <a:lnTo>
                  <a:pt x="270164" y="0"/>
                </a:lnTo>
                <a:lnTo>
                  <a:pt x="1753985" y="1741516"/>
                </a:lnTo>
                <a:lnTo>
                  <a:pt x="623454" y="2261062"/>
                </a:lnTo>
                <a:lnTo>
                  <a:pt x="0" y="423949"/>
                </a:lnTo>
                <a:close/>
              </a:path>
            </a:pathLst>
          </a:custGeom>
          <a:noFill/>
          <a:ln w="34925">
            <a:solidFill>
              <a:srgbClr val="F3C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Dowolny kształt 18"/>
          <p:cNvSpPr/>
          <p:nvPr/>
        </p:nvSpPr>
        <p:spPr>
          <a:xfrm>
            <a:off x="4599339" y="2939999"/>
            <a:ext cx="2173779" cy="868680"/>
          </a:xfrm>
          <a:custGeom>
            <a:avLst/>
            <a:gdLst>
              <a:gd name="connsiteX0" fmla="*/ 0 w 2173779"/>
              <a:gd name="connsiteY0" fmla="*/ 0 h 868680"/>
              <a:gd name="connsiteX1" fmla="*/ 2123902 w 2173779"/>
              <a:gd name="connsiteY1" fmla="*/ 677488 h 868680"/>
              <a:gd name="connsiteX2" fmla="*/ 2173779 w 2173779"/>
              <a:gd name="connsiteY2" fmla="*/ 868680 h 868680"/>
              <a:gd name="connsiteX3" fmla="*/ 0 w 2173779"/>
              <a:gd name="connsiteY3" fmla="*/ 228600 h 868680"/>
              <a:gd name="connsiteX4" fmla="*/ 0 w 2173779"/>
              <a:gd name="connsiteY4" fmla="*/ 0 h 868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3779" h="868680">
                <a:moveTo>
                  <a:pt x="0" y="0"/>
                </a:moveTo>
                <a:lnTo>
                  <a:pt x="2123902" y="677488"/>
                </a:lnTo>
                <a:lnTo>
                  <a:pt x="2173779" y="868680"/>
                </a:lnTo>
                <a:lnTo>
                  <a:pt x="0" y="228600"/>
                </a:lnTo>
                <a:cubicBezTo>
                  <a:pt x="1386" y="153786"/>
                  <a:pt x="2771" y="78971"/>
                  <a:pt x="0" y="0"/>
                </a:cubicBezTo>
                <a:close/>
              </a:path>
            </a:pathLst>
          </a:custGeom>
          <a:noFill/>
          <a:ln w="34925">
            <a:solidFill>
              <a:srgbClr val="F3C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Dowolny kształt 20"/>
          <p:cNvSpPr/>
          <p:nvPr/>
        </p:nvSpPr>
        <p:spPr>
          <a:xfrm>
            <a:off x="4582714" y="2245887"/>
            <a:ext cx="2086494" cy="1018309"/>
          </a:xfrm>
          <a:custGeom>
            <a:avLst/>
            <a:gdLst>
              <a:gd name="connsiteX0" fmla="*/ 0 w 2086494"/>
              <a:gd name="connsiteY0" fmla="*/ 0 h 1018309"/>
              <a:gd name="connsiteX1" fmla="*/ 2065713 w 2086494"/>
              <a:gd name="connsiteY1" fmla="*/ 889461 h 1018309"/>
              <a:gd name="connsiteX2" fmla="*/ 2086494 w 2086494"/>
              <a:gd name="connsiteY2" fmla="*/ 1018309 h 1018309"/>
              <a:gd name="connsiteX3" fmla="*/ 12469 w 2086494"/>
              <a:gd name="connsiteY3" fmla="*/ 187036 h 1018309"/>
              <a:gd name="connsiteX4" fmla="*/ 0 w 2086494"/>
              <a:gd name="connsiteY4" fmla="*/ 0 h 10183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6494" h="1018309">
                <a:moveTo>
                  <a:pt x="0" y="0"/>
                </a:moveTo>
                <a:lnTo>
                  <a:pt x="2065713" y="889461"/>
                </a:lnTo>
                <a:lnTo>
                  <a:pt x="2086494" y="1018309"/>
                </a:lnTo>
                <a:lnTo>
                  <a:pt x="12469" y="187036"/>
                </a:lnTo>
                <a:cubicBezTo>
                  <a:pt x="11084" y="127461"/>
                  <a:pt x="9698" y="67887"/>
                  <a:pt x="0" y="0"/>
                </a:cubicBezTo>
                <a:close/>
              </a:path>
            </a:pathLst>
          </a:custGeom>
          <a:noFill/>
          <a:ln w="34925">
            <a:solidFill>
              <a:srgbClr val="F3C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ytuł 3"/>
          <p:cNvSpPr>
            <a:spLocks noGrp="1"/>
          </p:cNvSpPr>
          <p:nvPr>
            <p:ph type="title"/>
          </p:nvPr>
        </p:nvSpPr>
        <p:spPr/>
        <p:txBody>
          <a:bodyPr/>
          <a:lstStyle/>
          <a:p>
            <a:r>
              <a:rPr lang="en-GB" dirty="0" smtClean="0"/>
              <a:t>Performance levels</a:t>
            </a:r>
            <a:endParaRPr lang="en-GB" dirty="0"/>
          </a:p>
        </p:txBody>
      </p:sp>
      <p:sp>
        <p:nvSpPr>
          <p:cNvPr id="6" name="Dowolny kształt 5"/>
          <p:cNvSpPr/>
          <p:nvPr/>
        </p:nvSpPr>
        <p:spPr>
          <a:xfrm>
            <a:off x="3962400" y="1901371"/>
            <a:ext cx="3077029" cy="1260000"/>
          </a:xfrm>
          <a:custGeom>
            <a:avLst/>
            <a:gdLst>
              <a:gd name="connsiteX0" fmla="*/ 0 w 3077029"/>
              <a:gd name="connsiteY0" fmla="*/ 0 h 1313543"/>
              <a:gd name="connsiteX1" fmla="*/ 3077029 w 3077029"/>
              <a:gd name="connsiteY1" fmla="*/ 0 h 1313543"/>
              <a:gd name="connsiteX2" fmla="*/ 3077029 w 3077029"/>
              <a:gd name="connsiteY2" fmla="*/ 1313543 h 1313543"/>
            </a:gdLst>
            <a:ahLst/>
            <a:cxnLst>
              <a:cxn ang="0">
                <a:pos x="connsiteX0" y="connsiteY0"/>
              </a:cxn>
              <a:cxn ang="0">
                <a:pos x="connsiteX1" y="connsiteY1"/>
              </a:cxn>
              <a:cxn ang="0">
                <a:pos x="connsiteX2" y="connsiteY2"/>
              </a:cxn>
            </a:cxnLst>
            <a:rect l="l" t="t" r="r" b="b"/>
            <a:pathLst>
              <a:path w="3077029" h="1313543">
                <a:moveTo>
                  <a:pt x="0" y="0"/>
                </a:moveTo>
                <a:lnTo>
                  <a:pt x="3077029" y="0"/>
                </a:lnTo>
                <a:lnTo>
                  <a:pt x="3077029" y="1313543"/>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Dowolny kształt 6"/>
          <p:cNvSpPr/>
          <p:nvPr/>
        </p:nvSpPr>
        <p:spPr>
          <a:xfrm>
            <a:off x="3098800" y="3236686"/>
            <a:ext cx="2859314" cy="224971"/>
          </a:xfrm>
          <a:custGeom>
            <a:avLst/>
            <a:gdLst>
              <a:gd name="connsiteX0" fmla="*/ 0 w 2859314"/>
              <a:gd name="connsiteY0" fmla="*/ 0 h 224971"/>
              <a:gd name="connsiteX1" fmla="*/ 2859314 w 2859314"/>
              <a:gd name="connsiteY1" fmla="*/ 0 h 224971"/>
              <a:gd name="connsiteX2" fmla="*/ 2859314 w 2859314"/>
              <a:gd name="connsiteY2" fmla="*/ 224971 h 224971"/>
            </a:gdLst>
            <a:ahLst/>
            <a:cxnLst>
              <a:cxn ang="0">
                <a:pos x="connsiteX0" y="connsiteY0"/>
              </a:cxn>
              <a:cxn ang="0">
                <a:pos x="connsiteX1" y="connsiteY1"/>
              </a:cxn>
              <a:cxn ang="0">
                <a:pos x="connsiteX2" y="connsiteY2"/>
              </a:cxn>
            </a:cxnLst>
            <a:rect l="l" t="t" r="r" b="b"/>
            <a:pathLst>
              <a:path w="2859314" h="224971">
                <a:moveTo>
                  <a:pt x="0" y="0"/>
                </a:moveTo>
                <a:lnTo>
                  <a:pt x="2859314" y="0"/>
                </a:lnTo>
                <a:lnTo>
                  <a:pt x="2859314" y="224971"/>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Tree>
    <p:extLst>
      <p:ext uri="{BB962C8B-B14F-4D97-AF65-F5344CB8AC3E}">
        <p14:creationId xmlns="" xmlns:p14="http://schemas.microsoft.com/office/powerpoint/2010/main" val="142122096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2">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2">
                                            <p:txEl>
                                              <p:pRg st="1" end="1"/>
                                            </p:txEl>
                                          </p:spTgt>
                                        </p:tgtEl>
                                      </p:cBhvr>
                                    </p:animEffect>
                                  </p:childTnLst>
                                </p:cTn>
                              </p:par>
                            </p:childTnLst>
                          </p:cTn>
                        </p:par>
                        <p:par>
                          <p:cTn id="10" fill="hold">
                            <p:stCondLst>
                              <p:cond delay="500"/>
                            </p:stCondLst>
                            <p:childTnLst>
                              <p:par>
                                <p:cTn id="11" presetID="10" presetClass="entr" presetSubtype="0"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par>
                          <p:cTn id="14" fill="hold">
                            <p:stCondLst>
                              <p:cond delay="1000"/>
                            </p:stCondLst>
                            <p:childTnLst>
                              <p:par>
                                <p:cTn id="15" presetID="21" presetClass="entr" presetSubtype="1" fill="hold" grpId="0" nodeType="after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wheel(1)">
                                      <p:cBhvr>
                                        <p:cTn id="17" dur="20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 calcmode="lin" valueType="num">
                                      <p:cBhvr>
                                        <p:cTn id="22"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2">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2">
                                            <p:txEl>
                                              <p:pRg st="2" end="2"/>
                                            </p:txEl>
                                          </p:spTgt>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par>
                          <p:cTn id="29" fill="hold">
                            <p:stCondLst>
                              <p:cond delay="1000"/>
                            </p:stCondLst>
                            <p:childTnLst>
                              <p:par>
                                <p:cTn id="30" presetID="21" presetClass="entr" presetSubtype="1" fill="hold" grpId="0" nodeType="afterEffect">
                                  <p:stCondLst>
                                    <p:cond delay="0"/>
                                  </p:stCondLst>
                                  <p:childTnLst>
                                    <p:set>
                                      <p:cBhvr>
                                        <p:cTn id="31" dur="1" fill="hold">
                                          <p:stCondLst>
                                            <p:cond delay="0"/>
                                          </p:stCondLst>
                                        </p:cTn>
                                        <p:tgtEl>
                                          <p:spTgt spid="19"/>
                                        </p:tgtEl>
                                        <p:attrNameLst>
                                          <p:attrName>style.visibility</p:attrName>
                                        </p:attrNameLst>
                                      </p:cBhvr>
                                      <p:to>
                                        <p:strVal val="visible"/>
                                      </p:to>
                                    </p:set>
                                    <p:animEffect transition="in" filter="wheel(1)">
                                      <p:cBhvr>
                                        <p:cTn id="32" dur="2000"/>
                                        <p:tgtEl>
                                          <p:spTgt spid="19"/>
                                        </p:tgtEl>
                                      </p:cBhvr>
                                    </p:animEffect>
                                  </p:childTnLst>
                                </p:cTn>
                              </p:par>
                              <p:par>
                                <p:cTn id="33" presetID="21" presetClass="entr" presetSubtype="1"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wheel(1)">
                                      <p:cBhvr>
                                        <p:cTn id="35" dur="20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3">
                                            <p:txEl>
                                              <p:pRg st="0" end="0"/>
                                            </p:txEl>
                                          </p:spTgt>
                                        </p:tgtEl>
                                        <p:attrNameLst>
                                          <p:attrName>style.visibility</p:attrName>
                                        </p:attrNameLst>
                                      </p:cBhvr>
                                      <p:to>
                                        <p:strVal val="visible"/>
                                      </p:to>
                                    </p:set>
                                    <p:anim calcmode="lin" valueType="num">
                                      <p:cBhvr>
                                        <p:cTn id="40"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4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21" grpId="0" animBg="1"/>
      <p:bldP spid="6" grpId="0" animBg="1"/>
      <p:bldP spid="7"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4168147" y="1268414"/>
            <a:ext cx="4824536" cy="5261468"/>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Fire resistance</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Fire resistance is classified</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Each class has the reference to the time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(in minutes) in which the particular requirement must be met</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Examples: </a:t>
            </a:r>
            <a:br>
              <a:rPr lang="en-GB" sz="1600"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E 30 </a:t>
            </a:r>
            <a:r>
              <a:rPr lang="en-GB" sz="1600" dirty="0" smtClean="0">
                <a:solidFill>
                  <a:srgbClr val="000000"/>
                </a:solidFill>
                <a:latin typeface="Calibri" pitchFamily="34" charset="0"/>
                <a:cs typeface="Calibri" pitchFamily="34" charset="0"/>
              </a:rPr>
              <a:t>means that for 30 minutes the element meets the INTEGRITY requirement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EW 45</a:t>
            </a:r>
            <a:r>
              <a:rPr lang="en-GB" sz="1600" dirty="0" smtClean="0">
                <a:solidFill>
                  <a:srgbClr val="000000"/>
                </a:solidFill>
                <a:latin typeface="Calibri" pitchFamily="34" charset="0"/>
                <a:cs typeface="Calibri" pitchFamily="34" charset="0"/>
              </a:rPr>
              <a:t> means that for 45 minutes the element meets both RADIATION and INTEGRITY requirements</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EI 60 </a:t>
            </a:r>
            <a:r>
              <a:rPr lang="en-GB" sz="1600" dirty="0" smtClean="0">
                <a:solidFill>
                  <a:srgbClr val="000000"/>
                </a:solidFill>
                <a:latin typeface="Calibri" pitchFamily="34" charset="0"/>
                <a:cs typeface="Calibri" pitchFamily="34" charset="0"/>
              </a:rPr>
              <a:t>means that for 60 minutes the element meets both INSULATION and INTEGRITY requirements</a:t>
            </a:r>
            <a:endParaRPr lang="en-GB" sz="1600" dirty="0">
              <a:solidFill>
                <a:srgbClr val="000000"/>
              </a:solidFill>
              <a:latin typeface="Calibri" pitchFamily="34" charset="0"/>
              <a:cs typeface="Calibri" pitchFamily="34" charset="0"/>
            </a:endParaRPr>
          </a:p>
        </p:txBody>
      </p:sp>
      <p:pic>
        <p:nvPicPr>
          <p:cNvPr id="5" name="Picture 2" descr="D:\Prezentacje\Projekt koncepcyjny\Zdjęcia\Archiwum Sapa\DSCF5208.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79512" y="1401208"/>
            <a:ext cx="3846874" cy="5129166"/>
          </a:xfrm>
          <a:prstGeom prst="rect">
            <a:avLst/>
          </a:prstGeom>
          <a:noFill/>
          <a:extLst>
            <a:ext uri="{909E8E84-426E-40DD-AFC4-6F175D3DCCD1}">
              <a14:hiddenFill xmlns="" xmlns:a14="http://schemas.microsoft.com/office/drawing/2010/main">
                <a:solidFill>
                  <a:srgbClr val="FFFFFF"/>
                </a:solidFill>
              </a14:hiddenFill>
            </a:ext>
          </a:extLst>
        </p:spPr>
      </p:pic>
      <p:sp>
        <p:nvSpPr>
          <p:cNvPr id="3" name="Tytuł 2"/>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842578805"/>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p:cTn id="7"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8" dur="500" fill="hold"/>
                                        <p:tgtEl>
                                          <p:spTgt spid="2">
                                            <p:txEl>
                                              <p:pRg st="3" end="3"/>
                                            </p:txEl>
                                          </p:spTgt>
                                        </p:tgtEl>
                                        <p:attrNameLst>
                                          <p:attrName>ppt_h</p:attrName>
                                        </p:attrNameLst>
                                      </p:cBhvr>
                                      <p:tavLst>
                                        <p:tav tm="0">
                                          <p:val>
                                            <p:fltVal val="0"/>
                                          </p:val>
                                        </p:tav>
                                        <p:tav tm="100000">
                                          <p:val>
                                            <p:strVal val="#ppt_h"/>
                                          </p:val>
                                        </p:tav>
                                      </p:tavLst>
                                    </p:anim>
                                    <p:animEffect transition="in" filter="fade">
                                      <p:cBhvr>
                                        <p:cTn id="9"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716016" y="1400189"/>
            <a:ext cx="4176464" cy="418478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grpSp>
        <p:nvGrpSpPr>
          <p:cNvPr id="26" name="Grupa 25"/>
          <p:cNvGrpSpPr/>
          <p:nvPr/>
        </p:nvGrpSpPr>
        <p:grpSpPr>
          <a:xfrm>
            <a:off x="5930515" y="2732231"/>
            <a:ext cx="1810920" cy="1123388"/>
            <a:chOff x="5930515" y="2732231"/>
            <a:chExt cx="1810920" cy="1123388"/>
          </a:xfrm>
        </p:grpSpPr>
        <p:sp>
          <p:nvSpPr>
            <p:cNvPr id="3" name="Łuk 2"/>
            <p:cNvSpPr/>
            <p:nvPr/>
          </p:nvSpPr>
          <p:spPr>
            <a:xfrm rot="11986407">
              <a:off x="5930515" y="2927392"/>
              <a:ext cx="1372310" cy="510842"/>
            </a:xfrm>
            <a:prstGeom prst="arc">
              <a:avLst>
                <a:gd name="adj1" fmla="val 11548674"/>
                <a:gd name="adj2" fmla="val 20118025"/>
              </a:avLst>
            </a:prstGeom>
            <a:ln w="53975">
              <a:solidFill>
                <a:srgbClr val="FFC000"/>
              </a:solidFill>
              <a:headEnd type="triangle"/>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5" name="Łącznik prostoliniowy 4"/>
            <p:cNvCxnSpPr/>
            <p:nvPr/>
          </p:nvCxnSpPr>
          <p:spPr>
            <a:xfrm>
              <a:off x="6545851" y="3164279"/>
              <a:ext cx="574294" cy="0"/>
            </a:xfrm>
            <a:prstGeom prst="line">
              <a:avLst/>
            </a:prstGeom>
            <a:ln w="15875">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8" name="Łącznik prosty ze strzałką 7"/>
            <p:cNvCxnSpPr/>
            <p:nvPr/>
          </p:nvCxnSpPr>
          <p:spPr>
            <a:xfrm>
              <a:off x="7119663" y="2732231"/>
              <a:ext cx="3420" cy="432048"/>
            </a:xfrm>
            <a:prstGeom prst="straightConnector1">
              <a:avLst/>
            </a:prstGeom>
            <a:ln w="15875">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cxnSp>
          <p:nvCxnSpPr>
            <p:cNvPr id="15" name="Łącznik prosty ze strzałką 14"/>
            <p:cNvCxnSpPr/>
            <p:nvPr/>
          </p:nvCxnSpPr>
          <p:spPr>
            <a:xfrm flipV="1">
              <a:off x="7123565" y="3503963"/>
              <a:ext cx="0" cy="351656"/>
            </a:xfrm>
            <a:prstGeom prst="straightConnector1">
              <a:avLst/>
            </a:prstGeom>
            <a:ln w="15875">
              <a:solidFill>
                <a:schemeClr val="tx1"/>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2" name="pole tekstowe 11"/>
            <p:cNvSpPr txBox="1"/>
            <p:nvPr/>
          </p:nvSpPr>
          <p:spPr>
            <a:xfrm>
              <a:off x="6939421" y="3165817"/>
              <a:ext cx="802014" cy="461665"/>
            </a:xfrm>
            <a:prstGeom prst="rect">
              <a:avLst/>
            </a:prstGeom>
            <a:noFill/>
            <a:ln>
              <a:noFill/>
            </a:ln>
          </p:spPr>
          <p:txBody>
            <a:bodyPr wrap="none" rtlCol="0">
              <a:spAutoFit/>
            </a:bodyPr>
            <a:lstStyle/>
            <a:p>
              <a:r>
                <a:rPr lang="en-GB" sz="1200" dirty="0" smtClean="0">
                  <a:latin typeface="Calibri" pitchFamily="34" charset="0"/>
                  <a:cs typeface="Calibri" pitchFamily="34" charset="0"/>
                </a:rPr>
                <a:t>H (</a:t>
              </a:r>
              <a:r>
                <a:rPr lang="pl-PL" sz="1200" dirty="0" smtClean="0">
                  <a:latin typeface="Calibri" pitchFamily="34" charset="0"/>
                  <a:cs typeface="Calibri" pitchFamily="34" charset="0"/>
                </a:rPr>
                <a:t>drop</a:t>
              </a:r>
            </a:p>
            <a:p>
              <a:r>
                <a:rPr lang="pl-PL" sz="1200" dirty="0">
                  <a:latin typeface="Calibri" pitchFamily="34" charset="0"/>
                  <a:cs typeface="Calibri" pitchFamily="34" charset="0"/>
                </a:rPr>
                <a:t> </a:t>
              </a:r>
              <a:r>
                <a:rPr lang="pl-PL" sz="1200" dirty="0" smtClean="0">
                  <a:latin typeface="Calibri" pitchFamily="34" charset="0"/>
                  <a:cs typeface="Calibri" pitchFamily="34" charset="0"/>
                </a:rPr>
                <a:t>    </a:t>
              </a:r>
              <a:r>
                <a:rPr lang="en-GB" sz="1200" dirty="0" smtClean="0">
                  <a:latin typeface="Calibri" pitchFamily="34" charset="0"/>
                  <a:cs typeface="Calibri" pitchFamily="34" charset="0"/>
                </a:rPr>
                <a:t>height)</a:t>
              </a:r>
              <a:endParaRPr lang="en-GB" sz="1200" dirty="0">
                <a:latin typeface="Calibri" pitchFamily="34" charset="0"/>
                <a:cs typeface="Calibri" pitchFamily="34" charset="0"/>
              </a:endParaRPr>
            </a:p>
          </p:txBody>
        </p:sp>
      </p:grpSp>
      <p:sp>
        <p:nvSpPr>
          <p:cNvPr id="27" name="Prostokąt 26"/>
          <p:cNvSpPr/>
          <p:nvPr/>
        </p:nvSpPr>
        <p:spPr>
          <a:xfrm>
            <a:off x="250824" y="1268413"/>
            <a:ext cx="4393183" cy="3905491"/>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Resistance against impact</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curtain wall shall safely absorb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the impact and shall retain its integrity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by fulfilling the following criteria:</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no parts shall fall down</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no holing shall occur</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no breakage shall occur</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all infilling panels shall remain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in their positions</a:t>
            </a:r>
            <a:br>
              <a:rPr lang="en-GB"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however permanent deformation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of a curtain wall component is acceptable</a:t>
            </a:r>
            <a:endParaRPr lang="en-GB" sz="1600" dirty="0">
              <a:solidFill>
                <a:srgbClr val="000000"/>
              </a:solidFill>
              <a:latin typeface="Calibri" pitchFamily="34" charset="0"/>
              <a:cs typeface="Calibri" pitchFamily="34" charset="0"/>
            </a:endParaRPr>
          </a:p>
        </p:txBody>
      </p:sp>
      <p:sp>
        <p:nvSpPr>
          <p:cNvPr id="28" name="Prostokąt 27"/>
          <p:cNvSpPr/>
          <p:nvPr/>
        </p:nvSpPr>
        <p:spPr>
          <a:xfrm>
            <a:off x="250824" y="5733256"/>
            <a:ext cx="8641655" cy="68326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classification refers to the drop height of the tire-shaped element</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Resistance against internal (I…) and external (E…) impact is classified separately</a:t>
            </a:r>
            <a:endParaRPr lang="en-GB" sz="1600" dirty="0">
              <a:solidFill>
                <a:srgbClr val="000000"/>
              </a:solidFill>
              <a:latin typeface="Calibri" pitchFamily="34" charset="0"/>
              <a:cs typeface="Calibri" pitchFamily="34" charset="0"/>
            </a:endParaRPr>
          </a:p>
        </p:txBody>
      </p:sp>
      <p:sp>
        <p:nvSpPr>
          <p:cNvPr id="2" name="Tytuł 1"/>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4138979052"/>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7">
                                            <p:txEl>
                                              <p:pRg st="2" end="2"/>
                                            </p:txEl>
                                          </p:spTgt>
                                        </p:tgtEl>
                                        <p:attrNameLst>
                                          <p:attrName>style.visibility</p:attrName>
                                        </p:attrNameLst>
                                      </p:cBhvr>
                                      <p:to>
                                        <p:strVal val="visible"/>
                                      </p:to>
                                    </p:set>
                                    <p:anim calcmode="lin" valueType="num">
                                      <p:cBhvr>
                                        <p:cTn id="7" dur="500" fill="hold"/>
                                        <p:tgtEl>
                                          <p:spTgt spid="27">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27">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27">
                                            <p:txEl>
                                              <p:pRg st="2" end="2"/>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27">
                                            <p:txEl>
                                              <p:pRg st="3" end="3"/>
                                            </p:txEl>
                                          </p:spTgt>
                                        </p:tgtEl>
                                        <p:attrNameLst>
                                          <p:attrName>style.visibility</p:attrName>
                                        </p:attrNameLst>
                                      </p:cBhvr>
                                      <p:to>
                                        <p:strVal val="visible"/>
                                      </p:to>
                                    </p:set>
                                    <p:anim calcmode="lin" valueType="num">
                                      <p:cBhvr>
                                        <p:cTn id="12" dur="500" fill="hold"/>
                                        <p:tgtEl>
                                          <p:spTgt spid="27">
                                            <p:txEl>
                                              <p:pRg st="3" end="3"/>
                                            </p:txEl>
                                          </p:spTgt>
                                        </p:tgtEl>
                                        <p:attrNameLst>
                                          <p:attrName>ppt_w</p:attrName>
                                        </p:attrNameLst>
                                      </p:cBhvr>
                                      <p:tavLst>
                                        <p:tav tm="0">
                                          <p:val>
                                            <p:fltVal val="0"/>
                                          </p:val>
                                        </p:tav>
                                        <p:tav tm="100000">
                                          <p:val>
                                            <p:strVal val="#ppt_w"/>
                                          </p:val>
                                        </p:tav>
                                      </p:tavLst>
                                    </p:anim>
                                    <p:anim calcmode="lin" valueType="num">
                                      <p:cBhvr>
                                        <p:cTn id="13" dur="500" fill="hold"/>
                                        <p:tgtEl>
                                          <p:spTgt spid="27">
                                            <p:txEl>
                                              <p:pRg st="3" end="3"/>
                                            </p:txEl>
                                          </p:spTgt>
                                        </p:tgtEl>
                                        <p:attrNameLst>
                                          <p:attrName>ppt_h</p:attrName>
                                        </p:attrNameLst>
                                      </p:cBhvr>
                                      <p:tavLst>
                                        <p:tav tm="0">
                                          <p:val>
                                            <p:fltVal val="0"/>
                                          </p:val>
                                        </p:tav>
                                        <p:tav tm="100000">
                                          <p:val>
                                            <p:strVal val="#ppt_h"/>
                                          </p:val>
                                        </p:tav>
                                      </p:tavLst>
                                    </p:anim>
                                    <p:animEffect transition="in" filter="fade">
                                      <p:cBhvr>
                                        <p:cTn id="14" dur="500"/>
                                        <p:tgtEl>
                                          <p:spTgt spid="27">
                                            <p:txEl>
                                              <p:pRg st="3" end="3"/>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27">
                                            <p:txEl>
                                              <p:pRg st="4" end="4"/>
                                            </p:txEl>
                                          </p:spTgt>
                                        </p:tgtEl>
                                        <p:attrNameLst>
                                          <p:attrName>style.visibility</p:attrName>
                                        </p:attrNameLst>
                                      </p:cBhvr>
                                      <p:to>
                                        <p:strVal val="visible"/>
                                      </p:to>
                                    </p:set>
                                    <p:anim calcmode="lin" valueType="num">
                                      <p:cBhvr>
                                        <p:cTn id="17" dur="500" fill="hold"/>
                                        <p:tgtEl>
                                          <p:spTgt spid="27">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27">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27">
                                            <p:txEl>
                                              <p:pRg st="4" end="4"/>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27">
                                            <p:txEl>
                                              <p:pRg st="5" end="5"/>
                                            </p:txEl>
                                          </p:spTgt>
                                        </p:tgtEl>
                                        <p:attrNameLst>
                                          <p:attrName>style.visibility</p:attrName>
                                        </p:attrNameLst>
                                      </p:cBhvr>
                                      <p:to>
                                        <p:strVal val="visible"/>
                                      </p:to>
                                    </p:set>
                                    <p:anim calcmode="lin" valueType="num">
                                      <p:cBhvr>
                                        <p:cTn id="22" dur="500" fill="hold"/>
                                        <p:tgtEl>
                                          <p:spTgt spid="27">
                                            <p:txEl>
                                              <p:pRg st="5" end="5"/>
                                            </p:txEl>
                                          </p:spTgt>
                                        </p:tgtEl>
                                        <p:attrNameLst>
                                          <p:attrName>ppt_w</p:attrName>
                                        </p:attrNameLst>
                                      </p:cBhvr>
                                      <p:tavLst>
                                        <p:tav tm="0">
                                          <p:val>
                                            <p:fltVal val="0"/>
                                          </p:val>
                                        </p:tav>
                                        <p:tav tm="100000">
                                          <p:val>
                                            <p:strVal val="#ppt_w"/>
                                          </p:val>
                                        </p:tav>
                                      </p:tavLst>
                                    </p:anim>
                                    <p:anim calcmode="lin" valueType="num">
                                      <p:cBhvr>
                                        <p:cTn id="23" dur="500" fill="hold"/>
                                        <p:tgtEl>
                                          <p:spTgt spid="27">
                                            <p:txEl>
                                              <p:pRg st="5" end="5"/>
                                            </p:txEl>
                                          </p:spTgt>
                                        </p:tgtEl>
                                        <p:attrNameLst>
                                          <p:attrName>ppt_h</p:attrName>
                                        </p:attrNameLst>
                                      </p:cBhvr>
                                      <p:tavLst>
                                        <p:tav tm="0">
                                          <p:val>
                                            <p:fltVal val="0"/>
                                          </p:val>
                                        </p:tav>
                                        <p:tav tm="100000">
                                          <p:val>
                                            <p:strVal val="#ppt_h"/>
                                          </p:val>
                                        </p:tav>
                                      </p:tavLst>
                                    </p:anim>
                                    <p:animEffect transition="in" filter="fade">
                                      <p:cBhvr>
                                        <p:cTn id="24" dur="500"/>
                                        <p:tgtEl>
                                          <p:spTgt spid="27">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nodeType="clickEffect">
                                  <p:stCondLst>
                                    <p:cond delay="0"/>
                                  </p:stCondLst>
                                  <p:childTnLst>
                                    <p:set>
                                      <p:cBhvr>
                                        <p:cTn id="28" dur="1" fill="hold">
                                          <p:stCondLst>
                                            <p:cond delay="0"/>
                                          </p:stCondLst>
                                        </p:cTn>
                                        <p:tgtEl>
                                          <p:spTgt spid="27">
                                            <p:txEl>
                                              <p:pRg st="6" end="6"/>
                                            </p:txEl>
                                          </p:spTgt>
                                        </p:tgtEl>
                                        <p:attrNameLst>
                                          <p:attrName>style.visibility</p:attrName>
                                        </p:attrNameLst>
                                      </p:cBhvr>
                                      <p:to>
                                        <p:strVal val="visible"/>
                                      </p:to>
                                    </p:set>
                                    <p:anim calcmode="lin" valueType="num">
                                      <p:cBhvr>
                                        <p:cTn id="29" dur="500" fill="hold"/>
                                        <p:tgtEl>
                                          <p:spTgt spid="27">
                                            <p:txEl>
                                              <p:pRg st="6" end="6"/>
                                            </p:txEl>
                                          </p:spTgt>
                                        </p:tgtEl>
                                        <p:attrNameLst>
                                          <p:attrName>ppt_w</p:attrName>
                                        </p:attrNameLst>
                                      </p:cBhvr>
                                      <p:tavLst>
                                        <p:tav tm="0">
                                          <p:val>
                                            <p:fltVal val="0"/>
                                          </p:val>
                                        </p:tav>
                                        <p:tav tm="100000">
                                          <p:val>
                                            <p:strVal val="#ppt_w"/>
                                          </p:val>
                                        </p:tav>
                                      </p:tavLst>
                                    </p:anim>
                                    <p:anim calcmode="lin" valueType="num">
                                      <p:cBhvr>
                                        <p:cTn id="30" dur="500" fill="hold"/>
                                        <p:tgtEl>
                                          <p:spTgt spid="27">
                                            <p:txEl>
                                              <p:pRg st="6" end="6"/>
                                            </p:txEl>
                                          </p:spTgt>
                                        </p:tgtEl>
                                        <p:attrNameLst>
                                          <p:attrName>ppt_h</p:attrName>
                                        </p:attrNameLst>
                                      </p:cBhvr>
                                      <p:tavLst>
                                        <p:tav tm="0">
                                          <p:val>
                                            <p:fltVal val="0"/>
                                          </p:val>
                                        </p:tav>
                                        <p:tav tm="100000">
                                          <p:val>
                                            <p:strVal val="#ppt_h"/>
                                          </p:val>
                                        </p:tav>
                                      </p:tavLst>
                                    </p:anim>
                                    <p:animEffect transition="in" filter="fade">
                                      <p:cBhvr>
                                        <p:cTn id="31" dur="500"/>
                                        <p:tgtEl>
                                          <p:spTgt spid="27">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28">
                                            <p:txEl>
                                              <p:pRg st="0" end="0"/>
                                            </p:txEl>
                                          </p:spTgt>
                                        </p:tgtEl>
                                        <p:attrNameLst>
                                          <p:attrName>style.visibility</p:attrName>
                                        </p:attrNameLst>
                                      </p:cBhvr>
                                      <p:to>
                                        <p:strVal val="visible"/>
                                      </p:to>
                                    </p:set>
                                    <p:anim calcmode="lin" valueType="num">
                                      <p:cBhvr>
                                        <p:cTn id="36" dur="500" fill="hold"/>
                                        <p:tgtEl>
                                          <p:spTgt spid="28">
                                            <p:txEl>
                                              <p:pRg st="0" end="0"/>
                                            </p:txEl>
                                          </p:spTgt>
                                        </p:tgtEl>
                                        <p:attrNameLst>
                                          <p:attrName>ppt_w</p:attrName>
                                        </p:attrNameLst>
                                      </p:cBhvr>
                                      <p:tavLst>
                                        <p:tav tm="0">
                                          <p:val>
                                            <p:fltVal val="0"/>
                                          </p:val>
                                        </p:tav>
                                        <p:tav tm="100000">
                                          <p:val>
                                            <p:strVal val="#ppt_w"/>
                                          </p:val>
                                        </p:tav>
                                      </p:tavLst>
                                    </p:anim>
                                    <p:anim calcmode="lin" valueType="num">
                                      <p:cBhvr>
                                        <p:cTn id="37" dur="500" fill="hold"/>
                                        <p:tgtEl>
                                          <p:spTgt spid="28">
                                            <p:txEl>
                                              <p:pRg st="0" end="0"/>
                                            </p:txEl>
                                          </p:spTgt>
                                        </p:tgtEl>
                                        <p:attrNameLst>
                                          <p:attrName>ppt_h</p:attrName>
                                        </p:attrNameLst>
                                      </p:cBhvr>
                                      <p:tavLst>
                                        <p:tav tm="0">
                                          <p:val>
                                            <p:fltVal val="0"/>
                                          </p:val>
                                        </p:tav>
                                        <p:tav tm="100000">
                                          <p:val>
                                            <p:strVal val="#ppt_h"/>
                                          </p:val>
                                        </p:tav>
                                      </p:tavLst>
                                    </p:anim>
                                    <p:animEffect transition="in" filter="fade">
                                      <p:cBhvr>
                                        <p:cTn id="38" dur="500"/>
                                        <p:tgtEl>
                                          <p:spTgt spid="28">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nodeType="clickEffect">
                                  <p:stCondLst>
                                    <p:cond delay="0"/>
                                  </p:stCondLst>
                                  <p:childTnLst>
                                    <p:set>
                                      <p:cBhvr>
                                        <p:cTn id="42" dur="1" fill="hold">
                                          <p:stCondLst>
                                            <p:cond delay="0"/>
                                          </p:stCondLst>
                                        </p:cTn>
                                        <p:tgtEl>
                                          <p:spTgt spid="26"/>
                                        </p:tgtEl>
                                        <p:attrNameLst>
                                          <p:attrName>style.visibility</p:attrName>
                                        </p:attrNameLst>
                                      </p:cBhvr>
                                      <p:to>
                                        <p:strVal val="visible"/>
                                      </p:to>
                                    </p:set>
                                    <p:animEffect transition="in" filter="wipe(left)">
                                      <p:cBhvr>
                                        <p:cTn id="43" dur="1500"/>
                                        <p:tgtEl>
                                          <p:spTgt spid="26"/>
                                        </p:tgtEl>
                                      </p:cBhvr>
                                    </p:animEffect>
                                  </p:childTnLst>
                                </p:cTn>
                              </p:par>
                            </p:childTnLst>
                          </p:cTn>
                        </p:par>
                      </p:childTnLst>
                    </p:cTn>
                  </p:par>
                  <p:par>
                    <p:cTn id="44" fill="hold">
                      <p:stCondLst>
                        <p:cond delay="indefinite"/>
                      </p:stCondLst>
                      <p:childTnLst>
                        <p:par>
                          <p:cTn id="45" fill="hold">
                            <p:stCondLst>
                              <p:cond delay="0"/>
                            </p:stCondLst>
                            <p:childTnLst>
                              <p:par>
                                <p:cTn id="46" presetID="53" presetClass="entr" presetSubtype="16" fill="hold" nodeType="clickEffect">
                                  <p:stCondLst>
                                    <p:cond delay="0"/>
                                  </p:stCondLst>
                                  <p:childTnLst>
                                    <p:set>
                                      <p:cBhvr>
                                        <p:cTn id="47" dur="1" fill="hold">
                                          <p:stCondLst>
                                            <p:cond delay="0"/>
                                          </p:stCondLst>
                                        </p:cTn>
                                        <p:tgtEl>
                                          <p:spTgt spid="28">
                                            <p:txEl>
                                              <p:pRg st="1" end="1"/>
                                            </p:txEl>
                                          </p:spTgt>
                                        </p:tgtEl>
                                        <p:attrNameLst>
                                          <p:attrName>style.visibility</p:attrName>
                                        </p:attrNameLst>
                                      </p:cBhvr>
                                      <p:to>
                                        <p:strVal val="visible"/>
                                      </p:to>
                                    </p:set>
                                    <p:anim calcmode="lin" valueType="num">
                                      <p:cBhvr>
                                        <p:cTn id="48" dur="500" fill="hold"/>
                                        <p:tgtEl>
                                          <p:spTgt spid="28">
                                            <p:txEl>
                                              <p:pRg st="1" end="1"/>
                                            </p:txEl>
                                          </p:spTgt>
                                        </p:tgtEl>
                                        <p:attrNameLst>
                                          <p:attrName>ppt_w</p:attrName>
                                        </p:attrNameLst>
                                      </p:cBhvr>
                                      <p:tavLst>
                                        <p:tav tm="0">
                                          <p:val>
                                            <p:fltVal val="0"/>
                                          </p:val>
                                        </p:tav>
                                        <p:tav tm="100000">
                                          <p:val>
                                            <p:strVal val="#ppt_w"/>
                                          </p:val>
                                        </p:tav>
                                      </p:tavLst>
                                    </p:anim>
                                    <p:anim calcmode="lin" valueType="num">
                                      <p:cBhvr>
                                        <p:cTn id="49" dur="500" fill="hold"/>
                                        <p:tgtEl>
                                          <p:spTgt spid="28">
                                            <p:txEl>
                                              <p:pRg st="1" end="1"/>
                                            </p:txEl>
                                          </p:spTgt>
                                        </p:tgtEl>
                                        <p:attrNameLst>
                                          <p:attrName>ppt_h</p:attrName>
                                        </p:attrNameLst>
                                      </p:cBhvr>
                                      <p:tavLst>
                                        <p:tav tm="0">
                                          <p:val>
                                            <p:fltVal val="0"/>
                                          </p:val>
                                        </p:tav>
                                        <p:tav tm="100000">
                                          <p:val>
                                            <p:strVal val="#ppt_h"/>
                                          </p:val>
                                        </p:tav>
                                      </p:tavLst>
                                    </p:anim>
                                    <p:animEffect transition="in" filter="fade">
                                      <p:cBhvr>
                                        <p:cTn id="50" dur="500"/>
                                        <p:tgtEl>
                                          <p:spTgt spid="2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upa 5"/>
          <p:cNvGrpSpPr/>
          <p:nvPr/>
        </p:nvGrpSpPr>
        <p:grpSpPr>
          <a:xfrm>
            <a:off x="5455985" y="1412776"/>
            <a:ext cx="3611191" cy="4400570"/>
            <a:chOff x="5455985" y="1412776"/>
            <a:chExt cx="3611191" cy="4400570"/>
          </a:xfrm>
        </p:grpSpPr>
        <p:pic>
          <p:nvPicPr>
            <p:cNvPr id="14338"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455985" y="1412776"/>
              <a:ext cx="3210929" cy="352405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3" name="pole tekstowe 2"/>
            <p:cNvSpPr txBox="1"/>
            <p:nvPr/>
          </p:nvSpPr>
          <p:spPr>
            <a:xfrm>
              <a:off x="5652120" y="1484784"/>
              <a:ext cx="1293944" cy="646331"/>
            </a:xfrm>
            <a:prstGeom prst="rect">
              <a:avLst/>
            </a:prstGeom>
            <a:noFill/>
          </p:spPr>
          <p:txBody>
            <a:bodyPr wrap="none" rtlCol="0">
              <a:spAutoFit/>
            </a:bodyPr>
            <a:lstStyle/>
            <a:p>
              <a:r>
                <a:rPr lang="en-GB" dirty="0" smtClean="0">
                  <a:latin typeface="Calibri" pitchFamily="34" charset="0"/>
                  <a:cs typeface="Calibri" pitchFamily="34" charset="0"/>
                </a:rPr>
                <a:t>Impact load</a:t>
              </a:r>
            </a:p>
            <a:p>
              <a:r>
                <a:rPr lang="en-GB" dirty="0" smtClean="0">
                  <a:latin typeface="Calibri" pitchFamily="34" charset="0"/>
                  <a:cs typeface="Calibri" pitchFamily="34" charset="0"/>
                </a:rPr>
                <a:t>positions</a:t>
              </a:r>
              <a:endParaRPr lang="en-GB" dirty="0">
                <a:latin typeface="Calibri" pitchFamily="34" charset="0"/>
                <a:cs typeface="Calibri" pitchFamily="34" charset="0"/>
              </a:endParaRPr>
            </a:p>
          </p:txBody>
        </p:sp>
        <p:sp>
          <p:nvSpPr>
            <p:cNvPr id="4" name="pole tekstowe 3"/>
            <p:cNvSpPr txBox="1"/>
            <p:nvPr/>
          </p:nvSpPr>
          <p:spPr>
            <a:xfrm>
              <a:off x="6660232" y="4705350"/>
              <a:ext cx="2406944" cy="1107996"/>
            </a:xfrm>
            <a:prstGeom prst="rect">
              <a:avLst/>
            </a:prstGeom>
            <a:noFill/>
          </p:spPr>
          <p:txBody>
            <a:bodyPr wrap="square" rtlCol="0">
              <a:spAutoFit/>
            </a:bodyPr>
            <a:lstStyle/>
            <a:p>
              <a:r>
                <a:rPr lang="en-GB" sz="1100" dirty="0" smtClean="0">
                  <a:latin typeface="Calibri" pitchFamily="34" charset="0"/>
                  <a:cs typeface="Calibri" pitchFamily="34" charset="0"/>
                </a:rPr>
                <a:t>1 – centre mullion height between fixing (external only)</a:t>
              </a:r>
            </a:p>
            <a:p>
              <a:r>
                <a:rPr lang="en-GB" sz="1100" dirty="0" smtClean="0">
                  <a:latin typeface="Calibri" pitchFamily="34" charset="0"/>
                  <a:cs typeface="Calibri" pitchFamily="34" charset="0"/>
                </a:rPr>
                <a:t>2 – centre width (external, internal at sill height)</a:t>
              </a:r>
            </a:p>
            <a:p>
              <a:r>
                <a:rPr lang="en-GB" sz="1100" dirty="0" smtClean="0">
                  <a:latin typeface="Calibri" pitchFamily="34" charset="0"/>
                  <a:cs typeface="Calibri" pitchFamily="34" charset="0"/>
                </a:rPr>
                <a:t>3 – crossing mullion and transoms</a:t>
              </a:r>
            </a:p>
            <a:p>
              <a:r>
                <a:rPr lang="en-GB" sz="1100" dirty="0" smtClean="0">
                  <a:latin typeface="Calibri" pitchFamily="34" charset="0"/>
                  <a:cs typeface="Calibri" pitchFamily="34" charset="0"/>
                </a:rPr>
                <a:t>4 – centre of spandrel unit</a:t>
              </a:r>
              <a:endParaRPr lang="en-GB" sz="1100" dirty="0">
                <a:latin typeface="Calibri" pitchFamily="34" charset="0"/>
                <a:cs typeface="Calibri" pitchFamily="34" charset="0"/>
              </a:endParaRPr>
            </a:p>
          </p:txBody>
        </p:sp>
      </p:grpSp>
      <p:sp>
        <p:nvSpPr>
          <p:cNvPr id="2" name="Prostokąt 1"/>
          <p:cNvSpPr/>
          <p:nvPr/>
        </p:nvSpPr>
        <p:spPr>
          <a:xfrm>
            <a:off x="250824" y="1268413"/>
            <a:ext cx="5113264" cy="1052596"/>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Resistance against impact</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 relevant class is achieved after “successful” impact tests at all points shown on the drawing</a:t>
            </a:r>
          </a:p>
        </p:txBody>
      </p:sp>
      <p:sp>
        <p:nvSpPr>
          <p:cNvPr id="5" name="Prostokąt 4"/>
          <p:cNvSpPr/>
          <p:nvPr/>
        </p:nvSpPr>
        <p:spPr>
          <a:xfrm>
            <a:off x="250824" y="2542342"/>
            <a:ext cx="5545311" cy="33855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Internal resistance against impact is classified as follows</a:t>
            </a:r>
            <a:endParaRPr lang="en-GB" sz="1600" dirty="0">
              <a:solidFill>
                <a:srgbClr val="000000"/>
              </a:solidFill>
              <a:latin typeface="Calibri" pitchFamily="34" charset="0"/>
              <a:cs typeface="Calibri" pitchFamily="34" charset="0"/>
            </a:endParaRPr>
          </a:p>
        </p:txBody>
      </p:sp>
      <p:pic>
        <p:nvPicPr>
          <p:cNvPr id="14339"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691680" y="2889441"/>
            <a:ext cx="2777561" cy="165787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0" name="Prostokąt 9"/>
          <p:cNvSpPr/>
          <p:nvPr/>
        </p:nvSpPr>
        <p:spPr>
          <a:xfrm>
            <a:off x="250824" y="4541397"/>
            <a:ext cx="5689327" cy="33855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External resistance against impact is classified as follows</a:t>
            </a:r>
            <a:endParaRPr lang="en-GB" sz="1600" dirty="0">
              <a:solidFill>
                <a:srgbClr val="000000"/>
              </a:solidFill>
              <a:latin typeface="Calibri" pitchFamily="34" charset="0"/>
              <a:cs typeface="Calibri" pitchFamily="34" charset="0"/>
            </a:endParaRPr>
          </a:p>
        </p:txBody>
      </p:sp>
      <p:pic>
        <p:nvPicPr>
          <p:cNvPr id="14340" name="Picture 4"/>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1691680" y="4874627"/>
            <a:ext cx="2777561" cy="175066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7" name="Tytuł 6"/>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2831921503"/>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4339"/>
                                        </p:tgtEl>
                                        <p:attrNameLst>
                                          <p:attrName>style.visibility</p:attrName>
                                        </p:attrNameLst>
                                      </p:cBhvr>
                                      <p:to>
                                        <p:strVal val="visible"/>
                                      </p:to>
                                    </p:set>
                                    <p:anim calcmode="lin" valueType="num">
                                      <p:cBhvr>
                                        <p:cTn id="7" dur="500" fill="hold"/>
                                        <p:tgtEl>
                                          <p:spTgt spid="14339"/>
                                        </p:tgtEl>
                                        <p:attrNameLst>
                                          <p:attrName>ppt_w</p:attrName>
                                        </p:attrNameLst>
                                      </p:cBhvr>
                                      <p:tavLst>
                                        <p:tav tm="0">
                                          <p:val>
                                            <p:fltVal val="0"/>
                                          </p:val>
                                        </p:tav>
                                        <p:tav tm="100000">
                                          <p:val>
                                            <p:strVal val="#ppt_w"/>
                                          </p:val>
                                        </p:tav>
                                      </p:tavLst>
                                    </p:anim>
                                    <p:anim calcmode="lin" valueType="num">
                                      <p:cBhvr>
                                        <p:cTn id="8" dur="500" fill="hold"/>
                                        <p:tgtEl>
                                          <p:spTgt spid="14339"/>
                                        </p:tgtEl>
                                        <p:attrNameLst>
                                          <p:attrName>ppt_h</p:attrName>
                                        </p:attrNameLst>
                                      </p:cBhvr>
                                      <p:tavLst>
                                        <p:tav tm="0">
                                          <p:val>
                                            <p:fltVal val="0"/>
                                          </p:val>
                                        </p:tav>
                                        <p:tav tm="100000">
                                          <p:val>
                                            <p:strVal val="#ppt_h"/>
                                          </p:val>
                                        </p:tav>
                                      </p:tavLst>
                                    </p:anim>
                                    <p:animEffect transition="in" filter="fade">
                                      <p:cBhvr>
                                        <p:cTn id="9" dur="500"/>
                                        <p:tgtEl>
                                          <p:spTgt spid="14339"/>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14340"/>
                                        </p:tgtEl>
                                        <p:attrNameLst>
                                          <p:attrName>style.visibility</p:attrName>
                                        </p:attrNameLst>
                                      </p:cBhvr>
                                      <p:to>
                                        <p:strVal val="visible"/>
                                      </p:to>
                                    </p:set>
                                    <p:anim calcmode="lin" valueType="num">
                                      <p:cBhvr>
                                        <p:cTn id="19" dur="500" fill="hold"/>
                                        <p:tgtEl>
                                          <p:spTgt spid="14340"/>
                                        </p:tgtEl>
                                        <p:attrNameLst>
                                          <p:attrName>ppt_w</p:attrName>
                                        </p:attrNameLst>
                                      </p:cBhvr>
                                      <p:tavLst>
                                        <p:tav tm="0">
                                          <p:val>
                                            <p:fltVal val="0"/>
                                          </p:val>
                                        </p:tav>
                                        <p:tav tm="100000">
                                          <p:val>
                                            <p:strVal val="#ppt_w"/>
                                          </p:val>
                                        </p:tav>
                                      </p:tavLst>
                                    </p:anim>
                                    <p:anim calcmode="lin" valueType="num">
                                      <p:cBhvr>
                                        <p:cTn id="20" dur="500" fill="hold"/>
                                        <p:tgtEl>
                                          <p:spTgt spid="14340"/>
                                        </p:tgtEl>
                                        <p:attrNameLst>
                                          <p:attrName>ppt_h</p:attrName>
                                        </p:attrNameLst>
                                      </p:cBhvr>
                                      <p:tavLst>
                                        <p:tav tm="0">
                                          <p:val>
                                            <p:fltVal val="0"/>
                                          </p:val>
                                        </p:tav>
                                        <p:tav tm="100000">
                                          <p:val>
                                            <p:strVal val="#ppt_h"/>
                                          </p:val>
                                        </p:tav>
                                      </p:tavLst>
                                    </p:anim>
                                    <p:animEffect transition="in" filter="fade">
                                      <p:cBhvr>
                                        <p:cTn id="21" dur="500"/>
                                        <p:tgtEl>
                                          <p:spTgt spid="14340"/>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p:cTn id="24" dur="500" fill="hold"/>
                                        <p:tgtEl>
                                          <p:spTgt spid="10"/>
                                        </p:tgtEl>
                                        <p:attrNameLst>
                                          <p:attrName>ppt_w</p:attrName>
                                        </p:attrNameLst>
                                      </p:cBhvr>
                                      <p:tavLst>
                                        <p:tav tm="0">
                                          <p:val>
                                            <p:fltVal val="0"/>
                                          </p:val>
                                        </p:tav>
                                        <p:tav tm="100000">
                                          <p:val>
                                            <p:strVal val="#ppt_w"/>
                                          </p:val>
                                        </p:tav>
                                      </p:tavLst>
                                    </p:anim>
                                    <p:anim calcmode="lin" valueType="num">
                                      <p:cBhvr>
                                        <p:cTn id="25" dur="500" fill="hold"/>
                                        <p:tgtEl>
                                          <p:spTgt spid="10"/>
                                        </p:tgtEl>
                                        <p:attrNameLst>
                                          <p:attrName>ppt_h</p:attrName>
                                        </p:attrNameLst>
                                      </p:cBhvr>
                                      <p:tavLst>
                                        <p:tav tm="0">
                                          <p:val>
                                            <p:fltVal val="0"/>
                                          </p:val>
                                        </p:tav>
                                        <p:tav tm="100000">
                                          <p:val>
                                            <p:strVal val="#ppt_h"/>
                                          </p:val>
                                        </p:tav>
                                      </p:tavLst>
                                    </p:anim>
                                    <p:animEffect transition="in" filter="fade">
                                      <p:cBhvr>
                                        <p:cTn id="2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rostokąt z rogami zaokrąglonymi z jednej strony 2"/>
          <p:cNvSpPr/>
          <p:nvPr/>
        </p:nvSpPr>
        <p:spPr>
          <a:xfrm rot="5400000">
            <a:off x="2261022" y="1239983"/>
            <a:ext cx="1008112" cy="5530164"/>
          </a:xfrm>
          <a:prstGeom prst="round2SameRect">
            <a:avLst/>
          </a:prstGeom>
          <a:solidFill>
            <a:srgbClr val="CFCFC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GB" dirty="0"/>
          </a:p>
        </p:txBody>
      </p:sp>
      <p:pic>
        <p:nvPicPr>
          <p:cNvPr id="12290" name="Picture 2"/>
          <p:cNvPicPr>
            <a:picLocks noChangeAspect="1" noChangeArrowheads="1"/>
          </p:cNvPicPr>
          <p:nvPr/>
        </p:nvPicPr>
        <p:blipFill rotWithShape="1">
          <a:blip r:embed="rId3" cstate="print">
            <a:duotone>
              <a:prstClr val="black"/>
              <a:schemeClr val="accent2">
                <a:tint val="45000"/>
                <a:satMod val="400000"/>
              </a:schemeClr>
            </a:duotone>
            <a:lum bright="-40000" contrast="40000"/>
            <a:extLst>
              <a:ext uri="{28A0092B-C50C-407E-A947-70E740481C1C}">
                <a14:useLocalDpi xmlns="" xmlns:a14="http://schemas.microsoft.com/office/drawing/2010/main" val="0"/>
              </a:ext>
            </a:extLst>
          </a:blip>
          <a:srcRect l="37036" t="19809" r="44384" b="22697"/>
          <a:stretch/>
        </p:blipFill>
        <p:spPr bwMode="auto">
          <a:xfrm>
            <a:off x="5530161" y="1404545"/>
            <a:ext cx="3384376" cy="512935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 name="Prostokąt 1"/>
          <p:cNvSpPr/>
          <p:nvPr/>
        </p:nvSpPr>
        <p:spPr>
          <a:xfrm>
            <a:off x="250824" y="1268413"/>
            <a:ext cx="5401295" cy="4795159"/>
          </a:xfrm>
          <a:prstGeom prst="rect">
            <a:avLst/>
          </a:prstGeom>
        </p:spPr>
        <p:txBody>
          <a:bodyPr wrap="square">
            <a:spAutoFit/>
          </a:bodyPr>
          <a:lstStyle/>
          <a:p>
            <a:pPr lvl="0">
              <a:spcBef>
                <a:spcPct val="40000"/>
              </a:spcBef>
              <a:buClr>
                <a:srgbClr val="00778A"/>
              </a:buClr>
              <a:buSzPct val="75000"/>
            </a:pPr>
            <a:r>
              <a:rPr lang="en-GB" sz="2400" b="1" dirty="0" err="1" smtClean="0">
                <a:solidFill>
                  <a:srgbClr val="000000"/>
                </a:solidFill>
                <a:latin typeface="Calibri" pitchFamily="34" charset="0"/>
                <a:cs typeface="Calibri" pitchFamily="34" charset="0"/>
              </a:rPr>
              <a:t>Equipotentiality</a:t>
            </a:r>
            <a:endParaRPr lang="en-GB" sz="2400" b="1"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Where specifically required and for all buildings higher than 25 m the metal component parts of the curtain walling shall be mechanically connected together with the building structure to provide an equipotential bond to the earth circuit of the building</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electrical resistance of the bond of the curtain walling shall not exceed 10Ω (resistance below 10Ω reduces the risk of side-flashing)</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Connector plates must be made of aluminium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with a minimum  cross-sectional area of 32mm²</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Copper and steel connectors are not allowed</a:t>
            </a:r>
          </a:p>
        </p:txBody>
      </p:sp>
      <p:sp>
        <p:nvSpPr>
          <p:cNvPr id="4" name="pole tekstowe 3"/>
          <p:cNvSpPr txBox="1"/>
          <p:nvPr/>
        </p:nvSpPr>
        <p:spPr>
          <a:xfrm>
            <a:off x="5652120" y="1340768"/>
            <a:ext cx="1008112" cy="954107"/>
          </a:xfrm>
          <a:prstGeom prst="rect">
            <a:avLst/>
          </a:prstGeom>
          <a:noFill/>
        </p:spPr>
        <p:txBody>
          <a:bodyPr wrap="square" rtlCol="0">
            <a:spAutoFit/>
          </a:bodyPr>
          <a:lstStyle/>
          <a:p>
            <a:r>
              <a:rPr lang="en-GB" sz="1400" dirty="0" smtClean="0">
                <a:latin typeface="Calibri" pitchFamily="34" charset="0"/>
                <a:cs typeface="Calibri" pitchFamily="34" charset="0"/>
              </a:rPr>
              <a:t>Example of connection between profiles</a:t>
            </a:r>
            <a:endParaRPr lang="en-GB" sz="1400" dirty="0">
              <a:latin typeface="Calibri" pitchFamily="34" charset="0"/>
              <a:cs typeface="Calibri" pitchFamily="34" charset="0"/>
            </a:endParaRPr>
          </a:p>
        </p:txBody>
      </p:sp>
      <p:sp>
        <p:nvSpPr>
          <p:cNvPr id="5" name="Tytuł 4"/>
          <p:cNvSpPr>
            <a:spLocks noGrp="1"/>
          </p:cNvSpPr>
          <p:nvPr>
            <p:ph type="title"/>
          </p:nvPr>
        </p:nvSpPr>
        <p:spPr/>
        <p:txBody>
          <a:bodyPr/>
          <a:lstStyle/>
          <a:p>
            <a:r>
              <a:rPr lang="en-GB" dirty="0" smtClean="0"/>
              <a:t>Performance levels</a:t>
            </a:r>
            <a:endParaRPr lang="en-GB" dirty="0"/>
          </a:p>
        </p:txBody>
      </p:sp>
    </p:spTree>
    <p:extLst>
      <p:ext uri="{BB962C8B-B14F-4D97-AF65-F5344CB8AC3E}">
        <p14:creationId xmlns="" xmlns:p14="http://schemas.microsoft.com/office/powerpoint/2010/main" val="2572902436"/>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p:cTn id="15"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16" dur="500" fill="hold"/>
                                        <p:tgtEl>
                                          <p:spTgt spid="2">
                                            <p:txEl>
                                              <p:pRg st="3" end="3"/>
                                            </p:txEl>
                                          </p:spTgt>
                                        </p:tgtEl>
                                        <p:attrNameLst>
                                          <p:attrName>ppt_h</p:attrName>
                                        </p:attrNameLst>
                                      </p:cBhvr>
                                      <p:tavLst>
                                        <p:tav tm="0">
                                          <p:val>
                                            <p:fltVal val="0"/>
                                          </p:val>
                                        </p:tav>
                                        <p:tav tm="100000">
                                          <p:val>
                                            <p:strVal val="#ppt_h"/>
                                          </p:val>
                                        </p:tav>
                                      </p:tavLst>
                                    </p:anim>
                                    <p:animEffect transition="in" filter="fade">
                                      <p:cBhvr>
                                        <p:cTn id="17" dur="500"/>
                                        <p:tgtEl>
                                          <p:spTgt spid="2">
                                            <p:txEl>
                                              <p:pRg st="3" end="3"/>
                                            </p:txEl>
                                          </p:spTgt>
                                        </p:tgtEl>
                                      </p:cBhvr>
                                    </p:animEffect>
                                  </p:childTnLst>
                                </p:cTn>
                              </p:par>
                              <p:par>
                                <p:cTn id="18" presetID="53" presetClass="entr" presetSubtype="16"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 calcmode="lin" valueType="num">
                                      <p:cBhvr>
                                        <p:cTn id="20"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2">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3.xml><?xml version="1.0" encoding="utf-8"?>
<p:sld xmlns:a="http://schemas.openxmlformats.org/drawingml/2006/main" xmlns:r="http://schemas.openxmlformats.org/officeDocument/2006/relationships" xmlns:p="http://schemas.openxmlformats.org/presentationml/2006/main" showMasterSp="0">
  <p:cSld>
    <p:bg>
      <p:bgPr>
        <a:solidFill>
          <a:srgbClr val="00778A"/>
        </a:solidFill>
        <a:effectLst/>
      </p:bgPr>
    </p:bg>
    <p:spTree>
      <p:nvGrpSpPr>
        <p:cNvPr id="1" name=""/>
        <p:cNvGrpSpPr/>
        <p:nvPr/>
      </p:nvGrpSpPr>
      <p:grpSpPr>
        <a:xfrm>
          <a:off x="0" y="0"/>
          <a:ext cx="0" cy="0"/>
          <a:chOff x="0" y="0"/>
          <a:chExt cx="0" cy="0"/>
        </a:xfrm>
      </p:grpSpPr>
      <p:sp>
        <p:nvSpPr>
          <p:cNvPr id="909315" name="Rectangle 3"/>
          <p:cNvSpPr>
            <a:spLocks noChangeArrowheads="1"/>
          </p:cNvSpPr>
          <p:nvPr/>
        </p:nvSpPr>
        <p:spPr bwMode="auto">
          <a:xfrm>
            <a:off x="432048" y="4122946"/>
            <a:ext cx="4211390" cy="1754326"/>
          </a:xfrm>
          <a:prstGeom prst="rect">
            <a:avLst/>
          </a:prstGeom>
          <a:no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r>
              <a:rPr lang="en-GB" sz="5400" b="1" dirty="0">
                <a:solidFill>
                  <a:schemeClr val="bg1"/>
                </a:solidFill>
                <a:effectLst>
                  <a:outerShdw blurRad="38100" dist="38100" dir="2700000" algn="tl">
                    <a:srgbClr val="000000">
                      <a:alpha val="43137"/>
                    </a:srgbClr>
                  </a:outerShdw>
                </a:effectLst>
                <a:latin typeface="Calibri" pitchFamily="34" charset="0"/>
                <a:cs typeface="Calibri" pitchFamily="34" charset="0"/>
              </a:rPr>
              <a:t>Essential</a:t>
            </a:r>
            <a:r>
              <a:rPr lang="en-GB" sz="5400" b="1" dirty="0" smtClean="0">
                <a:solidFill>
                  <a:schemeClr val="bg1"/>
                </a:solidFill>
                <a:latin typeface="Calibri" pitchFamily="34" charset="0"/>
                <a:cs typeface="Times New Roman" pitchFamily="18" charset="0"/>
              </a:rPr>
              <a:t> </a:t>
            </a:r>
            <a:r>
              <a:rPr lang="en-GB" sz="5400" b="1" dirty="0">
                <a:solidFill>
                  <a:schemeClr val="bg1"/>
                </a:solidFill>
                <a:effectLst>
                  <a:outerShdw blurRad="38100" dist="38100" dir="2700000" algn="tl">
                    <a:srgbClr val="000000">
                      <a:alpha val="43137"/>
                    </a:srgbClr>
                  </a:outerShdw>
                </a:effectLst>
                <a:latin typeface="Calibri" pitchFamily="34" charset="0"/>
                <a:cs typeface="Calibri" pitchFamily="34" charset="0"/>
              </a:rPr>
              <a:t>calculations</a:t>
            </a:r>
          </a:p>
        </p:txBody>
      </p:sp>
      <p:pic>
        <p:nvPicPr>
          <p:cNvPr id="4" name="Picture 4" descr="D:\Prezentacje\Introduction to curtain walling_March 2012\Zdjęcia\Archiwum Sapa\zakopane 2 - Kopia.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l="382"/>
          <a:stretch>
            <a:fillRect/>
          </a:stretch>
        </p:blipFill>
        <p:spPr bwMode="auto">
          <a:xfrm>
            <a:off x="4643438" y="0"/>
            <a:ext cx="4509428"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363633233"/>
      </p:ext>
    </p:extLst>
  </p:cSld>
  <p:clrMapOvr>
    <a:masterClrMapping/>
  </p:clrMapOvr>
  <mc:AlternateContent xmlns:mc="http://schemas.openxmlformats.org/markup-compatibility/2006">
    <mc:Choice xmlns=""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upa 19"/>
          <p:cNvGrpSpPr/>
          <p:nvPr/>
        </p:nvGrpSpPr>
        <p:grpSpPr>
          <a:xfrm>
            <a:off x="683568" y="1723738"/>
            <a:ext cx="7704855" cy="3847207"/>
            <a:chOff x="539552" y="1792560"/>
            <a:chExt cx="7704855" cy="3847207"/>
          </a:xfrm>
        </p:grpSpPr>
        <p:sp>
          <p:nvSpPr>
            <p:cNvPr id="2" name="Rectangle 4"/>
            <p:cNvSpPr>
              <a:spLocks noChangeArrowheads="1"/>
            </p:cNvSpPr>
            <p:nvPr/>
          </p:nvSpPr>
          <p:spPr bwMode="auto">
            <a:xfrm>
              <a:off x="539552" y="1792560"/>
              <a:ext cx="7704855" cy="3847207"/>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r>
                <a:rPr lang="pl-PL" sz="44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rPr>
                <a:t>ESSENTIAL CALCULATIONS</a:t>
              </a:r>
              <a:endParaRPr lang="en-GB" sz="4400" b="1" dirty="0" smtClean="0">
                <a:solidFill>
                  <a:schemeClr val="tx1">
                    <a:lumMod val="75000"/>
                    <a:lumOff val="25000"/>
                  </a:schemeClr>
                </a:solidFill>
                <a:effectLst>
                  <a:outerShdw blurRad="38100" dist="38100" dir="2700000" algn="tl">
                    <a:srgbClr val="000000">
                      <a:alpha val="43137"/>
                    </a:srgbClr>
                  </a:outerShdw>
                </a:effectLst>
                <a:latin typeface="Calibri" pitchFamily="34" charset="0"/>
                <a:cs typeface="Calibri" pitchFamily="34" charset="0"/>
              </a:endParaRPr>
            </a:p>
            <a:p>
              <a:endParaRPr lang="en-GB" sz="4000" b="1" dirty="0" smtClean="0">
                <a:solidFill>
                  <a:srgbClr val="C00000"/>
                </a:solidFill>
                <a:latin typeface="Calibri" pitchFamily="34" charset="0"/>
                <a:cs typeface="Calibri" pitchFamily="34" charset="0"/>
              </a:endParaRPr>
            </a:p>
            <a:p>
              <a:r>
                <a:rPr lang="en-GB" sz="4000" b="1" dirty="0" smtClean="0">
                  <a:solidFill>
                    <a:srgbClr val="808080"/>
                  </a:solidFill>
                  <a:latin typeface="Calibri" pitchFamily="34" charset="0"/>
                  <a:cs typeface="Calibri" pitchFamily="34" charset="0"/>
                </a:rPr>
                <a:t>		</a:t>
              </a:r>
              <a:r>
                <a:rPr lang="en-GB" sz="4000" b="1" dirty="0" smtClean="0">
                  <a:solidFill>
                    <a:srgbClr val="C00000"/>
                  </a:solidFill>
                  <a:latin typeface="Calibri" pitchFamily="34" charset="0"/>
                  <a:cs typeface="Calibri" pitchFamily="34" charset="0"/>
                </a:rPr>
                <a:t>Wind and glass load</a:t>
              </a:r>
            </a:p>
            <a:p>
              <a:endParaRPr lang="en-GB" sz="4000" b="1" dirty="0" smtClean="0">
                <a:solidFill>
                  <a:srgbClr val="808080"/>
                </a:solidFill>
                <a:latin typeface="Calibri" pitchFamily="34" charset="0"/>
                <a:cs typeface="Calibri" pitchFamily="34" charset="0"/>
              </a:endParaRPr>
            </a:p>
            <a:p>
              <a:endParaRPr lang="en-GB" sz="4000" b="1" dirty="0" smtClean="0">
                <a:solidFill>
                  <a:srgbClr val="808080"/>
                </a:solidFill>
                <a:latin typeface="Calibri" pitchFamily="34" charset="0"/>
                <a:cs typeface="Calibri" pitchFamily="34" charset="0"/>
              </a:endParaRPr>
            </a:p>
            <a:p>
              <a:r>
                <a:rPr lang="en-GB" sz="4000" b="1" dirty="0" smtClean="0">
                  <a:solidFill>
                    <a:srgbClr val="808080"/>
                  </a:solidFill>
                  <a:latin typeface="Calibri" pitchFamily="34" charset="0"/>
                  <a:cs typeface="Calibri" pitchFamily="34" charset="0"/>
                </a:rPr>
                <a:t>		</a:t>
              </a:r>
              <a:r>
                <a:rPr lang="en-GB" sz="4000" b="1" dirty="0" smtClean="0">
                  <a:solidFill>
                    <a:srgbClr val="867668"/>
                  </a:solidFill>
                  <a:latin typeface="Calibri" pitchFamily="34" charset="0"/>
                  <a:cs typeface="Calibri" pitchFamily="34" charset="0"/>
                </a:rPr>
                <a:t>Thermal insulation</a:t>
              </a:r>
            </a:p>
          </p:txBody>
        </p:sp>
        <p:cxnSp>
          <p:nvCxnSpPr>
            <p:cNvPr id="4" name="Łącznik prostoliniowy 3"/>
            <p:cNvCxnSpPr/>
            <p:nvPr/>
          </p:nvCxnSpPr>
          <p:spPr>
            <a:xfrm>
              <a:off x="1615415" y="2489710"/>
              <a:ext cx="0" cy="2808312"/>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9" name="Łącznik prostoliniowy 8"/>
            <p:cNvCxnSpPr/>
            <p:nvPr/>
          </p:nvCxnSpPr>
          <p:spPr>
            <a:xfrm>
              <a:off x="1619672" y="3425814"/>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0" name="Łącznik prostoliniowy 9"/>
            <p:cNvCxnSpPr/>
            <p:nvPr/>
          </p:nvCxnSpPr>
          <p:spPr>
            <a:xfrm>
              <a:off x="1615415" y="5298022"/>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8" name="Title 7"/>
          <p:cNvSpPr>
            <a:spLocks noGrp="1"/>
          </p:cNvSpPr>
          <p:nvPr>
            <p:ph type="title"/>
          </p:nvPr>
        </p:nvSpPr>
        <p:spPr/>
        <p:txBody>
          <a:bodyPr/>
          <a:lstStyle/>
          <a:p>
            <a:r>
              <a:rPr lang="en-GB" dirty="0" smtClean="0"/>
              <a:t>Introduction to curtain walling</a:t>
            </a:r>
            <a:endParaRPr lang="nl-BE" dirty="0"/>
          </a:p>
        </p:txBody>
      </p:sp>
    </p:spTree>
    <p:extLst>
      <p:ext uri="{BB962C8B-B14F-4D97-AF65-F5344CB8AC3E}">
        <p14:creationId xmlns="" xmlns:p14="http://schemas.microsoft.com/office/powerpoint/2010/main" val="3938508003"/>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948264" y="1680758"/>
            <a:ext cx="1953626" cy="184974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928057" y="1229152"/>
            <a:ext cx="1964423" cy="2310899"/>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2293" name="Picture 5"/>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7092280" y="1263219"/>
            <a:ext cx="1763151" cy="235415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Prostokąt 8"/>
          <p:cNvSpPr/>
          <p:nvPr/>
        </p:nvSpPr>
        <p:spPr>
          <a:xfrm>
            <a:off x="251520" y="1268414"/>
            <a:ext cx="6696744" cy="1643527"/>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Wind load</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Wind load is the dominant factor </a:t>
            </a:r>
            <a:r>
              <a:rPr lang="pl-PL" sz="1600" dirty="0" smtClean="0">
                <a:solidFill>
                  <a:srgbClr val="000000"/>
                </a:solidFill>
                <a:latin typeface="Calibri" pitchFamily="34" charset="0"/>
                <a:cs typeface="Calibri" pitchFamily="34" charset="0"/>
              </a:rPr>
              <a:t>in</a:t>
            </a:r>
            <a:r>
              <a:rPr lang="en-GB" sz="1600" dirty="0" smtClean="0">
                <a:solidFill>
                  <a:srgbClr val="000000"/>
                </a:solidFill>
                <a:latin typeface="Calibri" pitchFamily="34" charset="0"/>
                <a:cs typeface="Calibri" pitchFamily="34" charset="0"/>
              </a:rPr>
              <a:t> curtain wall</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loading</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It depends on the wind speed for the site location, building height, altitude and topography for the site location, neighbouring buildings, town, country etc.</a:t>
            </a:r>
          </a:p>
        </p:txBody>
      </p:sp>
      <p:sp>
        <p:nvSpPr>
          <p:cNvPr id="8" name="Prostokąt 7"/>
          <p:cNvSpPr/>
          <p:nvPr/>
        </p:nvSpPr>
        <p:spPr>
          <a:xfrm>
            <a:off x="250824" y="4146768"/>
            <a:ext cx="2664992" cy="1569660"/>
          </a:xfrm>
          <a:prstGeom prst="rect">
            <a:avLst/>
          </a:prstGeom>
        </p:spPr>
        <p:txBody>
          <a:bodyPr wrap="square">
            <a:spAutoFit/>
          </a:bodyPr>
          <a:lstStyle/>
          <a:p>
            <a:pPr marL="1588" indent="-3175">
              <a:spcBef>
                <a:spcPct val="40000"/>
              </a:spcBef>
              <a:buClr>
                <a:srgbClr val="A4968A"/>
              </a:buClr>
              <a:buSzPct val="100000"/>
            </a:pPr>
            <a:r>
              <a:rPr lang="en-GB" sz="1600" b="1" dirty="0">
                <a:solidFill>
                  <a:srgbClr val="000000"/>
                </a:solidFill>
                <a:latin typeface="Calibri" pitchFamily="34" charset="0"/>
                <a:cs typeface="Calibri" pitchFamily="34" charset="0"/>
              </a:rPr>
              <a:t>Mullion load area </a:t>
            </a:r>
            <a:r>
              <a:rPr lang="en-GB" sz="1600" dirty="0">
                <a:solidFill>
                  <a:srgbClr val="000000"/>
                </a:solidFill>
                <a:latin typeface="Calibri" pitchFamily="34" charset="0"/>
                <a:cs typeface="Calibri" pitchFamily="34" charset="0"/>
              </a:rPr>
              <a:t>= </a:t>
            </a:r>
            <a:br>
              <a:rPr lang="en-GB" sz="1600" dirty="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the </a:t>
            </a:r>
            <a:r>
              <a:rPr lang="en-GB" sz="1600" dirty="0" smtClean="0">
                <a:solidFill>
                  <a:srgbClr val="000000"/>
                </a:solidFill>
                <a:latin typeface="Calibri" pitchFamily="34" charset="0"/>
                <a:cs typeface="Calibri" pitchFamily="34" charset="0"/>
              </a:rPr>
              <a:t>mullion </a:t>
            </a:r>
            <a:r>
              <a:rPr lang="en-GB" sz="1600" dirty="0">
                <a:solidFill>
                  <a:srgbClr val="000000"/>
                </a:solidFill>
                <a:latin typeface="Calibri" pitchFamily="34" charset="0"/>
                <a:cs typeface="Calibri" pitchFamily="34" charset="0"/>
              </a:rPr>
              <a:t>span between </a:t>
            </a:r>
            <a:r>
              <a:rPr lang="pl-PL" sz="1600" dirty="0" smtClean="0">
                <a:solidFill>
                  <a:srgbClr val="000000"/>
                </a:solidFill>
                <a:latin typeface="Calibri" pitchFamily="34" charset="0"/>
                <a:cs typeface="Calibri" pitchFamily="34" charset="0"/>
              </a:rPr>
              <a:t>the </a:t>
            </a:r>
            <a:r>
              <a:rPr lang="en-GB" sz="1600" dirty="0" smtClean="0">
                <a:solidFill>
                  <a:srgbClr val="000000"/>
                </a:solidFill>
                <a:latin typeface="Calibri" pitchFamily="34" charset="0"/>
                <a:cs typeface="Calibri" pitchFamily="34" charset="0"/>
              </a:rPr>
              <a:t>fixing</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elements </a:t>
            </a:r>
            <a:r>
              <a:rPr lang="en-GB" sz="1600" dirty="0">
                <a:solidFill>
                  <a:srgbClr val="000000"/>
                </a:solidFill>
                <a:latin typeface="Calibri" pitchFamily="34" charset="0"/>
                <a:cs typeface="Calibri" pitchFamily="34" charset="0"/>
              </a:rPr>
              <a:t>multiplied by </a:t>
            </a:r>
            <a:r>
              <a:rPr lang="en-GB" sz="1600" dirty="0" smtClean="0">
                <a:solidFill>
                  <a:srgbClr val="000000"/>
                </a:solidFill>
                <a:latin typeface="Calibri" pitchFamily="34" charset="0"/>
                <a:cs typeface="Calibri" pitchFamily="34" charset="0"/>
              </a:rPr>
              <a:t>(</a:t>
            </a:r>
            <a:r>
              <a:rPr lang="en-GB" sz="1600" dirty="0">
                <a:solidFill>
                  <a:srgbClr val="000000"/>
                </a:solidFill>
                <a:latin typeface="Calibri" pitchFamily="34" charset="0"/>
                <a:cs typeface="Calibri" pitchFamily="34" charset="0"/>
              </a:rPr>
              <a:t>½</a:t>
            </a:r>
            <a:r>
              <a:rPr lang="en-GB" sz="1600" dirty="0" smtClean="0">
                <a:solidFill>
                  <a:srgbClr val="000000"/>
                </a:solidFill>
                <a:latin typeface="Calibri" pitchFamily="34" charset="0"/>
                <a:cs typeface="Calibri" pitchFamily="34" charset="0"/>
              </a:rPr>
              <a:t> </a:t>
            </a:r>
            <a:r>
              <a:rPr lang="pl-PL" sz="1600" dirty="0" smtClean="0">
                <a:solidFill>
                  <a:srgbClr val="000000"/>
                </a:solidFill>
                <a:latin typeface="Calibri" pitchFamily="34" charset="0"/>
                <a:cs typeface="Calibri" pitchFamily="34" charset="0"/>
              </a:rPr>
              <a:t>of the </a:t>
            </a:r>
            <a:r>
              <a:rPr lang="en-GB" sz="1600" dirty="0" smtClean="0">
                <a:solidFill>
                  <a:srgbClr val="000000"/>
                </a:solidFill>
                <a:latin typeface="Calibri" pitchFamily="34" charset="0"/>
                <a:cs typeface="Calibri" pitchFamily="34" charset="0"/>
              </a:rPr>
              <a:t>le</a:t>
            </a:r>
            <a:r>
              <a:rPr lang="pl-PL" sz="1600" dirty="0" smtClean="0">
                <a:solidFill>
                  <a:srgbClr val="000000"/>
                </a:solidFill>
                <a:latin typeface="Calibri" pitchFamily="34" charset="0"/>
                <a:cs typeface="Calibri" pitchFamily="34" charset="0"/>
              </a:rPr>
              <a:t>f</a:t>
            </a:r>
            <a:r>
              <a:rPr lang="en-GB" sz="1600" dirty="0" smtClean="0">
                <a:solidFill>
                  <a:srgbClr val="000000"/>
                </a:solidFill>
                <a:latin typeface="Calibri" pitchFamily="34" charset="0"/>
                <a:cs typeface="Calibri" pitchFamily="34" charset="0"/>
              </a:rPr>
              <a:t>t </a:t>
            </a:r>
            <a:r>
              <a:rPr lang="en-GB" sz="1600" dirty="0">
                <a:solidFill>
                  <a:srgbClr val="000000"/>
                </a:solidFill>
                <a:latin typeface="Calibri" pitchFamily="34" charset="0"/>
                <a:cs typeface="Calibri" pitchFamily="34" charset="0"/>
              </a:rPr>
              <a:t>hand transom width + </a:t>
            </a:r>
            <a:r>
              <a:rPr lang="en-GB" sz="1600" dirty="0" smtClean="0">
                <a:solidFill>
                  <a:srgbClr val="000000"/>
                </a:solidFill>
                <a:latin typeface="Calibri" pitchFamily="34" charset="0"/>
                <a:cs typeface="Calibri" pitchFamily="34" charset="0"/>
              </a:rPr>
              <a:t>½</a:t>
            </a:r>
            <a:r>
              <a:rPr lang="pl-PL" sz="1600" dirty="0" smtClean="0">
                <a:solidFill>
                  <a:srgbClr val="000000"/>
                </a:solidFill>
                <a:latin typeface="Calibri" pitchFamily="34" charset="0"/>
                <a:cs typeface="Calibri" pitchFamily="34" charset="0"/>
              </a:rPr>
              <a:t> of the</a:t>
            </a:r>
            <a:r>
              <a:rPr lang="en-GB" sz="1600" dirty="0" smtClean="0">
                <a:solidFill>
                  <a:srgbClr val="000000"/>
                </a:solidFill>
                <a:latin typeface="Calibri" pitchFamily="34" charset="0"/>
                <a:cs typeface="Calibri" pitchFamily="34" charset="0"/>
              </a:rPr>
              <a:t> </a:t>
            </a:r>
            <a:r>
              <a:rPr lang="en-GB" sz="1600" dirty="0">
                <a:solidFill>
                  <a:srgbClr val="000000"/>
                </a:solidFill>
                <a:latin typeface="Calibri" pitchFamily="34" charset="0"/>
                <a:cs typeface="Calibri" pitchFamily="34" charset="0"/>
              </a:rPr>
              <a:t>right hand transom </a:t>
            </a:r>
            <a:r>
              <a:rPr lang="en-GB" sz="1600" dirty="0" smtClean="0">
                <a:solidFill>
                  <a:srgbClr val="000000"/>
                </a:solidFill>
                <a:latin typeface="Calibri" pitchFamily="34" charset="0"/>
                <a:cs typeface="Calibri" pitchFamily="34" charset="0"/>
              </a:rPr>
              <a:t>width</a:t>
            </a:r>
            <a:r>
              <a:rPr lang="pl-PL" sz="1600" dirty="0" smtClean="0">
                <a:solidFill>
                  <a:srgbClr val="000000"/>
                </a:solidFill>
                <a:latin typeface="Calibri" pitchFamily="34" charset="0"/>
                <a:cs typeface="Calibri" pitchFamily="34" charset="0"/>
              </a:rPr>
              <a:t>)</a:t>
            </a:r>
            <a:endParaRPr lang="en-GB" sz="1600" dirty="0">
              <a:solidFill>
                <a:srgbClr val="000000"/>
              </a:solidFill>
              <a:latin typeface="Calibri" pitchFamily="34" charset="0"/>
              <a:cs typeface="Calibri" pitchFamily="34" charset="0"/>
            </a:endParaRPr>
          </a:p>
        </p:txBody>
      </p:sp>
      <p:sp>
        <p:nvSpPr>
          <p:cNvPr id="9225" name="Prostokąt 9224"/>
          <p:cNvSpPr/>
          <p:nvPr/>
        </p:nvSpPr>
        <p:spPr>
          <a:xfrm>
            <a:off x="5280284" y="5877272"/>
            <a:ext cx="3468180" cy="830997"/>
          </a:xfrm>
          <a:prstGeom prst="rect">
            <a:avLst/>
          </a:prstGeom>
        </p:spPr>
        <p:txBody>
          <a:bodyPr wrap="square">
            <a:spAutoFit/>
          </a:bodyPr>
          <a:lstStyle/>
          <a:p>
            <a:pPr marL="1588" indent="-3175">
              <a:spcBef>
                <a:spcPct val="40000"/>
              </a:spcBef>
              <a:buClr>
                <a:srgbClr val="A4968A"/>
              </a:buClr>
              <a:buSzPct val="100000"/>
            </a:pPr>
            <a:r>
              <a:rPr lang="pl-PL" sz="1600" b="1" dirty="0" smtClean="0">
                <a:solidFill>
                  <a:srgbClr val="000000"/>
                </a:solidFill>
                <a:latin typeface="Calibri" pitchFamily="34" charset="0"/>
                <a:cs typeface="Calibri" pitchFamily="34" charset="0"/>
              </a:rPr>
              <a:t>The </a:t>
            </a:r>
            <a:r>
              <a:rPr lang="pl-PL" sz="1600" b="1" dirty="0">
                <a:solidFill>
                  <a:srgbClr val="000000"/>
                </a:solidFill>
                <a:latin typeface="Calibri" pitchFamily="34" charset="0"/>
                <a:cs typeface="Calibri" pitchFamily="34" charset="0"/>
              </a:rPr>
              <a:t>t</a:t>
            </a:r>
            <a:r>
              <a:rPr lang="en-GB" sz="1600" b="1" dirty="0" smtClean="0">
                <a:solidFill>
                  <a:srgbClr val="000000"/>
                </a:solidFill>
                <a:latin typeface="Calibri" pitchFamily="34" charset="0"/>
                <a:cs typeface="Calibri" pitchFamily="34" charset="0"/>
              </a:rPr>
              <a:t>ransom </a:t>
            </a:r>
            <a:r>
              <a:rPr lang="en-GB" sz="1600" b="1" dirty="0">
                <a:solidFill>
                  <a:srgbClr val="000000"/>
                </a:solidFill>
                <a:latin typeface="Calibri" pitchFamily="34" charset="0"/>
                <a:cs typeface="Calibri" pitchFamily="34" charset="0"/>
              </a:rPr>
              <a:t>load area </a:t>
            </a:r>
            <a:r>
              <a:rPr lang="en-GB" sz="1600" dirty="0">
                <a:solidFill>
                  <a:srgbClr val="000000"/>
                </a:solidFill>
                <a:latin typeface="Calibri" pitchFamily="34" charset="0"/>
                <a:cs typeface="Calibri" pitchFamily="34" charset="0"/>
              </a:rPr>
              <a:t>= </a:t>
            </a:r>
            <a:br>
              <a:rPr lang="en-GB" sz="1600" dirty="0">
                <a:solidFill>
                  <a:srgbClr val="000000"/>
                </a:solidFill>
                <a:latin typeface="Calibri" pitchFamily="34" charset="0"/>
                <a:cs typeface="Calibri" pitchFamily="34" charset="0"/>
              </a:rPr>
            </a:br>
            <a:r>
              <a:rPr lang="en-GB" sz="1600" dirty="0">
                <a:solidFill>
                  <a:srgbClr val="000000"/>
                </a:solidFill>
                <a:latin typeface="Calibri" pitchFamily="34" charset="0"/>
                <a:cs typeface="Calibri" pitchFamily="34" charset="0"/>
              </a:rPr>
              <a:t>trapezoidal area above + trapezoidal area </a:t>
            </a:r>
            <a:r>
              <a:rPr lang="en-GB" sz="1600" dirty="0" smtClean="0">
                <a:solidFill>
                  <a:srgbClr val="000000"/>
                </a:solidFill>
                <a:latin typeface="Calibri" pitchFamily="34" charset="0"/>
                <a:cs typeface="Calibri" pitchFamily="34" charset="0"/>
              </a:rPr>
              <a:t>below</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a:t>
            </a:r>
            <a:r>
              <a:rPr lang="en-GB" sz="1600" dirty="0">
                <a:solidFill>
                  <a:srgbClr val="000000"/>
                </a:solidFill>
                <a:latin typeface="Calibri" pitchFamily="34" charset="0"/>
                <a:cs typeface="Calibri" pitchFamily="34" charset="0"/>
              </a:rPr>
              <a:t>transom</a:t>
            </a:r>
          </a:p>
        </p:txBody>
      </p:sp>
      <p:sp>
        <p:nvSpPr>
          <p:cNvPr id="9229" name="Prostokąt 9228"/>
          <p:cNvSpPr/>
          <p:nvPr/>
        </p:nvSpPr>
        <p:spPr>
          <a:xfrm>
            <a:off x="238133" y="2852936"/>
            <a:ext cx="6926155" cy="584775"/>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a:solidFill>
                  <a:srgbClr val="000000"/>
                </a:solidFill>
                <a:latin typeface="Calibri" pitchFamily="34" charset="0"/>
                <a:cs typeface="Calibri" pitchFamily="34" charset="0"/>
              </a:rPr>
              <a:t>Wind load is calculated in accordance </a:t>
            </a:r>
            <a:r>
              <a:rPr lang="en-GB" sz="1600" dirty="0" smtClean="0">
                <a:solidFill>
                  <a:srgbClr val="000000"/>
                </a:solidFill>
                <a:latin typeface="Calibri" pitchFamily="34" charset="0"/>
                <a:cs typeface="Calibri" pitchFamily="34" charset="0"/>
              </a:rPr>
              <a:t>with</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a:t>
            </a:r>
            <a:r>
              <a:rPr lang="en-GB" sz="1600" b="1" dirty="0">
                <a:solidFill>
                  <a:srgbClr val="000000"/>
                </a:solidFill>
                <a:latin typeface="Calibri" pitchFamily="34" charset="0"/>
                <a:cs typeface="Calibri" pitchFamily="34" charset="0"/>
              </a:rPr>
              <a:t>EN 1991-1-4 </a:t>
            </a:r>
            <a:r>
              <a:rPr lang="en-GB" sz="1600" dirty="0">
                <a:solidFill>
                  <a:srgbClr val="000000"/>
                </a:solidFill>
                <a:latin typeface="Calibri" pitchFamily="34" charset="0"/>
                <a:cs typeface="Calibri" pitchFamily="34" charset="0"/>
              </a:rPr>
              <a:t>which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t>
            </a:r>
            <a:r>
              <a:rPr lang="en-GB" sz="1600" dirty="0">
                <a:solidFill>
                  <a:srgbClr val="000000"/>
                </a:solidFill>
                <a:latin typeface="Calibri" pitchFamily="34" charset="0"/>
                <a:cs typeface="Calibri" pitchFamily="34" charset="0"/>
              </a:rPr>
              <a:t>in each country) has its index with country specific data e.g</a:t>
            </a:r>
            <a:r>
              <a:rPr lang="en-GB" sz="1600" dirty="0" smtClean="0">
                <a:solidFill>
                  <a:srgbClr val="000000"/>
                </a:solidFill>
                <a:latin typeface="Calibri" pitchFamily="34" charset="0"/>
                <a:cs typeface="Calibri" pitchFamily="34" charset="0"/>
              </a:rPr>
              <a:t>.</a:t>
            </a:r>
            <a:r>
              <a:rPr lang="pl-PL" sz="1600" dirty="0" smtClean="0">
                <a:solidFill>
                  <a:srgbClr val="000000"/>
                </a:solidFill>
                <a:latin typeface="Calibri" pitchFamily="34" charset="0"/>
                <a:cs typeface="Calibri" pitchFamily="34" charset="0"/>
              </a:rPr>
              <a:t> a</a:t>
            </a:r>
            <a:r>
              <a:rPr lang="en-GB" sz="1600" dirty="0" smtClean="0">
                <a:solidFill>
                  <a:srgbClr val="000000"/>
                </a:solidFill>
                <a:latin typeface="Calibri" pitchFamily="34" charset="0"/>
                <a:cs typeface="Calibri" pitchFamily="34" charset="0"/>
              </a:rPr>
              <a:t> </a:t>
            </a:r>
            <a:r>
              <a:rPr lang="en-GB" sz="1600" dirty="0">
                <a:solidFill>
                  <a:srgbClr val="000000"/>
                </a:solidFill>
                <a:latin typeface="Calibri" pitchFamily="34" charset="0"/>
                <a:cs typeface="Calibri" pitchFamily="34" charset="0"/>
              </a:rPr>
              <a:t>wind map</a:t>
            </a:r>
          </a:p>
        </p:txBody>
      </p:sp>
      <p:grpSp>
        <p:nvGrpSpPr>
          <p:cNvPr id="2" name="Grupa 1"/>
          <p:cNvGrpSpPr/>
          <p:nvPr/>
        </p:nvGrpSpPr>
        <p:grpSpPr>
          <a:xfrm>
            <a:off x="7691396" y="3789040"/>
            <a:ext cx="1305848" cy="2329880"/>
            <a:chOff x="7304679" y="3429000"/>
            <a:chExt cx="1305848" cy="2329880"/>
          </a:xfrm>
        </p:grpSpPr>
        <p:sp>
          <p:nvSpPr>
            <p:cNvPr id="31" name="Prostokąt 30"/>
            <p:cNvSpPr/>
            <p:nvPr/>
          </p:nvSpPr>
          <p:spPr>
            <a:xfrm>
              <a:off x="7350398" y="3429000"/>
              <a:ext cx="72000" cy="232988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Prostokąt 31"/>
            <p:cNvSpPr/>
            <p:nvPr/>
          </p:nvSpPr>
          <p:spPr>
            <a:xfrm>
              <a:off x="8498950" y="3429000"/>
              <a:ext cx="72000" cy="2329879"/>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Prostokąt 32"/>
            <p:cNvSpPr/>
            <p:nvPr/>
          </p:nvSpPr>
          <p:spPr>
            <a:xfrm>
              <a:off x="7304679" y="3537111"/>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Prostokąt 33"/>
            <p:cNvSpPr/>
            <p:nvPr/>
          </p:nvSpPr>
          <p:spPr>
            <a:xfrm>
              <a:off x="7422606" y="3537111"/>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Prostokąt 34"/>
            <p:cNvSpPr/>
            <p:nvPr/>
          </p:nvSpPr>
          <p:spPr>
            <a:xfrm>
              <a:off x="8456600" y="3537917"/>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Prostokąt 35"/>
            <p:cNvSpPr/>
            <p:nvPr/>
          </p:nvSpPr>
          <p:spPr>
            <a:xfrm>
              <a:off x="8574527" y="3537917"/>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Prostokąt 36"/>
            <p:cNvSpPr/>
            <p:nvPr/>
          </p:nvSpPr>
          <p:spPr>
            <a:xfrm rot="5400000">
              <a:off x="7925595" y="3258862"/>
              <a:ext cx="72010" cy="106200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Prostokąt 37"/>
            <p:cNvSpPr/>
            <p:nvPr/>
          </p:nvSpPr>
          <p:spPr>
            <a:xfrm rot="5400000">
              <a:off x="7925595" y="3795990"/>
              <a:ext cx="72010" cy="1062000"/>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Prostokąt 55"/>
            <p:cNvSpPr/>
            <p:nvPr/>
          </p:nvSpPr>
          <p:spPr>
            <a:xfrm>
              <a:off x="7304679" y="5542856"/>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Prostokąt 56"/>
            <p:cNvSpPr/>
            <p:nvPr/>
          </p:nvSpPr>
          <p:spPr>
            <a:xfrm>
              <a:off x="7422606" y="5542856"/>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Prostokąt 57"/>
            <p:cNvSpPr/>
            <p:nvPr/>
          </p:nvSpPr>
          <p:spPr>
            <a:xfrm>
              <a:off x="8456600" y="5543662"/>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Prostokąt 58"/>
            <p:cNvSpPr/>
            <p:nvPr/>
          </p:nvSpPr>
          <p:spPr>
            <a:xfrm>
              <a:off x="8574527" y="5543662"/>
              <a:ext cx="36000"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Prostokąt 59"/>
            <p:cNvSpPr/>
            <p:nvPr/>
          </p:nvSpPr>
          <p:spPr>
            <a:xfrm rot="5400000">
              <a:off x="7925595" y="4707694"/>
              <a:ext cx="72010" cy="106200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6" name="Grupa 5"/>
          <p:cNvGrpSpPr/>
          <p:nvPr/>
        </p:nvGrpSpPr>
        <p:grpSpPr>
          <a:xfrm>
            <a:off x="3059832" y="3701428"/>
            <a:ext cx="2995300" cy="2882884"/>
            <a:chOff x="3059832" y="3701428"/>
            <a:chExt cx="2995300" cy="2882884"/>
          </a:xfrm>
        </p:grpSpPr>
        <p:sp>
          <p:nvSpPr>
            <p:cNvPr id="11" name="Prostokąt 10"/>
            <p:cNvSpPr/>
            <p:nvPr/>
          </p:nvSpPr>
          <p:spPr>
            <a:xfrm>
              <a:off x="3105552" y="4259716"/>
              <a:ext cx="72000" cy="2324596"/>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rostokąt 11"/>
            <p:cNvSpPr/>
            <p:nvPr/>
          </p:nvSpPr>
          <p:spPr>
            <a:xfrm>
              <a:off x="3912159" y="4259716"/>
              <a:ext cx="72000" cy="2324596"/>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Prostokąt 12"/>
            <p:cNvSpPr/>
            <p:nvPr/>
          </p:nvSpPr>
          <p:spPr>
            <a:xfrm>
              <a:off x="4967500" y="4259716"/>
              <a:ext cx="72000" cy="2324596"/>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Prostokąt 13"/>
            <p:cNvSpPr/>
            <p:nvPr/>
          </p:nvSpPr>
          <p:spPr>
            <a:xfrm>
              <a:off x="3059832" y="4367825"/>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rostokąt 14"/>
            <p:cNvSpPr/>
            <p:nvPr/>
          </p:nvSpPr>
          <p:spPr>
            <a:xfrm>
              <a:off x="3177759" y="4367825"/>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Prostokąt 17"/>
            <p:cNvSpPr/>
            <p:nvPr/>
          </p:nvSpPr>
          <p:spPr>
            <a:xfrm>
              <a:off x="3866232" y="4367825"/>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Prostokąt 18"/>
            <p:cNvSpPr/>
            <p:nvPr/>
          </p:nvSpPr>
          <p:spPr>
            <a:xfrm>
              <a:off x="3984159" y="4367825"/>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Prostokąt 21"/>
            <p:cNvSpPr/>
            <p:nvPr/>
          </p:nvSpPr>
          <p:spPr>
            <a:xfrm>
              <a:off x="4921573" y="4368631"/>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rostokąt 22"/>
            <p:cNvSpPr/>
            <p:nvPr/>
          </p:nvSpPr>
          <p:spPr>
            <a:xfrm>
              <a:off x="5039500" y="4368631"/>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Prostokąt 25"/>
            <p:cNvSpPr/>
            <p:nvPr/>
          </p:nvSpPr>
          <p:spPr>
            <a:xfrm rot="5400000">
              <a:off x="3508957" y="4264228"/>
              <a:ext cx="72000" cy="73440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Prostokąt 26"/>
            <p:cNvSpPr/>
            <p:nvPr/>
          </p:nvSpPr>
          <p:spPr>
            <a:xfrm rot="5400000">
              <a:off x="3508959" y="4739140"/>
              <a:ext cx="72000" cy="73440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Prostokąt 27"/>
            <p:cNvSpPr/>
            <p:nvPr/>
          </p:nvSpPr>
          <p:spPr>
            <a:xfrm rot="5400000">
              <a:off x="4434910" y="4144187"/>
              <a:ext cx="72909" cy="972415"/>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Prostokąt 28"/>
            <p:cNvSpPr/>
            <p:nvPr/>
          </p:nvSpPr>
          <p:spPr>
            <a:xfrm rot="5400000">
              <a:off x="4435073" y="4618908"/>
              <a:ext cx="72586" cy="972414"/>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Prostokąt 66"/>
            <p:cNvSpPr/>
            <p:nvPr/>
          </p:nvSpPr>
          <p:spPr>
            <a:xfrm>
              <a:off x="3062028" y="6393279"/>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Prostokąt 67"/>
            <p:cNvSpPr/>
            <p:nvPr/>
          </p:nvSpPr>
          <p:spPr>
            <a:xfrm>
              <a:off x="3179955" y="6393279"/>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Prostokąt 68"/>
            <p:cNvSpPr/>
            <p:nvPr/>
          </p:nvSpPr>
          <p:spPr>
            <a:xfrm>
              <a:off x="3868428" y="6393279"/>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Prostokąt 69"/>
            <p:cNvSpPr/>
            <p:nvPr/>
          </p:nvSpPr>
          <p:spPr>
            <a:xfrm>
              <a:off x="3986355" y="6393279"/>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Prostokąt 72"/>
            <p:cNvSpPr/>
            <p:nvPr/>
          </p:nvSpPr>
          <p:spPr>
            <a:xfrm rot="5400000">
              <a:off x="3508752" y="5855276"/>
              <a:ext cx="72000" cy="73440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Prostokąt 73"/>
            <p:cNvSpPr/>
            <p:nvPr/>
          </p:nvSpPr>
          <p:spPr>
            <a:xfrm rot="5400000">
              <a:off x="4435728" y="5735699"/>
              <a:ext cx="71068" cy="972621"/>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Prostokąt 70"/>
            <p:cNvSpPr/>
            <p:nvPr/>
          </p:nvSpPr>
          <p:spPr>
            <a:xfrm>
              <a:off x="4923769" y="6394085"/>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Prostokąt 71"/>
            <p:cNvSpPr/>
            <p:nvPr/>
          </p:nvSpPr>
          <p:spPr>
            <a:xfrm>
              <a:off x="5041696" y="6394085"/>
              <a:ext cx="36000" cy="144000"/>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8" name="Łącznik prosty ze strzałką 77"/>
            <p:cNvCxnSpPr/>
            <p:nvPr/>
          </p:nvCxnSpPr>
          <p:spPr>
            <a:xfrm flipH="1">
              <a:off x="4565404" y="4547662"/>
              <a:ext cx="807913" cy="521160"/>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9" name="Łącznik prosty ze strzałką 78"/>
            <p:cNvCxnSpPr/>
            <p:nvPr/>
          </p:nvCxnSpPr>
          <p:spPr>
            <a:xfrm flipH="1">
              <a:off x="4027026" y="4063880"/>
              <a:ext cx="444340" cy="314861"/>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80" name="Łącznik prosty ze strzałką 79"/>
            <p:cNvCxnSpPr/>
            <p:nvPr/>
          </p:nvCxnSpPr>
          <p:spPr>
            <a:xfrm flipH="1">
              <a:off x="5038795" y="5222817"/>
              <a:ext cx="355416" cy="228942"/>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81" name="pole tekstowe 80"/>
            <p:cNvSpPr txBox="1"/>
            <p:nvPr/>
          </p:nvSpPr>
          <p:spPr>
            <a:xfrm>
              <a:off x="5057500" y="4884156"/>
              <a:ext cx="893193" cy="369332"/>
            </a:xfrm>
            <a:prstGeom prst="rect">
              <a:avLst/>
            </a:prstGeom>
            <a:noFill/>
          </p:spPr>
          <p:txBody>
            <a:bodyPr wrap="none" rtlCol="0">
              <a:spAutoFit/>
            </a:bodyPr>
            <a:lstStyle/>
            <a:p>
              <a:r>
                <a:rPr lang="en-GB" dirty="0" smtClean="0">
                  <a:latin typeface="Calibri" pitchFamily="34" charset="0"/>
                  <a:cs typeface="Calibri" pitchFamily="34" charset="0"/>
                </a:rPr>
                <a:t>mullion</a:t>
              </a:r>
              <a:endParaRPr lang="en-GB" dirty="0">
                <a:latin typeface="Calibri" pitchFamily="34" charset="0"/>
                <a:cs typeface="Calibri" pitchFamily="34" charset="0"/>
              </a:endParaRPr>
            </a:p>
          </p:txBody>
        </p:sp>
        <p:sp>
          <p:nvSpPr>
            <p:cNvPr id="82" name="pole tekstowe 81"/>
            <p:cNvSpPr txBox="1"/>
            <p:nvPr/>
          </p:nvSpPr>
          <p:spPr>
            <a:xfrm>
              <a:off x="4162291" y="3701428"/>
              <a:ext cx="1701971" cy="369332"/>
            </a:xfrm>
            <a:prstGeom prst="rect">
              <a:avLst/>
            </a:prstGeom>
            <a:noFill/>
          </p:spPr>
          <p:txBody>
            <a:bodyPr wrap="square" rtlCol="0">
              <a:spAutoFit/>
            </a:bodyPr>
            <a:lstStyle/>
            <a:p>
              <a:r>
                <a:rPr lang="en-GB" dirty="0" smtClean="0">
                  <a:latin typeface="Calibri" pitchFamily="34" charset="0"/>
                  <a:cs typeface="Calibri" pitchFamily="34" charset="0"/>
                </a:rPr>
                <a:t>fixing element</a:t>
              </a:r>
              <a:endParaRPr lang="en-GB" dirty="0">
                <a:latin typeface="Calibri" pitchFamily="34" charset="0"/>
                <a:cs typeface="Calibri" pitchFamily="34" charset="0"/>
              </a:endParaRPr>
            </a:p>
          </p:txBody>
        </p:sp>
        <p:sp>
          <p:nvSpPr>
            <p:cNvPr id="83" name="pole tekstowe 82"/>
            <p:cNvSpPr txBox="1"/>
            <p:nvPr/>
          </p:nvSpPr>
          <p:spPr>
            <a:xfrm>
              <a:off x="5089740" y="4194075"/>
              <a:ext cx="965392" cy="369332"/>
            </a:xfrm>
            <a:prstGeom prst="rect">
              <a:avLst/>
            </a:prstGeom>
            <a:noFill/>
          </p:spPr>
          <p:txBody>
            <a:bodyPr wrap="none" rtlCol="0">
              <a:spAutoFit/>
            </a:bodyPr>
            <a:lstStyle/>
            <a:p>
              <a:r>
                <a:rPr lang="pl-PL" dirty="0" smtClean="0">
                  <a:latin typeface="Calibri" pitchFamily="34" charset="0"/>
                  <a:cs typeface="Calibri" pitchFamily="34" charset="0"/>
                </a:rPr>
                <a:t>transom</a:t>
              </a:r>
              <a:endParaRPr lang="en-GB" dirty="0">
                <a:latin typeface="Calibri" pitchFamily="34" charset="0"/>
                <a:cs typeface="Calibri" pitchFamily="34" charset="0"/>
              </a:endParaRPr>
            </a:p>
          </p:txBody>
        </p:sp>
      </p:grpSp>
      <p:sp>
        <p:nvSpPr>
          <p:cNvPr id="9224" name="Dowolny kształt 9223"/>
          <p:cNvSpPr/>
          <p:nvPr/>
        </p:nvSpPr>
        <p:spPr>
          <a:xfrm>
            <a:off x="7807648" y="4438174"/>
            <a:ext cx="1074057" cy="712562"/>
          </a:xfrm>
          <a:custGeom>
            <a:avLst/>
            <a:gdLst>
              <a:gd name="connsiteX0" fmla="*/ 0 w 1074057"/>
              <a:gd name="connsiteY0" fmla="*/ 293914 h 845457"/>
              <a:gd name="connsiteX1" fmla="*/ 264886 w 1074057"/>
              <a:gd name="connsiteY1" fmla="*/ 3629 h 845457"/>
              <a:gd name="connsiteX2" fmla="*/ 801914 w 1074057"/>
              <a:gd name="connsiteY2" fmla="*/ 0 h 845457"/>
              <a:gd name="connsiteX3" fmla="*/ 1074057 w 1074057"/>
              <a:gd name="connsiteY3" fmla="*/ 293914 h 845457"/>
              <a:gd name="connsiteX4" fmla="*/ 540657 w 1074057"/>
              <a:gd name="connsiteY4" fmla="*/ 845457 h 845457"/>
              <a:gd name="connsiteX5" fmla="*/ 0 w 1074057"/>
              <a:gd name="connsiteY5" fmla="*/ 293914 h 845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4057" h="845457">
                <a:moveTo>
                  <a:pt x="0" y="293914"/>
                </a:moveTo>
                <a:lnTo>
                  <a:pt x="264886" y="3629"/>
                </a:lnTo>
                <a:lnTo>
                  <a:pt x="801914" y="0"/>
                </a:lnTo>
                <a:lnTo>
                  <a:pt x="1074057" y="293914"/>
                </a:lnTo>
                <a:lnTo>
                  <a:pt x="540657" y="845457"/>
                </a:lnTo>
                <a:lnTo>
                  <a:pt x="0" y="293914"/>
                </a:lnTo>
                <a:close/>
              </a:path>
            </a:pathLst>
          </a:custGeom>
          <a:solidFill>
            <a:schemeClr val="bg2">
              <a:lumMod val="20000"/>
              <a:lumOff val="80000"/>
              <a:alpha val="80000"/>
            </a:schemeClr>
          </a:solidFill>
          <a:ln w="127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Prostokąt 9"/>
          <p:cNvSpPr/>
          <p:nvPr/>
        </p:nvSpPr>
        <p:spPr>
          <a:xfrm>
            <a:off x="3544959" y="4440631"/>
            <a:ext cx="926407" cy="2027040"/>
          </a:xfrm>
          <a:prstGeom prst="rect">
            <a:avLst/>
          </a:prstGeom>
          <a:solidFill>
            <a:schemeClr val="bg2">
              <a:lumMod val="20000"/>
              <a:lumOff val="80000"/>
              <a:alpha val="80000"/>
            </a:schemeClr>
          </a:solidFill>
          <a:ln w="127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ytuł 3"/>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172927391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229">
                                            <p:txEl>
                                              <p:pRg st="0" end="0"/>
                                            </p:txEl>
                                          </p:spTgt>
                                        </p:tgtEl>
                                        <p:attrNameLst>
                                          <p:attrName>style.visibility</p:attrName>
                                        </p:attrNameLst>
                                      </p:cBhvr>
                                      <p:to>
                                        <p:strVal val="visible"/>
                                      </p:to>
                                    </p:set>
                                    <p:anim calcmode="lin" valueType="num">
                                      <p:cBhvr>
                                        <p:cTn id="7" dur="500" fill="hold"/>
                                        <p:tgtEl>
                                          <p:spTgt spid="922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922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9229">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12293"/>
                                        </p:tgtEl>
                                        <p:attrNameLst>
                                          <p:attrName>style.visibility</p:attrName>
                                        </p:attrNameLst>
                                      </p:cBhvr>
                                      <p:to>
                                        <p:strVal val="visible"/>
                                      </p:to>
                                    </p:set>
                                    <p:anim calcmode="lin" valueType="num">
                                      <p:cBhvr>
                                        <p:cTn id="12" dur="500" fill="hold"/>
                                        <p:tgtEl>
                                          <p:spTgt spid="12293"/>
                                        </p:tgtEl>
                                        <p:attrNameLst>
                                          <p:attrName>ppt_w</p:attrName>
                                        </p:attrNameLst>
                                      </p:cBhvr>
                                      <p:tavLst>
                                        <p:tav tm="0">
                                          <p:val>
                                            <p:fltVal val="0"/>
                                          </p:val>
                                        </p:tav>
                                        <p:tav tm="100000">
                                          <p:val>
                                            <p:strVal val="#ppt_w"/>
                                          </p:val>
                                        </p:tav>
                                      </p:tavLst>
                                    </p:anim>
                                    <p:anim calcmode="lin" valueType="num">
                                      <p:cBhvr>
                                        <p:cTn id="13" dur="500" fill="hold"/>
                                        <p:tgtEl>
                                          <p:spTgt spid="12293"/>
                                        </p:tgtEl>
                                        <p:attrNameLst>
                                          <p:attrName>ppt_h</p:attrName>
                                        </p:attrNameLst>
                                      </p:cBhvr>
                                      <p:tavLst>
                                        <p:tav tm="0">
                                          <p:val>
                                            <p:fltVal val="0"/>
                                          </p:val>
                                        </p:tav>
                                        <p:tav tm="100000">
                                          <p:val>
                                            <p:strVal val="#ppt_h"/>
                                          </p:val>
                                        </p:tav>
                                      </p:tavLst>
                                    </p:anim>
                                    <p:animEffect transition="in" filter="fade">
                                      <p:cBhvr>
                                        <p:cTn id="14" dur="500"/>
                                        <p:tgtEl>
                                          <p:spTgt spid="12293"/>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xit" presetSubtype="0" fill="hold" nodeType="clickEffect">
                                  <p:stCondLst>
                                    <p:cond delay="0"/>
                                  </p:stCondLst>
                                  <p:childTnLst>
                                    <p:animEffect transition="out" filter="fade">
                                      <p:cBhvr>
                                        <p:cTn id="18" dur="500"/>
                                        <p:tgtEl>
                                          <p:spTgt spid="12293"/>
                                        </p:tgtEl>
                                      </p:cBhvr>
                                    </p:animEffect>
                                    <p:set>
                                      <p:cBhvr>
                                        <p:cTn id="19" dur="1" fill="hold">
                                          <p:stCondLst>
                                            <p:cond delay="499"/>
                                          </p:stCondLst>
                                        </p:cTn>
                                        <p:tgtEl>
                                          <p:spTgt spid="12293"/>
                                        </p:tgtEl>
                                        <p:attrNameLst>
                                          <p:attrName>style.visibility</p:attrName>
                                        </p:attrNameLst>
                                      </p:cBhvr>
                                      <p:to>
                                        <p:strVal val="hidden"/>
                                      </p:to>
                                    </p:set>
                                  </p:childTnLst>
                                </p:cTn>
                              </p:par>
                            </p:childTnLst>
                          </p:cTn>
                        </p:par>
                        <p:par>
                          <p:cTn id="20" fill="hold">
                            <p:stCondLst>
                              <p:cond delay="500"/>
                            </p:stCondLst>
                            <p:childTnLst>
                              <p:par>
                                <p:cTn id="21" presetID="53" presetClass="entr" presetSubtype="16" fill="hold" nodeType="afterEffect">
                                  <p:stCondLst>
                                    <p:cond delay="0"/>
                                  </p:stCondLst>
                                  <p:childTnLst>
                                    <p:set>
                                      <p:cBhvr>
                                        <p:cTn id="22" dur="1" fill="hold">
                                          <p:stCondLst>
                                            <p:cond delay="0"/>
                                          </p:stCondLst>
                                        </p:cTn>
                                        <p:tgtEl>
                                          <p:spTgt spid="12291"/>
                                        </p:tgtEl>
                                        <p:attrNameLst>
                                          <p:attrName>style.visibility</p:attrName>
                                        </p:attrNameLst>
                                      </p:cBhvr>
                                      <p:to>
                                        <p:strVal val="visible"/>
                                      </p:to>
                                    </p:set>
                                    <p:anim calcmode="lin" valueType="num">
                                      <p:cBhvr>
                                        <p:cTn id="23" dur="500" fill="hold"/>
                                        <p:tgtEl>
                                          <p:spTgt spid="12291"/>
                                        </p:tgtEl>
                                        <p:attrNameLst>
                                          <p:attrName>ppt_w</p:attrName>
                                        </p:attrNameLst>
                                      </p:cBhvr>
                                      <p:tavLst>
                                        <p:tav tm="0">
                                          <p:val>
                                            <p:fltVal val="0"/>
                                          </p:val>
                                        </p:tav>
                                        <p:tav tm="100000">
                                          <p:val>
                                            <p:strVal val="#ppt_w"/>
                                          </p:val>
                                        </p:tav>
                                      </p:tavLst>
                                    </p:anim>
                                    <p:anim calcmode="lin" valueType="num">
                                      <p:cBhvr>
                                        <p:cTn id="24" dur="500" fill="hold"/>
                                        <p:tgtEl>
                                          <p:spTgt spid="12291"/>
                                        </p:tgtEl>
                                        <p:attrNameLst>
                                          <p:attrName>ppt_h</p:attrName>
                                        </p:attrNameLst>
                                      </p:cBhvr>
                                      <p:tavLst>
                                        <p:tav tm="0">
                                          <p:val>
                                            <p:fltVal val="0"/>
                                          </p:val>
                                        </p:tav>
                                        <p:tav tm="100000">
                                          <p:val>
                                            <p:strVal val="#ppt_h"/>
                                          </p:val>
                                        </p:tav>
                                      </p:tavLst>
                                    </p:anim>
                                    <p:animEffect transition="in" filter="fade">
                                      <p:cBhvr>
                                        <p:cTn id="25" dur="500"/>
                                        <p:tgtEl>
                                          <p:spTgt spid="12291"/>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nodeType="clickEffect">
                                  <p:stCondLst>
                                    <p:cond delay="0"/>
                                  </p:stCondLst>
                                  <p:childTnLst>
                                    <p:animEffect transition="out" filter="fade">
                                      <p:cBhvr>
                                        <p:cTn id="29" dur="500"/>
                                        <p:tgtEl>
                                          <p:spTgt spid="12291"/>
                                        </p:tgtEl>
                                      </p:cBhvr>
                                    </p:animEffect>
                                    <p:set>
                                      <p:cBhvr>
                                        <p:cTn id="30" dur="1" fill="hold">
                                          <p:stCondLst>
                                            <p:cond delay="499"/>
                                          </p:stCondLst>
                                        </p:cTn>
                                        <p:tgtEl>
                                          <p:spTgt spid="12291"/>
                                        </p:tgtEl>
                                        <p:attrNameLst>
                                          <p:attrName>style.visibility</p:attrName>
                                        </p:attrNameLst>
                                      </p:cBhvr>
                                      <p:to>
                                        <p:strVal val="hidden"/>
                                      </p:to>
                                    </p:set>
                                  </p:childTnLst>
                                </p:cTn>
                              </p:par>
                            </p:childTnLst>
                          </p:cTn>
                        </p:par>
                        <p:par>
                          <p:cTn id="31" fill="hold">
                            <p:stCondLst>
                              <p:cond delay="500"/>
                            </p:stCondLst>
                            <p:childTnLst>
                              <p:par>
                                <p:cTn id="32" presetID="53" presetClass="entr" presetSubtype="16" fill="hold" nodeType="afterEffect">
                                  <p:stCondLst>
                                    <p:cond delay="0"/>
                                  </p:stCondLst>
                                  <p:childTnLst>
                                    <p:set>
                                      <p:cBhvr>
                                        <p:cTn id="33" dur="1" fill="hold">
                                          <p:stCondLst>
                                            <p:cond delay="0"/>
                                          </p:stCondLst>
                                        </p:cTn>
                                        <p:tgtEl>
                                          <p:spTgt spid="12290"/>
                                        </p:tgtEl>
                                        <p:attrNameLst>
                                          <p:attrName>style.visibility</p:attrName>
                                        </p:attrNameLst>
                                      </p:cBhvr>
                                      <p:to>
                                        <p:strVal val="visible"/>
                                      </p:to>
                                    </p:set>
                                    <p:anim calcmode="lin" valueType="num">
                                      <p:cBhvr>
                                        <p:cTn id="34" dur="500" fill="hold"/>
                                        <p:tgtEl>
                                          <p:spTgt spid="12290"/>
                                        </p:tgtEl>
                                        <p:attrNameLst>
                                          <p:attrName>ppt_w</p:attrName>
                                        </p:attrNameLst>
                                      </p:cBhvr>
                                      <p:tavLst>
                                        <p:tav tm="0">
                                          <p:val>
                                            <p:fltVal val="0"/>
                                          </p:val>
                                        </p:tav>
                                        <p:tav tm="100000">
                                          <p:val>
                                            <p:strVal val="#ppt_w"/>
                                          </p:val>
                                        </p:tav>
                                      </p:tavLst>
                                    </p:anim>
                                    <p:anim calcmode="lin" valueType="num">
                                      <p:cBhvr>
                                        <p:cTn id="35" dur="500" fill="hold"/>
                                        <p:tgtEl>
                                          <p:spTgt spid="12290"/>
                                        </p:tgtEl>
                                        <p:attrNameLst>
                                          <p:attrName>ppt_h</p:attrName>
                                        </p:attrNameLst>
                                      </p:cBhvr>
                                      <p:tavLst>
                                        <p:tav tm="0">
                                          <p:val>
                                            <p:fltVal val="0"/>
                                          </p:val>
                                        </p:tav>
                                        <p:tav tm="100000">
                                          <p:val>
                                            <p:strVal val="#ppt_h"/>
                                          </p:val>
                                        </p:tav>
                                      </p:tavLst>
                                    </p:anim>
                                    <p:animEffect transition="in" filter="fade">
                                      <p:cBhvr>
                                        <p:cTn id="36" dur="500"/>
                                        <p:tgtEl>
                                          <p:spTgt spid="1229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par>
                    <p:cTn id="42" fill="hold">
                      <p:stCondLst>
                        <p:cond delay="indefinite"/>
                      </p:stCondLst>
                      <p:childTnLst>
                        <p:par>
                          <p:cTn id="43" fill="hold">
                            <p:stCondLst>
                              <p:cond delay="0"/>
                            </p:stCondLst>
                            <p:childTnLst>
                              <p:par>
                                <p:cTn id="44" presetID="53" presetClass="entr" presetSubtype="16" fill="hold" grpId="0" nodeType="clickEffect">
                                  <p:stCondLst>
                                    <p:cond delay="0"/>
                                  </p:stCondLst>
                                  <p:childTnLst>
                                    <p:set>
                                      <p:cBhvr>
                                        <p:cTn id="45" dur="1" fill="hold">
                                          <p:stCondLst>
                                            <p:cond delay="0"/>
                                          </p:stCondLst>
                                        </p:cTn>
                                        <p:tgtEl>
                                          <p:spTgt spid="8"/>
                                        </p:tgtEl>
                                        <p:attrNameLst>
                                          <p:attrName>style.visibility</p:attrName>
                                        </p:attrNameLst>
                                      </p:cBhvr>
                                      <p:to>
                                        <p:strVal val="visible"/>
                                      </p:to>
                                    </p:set>
                                    <p:anim calcmode="lin" valueType="num">
                                      <p:cBhvr>
                                        <p:cTn id="46" dur="500" fill="hold"/>
                                        <p:tgtEl>
                                          <p:spTgt spid="8"/>
                                        </p:tgtEl>
                                        <p:attrNameLst>
                                          <p:attrName>ppt_w</p:attrName>
                                        </p:attrNameLst>
                                      </p:cBhvr>
                                      <p:tavLst>
                                        <p:tav tm="0">
                                          <p:val>
                                            <p:fltVal val="0"/>
                                          </p:val>
                                        </p:tav>
                                        <p:tav tm="100000">
                                          <p:val>
                                            <p:strVal val="#ppt_w"/>
                                          </p:val>
                                        </p:tav>
                                      </p:tavLst>
                                    </p:anim>
                                    <p:anim calcmode="lin" valueType="num">
                                      <p:cBhvr>
                                        <p:cTn id="47" dur="500" fill="hold"/>
                                        <p:tgtEl>
                                          <p:spTgt spid="8"/>
                                        </p:tgtEl>
                                        <p:attrNameLst>
                                          <p:attrName>ppt_h</p:attrName>
                                        </p:attrNameLst>
                                      </p:cBhvr>
                                      <p:tavLst>
                                        <p:tav tm="0">
                                          <p:val>
                                            <p:fltVal val="0"/>
                                          </p:val>
                                        </p:tav>
                                        <p:tav tm="100000">
                                          <p:val>
                                            <p:strVal val="#ppt_h"/>
                                          </p:val>
                                        </p:tav>
                                      </p:tavLst>
                                    </p:anim>
                                    <p:animEffect transition="in" filter="fade">
                                      <p:cBhvr>
                                        <p:cTn id="48" dur="500"/>
                                        <p:tgtEl>
                                          <p:spTgt spid="8"/>
                                        </p:tgtEl>
                                      </p:cBhvr>
                                    </p:animEffect>
                                  </p:childTnLst>
                                </p:cTn>
                              </p:par>
                            </p:childTnLst>
                          </p:cTn>
                        </p:par>
                        <p:par>
                          <p:cTn id="49" fill="hold">
                            <p:stCondLst>
                              <p:cond delay="500"/>
                            </p:stCondLst>
                            <p:childTnLst>
                              <p:par>
                                <p:cTn id="50" presetID="22" presetClass="entr" presetSubtype="8" fill="hold" grpId="0" nodeType="after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wipe(left)">
                                      <p:cBhvr>
                                        <p:cTn id="52" dur="500"/>
                                        <p:tgtEl>
                                          <p:spTgt spid="10"/>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nodeType="clickEffect">
                                  <p:stCondLst>
                                    <p:cond delay="0"/>
                                  </p:stCondLst>
                                  <p:childTnLst>
                                    <p:set>
                                      <p:cBhvr>
                                        <p:cTn id="56" dur="1" fill="hold">
                                          <p:stCondLst>
                                            <p:cond delay="0"/>
                                          </p:stCondLst>
                                        </p:cTn>
                                        <p:tgtEl>
                                          <p:spTgt spid="2"/>
                                        </p:tgtEl>
                                        <p:attrNameLst>
                                          <p:attrName>style.visibility</p:attrName>
                                        </p:attrNameLst>
                                      </p:cBhvr>
                                      <p:to>
                                        <p:strVal val="visible"/>
                                      </p:to>
                                    </p:set>
                                    <p:anim calcmode="lin" valueType="num">
                                      <p:cBhvr>
                                        <p:cTn id="57" dur="500" fill="hold"/>
                                        <p:tgtEl>
                                          <p:spTgt spid="2"/>
                                        </p:tgtEl>
                                        <p:attrNameLst>
                                          <p:attrName>ppt_w</p:attrName>
                                        </p:attrNameLst>
                                      </p:cBhvr>
                                      <p:tavLst>
                                        <p:tav tm="0">
                                          <p:val>
                                            <p:fltVal val="0"/>
                                          </p:val>
                                        </p:tav>
                                        <p:tav tm="100000">
                                          <p:val>
                                            <p:strVal val="#ppt_w"/>
                                          </p:val>
                                        </p:tav>
                                      </p:tavLst>
                                    </p:anim>
                                    <p:anim calcmode="lin" valueType="num">
                                      <p:cBhvr>
                                        <p:cTn id="58" dur="500" fill="hold"/>
                                        <p:tgtEl>
                                          <p:spTgt spid="2"/>
                                        </p:tgtEl>
                                        <p:attrNameLst>
                                          <p:attrName>ppt_h</p:attrName>
                                        </p:attrNameLst>
                                      </p:cBhvr>
                                      <p:tavLst>
                                        <p:tav tm="0">
                                          <p:val>
                                            <p:fltVal val="0"/>
                                          </p:val>
                                        </p:tav>
                                        <p:tav tm="100000">
                                          <p:val>
                                            <p:strVal val="#ppt_h"/>
                                          </p:val>
                                        </p:tav>
                                      </p:tavLst>
                                    </p:anim>
                                    <p:animEffect transition="in" filter="fade">
                                      <p:cBhvr>
                                        <p:cTn id="59" dur="500"/>
                                        <p:tgtEl>
                                          <p:spTgt spid="2"/>
                                        </p:tgtEl>
                                      </p:cBhvr>
                                    </p:animEffect>
                                  </p:childTnLst>
                                </p:cTn>
                              </p:par>
                              <p:par>
                                <p:cTn id="60" presetID="53" presetClass="entr" presetSubtype="16" fill="hold" grpId="0" nodeType="withEffect">
                                  <p:stCondLst>
                                    <p:cond delay="0"/>
                                  </p:stCondLst>
                                  <p:childTnLst>
                                    <p:set>
                                      <p:cBhvr>
                                        <p:cTn id="61" dur="1" fill="hold">
                                          <p:stCondLst>
                                            <p:cond delay="0"/>
                                          </p:stCondLst>
                                        </p:cTn>
                                        <p:tgtEl>
                                          <p:spTgt spid="9225"/>
                                        </p:tgtEl>
                                        <p:attrNameLst>
                                          <p:attrName>style.visibility</p:attrName>
                                        </p:attrNameLst>
                                      </p:cBhvr>
                                      <p:to>
                                        <p:strVal val="visible"/>
                                      </p:to>
                                    </p:set>
                                    <p:anim calcmode="lin" valueType="num">
                                      <p:cBhvr>
                                        <p:cTn id="62" dur="500" fill="hold"/>
                                        <p:tgtEl>
                                          <p:spTgt spid="9225"/>
                                        </p:tgtEl>
                                        <p:attrNameLst>
                                          <p:attrName>ppt_w</p:attrName>
                                        </p:attrNameLst>
                                      </p:cBhvr>
                                      <p:tavLst>
                                        <p:tav tm="0">
                                          <p:val>
                                            <p:fltVal val="0"/>
                                          </p:val>
                                        </p:tav>
                                        <p:tav tm="100000">
                                          <p:val>
                                            <p:strVal val="#ppt_w"/>
                                          </p:val>
                                        </p:tav>
                                      </p:tavLst>
                                    </p:anim>
                                    <p:anim calcmode="lin" valueType="num">
                                      <p:cBhvr>
                                        <p:cTn id="63" dur="500" fill="hold"/>
                                        <p:tgtEl>
                                          <p:spTgt spid="9225"/>
                                        </p:tgtEl>
                                        <p:attrNameLst>
                                          <p:attrName>ppt_h</p:attrName>
                                        </p:attrNameLst>
                                      </p:cBhvr>
                                      <p:tavLst>
                                        <p:tav tm="0">
                                          <p:val>
                                            <p:fltVal val="0"/>
                                          </p:val>
                                        </p:tav>
                                        <p:tav tm="100000">
                                          <p:val>
                                            <p:strVal val="#ppt_h"/>
                                          </p:val>
                                        </p:tav>
                                      </p:tavLst>
                                    </p:anim>
                                    <p:animEffect transition="in" filter="fade">
                                      <p:cBhvr>
                                        <p:cTn id="64" dur="500"/>
                                        <p:tgtEl>
                                          <p:spTgt spid="9225"/>
                                        </p:tgtEl>
                                      </p:cBhvr>
                                    </p:animEffect>
                                  </p:childTnLst>
                                </p:cTn>
                              </p:par>
                            </p:childTnLst>
                          </p:cTn>
                        </p:par>
                        <p:par>
                          <p:cTn id="65" fill="hold">
                            <p:stCondLst>
                              <p:cond delay="500"/>
                            </p:stCondLst>
                            <p:childTnLst>
                              <p:par>
                                <p:cTn id="66" presetID="22" presetClass="entr" presetSubtype="1" fill="hold" grpId="0" nodeType="afterEffect">
                                  <p:stCondLst>
                                    <p:cond delay="0"/>
                                  </p:stCondLst>
                                  <p:childTnLst>
                                    <p:set>
                                      <p:cBhvr>
                                        <p:cTn id="67" dur="1" fill="hold">
                                          <p:stCondLst>
                                            <p:cond delay="0"/>
                                          </p:stCondLst>
                                        </p:cTn>
                                        <p:tgtEl>
                                          <p:spTgt spid="9224"/>
                                        </p:tgtEl>
                                        <p:attrNameLst>
                                          <p:attrName>style.visibility</p:attrName>
                                        </p:attrNameLst>
                                      </p:cBhvr>
                                      <p:to>
                                        <p:strVal val="visible"/>
                                      </p:to>
                                    </p:set>
                                    <p:animEffect transition="in" filter="wipe(up)">
                                      <p:cBhvr>
                                        <p:cTn id="68" dur="500"/>
                                        <p:tgtEl>
                                          <p:spTgt spid="9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225" grpId="0"/>
      <p:bldP spid="9224" grpId="0" animBg="1"/>
      <p:bldP spid="10" grpId="0" animBg="1"/>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rostokąt zaokrąglony 4"/>
          <p:cNvSpPr/>
          <p:nvPr/>
        </p:nvSpPr>
        <p:spPr>
          <a:xfrm>
            <a:off x="827585" y="5620558"/>
            <a:ext cx="1793344" cy="400730"/>
          </a:xfrm>
          <a:prstGeom prst="roundRect">
            <a:avLst/>
          </a:prstGeom>
          <a:noFill/>
          <a:ln>
            <a:solidFill>
              <a:srgbClr val="00A8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31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40871" y="1253271"/>
            <a:ext cx="2574945" cy="421246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7" name="pole tekstowe 6"/>
          <p:cNvSpPr txBox="1"/>
          <p:nvPr/>
        </p:nvSpPr>
        <p:spPr>
          <a:xfrm>
            <a:off x="913409" y="5642042"/>
            <a:ext cx="1707519" cy="369332"/>
          </a:xfrm>
          <a:prstGeom prst="rect">
            <a:avLst/>
          </a:prstGeom>
          <a:noFill/>
        </p:spPr>
        <p:txBody>
          <a:bodyPr wrap="none" rtlCol="0">
            <a:spAutoFit/>
          </a:bodyPr>
          <a:lstStyle/>
          <a:p>
            <a:r>
              <a:rPr lang="pl-PL" dirty="0" err="1" smtClean="0">
                <a:latin typeface="Calibri" pitchFamily="34" charset="0"/>
                <a:cs typeface="Calibri" pitchFamily="34" charset="0"/>
              </a:rPr>
              <a:t>I</a:t>
            </a:r>
            <a:r>
              <a:rPr lang="pl-PL" baseline="-25000" dirty="0" err="1" smtClean="0">
                <a:latin typeface="Calibri" pitchFamily="34" charset="0"/>
                <a:cs typeface="Calibri" pitchFamily="34" charset="0"/>
              </a:rPr>
              <a:t>xx</a:t>
            </a:r>
            <a:r>
              <a:rPr lang="pl-PL" dirty="0" smtClean="0">
                <a:latin typeface="Calibri" pitchFamily="34" charset="0"/>
                <a:cs typeface="Calibri" pitchFamily="34" charset="0"/>
              </a:rPr>
              <a:t> </a:t>
            </a:r>
            <a:r>
              <a:rPr lang="pl-PL" dirty="0">
                <a:latin typeface="Calibri" pitchFamily="34" charset="0"/>
                <a:cs typeface="Calibri" pitchFamily="34" charset="0"/>
              </a:rPr>
              <a:t>=</a:t>
            </a:r>
            <a:r>
              <a:rPr lang="pl-PL" dirty="0" smtClean="0">
                <a:latin typeface="Calibri" pitchFamily="34" charset="0"/>
                <a:cs typeface="Calibri" pitchFamily="34" charset="0"/>
              </a:rPr>
              <a:t> 165.07 cm</a:t>
            </a:r>
            <a:r>
              <a:rPr lang="pl-PL" baseline="30000" dirty="0" smtClean="0">
                <a:latin typeface="Calibri" pitchFamily="34" charset="0"/>
                <a:cs typeface="Calibri" pitchFamily="34" charset="0"/>
              </a:rPr>
              <a:t>4</a:t>
            </a:r>
            <a:r>
              <a:rPr lang="pl-PL" dirty="0" smtClean="0">
                <a:latin typeface="Calibri" pitchFamily="34" charset="0"/>
                <a:cs typeface="Calibri" pitchFamily="34" charset="0"/>
              </a:rPr>
              <a:t> </a:t>
            </a:r>
            <a:endParaRPr lang="en-GB" dirty="0">
              <a:latin typeface="Calibri" pitchFamily="34" charset="0"/>
              <a:cs typeface="Calibri" pitchFamily="34" charset="0"/>
            </a:endParaRPr>
          </a:p>
        </p:txBody>
      </p:sp>
      <p:sp>
        <p:nvSpPr>
          <p:cNvPr id="3" name="Tytuł 2"/>
          <p:cNvSpPr>
            <a:spLocks noGrp="1"/>
          </p:cNvSpPr>
          <p:nvPr>
            <p:ph type="title"/>
          </p:nvPr>
        </p:nvSpPr>
        <p:spPr/>
        <p:txBody>
          <a:bodyPr>
            <a:normAutofit/>
          </a:bodyPr>
          <a:lstStyle/>
          <a:p>
            <a:r>
              <a:rPr lang="en-GB" dirty="0" smtClean="0"/>
              <a:t>Essential calculations</a:t>
            </a:r>
            <a:endParaRPr lang="en-GB" dirty="0"/>
          </a:p>
        </p:txBody>
      </p:sp>
      <p:sp>
        <p:nvSpPr>
          <p:cNvPr id="10" name="Content Placeholder 7"/>
          <p:cNvSpPr>
            <a:spLocks noGrp="1"/>
          </p:cNvSpPr>
          <p:nvPr>
            <p:ph idx="1"/>
          </p:nvPr>
        </p:nvSpPr>
        <p:spPr>
          <a:xfrm>
            <a:off x="3203848" y="1268413"/>
            <a:ext cx="5482952" cy="3600748"/>
          </a:xfrm>
        </p:spPr>
        <p:txBody>
          <a:bodyPr>
            <a:noAutofit/>
          </a:bodyPr>
          <a:lstStyle/>
          <a:p>
            <a:pPr>
              <a:spcBef>
                <a:spcPct val="40000"/>
              </a:spcBef>
              <a:buSzPct val="75000"/>
              <a:buNone/>
            </a:pPr>
            <a:r>
              <a:rPr lang="en-GB" sz="2400" b="1" dirty="0" smtClean="0">
                <a:solidFill>
                  <a:srgbClr val="000000"/>
                </a:solidFill>
                <a:latin typeface="Calibri" pitchFamily="34" charset="0"/>
                <a:cs typeface="Calibri" pitchFamily="34" charset="0"/>
              </a:rPr>
              <a:t>Wind load</a:t>
            </a:r>
          </a:p>
          <a:p>
            <a:pPr marL="341550">
              <a:spcBef>
                <a:spcPct val="40000"/>
              </a:spcBef>
              <a:buClr>
                <a:srgbClr val="A4968A"/>
              </a:buClr>
              <a:buSzPct val="100000"/>
            </a:pPr>
            <a:r>
              <a:rPr lang="en-GB" sz="1800" dirty="0" smtClean="0">
                <a:solidFill>
                  <a:srgbClr val="000000"/>
                </a:solidFill>
                <a:latin typeface="Calibri" pitchFamily="34" charset="0"/>
                <a:cs typeface="Calibri" pitchFamily="34" charset="0"/>
              </a:rPr>
              <a:t>Knowledge about wind load is essential to determine</a:t>
            </a:r>
          </a:p>
          <a:p>
            <a:pPr lvl="1">
              <a:spcBef>
                <a:spcPct val="40000"/>
              </a:spcBef>
              <a:buSzPct val="75000"/>
            </a:pPr>
            <a:r>
              <a:rPr lang="en-GB" sz="1600" dirty="0" smtClean="0">
                <a:solidFill>
                  <a:srgbClr val="000000"/>
                </a:solidFill>
                <a:latin typeface="Calibri" pitchFamily="34" charset="0"/>
                <a:cs typeface="Calibri" pitchFamily="34" charset="0"/>
              </a:rPr>
              <a:t>which profile should be used for the mullion to meet deflection requirements</a:t>
            </a:r>
          </a:p>
          <a:p>
            <a:pPr lvl="1">
              <a:spcBef>
                <a:spcPct val="40000"/>
              </a:spcBef>
              <a:buSzPct val="75000"/>
            </a:pPr>
            <a:r>
              <a:rPr lang="en-GB" sz="1600" dirty="0" smtClean="0">
                <a:solidFill>
                  <a:srgbClr val="000000"/>
                </a:solidFill>
                <a:latin typeface="Calibri" pitchFamily="34" charset="0"/>
                <a:cs typeface="Calibri" pitchFamily="34" charset="0"/>
              </a:rPr>
              <a:t>what is the best place to arrange the joints between mullion segments (in a multi storey building)</a:t>
            </a:r>
          </a:p>
          <a:p>
            <a:pPr marL="341550">
              <a:spcBef>
                <a:spcPct val="40000"/>
              </a:spcBef>
              <a:buClr>
                <a:srgbClr val="A4968A"/>
              </a:buClr>
              <a:buSzPct val="100000"/>
            </a:pPr>
            <a:r>
              <a:rPr lang="en-GB" sz="1800" dirty="0" smtClean="0">
                <a:solidFill>
                  <a:srgbClr val="000000"/>
                </a:solidFill>
                <a:latin typeface="Calibri" pitchFamily="34" charset="0"/>
                <a:cs typeface="Calibri" pitchFamily="34" charset="0"/>
              </a:rPr>
              <a:t>The rigidity of a profile is described by a number known as the</a:t>
            </a:r>
            <a:r>
              <a:rPr lang="en-GB" sz="1800" b="1" dirty="0" smtClean="0">
                <a:solidFill>
                  <a:srgbClr val="000000"/>
                </a:solidFill>
                <a:latin typeface="Calibri" pitchFamily="34" charset="0"/>
                <a:cs typeface="Calibri" pitchFamily="34" charset="0"/>
              </a:rPr>
              <a:t> </a:t>
            </a:r>
            <a:r>
              <a:rPr lang="en-GB" sz="1800" dirty="0" smtClean="0">
                <a:solidFill>
                  <a:srgbClr val="000000"/>
                </a:solidFill>
                <a:latin typeface="Calibri" pitchFamily="34" charset="0"/>
                <a:cs typeface="Calibri" pitchFamily="34" charset="0"/>
              </a:rPr>
              <a:t>“</a:t>
            </a:r>
            <a:r>
              <a:rPr lang="en-GB" sz="1800" b="1" dirty="0" smtClean="0">
                <a:solidFill>
                  <a:srgbClr val="0097B0"/>
                </a:solidFill>
                <a:latin typeface="Calibri" pitchFamily="34" charset="0"/>
                <a:cs typeface="Calibri" pitchFamily="34" charset="0"/>
              </a:rPr>
              <a:t>Inertia Moment</a:t>
            </a:r>
            <a:r>
              <a:rPr lang="en-GB" sz="1800" dirty="0" smtClean="0">
                <a:solidFill>
                  <a:srgbClr val="000000"/>
                </a:solidFill>
                <a:latin typeface="Calibri" pitchFamily="34" charset="0"/>
                <a:cs typeface="Calibri" pitchFamily="34" charset="0"/>
              </a:rPr>
              <a:t>” which is to be found in the system’s catalogue as </a:t>
            </a:r>
            <a:r>
              <a:rPr lang="en-GB" sz="1800" dirty="0" err="1" smtClean="0">
                <a:solidFill>
                  <a:srgbClr val="000000"/>
                </a:solidFill>
                <a:latin typeface="Calibri" pitchFamily="34" charset="0"/>
                <a:cs typeface="Calibri" pitchFamily="34" charset="0"/>
              </a:rPr>
              <a:t>Ixx</a:t>
            </a:r>
            <a:r>
              <a:rPr lang="en-GB" sz="1800" dirty="0" smtClean="0">
                <a:solidFill>
                  <a:srgbClr val="000000"/>
                </a:solidFill>
                <a:latin typeface="Calibri" pitchFamily="34" charset="0"/>
                <a:cs typeface="Calibri" pitchFamily="34" charset="0"/>
              </a:rPr>
              <a:t> value (measured against x-x axis)</a:t>
            </a:r>
            <a:endParaRPr lang="nl-BE" dirty="0"/>
          </a:p>
        </p:txBody>
      </p:sp>
    </p:spTree>
    <p:extLst>
      <p:ext uri="{BB962C8B-B14F-4D97-AF65-F5344CB8AC3E}">
        <p14:creationId xmlns="" xmlns:p14="http://schemas.microsoft.com/office/powerpoint/2010/main" val="668312592"/>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 calcmode="lin" valueType="num">
                                      <p:cBhvr>
                                        <p:cTn id="7" dur="500" fill="hold"/>
                                        <p:tgtEl>
                                          <p:spTgt spid="10">
                                            <p:txEl>
                                              <p:pRg st="4" end="4"/>
                                            </p:txEl>
                                          </p:spTgt>
                                        </p:tgtEl>
                                        <p:attrNameLst>
                                          <p:attrName>ppt_w</p:attrName>
                                        </p:attrNameLst>
                                      </p:cBhvr>
                                      <p:tavLst>
                                        <p:tav tm="0">
                                          <p:val>
                                            <p:fltVal val="0"/>
                                          </p:val>
                                        </p:tav>
                                        <p:tav tm="100000">
                                          <p:val>
                                            <p:strVal val="#ppt_w"/>
                                          </p:val>
                                        </p:tav>
                                      </p:tavLst>
                                    </p:anim>
                                    <p:anim calcmode="lin" valueType="num">
                                      <p:cBhvr>
                                        <p:cTn id="8" dur="500" fill="hold"/>
                                        <p:tgtEl>
                                          <p:spTgt spid="10">
                                            <p:txEl>
                                              <p:pRg st="4" end="4"/>
                                            </p:txEl>
                                          </p:spTgt>
                                        </p:tgtEl>
                                        <p:attrNameLst>
                                          <p:attrName>ppt_h</p:attrName>
                                        </p:attrNameLst>
                                      </p:cBhvr>
                                      <p:tavLst>
                                        <p:tav tm="0">
                                          <p:val>
                                            <p:fltVal val="0"/>
                                          </p:val>
                                        </p:tav>
                                        <p:tav tm="100000">
                                          <p:val>
                                            <p:strVal val="#ppt_h"/>
                                          </p:val>
                                        </p:tav>
                                      </p:tavLst>
                                    </p:anim>
                                    <p:animEffect transition="in" filter="fade">
                                      <p:cBhvr>
                                        <p:cTn id="9" dur="500"/>
                                        <p:tgtEl>
                                          <p:spTgt spid="10">
                                            <p:txEl>
                                              <p:pRg st="4" end="4"/>
                                            </p:txEl>
                                          </p:spTgt>
                                        </p:tgtEl>
                                      </p:cBhvr>
                                    </p:animEffect>
                                  </p:childTnLst>
                                </p:cTn>
                              </p:par>
                            </p:childTnLst>
                          </p:cTn>
                        </p:par>
                        <p:par>
                          <p:cTn id="10" fill="hold">
                            <p:stCondLst>
                              <p:cond delay="500"/>
                            </p:stCondLst>
                            <p:childTnLst>
                              <p:par>
                                <p:cTn id="11" presetID="21" presetClass="entr" presetSubtype="1" fill="hold" grpId="0"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uiExpand="1"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1520" y="1268413"/>
            <a:ext cx="8640960" cy="1052596"/>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Wind load</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simplest construction is when the mullions </a:t>
            </a:r>
            <a:r>
              <a:rPr lang="pl-PL" sz="1600" dirty="0" smtClean="0">
                <a:solidFill>
                  <a:srgbClr val="000000"/>
                </a:solidFill>
                <a:latin typeface="Calibri" pitchFamily="34" charset="0"/>
                <a:cs typeface="Calibri" pitchFamily="34" charset="0"/>
              </a:rPr>
              <a:t>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are used as</a:t>
            </a:r>
            <a:r>
              <a:rPr lang="pl-PL" sz="1600" dirty="0" smtClean="0">
                <a:solidFill>
                  <a:srgbClr val="000000"/>
                </a:solidFill>
                <a:latin typeface="Calibri" pitchFamily="34" charset="0"/>
                <a:cs typeface="Calibri" pitchFamily="34" charset="0"/>
              </a:rPr>
              <a:t> a</a:t>
            </a:r>
            <a:r>
              <a:rPr lang="en-GB" sz="1600" dirty="0" smtClean="0">
                <a:solidFill>
                  <a:srgbClr val="000000"/>
                </a:solidFill>
                <a:latin typeface="Calibri" pitchFamily="34" charset="0"/>
                <a:cs typeface="Calibri" pitchFamily="34" charset="0"/>
              </a:rPr>
              <a:t> 1 span beam, supported </a:t>
            </a:r>
            <a:r>
              <a:rPr lang="pl-PL" sz="1600" dirty="0" err="1" smtClean="0">
                <a:solidFill>
                  <a:srgbClr val="000000"/>
                </a:solidFill>
                <a:latin typeface="Calibri" pitchFamily="34" charset="0"/>
                <a:cs typeface="Calibri" pitchFamily="34" charset="0"/>
              </a:rPr>
              <a:t>at</a:t>
            </a:r>
            <a:r>
              <a:rPr lang="en-GB" sz="1600" dirty="0" smtClean="0">
                <a:solidFill>
                  <a:srgbClr val="000000"/>
                </a:solidFill>
                <a:latin typeface="Calibri" pitchFamily="34" charset="0"/>
                <a:cs typeface="Calibri" pitchFamily="34" charset="0"/>
              </a:rPr>
              <a:t> both</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ends</a:t>
            </a:r>
          </a:p>
        </p:txBody>
      </p:sp>
      <p:grpSp>
        <p:nvGrpSpPr>
          <p:cNvPr id="14" name="Grupa 13"/>
          <p:cNvGrpSpPr/>
          <p:nvPr/>
        </p:nvGrpSpPr>
        <p:grpSpPr>
          <a:xfrm>
            <a:off x="231610" y="2658525"/>
            <a:ext cx="2962333" cy="3513951"/>
            <a:chOff x="231610" y="2658525"/>
            <a:chExt cx="2962333" cy="3513951"/>
          </a:xfrm>
        </p:grpSpPr>
        <p:sp>
          <p:nvSpPr>
            <p:cNvPr id="32" name="pole tekstowe 31"/>
            <p:cNvSpPr txBox="1"/>
            <p:nvPr/>
          </p:nvSpPr>
          <p:spPr>
            <a:xfrm>
              <a:off x="1669680" y="4348917"/>
              <a:ext cx="1524263" cy="369332"/>
            </a:xfrm>
            <a:prstGeom prst="rect">
              <a:avLst/>
            </a:prstGeom>
            <a:noFill/>
          </p:spPr>
          <p:txBody>
            <a:bodyPr wrap="none" rtlCol="0">
              <a:spAutoFit/>
            </a:bodyPr>
            <a:lstStyle/>
            <a:p>
              <a:r>
                <a:rPr lang="en-GB" smtClean="0">
                  <a:latin typeface="Calibri" pitchFamily="34" charset="0"/>
                  <a:cs typeface="Calibri" pitchFamily="34" charset="0"/>
                </a:rPr>
                <a:t>fixing element</a:t>
              </a:r>
              <a:endParaRPr lang="en-GB">
                <a:latin typeface="Calibri" pitchFamily="34" charset="0"/>
                <a:cs typeface="Calibri" pitchFamily="34" charset="0"/>
              </a:endParaRPr>
            </a:p>
          </p:txBody>
        </p:sp>
        <p:sp>
          <p:nvSpPr>
            <p:cNvPr id="3" name="Prostokąt 2"/>
            <p:cNvSpPr/>
            <p:nvPr/>
          </p:nvSpPr>
          <p:spPr>
            <a:xfrm>
              <a:off x="1467626" y="3139206"/>
              <a:ext cx="180752" cy="2569511"/>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Prostokąt 3"/>
            <p:cNvSpPr/>
            <p:nvPr/>
          </p:nvSpPr>
          <p:spPr>
            <a:xfrm>
              <a:off x="1467626" y="2658525"/>
              <a:ext cx="936104"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Prostokąt 4"/>
            <p:cNvSpPr/>
            <p:nvPr/>
          </p:nvSpPr>
          <p:spPr>
            <a:xfrm>
              <a:off x="1469158" y="5715276"/>
              <a:ext cx="936104"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Prostokąt 8"/>
            <p:cNvSpPr/>
            <p:nvPr/>
          </p:nvSpPr>
          <p:spPr>
            <a:xfrm>
              <a:off x="1542310" y="3139207"/>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Prostokąt 9"/>
            <p:cNvSpPr/>
            <p:nvPr/>
          </p:nvSpPr>
          <p:spPr>
            <a:xfrm>
              <a:off x="1558002" y="5564702"/>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Łącznik prosty ze strzałką 15"/>
            <p:cNvCxnSpPr/>
            <p:nvPr/>
          </p:nvCxnSpPr>
          <p:spPr>
            <a:xfrm flipH="1">
              <a:off x="2254103" y="5304320"/>
              <a:ext cx="177708" cy="431973"/>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 name="Łącznik prosty ze strzałką 20"/>
            <p:cNvCxnSpPr/>
            <p:nvPr/>
          </p:nvCxnSpPr>
          <p:spPr>
            <a:xfrm flipH="1">
              <a:off x="1738491" y="4718249"/>
              <a:ext cx="324036" cy="846453"/>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7" name="Łącznik prosty ze strzałką 26"/>
            <p:cNvCxnSpPr/>
            <p:nvPr/>
          </p:nvCxnSpPr>
          <p:spPr>
            <a:xfrm flipH="1">
              <a:off x="1647884" y="3833651"/>
              <a:ext cx="198150" cy="430720"/>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0" name="pole tekstowe 29"/>
            <p:cNvSpPr txBox="1"/>
            <p:nvPr/>
          </p:nvSpPr>
          <p:spPr>
            <a:xfrm>
              <a:off x="1643430" y="3469692"/>
              <a:ext cx="893193" cy="369332"/>
            </a:xfrm>
            <a:prstGeom prst="rect">
              <a:avLst/>
            </a:prstGeom>
            <a:noFill/>
          </p:spPr>
          <p:txBody>
            <a:bodyPr wrap="none" rtlCol="0">
              <a:spAutoFit/>
            </a:bodyPr>
            <a:lstStyle/>
            <a:p>
              <a:r>
                <a:rPr lang="en-GB" smtClean="0">
                  <a:latin typeface="Calibri" pitchFamily="34" charset="0"/>
                  <a:cs typeface="Calibri" pitchFamily="34" charset="0"/>
                </a:rPr>
                <a:t>mullion</a:t>
              </a:r>
              <a:endParaRPr lang="en-GB">
                <a:latin typeface="Calibri" pitchFamily="34" charset="0"/>
                <a:cs typeface="Calibri" pitchFamily="34" charset="0"/>
              </a:endParaRPr>
            </a:p>
          </p:txBody>
        </p:sp>
        <p:sp>
          <p:nvSpPr>
            <p:cNvPr id="37" name="pole tekstowe 36"/>
            <p:cNvSpPr txBox="1"/>
            <p:nvPr/>
          </p:nvSpPr>
          <p:spPr>
            <a:xfrm>
              <a:off x="2047300" y="4950221"/>
              <a:ext cx="1059906" cy="369332"/>
            </a:xfrm>
            <a:prstGeom prst="rect">
              <a:avLst/>
            </a:prstGeom>
            <a:noFill/>
          </p:spPr>
          <p:txBody>
            <a:bodyPr wrap="none" rtlCol="0">
              <a:spAutoFit/>
            </a:bodyPr>
            <a:lstStyle/>
            <a:p>
              <a:r>
                <a:rPr lang="en-GB" smtClean="0">
                  <a:latin typeface="Calibri" pitchFamily="34" charset="0"/>
                  <a:cs typeface="Calibri" pitchFamily="34" charset="0"/>
                </a:rPr>
                <a:t>floor slab</a:t>
              </a:r>
              <a:endParaRPr lang="en-GB">
                <a:latin typeface="Calibri" pitchFamily="34" charset="0"/>
                <a:cs typeface="Calibri" pitchFamily="34" charset="0"/>
              </a:endParaRPr>
            </a:p>
          </p:txBody>
        </p:sp>
        <p:sp>
          <p:nvSpPr>
            <p:cNvPr id="40" name="Prążkowana strzałka w prawo 39"/>
            <p:cNvSpPr/>
            <p:nvPr/>
          </p:nvSpPr>
          <p:spPr>
            <a:xfrm>
              <a:off x="267092" y="3482505"/>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Prążkowana strzałka w prawo 41"/>
            <p:cNvSpPr/>
            <p:nvPr/>
          </p:nvSpPr>
          <p:spPr>
            <a:xfrm>
              <a:off x="522371" y="4267018"/>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Prążkowana strzałka w prawo 42"/>
            <p:cNvSpPr/>
            <p:nvPr/>
          </p:nvSpPr>
          <p:spPr>
            <a:xfrm>
              <a:off x="231610" y="4907106"/>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pole tekstowe 47"/>
            <p:cNvSpPr txBox="1"/>
            <p:nvPr/>
          </p:nvSpPr>
          <p:spPr>
            <a:xfrm>
              <a:off x="395536" y="3852674"/>
              <a:ext cx="646331" cy="369332"/>
            </a:xfrm>
            <a:prstGeom prst="rect">
              <a:avLst/>
            </a:prstGeom>
            <a:noFill/>
          </p:spPr>
          <p:txBody>
            <a:bodyPr wrap="none" rtlCol="0">
              <a:spAutoFit/>
            </a:bodyPr>
            <a:lstStyle/>
            <a:p>
              <a:r>
                <a:rPr lang="en-GB" smtClean="0">
                  <a:latin typeface="Calibri" pitchFamily="34" charset="0"/>
                  <a:cs typeface="Calibri" pitchFamily="34" charset="0"/>
                </a:rPr>
                <a:t>wind</a:t>
              </a:r>
              <a:endParaRPr lang="en-GB">
                <a:latin typeface="Calibri" pitchFamily="34" charset="0"/>
                <a:cs typeface="Calibri" pitchFamily="34" charset="0"/>
              </a:endParaRPr>
            </a:p>
          </p:txBody>
        </p:sp>
      </p:grpSp>
      <p:grpSp>
        <p:nvGrpSpPr>
          <p:cNvPr id="11279" name="Grupa 11278"/>
          <p:cNvGrpSpPr/>
          <p:nvPr/>
        </p:nvGrpSpPr>
        <p:grpSpPr>
          <a:xfrm rot="16200000">
            <a:off x="2327533" y="3931522"/>
            <a:ext cx="2684918" cy="920544"/>
            <a:chOff x="4536441" y="2508456"/>
            <a:chExt cx="2684918" cy="920544"/>
          </a:xfrm>
        </p:grpSpPr>
        <p:cxnSp>
          <p:nvCxnSpPr>
            <p:cNvPr id="49" name="Łącznik prostoliniowy 48"/>
            <p:cNvCxnSpPr/>
            <p:nvPr/>
          </p:nvCxnSpPr>
          <p:spPr>
            <a:xfrm>
              <a:off x="4629071" y="2984107"/>
              <a:ext cx="2448272" cy="0"/>
            </a:xfrm>
            <a:prstGeom prst="line">
              <a:avLst/>
            </a:prstGeom>
            <a:ln w="57150">
              <a:solidFill>
                <a:srgbClr val="F3C200"/>
              </a:solidFill>
            </a:ln>
          </p:spPr>
          <p:style>
            <a:lnRef idx="1">
              <a:schemeClr val="accent1"/>
            </a:lnRef>
            <a:fillRef idx="0">
              <a:schemeClr val="accent1"/>
            </a:fillRef>
            <a:effectRef idx="0">
              <a:schemeClr val="accent1"/>
            </a:effectRef>
            <a:fontRef idx="minor">
              <a:schemeClr val="tx1"/>
            </a:fontRef>
          </p:style>
        </p:cxnSp>
        <p:sp>
          <p:nvSpPr>
            <p:cNvPr id="51" name="Trójkąt równoramienny 50"/>
            <p:cNvSpPr/>
            <p:nvPr/>
          </p:nvSpPr>
          <p:spPr>
            <a:xfrm>
              <a:off x="4536441" y="3016699"/>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rójkąt równoramienny 52"/>
            <p:cNvSpPr/>
            <p:nvPr/>
          </p:nvSpPr>
          <p:spPr>
            <a:xfrm>
              <a:off x="6969331" y="301601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4" name="Łącznik prostoliniowy 53"/>
            <p:cNvCxnSpPr/>
            <p:nvPr/>
          </p:nvCxnSpPr>
          <p:spPr>
            <a:xfrm>
              <a:off x="6933327" y="325990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3" name="Łącznik prosty ze strzałką 62"/>
            <p:cNvCxnSpPr/>
            <p:nvPr/>
          </p:nvCxnSpPr>
          <p:spPr>
            <a:xfrm>
              <a:off x="4644453" y="2605318"/>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7" name="Łącznik prosty ze strzałką 66"/>
            <p:cNvCxnSpPr/>
            <p:nvPr/>
          </p:nvCxnSpPr>
          <p:spPr>
            <a:xfrm>
              <a:off x="4989111" y="2605317"/>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8" name="Łącznik prosty ze strzałką 67"/>
            <p:cNvCxnSpPr/>
            <p:nvPr/>
          </p:nvCxnSpPr>
          <p:spPr>
            <a:xfrm>
              <a:off x="5277143" y="260532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9" name="Łącznik prosty ze strzałką 68"/>
            <p:cNvCxnSpPr/>
            <p:nvPr/>
          </p:nvCxnSpPr>
          <p:spPr>
            <a:xfrm>
              <a:off x="5586879" y="260532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0" name="Łącznik prosty ze strzałką 69"/>
            <p:cNvCxnSpPr/>
            <p:nvPr/>
          </p:nvCxnSpPr>
          <p:spPr>
            <a:xfrm>
              <a:off x="5925215" y="260532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1" name="Łącznik prosty ze strzałką 70"/>
            <p:cNvCxnSpPr/>
            <p:nvPr/>
          </p:nvCxnSpPr>
          <p:spPr>
            <a:xfrm>
              <a:off x="6213247" y="2605314"/>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2" name="Łącznik prosty ze strzałką 71"/>
            <p:cNvCxnSpPr/>
            <p:nvPr/>
          </p:nvCxnSpPr>
          <p:spPr>
            <a:xfrm>
              <a:off x="6501279" y="260531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3" name="Łącznik prosty ze strzałką 72"/>
            <p:cNvCxnSpPr/>
            <p:nvPr/>
          </p:nvCxnSpPr>
          <p:spPr>
            <a:xfrm>
              <a:off x="6789311" y="260532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4" name="Łącznik prosty ze strzałką 73"/>
            <p:cNvCxnSpPr/>
            <p:nvPr/>
          </p:nvCxnSpPr>
          <p:spPr>
            <a:xfrm>
              <a:off x="7075332" y="2605311"/>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94" name="pole tekstowe 93"/>
            <p:cNvSpPr txBox="1"/>
            <p:nvPr/>
          </p:nvSpPr>
          <p:spPr>
            <a:xfrm rot="5400000">
              <a:off x="5956635" y="2477037"/>
              <a:ext cx="306494" cy="369332"/>
            </a:xfrm>
            <a:prstGeom prst="rect">
              <a:avLst/>
            </a:prstGeom>
            <a:noFill/>
          </p:spPr>
          <p:txBody>
            <a:bodyPr wrap="none" rtlCol="0">
              <a:spAutoFit/>
            </a:bodyPr>
            <a:lstStyle/>
            <a:p>
              <a:r>
                <a:rPr lang="en-GB" smtClean="0">
                  <a:latin typeface="Calibri" pitchFamily="34" charset="0"/>
                  <a:cs typeface="Calibri" pitchFamily="34" charset="0"/>
                </a:rPr>
                <a:t>p</a:t>
              </a:r>
              <a:endParaRPr lang="en-GB">
                <a:latin typeface="Calibri" pitchFamily="34" charset="0"/>
                <a:cs typeface="Calibri" pitchFamily="34" charset="0"/>
              </a:endParaRPr>
            </a:p>
          </p:txBody>
        </p:sp>
        <p:cxnSp>
          <p:nvCxnSpPr>
            <p:cNvPr id="95" name="Łącznik prosty ze strzałką 94"/>
            <p:cNvCxnSpPr/>
            <p:nvPr/>
          </p:nvCxnSpPr>
          <p:spPr>
            <a:xfrm flipH="1">
              <a:off x="4632211" y="3429000"/>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99" name="pole tekstowe 98"/>
            <p:cNvSpPr txBox="1"/>
            <p:nvPr/>
          </p:nvSpPr>
          <p:spPr>
            <a:xfrm rot="5400000">
              <a:off x="5763306" y="3075242"/>
              <a:ext cx="237566" cy="369332"/>
            </a:xfrm>
            <a:prstGeom prst="rect">
              <a:avLst/>
            </a:prstGeom>
            <a:noFill/>
          </p:spPr>
          <p:txBody>
            <a:bodyPr wrap="none" rtlCol="0">
              <a:spAutoFit/>
            </a:bodyPr>
            <a:lstStyle/>
            <a:p>
              <a:r>
                <a:rPr lang="en-GB" smtClean="0">
                  <a:latin typeface="Calibri" pitchFamily="34" charset="0"/>
                  <a:cs typeface="Calibri" pitchFamily="34" charset="0"/>
                </a:rPr>
                <a:t>l</a:t>
              </a:r>
              <a:endParaRPr lang="en-GB">
                <a:latin typeface="Calibri" pitchFamily="34" charset="0"/>
                <a:cs typeface="Calibri" pitchFamily="34" charset="0"/>
              </a:endParaRPr>
            </a:p>
          </p:txBody>
        </p:sp>
      </p:grpSp>
      <p:grpSp>
        <p:nvGrpSpPr>
          <p:cNvPr id="19" name="Grupa 18"/>
          <p:cNvGrpSpPr/>
          <p:nvPr/>
        </p:nvGrpSpPr>
        <p:grpSpPr>
          <a:xfrm>
            <a:off x="843156" y="1973062"/>
            <a:ext cx="4603597" cy="4756081"/>
            <a:chOff x="843156" y="1973062"/>
            <a:chExt cx="4603597" cy="4756081"/>
          </a:xfrm>
        </p:grpSpPr>
        <p:grpSp>
          <p:nvGrpSpPr>
            <p:cNvPr id="8" name="Grupa 7"/>
            <p:cNvGrpSpPr/>
            <p:nvPr/>
          </p:nvGrpSpPr>
          <p:grpSpPr>
            <a:xfrm rot="16200000">
              <a:off x="766914" y="2049304"/>
              <a:ext cx="4756081" cy="4603597"/>
              <a:chOff x="3509283" y="795093"/>
              <a:chExt cx="4756081" cy="4603597"/>
            </a:xfrm>
          </p:grpSpPr>
          <p:sp>
            <p:nvSpPr>
              <p:cNvPr id="11267" name="Łuk 11266"/>
              <p:cNvSpPr/>
              <p:nvPr/>
            </p:nvSpPr>
            <p:spPr>
              <a:xfrm rot="8145618">
                <a:off x="3509283" y="795093"/>
                <a:ext cx="4756081" cy="4561200"/>
              </a:xfrm>
              <a:prstGeom prst="arc">
                <a:avLst>
                  <a:gd name="adj1" fmla="val 17071109"/>
                  <a:gd name="adj2" fmla="val 20852559"/>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6" name="Grupa 5"/>
              <p:cNvGrpSpPr/>
              <p:nvPr/>
            </p:nvGrpSpPr>
            <p:grpSpPr>
              <a:xfrm>
                <a:off x="4481836" y="5084400"/>
                <a:ext cx="2684918" cy="314290"/>
                <a:chOff x="4481836" y="5084400"/>
                <a:chExt cx="2684918" cy="314290"/>
              </a:xfrm>
            </p:grpSpPr>
            <p:sp>
              <p:nvSpPr>
                <p:cNvPr id="80" name="Trójkąt równoramienny 79"/>
                <p:cNvSpPr/>
                <p:nvPr/>
              </p:nvSpPr>
              <p:spPr>
                <a:xfrm>
                  <a:off x="4481836" y="5085089"/>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Trójkąt równoramienny 80"/>
                <p:cNvSpPr/>
                <p:nvPr/>
              </p:nvSpPr>
              <p:spPr>
                <a:xfrm>
                  <a:off x="6914726" y="508440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2" name="Łącznik prostoliniowy 81"/>
                <p:cNvCxnSpPr/>
                <p:nvPr/>
              </p:nvCxnSpPr>
              <p:spPr>
                <a:xfrm>
                  <a:off x="6878722" y="532829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269" name="Łącznik prosty ze strzałką 11268"/>
                <p:cNvCxnSpPr/>
                <p:nvPr/>
              </p:nvCxnSpPr>
              <p:spPr>
                <a:xfrm>
                  <a:off x="5849821" y="5094828"/>
                  <a:ext cx="0" cy="303862"/>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7" name="Łącznik prostoliniowy 6"/>
                <p:cNvCxnSpPr>
                  <a:stCxn id="80" idx="0"/>
                  <a:endCxn id="81" idx="0"/>
                </p:cNvCxnSpPr>
                <p:nvPr/>
              </p:nvCxnSpPr>
              <p:spPr>
                <a:xfrm flipV="1">
                  <a:off x="4589848" y="5084400"/>
                  <a:ext cx="2432890" cy="689"/>
                </a:xfrm>
                <a:prstGeom prst="line">
                  <a:avLst/>
                </a:prstGeom>
                <a:ln>
                  <a:prstDash val="dash"/>
                </a:ln>
              </p:spPr>
              <p:style>
                <a:lnRef idx="1">
                  <a:schemeClr val="accent1"/>
                </a:lnRef>
                <a:fillRef idx="0">
                  <a:schemeClr val="accent1"/>
                </a:fillRef>
                <a:effectRef idx="0">
                  <a:schemeClr val="accent1"/>
                </a:effectRef>
                <a:fontRef idx="minor">
                  <a:schemeClr val="tx1"/>
                </a:fontRef>
              </p:style>
            </p:cxnSp>
          </p:grpSp>
        </p:grpSp>
        <p:sp>
          <p:nvSpPr>
            <p:cNvPr id="11" name="Prostokąt 10"/>
            <p:cNvSpPr/>
            <p:nvPr/>
          </p:nvSpPr>
          <p:spPr>
            <a:xfrm>
              <a:off x="4549513" y="4203938"/>
              <a:ext cx="551946" cy="369332"/>
            </a:xfrm>
            <a:prstGeom prst="rect">
              <a:avLst/>
            </a:prstGeom>
          </p:spPr>
          <p:txBody>
            <a:bodyPr wrap="none">
              <a:spAutoFit/>
            </a:bodyPr>
            <a:lstStyle/>
            <a:p>
              <a:r>
                <a:rPr lang="en-GB">
                  <a:solidFill>
                    <a:srgbClr val="000000"/>
                  </a:solidFill>
                  <a:latin typeface="Calibri" pitchFamily="34" charset="0"/>
                  <a:cs typeface="Calibri" pitchFamily="34" charset="0"/>
                </a:rPr>
                <a:t>v</a:t>
              </a:r>
              <a:r>
                <a:rPr lang="en-GB" baseline="-25000">
                  <a:solidFill>
                    <a:srgbClr val="000000"/>
                  </a:solidFill>
                  <a:latin typeface="Calibri" pitchFamily="34" charset="0"/>
                  <a:cs typeface="Calibri" pitchFamily="34" charset="0"/>
                </a:rPr>
                <a:t>max</a:t>
              </a:r>
              <a:endParaRPr lang="en-GB"/>
            </a:p>
          </p:txBody>
        </p:sp>
      </p:grpSp>
      <p:sp>
        <p:nvSpPr>
          <p:cNvPr id="58" name="pole tekstowe 57"/>
          <p:cNvSpPr txBox="1"/>
          <p:nvPr/>
        </p:nvSpPr>
        <p:spPr>
          <a:xfrm>
            <a:off x="5763670" y="3010370"/>
            <a:ext cx="3128810" cy="646331"/>
          </a:xfrm>
          <a:prstGeom prst="rect">
            <a:avLst/>
          </a:prstGeom>
          <a:noFill/>
        </p:spPr>
        <p:txBody>
          <a:bodyPr wrap="square" rtlCol="0">
            <a:spAutoFit/>
          </a:bodyPr>
          <a:lstStyle/>
          <a:p>
            <a:r>
              <a:rPr lang="en-GB" dirty="0" smtClean="0">
                <a:latin typeface="Calibri" pitchFamily="34" charset="0"/>
                <a:cs typeface="Calibri" pitchFamily="34" charset="0"/>
              </a:rPr>
              <a:t>p </a:t>
            </a:r>
            <a:r>
              <a:rPr lang="pl-PL" dirty="0" smtClean="0">
                <a:latin typeface="Calibri" pitchFamily="34" charset="0"/>
                <a:cs typeface="Calibri" pitchFamily="34" charset="0"/>
              </a:rPr>
              <a:t>:</a:t>
            </a:r>
            <a:r>
              <a:rPr lang="en-GB" dirty="0" smtClean="0">
                <a:latin typeface="Calibri" pitchFamily="34" charset="0"/>
                <a:cs typeface="Calibri" pitchFamily="34" charset="0"/>
              </a:rPr>
              <a:t> linear load = wind load × width of mullion load area</a:t>
            </a:r>
            <a:endParaRPr lang="en-GB" dirty="0">
              <a:latin typeface="Calibri" pitchFamily="34" charset="0"/>
              <a:cs typeface="Calibri" pitchFamily="34" charset="0"/>
            </a:endParaRPr>
          </a:p>
        </p:txBody>
      </p:sp>
      <p:sp>
        <p:nvSpPr>
          <p:cNvPr id="59" name="pole tekstowe 58"/>
          <p:cNvSpPr txBox="1"/>
          <p:nvPr/>
        </p:nvSpPr>
        <p:spPr>
          <a:xfrm>
            <a:off x="5763670" y="4108966"/>
            <a:ext cx="3128810" cy="646331"/>
          </a:xfrm>
          <a:prstGeom prst="rect">
            <a:avLst/>
          </a:prstGeom>
          <a:noFill/>
        </p:spPr>
        <p:txBody>
          <a:bodyPr wrap="square" rtlCol="0">
            <a:spAutoFit/>
          </a:bodyPr>
          <a:lstStyle/>
          <a:p>
            <a:r>
              <a:rPr lang="en-GB" dirty="0" smtClean="0">
                <a:latin typeface="Calibri" pitchFamily="34" charset="0"/>
                <a:cs typeface="Calibri" pitchFamily="34" charset="0"/>
              </a:rPr>
              <a:t>l </a:t>
            </a:r>
            <a:r>
              <a:rPr lang="pl-PL" dirty="0" smtClean="0">
                <a:latin typeface="Calibri" pitchFamily="34" charset="0"/>
                <a:cs typeface="Calibri" pitchFamily="34" charset="0"/>
              </a:rPr>
              <a:t>:</a:t>
            </a:r>
            <a:r>
              <a:rPr lang="en-GB" dirty="0" smtClean="0">
                <a:latin typeface="Calibri" pitchFamily="34" charset="0"/>
                <a:cs typeface="Calibri" pitchFamily="34" charset="0"/>
              </a:rPr>
              <a:t> span between mullion fixing elements</a:t>
            </a:r>
            <a:endParaRPr lang="en-GB" dirty="0">
              <a:latin typeface="Calibri" pitchFamily="34" charset="0"/>
              <a:cs typeface="Calibri" pitchFamily="34" charset="0"/>
            </a:endParaRPr>
          </a:p>
        </p:txBody>
      </p:sp>
      <p:sp>
        <p:nvSpPr>
          <p:cNvPr id="64" name="pole tekstowe 63"/>
          <p:cNvSpPr txBox="1"/>
          <p:nvPr/>
        </p:nvSpPr>
        <p:spPr>
          <a:xfrm>
            <a:off x="5763670" y="2346590"/>
            <a:ext cx="3166733" cy="369332"/>
          </a:xfrm>
          <a:prstGeom prst="rect">
            <a:avLst/>
          </a:prstGeom>
          <a:noFill/>
        </p:spPr>
        <p:txBody>
          <a:bodyPr wrap="square" rtlCol="0">
            <a:spAutoFit/>
          </a:bodyPr>
          <a:lstStyle/>
          <a:p>
            <a:r>
              <a:rPr lang="en-GB" dirty="0" err="1" smtClean="0">
                <a:latin typeface="Calibri" pitchFamily="34" charset="0"/>
                <a:cs typeface="Calibri" pitchFamily="34" charset="0"/>
              </a:rPr>
              <a:t>v</a:t>
            </a:r>
            <a:r>
              <a:rPr lang="en-GB" baseline="-25000" dirty="0" err="1" smtClean="0">
                <a:latin typeface="Calibri" pitchFamily="34" charset="0"/>
                <a:cs typeface="Calibri" pitchFamily="34" charset="0"/>
              </a:rPr>
              <a:t>max</a:t>
            </a:r>
            <a:r>
              <a:rPr lang="en-GB" dirty="0" smtClean="0">
                <a:latin typeface="Calibri" pitchFamily="34" charset="0"/>
                <a:cs typeface="Calibri" pitchFamily="34" charset="0"/>
              </a:rPr>
              <a:t> </a:t>
            </a:r>
            <a:r>
              <a:rPr lang="pl-PL" dirty="0" smtClean="0">
                <a:latin typeface="Calibri" pitchFamily="34" charset="0"/>
                <a:cs typeface="Calibri" pitchFamily="34" charset="0"/>
              </a:rPr>
              <a:t>:</a:t>
            </a:r>
            <a:r>
              <a:rPr lang="en-GB" dirty="0" smtClean="0">
                <a:latin typeface="Calibri" pitchFamily="34" charset="0"/>
                <a:cs typeface="Calibri" pitchFamily="34" charset="0"/>
              </a:rPr>
              <a:t> maximum deflection</a:t>
            </a:r>
            <a:endParaRPr lang="en-GB" dirty="0">
              <a:latin typeface="Calibri" pitchFamily="34" charset="0"/>
              <a:cs typeface="Calibri" pitchFamily="34" charset="0"/>
            </a:endParaRPr>
          </a:p>
        </p:txBody>
      </p:sp>
      <p:sp>
        <p:nvSpPr>
          <p:cNvPr id="65" name="pole tekstowe 64"/>
          <p:cNvSpPr txBox="1"/>
          <p:nvPr/>
        </p:nvSpPr>
        <p:spPr>
          <a:xfrm>
            <a:off x="5763670" y="4995292"/>
            <a:ext cx="3272826" cy="923330"/>
          </a:xfrm>
          <a:prstGeom prst="rect">
            <a:avLst/>
          </a:prstGeom>
          <a:noFill/>
        </p:spPr>
        <p:txBody>
          <a:bodyPr wrap="square" rtlCol="0">
            <a:spAutoFit/>
          </a:bodyPr>
          <a:lstStyle/>
          <a:p>
            <a:r>
              <a:rPr lang="en-GB" dirty="0" smtClean="0">
                <a:latin typeface="Calibri" pitchFamily="34" charset="0"/>
                <a:cs typeface="Calibri" pitchFamily="34" charset="0"/>
              </a:rPr>
              <a:t>E </a:t>
            </a:r>
            <a:r>
              <a:rPr lang="pl-PL" dirty="0" smtClean="0">
                <a:latin typeface="Calibri" pitchFamily="34" charset="0"/>
                <a:cs typeface="Calibri" pitchFamily="34" charset="0"/>
              </a:rPr>
              <a:t>:</a:t>
            </a:r>
            <a:r>
              <a:rPr lang="en-GB" dirty="0" smtClean="0">
                <a:latin typeface="Calibri" pitchFamily="34" charset="0"/>
                <a:cs typeface="Calibri" pitchFamily="34" charset="0"/>
              </a:rPr>
              <a:t> Young’s (Elastic) Modulus for: aluminium = 70</a:t>
            </a:r>
            <a:r>
              <a:rPr lang="pl-PL" dirty="0" smtClean="0">
                <a:latin typeface="Calibri" pitchFamily="34" charset="0"/>
                <a:cs typeface="Calibri" pitchFamily="34" charset="0"/>
              </a:rPr>
              <a:t> </a:t>
            </a:r>
            <a:r>
              <a:rPr lang="en-GB" dirty="0" smtClean="0">
                <a:latin typeface="Calibri" pitchFamily="34" charset="0"/>
                <a:cs typeface="Calibri" pitchFamily="34" charset="0"/>
              </a:rPr>
              <a:t>000 N/mm</a:t>
            </a:r>
            <a:r>
              <a:rPr lang="en-GB" baseline="30000" dirty="0" smtClean="0">
                <a:latin typeface="Calibri" pitchFamily="34" charset="0"/>
                <a:cs typeface="Calibri" pitchFamily="34" charset="0"/>
              </a:rPr>
              <a:t>2</a:t>
            </a:r>
          </a:p>
          <a:p>
            <a:r>
              <a:rPr lang="en-GB" dirty="0" smtClean="0">
                <a:latin typeface="Calibri" pitchFamily="34" charset="0"/>
                <a:cs typeface="Calibri" pitchFamily="34" charset="0"/>
              </a:rPr>
              <a:t>           steel </a:t>
            </a:r>
            <a:r>
              <a:rPr lang="en-GB" dirty="0">
                <a:latin typeface="Calibri" pitchFamily="34" charset="0"/>
                <a:cs typeface="Calibri" pitchFamily="34" charset="0"/>
              </a:rPr>
              <a:t>= </a:t>
            </a:r>
            <a:r>
              <a:rPr lang="en-GB" dirty="0" smtClean="0">
                <a:latin typeface="Calibri" pitchFamily="34" charset="0"/>
                <a:cs typeface="Calibri" pitchFamily="34" charset="0"/>
              </a:rPr>
              <a:t>205</a:t>
            </a:r>
            <a:r>
              <a:rPr lang="pl-PL" dirty="0" smtClean="0">
                <a:latin typeface="Calibri" pitchFamily="34" charset="0"/>
                <a:cs typeface="Calibri" pitchFamily="34" charset="0"/>
              </a:rPr>
              <a:t> </a:t>
            </a:r>
            <a:r>
              <a:rPr lang="en-GB" dirty="0" smtClean="0">
                <a:latin typeface="Calibri" pitchFamily="34" charset="0"/>
                <a:cs typeface="Calibri" pitchFamily="34" charset="0"/>
              </a:rPr>
              <a:t>000 N/mm</a:t>
            </a:r>
            <a:r>
              <a:rPr lang="en-GB" baseline="30000" dirty="0" smtClean="0">
                <a:latin typeface="Calibri" pitchFamily="34" charset="0"/>
                <a:cs typeface="Calibri" pitchFamily="34" charset="0"/>
              </a:rPr>
              <a:t>2</a:t>
            </a:r>
            <a:endParaRPr lang="en-GB" baseline="30000" dirty="0">
              <a:latin typeface="Calibri" pitchFamily="34" charset="0"/>
              <a:cs typeface="Calibri" pitchFamily="34" charset="0"/>
            </a:endParaRPr>
          </a:p>
        </p:txBody>
      </p:sp>
      <p:sp>
        <p:nvSpPr>
          <p:cNvPr id="66" name="pole tekstowe 65"/>
          <p:cNvSpPr txBox="1"/>
          <p:nvPr/>
        </p:nvSpPr>
        <p:spPr>
          <a:xfrm>
            <a:off x="5763670" y="5956738"/>
            <a:ext cx="3380330" cy="369332"/>
          </a:xfrm>
          <a:prstGeom prst="rect">
            <a:avLst/>
          </a:prstGeom>
          <a:noFill/>
        </p:spPr>
        <p:txBody>
          <a:bodyPr wrap="square" rtlCol="0">
            <a:spAutoFit/>
          </a:bodyPr>
          <a:lstStyle/>
          <a:p>
            <a:r>
              <a:rPr lang="en-GB" dirty="0" err="1" smtClean="0">
                <a:solidFill>
                  <a:srgbClr val="000000"/>
                </a:solidFill>
                <a:latin typeface="Calibri" pitchFamily="34" charset="0"/>
                <a:cs typeface="Calibri" pitchFamily="34" charset="0"/>
              </a:rPr>
              <a:t>I</a:t>
            </a:r>
            <a:r>
              <a:rPr lang="en-GB" baseline="-25000" dirty="0" err="1" smtClean="0">
                <a:solidFill>
                  <a:srgbClr val="000000"/>
                </a:solidFill>
                <a:latin typeface="Calibri" pitchFamily="34" charset="0"/>
                <a:cs typeface="Calibri" pitchFamily="34" charset="0"/>
              </a:rPr>
              <a:t>xx</a:t>
            </a:r>
            <a:r>
              <a:rPr lang="en-GB" dirty="0" smtClean="0">
                <a:latin typeface="Calibri" pitchFamily="34" charset="0"/>
                <a:cs typeface="Calibri" pitchFamily="34" charset="0"/>
              </a:rPr>
              <a:t> </a:t>
            </a:r>
            <a:r>
              <a:rPr lang="pl-PL" dirty="0" smtClean="0">
                <a:latin typeface="Calibri" pitchFamily="34" charset="0"/>
                <a:cs typeface="Calibri" pitchFamily="34" charset="0"/>
              </a:rPr>
              <a:t>:</a:t>
            </a:r>
            <a:r>
              <a:rPr lang="en-GB" dirty="0" smtClean="0">
                <a:latin typeface="Calibri" pitchFamily="34" charset="0"/>
                <a:cs typeface="Calibri" pitchFamily="34" charset="0"/>
              </a:rPr>
              <a:t> Inertia moment of the</a:t>
            </a:r>
            <a:r>
              <a:rPr lang="pl-PL" dirty="0" smtClean="0">
                <a:latin typeface="Calibri" pitchFamily="34" charset="0"/>
                <a:cs typeface="Calibri" pitchFamily="34" charset="0"/>
              </a:rPr>
              <a:t> </a:t>
            </a:r>
            <a:r>
              <a:rPr lang="en-GB" dirty="0" smtClean="0">
                <a:latin typeface="Calibri" pitchFamily="34" charset="0"/>
                <a:cs typeface="Calibri" pitchFamily="34" charset="0"/>
              </a:rPr>
              <a:t>profile</a:t>
            </a:r>
            <a:endParaRPr lang="en-GB" dirty="0">
              <a:latin typeface="Calibri" pitchFamily="34" charset="0"/>
              <a:cs typeface="Calibri" pitchFamily="34" charset="0"/>
            </a:endParaRPr>
          </a:p>
        </p:txBody>
      </p:sp>
      <mc:AlternateContent xmlns:mc="http://schemas.openxmlformats.org/markup-compatibility/2006">
        <mc:Choice xmlns="" xmlns:a14="http://schemas.microsoft.com/office/drawing/2010/main" Requires="a14">
          <p:sp>
            <p:nvSpPr>
              <p:cNvPr id="56" name="pole tekstowe 55"/>
              <p:cNvSpPr txBox="1"/>
              <p:nvPr/>
            </p:nvSpPr>
            <p:spPr>
              <a:xfrm>
                <a:off x="5763670" y="1628800"/>
                <a:ext cx="3006144" cy="514500"/>
              </a:xfrm>
              <a:prstGeom prst="rect">
                <a:avLst/>
              </a:prstGeom>
              <a:noFill/>
            </p:spPr>
            <p:txBody>
              <a:bodyPr wrap="none" rtlCol="0">
                <a:spAutoFit/>
              </a:bodyPr>
              <a:lstStyle/>
              <a:p>
                <a:r>
                  <a:rPr lang="en-GB" dirty="0" err="1" smtClean="0">
                    <a:latin typeface="+mj-lt"/>
                    <a:cs typeface="Calibri" pitchFamily="34" charset="0"/>
                  </a:rPr>
                  <a:t>v</a:t>
                </a:r>
                <a:r>
                  <a:rPr lang="en-GB" baseline="-25000" dirty="0" err="1" smtClean="0">
                    <a:latin typeface="+mj-lt"/>
                    <a:cs typeface="Calibri" pitchFamily="34" charset="0"/>
                  </a:rPr>
                  <a:t>max</a:t>
                </a:r>
                <a:r>
                  <a:rPr lang="en-GB" dirty="0" smtClean="0">
                    <a:latin typeface="+mj-lt"/>
                    <a:cs typeface="Calibri" pitchFamily="34" charset="0"/>
                  </a:rPr>
                  <a:t> = </a:t>
                </a:r>
                <a14:m>
                  <m:oMath xmlns:m="http://schemas.openxmlformats.org/officeDocument/2006/math">
                    <m:box>
                      <m:boxPr>
                        <m:ctrlPr>
                          <a:rPr lang="en-GB" sz="2400" i="1" smtClean="0">
                            <a:latin typeface="Cambria Math"/>
                            <a:cs typeface="Calibri" pitchFamily="34" charset="0"/>
                          </a:rPr>
                        </m:ctrlPr>
                      </m:boxPr>
                      <m:e>
                        <m:argPr>
                          <m:argSz m:val="-1"/>
                        </m:argPr>
                        <m:f>
                          <m:fPr>
                            <m:ctrlPr>
                              <a:rPr lang="en-GB" sz="2400" i="1" smtClean="0">
                                <a:latin typeface="Cambria Math"/>
                                <a:cs typeface="Calibri" pitchFamily="34" charset="0"/>
                              </a:rPr>
                            </m:ctrlPr>
                          </m:fPr>
                          <m:num>
                            <m:r>
                              <a:rPr lang="en-GB" sz="2400" b="0" i="0" smtClean="0">
                                <a:latin typeface="Cambria Math"/>
                                <a:cs typeface="Calibri" pitchFamily="34" charset="0"/>
                              </a:rPr>
                              <m:t>5</m:t>
                            </m:r>
                          </m:num>
                          <m:den>
                            <m:r>
                              <a:rPr lang="en-GB" sz="2400" b="0" i="0" smtClean="0">
                                <a:latin typeface="Cambria Math"/>
                                <a:cs typeface="Calibri" pitchFamily="34" charset="0"/>
                              </a:rPr>
                              <m:t>384</m:t>
                            </m:r>
                          </m:den>
                        </m:f>
                      </m:e>
                    </m:box>
                  </m:oMath>
                </a14:m>
                <a:r>
                  <a:rPr lang="en-GB" sz="2400" dirty="0" smtClean="0">
                    <a:latin typeface="+mj-lt"/>
                    <a:cs typeface="Calibri" pitchFamily="34" charset="0"/>
                  </a:rPr>
                  <a:t> </a:t>
                </a:r>
                <a:r>
                  <a:rPr lang="en-GB" dirty="0" smtClean="0">
                    <a:latin typeface="+mj-lt"/>
                    <a:cs typeface="Calibri" pitchFamily="34" charset="0"/>
                  </a:rPr>
                  <a:t>× </a:t>
                </a:r>
                <a14:m>
                  <m:oMath xmlns:m="http://schemas.openxmlformats.org/officeDocument/2006/math">
                    <m:box>
                      <m:boxPr>
                        <m:ctrlPr>
                          <a:rPr lang="en-GB" sz="2400" i="1" smtClean="0">
                            <a:latin typeface="Cambria Math"/>
                            <a:cs typeface="Calibri" pitchFamily="34" charset="0"/>
                          </a:rPr>
                        </m:ctrlPr>
                      </m:boxPr>
                      <m:e>
                        <m:argPr>
                          <m:argSz m:val="-1"/>
                        </m:argPr>
                        <m:f>
                          <m:fPr>
                            <m:ctrlPr>
                              <a:rPr lang="en-GB" sz="2400" i="1" smtClean="0">
                                <a:latin typeface="Cambria Math"/>
                                <a:cs typeface="Calibri" pitchFamily="34" charset="0"/>
                              </a:rPr>
                            </m:ctrlPr>
                          </m:fPr>
                          <m:num>
                            <m:r>
                              <m:rPr>
                                <m:sty m:val="p"/>
                              </m:rPr>
                              <a:rPr lang="en-GB" sz="2400" b="0" i="0" smtClean="0">
                                <a:latin typeface="Cambria Math"/>
                                <a:cs typeface="Calibri" pitchFamily="34" charset="0"/>
                              </a:rPr>
                              <m:t>pl</m:t>
                            </m:r>
                            <m:r>
                              <a:rPr lang="en-GB" sz="2400" b="0" i="0" baseline="30000" smtClean="0">
                                <a:latin typeface="Cambria Math"/>
                                <a:cs typeface="Calibri" pitchFamily="34" charset="0"/>
                              </a:rPr>
                              <m:t>4</m:t>
                            </m:r>
                          </m:num>
                          <m:den>
                            <m:r>
                              <m:rPr>
                                <m:sty m:val="p"/>
                              </m:rPr>
                              <a:rPr lang="en-GB" sz="2400" b="0" i="0" smtClean="0">
                                <a:latin typeface="Cambria Math"/>
                                <a:cs typeface="Calibri" pitchFamily="34" charset="0"/>
                              </a:rPr>
                              <m:t>EI</m:t>
                            </m:r>
                            <m:r>
                              <m:rPr>
                                <m:sty m:val="p"/>
                              </m:rPr>
                              <a:rPr lang="en-GB" sz="2400" b="0" i="0" baseline="-25000" smtClean="0">
                                <a:latin typeface="Cambria Math"/>
                                <a:cs typeface="Calibri" pitchFamily="34" charset="0"/>
                              </a:rPr>
                              <m:t>xx</m:t>
                            </m:r>
                          </m:den>
                        </m:f>
                      </m:e>
                    </m:box>
                  </m:oMath>
                </a14:m>
                <a:r>
                  <a:rPr lang="en-GB" dirty="0" smtClean="0">
                    <a:latin typeface="+mj-lt"/>
                    <a:cs typeface="Calibri" pitchFamily="34" charset="0"/>
                  </a:rPr>
                  <a:t> = 0</a:t>
                </a:r>
                <a:r>
                  <a:rPr lang="pl-PL" dirty="0" smtClean="0">
                    <a:latin typeface="+mj-lt"/>
                    <a:cs typeface="Calibri" pitchFamily="34" charset="0"/>
                  </a:rPr>
                  <a:t>.</a:t>
                </a:r>
                <a:r>
                  <a:rPr lang="en-GB" dirty="0" smtClean="0">
                    <a:latin typeface="+mj-lt"/>
                    <a:cs typeface="Calibri" pitchFamily="34" charset="0"/>
                  </a:rPr>
                  <a:t>013 × </a:t>
                </a:r>
                <a14:m>
                  <m:oMath xmlns:m="http://schemas.openxmlformats.org/officeDocument/2006/math">
                    <m:box>
                      <m:boxPr>
                        <m:ctrlPr>
                          <a:rPr lang="en-GB" sz="2400" i="1" smtClean="0">
                            <a:latin typeface="Cambria Math"/>
                            <a:cs typeface="Calibri" pitchFamily="34" charset="0"/>
                          </a:rPr>
                        </m:ctrlPr>
                      </m:boxPr>
                      <m:e>
                        <m:argPr>
                          <m:argSz m:val="-1"/>
                        </m:argPr>
                        <m:f>
                          <m:fPr>
                            <m:ctrlPr>
                              <a:rPr lang="en-GB" sz="2400" i="1" smtClean="0">
                                <a:latin typeface="Cambria Math"/>
                                <a:cs typeface="Calibri" pitchFamily="34" charset="0"/>
                              </a:rPr>
                            </m:ctrlPr>
                          </m:fPr>
                          <m:num>
                            <m:r>
                              <m:rPr>
                                <m:sty m:val="p"/>
                              </m:rPr>
                              <a:rPr lang="en-GB" sz="2400" b="0" i="0" smtClean="0">
                                <a:latin typeface="Cambria Math"/>
                                <a:cs typeface="Calibri" pitchFamily="34" charset="0"/>
                              </a:rPr>
                              <m:t>pl</m:t>
                            </m:r>
                            <m:r>
                              <a:rPr lang="en-GB" sz="2400" b="0" i="0" baseline="30000" smtClean="0">
                                <a:latin typeface="Cambria Math"/>
                                <a:cs typeface="Calibri" pitchFamily="34" charset="0"/>
                              </a:rPr>
                              <m:t>4</m:t>
                            </m:r>
                          </m:num>
                          <m:den>
                            <m:r>
                              <m:rPr>
                                <m:sty m:val="p"/>
                              </m:rPr>
                              <a:rPr lang="en-GB" sz="2400" b="0" i="0" smtClean="0">
                                <a:latin typeface="Cambria Math"/>
                                <a:cs typeface="Calibri" pitchFamily="34" charset="0"/>
                              </a:rPr>
                              <m:t>EI</m:t>
                            </m:r>
                            <m:r>
                              <m:rPr>
                                <m:sty m:val="p"/>
                              </m:rPr>
                              <a:rPr lang="en-GB" sz="2400" b="0" i="0" baseline="-25000" smtClean="0">
                                <a:latin typeface="Cambria Math"/>
                                <a:cs typeface="Calibri" pitchFamily="34" charset="0"/>
                              </a:rPr>
                              <m:t>xx</m:t>
                            </m:r>
                          </m:den>
                        </m:f>
                      </m:e>
                    </m:box>
                  </m:oMath>
                </a14:m>
                <a:endParaRPr lang="en-GB" dirty="0" smtClean="0">
                  <a:latin typeface="+mj-lt"/>
                  <a:cs typeface="Calibri" pitchFamily="34" charset="0"/>
                </a:endParaRPr>
              </a:p>
            </p:txBody>
          </p:sp>
        </mc:Choice>
        <mc:Fallback>
          <p:sp>
            <p:nvSpPr>
              <p:cNvPr id="56" name="pole tekstowe 55"/>
              <p:cNvSpPr txBox="1">
                <a:spLocks noRot="1" noChangeAspect="1" noMove="1" noResize="1" noEditPoints="1" noAdjustHandles="1" noChangeArrowheads="1" noChangeShapeType="1" noTextEdit="1"/>
              </p:cNvSpPr>
              <p:nvPr/>
            </p:nvSpPr>
            <p:spPr>
              <a:xfrm>
                <a:off x="5763670" y="1628800"/>
                <a:ext cx="3006144" cy="514500"/>
              </a:xfrm>
              <a:prstGeom prst="rect">
                <a:avLst/>
              </a:prstGeom>
              <a:blipFill rotWithShape="1">
                <a:blip r:embed="rId2" cstate="print"/>
                <a:stretch>
                  <a:fillRect l="-1619" b="-9412"/>
                </a:stretch>
              </a:blipFill>
            </p:spPr>
            <p:txBody>
              <a:bodyPr/>
              <a:lstStyle/>
              <a:p>
                <a:r>
                  <a:rPr lang="en-GB">
                    <a:noFill/>
                  </a:rPr>
                  <a:t> </a:t>
                </a:r>
              </a:p>
            </p:txBody>
          </p:sp>
        </mc:Fallback>
      </mc:AlternateContent>
      <p:sp>
        <p:nvSpPr>
          <p:cNvPr id="13" name="Tytuł 12"/>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3999786901"/>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1279"/>
                                        </p:tgtEl>
                                        <p:attrNameLst>
                                          <p:attrName>style.visibility</p:attrName>
                                        </p:attrNameLst>
                                      </p:cBhvr>
                                      <p:to>
                                        <p:strVal val="visible"/>
                                      </p:to>
                                    </p:set>
                                    <p:anim calcmode="lin" valueType="num">
                                      <p:cBhvr>
                                        <p:cTn id="7" dur="500" fill="hold"/>
                                        <p:tgtEl>
                                          <p:spTgt spid="11279"/>
                                        </p:tgtEl>
                                        <p:attrNameLst>
                                          <p:attrName>ppt_w</p:attrName>
                                        </p:attrNameLst>
                                      </p:cBhvr>
                                      <p:tavLst>
                                        <p:tav tm="0">
                                          <p:val>
                                            <p:fltVal val="0"/>
                                          </p:val>
                                        </p:tav>
                                        <p:tav tm="100000">
                                          <p:val>
                                            <p:strVal val="#ppt_w"/>
                                          </p:val>
                                        </p:tav>
                                      </p:tavLst>
                                    </p:anim>
                                    <p:anim calcmode="lin" valueType="num">
                                      <p:cBhvr>
                                        <p:cTn id="8" dur="500" fill="hold"/>
                                        <p:tgtEl>
                                          <p:spTgt spid="11279"/>
                                        </p:tgtEl>
                                        <p:attrNameLst>
                                          <p:attrName>ppt_h</p:attrName>
                                        </p:attrNameLst>
                                      </p:cBhvr>
                                      <p:tavLst>
                                        <p:tav tm="0">
                                          <p:val>
                                            <p:fltVal val="0"/>
                                          </p:val>
                                        </p:tav>
                                        <p:tav tm="100000">
                                          <p:val>
                                            <p:strVal val="#ppt_h"/>
                                          </p:val>
                                        </p:tav>
                                      </p:tavLst>
                                    </p:anim>
                                    <p:animEffect transition="in" filter="fade">
                                      <p:cBhvr>
                                        <p:cTn id="9" dur="500"/>
                                        <p:tgtEl>
                                          <p:spTgt spid="11279"/>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p:cTn id="14" dur="500" fill="hold"/>
                                        <p:tgtEl>
                                          <p:spTgt spid="19"/>
                                        </p:tgtEl>
                                        <p:attrNameLst>
                                          <p:attrName>ppt_w</p:attrName>
                                        </p:attrNameLst>
                                      </p:cBhvr>
                                      <p:tavLst>
                                        <p:tav tm="0">
                                          <p:val>
                                            <p:fltVal val="0"/>
                                          </p:val>
                                        </p:tav>
                                        <p:tav tm="100000">
                                          <p:val>
                                            <p:strVal val="#ppt_w"/>
                                          </p:val>
                                        </p:tav>
                                      </p:tavLst>
                                    </p:anim>
                                    <p:anim calcmode="lin" valueType="num">
                                      <p:cBhvr>
                                        <p:cTn id="15" dur="500" fill="hold"/>
                                        <p:tgtEl>
                                          <p:spTgt spid="19"/>
                                        </p:tgtEl>
                                        <p:attrNameLst>
                                          <p:attrName>ppt_h</p:attrName>
                                        </p:attrNameLst>
                                      </p:cBhvr>
                                      <p:tavLst>
                                        <p:tav tm="0">
                                          <p:val>
                                            <p:fltVal val="0"/>
                                          </p:val>
                                        </p:tav>
                                        <p:tav tm="100000">
                                          <p:val>
                                            <p:strVal val="#ppt_h"/>
                                          </p:val>
                                        </p:tav>
                                      </p:tavLst>
                                    </p:anim>
                                    <p:animEffect transition="in" filter="fade">
                                      <p:cBhvr>
                                        <p:cTn id="16" dur="500"/>
                                        <p:tgtEl>
                                          <p:spTgt spid="19"/>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64"/>
                                        </p:tgtEl>
                                        <p:attrNameLst>
                                          <p:attrName>style.visibility</p:attrName>
                                        </p:attrNameLst>
                                      </p:cBhvr>
                                      <p:to>
                                        <p:strVal val="visible"/>
                                      </p:to>
                                    </p:set>
                                    <p:anim calcmode="lin" valueType="num">
                                      <p:cBhvr>
                                        <p:cTn id="19" dur="500" fill="hold"/>
                                        <p:tgtEl>
                                          <p:spTgt spid="64"/>
                                        </p:tgtEl>
                                        <p:attrNameLst>
                                          <p:attrName>ppt_w</p:attrName>
                                        </p:attrNameLst>
                                      </p:cBhvr>
                                      <p:tavLst>
                                        <p:tav tm="0">
                                          <p:val>
                                            <p:fltVal val="0"/>
                                          </p:val>
                                        </p:tav>
                                        <p:tav tm="100000">
                                          <p:val>
                                            <p:strVal val="#ppt_w"/>
                                          </p:val>
                                        </p:tav>
                                      </p:tavLst>
                                    </p:anim>
                                    <p:anim calcmode="lin" valueType="num">
                                      <p:cBhvr>
                                        <p:cTn id="20" dur="500" fill="hold"/>
                                        <p:tgtEl>
                                          <p:spTgt spid="64"/>
                                        </p:tgtEl>
                                        <p:attrNameLst>
                                          <p:attrName>ppt_h</p:attrName>
                                        </p:attrNameLst>
                                      </p:cBhvr>
                                      <p:tavLst>
                                        <p:tav tm="0">
                                          <p:val>
                                            <p:fltVal val="0"/>
                                          </p:val>
                                        </p:tav>
                                        <p:tav tm="100000">
                                          <p:val>
                                            <p:strVal val="#ppt_h"/>
                                          </p:val>
                                        </p:tav>
                                      </p:tavLst>
                                    </p:anim>
                                    <p:animEffect transition="in" filter="fade">
                                      <p:cBhvr>
                                        <p:cTn id="21" dur="500"/>
                                        <p:tgtEl>
                                          <p:spTgt spid="64"/>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56"/>
                                        </p:tgtEl>
                                        <p:attrNameLst>
                                          <p:attrName>style.visibility</p:attrName>
                                        </p:attrNameLst>
                                      </p:cBhvr>
                                      <p:to>
                                        <p:strVal val="visible"/>
                                      </p:to>
                                    </p:set>
                                    <p:anim calcmode="lin" valueType="num">
                                      <p:cBhvr>
                                        <p:cTn id="24" dur="500" fill="hold"/>
                                        <p:tgtEl>
                                          <p:spTgt spid="56"/>
                                        </p:tgtEl>
                                        <p:attrNameLst>
                                          <p:attrName>ppt_w</p:attrName>
                                        </p:attrNameLst>
                                      </p:cBhvr>
                                      <p:tavLst>
                                        <p:tav tm="0">
                                          <p:val>
                                            <p:fltVal val="0"/>
                                          </p:val>
                                        </p:tav>
                                        <p:tav tm="100000">
                                          <p:val>
                                            <p:strVal val="#ppt_w"/>
                                          </p:val>
                                        </p:tav>
                                      </p:tavLst>
                                    </p:anim>
                                    <p:anim calcmode="lin" valueType="num">
                                      <p:cBhvr>
                                        <p:cTn id="25" dur="500" fill="hold"/>
                                        <p:tgtEl>
                                          <p:spTgt spid="56"/>
                                        </p:tgtEl>
                                        <p:attrNameLst>
                                          <p:attrName>ppt_h</p:attrName>
                                        </p:attrNameLst>
                                      </p:cBhvr>
                                      <p:tavLst>
                                        <p:tav tm="0">
                                          <p:val>
                                            <p:fltVal val="0"/>
                                          </p:val>
                                        </p:tav>
                                        <p:tav tm="100000">
                                          <p:val>
                                            <p:strVal val="#ppt_h"/>
                                          </p:val>
                                        </p:tav>
                                      </p:tavLst>
                                    </p:anim>
                                    <p:animEffect transition="in" filter="fade">
                                      <p:cBhvr>
                                        <p:cTn id="26" dur="500"/>
                                        <p:tgtEl>
                                          <p:spTgt spid="56"/>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66"/>
                                        </p:tgtEl>
                                        <p:attrNameLst>
                                          <p:attrName>style.visibility</p:attrName>
                                        </p:attrNameLst>
                                      </p:cBhvr>
                                      <p:to>
                                        <p:strVal val="visible"/>
                                      </p:to>
                                    </p:set>
                                    <p:anim calcmode="lin" valueType="num">
                                      <p:cBhvr>
                                        <p:cTn id="31" dur="500" fill="hold"/>
                                        <p:tgtEl>
                                          <p:spTgt spid="66"/>
                                        </p:tgtEl>
                                        <p:attrNameLst>
                                          <p:attrName>ppt_w</p:attrName>
                                        </p:attrNameLst>
                                      </p:cBhvr>
                                      <p:tavLst>
                                        <p:tav tm="0">
                                          <p:val>
                                            <p:fltVal val="0"/>
                                          </p:val>
                                        </p:tav>
                                        <p:tav tm="100000">
                                          <p:val>
                                            <p:strVal val="#ppt_w"/>
                                          </p:val>
                                        </p:tav>
                                      </p:tavLst>
                                    </p:anim>
                                    <p:anim calcmode="lin" valueType="num">
                                      <p:cBhvr>
                                        <p:cTn id="32" dur="500" fill="hold"/>
                                        <p:tgtEl>
                                          <p:spTgt spid="66"/>
                                        </p:tgtEl>
                                        <p:attrNameLst>
                                          <p:attrName>ppt_h</p:attrName>
                                        </p:attrNameLst>
                                      </p:cBhvr>
                                      <p:tavLst>
                                        <p:tav tm="0">
                                          <p:val>
                                            <p:fltVal val="0"/>
                                          </p:val>
                                        </p:tav>
                                        <p:tav tm="100000">
                                          <p:val>
                                            <p:strVal val="#ppt_h"/>
                                          </p:val>
                                        </p:tav>
                                      </p:tavLst>
                                    </p:anim>
                                    <p:animEffect transition="in" filter="fade">
                                      <p:cBhvr>
                                        <p:cTn id="33" dur="500"/>
                                        <p:tgtEl>
                                          <p:spTgt spid="66"/>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65"/>
                                        </p:tgtEl>
                                        <p:attrNameLst>
                                          <p:attrName>style.visibility</p:attrName>
                                        </p:attrNameLst>
                                      </p:cBhvr>
                                      <p:to>
                                        <p:strVal val="visible"/>
                                      </p:to>
                                    </p:set>
                                    <p:anim calcmode="lin" valueType="num">
                                      <p:cBhvr>
                                        <p:cTn id="36" dur="500" fill="hold"/>
                                        <p:tgtEl>
                                          <p:spTgt spid="65"/>
                                        </p:tgtEl>
                                        <p:attrNameLst>
                                          <p:attrName>ppt_w</p:attrName>
                                        </p:attrNameLst>
                                      </p:cBhvr>
                                      <p:tavLst>
                                        <p:tav tm="0">
                                          <p:val>
                                            <p:fltVal val="0"/>
                                          </p:val>
                                        </p:tav>
                                        <p:tav tm="100000">
                                          <p:val>
                                            <p:strVal val="#ppt_w"/>
                                          </p:val>
                                        </p:tav>
                                      </p:tavLst>
                                    </p:anim>
                                    <p:anim calcmode="lin" valueType="num">
                                      <p:cBhvr>
                                        <p:cTn id="37" dur="500" fill="hold"/>
                                        <p:tgtEl>
                                          <p:spTgt spid="65"/>
                                        </p:tgtEl>
                                        <p:attrNameLst>
                                          <p:attrName>ppt_h</p:attrName>
                                        </p:attrNameLst>
                                      </p:cBhvr>
                                      <p:tavLst>
                                        <p:tav tm="0">
                                          <p:val>
                                            <p:fltVal val="0"/>
                                          </p:val>
                                        </p:tav>
                                        <p:tav tm="100000">
                                          <p:val>
                                            <p:strVal val="#ppt_h"/>
                                          </p:val>
                                        </p:tav>
                                      </p:tavLst>
                                    </p:anim>
                                    <p:animEffect transition="in" filter="fade">
                                      <p:cBhvr>
                                        <p:cTn id="38" dur="500"/>
                                        <p:tgtEl>
                                          <p:spTgt spid="65"/>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59"/>
                                        </p:tgtEl>
                                        <p:attrNameLst>
                                          <p:attrName>style.visibility</p:attrName>
                                        </p:attrNameLst>
                                      </p:cBhvr>
                                      <p:to>
                                        <p:strVal val="visible"/>
                                      </p:to>
                                    </p:set>
                                    <p:anim calcmode="lin" valueType="num">
                                      <p:cBhvr>
                                        <p:cTn id="41" dur="500" fill="hold"/>
                                        <p:tgtEl>
                                          <p:spTgt spid="59"/>
                                        </p:tgtEl>
                                        <p:attrNameLst>
                                          <p:attrName>ppt_w</p:attrName>
                                        </p:attrNameLst>
                                      </p:cBhvr>
                                      <p:tavLst>
                                        <p:tav tm="0">
                                          <p:val>
                                            <p:fltVal val="0"/>
                                          </p:val>
                                        </p:tav>
                                        <p:tav tm="100000">
                                          <p:val>
                                            <p:strVal val="#ppt_w"/>
                                          </p:val>
                                        </p:tav>
                                      </p:tavLst>
                                    </p:anim>
                                    <p:anim calcmode="lin" valueType="num">
                                      <p:cBhvr>
                                        <p:cTn id="42" dur="500" fill="hold"/>
                                        <p:tgtEl>
                                          <p:spTgt spid="59"/>
                                        </p:tgtEl>
                                        <p:attrNameLst>
                                          <p:attrName>ppt_h</p:attrName>
                                        </p:attrNameLst>
                                      </p:cBhvr>
                                      <p:tavLst>
                                        <p:tav tm="0">
                                          <p:val>
                                            <p:fltVal val="0"/>
                                          </p:val>
                                        </p:tav>
                                        <p:tav tm="100000">
                                          <p:val>
                                            <p:strVal val="#ppt_h"/>
                                          </p:val>
                                        </p:tav>
                                      </p:tavLst>
                                    </p:anim>
                                    <p:animEffect transition="in" filter="fade">
                                      <p:cBhvr>
                                        <p:cTn id="43" dur="500"/>
                                        <p:tgtEl>
                                          <p:spTgt spid="59"/>
                                        </p:tgtEl>
                                      </p:cBhvr>
                                    </p:animEffect>
                                  </p:childTnLst>
                                </p:cTn>
                              </p:par>
                              <p:par>
                                <p:cTn id="44" presetID="53" presetClass="entr" presetSubtype="16" fill="hold" grpId="0" nodeType="withEffect">
                                  <p:stCondLst>
                                    <p:cond delay="0"/>
                                  </p:stCondLst>
                                  <p:childTnLst>
                                    <p:set>
                                      <p:cBhvr>
                                        <p:cTn id="45" dur="1" fill="hold">
                                          <p:stCondLst>
                                            <p:cond delay="0"/>
                                          </p:stCondLst>
                                        </p:cTn>
                                        <p:tgtEl>
                                          <p:spTgt spid="58"/>
                                        </p:tgtEl>
                                        <p:attrNameLst>
                                          <p:attrName>style.visibility</p:attrName>
                                        </p:attrNameLst>
                                      </p:cBhvr>
                                      <p:to>
                                        <p:strVal val="visible"/>
                                      </p:to>
                                    </p:set>
                                    <p:anim calcmode="lin" valueType="num">
                                      <p:cBhvr>
                                        <p:cTn id="46" dur="500" fill="hold"/>
                                        <p:tgtEl>
                                          <p:spTgt spid="58"/>
                                        </p:tgtEl>
                                        <p:attrNameLst>
                                          <p:attrName>ppt_w</p:attrName>
                                        </p:attrNameLst>
                                      </p:cBhvr>
                                      <p:tavLst>
                                        <p:tav tm="0">
                                          <p:val>
                                            <p:fltVal val="0"/>
                                          </p:val>
                                        </p:tav>
                                        <p:tav tm="100000">
                                          <p:val>
                                            <p:strVal val="#ppt_w"/>
                                          </p:val>
                                        </p:tav>
                                      </p:tavLst>
                                    </p:anim>
                                    <p:anim calcmode="lin" valueType="num">
                                      <p:cBhvr>
                                        <p:cTn id="47" dur="500" fill="hold"/>
                                        <p:tgtEl>
                                          <p:spTgt spid="58"/>
                                        </p:tgtEl>
                                        <p:attrNameLst>
                                          <p:attrName>ppt_h</p:attrName>
                                        </p:attrNameLst>
                                      </p:cBhvr>
                                      <p:tavLst>
                                        <p:tav tm="0">
                                          <p:val>
                                            <p:fltVal val="0"/>
                                          </p:val>
                                        </p:tav>
                                        <p:tav tm="100000">
                                          <p:val>
                                            <p:strVal val="#ppt_h"/>
                                          </p:val>
                                        </p:tav>
                                      </p:tavLst>
                                    </p:anim>
                                    <p:animEffect transition="in" filter="fade">
                                      <p:cBhvr>
                                        <p:cTn id="48"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p:bldP spid="59" grpId="0"/>
      <p:bldP spid="64" grpId="0"/>
      <p:bldP spid="65" grpId="0"/>
      <p:bldP spid="66" grpId="0"/>
      <p:bldP spid="56"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upa 25"/>
          <p:cNvGrpSpPr/>
          <p:nvPr/>
        </p:nvGrpSpPr>
        <p:grpSpPr>
          <a:xfrm rot="16200000">
            <a:off x="1403536" y="3532264"/>
            <a:ext cx="5112568" cy="847057"/>
            <a:chOff x="398677" y="2374184"/>
            <a:chExt cx="5112568" cy="847057"/>
          </a:xfrm>
        </p:grpSpPr>
        <p:cxnSp>
          <p:nvCxnSpPr>
            <p:cNvPr id="27" name="Łącznik prostoliniowy 26"/>
            <p:cNvCxnSpPr/>
            <p:nvPr/>
          </p:nvCxnSpPr>
          <p:spPr>
            <a:xfrm>
              <a:off x="491307" y="2776348"/>
              <a:ext cx="4875922" cy="0"/>
            </a:xfrm>
            <a:prstGeom prst="line">
              <a:avLst/>
            </a:prstGeom>
            <a:ln w="57150">
              <a:solidFill>
                <a:srgbClr val="F3C200"/>
              </a:solidFill>
            </a:ln>
          </p:spPr>
          <p:style>
            <a:lnRef idx="1">
              <a:schemeClr val="accent1"/>
            </a:lnRef>
            <a:fillRef idx="0">
              <a:schemeClr val="accent1"/>
            </a:fillRef>
            <a:effectRef idx="0">
              <a:schemeClr val="accent1"/>
            </a:effectRef>
            <a:fontRef idx="minor">
              <a:schemeClr val="tx1"/>
            </a:fontRef>
          </p:style>
        </p:cxnSp>
        <p:sp>
          <p:nvSpPr>
            <p:cNvPr id="28" name="Trójkąt równoramienny 27"/>
            <p:cNvSpPr/>
            <p:nvPr/>
          </p:nvSpPr>
          <p:spPr>
            <a:xfrm>
              <a:off x="398677" y="280894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rójkąt równoramienny 28"/>
            <p:cNvSpPr/>
            <p:nvPr/>
          </p:nvSpPr>
          <p:spPr>
            <a:xfrm>
              <a:off x="2831567" y="2808251"/>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Łącznik prostoliniowy 29"/>
            <p:cNvCxnSpPr/>
            <p:nvPr/>
          </p:nvCxnSpPr>
          <p:spPr>
            <a:xfrm>
              <a:off x="2795563" y="3052149"/>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Łącznik prosty ze strzałką 30"/>
            <p:cNvCxnSpPr/>
            <p:nvPr/>
          </p:nvCxnSpPr>
          <p:spPr>
            <a:xfrm>
              <a:off x="506689" y="2397559"/>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2" name="Łącznik prosty ze strzałką 31"/>
            <p:cNvCxnSpPr/>
            <p:nvPr/>
          </p:nvCxnSpPr>
          <p:spPr>
            <a:xfrm>
              <a:off x="851347" y="2397558"/>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3" name="Łącznik prosty ze strzałką 32"/>
            <p:cNvCxnSpPr/>
            <p:nvPr/>
          </p:nvCxnSpPr>
          <p:spPr>
            <a:xfrm>
              <a:off x="1139379"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4" name="Łącznik prosty ze strzałką 33"/>
            <p:cNvCxnSpPr/>
            <p:nvPr/>
          </p:nvCxnSpPr>
          <p:spPr>
            <a:xfrm>
              <a:off x="1449115"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5" name="Łącznik prosty ze strzałką 34"/>
            <p:cNvCxnSpPr/>
            <p:nvPr/>
          </p:nvCxnSpPr>
          <p:spPr>
            <a:xfrm>
              <a:off x="1787451"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6" name="Łącznik prosty ze strzałką 35"/>
            <p:cNvCxnSpPr/>
            <p:nvPr/>
          </p:nvCxnSpPr>
          <p:spPr>
            <a:xfrm>
              <a:off x="2075483" y="2397555"/>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7" name="Łącznik prosty ze strzałką 36"/>
            <p:cNvCxnSpPr/>
            <p:nvPr/>
          </p:nvCxnSpPr>
          <p:spPr>
            <a:xfrm>
              <a:off x="2363515" y="239755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8" name="Łącznik prosty ze strzałką 37"/>
            <p:cNvCxnSpPr/>
            <p:nvPr/>
          </p:nvCxnSpPr>
          <p:spPr>
            <a:xfrm>
              <a:off x="2651547"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9" name="Łącznik prosty ze strzałką 38"/>
            <p:cNvCxnSpPr/>
            <p:nvPr/>
          </p:nvCxnSpPr>
          <p:spPr>
            <a:xfrm>
              <a:off x="2937568" y="239755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40" name="pole tekstowe 39"/>
            <p:cNvSpPr txBox="1"/>
            <p:nvPr/>
          </p:nvSpPr>
          <p:spPr>
            <a:xfrm rot="5400000">
              <a:off x="2106902" y="2342765"/>
              <a:ext cx="306494" cy="369332"/>
            </a:xfrm>
            <a:prstGeom prst="rect">
              <a:avLst/>
            </a:prstGeom>
            <a:noFill/>
          </p:spPr>
          <p:txBody>
            <a:bodyPr wrap="none" rtlCol="0">
              <a:spAutoFit/>
            </a:bodyPr>
            <a:lstStyle/>
            <a:p>
              <a:r>
                <a:rPr lang="pl-PL" dirty="0">
                  <a:latin typeface="Calibri" pitchFamily="34" charset="0"/>
                  <a:cs typeface="Calibri" pitchFamily="34" charset="0"/>
                </a:rPr>
                <a:t>p</a:t>
              </a:r>
              <a:endParaRPr lang="en-GB" dirty="0">
                <a:latin typeface="Calibri" pitchFamily="34" charset="0"/>
                <a:cs typeface="Calibri" pitchFamily="34" charset="0"/>
              </a:endParaRPr>
            </a:p>
          </p:txBody>
        </p:sp>
        <p:cxnSp>
          <p:nvCxnSpPr>
            <p:cNvPr id="41" name="Łącznik prosty ze strzałką 40"/>
            <p:cNvCxnSpPr/>
            <p:nvPr/>
          </p:nvCxnSpPr>
          <p:spPr>
            <a:xfrm flipH="1">
              <a:off x="494447"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42" name="pole tekstowe 41"/>
            <p:cNvSpPr txBox="1"/>
            <p:nvPr/>
          </p:nvSpPr>
          <p:spPr>
            <a:xfrm rot="5400000">
              <a:off x="1510865" y="2817122"/>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sp>
          <p:nvSpPr>
            <p:cNvPr id="43" name="Trójkąt równoramienny 42"/>
            <p:cNvSpPr/>
            <p:nvPr/>
          </p:nvSpPr>
          <p:spPr>
            <a:xfrm>
              <a:off x="5259217" y="280894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4" name="Łącznik prostoliniowy 43"/>
            <p:cNvCxnSpPr/>
            <p:nvPr/>
          </p:nvCxnSpPr>
          <p:spPr>
            <a:xfrm>
              <a:off x="5223213" y="305283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pole tekstowe 44"/>
            <p:cNvSpPr txBox="1"/>
            <p:nvPr/>
          </p:nvSpPr>
          <p:spPr>
            <a:xfrm rot="5400000">
              <a:off x="4098329" y="2824201"/>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cxnSp>
          <p:nvCxnSpPr>
            <p:cNvPr id="46" name="Łącznik prosty ze strzałką 45"/>
            <p:cNvCxnSpPr/>
            <p:nvPr/>
          </p:nvCxnSpPr>
          <p:spPr>
            <a:xfrm>
              <a:off x="3281008" y="2405765"/>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7" name="Łącznik prosty ze strzałką 46"/>
            <p:cNvCxnSpPr/>
            <p:nvPr/>
          </p:nvCxnSpPr>
          <p:spPr>
            <a:xfrm>
              <a:off x="3569040"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8" name="Łącznik prosty ze strzałką 47"/>
            <p:cNvCxnSpPr/>
            <p:nvPr/>
          </p:nvCxnSpPr>
          <p:spPr>
            <a:xfrm>
              <a:off x="3878776"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49" name="Łącznik prosty ze strzałką 48"/>
            <p:cNvCxnSpPr/>
            <p:nvPr/>
          </p:nvCxnSpPr>
          <p:spPr>
            <a:xfrm>
              <a:off x="4217112"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0" name="Łącznik prosty ze strzałką 49"/>
            <p:cNvCxnSpPr/>
            <p:nvPr/>
          </p:nvCxnSpPr>
          <p:spPr>
            <a:xfrm>
              <a:off x="4505144" y="24057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1" name="Łącznik prosty ze strzałką 50"/>
            <p:cNvCxnSpPr/>
            <p:nvPr/>
          </p:nvCxnSpPr>
          <p:spPr>
            <a:xfrm>
              <a:off x="4793176" y="240576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2" name="Łącznik prosty ze strzałką 51"/>
            <p:cNvCxnSpPr/>
            <p:nvPr/>
          </p:nvCxnSpPr>
          <p:spPr>
            <a:xfrm>
              <a:off x="5081208"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3" name="Łącznik prosty ze strzałką 52"/>
            <p:cNvCxnSpPr/>
            <p:nvPr/>
          </p:nvCxnSpPr>
          <p:spPr>
            <a:xfrm>
              <a:off x="5367229" y="2405759"/>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54" name="Łącznik prosty ze strzałką 53"/>
            <p:cNvCxnSpPr/>
            <p:nvPr/>
          </p:nvCxnSpPr>
          <p:spPr>
            <a:xfrm flipH="1">
              <a:off x="2918956"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grpSp>
        <p:nvGrpSpPr>
          <p:cNvPr id="66" name="Grupa 65"/>
          <p:cNvGrpSpPr/>
          <p:nvPr/>
        </p:nvGrpSpPr>
        <p:grpSpPr>
          <a:xfrm rot="16200000">
            <a:off x="2799160" y="1166350"/>
            <a:ext cx="6097417" cy="5527877"/>
            <a:chOff x="-78556" y="1296553"/>
            <a:chExt cx="6097417" cy="5527877"/>
          </a:xfrm>
        </p:grpSpPr>
        <p:sp>
          <p:nvSpPr>
            <p:cNvPr id="67" name="Łuk 66"/>
            <p:cNvSpPr/>
            <p:nvPr/>
          </p:nvSpPr>
          <p:spPr>
            <a:xfrm rot="18900000">
              <a:off x="1579791" y="4060855"/>
              <a:ext cx="2782693" cy="2763575"/>
            </a:xfrm>
            <a:prstGeom prst="arc">
              <a:avLst>
                <a:gd name="adj1" fmla="val 16853720"/>
                <a:gd name="adj2" fmla="val 20749651"/>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68" name="Grupa 67"/>
            <p:cNvGrpSpPr/>
            <p:nvPr/>
          </p:nvGrpSpPr>
          <p:grpSpPr>
            <a:xfrm>
              <a:off x="-78556" y="1296553"/>
              <a:ext cx="6097417" cy="3205198"/>
              <a:chOff x="-78556" y="1296553"/>
              <a:chExt cx="6097417" cy="3205198"/>
            </a:xfrm>
          </p:grpSpPr>
          <p:sp>
            <p:nvSpPr>
              <p:cNvPr id="69" name="Łuk 68"/>
              <p:cNvSpPr/>
              <p:nvPr/>
            </p:nvSpPr>
            <p:spPr>
              <a:xfrm rot="8494168">
                <a:off x="-78556" y="1296553"/>
                <a:ext cx="2982417" cy="3205198"/>
              </a:xfrm>
              <a:prstGeom prst="arc">
                <a:avLst>
                  <a:gd name="adj1" fmla="val 16683158"/>
                  <a:gd name="adj2" fmla="val 20787149"/>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0" name="Łuk 69"/>
              <p:cNvSpPr/>
              <p:nvPr/>
            </p:nvSpPr>
            <p:spPr>
              <a:xfrm rot="8720868">
                <a:off x="2910518" y="1482001"/>
                <a:ext cx="3108343" cy="2893749"/>
              </a:xfrm>
              <a:prstGeom prst="arc">
                <a:avLst>
                  <a:gd name="adj1" fmla="val 15964108"/>
                  <a:gd name="adj2" fmla="val 20112795"/>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71" name="Grupa 70"/>
              <p:cNvGrpSpPr/>
              <p:nvPr/>
            </p:nvGrpSpPr>
            <p:grpSpPr>
              <a:xfrm>
                <a:off x="388366" y="2951153"/>
                <a:ext cx="5112568" cy="1479154"/>
                <a:chOff x="388366" y="2951153"/>
                <a:chExt cx="5112568" cy="1479154"/>
              </a:xfrm>
            </p:grpSpPr>
            <p:sp>
              <p:nvSpPr>
                <p:cNvPr id="72" name="Trójkąt równoramienny 71"/>
                <p:cNvSpPr/>
                <p:nvPr/>
              </p:nvSpPr>
              <p:spPr>
                <a:xfrm>
                  <a:off x="388366" y="409471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Trójkąt równoramienny 72"/>
                <p:cNvSpPr/>
                <p:nvPr/>
              </p:nvSpPr>
              <p:spPr>
                <a:xfrm>
                  <a:off x="2821256" y="4094021"/>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4" name="Łącznik prostoliniowy 73"/>
                <p:cNvCxnSpPr/>
                <p:nvPr/>
              </p:nvCxnSpPr>
              <p:spPr>
                <a:xfrm>
                  <a:off x="2785252" y="4337919"/>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75" name="Trójkąt równoramienny 74"/>
                <p:cNvSpPr/>
                <p:nvPr/>
              </p:nvSpPr>
              <p:spPr>
                <a:xfrm>
                  <a:off x="5248906" y="409471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6" name="Łącznik prostoliniowy 75"/>
                <p:cNvCxnSpPr/>
                <p:nvPr/>
              </p:nvCxnSpPr>
              <p:spPr>
                <a:xfrm>
                  <a:off x="5212902" y="433860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7" name="Łącznik prostoliniowy 76"/>
                <p:cNvCxnSpPr/>
                <p:nvPr/>
              </p:nvCxnSpPr>
              <p:spPr>
                <a:xfrm>
                  <a:off x="509309" y="4094022"/>
                  <a:ext cx="4860540"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78" name="Łącznik prosty ze strzałką 77"/>
                <p:cNvCxnSpPr/>
                <p:nvPr/>
              </p:nvCxnSpPr>
              <p:spPr>
                <a:xfrm>
                  <a:off x="4292039" y="4094710"/>
                  <a:ext cx="0" cy="335597"/>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79" name="Łącznik prosty ze strzałką 78"/>
                <p:cNvCxnSpPr/>
                <p:nvPr/>
              </p:nvCxnSpPr>
              <p:spPr>
                <a:xfrm>
                  <a:off x="1404666" y="4094021"/>
                  <a:ext cx="0" cy="335597"/>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 xmlns:a14="http://schemas.microsoft.com/office/drawing/2010/main" Requires="a14">
                <p:sp>
                  <p:nvSpPr>
                    <p:cNvPr id="80" name="pole tekstowe 79"/>
                    <p:cNvSpPr txBox="1"/>
                    <p:nvPr/>
                  </p:nvSpPr>
                  <p:spPr>
                    <a:xfrm rot="5400000">
                      <a:off x="3722380" y="3035763"/>
                      <a:ext cx="997389" cy="1123577"/>
                    </a:xfrm>
                    <a:prstGeom prst="rect">
                      <a:avLst/>
                    </a:prstGeom>
                    <a:noFill/>
                  </p:spPr>
                  <p:txBody>
                    <a:bodyPr wrap="none" rtlCol="0">
                      <a:spAutoFit/>
                    </a:bodyPr>
                    <a:lstStyle/>
                    <a:p>
                      <a:r>
                        <a:rPr lang="en-GB" dirty="0" err="1" smtClean="0">
                          <a:latin typeface="Calibri" pitchFamily="34" charset="0"/>
                          <a:cs typeface="Calibri" pitchFamily="34" charset="0"/>
                        </a:rPr>
                        <a:t>v</a:t>
                      </a:r>
                      <a:r>
                        <a:rPr lang="en-GB" baseline="-25000" dirty="0" err="1" smtClean="0">
                          <a:latin typeface="Calibri" pitchFamily="34" charset="0"/>
                          <a:cs typeface="Calibri" pitchFamily="34" charset="0"/>
                        </a:rPr>
                        <a:t>max</a:t>
                      </a:r>
                      <a:r>
                        <a:rPr lang="pl-PL" dirty="0" smtClean="0">
                          <a:latin typeface="Calibri" pitchFamily="34" charset="0"/>
                          <a:cs typeface="Calibri" pitchFamily="34" charset="0"/>
                        </a:rPr>
                        <a:t> = </a:t>
                      </a:r>
                    </a:p>
                    <a:p>
                      <a:r>
                        <a:rPr lang="pl-PL" dirty="0" smtClean="0">
                          <a:latin typeface="Calibri" pitchFamily="34" charset="0"/>
                          <a:cs typeface="Calibri" pitchFamily="34" charset="0"/>
                        </a:rPr>
                        <a:t>0.00521 </a:t>
                      </a:r>
                    </a:p>
                    <a:p>
                      <a:r>
                        <a:rPr lang="pl-PL" dirty="0" smtClean="0">
                          <a:latin typeface="Calibri" pitchFamily="34" charset="0"/>
                          <a:cs typeface="Calibri" pitchFamily="34" charset="0"/>
                        </a:rPr>
                        <a:t>× </a:t>
                      </a:r>
                      <a14:m>
                        <m:oMath xmlns:m="http://schemas.openxmlformats.org/officeDocument/2006/math">
                          <m:f>
                            <m:fPr>
                              <m:ctrlPr>
                                <a:rPr lang="en-GB" sz="2000" i="1">
                                  <a:latin typeface="Cambria Math"/>
                                  <a:ea typeface="Cambria Math"/>
                                </a:rPr>
                              </m:ctrlPr>
                            </m:fPr>
                            <m:num>
                              <m:sSup>
                                <m:sSupPr>
                                  <m:ctrlPr>
                                    <a:rPr lang="pl-PL" sz="2000" i="1">
                                      <a:latin typeface="Cambria Math"/>
                                      <a:ea typeface="Cambria Math"/>
                                    </a:rPr>
                                  </m:ctrlPr>
                                </m:sSupPr>
                                <m:e>
                                  <m:r>
                                    <m:rPr>
                                      <m:sty m:val="p"/>
                                    </m:rPr>
                                    <a:rPr lang="pl-PL" sz="2000" b="0" i="0">
                                      <a:latin typeface="Cambria Math"/>
                                      <a:ea typeface="Cambria Math"/>
                                    </a:rPr>
                                    <m:t>pl</m:t>
                                  </m:r>
                                </m:e>
                                <m:sup>
                                  <m:r>
                                    <a:rPr lang="pl-PL" sz="2000" b="0" i="0">
                                      <a:latin typeface="Cambria Math"/>
                                      <a:ea typeface="Cambria Math"/>
                                    </a:rPr>
                                    <m:t>4</m:t>
                                  </m:r>
                                </m:sup>
                              </m:sSup>
                            </m:num>
                            <m:den>
                              <m:r>
                                <m:rPr>
                                  <m:sty m:val="p"/>
                                </m:rPr>
                                <a:rPr lang="pl-PL" sz="2000" b="0" i="0">
                                  <a:latin typeface="Cambria Math"/>
                                  <a:ea typeface="Cambria Math"/>
                                </a:rPr>
                                <m:t>EI</m:t>
                              </m:r>
                              <m:r>
                                <m:rPr>
                                  <m:sty m:val="p"/>
                                </m:rPr>
                                <a:rPr lang="pl-PL" sz="2000" b="0" i="0" baseline="-25000">
                                  <a:latin typeface="Cambria Math"/>
                                  <a:ea typeface="Cambria Math"/>
                                </a:rPr>
                                <m:t>xx</m:t>
                              </m:r>
                            </m:den>
                          </m:f>
                        </m:oMath>
                      </a14:m>
                      <a:endParaRPr lang="en-GB" sz="2000" baseline="-25000" dirty="0">
                        <a:latin typeface="Calibri" pitchFamily="34" charset="0"/>
                        <a:cs typeface="Calibri" pitchFamily="34" charset="0"/>
                      </a:endParaRPr>
                    </a:p>
                  </p:txBody>
                </p:sp>
              </mc:Choice>
              <mc:Fallback>
                <p:sp>
                  <p:nvSpPr>
                    <p:cNvPr id="80" name="pole tekstowe 79"/>
                    <p:cNvSpPr txBox="1">
                      <a:spLocks noRot="1" noChangeAspect="1" noMove="1" noResize="1" noEditPoints="1" noAdjustHandles="1" noChangeArrowheads="1" noChangeShapeType="1" noTextEdit="1"/>
                    </p:cNvSpPr>
                    <p:nvPr/>
                  </p:nvSpPr>
                  <p:spPr>
                    <a:xfrm rot="5400000">
                      <a:off x="3722380" y="3035763"/>
                      <a:ext cx="997389" cy="1123577"/>
                    </a:xfrm>
                    <a:prstGeom prst="rect">
                      <a:avLst/>
                    </a:prstGeom>
                    <a:blipFill rotWithShape="1">
                      <a:blip r:embed="rId3" cstate="print"/>
                      <a:stretch>
                        <a:fillRect l="-5521" t="-2703" r="-4294" b="-1622"/>
                      </a:stretch>
                    </a:blipFill>
                  </p:spPr>
                  <p:txBody>
                    <a:bodyPr/>
                    <a:lstStyle/>
                    <a:p>
                      <a:r>
                        <a:rPr lang="en-GB">
                          <a:noFill/>
                        </a:rPr>
                        <a:t> </a:t>
                      </a:r>
                    </a:p>
                  </p:txBody>
                </p:sp>
              </mc:Fallback>
            </mc:AlternateContent>
            <p:sp>
              <p:nvSpPr>
                <p:cNvPr id="81" name="pole tekstowe 80"/>
                <p:cNvSpPr txBox="1"/>
                <p:nvPr/>
              </p:nvSpPr>
              <p:spPr>
                <a:xfrm rot="5400000">
                  <a:off x="614209" y="3350910"/>
                  <a:ext cx="1168846" cy="369332"/>
                </a:xfrm>
                <a:prstGeom prst="rect">
                  <a:avLst/>
                </a:prstGeom>
                <a:noFill/>
              </p:spPr>
              <p:txBody>
                <a:bodyPr wrap="none" rtlCol="0">
                  <a:spAutoFit/>
                </a:bodyPr>
                <a:lstStyle/>
                <a:p>
                  <a:r>
                    <a:rPr lang="en-GB" b="1" dirty="0" smtClean="0">
                      <a:latin typeface="Calibri" pitchFamily="34" charset="0"/>
                      <a:cs typeface="Calibri" pitchFamily="34" charset="0"/>
                    </a:rPr>
                    <a:t>Deflection</a:t>
                  </a:r>
                  <a:endParaRPr lang="en-GB" b="1" dirty="0">
                    <a:latin typeface="Calibri" pitchFamily="34" charset="0"/>
                    <a:cs typeface="Calibri" pitchFamily="34" charset="0"/>
                  </a:endParaRPr>
                </a:p>
              </p:txBody>
            </p:sp>
          </p:grpSp>
        </p:grpSp>
      </p:grpSp>
      <p:sp>
        <p:nvSpPr>
          <p:cNvPr id="133" name="Prostokąt 132"/>
          <p:cNvSpPr/>
          <p:nvPr/>
        </p:nvSpPr>
        <p:spPr>
          <a:xfrm>
            <a:off x="1641472" y="1737568"/>
            <a:ext cx="2016224" cy="461665"/>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Wind load</a:t>
            </a:r>
          </a:p>
        </p:txBody>
      </p:sp>
      <p:sp>
        <p:nvSpPr>
          <p:cNvPr id="135" name="Prostokąt 134"/>
          <p:cNvSpPr/>
          <p:nvPr/>
        </p:nvSpPr>
        <p:spPr>
          <a:xfrm>
            <a:off x="1254341" y="2254855"/>
            <a:ext cx="2069976" cy="1077218"/>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a:solidFill>
                  <a:srgbClr val="000000"/>
                </a:solidFill>
                <a:latin typeface="Calibri" pitchFamily="34" charset="0"/>
                <a:cs typeface="Calibri" pitchFamily="34" charset="0"/>
              </a:rPr>
              <a:t>Deflections </a:t>
            </a:r>
            <a:r>
              <a:rPr lang="pl-PL" sz="1600" dirty="0">
                <a:solidFill>
                  <a:srgbClr val="000000"/>
                </a:solidFill>
                <a:latin typeface="Calibri" pitchFamily="34" charset="0"/>
                <a:cs typeface="Calibri" pitchFamily="34" charset="0"/>
              </a:rPr>
              <a:t/>
            </a:r>
            <a:br>
              <a:rPr lang="pl-PL" sz="1600" dirty="0">
                <a:solidFill>
                  <a:srgbClr val="000000"/>
                </a:solidFill>
                <a:latin typeface="Calibri" pitchFamily="34" charset="0"/>
                <a:cs typeface="Calibri" pitchFamily="34" charset="0"/>
              </a:rPr>
            </a:br>
            <a:r>
              <a:rPr lang="en-GB" sz="1600" dirty="0">
                <a:solidFill>
                  <a:srgbClr val="000000"/>
                </a:solidFill>
                <a:latin typeface="Calibri" pitchFamily="34" charset="0"/>
                <a:cs typeface="Calibri" pitchFamily="34" charset="0"/>
              </a:rPr>
              <a:t>and be</a:t>
            </a:r>
            <a:r>
              <a:rPr lang="pl-PL" sz="1600" dirty="0">
                <a:solidFill>
                  <a:srgbClr val="000000"/>
                </a:solidFill>
                <a:latin typeface="Calibri" pitchFamily="34" charset="0"/>
                <a:cs typeface="Calibri" pitchFamily="34" charset="0"/>
              </a:rPr>
              <a:t>n</a:t>
            </a:r>
            <a:r>
              <a:rPr lang="en-GB" sz="1600" dirty="0">
                <a:solidFill>
                  <a:srgbClr val="000000"/>
                </a:solidFill>
                <a:latin typeface="Calibri" pitchFamily="34" charset="0"/>
                <a:cs typeface="Calibri" pitchFamily="34" charset="0"/>
              </a:rPr>
              <a:t>ding </a:t>
            </a:r>
            <a:r>
              <a:rPr lang="pl-PL" sz="1600" dirty="0">
                <a:solidFill>
                  <a:srgbClr val="000000"/>
                </a:solidFill>
                <a:latin typeface="Calibri" pitchFamily="34" charset="0"/>
                <a:cs typeface="Calibri" pitchFamily="34" charset="0"/>
              </a:rPr>
              <a:t/>
            </a:r>
            <a:br>
              <a:rPr lang="pl-PL" sz="1600" dirty="0">
                <a:solidFill>
                  <a:srgbClr val="000000"/>
                </a:solidFill>
                <a:latin typeface="Calibri" pitchFamily="34" charset="0"/>
                <a:cs typeface="Calibri" pitchFamily="34" charset="0"/>
              </a:rPr>
            </a:br>
            <a:r>
              <a:rPr lang="en-GB" sz="1600" dirty="0">
                <a:solidFill>
                  <a:srgbClr val="000000"/>
                </a:solidFill>
                <a:latin typeface="Calibri" pitchFamily="34" charset="0"/>
                <a:cs typeface="Calibri" pitchFamily="34" charset="0"/>
              </a:rPr>
              <a:t>moments for </a:t>
            </a:r>
            <a:r>
              <a:rPr lang="pl-PL" sz="1600" dirty="0">
                <a:solidFill>
                  <a:srgbClr val="000000"/>
                </a:solidFill>
                <a:latin typeface="Calibri" pitchFamily="34" charset="0"/>
                <a:cs typeface="Calibri" pitchFamily="34" charset="0"/>
              </a:rPr>
              <a:t/>
            </a:r>
            <a:br>
              <a:rPr lang="pl-PL" sz="1600" dirty="0">
                <a:solidFill>
                  <a:srgbClr val="000000"/>
                </a:solidFill>
                <a:latin typeface="Calibri" pitchFamily="34" charset="0"/>
                <a:cs typeface="Calibri" pitchFamily="34" charset="0"/>
              </a:rPr>
            </a:br>
            <a:r>
              <a:rPr lang="pl-PL" sz="1600" dirty="0">
                <a:solidFill>
                  <a:srgbClr val="000000"/>
                </a:solidFill>
                <a:latin typeface="Calibri" pitchFamily="34" charset="0"/>
                <a:cs typeface="Calibri" pitchFamily="34" charset="0"/>
              </a:rPr>
              <a:t>2</a:t>
            </a:r>
            <a:r>
              <a:rPr lang="en-GB" sz="1600" dirty="0">
                <a:solidFill>
                  <a:srgbClr val="000000"/>
                </a:solidFill>
                <a:latin typeface="Calibri" pitchFamily="34" charset="0"/>
                <a:cs typeface="Calibri" pitchFamily="34" charset="0"/>
              </a:rPr>
              <a:t> span beam</a:t>
            </a:r>
          </a:p>
        </p:txBody>
      </p:sp>
      <p:grpSp>
        <p:nvGrpSpPr>
          <p:cNvPr id="171" name="Grupa 170"/>
          <p:cNvGrpSpPr/>
          <p:nvPr/>
        </p:nvGrpSpPr>
        <p:grpSpPr>
          <a:xfrm>
            <a:off x="4482000" y="773637"/>
            <a:ext cx="4521235" cy="6311348"/>
            <a:chOff x="4482000" y="773637"/>
            <a:chExt cx="4521235" cy="6311348"/>
          </a:xfrm>
        </p:grpSpPr>
        <p:grpSp>
          <p:nvGrpSpPr>
            <p:cNvPr id="84" name="Grupa 83"/>
            <p:cNvGrpSpPr/>
            <p:nvPr/>
          </p:nvGrpSpPr>
          <p:grpSpPr>
            <a:xfrm rot="16200000">
              <a:off x="3586944" y="1668693"/>
              <a:ext cx="6311348" cy="4521235"/>
              <a:chOff x="-203342" y="2451208"/>
              <a:chExt cx="6311348" cy="4521235"/>
            </a:xfrm>
          </p:grpSpPr>
          <p:sp>
            <p:nvSpPr>
              <p:cNvPr id="85" name="Łuk 84"/>
              <p:cNvSpPr/>
              <p:nvPr/>
            </p:nvSpPr>
            <p:spPr>
              <a:xfrm rot="8522370">
                <a:off x="-203342" y="2609401"/>
                <a:ext cx="3803492" cy="3314177"/>
              </a:xfrm>
              <a:prstGeom prst="arc">
                <a:avLst>
                  <a:gd name="adj1" fmla="val 15591877"/>
                  <a:gd name="adj2" fmla="val 20822492"/>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6" name="Łuk 85"/>
              <p:cNvSpPr/>
              <p:nvPr/>
            </p:nvSpPr>
            <p:spPr>
              <a:xfrm rot="8046107">
                <a:off x="2333081" y="2020836"/>
                <a:ext cx="3344554" cy="4205297"/>
              </a:xfrm>
              <a:prstGeom prst="arc">
                <a:avLst>
                  <a:gd name="adj1" fmla="val 16617144"/>
                  <a:gd name="adj2" fmla="val 21427188"/>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7" name="Grupa 86"/>
              <p:cNvGrpSpPr/>
              <p:nvPr/>
            </p:nvGrpSpPr>
            <p:grpSpPr>
              <a:xfrm>
                <a:off x="376096" y="4723872"/>
                <a:ext cx="5112568" cy="2248571"/>
                <a:chOff x="376096" y="4723872"/>
                <a:chExt cx="5112568" cy="2248571"/>
              </a:xfrm>
            </p:grpSpPr>
            <p:sp>
              <p:nvSpPr>
                <p:cNvPr id="88" name="Trójkąt równoramienny 87"/>
                <p:cNvSpPr/>
                <p:nvPr/>
              </p:nvSpPr>
              <p:spPr>
                <a:xfrm>
                  <a:off x="376096" y="572820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Trójkąt równoramienny 88"/>
                <p:cNvSpPr/>
                <p:nvPr/>
              </p:nvSpPr>
              <p:spPr>
                <a:xfrm>
                  <a:off x="2808986" y="5727511"/>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0" name="Łącznik prostoliniowy 89"/>
                <p:cNvCxnSpPr/>
                <p:nvPr/>
              </p:nvCxnSpPr>
              <p:spPr>
                <a:xfrm>
                  <a:off x="2772982" y="5971409"/>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1" name="Trójkąt równoramienny 90"/>
                <p:cNvSpPr/>
                <p:nvPr/>
              </p:nvSpPr>
              <p:spPr>
                <a:xfrm>
                  <a:off x="5236636" y="572820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2" name="Łącznik prostoliniowy 91"/>
                <p:cNvCxnSpPr/>
                <p:nvPr/>
              </p:nvCxnSpPr>
              <p:spPr>
                <a:xfrm>
                  <a:off x="5200632" y="597209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3" name="Łącznik prostoliniowy 92"/>
                <p:cNvCxnSpPr>
                  <a:stCxn id="88" idx="0"/>
                  <a:endCxn id="91" idx="0"/>
                </p:cNvCxnSpPr>
                <p:nvPr/>
              </p:nvCxnSpPr>
              <p:spPr>
                <a:xfrm>
                  <a:off x="484108" y="5728200"/>
                  <a:ext cx="4860540"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94" name="Łącznik prosty ze strzałką 93"/>
                <p:cNvCxnSpPr/>
                <p:nvPr/>
              </p:nvCxnSpPr>
              <p:spPr>
                <a:xfrm>
                  <a:off x="2914242" y="5362719"/>
                  <a:ext cx="0" cy="364792"/>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5" name="Łącznik prosty ze strzałką 94"/>
                <p:cNvCxnSpPr/>
                <p:nvPr/>
              </p:nvCxnSpPr>
              <p:spPr>
                <a:xfrm>
                  <a:off x="4432078" y="5727511"/>
                  <a:ext cx="0" cy="272224"/>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96" name="Łącznik prosty ze strzałką 95"/>
                <p:cNvCxnSpPr/>
                <p:nvPr/>
              </p:nvCxnSpPr>
              <p:spPr>
                <a:xfrm>
                  <a:off x="1344118" y="5728200"/>
                  <a:ext cx="0" cy="272224"/>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97" name="pole tekstowe 96"/>
                <p:cNvSpPr txBox="1"/>
                <p:nvPr/>
              </p:nvSpPr>
              <p:spPr>
                <a:xfrm rot="5400000">
                  <a:off x="532215" y="4940288"/>
                  <a:ext cx="1018227" cy="646331"/>
                </a:xfrm>
                <a:prstGeom prst="rect">
                  <a:avLst/>
                </a:prstGeom>
                <a:noFill/>
              </p:spPr>
              <p:txBody>
                <a:bodyPr wrap="none" rtlCol="0">
                  <a:spAutoFit/>
                </a:bodyPr>
                <a:lstStyle/>
                <a:p>
                  <a:r>
                    <a:rPr lang="en-GB" b="1" dirty="0" smtClean="0">
                      <a:latin typeface="Calibri" pitchFamily="34" charset="0"/>
                      <a:cs typeface="Calibri" pitchFamily="34" charset="0"/>
                    </a:rPr>
                    <a:t>Bending</a:t>
                  </a:r>
                  <a:r>
                    <a:rPr lang="pl-PL" b="1" dirty="0" smtClean="0">
                      <a:latin typeface="Calibri" pitchFamily="34" charset="0"/>
                      <a:cs typeface="Calibri" pitchFamily="34" charset="0"/>
                    </a:rPr>
                    <a:t> </a:t>
                  </a:r>
                </a:p>
                <a:p>
                  <a:r>
                    <a:rPr lang="pl-PL" b="1" dirty="0" smtClean="0">
                      <a:latin typeface="Calibri" pitchFamily="34" charset="0"/>
                      <a:cs typeface="Calibri" pitchFamily="34" charset="0"/>
                    </a:rPr>
                    <a:t>moment</a:t>
                  </a:r>
                  <a:endParaRPr lang="en-GB" b="1" dirty="0">
                    <a:latin typeface="Calibri" pitchFamily="34" charset="0"/>
                    <a:cs typeface="Calibri" pitchFamily="34" charset="0"/>
                  </a:endParaRPr>
                </a:p>
              </p:txBody>
            </p:sp>
            <p:cxnSp>
              <p:nvCxnSpPr>
                <p:cNvPr id="98" name="Łącznik prosty ze strzałką 97"/>
                <p:cNvCxnSpPr/>
                <p:nvPr/>
              </p:nvCxnSpPr>
              <p:spPr>
                <a:xfrm rot="5400000">
                  <a:off x="2958066" y="5277589"/>
                  <a:ext cx="285899" cy="30175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9" name="pole tekstowe 98"/>
                <p:cNvSpPr txBox="1"/>
                <p:nvPr/>
              </p:nvSpPr>
              <p:spPr>
                <a:xfrm rot="5400000">
                  <a:off x="3051449" y="4705598"/>
                  <a:ext cx="886781" cy="923330"/>
                </a:xfrm>
                <a:prstGeom prst="rect">
                  <a:avLst/>
                </a:prstGeom>
                <a:noFill/>
              </p:spPr>
              <p:txBody>
                <a:bodyPr wrap="none" rtlCol="0">
                  <a:spAutoFit/>
                </a:bodyPr>
                <a:lstStyle/>
                <a:p>
                  <a:r>
                    <a:rPr lang="pl-PL" dirty="0" err="1" smtClean="0">
                      <a:latin typeface="Calibri" pitchFamily="34" charset="0"/>
                      <a:cs typeface="Calibri" pitchFamily="34" charset="0"/>
                    </a:rPr>
                    <a:t>M</a:t>
                  </a:r>
                  <a:r>
                    <a:rPr lang="pl-PL" baseline="-25000" dirty="0" err="1" smtClean="0">
                      <a:latin typeface="Calibri" pitchFamily="34" charset="0"/>
                      <a:cs typeface="Calibri" pitchFamily="34" charset="0"/>
                    </a:rPr>
                    <a:t>fe</a:t>
                  </a:r>
                  <a:r>
                    <a:rPr lang="pl-PL" dirty="0" smtClean="0">
                      <a:latin typeface="Calibri" pitchFamily="34" charset="0"/>
                      <a:cs typeface="Calibri" pitchFamily="34" charset="0"/>
                    </a:rPr>
                    <a:t> = </a:t>
                  </a:r>
                </a:p>
                <a:p>
                  <a:r>
                    <a:rPr lang="pl-PL" dirty="0" smtClean="0">
                      <a:latin typeface="Calibri" pitchFamily="34" charset="0"/>
                      <a:cs typeface="Calibri" pitchFamily="34" charset="0"/>
                    </a:rPr>
                    <a:t>- 0.125 </a:t>
                  </a:r>
                </a:p>
                <a:p>
                  <a:r>
                    <a:rPr lang="pl-PL" dirty="0" smtClean="0">
                      <a:latin typeface="Calibri" pitchFamily="34" charset="0"/>
                      <a:cs typeface="Calibri" pitchFamily="34" charset="0"/>
                    </a:rPr>
                    <a:t>× pl</a:t>
                  </a:r>
                  <a:r>
                    <a:rPr lang="pl-PL" baseline="30000" dirty="0">
                      <a:latin typeface="Calibri" pitchFamily="34" charset="0"/>
                      <a:cs typeface="Calibri" pitchFamily="34" charset="0"/>
                    </a:rPr>
                    <a:t>2</a:t>
                  </a:r>
                  <a:endParaRPr lang="en-GB" baseline="-25000" dirty="0">
                    <a:latin typeface="Calibri" pitchFamily="34" charset="0"/>
                    <a:cs typeface="Calibri" pitchFamily="34" charset="0"/>
                  </a:endParaRPr>
                </a:p>
              </p:txBody>
            </p:sp>
            <p:sp>
              <p:nvSpPr>
                <p:cNvPr id="100" name="pole tekstowe 99"/>
                <p:cNvSpPr txBox="1"/>
                <p:nvPr/>
              </p:nvSpPr>
              <p:spPr>
                <a:xfrm rot="5400000">
                  <a:off x="1476224" y="4823849"/>
                  <a:ext cx="931665" cy="923330"/>
                </a:xfrm>
                <a:prstGeom prst="rect">
                  <a:avLst/>
                </a:prstGeom>
                <a:noFill/>
              </p:spPr>
              <p:txBody>
                <a:bodyPr wrap="none" rtlCol="0">
                  <a:spAutoFit/>
                </a:bodyPr>
                <a:lstStyle/>
                <a:p>
                  <a:r>
                    <a:rPr lang="pl-PL" dirty="0" err="1" smtClean="0">
                      <a:latin typeface="Calibri" pitchFamily="34" charset="0"/>
                      <a:cs typeface="Calibri" pitchFamily="34" charset="0"/>
                    </a:rPr>
                    <a:t>M</a:t>
                  </a:r>
                  <a:r>
                    <a:rPr lang="pl-PL" baseline="-25000" dirty="0" err="1" smtClean="0">
                      <a:latin typeface="Calibri" pitchFamily="34" charset="0"/>
                      <a:cs typeface="Calibri" pitchFamily="34" charset="0"/>
                    </a:rPr>
                    <a:t>max</a:t>
                  </a:r>
                  <a:r>
                    <a:rPr lang="pl-PL" dirty="0" smtClean="0">
                      <a:latin typeface="Calibri" pitchFamily="34" charset="0"/>
                      <a:cs typeface="Calibri" pitchFamily="34" charset="0"/>
                    </a:rPr>
                    <a:t> = </a:t>
                  </a:r>
                </a:p>
                <a:p>
                  <a:r>
                    <a:rPr lang="pl-PL" dirty="0" smtClean="0">
                      <a:latin typeface="Calibri" pitchFamily="34" charset="0"/>
                      <a:cs typeface="Calibri" pitchFamily="34" charset="0"/>
                    </a:rPr>
                    <a:t>+ 0.070 </a:t>
                  </a:r>
                </a:p>
                <a:p>
                  <a:r>
                    <a:rPr lang="pl-PL" dirty="0" smtClean="0">
                      <a:latin typeface="Calibri" pitchFamily="34" charset="0"/>
                      <a:cs typeface="Calibri" pitchFamily="34" charset="0"/>
                    </a:rPr>
                    <a:t>x pl</a:t>
                  </a:r>
                  <a:r>
                    <a:rPr lang="pl-PL" baseline="30000" dirty="0">
                      <a:latin typeface="Calibri" pitchFamily="34" charset="0"/>
                      <a:cs typeface="Calibri" pitchFamily="34" charset="0"/>
                    </a:rPr>
                    <a:t>2</a:t>
                  </a:r>
                  <a:endParaRPr lang="en-GB" baseline="-25000" dirty="0">
                    <a:latin typeface="Calibri" pitchFamily="34" charset="0"/>
                    <a:cs typeface="Calibri" pitchFamily="34" charset="0"/>
                  </a:endParaRPr>
                </a:p>
              </p:txBody>
            </p:sp>
            <p:cxnSp>
              <p:nvCxnSpPr>
                <p:cNvPr id="101" name="Łącznik prosty ze strzałką 100"/>
                <p:cNvCxnSpPr/>
                <p:nvPr/>
              </p:nvCxnSpPr>
              <p:spPr>
                <a:xfrm rot="5400000">
                  <a:off x="1376822" y="5543386"/>
                  <a:ext cx="360623" cy="28254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02" name="Łącznik prosty ze strzałką 101"/>
                <p:cNvCxnSpPr/>
                <p:nvPr/>
              </p:nvCxnSpPr>
              <p:spPr>
                <a:xfrm flipH="1">
                  <a:off x="2923613" y="6312291"/>
                  <a:ext cx="432481" cy="0"/>
                </a:xfrm>
                <a:prstGeom prst="straightConnector1">
                  <a:avLst/>
                </a:prstGeom>
                <a:ln>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3" name="Łącznik prosty ze strzałką 102"/>
                <p:cNvCxnSpPr/>
                <p:nvPr/>
              </p:nvCxnSpPr>
              <p:spPr>
                <a:xfrm flipH="1">
                  <a:off x="2474742" y="6312291"/>
                  <a:ext cx="430474" cy="0"/>
                </a:xfrm>
                <a:prstGeom prst="straightConnector1">
                  <a:avLst/>
                </a:prstGeom>
                <a:ln>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4" name="Łącznik prostoliniowy 103"/>
                <p:cNvCxnSpPr/>
                <p:nvPr/>
              </p:nvCxnSpPr>
              <p:spPr>
                <a:xfrm>
                  <a:off x="3361749" y="5603162"/>
                  <a:ext cx="0" cy="778166"/>
                </a:xfrm>
                <a:prstGeom prst="line">
                  <a:avLst/>
                </a:prstGeom>
                <a:ln>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05" name="Łącznik prostoliniowy 104"/>
                <p:cNvCxnSpPr/>
                <p:nvPr/>
              </p:nvCxnSpPr>
              <p:spPr>
                <a:xfrm>
                  <a:off x="2483768" y="5610652"/>
                  <a:ext cx="0" cy="778166"/>
                </a:xfrm>
                <a:prstGeom prst="line">
                  <a:avLst/>
                </a:prstGeom>
                <a:ln>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06" name="Łącznik prostoliniowy 105"/>
                <p:cNvCxnSpPr/>
                <p:nvPr/>
              </p:nvCxnSpPr>
              <p:spPr>
                <a:xfrm>
                  <a:off x="2911468" y="5772865"/>
                  <a:ext cx="0" cy="632106"/>
                </a:xfrm>
                <a:prstGeom prst="line">
                  <a:avLst/>
                </a:prstGeom>
                <a:ln>
                  <a:solidFill>
                    <a:srgbClr val="FF0000"/>
                  </a:solidFill>
                  <a:prstDash val="dash"/>
                </a:ln>
              </p:spPr>
              <p:style>
                <a:lnRef idx="1">
                  <a:schemeClr val="accent1"/>
                </a:lnRef>
                <a:fillRef idx="0">
                  <a:schemeClr val="accent1"/>
                </a:fillRef>
                <a:effectRef idx="0">
                  <a:schemeClr val="accent1"/>
                </a:effectRef>
                <a:fontRef idx="minor">
                  <a:schemeClr val="tx1"/>
                </a:fontRef>
              </p:style>
            </p:cxnSp>
            <p:sp>
              <p:nvSpPr>
                <p:cNvPr id="107" name="pole tekstowe 106"/>
                <p:cNvSpPr txBox="1"/>
                <p:nvPr/>
              </p:nvSpPr>
              <p:spPr>
                <a:xfrm rot="5400000">
                  <a:off x="3323245" y="6010609"/>
                  <a:ext cx="1000338" cy="923330"/>
                </a:xfrm>
                <a:prstGeom prst="rect">
                  <a:avLst/>
                </a:prstGeom>
                <a:noFill/>
              </p:spPr>
              <p:txBody>
                <a:bodyPr wrap="none" rtlCol="0">
                  <a:spAutoFit/>
                </a:bodyPr>
                <a:lstStyle/>
                <a:p>
                  <a:r>
                    <a:rPr lang="en-GB" dirty="0" smtClean="0">
                      <a:solidFill>
                        <a:srgbClr val="FF0000"/>
                      </a:solidFill>
                      <a:latin typeface="Calibri" pitchFamily="34" charset="0"/>
                      <a:cs typeface="Calibri" pitchFamily="34" charset="0"/>
                    </a:rPr>
                    <a:t>0</a:t>
                  </a:r>
                  <a:r>
                    <a:rPr lang="pl-PL" dirty="0" smtClean="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2 </a:t>
                  </a:r>
                  <a:r>
                    <a:rPr lang="pl-PL" dirty="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 0</a:t>
                  </a:r>
                  <a:r>
                    <a:rPr lang="pl-PL" dirty="0" smtClean="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3 </a:t>
                  </a:r>
                  <a:endParaRPr lang="pl-PL" dirty="0" smtClean="0">
                    <a:solidFill>
                      <a:srgbClr val="FF0000"/>
                    </a:solidFill>
                    <a:latin typeface="Calibri" pitchFamily="34" charset="0"/>
                    <a:cs typeface="Calibri" pitchFamily="34" charset="0"/>
                  </a:endParaRPr>
                </a:p>
                <a:p>
                  <a:r>
                    <a:rPr lang="pl-PL" dirty="0" smtClean="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 length </a:t>
                  </a:r>
                  <a:endParaRPr lang="pl-PL" dirty="0" smtClean="0">
                    <a:solidFill>
                      <a:srgbClr val="FF0000"/>
                    </a:solidFill>
                    <a:latin typeface="Calibri" pitchFamily="34" charset="0"/>
                    <a:cs typeface="Calibri" pitchFamily="34" charset="0"/>
                  </a:endParaRPr>
                </a:p>
                <a:p>
                  <a:r>
                    <a:rPr lang="en-GB" dirty="0" smtClean="0">
                      <a:solidFill>
                        <a:srgbClr val="FF0000"/>
                      </a:solidFill>
                      <a:latin typeface="Calibri" pitchFamily="34" charset="0"/>
                      <a:cs typeface="Calibri" pitchFamily="34" charset="0"/>
                    </a:rPr>
                    <a:t>of span</a:t>
                  </a:r>
                  <a:endParaRPr lang="en-GB" dirty="0">
                    <a:solidFill>
                      <a:srgbClr val="FF0000"/>
                    </a:solidFill>
                    <a:latin typeface="Calibri" pitchFamily="34" charset="0"/>
                    <a:cs typeface="Calibri" pitchFamily="34" charset="0"/>
                  </a:endParaRPr>
                </a:p>
              </p:txBody>
            </p:sp>
            <p:cxnSp>
              <p:nvCxnSpPr>
                <p:cNvPr id="108" name="Łącznik prosty ze strzałką 107"/>
                <p:cNvCxnSpPr/>
                <p:nvPr/>
              </p:nvCxnSpPr>
              <p:spPr>
                <a:xfrm rot="5400000">
                  <a:off x="3457489" y="5030307"/>
                  <a:ext cx="621237" cy="812719"/>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grpSp>
        <p:sp>
          <p:nvSpPr>
            <p:cNvPr id="140" name="Prostokąt 139"/>
            <p:cNvSpPr/>
            <p:nvPr/>
          </p:nvSpPr>
          <p:spPr>
            <a:xfrm>
              <a:off x="6762163" y="2386499"/>
              <a:ext cx="772969" cy="369332"/>
            </a:xfrm>
            <a:prstGeom prst="rect">
              <a:avLst/>
            </a:prstGeom>
          </p:spPr>
          <p:txBody>
            <a:bodyPr wrap="none">
              <a:spAutoFit/>
            </a:bodyPr>
            <a:lstStyle/>
            <a:p>
              <a:r>
                <a:rPr lang="en-GB" dirty="0">
                  <a:solidFill>
                    <a:srgbClr val="FF0000"/>
                  </a:solidFill>
                  <a:latin typeface="Calibri" pitchFamily="34" charset="0"/>
                  <a:cs typeface="Calibri" pitchFamily="34" charset="0"/>
                </a:rPr>
                <a:t>M = 0 </a:t>
              </a:r>
              <a:endParaRPr lang="en-GB" dirty="0">
                <a:solidFill>
                  <a:srgbClr val="FF0000"/>
                </a:solidFill>
              </a:endParaRPr>
            </a:p>
          </p:txBody>
        </p:sp>
      </p:grpSp>
      <p:grpSp>
        <p:nvGrpSpPr>
          <p:cNvPr id="169" name="Grupa 168"/>
          <p:cNvGrpSpPr/>
          <p:nvPr/>
        </p:nvGrpSpPr>
        <p:grpSpPr>
          <a:xfrm>
            <a:off x="100875" y="1227510"/>
            <a:ext cx="2345747" cy="5483684"/>
            <a:chOff x="100875" y="1227510"/>
            <a:chExt cx="2345747" cy="5483684"/>
          </a:xfrm>
        </p:grpSpPr>
        <p:sp>
          <p:nvSpPr>
            <p:cNvPr id="16" name="pole tekstowe 15"/>
            <p:cNvSpPr txBox="1"/>
            <p:nvPr/>
          </p:nvSpPr>
          <p:spPr>
            <a:xfrm>
              <a:off x="1481806" y="4423174"/>
              <a:ext cx="964816" cy="646331"/>
            </a:xfrm>
            <a:prstGeom prst="rect">
              <a:avLst/>
            </a:prstGeom>
            <a:noFill/>
          </p:spPr>
          <p:txBody>
            <a:bodyPr wrap="none" rtlCol="0">
              <a:spAutoFit/>
            </a:bodyPr>
            <a:lstStyle/>
            <a:p>
              <a:r>
                <a:rPr lang="en-GB" dirty="0" smtClean="0">
                  <a:latin typeface="Calibri" pitchFamily="34" charset="0"/>
                  <a:cs typeface="Calibri" pitchFamily="34" charset="0"/>
                </a:rPr>
                <a:t>fixing </a:t>
              </a:r>
              <a:endParaRPr lang="pl-PL" dirty="0" smtClean="0">
                <a:latin typeface="Calibri" pitchFamily="34" charset="0"/>
                <a:cs typeface="Calibri" pitchFamily="34" charset="0"/>
              </a:endParaRPr>
            </a:p>
            <a:p>
              <a:r>
                <a:rPr lang="en-GB" dirty="0" smtClean="0">
                  <a:latin typeface="Calibri" pitchFamily="34" charset="0"/>
                  <a:cs typeface="Calibri" pitchFamily="34" charset="0"/>
                </a:rPr>
                <a:t>element</a:t>
              </a:r>
              <a:endParaRPr lang="en-GB" dirty="0">
                <a:latin typeface="Calibri" pitchFamily="34" charset="0"/>
                <a:cs typeface="Calibri" pitchFamily="34" charset="0"/>
              </a:endParaRPr>
            </a:p>
          </p:txBody>
        </p:sp>
        <p:grpSp>
          <p:nvGrpSpPr>
            <p:cNvPr id="159" name="Grupa 158"/>
            <p:cNvGrpSpPr/>
            <p:nvPr/>
          </p:nvGrpSpPr>
          <p:grpSpPr>
            <a:xfrm>
              <a:off x="100875" y="1227510"/>
              <a:ext cx="2268883" cy="5483684"/>
              <a:chOff x="100875" y="1227510"/>
              <a:chExt cx="2268883" cy="5483684"/>
            </a:xfrm>
          </p:grpSpPr>
          <p:sp>
            <p:nvSpPr>
              <p:cNvPr id="17" name="pole tekstowe 16"/>
              <p:cNvSpPr txBox="1"/>
              <p:nvPr/>
            </p:nvSpPr>
            <p:spPr>
              <a:xfrm>
                <a:off x="1589577" y="5559609"/>
                <a:ext cx="667170" cy="646331"/>
              </a:xfrm>
              <a:prstGeom prst="rect">
                <a:avLst/>
              </a:prstGeom>
              <a:noFill/>
            </p:spPr>
            <p:txBody>
              <a:bodyPr wrap="none" rtlCol="0">
                <a:spAutoFit/>
              </a:bodyPr>
              <a:lstStyle/>
              <a:p>
                <a:r>
                  <a:rPr lang="en-GB" dirty="0" smtClean="0">
                    <a:latin typeface="Calibri" pitchFamily="34" charset="0"/>
                    <a:cs typeface="Calibri" pitchFamily="34" charset="0"/>
                  </a:rPr>
                  <a:t>Floor</a:t>
                </a:r>
                <a:endParaRPr lang="pl-PL" dirty="0" smtClean="0">
                  <a:latin typeface="Calibri" pitchFamily="34" charset="0"/>
                  <a:cs typeface="Calibri" pitchFamily="34" charset="0"/>
                </a:endParaRPr>
              </a:p>
              <a:p>
                <a:r>
                  <a:rPr lang="en-GB" dirty="0" smtClean="0">
                    <a:latin typeface="Calibri" pitchFamily="34" charset="0"/>
                    <a:cs typeface="Calibri" pitchFamily="34" charset="0"/>
                  </a:rPr>
                  <a:t>slab</a:t>
                </a:r>
                <a:endParaRPr lang="en-GB" dirty="0">
                  <a:latin typeface="Calibri" pitchFamily="34" charset="0"/>
                  <a:cs typeface="Calibri" pitchFamily="34" charset="0"/>
                </a:endParaRPr>
              </a:p>
            </p:txBody>
          </p:sp>
          <p:sp>
            <p:nvSpPr>
              <p:cNvPr id="8" name="Prostokąt 7"/>
              <p:cNvSpPr/>
              <p:nvPr/>
            </p:nvSpPr>
            <p:spPr>
              <a:xfrm>
                <a:off x="1244634" y="3525541"/>
                <a:ext cx="180752" cy="2950531"/>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Prostokąt 8"/>
              <p:cNvSpPr/>
              <p:nvPr/>
            </p:nvSpPr>
            <p:spPr>
              <a:xfrm>
                <a:off x="1599508" y="3700703"/>
                <a:ext cx="582762"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Prostokąt 9"/>
              <p:cNvSpPr/>
              <p:nvPr/>
            </p:nvSpPr>
            <p:spPr>
              <a:xfrm>
                <a:off x="1246166" y="6482594"/>
                <a:ext cx="936104" cy="2286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Prostokąt 10"/>
              <p:cNvSpPr/>
              <p:nvPr/>
            </p:nvSpPr>
            <p:spPr>
              <a:xfrm>
                <a:off x="1311476" y="3893353"/>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rostokąt 11"/>
              <p:cNvSpPr/>
              <p:nvPr/>
            </p:nvSpPr>
            <p:spPr>
              <a:xfrm>
                <a:off x="1335010" y="6332056"/>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Łącznik prosty ze strzałką 12"/>
              <p:cNvCxnSpPr/>
              <p:nvPr/>
            </p:nvCxnSpPr>
            <p:spPr>
              <a:xfrm flipH="1" flipV="1">
                <a:off x="1481806" y="4037369"/>
                <a:ext cx="147110" cy="4652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Łącznik prosty ze strzałką 13"/>
              <p:cNvCxnSpPr/>
              <p:nvPr/>
            </p:nvCxnSpPr>
            <p:spPr>
              <a:xfrm flipH="1">
                <a:off x="1421080" y="5407727"/>
                <a:ext cx="264501" cy="250959"/>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pole tekstowe 14"/>
              <p:cNvSpPr txBox="1"/>
              <p:nvPr/>
            </p:nvSpPr>
            <p:spPr>
              <a:xfrm>
                <a:off x="1476565" y="5075719"/>
                <a:ext cx="893193" cy="369332"/>
              </a:xfrm>
              <a:prstGeom prst="rect">
                <a:avLst/>
              </a:prstGeom>
              <a:noFill/>
            </p:spPr>
            <p:txBody>
              <a:bodyPr wrap="none" rtlCol="0">
                <a:spAutoFit/>
              </a:bodyPr>
              <a:lstStyle/>
              <a:p>
                <a:r>
                  <a:rPr lang="en-GB" dirty="0" smtClean="0">
                    <a:latin typeface="Calibri" pitchFamily="34" charset="0"/>
                    <a:cs typeface="Calibri" pitchFamily="34" charset="0"/>
                  </a:rPr>
                  <a:t>mullion</a:t>
                </a:r>
                <a:endParaRPr lang="en-GB" dirty="0">
                  <a:latin typeface="Calibri" pitchFamily="34" charset="0"/>
                  <a:cs typeface="Calibri" pitchFamily="34" charset="0"/>
                </a:endParaRPr>
              </a:p>
            </p:txBody>
          </p:sp>
          <p:sp>
            <p:nvSpPr>
              <p:cNvPr id="18" name="Prostokąt 17"/>
              <p:cNvSpPr/>
              <p:nvPr/>
            </p:nvSpPr>
            <p:spPr>
              <a:xfrm>
                <a:off x="1240350" y="1227510"/>
                <a:ext cx="936104" cy="23747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Prążkowana strzałka w prawo 20"/>
              <p:cNvSpPr/>
              <p:nvPr/>
            </p:nvSpPr>
            <p:spPr>
              <a:xfrm>
                <a:off x="447197" y="2277703"/>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Prążkowana strzałka w prawo 21"/>
              <p:cNvSpPr/>
              <p:nvPr/>
            </p:nvSpPr>
            <p:spPr>
              <a:xfrm>
                <a:off x="100875" y="5020316"/>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rążkowana strzałka w prawo 22"/>
              <p:cNvSpPr/>
              <p:nvPr/>
            </p:nvSpPr>
            <p:spPr>
              <a:xfrm>
                <a:off x="468873" y="5819772"/>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pole tekstowe 23"/>
              <p:cNvSpPr txBox="1"/>
              <p:nvPr/>
            </p:nvSpPr>
            <p:spPr>
              <a:xfrm>
                <a:off x="242822" y="5374943"/>
                <a:ext cx="646331" cy="369332"/>
              </a:xfrm>
              <a:prstGeom prst="rect">
                <a:avLst/>
              </a:prstGeom>
              <a:noFill/>
            </p:spPr>
            <p:txBody>
              <a:bodyPr wrap="none" rtlCol="0">
                <a:spAutoFit/>
              </a:bodyPr>
              <a:lstStyle/>
              <a:p>
                <a:r>
                  <a:rPr lang="pl-PL" dirty="0" smtClean="0">
                    <a:latin typeface="Calibri" pitchFamily="34" charset="0"/>
                    <a:cs typeface="Calibri" pitchFamily="34" charset="0"/>
                  </a:rPr>
                  <a:t>wind</a:t>
                </a:r>
                <a:endParaRPr lang="en-GB" dirty="0">
                  <a:latin typeface="Calibri" pitchFamily="34" charset="0"/>
                  <a:cs typeface="Calibri" pitchFamily="34" charset="0"/>
                </a:endParaRPr>
              </a:p>
            </p:txBody>
          </p:sp>
          <p:sp>
            <p:nvSpPr>
              <p:cNvPr id="25" name="Prostokąt 24"/>
              <p:cNvSpPr/>
              <p:nvPr/>
            </p:nvSpPr>
            <p:spPr>
              <a:xfrm>
                <a:off x="1244634" y="1464980"/>
                <a:ext cx="180752" cy="2060561"/>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2" name="Łącznik prosty ze strzałką 81"/>
              <p:cNvCxnSpPr/>
              <p:nvPr/>
            </p:nvCxnSpPr>
            <p:spPr>
              <a:xfrm>
                <a:off x="1893981" y="6165304"/>
                <a:ext cx="3093" cy="30220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9" name="Prostokąt 18"/>
              <p:cNvSpPr/>
              <p:nvPr/>
            </p:nvSpPr>
            <p:spPr>
              <a:xfrm>
                <a:off x="1335403" y="1464980"/>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nvGrpSpPr>
          <p:cNvPr id="158" name="Grupa 157"/>
          <p:cNvGrpSpPr/>
          <p:nvPr/>
        </p:nvGrpSpPr>
        <p:grpSpPr>
          <a:xfrm>
            <a:off x="99717" y="2684537"/>
            <a:ext cx="1277058" cy="2235558"/>
            <a:chOff x="107713" y="2681881"/>
            <a:chExt cx="1277058" cy="2235558"/>
          </a:xfrm>
        </p:grpSpPr>
        <p:sp>
          <p:nvSpPr>
            <p:cNvPr id="109" name="pole tekstowe 108"/>
            <p:cNvSpPr txBox="1"/>
            <p:nvPr/>
          </p:nvSpPr>
          <p:spPr>
            <a:xfrm>
              <a:off x="107713" y="2681881"/>
              <a:ext cx="1138453" cy="1200329"/>
            </a:xfrm>
            <a:prstGeom prst="rect">
              <a:avLst/>
            </a:prstGeom>
            <a:noFill/>
          </p:spPr>
          <p:txBody>
            <a:bodyPr wrap="none" rtlCol="0">
              <a:spAutoFit/>
            </a:bodyPr>
            <a:lstStyle/>
            <a:p>
              <a:r>
                <a:rPr lang="en-GB" dirty="0" smtClean="0">
                  <a:solidFill>
                    <a:srgbClr val="FF0000"/>
                  </a:solidFill>
                  <a:latin typeface="Calibri" pitchFamily="34" charset="0"/>
                  <a:cs typeface="Calibri" pitchFamily="34" charset="0"/>
                </a:rPr>
                <a:t>junction </a:t>
              </a:r>
              <a:endParaRPr lang="pl-PL" dirty="0" smtClean="0">
                <a:solidFill>
                  <a:srgbClr val="FF0000"/>
                </a:solidFill>
                <a:latin typeface="Calibri" pitchFamily="34" charset="0"/>
                <a:cs typeface="Calibri" pitchFamily="34" charset="0"/>
              </a:endParaRPr>
            </a:p>
            <a:p>
              <a:r>
                <a:rPr lang="en-GB" dirty="0" smtClean="0">
                  <a:solidFill>
                    <a:srgbClr val="FF0000"/>
                  </a:solidFill>
                  <a:latin typeface="Calibri" pitchFamily="34" charset="0"/>
                  <a:cs typeface="Calibri" pitchFamily="34" charset="0"/>
                </a:rPr>
                <a:t>of mullion</a:t>
              </a:r>
              <a:endParaRPr lang="pl-PL" dirty="0" smtClean="0">
                <a:solidFill>
                  <a:srgbClr val="FF0000"/>
                </a:solidFill>
                <a:latin typeface="Calibri" pitchFamily="34" charset="0"/>
                <a:cs typeface="Calibri" pitchFamily="34" charset="0"/>
              </a:endParaRPr>
            </a:p>
            <a:p>
              <a:r>
                <a:rPr lang="pl-PL" dirty="0">
                  <a:solidFill>
                    <a:srgbClr val="FF0000"/>
                  </a:solidFill>
                  <a:latin typeface="Calibri" pitchFamily="34" charset="0"/>
                  <a:cs typeface="Calibri" pitchFamily="34" charset="0"/>
                </a:rPr>
                <a:t>M = 0</a:t>
              </a:r>
              <a:endParaRPr lang="en-GB" dirty="0">
                <a:solidFill>
                  <a:srgbClr val="FF0000"/>
                </a:solidFill>
                <a:latin typeface="Calibri" pitchFamily="34" charset="0"/>
                <a:cs typeface="Calibri" pitchFamily="34" charset="0"/>
              </a:endParaRPr>
            </a:p>
            <a:p>
              <a:endParaRPr lang="pl-PL" dirty="0" smtClean="0">
                <a:latin typeface="Calibri" pitchFamily="34" charset="0"/>
                <a:cs typeface="Calibri" pitchFamily="34" charset="0"/>
              </a:endParaRPr>
            </a:p>
          </p:txBody>
        </p:sp>
        <p:cxnSp>
          <p:nvCxnSpPr>
            <p:cNvPr id="110" name="Łącznik prosty ze strzałką 109"/>
            <p:cNvCxnSpPr/>
            <p:nvPr/>
          </p:nvCxnSpPr>
          <p:spPr>
            <a:xfrm>
              <a:off x="1119717" y="3268774"/>
              <a:ext cx="263550" cy="244359"/>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19" name="Łącznik prostoliniowy 118"/>
            <p:cNvCxnSpPr/>
            <p:nvPr/>
          </p:nvCxnSpPr>
          <p:spPr>
            <a:xfrm flipH="1">
              <a:off x="978267" y="3522885"/>
              <a:ext cx="289361" cy="0"/>
            </a:xfrm>
            <a:prstGeom prst="line">
              <a:avLst/>
            </a:prstGeom>
            <a:ln>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20" name="Łącznik prostoliniowy 119"/>
            <p:cNvCxnSpPr/>
            <p:nvPr/>
          </p:nvCxnSpPr>
          <p:spPr>
            <a:xfrm flipH="1">
              <a:off x="978267" y="3959990"/>
              <a:ext cx="406504" cy="0"/>
            </a:xfrm>
            <a:prstGeom prst="line">
              <a:avLst/>
            </a:prstGeom>
            <a:ln>
              <a:solidFill>
                <a:srgbClr val="FF0000"/>
              </a:solidFill>
              <a:prstDash val="dash"/>
            </a:ln>
          </p:spPr>
          <p:style>
            <a:lnRef idx="1">
              <a:schemeClr val="accent1"/>
            </a:lnRef>
            <a:fillRef idx="0">
              <a:schemeClr val="accent1"/>
            </a:fillRef>
            <a:effectRef idx="0">
              <a:schemeClr val="accent1"/>
            </a:effectRef>
            <a:fontRef idx="minor">
              <a:schemeClr val="tx1"/>
            </a:fontRef>
          </p:style>
        </p:cxnSp>
        <p:cxnSp>
          <p:nvCxnSpPr>
            <p:cNvPr id="121" name="Łącznik prosty ze strzałką 120"/>
            <p:cNvCxnSpPr/>
            <p:nvPr/>
          </p:nvCxnSpPr>
          <p:spPr>
            <a:xfrm flipV="1">
              <a:off x="978267" y="3526404"/>
              <a:ext cx="0" cy="440854"/>
            </a:xfrm>
            <a:prstGeom prst="straightConnector1">
              <a:avLst/>
            </a:prstGeom>
            <a:ln>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49" name="pole tekstowe 148"/>
            <p:cNvSpPr txBox="1"/>
            <p:nvPr/>
          </p:nvSpPr>
          <p:spPr>
            <a:xfrm>
              <a:off x="198077" y="3994109"/>
              <a:ext cx="1000338" cy="923330"/>
            </a:xfrm>
            <a:prstGeom prst="rect">
              <a:avLst/>
            </a:prstGeom>
            <a:noFill/>
          </p:spPr>
          <p:txBody>
            <a:bodyPr wrap="none" rtlCol="0">
              <a:spAutoFit/>
            </a:bodyPr>
            <a:lstStyle/>
            <a:p>
              <a:r>
                <a:rPr lang="en-GB" dirty="0" smtClean="0">
                  <a:solidFill>
                    <a:srgbClr val="FF0000"/>
                  </a:solidFill>
                  <a:latin typeface="Calibri" pitchFamily="34" charset="0"/>
                  <a:cs typeface="Calibri" pitchFamily="34" charset="0"/>
                </a:rPr>
                <a:t>0</a:t>
              </a:r>
              <a:r>
                <a:rPr lang="pl-PL" dirty="0" smtClean="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2 </a:t>
              </a:r>
              <a:r>
                <a:rPr lang="pl-PL" dirty="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 0</a:t>
              </a:r>
              <a:r>
                <a:rPr lang="pl-PL" dirty="0" smtClean="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3 </a:t>
              </a:r>
              <a:endParaRPr lang="pl-PL" dirty="0" smtClean="0">
                <a:solidFill>
                  <a:srgbClr val="FF0000"/>
                </a:solidFill>
                <a:latin typeface="Calibri" pitchFamily="34" charset="0"/>
                <a:cs typeface="Calibri" pitchFamily="34" charset="0"/>
              </a:endParaRPr>
            </a:p>
            <a:p>
              <a:r>
                <a:rPr lang="pl-PL" dirty="0" smtClean="0">
                  <a:solidFill>
                    <a:srgbClr val="FF0000"/>
                  </a:solidFill>
                  <a:latin typeface="Calibri" pitchFamily="34" charset="0"/>
                  <a:cs typeface="Calibri" pitchFamily="34" charset="0"/>
                </a:rPr>
                <a:t>×</a:t>
              </a:r>
              <a:r>
                <a:rPr lang="en-GB" dirty="0" smtClean="0">
                  <a:solidFill>
                    <a:srgbClr val="FF0000"/>
                  </a:solidFill>
                  <a:latin typeface="Calibri" pitchFamily="34" charset="0"/>
                  <a:cs typeface="Calibri" pitchFamily="34" charset="0"/>
                </a:rPr>
                <a:t> length </a:t>
              </a:r>
              <a:endParaRPr lang="pl-PL" dirty="0" smtClean="0">
                <a:solidFill>
                  <a:srgbClr val="FF0000"/>
                </a:solidFill>
                <a:latin typeface="Calibri" pitchFamily="34" charset="0"/>
                <a:cs typeface="Calibri" pitchFamily="34" charset="0"/>
              </a:endParaRPr>
            </a:p>
            <a:p>
              <a:r>
                <a:rPr lang="en-GB" dirty="0" smtClean="0">
                  <a:solidFill>
                    <a:srgbClr val="FF0000"/>
                  </a:solidFill>
                  <a:latin typeface="Calibri" pitchFamily="34" charset="0"/>
                  <a:cs typeface="Calibri" pitchFamily="34" charset="0"/>
                </a:rPr>
                <a:t>of span</a:t>
              </a:r>
              <a:endParaRPr lang="en-GB" dirty="0">
                <a:solidFill>
                  <a:srgbClr val="FF0000"/>
                </a:solidFill>
                <a:latin typeface="Calibri" pitchFamily="34" charset="0"/>
                <a:cs typeface="Calibri" pitchFamily="34" charset="0"/>
              </a:endParaRPr>
            </a:p>
          </p:txBody>
        </p:sp>
      </p:grpSp>
      <p:sp>
        <p:nvSpPr>
          <p:cNvPr id="2" name="Tytuł 1"/>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230693480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ppt_w</p:attrName>
                                        </p:attrNameLst>
                                      </p:cBhvr>
                                      <p:tavLst>
                                        <p:tav tm="0">
                                          <p:val>
                                            <p:fltVal val="0"/>
                                          </p:val>
                                        </p:tav>
                                        <p:tav tm="100000">
                                          <p:val>
                                            <p:strVal val="#ppt_w"/>
                                          </p:val>
                                        </p:tav>
                                      </p:tavLst>
                                    </p:anim>
                                    <p:anim calcmode="lin" valueType="num">
                                      <p:cBhvr>
                                        <p:cTn id="8" dur="500" fill="hold"/>
                                        <p:tgtEl>
                                          <p:spTgt spid="26"/>
                                        </p:tgtEl>
                                        <p:attrNameLst>
                                          <p:attrName>ppt_h</p:attrName>
                                        </p:attrNameLst>
                                      </p:cBhvr>
                                      <p:tavLst>
                                        <p:tav tm="0">
                                          <p:val>
                                            <p:fltVal val="0"/>
                                          </p:val>
                                        </p:tav>
                                        <p:tav tm="100000">
                                          <p:val>
                                            <p:strVal val="#ppt_h"/>
                                          </p:val>
                                        </p:tav>
                                      </p:tavLst>
                                    </p:anim>
                                    <p:animEffect transition="in" filter="fade">
                                      <p:cBhvr>
                                        <p:cTn id="9" dur="500"/>
                                        <p:tgtEl>
                                          <p:spTgt spid="26"/>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66"/>
                                        </p:tgtEl>
                                        <p:attrNameLst>
                                          <p:attrName>style.visibility</p:attrName>
                                        </p:attrNameLst>
                                      </p:cBhvr>
                                      <p:to>
                                        <p:strVal val="visible"/>
                                      </p:to>
                                    </p:set>
                                    <p:anim calcmode="lin" valueType="num">
                                      <p:cBhvr>
                                        <p:cTn id="14" dur="500" fill="hold"/>
                                        <p:tgtEl>
                                          <p:spTgt spid="66"/>
                                        </p:tgtEl>
                                        <p:attrNameLst>
                                          <p:attrName>ppt_w</p:attrName>
                                        </p:attrNameLst>
                                      </p:cBhvr>
                                      <p:tavLst>
                                        <p:tav tm="0">
                                          <p:val>
                                            <p:fltVal val="0"/>
                                          </p:val>
                                        </p:tav>
                                        <p:tav tm="100000">
                                          <p:val>
                                            <p:strVal val="#ppt_w"/>
                                          </p:val>
                                        </p:tav>
                                      </p:tavLst>
                                    </p:anim>
                                    <p:anim calcmode="lin" valueType="num">
                                      <p:cBhvr>
                                        <p:cTn id="15" dur="500" fill="hold"/>
                                        <p:tgtEl>
                                          <p:spTgt spid="66"/>
                                        </p:tgtEl>
                                        <p:attrNameLst>
                                          <p:attrName>ppt_h</p:attrName>
                                        </p:attrNameLst>
                                      </p:cBhvr>
                                      <p:tavLst>
                                        <p:tav tm="0">
                                          <p:val>
                                            <p:fltVal val="0"/>
                                          </p:val>
                                        </p:tav>
                                        <p:tav tm="100000">
                                          <p:val>
                                            <p:strVal val="#ppt_h"/>
                                          </p:val>
                                        </p:tav>
                                      </p:tavLst>
                                    </p:anim>
                                    <p:animEffect transition="in" filter="fade">
                                      <p:cBhvr>
                                        <p:cTn id="16" dur="500"/>
                                        <p:tgtEl>
                                          <p:spTgt spid="66"/>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171"/>
                                        </p:tgtEl>
                                        <p:attrNameLst>
                                          <p:attrName>style.visibility</p:attrName>
                                        </p:attrNameLst>
                                      </p:cBhvr>
                                      <p:to>
                                        <p:strVal val="visible"/>
                                      </p:to>
                                    </p:set>
                                    <p:anim calcmode="lin" valueType="num">
                                      <p:cBhvr>
                                        <p:cTn id="21" dur="500" fill="hold"/>
                                        <p:tgtEl>
                                          <p:spTgt spid="171"/>
                                        </p:tgtEl>
                                        <p:attrNameLst>
                                          <p:attrName>ppt_w</p:attrName>
                                        </p:attrNameLst>
                                      </p:cBhvr>
                                      <p:tavLst>
                                        <p:tav tm="0">
                                          <p:val>
                                            <p:fltVal val="0"/>
                                          </p:val>
                                        </p:tav>
                                        <p:tav tm="100000">
                                          <p:val>
                                            <p:strVal val="#ppt_w"/>
                                          </p:val>
                                        </p:tav>
                                      </p:tavLst>
                                    </p:anim>
                                    <p:anim calcmode="lin" valueType="num">
                                      <p:cBhvr>
                                        <p:cTn id="22" dur="500" fill="hold"/>
                                        <p:tgtEl>
                                          <p:spTgt spid="171"/>
                                        </p:tgtEl>
                                        <p:attrNameLst>
                                          <p:attrName>ppt_h</p:attrName>
                                        </p:attrNameLst>
                                      </p:cBhvr>
                                      <p:tavLst>
                                        <p:tav tm="0">
                                          <p:val>
                                            <p:fltVal val="0"/>
                                          </p:val>
                                        </p:tav>
                                        <p:tav tm="100000">
                                          <p:val>
                                            <p:strVal val="#ppt_h"/>
                                          </p:val>
                                        </p:tav>
                                      </p:tavLst>
                                    </p:anim>
                                    <p:animEffect transition="in" filter="fade">
                                      <p:cBhvr>
                                        <p:cTn id="23" dur="500"/>
                                        <p:tgtEl>
                                          <p:spTgt spid="171"/>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158"/>
                                        </p:tgtEl>
                                        <p:attrNameLst>
                                          <p:attrName>style.visibility</p:attrName>
                                        </p:attrNameLst>
                                      </p:cBhvr>
                                      <p:to>
                                        <p:strVal val="visible"/>
                                      </p:to>
                                    </p:set>
                                    <p:anim calcmode="lin" valueType="num">
                                      <p:cBhvr>
                                        <p:cTn id="28" dur="500" fill="hold"/>
                                        <p:tgtEl>
                                          <p:spTgt spid="158"/>
                                        </p:tgtEl>
                                        <p:attrNameLst>
                                          <p:attrName>ppt_w</p:attrName>
                                        </p:attrNameLst>
                                      </p:cBhvr>
                                      <p:tavLst>
                                        <p:tav tm="0">
                                          <p:val>
                                            <p:fltVal val="0"/>
                                          </p:val>
                                        </p:tav>
                                        <p:tav tm="100000">
                                          <p:val>
                                            <p:strVal val="#ppt_w"/>
                                          </p:val>
                                        </p:tav>
                                      </p:tavLst>
                                    </p:anim>
                                    <p:anim calcmode="lin" valueType="num">
                                      <p:cBhvr>
                                        <p:cTn id="29" dur="500" fill="hold"/>
                                        <p:tgtEl>
                                          <p:spTgt spid="158"/>
                                        </p:tgtEl>
                                        <p:attrNameLst>
                                          <p:attrName>ppt_h</p:attrName>
                                        </p:attrNameLst>
                                      </p:cBhvr>
                                      <p:tavLst>
                                        <p:tav tm="0">
                                          <p:val>
                                            <p:fltVal val="0"/>
                                          </p:val>
                                        </p:tav>
                                        <p:tav tm="100000">
                                          <p:val>
                                            <p:strVal val="#ppt_h"/>
                                          </p:val>
                                        </p:tav>
                                      </p:tavLst>
                                    </p:anim>
                                    <p:animEffect transition="in" filter="fade">
                                      <p:cBhvr>
                                        <p:cTn id="30" dur="5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1520" y="1268414"/>
            <a:ext cx="7056784" cy="806375"/>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Wind load</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Deflections and be</a:t>
            </a:r>
            <a:r>
              <a:rPr lang="pl-PL" sz="1600" dirty="0" smtClean="0">
                <a:solidFill>
                  <a:srgbClr val="000000"/>
                </a:solidFill>
                <a:latin typeface="Calibri" pitchFamily="34" charset="0"/>
                <a:cs typeface="Calibri" pitchFamily="34" charset="0"/>
              </a:rPr>
              <a:t>n</a:t>
            </a:r>
            <a:r>
              <a:rPr lang="en-GB" sz="1600" dirty="0" smtClean="0">
                <a:solidFill>
                  <a:srgbClr val="000000"/>
                </a:solidFill>
                <a:latin typeface="Calibri" pitchFamily="34" charset="0"/>
                <a:cs typeface="Calibri" pitchFamily="34" charset="0"/>
              </a:rPr>
              <a:t>ding moments for </a:t>
            </a:r>
            <a:r>
              <a:rPr lang="pl-PL" sz="1600" dirty="0">
                <a:solidFill>
                  <a:srgbClr val="000000"/>
                </a:solidFill>
                <a:latin typeface="Calibri" pitchFamily="34" charset="0"/>
                <a:cs typeface="Calibri" pitchFamily="34" charset="0"/>
              </a:rPr>
              <a:t>3</a:t>
            </a:r>
            <a:r>
              <a:rPr lang="pl-PL" sz="1600" dirty="0" smtClean="0">
                <a:solidFill>
                  <a:srgbClr val="000000"/>
                </a:solidFill>
                <a:latin typeface="Calibri" pitchFamily="34" charset="0"/>
                <a:cs typeface="Calibri" pitchFamily="34" charset="0"/>
              </a:rPr>
              <a:t> and … </a:t>
            </a:r>
            <a:r>
              <a:rPr lang="en-GB" sz="1600" dirty="0" smtClean="0">
                <a:solidFill>
                  <a:srgbClr val="000000"/>
                </a:solidFill>
                <a:latin typeface="Calibri" pitchFamily="34" charset="0"/>
                <a:cs typeface="Calibri" pitchFamily="34" charset="0"/>
              </a:rPr>
              <a:t>multi span beam</a:t>
            </a:r>
            <a:r>
              <a:rPr lang="pl-PL" sz="1600" dirty="0" smtClean="0">
                <a:solidFill>
                  <a:srgbClr val="000000"/>
                </a:solidFill>
                <a:latin typeface="Calibri" pitchFamily="34" charset="0"/>
                <a:cs typeface="Calibri" pitchFamily="34" charset="0"/>
              </a:rPr>
              <a:t>s</a:t>
            </a:r>
            <a:endParaRPr lang="en-GB" sz="1600" dirty="0" smtClean="0">
              <a:solidFill>
                <a:srgbClr val="000000"/>
              </a:solidFill>
              <a:latin typeface="Calibri" pitchFamily="34" charset="0"/>
              <a:cs typeface="Calibri" pitchFamily="34" charset="0"/>
            </a:endParaRPr>
          </a:p>
        </p:txBody>
      </p:sp>
      <p:grpSp>
        <p:nvGrpSpPr>
          <p:cNvPr id="3" name="Grupa 2"/>
          <p:cNvGrpSpPr/>
          <p:nvPr/>
        </p:nvGrpSpPr>
        <p:grpSpPr>
          <a:xfrm rot="16200000">
            <a:off x="4926334" y="3722738"/>
            <a:ext cx="4998583" cy="522675"/>
            <a:chOff x="398677" y="2397551"/>
            <a:chExt cx="7877331" cy="823690"/>
          </a:xfrm>
        </p:grpSpPr>
        <p:cxnSp>
          <p:nvCxnSpPr>
            <p:cNvPr id="61" name="Łącznik prostoliniowy 60"/>
            <p:cNvCxnSpPr/>
            <p:nvPr/>
          </p:nvCxnSpPr>
          <p:spPr>
            <a:xfrm>
              <a:off x="491307" y="2776348"/>
              <a:ext cx="7321053" cy="0"/>
            </a:xfrm>
            <a:prstGeom prst="line">
              <a:avLst/>
            </a:prstGeom>
            <a:ln w="57150">
              <a:solidFill>
                <a:srgbClr val="F3C200"/>
              </a:solidFill>
            </a:ln>
          </p:spPr>
          <p:style>
            <a:lnRef idx="1">
              <a:schemeClr val="accent1"/>
            </a:lnRef>
            <a:fillRef idx="0">
              <a:schemeClr val="accent1"/>
            </a:fillRef>
            <a:effectRef idx="0">
              <a:schemeClr val="accent1"/>
            </a:effectRef>
            <a:fontRef idx="minor">
              <a:schemeClr val="tx1"/>
            </a:fontRef>
          </p:style>
        </p:cxnSp>
        <p:sp>
          <p:nvSpPr>
            <p:cNvPr id="62" name="Trójkąt równoramienny 61"/>
            <p:cNvSpPr/>
            <p:nvPr/>
          </p:nvSpPr>
          <p:spPr>
            <a:xfrm>
              <a:off x="398677" y="280894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rójkąt równoramienny 62"/>
            <p:cNvSpPr/>
            <p:nvPr/>
          </p:nvSpPr>
          <p:spPr>
            <a:xfrm>
              <a:off x="2831567" y="2808251"/>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4" name="Łącznik prostoliniowy 63"/>
            <p:cNvCxnSpPr/>
            <p:nvPr/>
          </p:nvCxnSpPr>
          <p:spPr>
            <a:xfrm>
              <a:off x="2795563" y="3052149"/>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Łącznik prosty ze strzałką 64"/>
            <p:cNvCxnSpPr/>
            <p:nvPr/>
          </p:nvCxnSpPr>
          <p:spPr>
            <a:xfrm>
              <a:off x="506689" y="2397559"/>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6" name="Łącznik prosty ze strzałką 65"/>
            <p:cNvCxnSpPr/>
            <p:nvPr/>
          </p:nvCxnSpPr>
          <p:spPr>
            <a:xfrm>
              <a:off x="851347" y="2397558"/>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7" name="Łącznik prosty ze strzałką 66"/>
            <p:cNvCxnSpPr/>
            <p:nvPr/>
          </p:nvCxnSpPr>
          <p:spPr>
            <a:xfrm>
              <a:off x="1139379"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8" name="Łącznik prosty ze strzałką 67"/>
            <p:cNvCxnSpPr/>
            <p:nvPr/>
          </p:nvCxnSpPr>
          <p:spPr>
            <a:xfrm>
              <a:off x="1449115"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9" name="Łącznik prosty ze strzałką 68"/>
            <p:cNvCxnSpPr/>
            <p:nvPr/>
          </p:nvCxnSpPr>
          <p:spPr>
            <a:xfrm>
              <a:off x="1787451"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0" name="Łącznik prosty ze strzałką 69"/>
            <p:cNvCxnSpPr/>
            <p:nvPr/>
          </p:nvCxnSpPr>
          <p:spPr>
            <a:xfrm>
              <a:off x="2075483" y="2397555"/>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1" name="Łącznik prosty ze strzałką 70"/>
            <p:cNvCxnSpPr/>
            <p:nvPr/>
          </p:nvCxnSpPr>
          <p:spPr>
            <a:xfrm>
              <a:off x="2363515" y="239755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2" name="Łącznik prosty ze strzałką 71"/>
            <p:cNvCxnSpPr/>
            <p:nvPr/>
          </p:nvCxnSpPr>
          <p:spPr>
            <a:xfrm>
              <a:off x="2651547"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3" name="Łącznik prosty ze strzałką 72"/>
            <p:cNvCxnSpPr/>
            <p:nvPr/>
          </p:nvCxnSpPr>
          <p:spPr>
            <a:xfrm>
              <a:off x="2937568" y="239755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74" name="pole tekstowe 73"/>
            <p:cNvSpPr txBox="1"/>
            <p:nvPr/>
          </p:nvSpPr>
          <p:spPr>
            <a:xfrm>
              <a:off x="7969514" y="2397551"/>
              <a:ext cx="306494" cy="369332"/>
            </a:xfrm>
            <a:prstGeom prst="rect">
              <a:avLst/>
            </a:prstGeom>
            <a:noFill/>
          </p:spPr>
          <p:txBody>
            <a:bodyPr wrap="none" rtlCol="0">
              <a:spAutoFit/>
            </a:bodyPr>
            <a:lstStyle/>
            <a:p>
              <a:r>
                <a:rPr lang="pl-PL" dirty="0">
                  <a:latin typeface="Calibri" pitchFamily="34" charset="0"/>
                  <a:cs typeface="Calibri" pitchFamily="34" charset="0"/>
                </a:rPr>
                <a:t>p</a:t>
              </a:r>
              <a:endParaRPr lang="en-GB" dirty="0">
                <a:latin typeface="Calibri" pitchFamily="34" charset="0"/>
                <a:cs typeface="Calibri" pitchFamily="34" charset="0"/>
              </a:endParaRPr>
            </a:p>
          </p:txBody>
        </p:sp>
        <p:cxnSp>
          <p:nvCxnSpPr>
            <p:cNvPr id="75" name="Łącznik prosty ze strzałką 74"/>
            <p:cNvCxnSpPr/>
            <p:nvPr/>
          </p:nvCxnSpPr>
          <p:spPr>
            <a:xfrm flipH="1">
              <a:off x="494447"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76" name="pole tekstowe 75"/>
            <p:cNvSpPr txBox="1"/>
            <p:nvPr/>
          </p:nvSpPr>
          <p:spPr>
            <a:xfrm>
              <a:off x="1510865" y="2817122"/>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sp>
          <p:nvSpPr>
            <p:cNvPr id="77" name="Trójkąt równoramienny 76"/>
            <p:cNvSpPr/>
            <p:nvPr/>
          </p:nvSpPr>
          <p:spPr>
            <a:xfrm>
              <a:off x="5259217" y="280894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8" name="Łącznik prostoliniowy 77"/>
            <p:cNvCxnSpPr/>
            <p:nvPr/>
          </p:nvCxnSpPr>
          <p:spPr>
            <a:xfrm>
              <a:off x="5223213" y="305283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79" name="pole tekstowe 78"/>
            <p:cNvSpPr txBox="1"/>
            <p:nvPr/>
          </p:nvSpPr>
          <p:spPr>
            <a:xfrm>
              <a:off x="4098329" y="2824201"/>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cxnSp>
          <p:nvCxnSpPr>
            <p:cNvPr id="80" name="Łącznik prosty ze strzałką 79"/>
            <p:cNvCxnSpPr/>
            <p:nvPr/>
          </p:nvCxnSpPr>
          <p:spPr>
            <a:xfrm>
              <a:off x="3281008" y="2405765"/>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1" name="Łącznik prosty ze strzałką 80"/>
            <p:cNvCxnSpPr/>
            <p:nvPr/>
          </p:nvCxnSpPr>
          <p:spPr>
            <a:xfrm>
              <a:off x="3569040"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2" name="Łącznik prosty ze strzałką 81"/>
            <p:cNvCxnSpPr/>
            <p:nvPr/>
          </p:nvCxnSpPr>
          <p:spPr>
            <a:xfrm>
              <a:off x="3878776"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3" name="Łącznik prosty ze strzałką 82"/>
            <p:cNvCxnSpPr/>
            <p:nvPr/>
          </p:nvCxnSpPr>
          <p:spPr>
            <a:xfrm>
              <a:off x="4217112"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4" name="Łącznik prosty ze strzałką 83"/>
            <p:cNvCxnSpPr/>
            <p:nvPr/>
          </p:nvCxnSpPr>
          <p:spPr>
            <a:xfrm>
              <a:off x="4505144" y="24057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5" name="Łącznik prosty ze strzałką 84"/>
            <p:cNvCxnSpPr/>
            <p:nvPr/>
          </p:nvCxnSpPr>
          <p:spPr>
            <a:xfrm>
              <a:off x="4793176" y="240576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6" name="Łącznik prosty ze strzałką 85"/>
            <p:cNvCxnSpPr/>
            <p:nvPr/>
          </p:nvCxnSpPr>
          <p:spPr>
            <a:xfrm>
              <a:off x="5081208"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7" name="Łącznik prosty ze strzałką 86"/>
            <p:cNvCxnSpPr/>
            <p:nvPr/>
          </p:nvCxnSpPr>
          <p:spPr>
            <a:xfrm>
              <a:off x="5367229" y="2405759"/>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8" name="Łącznik prosty ze strzałką 87"/>
            <p:cNvCxnSpPr/>
            <p:nvPr/>
          </p:nvCxnSpPr>
          <p:spPr>
            <a:xfrm flipH="1">
              <a:off x="2918956"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25" name="Łącznik prosty ze strzałką 124"/>
            <p:cNvCxnSpPr/>
            <p:nvPr/>
          </p:nvCxnSpPr>
          <p:spPr>
            <a:xfrm>
              <a:off x="5726139" y="2397557"/>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6" name="Łącznik prosty ze strzałką 125"/>
            <p:cNvCxnSpPr/>
            <p:nvPr/>
          </p:nvCxnSpPr>
          <p:spPr>
            <a:xfrm>
              <a:off x="6014171"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7" name="Łącznik prosty ze strzałką 126"/>
            <p:cNvCxnSpPr/>
            <p:nvPr/>
          </p:nvCxnSpPr>
          <p:spPr>
            <a:xfrm>
              <a:off x="6323907"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8" name="Łącznik prosty ze strzałką 127"/>
            <p:cNvCxnSpPr/>
            <p:nvPr/>
          </p:nvCxnSpPr>
          <p:spPr>
            <a:xfrm>
              <a:off x="6662243"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9" name="Łącznik prosty ze strzałką 128"/>
            <p:cNvCxnSpPr/>
            <p:nvPr/>
          </p:nvCxnSpPr>
          <p:spPr>
            <a:xfrm>
              <a:off x="6950275" y="2397554"/>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0" name="Łącznik prosty ze strzałką 129"/>
            <p:cNvCxnSpPr/>
            <p:nvPr/>
          </p:nvCxnSpPr>
          <p:spPr>
            <a:xfrm>
              <a:off x="7238307" y="239755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1" name="Łącznik prosty ze strzałką 130"/>
            <p:cNvCxnSpPr/>
            <p:nvPr/>
          </p:nvCxnSpPr>
          <p:spPr>
            <a:xfrm>
              <a:off x="7526339"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2" name="Łącznik prosty ze strzałką 131"/>
            <p:cNvCxnSpPr/>
            <p:nvPr/>
          </p:nvCxnSpPr>
          <p:spPr>
            <a:xfrm>
              <a:off x="7812360" y="2397551"/>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4" name="Trójkąt równoramienny 133"/>
            <p:cNvSpPr/>
            <p:nvPr/>
          </p:nvSpPr>
          <p:spPr>
            <a:xfrm>
              <a:off x="7704348" y="2784555"/>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5" name="Łącznik prostoliniowy 134"/>
            <p:cNvCxnSpPr/>
            <p:nvPr/>
          </p:nvCxnSpPr>
          <p:spPr>
            <a:xfrm>
              <a:off x="7668344" y="3028453"/>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52" name="pole tekstowe 151"/>
            <p:cNvSpPr txBox="1"/>
            <p:nvPr/>
          </p:nvSpPr>
          <p:spPr>
            <a:xfrm>
              <a:off x="6543460" y="2824201"/>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cxnSp>
          <p:nvCxnSpPr>
            <p:cNvPr id="153" name="Łącznik prosty ze strzałką 152"/>
            <p:cNvCxnSpPr/>
            <p:nvPr/>
          </p:nvCxnSpPr>
          <p:spPr>
            <a:xfrm flipH="1">
              <a:off x="5364087"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sp>
        <p:nvSpPr>
          <p:cNvPr id="4" name="Tytuł 3"/>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282197399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1520" y="1268414"/>
            <a:ext cx="7056784" cy="806375"/>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Wind load</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Deflections and be</a:t>
            </a:r>
            <a:r>
              <a:rPr lang="pl-PL" sz="1600" dirty="0" smtClean="0">
                <a:solidFill>
                  <a:srgbClr val="000000"/>
                </a:solidFill>
                <a:latin typeface="Calibri" pitchFamily="34" charset="0"/>
                <a:cs typeface="Calibri" pitchFamily="34" charset="0"/>
              </a:rPr>
              <a:t>n</a:t>
            </a:r>
            <a:r>
              <a:rPr lang="en-GB" sz="1600" dirty="0" smtClean="0">
                <a:solidFill>
                  <a:srgbClr val="000000"/>
                </a:solidFill>
                <a:latin typeface="Calibri" pitchFamily="34" charset="0"/>
                <a:cs typeface="Calibri" pitchFamily="34" charset="0"/>
              </a:rPr>
              <a:t>ding moments for </a:t>
            </a:r>
            <a:r>
              <a:rPr lang="pl-PL" sz="1600" dirty="0">
                <a:solidFill>
                  <a:srgbClr val="000000"/>
                </a:solidFill>
                <a:latin typeface="Calibri" pitchFamily="34" charset="0"/>
                <a:cs typeface="Calibri" pitchFamily="34" charset="0"/>
              </a:rPr>
              <a:t>3</a:t>
            </a:r>
            <a:r>
              <a:rPr lang="pl-PL" sz="1600" dirty="0" smtClean="0">
                <a:solidFill>
                  <a:srgbClr val="000000"/>
                </a:solidFill>
                <a:latin typeface="Calibri" pitchFamily="34" charset="0"/>
                <a:cs typeface="Calibri" pitchFamily="34" charset="0"/>
              </a:rPr>
              <a:t> and … </a:t>
            </a:r>
            <a:r>
              <a:rPr lang="en-GB" sz="1600" dirty="0" smtClean="0">
                <a:solidFill>
                  <a:srgbClr val="000000"/>
                </a:solidFill>
                <a:latin typeface="Calibri" pitchFamily="34" charset="0"/>
                <a:cs typeface="Calibri" pitchFamily="34" charset="0"/>
              </a:rPr>
              <a:t>multi span beam</a:t>
            </a:r>
            <a:r>
              <a:rPr lang="pl-PL" sz="1600" dirty="0">
                <a:solidFill>
                  <a:srgbClr val="000000"/>
                </a:solidFill>
                <a:latin typeface="Calibri" pitchFamily="34" charset="0"/>
                <a:cs typeface="Calibri" pitchFamily="34" charset="0"/>
              </a:rPr>
              <a:t>s</a:t>
            </a:r>
            <a:endParaRPr lang="en-GB" sz="1600" dirty="0" smtClean="0">
              <a:solidFill>
                <a:srgbClr val="000000"/>
              </a:solidFill>
              <a:latin typeface="Calibri" pitchFamily="34" charset="0"/>
              <a:cs typeface="Calibri" pitchFamily="34" charset="0"/>
            </a:endParaRPr>
          </a:p>
        </p:txBody>
      </p:sp>
      <p:grpSp>
        <p:nvGrpSpPr>
          <p:cNvPr id="3" name="Grupa 6"/>
          <p:cNvGrpSpPr/>
          <p:nvPr/>
        </p:nvGrpSpPr>
        <p:grpSpPr>
          <a:xfrm>
            <a:off x="-78556" y="1296553"/>
            <a:ext cx="8498480" cy="5545104"/>
            <a:chOff x="-78556" y="1296553"/>
            <a:chExt cx="8498480" cy="5545104"/>
          </a:xfrm>
        </p:grpSpPr>
        <p:sp>
          <p:nvSpPr>
            <p:cNvPr id="140" name="Łuk 139"/>
            <p:cNvSpPr/>
            <p:nvPr/>
          </p:nvSpPr>
          <p:spPr>
            <a:xfrm rot="18900000">
              <a:off x="3964818" y="4078082"/>
              <a:ext cx="2782693" cy="2763575"/>
            </a:xfrm>
            <a:prstGeom prst="arc">
              <a:avLst>
                <a:gd name="adj1" fmla="val 17430404"/>
                <a:gd name="adj2" fmla="val 20749651"/>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4" name="Grupa 5"/>
            <p:cNvGrpSpPr/>
            <p:nvPr/>
          </p:nvGrpSpPr>
          <p:grpSpPr>
            <a:xfrm>
              <a:off x="-78556" y="1296553"/>
              <a:ext cx="8498480" cy="5527877"/>
              <a:chOff x="-78556" y="1296553"/>
              <a:chExt cx="8498480" cy="5527877"/>
            </a:xfrm>
          </p:grpSpPr>
          <p:sp>
            <p:nvSpPr>
              <p:cNvPr id="99" name="Łuk 98"/>
              <p:cNvSpPr/>
              <p:nvPr/>
            </p:nvSpPr>
            <p:spPr>
              <a:xfrm rot="8494168">
                <a:off x="-78556" y="1296553"/>
                <a:ext cx="2982417" cy="3205198"/>
              </a:xfrm>
              <a:prstGeom prst="arc">
                <a:avLst>
                  <a:gd name="adj1" fmla="val 16683158"/>
                  <a:gd name="adj2" fmla="val 20787149"/>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0" name="Łuk 99"/>
              <p:cNvSpPr/>
              <p:nvPr/>
            </p:nvSpPr>
            <p:spPr>
              <a:xfrm rot="8720868">
                <a:off x="5311581" y="1501400"/>
                <a:ext cx="3108343" cy="2893749"/>
              </a:xfrm>
              <a:prstGeom prst="arc">
                <a:avLst>
                  <a:gd name="adj1" fmla="val 15964108"/>
                  <a:gd name="adj2" fmla="val 20193117"/>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1" name="Łuk 100"/>
              <p:cNvSpPr/>
              <p:nvPr/>
            </p:nvSpPr>
            <p:spPr>
              <a:xfrm rot="18900000">
                <a:off x="1579791" y="4060855"/>
                <a:ext cx="2782693" cy="2763575"/>
              </a:xfrm>
              <a:prstGeom prst="arc">
                <a:avLst>
                  <a:gd name="adj1" fmla="val 16853720"/>
                  <a:gd name="adj2" fmla="val 20512518"/>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1" name="Łuk 140"/>
              <p:cNvSpPr/>
              <p:nvPr/>
            </p:nvSpPr>
            <p:spPr>
              <a:xfrm rot="7982916">
                <a:off x="2960716" y="1879452"/>
                <a:ext cx="2472267" cy="2472267"/>
              </a:xfrm>
              <a:prstGeom prst="arc">
                <a:avLst>
                  <a:gd name="adj1" fmla="val 17254516"/>
                  <a:gd name="adj2" fmla="val 20770332"/>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mc:AlternateContent xmlns:mc="http://schemas.openxmlformats.org/markup-compatibility/2006">
            <mc:Choice xmlns="" xmlns:a14="http://schemas.microsoft.com/office/drawing/2010/main" Requires="a14">
              <p:sp>
                <p:nvSpPr>
                  <p:cNvPr id="148" name="pole tekstowe 147"/>
                  <p:cNvSpPr txBox="1"/>
                  <p:nvPr/>
                </p:nvSpPr>
                <p:spPr>
                  <a:xfrm>
                    <a:off x="4318354" y="3476012"/>
                    <a:ext cx="1781257" cy="521618"/>
                  </a:xfrm>
                  <a:prstGeom prst="rect">
                    <a:avLst/>
                  </a:prstGeom>
                  <a:noFill/>
                </p:spPr>
                <p:txBody>
                  <a:bodyPr wrap="none" rtlCol="0">
                    <a:spAutoFit/>
                  </a:bodyPr>
                  <a:lstStyle/>
                  <a:p>
                    <a:r>
                      <a:rPr lang="en-GB" dirty="0" smtClean="0">
                        <a:latin typeface="Calibri" pitchFamily="34" charset="0"/>
                        <a:cs typeface="Calibri" pitchFamily="34" charset="0"/>
                      </a:rPr>
                      <a:t>v</a:t>
                    </a:r>
                    <a:r>
                      <a:rPr lang="pl-PL" dirty="0" smtClean="0">
                        <a:latin typeface="Calibri" pitchFamily="34" charset="0"/>
                        <a:cs typeface="Calibri" pitchFamily="34" charset="0"/>
                      </a:rPr>
                      <a:t> = 0.00052 </a:t>
                    </a:r>
                    <a:r>
                      <a:rPr lang="pl-PL" dirty="0">
                        <a:latin typeface="Calibri" pitchFamily="34" charset="0"/>
                        <a:cs typeface="Calibri" pitchFamily="34" charset="0"/>
                      </a:rPr>
                      <a:t>× </a:t>
                    </a:r>
                    <a14:m>
                      <m:oMath xmlns:m="http://schemas.openxmlformats.org/officeDocument/2006/math">
                        <m:f>
                          <m:fPr>
                            <m:ctrlPr>
                              <a:rPr lang="en-GB" i="1">
                                <a:latin typeface="Cambria Math"/>
                                <a:ea typeface="Cambria Math"/>
                              </a:rPr>
                            </m:ctrlPr>
                          </m:fPr>
                          <m:num>
                            <m:sSup>
                              <m:sSupPr>
                                <m:ctrlPr>
                                  <a:rPr lang="pl-PL" i="1">
                                    <a:latin typeface="Cambria Math"/>
                                    <a:ea typeface="Cambria Math"/>
                                  </a:rPr>
                                </m:ctrlPr>
                              </m:sSupPr>
                              <m:e>
                                <m:r>
                                  <m:rPr>
                                    <m:sty m:val="p"/>
                                  </m:rPr>
                                  <a:rPr lang="pl-PL">
                                    <a:latin typeface="Cambria Math"/>
                                    <a:ea typeface="Cambria Math"/>
                                  </a:rPr>
                                  <m:t>pl</m:t>
                                </m:r>
                              </m:e>
                              <m:sup>
                                <m:r>
                                  <a:rPr lang="pl-PL">
                                    <a:latin typeface="Cambria Math"/>
                                    <a:ea typeface="Cambria Math"/>
                                  </a:rPr>
                                  <m:t>4</m:t>
                                </m:r>
                              </m:sup>
                            </m:sSup>
                          </m:num>
                          <m:den>
                            <m:r>
                              <m:rPr>
                                <m:sty m:val="p"/>
                              </m:rPr>
                              <a:rPr lang="pl-PL">
                                <a:latin typeface="Cambria Math"/>
                                <a:ea typeface="Cambria Math"/>
                              </a:rPr>
                              <m:t>EI</m:t>
                            </m:r>
                            <m:r>
                              <m:rPr>
                                <m:sty m:val="p"/>
                              </m:rPr>
                              <a:rPr lang="pl-PL" baseline="-25000">
                                <a:latin typeface="Cambria Math"/>
                                <a:ea typeface="Cambria Math"/>
                              </a:rPr>
                              <m:t>xx</m:t>
                            </m:r>
                          </m:den>
                        </m:f>
                      </m:oMath>
                    </a14:m>
                    <a:endParaRPr lang="en-GB" baseline="-25000" dirty="0">
                      <a:latin typeface="Calibri" pitchFamily="34" charset="0"/>
                      <a:cs typeface="Calibri" pitchFamily="34" charset="0"/>
                    </a:endParaRPr>
                  </a:p>
                </p:txBody>
              </p:sp>
            </mc:Choice>
            <mc:Fallback>
              <p:sp>
                <p:nvSpPr>
                  <p:cNvPr id="148" name="pole tekstowe 147"/>
                  <p:cNvSpPr txBox="1">
                    <a:spLocks noRot="1" noChangeAspect="1" noMove="1" noResize="1" noEditPoints="1" noAdjustHandles="1" noChangeArrowheads="1" noChangeShapeType="1" noTextEdit="1"/>
                  </p:cNvSpPr>
                  <p:nvPr/>
                </p:nvSpPr>
                <p:spPr>
                  <a:xfrm>
                    <a:off x="4318354" y="3476012"/>
                    <a:ext cx="1781257" cy="521618"/>
                  </a:xfrm>
                  <a:prstGeom prst="rect">
                    <a:avLst/>
                  </a:prstGeom>
                  <a:blipFill rotWithShape="1">
                    <a:blip r:embed="rId3" cstate="print"/>
                    <a:stretch>
                      <a:fillRect l="-2730" b="-6977"/>
                    </a:stretch>
                  </a:blipFill>
                </p:spPr>
                <p:txBody>
                  <a:bodyPr/>
                  <a:lstStyle/>
                  <a:p>
                    <a:r>
                      <a:rPr lang="en-GB">
                        <a:noFill/>
                      </a:rPr>
                      <a:t> </a:t>
                    </a:r>
                  </a:p>
                </p:txBody>
              </p:sp>
            </mc:Fallback>
          </mc:AlternateContent>
          <p:grpSp>
            <p:nvGrpSpPr>
              <p:cNvPr id="5" name="Grupa 3"/>
              <p:cNvGrpSpPr/>
              <p:nvPr/>
            </p:nvGrpSpPr>
            <p:grpSpPr>
              <a:xfrm>
                <a:off x="129264" y="3514047"/>
                <a:ext cx="7791108" cy="920240"/>
                <a:chOff x="129264" y="3514047"/>
                <a:chExt cx="7791108" cy="920240"/>
              </a:xfrm>
            </p:grpSpPr>
            <p:sp>
              <p:nvSpPr>
                <p:cNvPr id="89" name="Trójkąt równoramienny 88"/>
                <p:cNvSpPr/>
                <p:nvPr/>
              </p:nvSpPr>
              <p:spPr>
                <a:xfrm>
                  <a:off x="388366" y="409471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rójkąt równoramienny 89"/>
                <p:cNvSpPr/>
                <p:nvPr/>
              </p:nvSpPr>
              <p:spPr>
                <a:xfrm>
                  <a:off x="2821256" y="4094021"/>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1" name="Łącznik prostoliniowy 90"/>
                <p:cNvCxnSpPr/>
                <p:nvPr/>
              </p:nvCxnSpPr>
              <p:spPr>
                <a:xfrm>
                  <a:off x="2785252" y="4337919"/>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2" name="Trójkąt równoramienny 91"/>
                <p:cNvSpPr/>
                <p:nvPr/>
              </p:nvSpPr>
              <p:spPr>
                <a:xfrm>
                  <a:off x="5248906" y="409471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3" name="Łącznik prostoliniowy 92"/>
                <p:cNvCxnSpPr/>
                <p:nvPr/>
              </p:nvCxnSpPr>
              <p:spPr>
                <a:xfrm>
                  <a:off x="5212902" y="433860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Łącznik prosty ze strzałką 101"/>
                <p:cNvCxnSpPr/>
                <p:nvPr/>
              </p:nvCxnSpPr>
              <p:spPr>
                <a:xfrm>
                  <a:off x="6804248" y="4098690"/>
                  <a:ext cx="0" cy="335597"/>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9" name="Łącznik prosty ze strzałką 108"/>
                <p:cNvCxnSpPr/>
                <p:nvPr/>
              </p:nvCxnSpPr>
              <p:spPr>
                <a:xfrm>
                  <a:off x="1385443" y="4098690"/>
                  <a:ext cx="0" cy="335597"/>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 xmlns:a14="http://schemas.microsoft.com/office/drawing/2010/main" Requires="a14">
                <p:sp>
                  <p:nvSpPr>
                    <p:cNvPr id="110" name="pole tekstowe 109"/>
                    <p:cNvSpPr txBox="1"/>
                    <p:nvPr/>
                  </p:nvSpPr>
                  <p:spPr>
                    <a:xfrm>
                      <a:off x="1510865" y="3514047"/>
                      <a:ext cx="2145331" cy="521618"/>
                    </a:xfrm>
                    <a:prstGeom prst="rect">
                      <a:avLst/>
                    </a:prstGeom>
                    <a:noFill/>
                  </p:spPr>
                  <p:txBody>
                    <a:bodyPr wrap="none" rtlCol="0">
                      <a:spAutoFit/>
                    </a:bodyPr>
                    <a:lstStyle/>
                    <a:p>
                      <a:r>
                        <a:rPr lang="en-GB" dirty="0" err="1" smtClean="0">
                          <a:latin typeface="Calibri" pitchFamily="34" charset="0"/>
                          <a:cs typeface="Calibri" pitchFamily="34" charset="0"/>
                        </a:rPr>
                        <a:t>v</a:t>
                      </a:r>
                      <a:r>
                        <a:rPr lang="en-GB" baseline="-25000" dirty="0" err="1" smtClean="0">
                          <a:latin typeface="Calibri" pitchFamily="34" charset="0"/>
                          <a:cs typeface="Calibri" pitchFamily="34" charset="0"/>
                        </a:rPr>
                        <a:t>max</a:t>
                      </a:r>
                      <a:r>
                        <a:rPr lang="pl-PL" dirty="0" smtClean="0">
                          <a:latin typeface="Calibri" pitchFamily="34" charset="0"/>
                          <a:cs typeface="Calibri" pitchFamily="34" charset="0"/>
                        </a:rPr>
                        <a:t> = 0.00677 × </a:t>
                      </a:r>
                      <a14:m>
                        <m:oMath xmlns:m="http://schemas.openxmlformats.org/officeDocument/2006/math">
                          <m:f>
                            <m:fPr>
                              <m:ctrlPr>
                                <a:rPr lang="en-GB" i="1">
                                  <a:latin typeface="Cambria Math"/>
                                  <a:ea typeface="Cambria Math"/>
                                </a:rPr>
                              </m:ctrlPr>
                            </m:fPr>
                            <m:num>
                              <m:sSup>
                                <m:sSupPr>
                                  <m:ctrlPr>
                                    <a:rPr lang="pl-PL" i="1">
                                      <a:latin typeface="Cambria Math"/>
                                      <a:ea typeface="Cambria Math"/>
                                    </a:rPr>
                                  </m:ctrlPr>
                                </m:sSupPr>
                                <m:e>
                                  <m:r>
                                    <m:rPr>
                                      <m:sty m:val="p"/>
                                    </m:rPr>
                                    <a:rPr lang="pl-PL">
                                      <a:latin typeface="Cambria Math"/>
                                      <a:ea typeface="Cambria Math"/>
                                    </a:rPr>
                                    <m:t>pl</m:t>
                                  </m:r>
                                </m:e>
                                <m:sup>
                                  <m:r>
                                    <a:rPr lang="pl-PL">
                                      <a:latin typeface="Cambria Math"/>
                                      <a:ea typeface="Cambria Math"/>
                                    </a:rPr>
                                    <m:t>4</m:t>
                                  </m:r>
                                </m:sup>
                              </m:sSup>
                            </m:num>
                            <m:den>
                              <m:r>
                                <m:rPr>
                                  <m:sty m:val="p"/>
                                </m:rPr>
                                <a:rPr lang="pl-PL">
                                  <a:latin typeface="Cambria Math"/>
                                  <a:ea typeface="Cambria Math"/>
                                </a:rPr>
                                <m:t>EI</m:t>
                              </m:r>
                              <m:r>
                                <m:rPr>
                                  <m:sty m:val="p"/>
                                </m:rPr>
                                <a:rPr lang="pl-PL" baseline="-25000">
                                  <a:latin typeface="Cambria Math"/>
                                  <a:ea typeface="Cambria Math"/>
                                </a:rPr>
                                <m:t>xx</m:t>
                              </m:r>
                            </m:den>
                          </m:f>
                          <m:r>
                            <a:rPr lang="pl-PL" i="1" baseline="-25000">
                              <a:latin typeface="Cambria Math"/>
                              <a:ea typeface="Cambria Math"/>
                            </a:rPr>
                            <m:t> </m:t>
                          </m:r>
                        </m:oMath>
                      </a14:m>
                      <a:r>
                        <a:rPr lang="pl-PL" baseline="-25000" dirty="0" err="1" smtClean="0">
                          <a:latin typeface="Calibri" pitchFamily="34" charset="0"/>
                          <a:cs typeface="Calibri" pitchFamily="34" charset="0"/>
                        </a:rPr>
                        <a:t>x</a:t>
                      </a:r>
                      <a:endParaRPr lang="en-GB" baseline="-25000" dirty="0">
                        <a:latin typeface="Calibri" pitchFamily="34" charset="0"/>
                        <a:cs typeface="Calibri" pitchFamily="34" charset="0"/>
                      </a:endParaRPr>
                    </a:p>
                  </p:txBody>
                </p:sp>
              </mc:Choice>
              <mc:Fallback>
                <p:sp>
                  <p:nvSpPr>
                    <p:cNvPr id="110" name="pole tekstowe 109"/>
                    <p:cNvSpPr txBox="1">
                      <a:spLocks noRot="1" noChangeAspect="1" noMove="1" noResize="1" noEditPoints="1" noAdjustHandles="1" noChangeArrowheads="1" noChangeShapeType="1" noTextEdit="1"/>
                    </p:cNvSpPr>
                    <p:nvPr/>
                  </p:nvSpPr>
                  <p:spPr>
                    <a:xfrm>
                      <a:off x="1510865" y="3514047"/>
                      <a:ext cx="2145331" cy="521618"/>
                    </a:xfrm>
                    <a:prstGeom prst="rect">
                      <a:avLst/>
                    </a:prstGeom>
                    <a:blipFill rotWithShape="1">
                      <a:blip r:embed="rId4" cstate="print"/>
                      <a:stretch>
                        <a:fillRect l="-2557" b="-6977"/>
                      </a:stretch>
                    </a:blipFill>
                  </p:spPr>
                  <p:txBody>
                    <a:bodyPr/>
                    <a:lstStyle/>
                    <a:p>
                      <a:r>
                        <a:rPr lang="en-GB">
                          <a:noFill/>
                        </a:rPr>
                        <a:t> </a:t>
                      </a:r>
                    </a:p>
                  </p:txBody>
                </p:sp>
              </mc:Fallback>
            </mc:AlternateContent>
            <p:sp>
              <p:nvSpPr>
                <p:cNvPr id="111" name="pole tekstowe 110"/>
                <p:cNvSpPr txBox="1"/>
                <p:nvPr/>
              </p:nvSpPr>
              <p:spPr>
                <a:xfrm>
                  <a:off x="129264" y="3639482"/>
                  <a:ext cx="1168846" cy="369332"/>
                </a:xfrm>
                <a:prstGeom prst="rect">
                  <a:avLst/>
                </a:prstGeom>
                <a:noFill/>
              </p:spPr>
              <p:txBody>
                <a:bodyPr wrap="none" rtlCol="0">
                  <a:spAutoFit/>
                </a:bodyPr>
                <a:lstStyle/>
                <a:p>
                  <a:r>
                    <a:rPr lang="en-GB" b="1" dirty="0" smtClean="0">
                      <a:latin typeface="Calibri" pitchFamily="34" charset="0"/>
                      <a:cs typeface="Calibri" pitchFamily="34" charset="0"/>
                    </a:rPr>
                    <a:t>Deflection</a:t>
                  </a:r>
                  <a:endParaRPr lang="en-GB" b="1" dirty="0">
                    <a:latin typeface="Calibri" pitchFamily="34" charset="0"/>
                    <a:cs typeface="Calibri" pitchFamily="34" charset="0"/>
                  </a:endParaRPr>
                </a:p>
              </p:txBody>
            </p:sp>
            <p:cxnSp>
              <p:nvCxnSpPr>
                <p:cNvPr id="123" name="Łącznik prostoliniowy 122"/>
                <p:cNvCxnSpPr>
                  <a:endCxn id="136" idx="0"/>
                </p:cNvCxnSpPr>
                <p:nvPr/>
              </p:nvCxnSpPr>
              <p:spPr>
                <a:xfrm>
                  <a:off x="481198" y="4087292"/>
                  <a:ext cx="7295158"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sp>
              <p:nvSpPr>
                <p:cNvPr id="136" name="Trójkąt równoramienny 135"/>
                <p:cNvSpPr/>
                <p:nvPr/>
              </p:nvSpPr>
              <p:spPr>
                <a:xfrm>
                  <a:off x="7668344" y="4087292"/>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7" name="Łącznik prostoliniowy 136"/>
                <p:cNvCxnSpPr/>
                <p:nvPr/>
              </p:nvCxnSpPr>
              <p:spPr>
                <a:xfrm>
                  <a:off x="7632340" y="4331190"/>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3" name="Łącznik prosty ze strzałką 142"/>
                <p:cNvCxnSpPr/>
                <p:nvPr/>
              </p:nvCxnSpPr>
              <p:spPr>
                <a:xfrm flipH="1">
                  <a:off x="1449116" y="4014356"/>
                  <a:ext cx="338335" cy="28414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6" name="Łącznik prosty ze strzałką 145"/>
                <p:cNvCxnSpPr/>
                <p:nvPr/>
              </p:nvCxnSpPr>
              <p:spPr>
                <a:xfrm>
                  <a:off x="4194492" y="4084976"/>
                  <a:ext cx="2357" cy="253632"/>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49" name="Łącznik prosty ze strzałką 148"/>
                <p:cNvCxnSpPr/>
                <p:nvPr/>
              </p:nvCxnSpPr>
              <p:spPr>
                <a:xfrm flipH="1">
                  <a:off x="4264342" y="3928284"/>
                  <a:ext cx="338335" cy="28414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0" name="pole tekstowe 149"/>
                <p:cNvSpPr txBox="1"/>
                <p:nvPr/>
              </p:nvSpPr>
              <p:spPr>
                <a:xfrm>
                  <a:off x="6950275" y="3639482"/>
                  <a:ext cx="551946" cy="369332"/>
                </a:xfrm>
                <a:prstGeom prst="rect">
                  <a:avLst/>
                </a:prstGeom>
                <a:noFill/>
              </p:spPr>
              <p:txBody>
                <a:bodyPr wrap="none" rtlCol="0">
                  <a:spAutoFit/>
                </a:bodyPr>
                <a:lstStyle/>
                <a:p>
                  <a:r>
                    <a:rPr lang="en-GB" dirty="0" err="1" smtClean="0">
                      <a:latin typeface="Calibri" pitchFamily="34" charset="0"/>
                      <a:cs typeface="Calibri" pitchFamily="34" charset="0"/>
                    </a:rPr>
                    <a:t>v</a:t>
                  </a:r>
                  <a:r>
                    <a:rPr lang="en-GB" baseline="-25000" dirty="0" err="1" smtClean="0">
                      <a:latin typeface="Calibri" pitchFamily="34" charset="0"/>
                      <a:cs typeface="Calibri" pitchFamily="34" charset="0"/>
                    </a:rPr>
                    <a:t>max</a:t>
                  </a:r>
                  <a:endParaRPr lang="en-GB" baseline="-25000" dirty="0">
                    <a:latin typeface="Calibri" pitchFamily="34" charset="0"/>
                    <a:cs typeface="Calibri" pitchFamily="34" charset="0"/>
                  </a:endParaRPr>
                </a:p>
              </p:txBody>
            </p:sp>
            <p:cxnSp>
              <p:nvCxnSpPr>
                <p:cNvPr id="151" name="Łącznik prosty ze strzałką 150"/>
                <p:cNvCxnSpPr/>
                <p:nvPr/>
              </p:nvCxnSpPr>
              <p:spPr>
                <a:xfrm flipH="1">
                  <a:off x="6896263" y="4014356"/>
                  <a:ext cx="338335" cy="28414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grpSp>
      </p:grpSp>
      <p:grpSp>
        <p:nvGrpSpPr>
          <p:cNvPr id="6" name="Grupa 2"/>
          <p:cNvGrpSpPr/>
          <p:nvPr/>
        </p:nvGrpSpPr>
        <p:grpSpPr>
          <a:xfrm>
            <a:off x="398677" y="2397551"/>
            <a:ext cx="7877331" cy="823690"/>
            <a:chOff x="398677" y="2397551"/>
            <a:chExt cx="7877331" cy="823690"/>
          </a:xfrm>
        </p:grpSpPr>
        <p:cxnSp>
          <p:nvCxnSpPr>
            <p:cNvPr id="61" name="Łącznik prostoliniowy 60"/>
            <p:cNvCxnSpPr/>
            <p:nvPr/>
          </p:nvCxnSpPr>
          <p:spPr>
            <a:xfrm>
              <a:off x="491307" y="2776348"/>
              <a:ext cx="7321053" cy="0"/>
            </a:xfrm>
            <a:prstGeom prst="line">
              <a:avLst/>
            </a:prstGeom>
            <a:ln w="57150">
              <a:solidFill>
                <a:srgbClr val="F3C200"/>
              </a:solidFill>
            </a:ln>
          </p:spPr>
          <p:style>
            <a:lnRef idx="1">
              <a:schemeClr val="accent1"/>
            </a:lnRef>
            <a:fillRef idx="0">
              <a:schemeClr val="accent1"/>
            </a:fillRef>
            <a:effectRef idx="0">
              <a:schemeClr val="accent1"/>
            </a:effectRef>
            <a:fontRef idx="minor">
              <a:schemeClr val="tx1"/>
            </a:fontRef>
          </p:style>
        </p:cxnSp>
        <p:sp>
          <p:nvSpPr>
            <p:cNvPr id="62" name="Trójkąt równoramienny 61"/>
            <p:cNvSpPr/>
            <p:nvPr/>
          </p:nvSpPr>
          <p:spPr>
            <a:xfrm>
              <a:off x="398677" y="280894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rójkąt równoramienny 62"/>
            <p:cNvSpPr/>
            <p:nvPr/>
          </p:nvSpPr>
          <p:spPr>
            <a:xfrm>
              <a:off x="2831567" y="2808251"/>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4" name="Łącznik prostoliniowy 63"/>
            <p:cNvCxnSpPr/>
            <p:nvPr/>
          </p:nvCxnSpPr>
          <p:spPr>
            <a:xfrm>
              <a:off x="2795563" y="3052149"/>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Łącznik prosty ze strzałką 64"/>
            <p:cNvCxnSpPr/>
            <p:nvPr/>
          </p:nvCxnSpPr>
          <p:spPr>
            <a:xfrm>
              <a:off x="506689" y="2397559"/>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6" name="Łącznik prosty ze strzałką 65"/>
            <p:cNvCxnSpPr/>
            <p:nvPr/>
          </p:nvCxnSpPr>
          <p:spPr>
            <a:xfrm>
              <a:off x="835979" y="2397558"/>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7" name="Łącznik prosty ze strzałką 66"/>
            <p:cNvCxnSpPr/>
            <p:nvPr/>
          </p:nvCxnSpPr>
          <p:spPr>
            <a:xfrm>
              <a:off x="1139379"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8" name="Łącznik prosty ze strzałką 67"/>
            <p:cNvCxnSpPr/>
            <p:nvPr/>
          </p:nvCxnSpPr>
          <p:spPr>
            <a:xfrm>
              <a:off x="1449115"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69" name="Łącznik prosty ze strzałką 68"/>
            <p:cNvCxnSpPr/>
            <p:nvPr/>
          </p:nvCxnSpPr>
          <p:spPr>
            <a:xfrm>
              <a:off x="1787451"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0" name="Łącznik prosty ze strzałką 69"/>
            <p:cNvCxnSpPr/>
            <p:nvPr/>
          </p:nvCxnSpPr>
          <p:spPr>
            <a:xfrm>
              <a:off x="2075483" y="2397555"/>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1" name="Łącznik prosty ze strzałką 70"/>
            <p:cNvCxnSpPr/>
            <p:nvPr/>
          </p:nvCxnSpPr>
          <p:spPr>
            <a:xfrm>
              <a:off x="2363515" y="239755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2" name="Łącznik prosty ze strzałką 71"/>
            <p:cNvCxnSpPr/>
            <p:nvPr/>
          </p:nvCxnSpPr>
          <p:spPr>
            <a:xfrm>
              <a:off x="2651547" y="2397563"/>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73" name="Łącznik prosty ze strzałką 72"/>
            <p:cNvCxnSpPr/>
            <p:nvPr/>
          </p:nvCxnSpPr>
          <p:spPr>
            <a:xfrm>
              <a:off x="2952936" y="239755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74" name="pole tekstowe 73"/>
            <p:cNvSpPr txBox="1"/>
            <p:nvPr/>
          </p:nvSpPr>
          <p:spPr>
            <a:xfrm>
              <a:off x="7969514" y="2397551"/>
              <a:ext cx="306494" cy="369332"/>
            </a:xfrm>
            <a:prstGeom prst="rect">
              <a:avLst/>
            </a:prstGeom>
            <a:noFill/>
          </p:spPr>
          <p:txBody>
            <a:bodyPr wrap="none" rtlCol="0">
              <a:spAutoFit/>
            </a:bodyPr>
            <a:lstStyle/>
            <a:p>
              <a:r>
                <a:rPr lang="pl-PL" dirty="0">
                  <a:latin typeface="Calibri" pitchFamily="34" charset="0"/>
                  <a:cs typeface="Calibri" pitchFamily="34" charset="0"/>
                </a:rPr>
                <a:t>p</a:t>
              </a:r>
              <a:endParaRPr lang="en-GB" dirty="0">
                <a:latin typeface="Calibri" pitchFamily="34" charset="0"/>
                <a:cs typeface="Calibri" pitchFamily="34" charset="0"/>
              </a:endParaRPr>
            </a:p>
          </p:txBody>
        </p:sp>
        <p:cxnSp>
          <p:nvCxnSpPr>
            <p:cNvPr id="75" name="Łącznik prosty ze strzałką 74"/>
            <p:cNvCxnSpPr/>
            <p:nvPr/>
          </p:nvCxnSpPr>
          <p:spPr>
            <a:xfrm flipH="1">
              <a:off x="494447"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76" name="pole tekstowe 75"/>
            <p:cNvSpPr txBox="1"/>
            <p:nvPr/>
          </p:nvSpPr>
          <p:spPr>
            <a:xfrm>
              <a:off x="1510865" y="2817122"/>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sp>
          <p:nvSpPr>
            <p:cNvPr id="77" name="Trójkąt równoramienny 76"/>
            <p:cNvSpPr/>
            <p:nvPr/>
          </p:nvSpPr>
          <p:spPr>
            <a:xfrm>
              <a:off x="5259217" y="280894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8" name="Łącznik prostoliniowy 77"/>
            <p:cNvCxnSpPr/>
            <p:nvPr/>
          </p:nvCxnSpPr>
          <p:spPr>
            <a:xfrm>
              <a:off x="5223213" y="305283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79" name="pole tekstowe 78"/>
            <p:cNvSpPr txBox="1"/>
            <p:nvPr/>
          </p:nvSpPr>
          <p:spPr>
            <a:xfrm>
              <a:off x="4098329" y="2824201"/>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cxnSp>
          <p:nvCxnSpPr>
            <p:cNvPr id="80" name="Łącznik prosty ze strzałką 79"/>
            <p:cNvCxnSpPr/>
            <p:nvPr/>
          </p:nvCxnSpPr>
          <p:spPr>
            <a:xfrm>
              <a:off x="3265640" y="2405765"/>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1" name="Łącznik prosty ze strzałką 80"/>
            <p:cNvCxnSpPr/>
            <p:nvPr/>
          </p:nvCxnSpPr>
          <p:spPr>
            <a:xfrm>
              <a:off x="3569040"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2" name="Łącznik prosty ze strzałką 81"/>
            <p:cNvCxnSpPr/>
            <p:nvPr/>
          </p:nvCxnSpPr>
          <p:spPr>
            <a:xfrm>
              <a:off x="3878776"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3" name="Łącznik prosty ze strzałką 82"/>
            <p:cNvCxnSpPr/>
            <p:nvPr/>
          </p:nvCxnSpPr>
          <p:spPr>
            <a:xfrm>
              <a:off x="4217112"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4" name="Łącznik prosty ze strzałką 83"/>
            <p:cNvCxnSpPr/>
            <p:nvPr/>
          </p:nvCxnSpPr>
          <p:spPr>
            <a:xfrm>
              <a:off x="4505144" y="24057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5" name="Łącznik prosty ze strzałką 84"/>
            <p:cNvCxnSpPr/>
            <p:nvPr/>
          </p:nvCxnSpPr>
          <p:spPr>
            <a:xfrm>
              <a:off x="4793176" y="240576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6" name="Łącznik prosty ze strzałką 85"/>
            <p:cNvCxnSpPr/>
            <p:nvPr/>
          </p:nvCxnSpPr>
          <p:spPr>
            <a:xfrm>
              <a:off x="5081208" y="2405770"/>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7" name="Łącznik prosty ze strzałką 86"/>
            <p:cNvCxnSpPr/>
            <p:nvPr/>
          </p:nvCxnSpPr>
          <p:spPr>
            <a:xfrm>
              <a:off x="5405649" y="2405759"/>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88" name="Łącznik prosty ze strzałką 87"/>
            <p:cNvCxnSpPr/>
            <p:nvPr/>
          </p:nvCxnSpPr>
          <p:spPr>
            <a:xfrm flipH="1">
              <a:off x="2918956"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25" name="Łącznik prosty ze strzałką 124"/>
            <p:cNvCxnSpPr/>
            <p:nvPr/>
          </p:nvCxnSpPr>
          <p:spPr>
            <a:xfrm>
              <a:off x="5726139" y="2397557"/>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6" name="Łącznik prosty ze strzałką 125"/>
            <p:cNvCxnSpPr/>
            <p:nvPr/>
          </p:nvCxnSpPr>
          <p:spPr>
            <a:xfrm>
              <a:off x="6014171"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7" name="Łącznik prosty ze strzałką 126"/>
            <p:cNvCxnSpPr/>
            <p:nvPr/>
          </p:nvCxnSpPr>
          <p:spPr>
            <a:xfrm>
              <a:off x="6323907"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8" name="Łącznik prosty ze strzałką 127"/>
            <p:cNvCxnSpPr/>
            <p:nvPr/>
          </p:nvCxnSpPr>
          <p:spPr>
            <a:xfrm>
              <a:off x="6662243"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9" name="Łącznik prosty ze strzałką 128"/>
            <p:cNvCxnSpPr/>
            <p:nvPr/>
          </p:nvCxnSpPr>
          <p:spPr>
            <a:xfrm>
              <a:off x="6950275" y="2397554"/>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0" name="Łącznik prosty ze strzałką 129"/>
            <p:cNvCxnSpPr/>
            <p:nvPr/>
          </p:nvCxnSpPr>
          <p:spPr>
            <a:xfrm>
              <a:off x="7238307" y="239755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1" name="Łącznik prosty ze strzałką 130"/>
            <p:cNvCxnSpPr/>
            <p:nvPr/>
          </p:nvCxnSpPr>
          <p:spPr>
            <a:xfrm>
              <a:off x="7526339" y="2397562"/>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32" name="Łącznik prosty ze strzałką 131"/>
            <p:cNvCxnSpPr/>
            <p:nvPr/>
          </p:nvCxnSpPr>
          <p:spPr>
            <a:xfrm>
              <a:off x="7812360" y="2397551"/>
              <a:ext cx="0" cy="378785"/>
            </a:xfrm>
            <a:prstGeom prst="straightConnector1">
              <a:avLst/>
            </a:prstGeom>
            <a:ln>
              <a:solidFill>
                <a:schemeClr val="tx2">
                  <a:lumMod val="60000"/>
                  <a:lumOff val="40000"/>
                </a:schemeClr>
              </a:solidFill>
              <a:tailEnd type="arrow"/>
            </a:ln>
          </p:spPr>
          <p:style>
            <a:lnRef idx="1">
              <a:schemeClr val="accent1"/>
            </a:lnRef>
            <a:fillRef idx="0">
              <a:schemeClr val="accent1"/>
            </a:fillRef>
            <a:effectRef idx="0">
              <a:schemeClr val="accent1"/>
            </a:effectRef>
            <a:fontRef idx="minor">
              <a:schemeClr val="tx1"/>
            </a:fontRef>
          </p:style>
        </p:cxnSp>
        <p:sp>
          <p:nvSpPr>
            <p:cNvPr id="134" name="Trójkąt równoramienny 133"/>
            <p:cNvSpPr/>
            <p:nvPr/>
          </p:nvSpPr>
          <p:spPr>
            <a:xfrm>
              <a:off x="7704348" y="2784555"/>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5" name="Łącznik prostoliniowy 134"/>
            <p:cNvCxnSpPr/>
            <p:nvPr/>
          </p:nvCxnSpPr>
          <p:spPr>
            <a:xfrm>
              <a:off x="7668344" y="3028453"/>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152" name="pole tekstowe 151"/>
            <p:cNvSpPr txBox="1"/>
            <p:nvPr/>
          </p:nvSpPr>
          <p:spPr>
            <a:xfrm>
              <a:off x="6543460" y="2824201"/>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cxnSp>
          <p:nvCxnSpPr>
            <p:cNvPr id="153" name="Łącznik prosty ze strzałką 152"/>
            <p:cNvCxnSpPr/>
            <p:nvPr/>
          </p:nvCxnSpPr>
          <p:spPr>
            <a:xfrm flipH="1">
              <a:off x="5364087" y="3221241"/>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grpSp>
      <p:grpSp>
        <p:nvGrpSpPr>
          <p:cNvPr id="7" name="Grupa 7"/>
          <p:cNvGrpSpPr/>
          <p:nvPr/>
        </p:nvGrpSpPr>
        <p:grpSpPr>
          <a:xfrm>
            <a:off x="-203342" y="2317020"/>
            <a:ext cx="9135813" cy="4198107"/>
            <a:chOff x="-203342" y="2317020"/>
            <a:chExt cx="9135813" cy="4198107"/>
          </a:xfrm>
        </p:grpSpPr>
        <p:sp>
          <p:nvSpPr>
            <p:cNvPr id="104" name="Łuk 103"/>
            <p:cNvSpPr/>
            <p:nvPr/>
          </p:nvSpPr>
          <p:spPr>
            <a:xfrm rot="8522370">
              <a:off x="-203342" y="2609401"/>
              <a:ext cx="3803492" cy="3314177"/>
            </a:xfrm>
            <a:prstGeom prst="arc">
              <a:avLst>
                <a:gd name="adj1" fmla="val 15591877"/>
                <a:gd name="adj2" fmla="val 20822492"/>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5" name="Łuk 104"/>
            <p:cNvSpPr/>
            <p:nvPr/>
          </p:nvSpPr>
          <p:spPr>
            <a:xfrm rot="8091551">
              <a:off x="2423809" y="2498237"/>
              <a:ext cx="3278519" cy="3428387"/>
            </a:xfrm>
            <a:prstGeom prst="arc">
              <a:avLst>
                <a:gd name="adj1" fmla="val 15990381"/>
                <a:gd name="adj2" fmla="val 1197"/>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2" name="Łuk 161"/>
            <p:cNvSpPr/>
            <p:nvPr/>
          </p:nvSpPr>
          <p:spPr>
            <a:xfrm rot="8466706">
              <a:off x="4856989" y="2317020"/>
              <a:ext cx="3359613" cy="3807890"/>
            </a:xfrm>
            <a:prstGeom prst="arc">
              <a:avLst>
                <a:gd name="adj1" fmla="val 16196695"/>
                <a:gd name="adj2" fmla="val 21283306"/>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upa 4"/>
            <p:cNvGrpSpPr/>
            <p:nvPr/>
          </p:nvGrpSpPr>
          <p:grpSpPr>
            <a:xfrm>
              <a:off x="129917" y="4896786"/>
              <a:ext cx="8802554" cy="1618341"/>
              <a:chOff x="129917" y="4896786"/>
              <a:chExt cx="8802554" cy="1618341"/>
            </a:xfrm>
          </p:grpSpPr>
          <p:sp>
            <p:nvSpPr>
              <p:cNvPr id="94" name="Trójkąt równoramienny 93"/>
              <p:cNvSpPr/>
              <p:nvPr/>
            </p:nvSpPr>
            <p:spPr>
              <a:xfrm>
                <a:off x="376096" y="572820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Trójkąt równoramienny 94"/>
              <p:cNvSpPr/>
              <p:nvPr/>
            </p:nvSpPr>
            <p:spPr>
              <a:xfrm>
                <a:off x="2808986" y="5727511"/>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6" name="Łącznik prostoliniowy 95"/>
              <p:cNvCxnSpPr/>
              <p:nvPr/>
            </p:nvCxnSpPr>
            <p:spPr>
              <a:xfrm>
                <a:off x="2772982" y="5971409"/>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7" name="Trójkąt równoramienny 96"/>
              <p:cNvSpPr/>
              <p:nvPr/>
            </p:nvSpPr>
            <p:spPr>
              <a:xfrm>
                <a:off x="5236636" y="572820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8" name="Łącznik prostoliniowy 97"/>
              <p:cNvCxnSpPr/>
              <p:nvPr/>
            </p:nvCxnSpPr>
            <p:spPr>
              <a:xfrm>
                <a:off x="5200632" y="597209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Łącznik prostoliniowy 102"/>
              <p:cNvCxnSpPr>
                <a:stCxn id="94" idx="0"/>
                <a:endCxn id="159" idx="0"/>
              </p:cNvCxnSpPr>
              <p:nvPr/>
            </p:nvCxnSpPr>
            <p:spPr>
              <a:xfrm>
                <a:off x="484108" y="5728200"/>
                <a:ext cx="7256244" cy="0"/>
              </a:xfrm>
              <a:prstGeom prst="line">
                <a:avLst/>
              </a:prstGeom>
              <a:ln>
                <a:prstDash val="dash"/>
              </a:ln>
            </p:spPr>
            <p:style>
              <a:lnRef idx="1">
                <a:schemeClr val="accent1"/>
              </a:lnRef>
              <a:fillRef idx="0">
                <a:schemeClr val="accent1"/>
              </a:fillRef>
              <a:effectRef idx="0">
                <a:schemeClr val="accent1"/>
              </a:effectRef>
              <a:fontRef idx="minor">
                <a:schemeClr val="tx1"/>
              </a:fontRef>
            </p:style>
          </p:cxnSp>
          <p:cxnSp>
            <p:nvCxnSpPr>
              <p:cNvPr id="106" name="Łącznik prosty ze strzałką 105"/>
              <p:cNvCxnSpPr/>
              <p:nvPr/>
            </p:nvCxnSpPr>
            <p:spPr>
              <a:xfrm>
                <a:off x="2914242" y="5362719"/>
                <a:ext cx="0" cy="364792"/>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7" name="Łącznik prosty ze strzałką 106"/>
              <p:cNvCxnSpPr/>
              <p:nvPr/>
            </p:nvCxnSpPr>
            <p:spPr>
              <a:xfrm>
                <a:off x="4172325" y="5711521"/>
                <a:ext cx="0" cy="203104"/>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08" name="Łącznik prosty ze strzałką 107"/>
              <p:cNvCxnSpPr/>
              <p:nvPr/>
            </p:nvCxnSpPr>
            <p:spPr>
              <a:xfrm>
                <a:off x="1385443" y="5728200"/>
                <a:ext cx="0" cy="334525"/>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112" name="pole tekstowe 111"/>
              <p:cNvSpPr txBox="1"/>
              <p:nvPr/>
            </p:nvSpPr>
            <p:spPr>
              <a:xfrm>
                <a:off x="129917" y="6145795"/>
                <a:ext cx="1833643" cy="369332"/>
              </a:xfrm>
              <a:prstGeom prst="rect">
                <a:avLst/>
              </a:prstGeom>
              <a:noFill/>
            </p:spPr>
            <p:txBody>
              <a:bodyPr wrap="none" rtlCol="0">
                <a:spAutoFit/>
              </a:bodyPr>
              <a:lstStyle/>
              <a:p>
                <a:r>
                  <a:rPr lang="en-GB" b="1" dirty="0" smtClean="0">
                    <a:latin typeface="Calibri" pitchFamily="34" charset="0"/>
                    <a:cs typeface="Calibri" pitchFamily="34" charset="0"/>
                  </a:rPr>
                  <a:t>Bending</a:t>
                </a:r>
                <a:r>
                  <a:rPr lang="pl-PL" b="1" dirty="0" smtClean="0">
                    <a:latin typeface="Calibri" pitchFamily="34" charset="0"/>
                    <a:cs typeface="Calibri" pitchFamily="34" charset="0"/>
                  </a:rPr>
                  <a:t> moment</a:t>
                </a:r>
                <a:endParaRPr lang="en-GB" b="1" dirty="0">
                  <a:latin typeface="Calibri" pitchFamily="34" charset="0"/>
                  <a:cs typeface="Calibri" pitchFamily="34" charset="0"/>
                </a:endParaRPr>
              </a:p>
            </p:txBody>
          </p:sp>
          <p:cxnSp>
            <p:nvCxnSpPr>
              <p:cNvPr id="113" name="Łącznik prosty ze strzałką 112"/>
              <p:cNvCxnSpPr/>
              <p:nvPr/>
            </p:nvCxnSpPr>
            <p:spPr>
              <a:xfrm flipH="1">
                <a:off x="2971137" y="5271583"/>
                <a:ext cx="433844" cy="331579"/>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4" name="pole tekstowe 113"/>
              <p:cNvSpPr txBox="1"/>
              <p:nvPr/>
            </p:nvSpPr>
            <p:spPr>
              <a:xfrm>
                <a:off x="3352160" y="4896786"/>
                <a:ext cx="1830309" cy="369332"/>
              </a:xfrm>
              <a:prstGeom prst="rect">
                <a:avLst/>
              </a:prstGeom>
              <a:noFill/>
            </p:spPr>
            <p:txBody>
              <a:bodyPr wrap="none" rtlCol="0">
                <a:spAutoFit/>
              </a:bodyPr>
              <a:lstStyle/>
              <a:p>
                <a:r>
                  <a:rPr lang="pl-PL" dirty="0" err="1" smtClean="0">
                    <a:latin typeface="Calibri" pitchFamily="34" charset="0"/>
                    <a:cs typeface="Calibri" pitchFamily="34" charset="0"/>
                  </a:rPr>
                  <a:t>M</a:t>
                </a:r>
                <a:r>
                  <a:rPr lang="pl-PL" baseline="-25000" dirty="0" err="1" smtClean="0">
                    <a:latin typeface="Calibri" pitchFamily="34" charset="0"/>
                    <a:cs typeface="Calibri" pitchFamily="34" charset="0"/>
                  </a:rPr>
                  <a:t>fe</a:t>
                </a:r>
                <a:r>
                  <a:rPr lang="pl-PL" dirty="0" smtClean="0">
                    <a:latin typeface="Calibri" pitchFamily="34" charset="0"/>
                    <a:cs typeface="Calibri" pitchFamily="34" charset="0"/>
                  </a:rPr>
                  <a:t> = - 0.100 </a:t>
                </a:r>
                <a:r>
                  <a:rPr lang="pl-PL" dirty="0">
                    <a:latin typeface="Calibri" pitchFamily="34" charset="0"/>
                    <a:cs typeface="Calibri" pitchFamily="34" charset="0"/>
                  </a:rPr>
                  <a:t>× </a:t>
                </a:r>
                <a:r>
                  <a:rPr lang="pl-PL" dirty="0" smtClean="0">
                    <a:latin typeface="Calibri" pitchFamily="34" charset="0"/>
                    <a:cs typeface="Calibri" pitchFamily="34" charset="0"/>
                  </a:rPr>
                  <a:t>pl</a:t>
                </a:r>
                <a:r>
                  <a:rPr lang="pl-PL" baseline="30000" dirty="0">
                    <a:latin typeface="Calibri" pitchFamily="34" charset="0"/>
                    <a:cs typeface="Calibri" pitchFamily="34" charset="0"/>
                  </a:rPr>
                  <a:t>2</a:t>
                </a:r>
                <a:endParaRPr lang="en-GB" baseline="-25000" dirty="0">
                  <a:latin typeface="Calibri" pitchFamily="34" charset="0"/>
                  <a:cs typeface="Calibri" pitchFamily="34" charset="0"/>
                </a:endParaRPr>
              </a:p>
            </p:txBody>
          </p:sp>
          <p:sp>
            <p:nvSpPr>
              <p:cNvPr id="115" name="pole tekstowe 114"/>
              <p:cNvSpPr txBox="1"/>
              <p:nvPr/>
            </p:nvSpPr>
            <p:spPr>
              <a:xfrm>
                <a:off x="376096" y="5233830"/>
                <a:ext cx="2018694" cy="369332"/>
              </a:xfrm>
              <a:prstGeom prst="rect">
                <a:avLst/>
              </a:prstGeom>
              <a:noFill/>
            </p:spPr>
            <p:txBody>
              <a:bodyPr wrap="none" rtlCol="0">
                <a:spAutoFit/>
              </a:bodyPr>
              <a:lstStyle/>
              <a:p>
                <a:r>
                  <a:rPr lang="pl-PL" dirty="0" err="1" smtClean="0">
                    <a:latin typeface="Calibri" pitchFamily="34" charset="0"/>
                    <a:cs typeface="Calibri" pitchFamily="34" charset="0"/>
                  </a:rPr>
                  <a:t>M</a:t>
                </a:r>
                <a:r>
                  <a:rPr lang="pl-PL" baseline="-25000" dirty="0" err="1" smtClean="0">
                    <a:latin typeface="Calibri" pitchFamily="34" charset="0"/>
                    <a:cs typeface="Calibri" pitchFamily="34" charset="0"/>
                  </a:rPr>
                  <a:t>max</a:t>
                </a:r>
                <a:r>
                  <a:rPr lang="pl-PL" dirty="0" smtClean="0">
                    <a:latin typeface="Calibri" pitchFamily="34" charset="0"/>
                    <a:cs typeface="Calibri" pitchFamily="34" charset="0"/>
                  </a:rPr>
                  <a:t> = + 0.080 x pl</a:t>
                </a:r>
                <a:r>
                  <a:rPr lang="pl-PL" baseline="30000" dirty="0">
                    <a:latin typeface="Calibri" pitchFamily="34" charset="0"/>
                    <a:cs typeface="Calibri" pitchFamily="34" charset="0"/>
                  </a:rPr>
                  <a:t>2</a:t>
                </a:r>
                <a:endParaRPr lang="en-GB" baseline="-25000" dirty="0">
                  <a:latin typeface="Calibri" pitchFamily="34" charset="0"/>
                  <a:cs typeface="Calibri" pitchFamily="34" charset="0"/>
                </a:endParaRPr>
              </a:p>
            </p:txBody>
          </p:sp>
          <p:cxnSp>
            <p:nvCxnSpPr>
              <p:cNvPr id="116" name="Łącznik prosty ze strzałką 115"/>
              <p:cNvCxnSpPr/>
              <p:nvPr/>
            </p:nvCxnSpPr>
            <p:spPr>
              <a:xfrm flipH="1">
                <a:off x="1476181" y="5507778"/>
                <a:ext cx="431029" cy="333812"/>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17" name="Łącznik prosty ze strzałką 116"/>
              <p:cNvCxnSpPr/>
              <p:nvPr/>
            </p:nvCxnSpPr>
            <p:spPr>
              <a:xfrm flipH="1">
                <a:off x="2923613" y="6312291"/>
                <a:ext cx="432481"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18" name="Łącznik prosty ze strzałką 117"/>
              <p:cNvCxnSpPr/>
              <p:nvPr/>
            </p:nvCxnSpPr>
            <p:spPr>
              <a:xfrm flipH="1">
                <a:off x="2474742" y="6312291"/>
                <a:ext cx="430474"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19" name="Łącznik prostoliniowy 118"/>
              <p:cNvCxnSpPr/>
              <p:nvPr/>
            </p:nvCxnSpPr>
            <p:spPr>
              <a:xfrm>
                <a:off x="3361749" y="5603162"/>
                <a:ext cx="0" cy="77816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20" name="Łącznik prostoliniowy 119"/>
              <p:cNvCxnSpPr/>
              <p:nvPr/>
            </p:nvCxnSpPr>
            <p:spPr>
              <a:xfrm>
                <a:off x="2483768" y="5610652"/>
                <a:ext cx="0" cy="77816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21" name="Łącznik prostoliniowy 120"/>
              <p:cNvCxnSpPr/>
              <p:nvPr/>
            </p:nvCxnSpPr>
            <p:spPr>
              <a:xfrm>
                <a:off x="2911468" y="5772865"/>
                <a:ext cx="0" cy="63210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22" name="Łącznik prosty ze strzałką 121"/>
              <p:cNvCxnSpPr/>
              <p:nvPr/>
            </p:nvCxnSpPr>
            <p:spPr>
              <a:xfrm flipH="1">
                <a:off x="3430265" y="6312291"/>
                <a:ext cx="347045"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4" name="pole tekstowe 153"/>
              <p:cNvSpPr txBox="1"/>
              <p:nvPr/>
            </p:nvSpPr>
            <p:spPr>
              <a:xfrm>
                <a:off x="3361749" y="5305352"/>
                <a:ext cx="1755609" cy="369332"/>
              </a:xfrm>
              <a:prstGeom prst="rect">
                <a:avLst/>
              </a:prstGeom>
              <a:noFill/>
            </p:spPr>
            <p:txBody>
              <a:bodyPr wrap="none" rtlCol="0">
                <a:spAutoFit/>
              </a:bodyPr>
              <a:lstStyle/>
              <a:p>
                <a:r>
                  <a:rPr lang="pl-PL" dirty="0" smtClean="0">
                    <a:latin typeface="Calibri" pitchFamily="34" charset="0"/>
                    <a:cs typeface="Calibri" pitchFamily="34" charset="0"/>
                  </a:rPr>
                  <a:t>M = + 0.025 </a:t>
                </a:r>
                <a:r>
                  <a:rPr lang="pl-PL" dirty="0">
                    <a:latin typeface="Calibri" pitchFamily="34" charset="0"/>
                    <a:cs typeface="Calibri" pitchFamily="34" charset="0"/>
                  </a:rPr>
                  <a:t>× </a:t>
                </a:r>
                <a:r>
                  <a:rPr lang="pl-PL" dirty="0" smtClean="0">
                    <a:latin typeface="Calibri" pitchFamily="34" charset="0"/>
                    <a:cs typeface="Calibri" pitchFamily="34" charset="0"/>
                  </a:rPr>
                  <a:t>pl</a:t>
                </a:r>
                <a:r>
                  <a:rPr lang="pl-PL" baseline="30000" dirty="0">
                    <a:latin typeface="Calibri" pitchFamily="34" charset="0"/>
                    <a:cs typeface="Calibri" pitchFamily="34" charset="0"/>
                  </a:rPr>
                  <a:t>2</a:t>
                </a:r>
                <a:endParaRPr lang="en-GB" baseline="-25000" dirty="0">
                  <a:latin typeface="Calibri" pitchFamily="34" charset="0"/>
                  <a:cs typeface="Calibri" pitchFamily="34" charset="0"/>
                </a:endParaRPr>
              </a:p>
            </p:txBody>
          </p:sp>
          <p:sp>
            <p:nvSpPr>
              <p:cNvPr id="159" name="Trójkąt równoramienny 158"/>
              <p:cNvSpPr/>
              <p:nvPr/>
            </p:nvSpPr>
            <p:spPr>
              <a:xfrm>
                <a:off x="7632340" y="572820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0" name="Łącznik prostoliniowy 159"/>
              <p:cNvCxnSpPr/>
              <p:nvPr/>
            </p:nvCxnSpPr>
            <p:spPr>
              <a:xfrm>
                <a:off x="7596336" y="597209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3" name="Łącznik prosty ze strzałką 162"/>
              <p:cNvCxnSpPr/>
              <p:nvPr/>
            </p:nvCxnSpPr>
            <p:spPr>
              <a:xfrm>
                <a:off x="5344648" y="5348758"/>
                <a:ext cx="0" cy="364792"/>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64" name="Łącznik prosty ze strzałką 163"/>
              <p:cNvCxnSpPr/>
              <p:nvPr/>
            </p:nvCxnSpPr>
            <p:spPr>
              <a:xfrm>
                <a:off x="3846895" y="5603162"/>
                <a:ext cx="216173" cy="204649"/>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66" name="pole tekstowe 165"/>
              <p:cNvSpPr txBox="1"/>
              <p:nvPr/>
            </p:nvSpPr>
            <p:spPr>
              <a:xfrm>
                <a:off x="6895370" y="5233830"/>
                <a:ext cx="644920" cy="369332"/>
              </a:xfrm>
              <a:prstGeom prst="rect">
                <a:avLst/>
              </a:prstGeom>
              <a:noFill/>
            </p:spPr>
            <p:txBody>
              <a:bodyPr wrap="none" rtlCol="0">
                <a:spAutoFit/>
              </a:bodyPr>
              <a:lstStyle/>
              <a:p>
                <a:r>
                  <a:rPr lang="pl-PL" dirty="0" err="1" smtClean="0">
                    <a:latin typeface="Calibri" pitchFamily="34" charset="0"/>
                    <a:cs typeface="Calibri" pitchFamily="34" charset="0"/>
                  </a:rPr>
                  <a:t>M</a:t>
                </a:r>
                <a:r>
                  <a:rPr lang="pl-PL" baseline="-25000" dirty="0" err="1" smtClean="0">
                    <a:latin typeface="Calibri" pitchFamily="34" charset="0"/>
                    <a:cs typeface="Calibri" pitchFamily="34" charset="0"/>
                  </a:rPr>
                  <a:t>max</a:t>
                </a:r>
                <a:endParaRPr lang="en-GB" baseline="-25000" dirty="0">
                  <a:latin typeface="Calibri" pitchFamily="34" charset="0"/>
                  <a:cs typeface="Calibri" pitchFamily="34" charset="0"/>
                </a:endParaRPr>
              </a:p>
            </p:txBody>
          </p:sp>
          <p:cxnSp>
            <p:nvCxnSpPr>
              <p:cNvPr id="167" name="Łącznik prosty ze strzałką 166"/>
              <p:cNvCxnSpPr/>
              <p:nvPr/>
            </p:nvCxnSpPr>
            <p:spPr>
              <a:xfrm>
                <a:off x="6852977" y="5728200"/>
                <a:ext cx="12775" cy="334525"/>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68" name="Łącznik prosty ze strzałką 167"/>
              <p:cNvCxnSpPr/>
              <p:nvPr/>
            </p:nvCxnSpPr>
            <p:spPr>
              <a:xfrm flipH="1">
                <a:off x="6930864" y="5616027"/>
                <a:ext cx="338335" cy="284147"/>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81" name="Łącznik prosty ze strzałką 180"/>
              <p:cNvCxnSpPr/>
              <p:nvPr/>
            </p:nvCxnSpPr>
            <p:spPr>
              <a:xfrm flipH="1">
                <a:off x="5358000" y="6312291"/>
                <a:ext cx="432481"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82" name="Łącznik prosty ze strzałką 181"/>
              <p:cNvCxnSpPr/>
              <p:nvPr/>
            </p:nvCxnSpPr>
            <p:spPr>
              <a:xfrm flipH="1">
                <a:off x="4909129" y="6312291"/>
                <a:ext cx="430474"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183" name="Łącznik prostoliniowy 182"/>
              <p:cNvCxnSpPr/>
              <p:nvPr/>
            </p:nvCxnSpPr>
            <p:spPr>
              <a:xfrm>
                <a:off x="5796136" y="5603162"/>
                <a:ext cx="0" cy="77816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4" name="Łącznik prostoliniowy 183"/>
              <p:cNvCxnSpPr/>
              <p:nvPr/>
            </p:nvCxnSpPr>
            <p:spPr>
              <a:xfrm>
                <a:off x="4918155" y="5610652"/>
                <a:ext cx="0" cy="77816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5" name="Łącznik prostoliniowy 184"/>
              <p:cNvCxnSpPr/>
              <p:nvPr/>
            </p:nvCxnSpPr>
            <p:spPr>
              <a:xfrm>
                <a:off x="5345855" y="5772865"/>
                <a:ext cx="0" cy="632106"/>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86" name="Łącznik prosty ze strzałką 185"/>
              <p:cNvCxnSpPr/>
              <p:nvPr/>
            </p:nvCxnSpPr>
            <p:spPr>
              <a:xfrm flipH="1">
                <a:off x="5864652" y="6312291"/>
                <a:ext cx="347045" cy="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87" name="pole tekstowe 186"/>
              <p:cNvSpPr txBox="1"/>
              <p:nvPr/>
            </p:nvSpPr>
            <p:spPr>
              <a:xfrm>
                <a:off x="3765348" y="6127625"/>
                <a:ext cx="772969" cy="369332"/>
              </a:xfrm>
              <a:prstGeom prst="rect">
                <a:avLst/>
              </a:prstGeom>
              <a:noFill/>
            </p:spPr>
            <p:txBody>
              <a:bodyPr wrap="none" rtlCol="0">
                <a:spAutoFit/>
              </a:bodyPr>
              <a:lstStyle/>
              <a:p>
                <a:r>
                  <a:rPr lang="en-GB" dirty="0" smtClean="0">
                    <a:latin typeface="Calibri" pitchFamily="34" charset="0"/>
                    <a:cs typeface="Calibri" pitchFamily="34" charset="0"/>
                  </a:rPr>
                  <a:t>M = 0 </a:t>
                </a:r>
                <a:endParaRPr lang="en-GB" dirty="0">
                  <a:latin typeface="Calibri" pitchFamily="34" charset="0"/>
                  <a:cs typeface="Calibri" pitchFamily="34" charset="0"/>
                </a:endParaRPr>
              </a:p>
            </p:txBody>
          </p:sp>
          <p:sp>
            <p:nvSpPr>
              <p:cNvPr id="188" name="pole tekstowe 187"/>
              <p:cNvSpPr txBox="1"/>
              <p:nvPr/>
            </p:nvSpPr>
            <p:spPr>
              <a:xfrm>
                <a:off x="6260201" y="6127625"/>
                <a:ext cx="2672270" cy="369332"/>
              </a:xfrm>
              <a:prstGeom prst="rect">
                <a:avLst/>
              </a:prstGeom>
              <a:noFill/>
            </p:spPr>
            <p:txBody>
              <a:bodyPr wrap="none" rtlCol="0">
                <a:spAutoFit/>
              </a:bodyPr>
              <a:lstStyle/>
              <a:p>
                <a:r>
                  <a:rPr lang="en-GB" dirty="0" smtClean="0">
                    <a:latin typeface="Calibri" pitchFamily="34" charset="0"/>
                    <a:cs typeface="Calibri" pitchFamily="34" charset="0"/>
                  </a:rPr>
                  <a:t>(0</a:t>
                </a:r>
                <a:r>
                  <a:rPr lang="pl-PL" dirty="0" smtClean="0">
                    <a:latin typeface="Calibri" pitchFamily="34" charset="0"/>
                    <a:cs typeface="Calibri" pitchFamily="34" charset="0"/>
                  </a:rPr>
                  <a:t>.</a:t>
                </a:r>
                <a:r>
                  <a:rPr lang="en-GB" dirty="0" smtClean="0">
                    <a:latin typeface="Calibri" pitchFamily="34" charset="0"/>
                    <a:cs typeface="Calibri" pitchFamily="34" charset="0"/>
                  </a:rPr>
                  <a:t>2 </a:t>
                </a:r>
                <a:r>
                  <a:rPr lang="pl-PL" dirty="0" smtClean="0">
                    <a:latin typeface="Calibri" pitchFamily="34" charset="0"/>
                    <a:cs typeface="Calibri" pitchFamily="34" charset="0"/>
                  </a:rPr>
                  <a:t>–</a:t>
                </a:r>
                <a:r>
                  <a:rPr lang="en-GB" dirty="0" smtClean="0">
                    <a:latin typeface="Calibri" pitchFamily="34" charset="0"/>
                    <a:cs typeface="Calibri" pitchFamily="34" charset="0"/>
                  </a:rPr>
                  <a:t> 0</a:t>
                </a:r>
                <a:r>
                  <a:rPr lang="pl-PL" dirty="0" smtClean="0">
                    <a:latin typeface="Calibri" pitchFamily="34" charset="0"/>
                    <a:cs typeface="Calibri" pitchFamily="34" charset="0"/>
                  </a:rPr>
                  <a:t>.</a:t>
                </a:r>
                <a:r>
                  <a:rPr lang="en-GB" dirty="0" smtClean="0">
                    <a:latin typeface="Calibri" pitchFamily="34" charset="0"/>
                    <a:cs typeface="Calibri" pitchFamily="34" charset="0"/>
                  </a:rPr>
                  <a:t>3 </a:t>
                </a:r>
                <a:r>
                  <a:rPr lang="pl-PL" dirty="0">
                    <a:latin typeface="Calibri" pitchFamily="34" charset="0"/>
                    <a:cs typeface="Calibri" pitchFamily="34" charset="0"/>
                  </a:rPr>
                  <a:t>×</a:t>
                </a:r>
                <a:r>
                  <a:rPr lang="en-GB" dirty="0" smtClean="0">
                    <a:latin typeface="Calibri" pitchFamily="34" charset="0"/>
                    <a:cs typeface="Calibri" pitchFamily="34" charset="0"/>
                  </a:rPr>
                  <a:t> length of span)</a:t>
                </a:r>
                <a:endParaRPr lang="en-GB" dirty="0">
                  <a:latin typeface="Calibri" pitchFamily="34" charset="0"/>
                  <a:cs typeface="Calibri" pitchFamily="34" charset="0"/>
                </a:endParaRPr>
              </a:p>
            </p:txBody>
          </p:sp>
        </p:grpSp>
      </p:grpSp>
      <p:sp>
        <p:nvSpPr>
          <p:cNvPr id="9" name="Tytuł 8"/>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282197399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 xmlns:a14="http://schemas.microsoft.com/office/drawing/2010/main" Requires="a14">
          <p:sp>
            <p:nvSpPr>
              <p:cNvPr id="2" name="Prostokąt 1"/>
              <p:cNvSpPr/>
              <p:nvPr/>
            </p:nvSpPr>
            <p:spPr>
              <a:xfrm>
                <a:off x="251520" y="1412776"/>
                <a:ext cx="5760640" cy="1586909"/>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Wind load</a:t>
                </a:r>
              </a:p>
              <a:p>
                <a:pPr marL="741600" lvl="1" indent="-285750">
                  <a:spcBef>
                    <a:spcPct val="40000"/>
                  </a:spcBef>
                  <a:buClr>
                    <a:srgbClr val="00778A"/>
                  </a:buClr>
                  <a:buSzPct val="100000"/>
                  <a:buFont typeface="Calibri" pitchFamily="34" charset="0"/>
                  <a:buChar char="●"/>
                </a:pPr>
                <a:r>
                  <a:rPr lang="en-GB" sz="1600" dirty="0" smtClean="0">
                    <a:solidFill>
                      <a:srgbClr val="000000"/>
                    </a:solidFill>
                    <a:latin typeface="Calibri" pitchFamily="34" charset="0"/>
                    <a:cs typeface="Calibri" pitchFamily="34" charset="0"/>
                  </a:rPr>
                  <a:t>Maximum deflection of a mullion is on</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lateral spans</a:t>
                </a:r>
              </a:p>
              <a:p>
                <a:pPr marL="741600" lvl="1" indent="-285750">
                  <a:spcBef>
                    <a:spcPct val="40000"/>
                  </a:spcBef>
                  <a:buClr>
                    <a:srgbClr val="00778A"/>
                  </a:buClr>
                  <a:buSzPct val="100000"/>
                  <a:buFont typeface="Calibri" pitchFamily="34" charset="0"/>
                  <a:buChar char="●"/>
                </a:pPr>
                <a:r>
                  <a:rPr lang="en-GB" sz="1600" dirty="0" smtClean="0">
                    <a:solidFill>
                      <a:srgbClr val="000000"/>
                    </a:solidFill>
                    <a:latin typeface="Calibri" pitchFamily="34" charset="0"/>
                    <a:cs typeface="Calibri" pitchFamily="34" charset="0"/>
                  </a:rPr>
                  <a:t>It can be calculated using the formula: </a:t>
                </a:r>
                <a:r>
                  <a:rPr lang="en-GB" sz="1600" dirty="0" err="1" smtClean="0">
                    <a:solidFill>
                      <a:srgbClr val="000000"/>
                    </a:solidFill>
                    <a:latin typeface="Calibri" pitchFamily="34" charset="0"/>
                    <a:cs typeface="Calibri" pitchFamily="34" charset="0"/>
                  </a:rPr>
                  <a:t>v</a:t>
                </a:r>
                <a:r>
                  <a:rPr lang="en-GB" sz="1600" baseline="-25000" dirty="0" err="1" smtClean="0">
                    <a:solidFill>
                      <a:srgbClr val="000000"/>
                    </a:solidFill>
                    <a:latin typeface="Calibri" pitchFamily="34" charset="0"/>
                    <a:cs typeface="Calibri" pitchFamily="34" charset="0"/>
                  </a:rPr>
                  <a:t>max</a:t>
                </a:r>
                <a:r>
                  <a:rPr lang="en-GB" sz="1600" dirty="0" smtClean="0">
                    <a:solidFill>
                      <a:srgbClr val="000000"/>
                    </a:solidFill>
                    <a:latin typeface="Calibri" pitchFamily="34" charset="0"/>
                    <a:cs typeface="Calibri" pitchFamily="34" charset="0"/>
                  </a:rPr>
                  <a:t> = k </a:t>
                </a:r>
                <a:r>
                  <a:rPr lang="pl-PL" sz="1600" dirty="0">
                    <a:latin typeface="Calibri" pitchFamily="34" charset="0"/>
                    <a:cs typeface="Calibri" pitchFamily="34" charset="0"/>
                  </a:rPr>
                  <a:t>×</a:t>
                </a:r>
                <a:r>
                  <a:rPr lang="en-GB" sz="1600" dirty="0" smtClean="0">
                    <a:solidFill>
                      <a:srgbClr val="000000"/>
                    </a:solidFill>
                    <a:latin typeface="Calibri" pitchFamily="34" charset="0"/>
                    <a:cs typeface="Calibri" pitchFamily="34" charset="0"/>
                  </a:rPr>
                  <a:t> </a:t>
                </a:r>
                <a14:m>
                  <m:oMath xmlns:m="http://schemas.openxmlformats.org/officeDocument/2006/math">
                    <m:f>
                      <m:fPr>
                        <m:ctrlPr>
                          <a:rPr lang="en-GB" sz="1600" i="1">
                            <a:latin typeface="Cambria Math"/>
                            <a:ea typeface="Cambria Math"/>
                          </a:rPr>
                        </m:ctrlPr>
                      </m:fPr>
                      <m:num>
                        <m:sSup>
                          <m:sSupPr>
                            <m:ctrlPr>
                              <a:rPr lang="pl-PL" sz="1600" i="1">
                                <a:latin typeface="Cambria Math"/>
                                <a:ea typeface="Cambria Math"/>
                              </a:rPr>
                            </m:ctrlPr>
                          </m:sSupPr>
                          <m:e>
                            <m:r>
                              <m:rPr>
                                <m:sty m:val="p"/>
                              </m:rPr>
                              <a:rPr lang="pl-PL" sz="1600">
                                <a:latin typeface="Cambria Math"/>
                                <a:ea typeface="Cambria Math"/>
                              </a:rPr>
                              <m:t>pl</m:t>
                            </m:r>
                          </m:e>
                          <m:sup>
                            <m:r>
                              <a:rPr lang="pl-PL" sz="1600">
                                <a:latin typeface="Cambria Math"/>
                                <a:ea typeface="Cambria Math"/>
                              </a:rPr>
                              <m:t>4</m:t>
                            </m:r>
                          </m:sup>
                        </m:sSup>
                      </m:num>
                      <m:den>
                        <m:r>
                          <m:rPr>
                            <m:sty m:val="p"/>
                          </m:rPr>
                          <a:rPr lang="pl-PL" sz="1600">
                            <a:latin typeface="Cambria Math"/>
                            <a:ea typeface="Cambria Math"/>
                          </a:rPr>
                          <m:t>EI</m:t>
                        </m:r>
                        <m:r>
                          <m:rPr>
                            <m:sty m:val="p"/>
                          </m:rPr>
                          <a:rPr lang="pl-PL" sz="1600" baseline="-25000">
                            <a:latin typeface="Cambria Math"/>
                            <a:ea typeface="Cambria Math"/>
                          </a:rPr>
                          <m:t>xx</m:t>
                        </m:r>
                      </m:den>
                    </m:f>
                  </m:oMath>
                </a14:m>
                <a:r>
                  <a:rPr lang="en-GB" sz="1600" dirty="0" smtClean="0">
                    <a:solidFill>
                      <a:srgbClr val="000000"/>
                    </a:solidFill>
                    <a:latin typeface="Calibri" pitchFamily="34" charset="0"/>
                    <a:cs typeface="Calibri" pitchFamily="34" charset="0"/>
                  </a:rPr>
                  <a:t>  taking</a:t>
                </a:r>
                <a:r>
                  <a:rPr lang="pl-PL" sz="1600" dirty="0" smtClean="0">
                    <a:solidFill>
                      <a:srgbClr val="000000"/>
                    </a:solidFill>
                    <a:latin typeface="Calibri" pitchFamily="34" charset="0"/>
                    <a:cs typeface="Calibri" pitchFamily="34" charset="0"/>
                  </a:rPr>
                  <a:t> the</a:t>
                </a:r>
                <a:r>
                  <a:rPr lang="en-GB" sz="1600" dirty="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“k” – factor from the table:</a:t>
                </a:r>
              </a:p>
            </p:txBody>
          </p:sp>
        </mc:Choice>
        <mc:Fallback>
          <p:sp>
            <p:nvSpPr>
              <p:cNvPr id="2" name="Prostokąt 1"/>
              <p:cNvSpPr>
                <a:spLocks noRot="1" noChangeAspect="1" noMove="1" noResize="1" noEditPoints="1" noAdjustHandles="1" noChangeArrowheads="1" noChangeShapeType="1" noTextEdit="1"/>
              </p:cNvSpPr>
              <p:nvPr/>
            </p:nvSpPr>
            <p:spPr>
              <a:xfrm>
                <a:off x="251520" y="1412776"/>
                <a:ext cx="5760640" cy="1586909"/>
              </a:xfrm>
              <a:prstGeom prst="rect">
                <a:avLst/>
              </a:prstGeom>
              <a:blipFill rotWithShape="1">
                <a:blip r:embed="rId2" cstate="print"/>
                <a:stretch>
                  <a:fillRect l="-1587" t="-3077" b="-4231"/>
                </a:stretch>
              </a:blipFill>
            </p:spPr>
            <p:txBody>
              <a:bodyPr/>
              <a:lstStyle/>
              <a:p>
                <a:r>
                  <a:rPr lang="en-GB">
                    <a:noFill/>
                  </a:rPr>
                  <a:t> </a:t>
                </a:r>
              </a:p>
            </p:txBody>
          </p:sp>
        </mc:Fallback>
      </mc:AlternateContent>
      <p:graphicFrame>
        <p:nvGraphicFramePr>
          <p:cNvPr id="3" name="Tabela 2"/>
          <p:cNvGraphicFramePr>
            <a:graphicFrameLocks noGrp="1"/>
          </p:cNvGraphicFramePr>
          <p:nvPr>
            <p:extLst>
              <p:ext uri="{D42A27DB-BD31-4B8C-83A1-F6EECF244321}">
                <p14:modId xmlns="" xmlns:p14="http://schemas.microsoft.com/office/powerpoint/2010/main" val="1715480420"/>
              </p:ext>
            </p:extLst>
          </p:nvPr>
        </p:nvGraphicFramePr>
        <p:xfrm>
          <a:off x="179511" y="3131263"/>
          <a:ext cx="6083123" cy="1010920"/>
        </p:xfrm>
        <a:graphic>
          <a:graphicData uri="http://schemas.openxmlformats.org/drawingml/2006/table">
            <a:tbl>
              <a:tblPr firstRow="1" bandRow="1">
                <a:tableStyleId>{5C22544A-7EE6-4342-B048-85BDC9FD1C3A}</a:tableStyleId>
              </a:tblPr>
              <a:tblGrid>
                <a:gridCol w="1080121"/>
                <a:gridCol w="947586"/>
                <a:gridCol w="1051404"/>
                <a:gridCol w="976304"/>
                <a:gridCol w="1051404"/>
                <a:gridCol w="976304"/>
              </a:tblGrid>
              <a:tr h="370840">
                <a:tc>
                  <a:txBody>
                    <a:bodyPr/>
                    <a:lstStyle/>
                    <a:p>
                      <a:r>
                        <a:rPr lang="en-GB" baseline="0" noProof="0" dirty="0" smtClean="0">
                          <a:latin typeface="+mj-lt"/>
                          <a:cs typeface="Calibri" pitchFamily="34" charset="0"/>
                        </a:rPr>
                        <a:t>Number</a:t>
                      </a:r>
                      <a:r>
                        <a:rPr lang="pl-PL" baseline="0" noProof="0" dirty="0" smtClean="0">
                          <a:latin typeface="+mj-lt"/>
                          <a:cs typeface="Calibri" pitchFamily="34" charset="0"/>
                        </a:rPr>
                        <a:t> of</a:t>
                      </a:r>
                      <a:r>
                        <a:rPr lang="en-GB" baseline="0" noProof="0" dirty="0" smtClean="0">
                          <a:latin typeface="+mj-lt"/>
                          <a:cs typeface="Calibri" pitchFamily="34" charset="0"/>
                        </a:rPr>
                        <a:t> spans</a:t>
                      </a:r>
                      <a:endParaRPr lang="en-GB" noProof="0" dirty="0">
                        <a:latin typeface="+mj-lt"/>
                        <a:cs typeface="Calibri" pitchFamily="34" charset="0"/>
                      </a:endParaRPr>
                    </a:p>
                  </a:txBody>
                  <a:tcPr>
                    <a:solidFill>
                      <a:srgbClr val="F3C200"/>
                    </a:solidFill>
                  </a:tcPr>
                </a:tc>
                <a:tc>
                  <a:txBody>
                    <a:bodyPr/>
                    <a:lstStyle/>
                    <a:p>
                      <a:r>
                        <a:rPr lang="en-GB" noProof="0" dirty="0" smtClean="0">
                          <a:latin typeface="+mj-lt"/>
                        </a:rPr>
                        <a:t>1</a:t>
                      </a:r>
                      <a:r>
                        <a:rPr lang="en-GB" baseline="0" noProof="0" dirty="0" smtClean="0">
                          <a:latin typeface="+mj-lt"/>
                        </a:rPr>
                        <a:t> </a:t>
                      </a:r>
                      <a:r>
                        <a:rPr lang="pl-PL" baseline="0" noProof="0" dirty="0" smtClean="0">
                          <a:latin typeface="+mj-lt"/>
                        </a:rPr>
                        <a:t>- </a:t>
                      </a:r>
                      <a:r>
                        <a:rPr lang="en-GB" baseline="0" noProof="0" dirty="0" smtClean="0">
                          <a:latin typeface="+mj-lt"/>
                        </a:rPr>
                        <a:t>span</a:t>
                      </a:r>
                      <a:r>
                        <a:rPr lang="pl-PL" baseline="0" noProof="0" dirty="0" smtClean="0">
                          <a:latin typeface="+mj-lt"/>
                        </a:rPr>
                        <a:t> </a:t>
                      </a:r>
                      <a:r>
                        <a:rPr lang="en-GB" baseline="0" noProof="0" dirty="0" smtClean="0">
                          <a:latin typeface="+mj-lt"/>
                        </a:rPr>
                        <a:t>beam </a:t>
                      </a:r>
                      <a:endParaRPr lang="en-GB" noProof="0" dirty="0">
                        <a:latin typeface="+mj-lt"/>
                        <a:cs typeface="Calibri" pitchFamily="34" charset="0"/>
                      </a:endParaRPr>
                    </a:p>
                  </a:txBody>
                  <a:tcPr>
                    <a:solidFill>
                      <a:srgbClr val="F3C200"/>
                    </a:solidFill>
                  </a:tcPr>
                </a:tc>
                <a:tc>
                  <a:txBody>
                    <a:bodyPr/>
                    <a:lstStyle/>
                    <a:p>
                      <a:r>
                        <a:rPr lang="en-GB" noProof="0" dirty="0" smtClean="0">
                          <a:latin typeface="+mj-lt"/>
                        </a:rPr>
                        <a:t>2 </a:t>
                      </a:r>
                      <a:r>
                        <a:rPr lang="pl-PL" noProof="0" dirty="0" smtClean="0">
                          <a:latin typeface="+mj-lt"/>
                        </a:rPr>
                        <a:t>- </a:t>
                      </a:r>
                      <a:r>
                        <a:rPr lang="en-GB" noProof="0" dirty="0" smtClean="0">
                          <a:latin typeface="+mj-lt"/>
                        </a:rPr>
                        <a:t>span</a:t>
                      </a:r>
                      <a:endParaRPr lang="pl-PL" noProof="0" dirty="0" smtClean="0">
                        <a:latin typeface="+mj-lt"/>
                      </a:endParaRPr>
                    </a:p>
                    <a:p>
                      <a:r>
                        <a:rPr lang="en-GB" noProof="0" dirty="0" smtClean="0">
                          <a:latin typeface="+mj-lt"/>
                          <a:cs typeface="Calibri" pitchFamily="34" charset="0"/>
                        </a:rPr>
                        <a:t>beam</a:t>
                      </a:r>
                      <a:endParaRPr lang="en-GB" noProof="0" dirty="0">
                        <a:latin typeface="+mj-lt"/>
                        <a:cs typeface="Calibri" pitchFamily="34" charset="0"/>
                      </a:endParaRPr>
                    </a:p>
                  </a:txBody>
                  <a:tcPr>
                    <a:solidFill>
                      <a:srgbClr val="F3C200"/>
                    </a:solidFill>
                  </a:tcPr>
                </a:tc>
                <a:tc>
                  <a:txBody>
                    <a:bodyPr/>
                    <a:lstStyle/>
                    <a:p>
                      <a:r>
                        <a:rPr lang="en-GB" noProof="0" dirty="0" smtClean="0">
                          <a:latin typeface="+mj-lt"/>
                        </a:rPr>
                        <a:t>3 </a:t>
                      </a:r>
                      <a:r>
                        <a:rPr lang="pl-PL" noProof="0" dirty="0" smtClean="0">
                          <a:latin typeface="+mj-lt"/>
                        </a:rPr>
                        <a:t>-</a:t>
                      </a:r>
                      <a:r>
                        <a:rPr lang="en-GB" noProof="0" dirty="0" smtClean="0">
                          <a:latin typeface="+mj-lt"/>
                        </a:rPr>
                        <a:t> span</a:t>
                      </a:r>
                      <a:endParaRPr lang="pl-PL" noProof="0" dirty="0" smtClean="0">
                        <a:latin typeface="+mj-lt"/>
                      </a:endParaRPr>
                    </a:p>
                    <a:p>
                      <a:r>
                        <a:rPr lang="en-GB" noProof="0" dirty="0" smtClean="0">
                          <a:latin typeface="+mj-lt"/>
                          <a:cs typeface="Calibri" pitchFamily="34" charset="0"/>
                        </a:rPr>
                        <a:t>beam</a:t>
                      </a:r>
                      <a:endParaRPr lang="en-GB" noProof="0" dirty="0">
                        <a:latin typeface="+mj-lt"/>
                        <a:cs typeface="Calibri" pitchFamily="34" charset="0"/>
                      </a:endParaRPr>
                    </a:p>
                  </a:txBody>
                  <a:tcPr>
                    <a:solidFill>
                      <a:srgbClr val="F3C200"/>
                    </a:solidFill>
                  </a:tcPr>
                </a:tc>
                <a:tc>
                  <a:txBody>
                    <a:bodyPr/>
                    <a:lstStyle/>
                    <a:p>
                      <a:r>
                        <a:rPr lang="en-GB" noProof="0" dirty="0" smtClean="0">
                          <a:latin typeface="+mj-lt"/>
                        </a:rPr>
                        <a:t>4</a:t>
                      </a:r>
                      <a:r>
                        <a:rPr lang="pl-PL" noProof="0" dirty="0" smtClean="0">
                          <a:latin typeface="+mj-lt"/>
                        </a:rPr>
                        <a:t> -</a:t>
                      </a:r>
                      <a:r>
                        <a:rPr lang="pl-PL" baseline="0" noProof="0" dirty="0" smtClean="0">
                          <a:latin typeface="+mj-lt"/>
                        </a:rPr>
                        <a:t> s</a:t>
                      </a:r>
                      <a:r>
                        <a:rPr lang="en-GB" noProof="0" dirty="0" smtClean="0">
                          <a:latin typeface="+mj-lt"/>
                        </a:rPr>
                        <a:t>pan</a:t>
                      </a:r>
                      <a:endParaRPr lang="pl-PL" noProof="0" dirty="0" smtClean="0">
                        <a:latin typeface="+mj-lt"/>
                      </a:endParaRPr>
                    </a:p>
                    <a:p>
                      <a:r>
                        <a:rPr lang="en-GB" noProof="0" dirty="0" smtClean="0">
                          <a:latin typeface="+mj-lt"/>
                          <a:cs typeface="Calibri" pitchFamily="34" charset="0"/>
                        </a:rPr>
                        <a:t>beam</a:t>
                      </a:r>
                      <a:endParaRPr lang="en-GB" noProof="0" dirty="0">
                        <a:latin typeface="+mj-lt"/>
                        <a:cs typeface="Calibri" pitchFamily="34" charset="0"/>
                      </a:endParaRPr>
                    </a:p>
                  </a:txBody>
                  <a:tcPr>
                    <a:solidFill>
                      <a:srgbClr val="F3C200"/>
                    </a:solidFill>
                  </a:tcPr>
                </a:tc>
                <a:tc>
                  <a:txBody>
                    <a:bodyPr/>
                    <a:lstStyle/>
                    <a:p>
                      <a:r>
                        <a:rPr lang="en-GB" noProof="0" dirty="0" smtClean="0">
                          <a:latin typeface="+mj-lt"/>
                        </a:rPr>
                        <a:t>5 </a:t>
                      </a:r>
                      <a:r>
                        <a:rPr lang="pl-PL" noProof="0" dirty="0" smtClean="0">
                          <a:latin typeface="+mj-lt"/>
                        </a:rPr>
                        <a:t>-</a:t>
                      </a:r>
                      <a:r>
                        <a:rPr lang="en-GB" noProof="0" dirty="0" smtClean="0">
                          <a:latin typeface="+mj-lt"/>
                        </a:rPr>
                        <a:t> span</a:t>
                      </a:r>
                      <a:endParaRPr lang="pl-PL" noProof="0" dirty="0" smtClean="0">
                        <a:latin typeface="+mj-lt"/>
                      </a:endParaRPr>
                    </a:p>
                    <a:p>
                      <a:r>
                        <a:rPr lang="en-GB" noProof="0" dirty="0" smtClean="0">
                          <a:latin typeface="+mj-lt"/>
                          <a:cs typeface="Calibri" pitchFamily="34" charset="0"/>
                        </a:rPr>
                        <a:t>beam</a:t>
                      </a:r>
                      <a:endParaRPr lang="en-GB" noProof="0" dirty="0">
                        <a:latin typeface="+mj-lt"/>
                        <a:cs typeface="Calibri" pitchFamily="34" charset="0"/>
                      </a:endParaRPr>
                    </a:p>
                  </a:txBody>
                  <a:tcPr>
                    <a:solidFill>
                      <a:srgbClr val="F3C200"/>
                    </a:solidFill>
                  </a:tcPr>
                </a:tc>
              </a:tr>
              <a:tr h="370840">
                <a:tc>
                  <a:txBody>
                    <a:bodyPr/>
                    <a:lstStyle/>
                    <a:p>
                      <a:r>
                        <a:rPr lang="en-GB" noProof="0" dirty="0" smtClean="0">
                          <a:latin typeface="+mj-lt"/>
                        </a:rPr>
                        <a:t>k</a:t>
                      </a:r>
                      <a:r>
                        <a:rPr lang="en-GB" baseline="0" noProof="0" dirty="0" smtClean="0">
                          <a:latin typeface="+mj-lt"/>
                        </a:rPr>
                        <a:t> </a:t>
                      </a:r>
                      <a:r>
                        <a:rPr lang="pl-PL" baseline="0" noProof="0" dirty="0" smtClean="0">
                          <a:latin typeface="+mj-lt"/>
                        </a:rPr>
                        <a:t>– </a:t>
                      </a:r>
                      <a:r>
                        <a:rPr lang="en-GB" baseline="0" noProof="0" dirty="0" smtClean="0">
                          <a:latin typeface="+mj-lt"/>
                        </a:rPr>
                        <a:t>factor</a:t>
                      </a:r>
                      <a:endParaRPr lang="en-GB" noProof="0" dirty="0">
                        <a:latin typeface="+mj-lt"/>
                        <a:cs typeface="Calibri" pitchFamily="34" charset="0"/>
                      </a:endParaRPr>
                    </a:p>
                  </a:txBody>
                  <a:tcPr>
                    <a:solidFill>
                      <a:srgbClr val="FAE9CB"/>
                    </a:solidFill>
                  </a:tcPr>
                </a:tc>
                <a:tc>
                  <a:txBody>
                    <a:bodyPr/>
                    <a:lstStyle/>
                    <a:p>
                      <a:r>
                        <a:rPr lang="en-GB" noProof="0" dirty="0" smtClean="0">
                          <a:latin typeface="+mj-lt"/>
                        </a:rPr>
                        <a:t>0</a:t>
                      </a:r>
                      <a:r>
                        <a:rPr lang="pl-PL" noProof="0" dirty="0" smtClean="0">
                          <a:latin typeface="+mj-lt"/>
                        </a:rPr>
                        <a:t>.</a:t>
                      </a:r>
                      <a:r>
                        <a:rPr lang="en-GB" noProof="0" dirty="0" smtClean="0">
                          <a:latin typeface="+mj-lt"/>
                        </a:rPr>
                        <a:t>01302</a:t>
                      </a:r>
                      <a:endParaRPr lang="en-GB" noProof="0" dirty="0">
                        <a:latin typeface="+mj-lt"/>
                        <a:cs typeface="Calibri" pitchFamily="34" charset="0"/>
                      </a:endParaRPr>
                    </a:p>
                  </a:txBody>
                  <a:tcPr>
                    <a:solidFill>
                      <a:srgbClr val="FAE9CB"/>
                    </a:solidFill>
                  </a:tcPr>
                </a:tc>
                <a:tc>
                  <a:txBody>
                    <a:bodyPr/>
                    <a:lstStyle/>
                    <a:p>
                      <a:r>
                        <a:rPr lang="en-GB" noProof="0" dirty="0" smtClean="0">
                          <a:latin typeface="+mj-lt"/>
                        </a:rPr>
                        <a:t>0</a:t>
                      </a:r>
                      <a:r>
                        <a:rPr lang="pl-PL" noProof="0" dirty="0" smtClean="0">
                          <a:latin typeface="+mj-lt"/>
                        </a:rPr>
                        <a:t>.</a:t>
                      </a:r>
                      <a:r>
                        <a:rPr lang="en-GB" noProof="0" dirty="0" smtClean="0">
                          <a:latin typeface="+mj-lt"/>
                        </a:rPr>
                        <a:t>00521</a:t>
                      </a:r>
                      <a:endParaRPr lang="en-GB" noProof="0" dirty="0">
                        <a:latin typeface="+mj-lt"/>
                        <a:cs typeface="Calibri" pitchFamily="34" charset="0"/>
                      </a:endParaRPr>
                    </a:p>
                  </a:txBody>
                  <a:tcPr>
                    <a:solidFill>
                      <a:srgbClr val="FAE9CB"/>
                    </a:solidFill>
                  </a:tcPr>
                </a:tc>
                <a:tc>
                  <a:txBody>
                    <a:bodyPr/>
                    <a:lstStyle/>
                    <a:p>
                      <a:r>
                        <a:rPr lang="en-GB" noProof="0" dirty="0" smtClean="0">
                          <a:latin typeface="+mj-lt"/>
                        </a:rPr>
                        <a:t>0</a:t>
                      </a:r>
                      <a:r>
                        <a:rPr lang="pl-PL" noProof="0" dirty="0" smtClean="0">
                          <a:latin typeface="+mj-lt"/>
                        </a:rPr>
                        <a:t>.</a:t>
                      </a:r>
                      <a:r>
                        <a:rPr lang="en-GB" noProof="0" dirty="0" smtClean="0">
                          <a:latin typeface="+mj-lt"/>
                        </a:rPr>
                        <a:t>00677</a:t>
                      </a:r>
                      <a:endParaRPr lang="en-GB" noProof="0" dirty="0">
                        <a:latin typeface="+mj-lt"/>
                        <a:cs typeface="Calibri" pitchFamily="34" charset="0"/>
                      </a:endParaRPr>
                    </a:p>
                  </a:txBody>
                  <a:tcPr>
                    <a:solidFill>
                      <a:srgbClr val="FAE9CB"/>
                    </a:solidFill>
                  </a:tcPr>
                </a:tc>
                <a:tc>
                  <a:txBody>
                    <a:bodyPr/>
                    <a:lstStyle/>
                    <a:p>
                      <a:r>
                        <a:rPr lang="en-GB" noProof="0" dirty="0" smtClean="0">
                          <a:latin typeface="+mj-lt"/>
                        </a:rPr>
                        <a:t>0</a:t>
                      </a:r>
                      <a:r>
                        <a:rPr lang="pl-PL" noProof="0" dirty="0" smtClean="0">
                          <a:latin typeface="+mj-lt"/>
                        </a:rPr>
                        <a:t>.</a:t>
                      </a:r>
                      <a:r>
                        <a:rPr lang="en-GB" noProof="0" dirty="0" smtClean="0">
                          <a:latin typeface="+mj-lt"/>
                        </a:rPr>
                        <a:t>00632</a:t>
                      </a:r>
                      <a:endParaRPr lang="en-GB" noProof="0" dirty="0">
                        <a:latin typeface="+mj-lt"/>
                        <a:cs typeface="Calibri" pitchFamily="34" charset="0"/>
                      </a:endParaRPr>
                    </a:p>
                  </a:txBody>
                  <a:tcPr>
                    <a:solidFill>
                      <a:srgbClr val="FAE9CB"/>
                    </a:solidFill>
                  </a:tcPr>
                </a:tc>
                <a:tc>
                  <a:txBody>
                    <a:bodyPr/>
                    <a:lstStyle/>
                    <a:p>
                      <a:r>
                        <a:rPr lang="en-GB" noProof="0" dirty="0" smtClean="0">
                          <a:latin typeface="+mj-lt"/>
                        </a:rPr>
                        <a:t>0</a:t>
                      </a:r>
                      <a:r>
                        <a:rPr lang="pl-PL" noProof="0" dirty="0" smtClean="0">
                          <a:latin typeface="+mj-lt"/>
                        </a:rPr>
                        <a:t>.</a:t>
                      </a:r>
                      <a:r>
                        <a:rPr lang="en-GB" noProof="0" dirty="0" smtClean="0">
                          <a:latin typeface="+mj-lt"/>
                        </a:rPr>
                        <a:t>00644</a:t>
                      </a:r>
                      <a:endParaRPr lang="en-GB" noProof="0" dirty="0">
                        <a:latin typeface="+mj-lt"/>
                        <a:cs typeface="Calibri" pitchFamily="34" charset="0"/>
                      </a:endParaRPr>
                    </a:p>
                  </a:txBody>
                  <a:tcPr>
                    <a:solidFill>
                      <a:srgbClr val="FAE9CB"/>
                    </a:solidFill>
                  </a:tcPr>
                </a:tc>
              </a:tr>
            </a:tbl>
          </a:graphicData>
        </a:graphic>
      </p:graphicFrame>
      <p:sp>
        <p:nvSpPr>
          <p:cNvPr id="4" name="Prostokąt 3"/>
          <p:cNvSpPr/>
          <p:nvPr/>
        </p:nvSpPr>
        <p:spPr>
          <a:xfrm>
            <a:off x="376605" y="5157192"/>
            <a:ext cx="5707563" cy="120648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zero bending moment is near the fixing element, about 0.2 </a:t>
            </a:r>
            <a:r>
              <a:rPr lang="en-GB" sz="1600" dirty="0" smtClean="0">
                <a:latin typeface="Calibri" pitchFamily="34" charset="0"/>
                <a:cs typeface="Calibri" pitchFamily="34" charset="0"/>
              </a:rPr>
              <a:t>–</a:t>
            </a:r>
            <a:r>
              <a:rPr lang="en-GB" sz="1600" dirty="0" smtClean="0">
                <a:solidFill>
                  <a:srgbClr val="000000"/>
                </a:solidFill>
                <a:latin typeface="Calibri" pitchFamily="34" charset="0"/>
                <a:cs typeface="Calibri" pitchFamily="34" charset="0"/>
              </a:rPr>
              <a:t> 0.3 of the length of a span (below or above)</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Therefore the junctions of the mullion in multi-floor buildings should be located at these places</a:t>
            </a:r>
          </a:p>
        </p:txBody>
      </p:sp>
      <p:grpSp>
        <p:nvGrpSpPr>
          <p:cNvPr id="13" name="Grupa 12"/>
          <p:cNvGrpSpPr/>
          <p:nvPr/>
        </p:nvGrpSpPr>
        <p:grpSpPr>
          <a:xfrm>
            <a:off x="5731914" y="1306189"/>
            <a:ext cx="2879620" cy="5249764"/>
            <a:chOff x="5731914" y="1306189"/>
            <a:chExt cx="2879620" cy="5249764"/>
          </a:xfrm>
        </p:grpSpPr>
        <p:sp>
          <p:nvSpPr>
            <p:cNvPr id="5" name="Prostokąt 4"/>
            <p:cNvSpPr/>
            <p:nvPr/>
          </p:nvSpPr>
          <p:spPr>
            <a:xfrm>
              <a:off x="7671940" y="5157191"/>
              <a:ext cx="180752" cy="941561"/>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rostokąt 5"/>
            <p:cNvSpPr/>
            <p:nvPr/>
          </p:nvSpPr>
          <p:spPr>
            <a:xfrm>
              <a:off x="8028772" y="4718426"/>
              <a:ext cx="582762"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rostokąt 6"/>
            <p:cNvSpPr/>
            <p:nvPr/>
          </p:nvSpPr>
          <p:spPr>
            <a:xfrm>
              <a:off x="7673472" y="6098753"/>
              <a:ext cx="936104"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Prostokąt 8"/>
            <p:cNvSpPr/>
            <p:nvPr/>
          </p:nvSpPr>
          <p:spPr>
            <a:xfrm>
              <a:off x="7748229" y="5954737"/>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Prostokąt 14"/>
            <p:cNvSpPr/>
            <p:nvPr/>
          </p:nvSpPr>
          <p:spPr>
            <a:xfrm>
              <a:off x="7667746" y="1306189"/>
              <a:ext cx="936104"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rostokąt 16"/>
            <p:cNvSpPr/>
            <p:nvPr/>
          </p:nvSpPr>
          <p:spPr>
            <a:xfrm>
              <a:off x="7671940" y="2879840"/>
              <a:ext cx="180752" cy="111645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Prostokąt 21"/>
            <p:cNvSpPr/>
            <p:nvPr/>
          </p:nvSpPr>
          <p:spPr>
            <a:xfrm>
              <a:off x="8026814" y="3541311"/>
              <a:ext cx="582762"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rostokąt 22"/>
            <p:cNvSpPr/>
            <p:nvPr/>
          </p:nvSpPr>
          <p:spPr>
            <a:xfrm>
              <a:off x="7738782" y="3733961"/>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Prostokąt 25"/>
            <p:cNvSpPr/>
            <p:nvPr/>
          </p:nvSpPr>
          <p:spPr>
            <a:xfrm>
              <a:off x="8028772" y="2420888"/>
              <a:ext cx="582762" cy="457200"/>
            </a:xfrm>
            <a:prstGeom prst="rect">
              <a:avLst/>
            </a:prstGeom>
            <a:pattFill prst="wdUpDiag">
              <a:fgClr>
                <a:schemeClr val="bg1">
                  <a:lumMod val="7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Prostokąt 29"/>
            <p:cNvSpPr/>
            <p:nvPr/>
          </p:nvSpPr>
          <p:spPr>
            <a:xfrm>
              <a:off x="7671940" y="3998511"/>
              <a:ext cx="180752" cy="1177115"/>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Prostokąt 7"/>
            <p:cNvSpPr/>
            <p:nvPr/>
          </p:nvSpPr>
          <p:spPr>
            <a:xfrm>
              <a:off x="7740740" y="4911076"/>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Prostokąt 30"/>
            <p:cNvSpPr/>
            <p:nvPr/>
          </p:nvSpPr>
          <p:spPr>
            <a:xfrm>
              <a:off x="7667746" y="1775712"/>
              <a:ext cx="180752" cy="1116000"/>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Prostokąt 26"/>
            <p:cNvSpPr/>
            <p:nvPr/>
          </p:nvSpPr>
          <p:spPr>
            <a:xfrm>
              <a:off x="7740740" y="2613538"/>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rostokąt 15"/>
            <p:cNvSpPr/>
            <p:nvPr/>
          </p:nvSpPr>
          <p:spPr>
            <a:xfrm>
              <a:off x="7740740" y="1783397"/>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Prążkowana strzałka w prawo 65"/>
            <p:cNvSpPr/>
            <p:nvPr/>
          </p:nvSpPr>
          <p:spPr>
            <a:xfrm>
              <a:off x="6631967" y="2407511"/>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Prążkowana strzałka w prawo 66"/>
            <p:cNvSpPr/>
            <p:nvPr/>
          </p:nvSpPr>
          <p:spPr>
            <a:xfrm>
              <a:off x="5731914" y="4374719"/>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Prążkowana strzałka w prawo 67"/>
            <p:cNvSpPr/>
            <p:nvPr/>
          </p:nvSpPr>
          <p:spPr>
            <a:xfrm>
              <a:off x="6307978" y="5236027"/>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Prążkowana strzałka w prawo 69"/>
            <p:cNvSpPr/>
            <p:nvPr/>
          </p:nvSpPr>
          <p:spPr>
            <a:xfrm>
              <a:off x="6339474" y="3369457"/>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1" name="Grupa 10"/>
          <p:cNvGrpSpPr/>
          <p:nvPr/>
        </p:nvGrpSpPr>
        <p:grpSpPr>
          <a:xfrm>
            <a:off x="6892338" y="2911751"/>
            <a:ext cx="923617" cy="3118013"/>
            <a:chOff x="6838699" y="2908733"/>
            <a:chExt cx="923617" cy="3118013"/>
          </a:xfrm>
        </p:grpSpPr>
        <p:cxnSp>
          <p:nvCxnSpPr>
            <p:cNvPr id="19" name="Łącznik prostoliniowy 18"/>
            <p:cNvCxnSpPr/>
            <p:nvPr/>
          </p:nvCxnSpPr>
          <p:spPr>
            <a:xfrm flipH="1">
              <a:off x="6969840" y="6026745"/>
              <a:ext cx="792476"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20" name="Łącznik prosty ze strzałką 19"/>
            <p:cNvCxnSpPr/>
            <p:nvPr/>
          </p:nvCxnSpPr>
          <p:spPr>
            <a:xfrm flipH="1" flipV="1">
              <a:off x="7332276" y="4977848"/>
              <a:ext cx="3092" cy="192543"/>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4" name="Łącznik prostoliniowy 23"/>
            <p:cNvCxnSpPr/>
            <p:nvPr/>
          </p:nvCxnSpPr>
          <p:spPr>
            <a:xfrm flipH="1">
              <a:off x="7307517" y="5175626"/>
              <a:ext cx="364423"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4" name="Łącznik prosty ze strzałką 43"/>
            <p:cNvCxnSpPr/>
            <p:nvPr/>
          </p:nvCxnSpPr>
          <p:spPr>
            <a:xfrm flipV="1">
              <a:off x="7023364" y="4977848"/>
              <a:ext cx="0" cy="1048898"/>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58" name="pole tekstowe 57"/>
            <p:cNvSpPr txBox="1"/>
            <p:nvPr/>
          </p:nvSpPr>
          <p:spPr>
            <a:xfrm rot="16200000">
              <a:off x="6625046" y="4038019"/>
              <a:ext cx="1455848" cy="369332"/>
            </a:xfrm>
            <a:prstGeom prst="rect">
              <a:avLst/>
            </a:prstGeom>
            <a:noFill/>
          </p:spPr>
          <p:txBody>
            <a:bodyPr wrap="none" rtlCol="0">
              <a:spAutoFit/>
            </a:bodyPr>
            <a:lstStyle/>
            <a:p>
              <a:r>
                <a:rPr lang="en-GB" dirty="0" smtClean="0">
                  <a:latin typeface="Calibri" pitchFamily="34" charset="0"/>
                  <a:cs typeface="Calibri" pitchFamily="34" charset="0"/>
                </a:rPr>
                <a:t>0</a:t>
              </a:r>
              <a:r>
                <a:rPr lang="pl-PL" dirty="0" smtClean="0">
                  <a:latin typeface="Calibri" pitchFamily="34" charset="0"/>
                  <a:cs typeface="Calibri" pitchFamily="34" charset="0"/>
                </a:rPr>
                <a:t>.</a:t>
              </a:r>
              <a:r>
                <a:rPr lang="en-GB" dirty="0" smtClean="0">
                  <a:latin typeface="Calibri" pitchFamily="34" charset="0"/>
                  <a:cs typeface="Calibri" pitchFamily="34" charset="0"/>
                </a:rPr>
                <a:t>2 </a:t>
              </a:r>
              <a:r>
                <a:rPr lang="pl-PL" dirty="0" smtClean="0">
                  <a:latin typeface="Calibri" pitchFamily="34" charset="0"/>
                  <a:cs typeface="Calibri" pitchFamily="34" charset="0"/>
                </a:rPr>
                <a:t>–</a:t>
              </a:r>
              <a:r>
                <a:rPr lang="en-GB" dirty="0" smtClean="0">
                  <a:latin typeface="Calibri" pitchFamily="34" charset="0"/>
                  <a:cs typeface="Calibri" pitchFamily="34" charset="0"/>
                </a:rPr>
                <a:t> 0</a:t>
              </a:r>
              <a:r>
                <a:rPr lang="pl-PL" dirty="0" smtClean="0">
                  <a:latin typeface="Calibri" pitchFamily="34" charset="0"/>
                  <a:cs typeface="Calibri" pitchFamily="34" charset="0"/>
                </a:rPr>
                <a:t>.</a:t>
              </a:r>
              <a:r>
                <a:rPr lang="en-GB" dirty="0" smtClean="0">
                  <a:latin typeface="Calibri" pitchFamily="34" charset="0"/>
                  <a:cs typeface="Calibri" pitchFamily="34" charset="0"/>
                </a:rPr>
                <a:t>3 </a:t>
              </a:r>
              <a:r>
                <a:rPr lang="pl-PL" dirty="0">
                  <a:latin typeface="Calibri" pitchFamily="34" charset="0"/>
                  <a:cs typeface="Calibri" pitchFamily="34" charset="0"/>
                </a:rPr>
                <a:t>×</a:t>
              </a:r>
              <a:r>
                <a:rPr lang="en-GB" dirty="0" smtClean="0">
                  <a:latin typeface="Calibri" pitchFamily="34" charset="0"/>
                  <a:cs typeface="Calibri" pitchFamily="34" charset="0"/>
                </a:rPr>
                <a:t> </a:t>
              </a:r>
              <a:r>
                <a:rPr lang="pl-PL" dirty="0" smtClean="0">
                  <a:latin typeface="Calibri" pitchFamily="34" charset="0"/>
                  <a:cs typeface="Calibri" pitchFamily="34" charset="0"/>
                </a:rPr>
                <a:t>„</a:t>
              </a:r>
              <a:r>
                <a:rPr lang="en-GB" dirty="0" smtClean="0">
                  <a:latin typeface="Calibri" pitchFamily="34" charset="0"/>
                  <a:cs typeface="Calibri" pitchFamily="34" charset="0"/>
                </a:rPr>
                <a:t>l</a:t>
              </a:r>
              <a:r>
                <a:rPr lang="pl-PL" dirty="0" smtClean="0">
                  <a:latin typeface="Calibri" pitchFamily="34" charset="0"/>
                  <a:cs typeface="Calibri" pitchFamily="34" charset="0"/>
                </a:rPr>
                <a:t>”</a:t>
              </a:r>
              <a:endParaRPr lang="en-GB" dirty="0">
                <a:latin typeface="Calibri" pitchFamily="34" charset="0"/>
                <a:cs typeface="Calibri" pitchFamily="34" charset="0"/>
              </a:endParaRPr>
            </a:p>
          </p:txBody>
        </p:sp>
        <p:sp>
          <p:nvSpPr>
            <p:cNvPr id="59" name="pole tekstowe 58"/>
            <p:cNvSpPr txBox="1"/>
            <p:nvPr/>
          </p:nvSpPr>
          <p:spPr>
            <a:xfrm rot="16200000">
              <a:off x="6003021" y="3744411"/>
              <a:ext cx="2040687" cy="369332"/>
            </a:xfrm>
            <a:prstGeom prst="rect">
              <a:avLst/>
            </a:prstGeom>
            <a:noFill/>
          </p:spPr>
          <p:txBody>
            <a:bodyPr wrap="none" rtlCol="0">
              <a:spAutoFit/>
            </a:bodyPr>
            <a:lstStyle/>
            <a:p>
              <a:r>
                <a:rPr lang="pl-PL" dirty="0" smtClean="0">
                  <a:latin typeface="Calibri" pitchFamily="34" charset="0"/>
                  <a:cs typeface="Calibri" pitchFamily="34" charset="0"/>
                </a:rPr>
                <a:t>„l” –</a:t>
              </a:r>
              <a:r>
                <a:rPr lang="en-GB" dirty="0" smtClean="0">
                  <a:latin typeface="Calibri" pitchFamily="34" charset="0"/>
                  <a:cs typeface="Calibri" pitchFamily="34" charset="0"/>
                </a:rPr>
                <a:t> length</a:t>
              </a:r>
              <a:r>
                <a:rPr lang="pl-PL" dirty="0" smtClean="0">
                  <a:latin typeface="Calibri" pitchFamily="34" charset="0"/>
                  <a:cs typeface="Calibri" pitchFamily="34" charset="0"/>
                </a:rPr>
                <a:t> </a:t>
              </a:r>
              <a:r>
                <a:rPr lang="en-GB" dirty="0" smtClean="0">
                  <a:latin typeface="Calibri" pitchFamily="34" charset="0"/>
                  <a:cs typeface="Calibri" pitchFamily="34" charset="0"/>
                </a:rPr>
                <a:t> of span</a:t>
              </a:r>
              <a:endParaRPr lang="en-GB" dirty="0">
                <a:latin typeface="Calibri" pitchFamily="34" charset="0"/>
                <a:cs typeface="Calibri" pitchFamily="34" charset="0"/>
              </a:endParaRPr>
            </a:p>
          </p:txBody>
        </p:sp>
        <p:cxnSp>
          <p:nvCxnSpPr>
            <p:cNvPr id="25" name="Łącznik prostoliniowy 24"/>
            <p:cNvCxnSpPr/>
            <p:nvPr/>
          </p:nvCxnSpPr>
          <p:spPr>
            <a:xfrm flipH="1">
              <a:off x="6957711" y="4983085"/>
              <a:ext cx="790518"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grpSp>
      <p:sp>
        <p:nvSpPr>
          <p:cNvPr id="10" name="Tytuł 9"/>
          <p:cNvSpPr>
            <a:spLocks noGrp="1"/>
          </p:cNvSpPr>
          <p:nvPr>
            <p:ph type="title"/>
          </p:nvPr>
        </p:nvSpPr>
        <p:spPr/>
        <p:txBody>
          <a:bodyPr/>
          <a:lstStyle/>
          <a:p>
            <a:r>
              <a:rPr lang="en-GB" dirty="0" smtClean="0"/>
              <a:t>Essential calculations</a:t>
            </a:r>
            <a:endParaRPr lang="en-GB" dirty="0"/>
          </a:p>
        </p:txBody>
      </p:sp>
      <p:sp>
        <p:nvSpPr>
          <p:cNvPr id="12" name="Dowolny kształt 11"/>
          <p:cNvSpPr/>
          <p:nvPr/>
        </p:nvSpPr>
        <p:spPr>
          <a:xfrm>
            <a:off x="4811486" y="5181600"/>
            <a:ext cx="2583543" cy="994229"/>
          </a:xfrm>
          <a:custGeom>
            <a:avLst/>
            <a:gdLst>
              <a:gd name="connsiteX0" fmla="*/ 0 w 2583543"/>
              <a:gd name="connsiteY0" fmla="*/ 994229 h 994229"/>
              <a:gd name="connsiteX1" fmla="*/ 2583543 w 2583543"/>
              <a:gd name="connsiteY1" fmla="*/ 986971 h 994229"/>
              <a:gd name="connsiteX2" fmla="*/ 2583543 w 2583543"/>
              <a:gd name="connsiteY2" fmla="*/ 0 h 994229"/>
            </a:gdLst>
            <a:ahLst/>
            <a:cxnLst>
              <a:cxn ang="0">
                <a:pos x="connsiteX0" y="connsiteY0"/>
              </a:cxn>
              <a:cxn ang="0">
                <a:pos x="connsiteX1" y="connsiteY1"/>
              </a:cxn>
              <a:cxn ang="0">
                <a:pos x="connsiteX2" y="connsiteY2"/>
              </a:cxn>
            </a:cxnLst>
            <a:rect l="l" t="t" r="r" b="b"/>
            <a:pathLst>
              <a:path w="2583543" h="994229">
                <a:moveTo>
                  <a:pt x="0" y="994229"/>
                </a:moveTo>
                <a:lnTo>
                  <a:pt x="2583543" y="986971"/>
                </a:lnTo>
                <a:lnTo>
                  <a:pt x="2583543" y="0"/>
                </a:lnTo>
              </a:path>
            </a:pathLst>
          </a:cu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Tree>
    <p:extLst>
      <p:ext uri="{BB962C8B-B14F-4D97-AF65-F5344CB8AC3E}">
        <p14:creationId xmlns="" xmlns:p14="http://schemas.microsoft.com/office/powerpoint/2010/main" val="70322028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 calcmode="lin" valueType="num">
                                      <p:cBhvr>
                                        <p:cTn id="12"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4">
                                            <p:txEl>
                                              <p:pRg st="1" end="1"/>
                                            </p:txEl>
                                          </p:spTgt>
                                        </p:tgtEl>
                                      </p:cBhvr>
                                    </p:animEffect>
                                  </p:childTnLst>
                                </p:cTn>
                              </p:par>
                            </p:childTnLst>
                          </p:cTn>
                        </p:par>
                        <p:par>
                          <p:cTn id="15" fill="hold">
                            <p:stCondLst>
                              <p:cond delay="500"/>
                            </p:stCondLst>
                            <p:childTnLst>
                              <p:par>
                                <p:cTn id="16" presetID="10" presetClass="entr" presetSubtype="0" fill="hold" grpId="0" nodeType="after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par>
                                <p:cTn id="19" presetID="10"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rostokąt 4"/>
          <p:cNvSpPr/>
          <p:nvPr/>
        </p:nvSpPr>
        <p:spPr>
          <a:xfrm>
            <a:off x="3851920" y="4053825"/>
            <a:ext cx="5184576" cy="2628412"/>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Wind load</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 practice a system supplier can deliver a tool which helps to calculate the required inertia moment (</a:t>
            </a:r>
            <a:r>
              <a:rPr lang="en-GB" sz="1600" dirty="0" err="1" smtClean="0">
                <a:solidFill>
                  <a:srgbClr val="000000"/>
                </a:solidFill>
                <a:latin typeface="Calibri" pitchFamily="34" charset="0"/>
                <a:cs typeface="Calibri" pitchFamily="34" charset="0"/>
              </a:rPr>
              <a:t>I</a:t>
            </a:r>
            <a:r>
              <a:rPr lang="en-GB" sz="1600" baseline="-25000" dirty="0" err="1" smtClean="0">
                <a:solidFill>
                  <a:srgbClr val="000000"/>
                </a:solidFill>
                <a:latin typeface="Calibri" pitchFamily="34" charset="0"/>
                <a:cs typeface="Calibri" pitchFamily="34" charset="0"/>
              </a:rPr>
              <a:t>xx</a:t>
            </a:r>
            <a:r>
              <a:rPr lang="en-GB" sz="1600" dirty="0" smtClean="0">
                <a:solidFill>
                  <a:srgbClr val="000000"/>
                </a:solidFill>
                <a:latin typeface="Calibri" pitchFamily="34" charset="0"/>
                <a:cs typeface="Calibri" pitchFamily="34" charset="0"/>
              </a:rPr>
              <a:t>) of the mullions</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program allows us to determine which profile should be used in particular wind loading circumstances by using the designed distance between the fixing elements and between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the neighbouring mullions</a:t>
            </a:r>
          </a:p>
        </p:txBody>
      </p:sp>
      <p:pic>
        <p:nvPicPr>
          <p:cNvPr id="12290"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251520" y="1412776"/>
            <a:ext cx="3544242" cy="509780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2291"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385895" y="1367419"/>
            <a:ext cx="3538335" cy="302442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 name="Tytuł 1"/>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3650702105"/>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p:cTn id="7"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83568" y="4077072"/>
            <a:ext cx="3762105" cy="19411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5" name="Prostokąt zaokrąglony 4"/>
          <p:cNvSpPr/>
          <p:nvPr/>
        </p:nvSpPr>
        <p:spPr>
          <a:xfrm>
            <a:off x="4414168" y="5935383"/>
            <a:ext cx="1793344" cy="400730"/>
          </a:xfrm>
          <a:prstGeom prst="roundRect">
            <a:avLst/>
          </a:prstGeom>
          <a:noFill/>
          <a:ln>
            <a:solidFill>
              <a:srgbClr val="0097B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ole tekstowe 6"/>
          <p:cNvSpPr txBox="1"/>
          <p:nvPr/>
        </p:nvSpPr>
        <p:spPr>
          <a:xfrm>
            <a:off x="4499992" y="5956867"/>
            <a:ext cx="1594475" cy="369332"/>
          </a:xfrm>
          <a:prstGeom prst="rect">
            <a:avLst/>
          </a:prstGeom>
          <a:noFill/>
        </p:spPr>
        <p:txBody>
          <a:bodyPr wrap="none" rtlCol="0">
            <a:spAutoFit/>
          </a:bodyPr>
          <a:lstStyle/>
          <a:p>
            <a:r>
              <a:rPr lang="pl-PL" dirty="0" err="1" smtClean="0">
                <a:latin typeface="Calibri" pitchFamily="34" charset="0"/>
                <a:cs typeface="Calibri" pitchFamily="34" charset="0"/>
              </a:rPr>
              <a:t>I</a:t>
            </a:r>
            <a:r>
              <a:rPr lang="pl-PL" baseline="-25000" dirty="0" err="1" smtClean="0">
                <a:latin typeface="Calibri" pitchFamily="34" charset="0"/>
                <a:cs typeface="Calibri" pitchFamily="34" charset="0"/>
              </a:rPr>
              <a:t>yy</a:t>
            </a:r>
            <a:r>
              <a:rPr lang="pl-PL" dirty="0" smtClean="0">
                <a:latin typeface="Calibri" pitchFamily="34" charset="0"/>
                <a:cs typeface="Calibri" pitchFamily="34" charset="0"/>
              </a:rPr>
              <a:t> </a:t>
            </a:r>
            <a:r>
              <a:rPr lang="pl-PL" dirty="0">
                <a:latin typeface="Calibri" pitchFamily="34" charset="0"/>
                <a:cs typeface="Calibri" pitchFamily="34" charset="0"/>
              </a:rPr>
              <a:t>=</a:t>
            </a:r>
            <a:r>
              <a:rPr lang="pl-PL" dirty="0" smtClean="0">
                <a:latin typeface="Calibri" pitchFamily="34" charset="0"/>
                <a:cs typeface="Calibri" pitchFamily="34" charset="0"/>
              </a:rPr>
              <a:t> 25,29 cm</a:t>
            </a:r>
            <a:r>
              <a:rPr lang="pl-PL" baseline="30000" dirty="0" smtClean="0">
                <a:latin typeface="Calibri" pitchFamily="34" charset="0"/>
                <a:cs typeface="Calibri" pitchFamily="34" charset="0"/>
              </a:rPr>
              <a:t>4</a:t>
            </a:r>
            <a:r>
              <a:rPr lang="pl-PL" dirty="0" smtClean="0">
                <a:latin typeface="Calibri" pitchFamily="34" charset="0"/>
                <a:cs typeface="Calibri" pitchFamily="34" charset="0"/>
              </a:rPr>
              <a:t> </a:t>
            </a:r>
            <a:endParaRPr lang="en-GB" dirty="0">
              <a:latin typeface="Calibri" pitchFamily="34" charset="0"/>
              <a:cs typeface="Calibri" pitchFamily="34" charset="0"/>
            </a:endParaRPr>
          </a:p>
        </p:txBody>
      </p:sp>
      <p:sp>
        <p:nvSpPr>
          <p:cNvPr id="3" name="Tytuł 2"/>
          <p:cNvSpPr>
            <a:spLocks noGrp="1"/>
          </p:cNvSpPr>
          <p:nvPr>
            <p:ph type="title"/>
          </p:nvPr>
        </p:nvSpPr>
        <p:spPr/>
        <p:txBody>
          <a:bodyPr/>
          <a:lstStyle/>
          <a:p>
            <a:r>
              <a:rPr lang="en-GB" dirty="0" smtClean="0"/>
              <a:t>Essential calculations</a:t>
            </a:r>
            <a:endParaRPr lang="en-GB" dirty="0"/>
          </a:p>
        </p:txBody>
      </p:sp>
      <p:sp>
        <p:nvSpPr>
          <p:cNvPr id="9" name="Prostokąt 1"/>
          <p:cNvSpPr>
            <a:spLocks noGrp="1"/>
          </p:cNvSpPr>
          <p:nvPr>
            <p:ph idx="1"/>
          </p:nvPr>
        </p:nvSpPr>
        <p:spPr>
          <a:xfrm>
            <a:off x="457200" y="1268413"/>
            <a:ext cx="5842992" cy="2579168"/>
          </a:xfrm>
          <a:prstGeom prst="rect">
            <a:avLst/>
          </a:prstGeom>
        </p:spPr>
        <p:txBody>
          <a:bodyPr wrap="square">
            <a:spAutoFit/>
          </a:bodyPr>
          <a:lstStyle/>
          <a:p>
            <a:pPr lvl="0">
              <a:spcBef>
                <a:spcPct val="40000"/>
              </a:spcBef>
              <a:buClr>
                <a:srgbClr val="00778A"/>
              </a:buClr>
              <a:buSzPct val="75000"/>
              <a:buNone/>
            </a:pPr>
            <a:r>
              <a:rPr lang="en-GB" sz="2400" b="1" dirty="0" smtClean="0">
                <a:solidFill>
                  <a:srgbClr val="000000"/>
                </a:solidFill>
                <a:latin typeface="Calibri" pitchFamily="34" charset="0"/>
                <a:cs typeface="Calibri" pitchFamily="34" charset="0"/>
              </a:rPr>
              <a:t>Glass load</a:t>
            </a:r>
          </a:p>
          <a:p>
            <a:pPr lvl="0">
              <a:spcBef>
                <a:spcPct val="40000"/>
              </a:spcBef>
              <a:buClr>
                <a:srgbClr val="A4968A"/>
              </a:buClr>
              <a:buSzPct val="75000"/>
            </a:pPr>
            <a:r>
              <a:rPr lang="en-GB" sz="1600" dirty="0" smtClean="0">
                <a:solidFill>
                  <a:srgbClr val="000000"/>
                </a:solidFill>
                <a:latin typeface="Calibri" pitchFamily="34" charset="0"/>
                <a:cs typeface="Calibri" pitchFamily="34" charset="0"/>
              </a:rPr>
              <a:t>Knowledge about glass (panel) load is essential to determine</a:t>
            </a:r>
          </a:p>
          <a:p>
            <a:pPr lvl="1">
              <a:spcBef>
                <a:spcPct val="40000"/>
              </a:spcBef>
              <a:buClrTx/>
              <a:buSzPct val="75000"/>
            </a:pPr>
            <a:r>
              <a:rPr lang="en-GB" sz="1600" dirty="0" smtClean="0">
                <a:solidFill>
                  <a:srgbClr val="000000"/>
                </a:solidFill>
                <a:latin typeface="Calibri" pitchFamily="34" charset="0"/>
                <a:cs typeface="Calibri" pitchFamily="34" charset="0"/>
              </a:rPr>
              <a:t>which profile should be used for a transom to fulfil deflection requirements</a:t>
            </a:r>
          </a:p>
          <a:p>
            <a:pPr lvl="1">
              <a:spcBef>
                <a:spcPct val="40000"/>
              </a:spcBef>
              <a:buClrTx/>
              <a:buSzPct val="75000"/>
            </a:pPr>
            <a:r>
              <a:rPr lang="en-GB" sz="1600" dirty="0" smtClean="0">
                <a:solidFill>
                  <a:srgbClr val="000000"/>
                </a:solidFill>
                <a:latin typeface="Calibri" pitchFamily="34" charset="0"/>
                <a:cs typeface="Calibri" pitchFamily="34" charset="0"/>
              </a:rPr>
              <a:t>what type of T-connector is to be applied</a:t>
            </a:r>
          </a:p>
          <a:p>
            <a:pPr>
              <a:spcBef>
                <a:spcPct val="40000"/>
              </a:spcBef>
              <a:buClr>
                <a:srgbClr val="A4968A"/>
              </a:buClr>
              <a:buSzPct val="75000"/>
            </a:pPr>
            <a:r>
              <a:rPr lang="en-GB" sz="1600" dirty="0" smtClean="0">
                <a:solidFill>
                  <a:srgbClr val="000000"/>
                </a:solidFill>
                <a:latin typeface="Calibri" pitchFamily="34" charset="0"/>
                <a:cs typeface="Calibri" pitchFamily="34" charset="0"/>
              </a:rPr>
              <a:t>The rigidity of a profile is described by a figure known as, the ”</a:t>
            </a:r>
            <a:r>
              <a:rPr lang="en-GB" sz="1600" b="1" dirty="0" smtClean="0">
                <a:solidFill>
                  <a:srgbClr val="0097B0"/>
                </a:solidFill>
                <a:latin typeface="Calibri" pitchFamily="34" charset="0"/>
                <a:cs typeface="Calibri" pitchFamily="34" charset="0"/>
              </a:rPr>
              <a:t>Inertia moment</a:t>
            </a:r>
            <a:r>
              <a:rPr lang="en-GB" sz="1600" dirty="0" smtClean="0">
                <a:solidFill>
                  <a:srgbClr val="000000"/>
                </a:solidFill>
                <a:latin typeface="Calibri" pitchFamily="34" charset="0"/>
                <a:cs typeface="Calibri" pitchFamily="34" charset="0"/>
              </a:rPr>
              <a:t>” which is to be found in the system catalogue as the </a:t>
            </a:r>
            <a:r>
              <a:rPr lang="en-GB" sz="1600" dirty="0" err="1" smtClean="0">
                <a:solidFill>
                  <a:srgbClr val="000000"/>
                </a:solidFill>
                <a:latin typeface="Calibri" pitchFamily="34" charset="0"/>
                <a:cs typeface="Calibri" pitchFamily="34" charset="0"/>
              </a:rPr>
              <a:t>I</a:t>
            </a:r>
            <a:r>
              <a:rPr lang="en-GB" sz="1600" baseline="-25000" dirty="0" err="1" smtClean="0">
                <a:solidFill>
                  <a:srgbClr val="000000"/>
                </a:solidFill>
                <a:latin typeface="Calibri" pitchFamily="34" charset="0"/>
                <a:cs typeface="Calibri" pitchFamily="34" charset="0"/>
              </a:rPr>
              <a:t>yy</a:t>
            </a:r>
            <a:r>
              <a:rPr lang="en-GB" sz="1600" dirty="0" smtClean="0">
                <a:solidFill>
                  <a:srgbClr val="000000"/>
                </a:solidFill>
                <a:latin typeface="Calibri" pitchFamily="34" charset="0"/>
                <a:cs typeface="Calibri" pitchFamily="34" charset="0"/>
              </a:rPr>
              <a:t> value (measured against the y-y axis)</a:t>
            </a:r>
            <a:endParaRPr lang="en-GB" sz="1600" baseline="30000" dirty="0">
              <a:solidFill>
                <a:srgbClr val="000000"/>
              </a:solidFill>
              <a:latin typeface="Calibri" pitchFamily="34" charset="0"/>
              <a:cs typeface="Calibri" pitchFamily="34" charset="0"/>
            </a:endParaRPr>
          </a:p>
        </p:txBody>
      </p:sp>
    </p:spTree>
    <p:extLst>
      <p:ext uri="{BB962C8B-B14F-4D97-AF65-F5344CB8AC3E}">
        <p14:creationId xmlns="" xmlns:p14="http://schemas.microsoft.com/office/powerpoint/2010/main" val="2600604904"/>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4" end="4"/>
                                            </p:txEl>
                                          </p:spTgt>
                                        </p:tgtEl>
                                        <p:attrNameLst>
                                          <p:attrName>style.visibility</p:attrName>
                                        </p:attrNameLst>
                                      </p:cBhvr>
                                      <p:to>
                                        <p:strVal val="visible"/>
                                      </p:to>
                                    </p:set>
                                    <p:animEffect transition="in" filter="fade">
                                      <p:cBhvr>
                                        <p:cTn id="7" dur="500"/>
                                        <p:tgtEl>
                                          <p:spTgt spid="9">
                                            <p:txEl>
                                              <p:pRg st="4" end="4"/>
                                            </p:txEl>
                                          </p:spTgt>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heel(1)">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Prostokąt z rogami zaokrąglonymi z jednej strony 60"/>
          <p:cNvSpPr/>
          <p:nvPr/>
        </p:nvSpPr>
        <p:spPr>
          <a:xfrm rot="5400000">
            <a:off x="2189014" y="2176086"/>
            <a:ext cx="1152127" cy="5530164"/>
          </a:xfrm>
          <a:prstGeom prst="round2SameRect">
            <a:avLst/>
          </a:prstGeom>
          <a:solidFill>
            <a:srgbClr val="CFCFC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GB" dirty="0"/>
          </a:p>
        </p:txBody>
      </p:sp>
      <p:sp>
        <p:nvSpPr>
          <p:cNvPr id="3" name="Prostokąt 2"/>
          <p:cNvSpPr/>
          <p:nvPr/>
        </p:nvSpPr>
        <p:spPr>
          <a:xfrm>
            <a:off x="250824" y="1268413"/>
            <a:ext cx="5329288" cy="5530551"/>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Glass load of transom</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P – half of the glass weight</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(glass with an area of 1m² and a thickness of 1mm weighs 25</a:t>
            </a:r>
            <a:r>
              <a:rPr lang="pl-PL" sz="1600" dirty="0" smtClean="0">
                <a:solidFill>
                  <a:srgbClr val="000000"/>
                </a:solidFill>
                <a:latin typeface="Calibri" pitchFamily="34" charset="0"/>
                <a:cs typeface="Calibri" pitchFamily="34" charset="0"/>
              </a:rPr>
              <a:t>N</a:t>
            </a:r>
            <a:r>
              <a:rPr lang="en-GB" sz="1600" dirty="0" smtClean="0">
                <a:solidFill>
                  <a:srgbClr val="000000"/>
                </a:solidFill>
                <a:latin typeface="Calibri" pitchFamily="34" charset="0"/>
                <a:cs typeface="Calibri" pitchFamily="34" charset="0"/>
              </a:rPr>
              <a:t> - e.g.: 1.5m x 3.0m of 6/16/44.2 glass weighs: </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1.5 x 3.0 x (6+4+4) x 25 = 1</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575 </a:t>
            </a:r>
            <a:r>
              <a:rPr lang="pl-PL" sz="1600" dirty="0" smtClean="0">
                <a:solidFill>
                  <a:srgbClr val="000000"/>
                </a:solidFill>
                <a:latin typeface="Calibri" pitchFamily="34" charset="0"/>
                <a:cs typeface="Calibri" pitchFamily="34" charset="0"/>
              </a:rPr>
              <a:t>N</a:t>
            </a:r>
            <a:r>
              <a:rPr lang="en-GB" sz="1600" dirty="0" smtClean="0">
                <a:solidFill>
                  <a:srgbClr val="000000"/>
                </a:solidFill>
                <a:latin typeface="Calibri" pitchFamily="34" charset="0"/>
                <a:cs typeface="Calibri" pitchFamily="34" charset="0"/>
              </a:rPr>
              <a:t>)</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maximum deflection of any main</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horizontal framing from the vertical loads</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shall not exceed L/500 or 3mm, whichever is the lesser figure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t>
            </a:r>
            <a:r>
              <a:rPr lang="en-GB" sz="1600" dirty="0" err="1" smtClean="0">
                <a:solidFill>
                  <a:srgbClr val="000000"/>
                </a:solidFill>
                <a:latin typeface="Calibri" pitchFamily="34" charset="0"/>
                <a:cs typeface="Calibri" pitchFamily="34" charset="0"/>
              </a:rPr>
              <a:t>I</a:t>
            </a:r>
            <a:r>
              <a:rPr lang="en-GB" sz="1600" baseline="-25000" dirty="0" err="1" smtClean="0">
                <a:solidFill>
                  <a:srgbClr val="000000"/>
                </a:solidFill>
                <a:latin typeface="Calibri" pitchFamily="34" charset="0"/>
                <a:cs typeface="Calibri" pitchFamily="34" charset="0"/>
              </a:rPr>
              <a:t>yy</a:t>
            </a:r>
            <a:r>
              <a:rPr lang="en-GB" sz="1600" dirty="0" smtClean="0">
                <a:solidFill>
                  <a:srgbClr val="000000"/>
                </a:solidFill>
                <a:latin typeface="Calibri" pitchFamily="34" charset="0"/>
                <a:cs typeface="Calibri" pitchFamily="34" charset="0"/>
              </a:rPr>
              <a:t> – “Inertia moment” taken from the system catalogue (measured in cm</a:t>
            </a:r>
            <a:r>
              <a:rPr lang="en-GB" sz="1600" baseline="30000" dirty="0" smtClean="0">
                <a:solidFill>
                  <a:srgbClr val="000000"/>
                </a:solidFill>
                <a:latin typeface="Calibri" pitchFamily="34" charset="0"/>
                <a:cs typeface="Calibri" pitchFamily="34" charset="0"/>
              </a:rPr>
              <a:t>4</a:t>
            </a:r>
            <a:r>
              <a:rPr lang="en-GB" sz="1600" dirty="0" smtClean="0">
                <a:solidFill>
                  <a:srgbClr val="000000"/>
                </a:solidFill>
                <a:latin typeface="Calibri" pitchFamily="34" charset="0"/>
                <a:cs typeface="Calibri" pitchFamily="34" charset="0"/>
              </a:rPr>
              <a:t>)</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b="1" dirty="0" smtClean="0">
                <a:solidFill>
                  <a:srgbClr val="000000"/>
                </a:solidFill>
                <a:latin typeface="Calibri" pitchFamily="34" charset="0"/>
                <a:cs typeface="Calibri" pitchFamily="34" charset="0"/>
              </a:rPr>
              <a:t>Transoms, apart from the glass load, must be also examined</a:t>
            </a:r>
            <a:r>
              <a:rPr lang="pl-PL" sz="1600" b="1" dirty="0" smtClean="0">
                <a:solidFill>
                  <a:srgbClr val="000000"/>
                </a:solidFill>
                <a:latin typeface="Calibri" pitchFamily="34" charset="0"/>
                <a:cs typeface="Calibri" pitchFamily="34" charset="0"/>
              </a:rPr>
              <a:t> </a:t>
            </a:r>
            <a:r>
              <a:rPr lang="en-GB" sz="1600" b="1" dirty="0" smtClean="0">
                <a:solidFill>
                  <a:srgbClr val="000000"/>
                </a:solidFill>
                <a:latin typeface="Calibri" pitchFamily="34" charset="0"/>
                <a:cs typeface="Calibri" pitchFamily="34" charset="0"/>
              </a:rPr>
              <a:t>in terms of the wind load</a:t>
            </a:r>
          </a:p>
          <a:p>
            <a:pPr marL="741600" lvl="1" indent="-285750">
              <a:spcBef>
                <a:spcPct val="40000"/>
              </a:spcBef>
              <a:buClr>
                <a:srgbClr val="A4968A"/>
              </a:buClr>
              <a:buSzPct val="100000"/>
              <a:buFont typeface="Calibri" pitchFamily="34" charset="0"/>
              <a:buChar char="●"/>
            </a:pPr>
            <a:r>
              <a:rPr lang="en-GB" sz="1600" b="1" dirty="0" smtClean="0">
                <a:solidFill>
                  <a:srgbClr val="000000"/>
                </a:solidFill>
                <a:latin typeface="Calibri" pitchFamily="34" charset="0"/>
                <a:cs typeface="Calibri" pitchFamily="34" charset="0"/>
              </a:rPr>
              <a:t>The strength of the glass must be checked</a:t>
            </a:r>
            <a:r>
              <a:rPr lang="pl-PL" sz="1600" b="1" dirty="0" smtClean="0">
                <a:solidFill>
                  <a:srgbClr val="000000"/>
                </a:solidFill>
                <a:latin typeface="Calibri" pitchFamily="34" charset="0"/>
                <a:cs typeface="Calibri" pitchFamily="34" charset="0"/>
              </a:rPr>
              <a:t> </a:t>
            </a:r>
            <a:r>
              <a:rPr lang="en-GB" sz="1600" b="1" dirty="0" smtClean="0">
                <a:solidFill>
                  <a:srgbClr val="000000"/>
                </a:solidFill>
                <a:latin typeface="Calibri" pitchFamily="34" charset="0"/>
                <a:cs typeface="Calibri" pitchFamily="34" charset="0"/>
              </a:rPr>
              <a:t>separately</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type of T-connector also depends on the</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transom load and is a matter of a separate check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(the appropriate chart is to be found in the system catalogue)</a:t>
            </a:r>
          </a:p>
        </p:txBody>
      </p:sp>
      <p:grpSp>
        <p:nvGrpSpPr>
          <p:cNvPr id="24" name="Grupa 23"/>
          <p:cNvGrpSpPr/>
          <p:nvPr/>
        </p:nvGrpSpPr>
        <p:grpSpPr>
          <a:xfrm>
            <a:off x="5956695" y="4250584"/>
            <a:ext cx="2684918" cy="1225771"/>
            <a:chOff x="5851222" y="4291990"/>
            <a:chExt cx="2684918" cy="1225771"/>
          </a:xfrm>
        </p:grpSpPr>
        <p:grpSp>
          <p:nvGrpSpPr>
            <p:cNvPr id="39" name="Grupa 38"/>
            <p:cNvGrpSpPr/>
            <p:nvPr/>
          </p:nvGrpSpPr>
          <p:grpSpPr>
            <a:xfrm>
              <a:off x="5851222" y="4291990"/>
              <a:ext cx="2684918" cy="1153234"/>
              <a:chOff x="5851222" y="4291990"/>
              <a:chExt cx="2684918" cy="1153234"/>
            </a:xfrm>
          </p:grpSpPr>
          <p:grpSp>
            <p:nvGrpSpPr>
              <p:cNvPr id="12" name="Grupa 11"/>
              <p:cNvGrpSpPr/>
              <p:nvPr/>
            </p:nvGrpSpPr>
            <p:grpSpPr>
              <a:xfrm>
                <a:off x="5851222" y="4873607"/>
                <a:ext cx="2684918" cy="571617"/>
                <a:chOff x="4536441" y="2984107"/>
                <a:chExt cx="2684918" cy="571617"/>
              </a:xfrm>
            </p:grpSpPr>
            <p:cxnSp>
              <p:nvCxnSpPr>
                <p:cNvPr id="13" name="Łącznik prostoliniowy 12"/>
                <p:cNvCxnSpPr/>
                <p:nvPr/>
              </p:nvCxnSpPr>
              <p:spPr>
                <a:xfrm>
                  <a:off x="4629071" y="2984107"/>
                  <a:ext cx="2448272" cy="0"/>
                </a:xfrm>
                <a:prstGeom prst="line">
                  <a:avLst/>
                </a:prstGeom>
                <a:ln w="57150">
                  <a:solidFill>
                    <a:srgbClr val="F3C200"/>
                  </a:solidFill>
                </a:ln>
              </p:spPr>
              <p:style>
                <a:lnRef idx="1">
                  <a:schemeClr val="accent1"/>
                </a:lnRef>
                <a:fillRef idx="0">
                  <a:schemeClr val="accent1"/>
                </a:fillRef>
                <a:effectRef idx="0">
                  <a:schemeClr val="accent1"/>
                </a:effectRef>
                <a:fontRef idx="minor">
                  <a:schemeClr val="tx1"/>
                </a:fontRef>
              </p:style>
            </p:cxnSp>
            <p:sp>
              <p:nvSpPr>
                <p:cNvPr id="14" name="Trójkąt równoramienny 13"/>
                <p:cNvSpPr/>
                <p:nvPr/>
              </p:nvSpPr>
              <p:spPr>
                <a:xfrm>
                  <a:off x="4536441" y="3016699"/>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rójkąt równoramienny 14"/>
                <p:cNvSpPr/>
                <p:nvPr/>
              </p:nvSpPr>
              <p:spPr>
                <a:xfrm>
                  <a:off x="6969331" y="3016010"/>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Łącznik prostoliniowy 15"/>
                <p:cNvCxnSpPr/>
                <p:nvPr/>
              </p:nvCxnSpPr>
              <p:spPr>
                <a:xfrm>
                  <a:off x="6933327" y="3259908"/>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Łącznik prosty ze strzałką 26"/>
                <p:cNvCxnSpPr/>
                <p:nvPr/>
              </p:nvCxnSpPr>
              <p:spPr>
                <a:xfrm flipH="1">
                  <a:off x="4632211" y="3555724"/>
                  <a:ext cx="2448273"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28" name="pole tekstowe 27"/>
                <p:cNvSpPr txBox="1"/>
                <p:nvPr/>
              </p:nvSpPr>
              <p:spPr>
                <a:xfrm>
                  <a:off x="5721968" y="3177331"/>
                  <a:ext cx="237566" cy="369332"/>
                </a:xfrm>
                <a:prstGeom prst="rect">
                  <a:avLst/>
                </a:prstGeom>
                <a:noFill/>
              </p:spPr>
              <p:txBody>
                <a:bodyPr wrap="none" rtlCol="0">
                  <a:spAutoFit/>
                </a:bodyPr>
                <a:lstStyle/>
                <a:p>
                  <a:r>
                    <a:rPr lang="pl-PL" dirty="0" smtClean="0">
                      <a:latin typeface="Calibri" pitchFamily="34" charset="0"/>
                      <a:cs typeface="Calibri" pitchFamily="34" charset="0"/>
                    </a:rPr>
                    <a:t>l</a:t>
                  </a:r>
                  <a:endParaRPr lang="en-GB" dirty="0">
                    <a:latin typeface="Calibri" pitchFamily="34" charset="0"/>
                    <a:cs typeface="Calibri" pitchFamily="34" charset="0"/>
                  </a:endParaRPr>
                </a:p>
              </p:txBody>
            </p:sp>
          </p:grpSp>
          <p:sp>
            <p:nvSpPr>
              <p:cNvPr id="37" name="Prążkowana strzałka w prawo 36"/>
              <p:cNvSpPr/>
              <p:nvPr/>
            </p:nvSpPr>
            <p:spPr>
              <a:xfrm rot="5400000">
                <a:off x="6048392" y="4408169"/>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Prążkowana strzałka w prawo 37"/>
              <p:cNvSpPr/>
              <p:nvPr/>
            </p:nvSpPr>
            <p:spPr>
              <a:xfrm rot="5400000">
                <a:off x="7747823" y="4408168"/>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46" name="Łącznik prostoliniowy 45"/>
            <p:cNvCxnSpPr/>
            <p:nvPr/>
          </p:nvCxnSpPr>
          <p:spPr>
            <a:xfrm>
              <a:off x="6337661" y="4920628"/>
              <a:ext cx="0" cy="368353"/>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1" name="Łącznik prostoliniowy 50"/>
            <p:cNvCxnSpPr/>
            <p:nvPr/>
          </p:nvCxnSpPr>
          <p:spPr>
            <a:xfrm>
              <a:off x="5959233" y="5133530"/>
              <a:ext cx="0" cy="368353"/>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2" name="Łącznik prostoliniowy 51"/>
            <p:cNvCxnSpPr/>
            <p:nvPr/>
          </p:nvCxnSpPr>
          <p:spPr>
            <a:xfrm>
              <a:off x="8035856" y="4928699"/>
              <a:ext cx="0" cy="368353"/>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3" name="Łącznik prostoliniowy 52"/>
            <p:cNvCxnSpPr/>
            <p:nvPr/>
          </p:nvCxnSpPr>
          <p:spPr>
            <a:xfrm>
              <a:off x="8395431" y="5149408"/>
              <a:ext cx="0" cy="368353"/>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54" name="Łącznik prosty ze strzałką 53"/>
            <p:cNvCxnSpPr/>
            <p:nvPr/>
          </p:nvCxnSpPr>
          <p:spPr>
            <a:xfrm flipH="1">
              <a:off x="5949965" y="5297052"/>
              <a:ext cx="408885"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56" name="Łącznik prosty ze strzałką 55"/>
            <p:cNvCxnSpPr/>
            <p:nvPr/>
          </p:nvCxnSpPr>
          <p:spPr>
            <a:xfrm flipH="1">
              <a:off x="8003266" y="5288981"/>
              <a:ext cx="408885" cy="0"/>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sp>
          <p:nvSpPr>
            <p:cNvPr id="57" name="pole tekstowe 56"/>
            <p:cNvSpPr txBox="1"/>
            <p:nvPr/>
          </p:nvSpPr>
          <p:spPr>
            <a:xfrm>
              <a:off x="6041150" y="4964742"/>
              <a:ext cx="295274" cy="369332"/>
            </a:xfrm>
            <a:prstGeom prst="rect">
              <a:avLst/>
            </a:prstGeom>
            <a:noFill/>
          </p:spPr>
          <p:txBody>
            <a:bodyPr wrap="none" rtlCol="0">
              <a:spAutoFit/>
            </a:bodyPr>
            <a:lstStyle/>
            <a:p>
              <a:r>
                <a:rPr lang="pl-PL" dirty="0">
                  <a:latin typeface="Calibri" pitchFamily="34" charset="0"/>
                  <a:cs typeface="Calibri" pitchFamily="34" charset="0"/>
                </a:rPr>
                <a:t>a</a:t>
              </a:r>
              <a:endParaRPr lang="en-GB" dirty="0">
                <a:latin typeface="Calibri" pitchFamily="34" charset="0"/>
                <a:cs typeface="Calibri" pitchFamily="34" charset="0"/>
              </a:endParaRPr>
            </a:p>
          </p:txBody>
        </p:sp>
        <p:sp>
          <p:nvSpPr>
            <p:cNvPr id="58" name="pole tekstowe 57"/>
            <p:cNvSpPr txBox="1"/>
            <p:nvPr/>
          </p:nvSpPr>
          <p:spPr>
            <a:xfrm>
              <a:off x="8032235" y="4939313"/>
              <a:ext cx="295274" cy="369332"/>
            </a:xfrm>
            <a:prstGeom prst="rect">
              <a:avLst/>
            </a:prstGeom>
            <a:noFill/>
          </p:spPr>
          <p:txBody>
            <a:bodyPr wrap="none" rtlCol="0">
              <a:spAutoFit/>
            </a:bodyPr>
            <a:lstStyle/>
            <a:p>
              <a:r>
                <a:rPr lang="pl-PL" dirty="0">
                  <a:latin typeface="Calibri" pitchFamily="34" charset="0"/>
                  <a:cs typeface="Calibri" pitchFamily="34" charset="0"/>
                </a:rPr>
                <a:t>a</a:t>
              </a:r>
              <a:endParaRPr lang="en-GB" dirty="0">
                <a:latin typeface="Calibri" pitchFamily="34" charset="0"/>
                <a:cs typeface="Calibri" pitchFamily="34" charset="0"/>
              </a:endParaRPr>
            </a:p>
          </p:txBody>
        </p:sp>
        <p:sp>
          <p:nvSpPr>
            <p:cNvPr id="59" name="pole tekstowe 58"/>
            <p:cNvSpPr txBox="1"/>
            <p:nvPr/>
          </p:nvSpPr>
          <p:spPr>
            <a:xfrm>
              <a:off x="5889506" y="4313208"/>
              <a:ext cx="303288" cy="369332"/>
            </a:xfrm>
            <a:prstGeom prst="rect">
              <a:avLst/>
            </a:prstGeom>
            <a:noFill/>
          </p:spPr>
          <p:txBody>
            <a:bodyPr wrap="none" rtlCol="0">
              <a:spAutoFit/>
            </a:bodyPr>
            <a:lstStyle/>
            <a:p>
              <a:r>
                <a:rPr lang="pl-PL" dirty="0">
                  <a:latin typeface="Calibri" pitchFamily="34" charset="0"/>
                  <a:cs typeface="Calibri" pitchFamily="34" charset="0"/>
                </a:rPr>
                <a:t>P</a:t>
              </a:r>
              <a:endParaRPr lang="en-GB" dirty="0">
                <a:latin typeface="Calibri" pitchFamily="34" charset="0"/>
                <a:cs typeface="Calibri" pitchFamily="34" charset="0"/>
              </a:endParaRPr>
            </a:p>
          </p:txBody>
        </p:sp>
        <p:sp>
          <p:nvSpPr>
            <p:cNvPr id="60" name="pole tekstowe 59"/>
            <p:cNvSpPr txBox="1"/>
            <p:nvPr/>
          </p:nvSpPr>
          <p:spPr>
            <a:xfrm>
              <a:off x="7588552" y="4313378"/>
              <a:ext cx="303288" cy="369332"/>
            </a:xfrm>
            <a:prstGeom prst="rect">
              <a:avLst/>
            </a:prstGeom>
            <a:noFill/>
          </p:spPr>
          <p:txBody>
            <a:bodyPr wrap="none" rtlCol="0">
              <a:spAutoFit/>
            </a:bodyPr>
            <a:lstStyle/>
            <a:p>
              <a:r>
                <a:rPr lang="pl-PL" dirty="0">
                  <a:latin typeface="Calibri" pitchFamily="34" charset="0"/>
                  <a:cs typeface="Calibri" pitchFamily="34" charset="0"/>
                </a:rPr>
                <a:t>P</a:t>
              </a:r>
              <a:endParaRPr lang="en-GB" dirty="0">
                <a:latin typeface="Calibri" pitchFamily="34" charset="0"/>
                <a:cs typeface="Calibri" pitchFamily="34" charset="0"/>
              </a:endParaRPr>
            </a:p>
          </p:txBody>
        </p:sp>
      </p:grpSp>
      <p:grpSp>
        <p:nvGrpSpPr>
          <p:cNvPr id="25" name="Grupa 24"/>
          <p:cNvGrpSpPr/>
          <p:nvPr/>
        </p:nvGrpSpPr>
        <p:grpSpPr>
          <a:xfrm>
            <a:off x="5883955" y="1289042"/>
            <a:ext cx="2792383" cy="3033681"/>
            <a:chOff x="5883955" y="1289042"/>
            <a:chExt cx="2792383" cy="3033681"/>
          </a:xfrm>
        </p:grpSpPr>
        <p:sp>
          <p:nvSpPr>
            <p:cNvPr id="2" name="Prostokąt 1"/>
            <p:cNvSpPr/>
            <p:nvPr/>
          </p:nvSpPr>
          <p:spPr>
            <a:xfrm>
              <a:off x="8495586" y="1298387"/>
              <a:ext cx="180752" cy="3024336"/>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Prostokąt 3"/>
            <p:cNvSpPr/>
            <p:nvPr/>
          </p:nvSpPr>
          <p:spPr>
            <a:xfrm>
              <a:off x="5883955" y="1289042"/>
              <a:ext cx="180752" cy="3024336"/>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Prostokąt 4"/>
            <p:cNvSpPr/>
            <p:nvPr/>
          </p:nvSpPr>
          <p:spPr>
            <a:xfrm rot="5400000">
              <a:off x="7189770" y="2774244"/>
              <a:ext cx="180752" cy="2430879"/>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rostokąt 5"/>
            <p:cNvSpPr/>
            <p:nvPr/>
          </p:nvSpPr>
          <p:spPr>
            <a:xfrm rot="5400000">
              <a:off x="7189770" y="303663"/>
              <a:ext cx="180752" cy="2430879"/>
            </a:xfrm>
            <a:prstGeom prst="rect">
              <a:avLst/>
            </a:pr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rostokąt 6"/>
            <p:cNvSpPr/>
            <p:nvPr/>
          </p:nvSpPr>
          <p:spPr>
            <a:xfrm>
              <a:off x="6064706" y="1609479"/>
              <a:ext cx="2426871" cy="2289828"/>
            </a:xfrm>
            <a:prstGeom prst="rect">
              <a:avLst/>
            </a:prstGeom>
            <a:pattFill prst="pct50">
              <a:fgClr>
                <a:srgbClr val="6AEBFF"/>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Prostokąt 9"/>
            <p:cNvSpPr/>
            <p:nvPr/>
          </p:nvSpPr>
          <p:spPr>
            <a:xfrm>
              <a:off x="6068718" y="3938687"/>
              <a:ext cx="101992" cy="101992"/>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Prostokąt 10"/>
            <p:cNvSpPr/>
            <p:nvPr/>
          </p:nvSpPr>
          <p:spPr>
            <a:xfrm>
              <a:off x="6259881" y="3917675"/>
              <a:ext cx="288032" cy="45719"/>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Prostokąt 28"/>
            <p:cNvSpPr/>
            <p:nvPr/>
          </p:nvSpPr>
          <p:spPr>
            <a:xfrm>
              <a:off x="7997313" y="3917675"/>
              <a:ext cx="288032" cy="45719"/>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Prostokąt 29"/>
            <p:cNvSpPr/>
            <p:nvPr/>
          </p:nvSpPr>
          <p:spPr>
            <a:xfrm>
              <a:off x="8394577" y="3938687"/>
              <a:ext cx="101992" cy="101992"/>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Prostokąt 30"/>
            <p:cNvSpPr/>
            <p:nvPr/>
          </p:nvSpPr>
          <p:spPr>
            <a:xfrm>
              <a:off x="6070727" y="1468106"/>
              <a:ext cx="101992" cy="101992"/>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Prostokąt 31"/>
            <p:cNvSpPr/>
            <p:nvPr/>
          </p:nvSpPr>
          <p:spPr>
            <a:xfrm>
              <a:off x="8389585" y="1468106"/>
              <a:ext cx="101992" cy="101992"/>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Prążkowana strzałka w prawo 32"/>
            <p:cNvSpPr/>
            <p:nvPr/>
          </p:nvSpPr>
          <p:spPr>
            <a:xfrm rot="5400000">
              <a:off x="6126028" y="3401164"/>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Prążkowana strzałka w prawo 33"/>
            <p:cNvSpPr/>
            <p:nvPr/>
          </p:nvSpPr>
          <p:spPr>
            <a:xfrm rot="5400000">
              <a:off x="7825459" y="3401163"/>
              <a:ext cx="576064" cy="343707"/>
            </a:xfrm>
            <a:prstGeom prst="stripedRightArrow">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pole tekstowe 61"/>
            <p:cNvSpPr txBox="1"/>
            <p:nvPr/>
          </p:nvSpPr>
          <p:spPr>
            <a:xfrm>
              <a:off x="6121723" y="2271103"/>
              <a:ext cx="1318631" cy="369332"/>
            </a:xfrm>
            <a:prstGeom prst="rect">
              <a:avLst/>
            </a:prstGeom>
            <a:noFill/>
          </p:spPr>
          <p:txBody>
            <a:bodyPr wrap="none" rtlCol="0">
              <a:spAutoFit/>
            </a:bodyPr>
            <a:lstStyle/>
            <a:p>
              <a:r>
                <a:rPr lang="en-GB" dirty="0" smtClean="0">
                  <a:latin typeface="Calibri" pitchFamily="34" charset="0"/>
                  <a:cs typeface="Calibri" pitchFamily="34" charset="0"/>
                </a:rPr>
                <a:t>T-connector</a:t>
              </a:r>
              <a:endParaRPr lang="en-GB" dirty="0">
                <a:latin typeface="Calibri" pitchFamily="34" charset="0"/>
                <a:cs typeface="Calibri" pitchFamily="34" charset="0"/>
              </a:endParaRPr>
            </a:p>
          </p:txBody>
        </p:sp>
        <p:sp>
          <p:nvSpPr>
            <p:cNvPr id="63" name="pole tekstowe 62"/>
            <p:cNvSpPr txBox="1"/>
            <p:nvPr/>
          </p:nvSpPr>
          <p:spPr>
            <a:xfrm>
              <a:off x="6234162" y="2754393"/>
              <a:ext cx="1460656" cy="369332"/>
            </a:xfrm>
            <a:prstGeom prst="rect">
              <a:avLst/>
            </a:prstGeom>
            <a:noFill/>
          </p:spPr>
          <p:txBody>
            <a:bodyPr wrap="none" rtlCol="0">
              <a:spAutoFit/>
            </a:bodyPr>
            <a:lstStyle/>
            <a:p>
              <a:r>
                <a:rPr lang="en-GB" dirty="0" smtClean="0">
                  <a:latin typeface="Calibri" pitchFamily="34" charset="0"/>
                  <a:cs typeface="Calibri" pitchFamily="34" charset="0"/>
                </a:rPr>
                <a:t>Glass support</a:t>
              </a:r>
              <a:endParaRPr lang="en-GB" dirty="0">
                <a:latin typeface="Calibri" pitchFamily="34" charset="0"/>
                <a:cs typeface="Calibri" pitchFamily="34" charset="0"/>
              </a:endParaRPr>
            </a:p>
          </p:txBody>
        </p:sp>
        <p:sp>
          <p:nvSpPr>
            <p:cNvPr id="65" name="pole tekstowe 64"/>
            <p:cNvSpPr txBox="1"/>
            <p:nvPr/>
          </p:nvSpPr>
          <p:spPr>
            <a:xfrm>
              <a:off x="6457439" y="1772816"/>
              <a:ext cx="673582" cy="369332"/>
            </a:xfrm>
            <a:prstGeom prst="rect">
              <a:avLst/>
            </a:prstGeom>
            <a:noFill/>
            <a:ln>
              <a:noFill/>
            </a:ln>
          </p:spPr>
          <p:txBody>
            <a:bodyPr wrap="none" rtlCol="0">
              <a:spAutoFit/>
            </a:bodyPr>
            <a:lstStyle/>
            <a:p>
              <a:r>
                <a:rPr lang="pl-PL" dirty="0" smtClean="0">
                  <a:latin typeface="Calibri" pitchFamily="34" charset="0"/>
                  <a:cs typeface="Calibri" pitchFamily="34" charset="0"/>
                </a:rPr>
                <a:t>Glass</a:t>
              </a:r>
              <a:endParaRPr lang="en-GB" dirty="0">
                <a:latin typeface="Calibri" pitchFamily="34" charset="0"/>
                <a:cs typeface="Calibri" pitchFamily="34" charset="0"/>
              </a:endParaRPr>
            </a:p>
          </p:txBody>
        </p:sp>
        <p:sp>
          <p:nvSpPr>
            <p:cNvPr id="66" name="pole tekstowe 65"/>
            <p:cNvSpPr txBox="1"/>
            <p:nvPr/>
          </p:nvSpPr>
          <p:spPr>
            <a:xfrm>
              <a:off x="6995448" y="3203685"/>
              <a:ext cx="986360" cy="369332"/>
            </a:xfrm>
            <a:prstGeom prst="rect">
              <a:avLst/>
            </a:prstGeom>
            <a:noFill/>
          </p:spPr>
          <p:txBody>
            <a:bodyPr wrap="none" rtlCol="0">
              <a:spAutoFit/>
            </a:bodyPr>
            <a:lstStyle/>
            <a:p>
              <a:r>
                <a:rPr lang="en-GB" dirty="0" smtClean="0">
                  <a:latin typeface="Calibri" pitchFamily="34" charset="0"/>
                  <a:cs typeface="Calibri" pitchFamily="34" charset="0"/>
                </a:rPr>
                <a:t>Transom</a:t>
              </a:r>
              <a:endParaRPr lang="en-GB" dirty="0">
                <a:latin typeface="Calibri" pitchFamily="34" charset="0"/>
                <a:cs typeface="Calibri" pitchFamily="34" charset="0"/>
              </a:endParaRPr>
            </a:p>
          </p:txBody>
        </p:sp>
        <p:sp>
          <p:nvSpPr>
            <p:cNvPr id="67" name="pole tekstowe 66"/>
            <p:cNvSpPr txBox="1"/>
            <p:nvPr/>
          </p:nvSpPr>
          <p:spPr>
            <a:xfrm>
              <a:off x="7488628" y="2038480"/>
              <a:ext cx="906017" cy="369332"/>
            </a:xfrm>
            <a:prstGeom prst="rect">
              <a:avLst/>
            </a:prstGeom>
            <a:noFill/>
          </p:spPr>
          <p:txBody>
            <a:bodyPr wrap="none" rtlCol="0">
              <a:spAutoFit/>
            </a:bodyPr>
            <a:lstStyle/>
            <a:p>
              <a:r>
                <a:rPr lang="en-GB" dirty="0" smtClean="0">
                  <a:latin typeface="Calibri" pitchFamily="34" charset="0"/>
                  <a:cs typeface="Calibri" pitchFamily="34" charset="0"/>
                </a:rPr>
                <a:t>Mullion</a:t>
              </a:r>
              <a:endParaRPr lang="en-GB" dirty="0">
                <a:latin typeface="Calibri" pitchFamily="34" charset="0"/>
                <a:cs typeface="Calibri" pitchFamily="34" charset="0"/>
              </a:endParaRPr>
            </a:p>
          </p:txBody>
        </p:sp>
        <p:cxnSp>
          <p:nvCxnSpPr>
            <p:cNvPr id="68" name="Łącznik prosty ze strzałką 67"/>
            <p:cNvCxnSpPr/>
            <p:nvPr/>
          </p:nvCxnSpPr>
          <p:spPr>
            <a:xfrm flipH="1">
              <a:off x="6121725" y="2640435"/>
              <a:ext cx="176542" cy="1277240"/>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1" name="Łącznik prosty ze strzałką 70"/>
            <p:cNvCxnSpPr/>
            <p:nvPr/>
          </p:nvCxnSpPr>
          <p:spPr>
            <a:xfrm flipH="1">
              <a:off x="6500055" y="3068960"/>
              <a:ext cx="642167" cy="830347"/>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77" name="Łącznik prosty ze strzałką 76"/>
            <p:cNvCxnSpPr/>
            <p:nvPr/>
          </p:nvCxnSpPr>
          <p:spPr>
            <a:xfrm flipH="1">
              <a:off x="7125971" y="3486066"/>
              <a:ext cx="267885" cy="392370"/>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83" name="Łącznik prosty ze strzałką 82"/>
            <p:cNvCxnSpPr>
              <a:endCxn id="7" idx="3"/>
            </p:cNvCxnSpPr>
            <p:nvPr/>
          </p:nvCxnSpPr>
          <p:spPr>
            <a:xfrm>
              <a:off x="7773817" y="2348880"/>
              <a:ext cx="717760" cy="405513"/>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19" name="Elipsa 18"/>
          <p:cNvSpPr/>
          <p:nvPr/>
        </p:nvSpPr>
        <p:spPr>
          <a:xfrm>
            <a:off x="6093460" y="2275367"/>
            <a:ext cx="1332379" cy="3693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Elipsa 19"/>
          <p:cNvSpPr/>
          <p:nvPr/>
        </p:nvSpPr>
        <p:spPr>
          <a:xfrm>
            <a:off x="6443690" y="1806209"/>
            <a:ext cx="684783" cy="33332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upa 8"/>
          <p:cNvGrpSpPr/>
          <p:nvPr/>
        </p:nvGrpSpPr>
        <p:grpSpPr>
          <a:xfrm>
            <a:off x="5000495" y="1881037"/>
            <a:ext cx="4756081" cy="4572299"/>
            <a:chOff x="4912676" y="1881037"/>
            <a:chExt cx="4756081" cy="4572299"/>
          </a:xfrm>
        </p:grpSpPr>
        <p:grpSp>
          <p:nvGrpSpPr>
            <p:cNvPr id="8" name="Grupa 7"/>
            <p:cNvGrpSpPr/>
            <p:nvPr/>
          </p:nvGrpSpPr>
          <p:grpSpPr>
            <a:xfrm>
              <a:off x="4912676" y="1881037"/>
              <a:ext cx="4756081" cy="4572299"/>
              <a:chOff x="4912676" y="1830757"/>
              <a:chExt cx="4756081" cy="4572299"/>
            </a:xfrm>
          </p:grpSpPr>
          <p:sp>
            <p:nvSpPr>
              <p:cNvPr id="43" name="Łuk 42"/>
              <p:cNvSpPr/>
              <p:nvPr/>
            </p:nvSpPr>
            <p:spPr>
              <a:xfrm rot="8145618">
                <a:off x="4912676" y="1830757"/>
                <a:ext cx="4756081" cy="4561200"/>
              </a:xfrm>
              <a:prstGeom prst="arc">
                <a:avLst>
                  <a:gd name="adj1" fmla="val 17071109"/>
                  <a:gd name="adj2" fmla="val 20852559"/>
                </a:avLst>
              </a:prstGeom>
              <a:ln w="5715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Trójkąt równoramienny 39"/>
              <p:cNvSpPr/>
              <p:nvPr/>
            </p:nvSpPr>
            <p:spPr>
              <a:xfrm>
                <a:off x="5885229" y="6089455"/>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rójkąt równoramienny 40"/>
              <p:cNvSpPr/>
              <p:nvPr/>
            </p:nvSpPr>
            <p:spPr>
              <a:xfrm>
                <a:off x="8318119" y="6088766"/>
                <a:ext cx="216024" cy="203793"/>
              </a:xfrm>
              <a:prstGeom prst="triangl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2" name="Łącznik prostoliniowy 41"/>
              <p:cNvCxnSpPr/>
              <p:nvPr/>
            </p:nvCxnSpPr>
            <p:spPr>
              <a:xfrm>
                <a:off x="8282115" y="6332664"/>
                <a:ext cx="288032"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4" name="Łącznik prosty ze strzałką 43"/>
              <p:cNvCxnSpPr/>
              <p:nvPr/>
            </p:nvCxnSpPr>
            <p:spPr>
              <a:xfrm>
                <a:off x="7129987" y="6099194"/>
                <a:ext cx="0" cy="303862"/>
              </a:xfrm>
              <a:prstGeom prst="straightConnector1">
                <a:avLst/>
              </a:prstGeom>
              <a:ln>
                <a:solidFill>
                  <a:schemeClr val="tx1"/>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45" name="Łącznik prostoliniowy 44"/>
              <p:cNvCxnSpPr/>
              <p:nvPr/>
            </p:nvCxnSpPr>
            <p:spPr>
              <a:xfrm flipV="1">
                <a:off x="5993241" y="6088077"/>
                <a:ext cx="2432890" cy="689"/>
              </a:xfrm>
              <a:prstGeom prst="line">
                <a:avLst/>
              </a:prstGeom>
              <a:ln>
                <a:prstDash val="dash"/>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mc:Choice xmlns="" xmlns:a14="http://schemas.microsoft.com/office/drawing/2010/main" Requires="a14">
            <p:sp>
              <p:nvSpPr>
                <p:cNvPr id="18" name="pole tekstowe 17"/>
                <p:cNvSpPr txBox="1"/>
                <p:nvPr/>
              </p:nvSpPr>
              <p:spPr>
                <a:xfrm>
                  <a:off x="5737580" y="5505231"/>
                  <a:ext cx="3073470" cy="523670"/>
                </a:xfrm>
                <a:prstGeom prst="rect">
                  <a:avLst/>
                </a:prstGeom>
                <a:noFill/>
              </p:spPr>
              <p:txBody>
                <a:bodyPr wrap="none" rtlCol="0">
                  <a:spAutoFit/>
                </a:bodyPr>
                <a:lstStyle/>
                <a:p>
                  <a:r>
                    <a:rPr lang="en-GB" dirty="0" err="1" smtClean="0">
                      <a:latin typeface="+mj-lt"/>
                      <a:cs typeface="Calibri" pitchFamily="34" charset="0"/>
                    </a:rPr>
                    <a:t>v</a:t>
                  </a:r>
                  <a:r>
                    <a:rPr lang="en-GB" baseline="-25000" dirty="0" err="1" smtClean="0">
                      <a:latin typeface="+mj-lt"/>
                      <a:cs typeface="Calibri" pitchFamily="34" charset="0"/>
                    </a:rPr>
                    <a:t>max</a:t>
                  </a:r>
                  <a:r>
                    <a:rPr lang="en-GB" dirty="0" smtClean="0">
                      <a:latin typeface="+mj-lt"/>
                      <a:cs typeface="Calibri" pitchFamily="34" charset="0"/>
                    </a:rPr>
                    <a:t> = </a:t>
                  </a:r>
                  <a14:m>
                    <m:oMath xmlns:m="http://schemas.openxmlformats.org/officeDocument/2006/math">
                      <m:box>
                        <m:boxPr>
                          <m:ctrlPr>
                            <a:rPr lang="en-GB" sz="2400" i="1" smtClean="0">
                              <a:latin typeface="Cambria Math"/>
                              <a:cs typeface="Calibri" pitchFamily="34" charset="0"/>
                            </a:rPr>
                          </m:ctrlPr>
                        </m:boxPr>
                        <m:e>
                          <m:argPr>
                            <m:argSz m:val="-1"/>
                          </m:argPr>
                          <m:f>
                            <m:fPr>
                              <m:ctrlPr>
                                <a:rPr lang="en-GB" sz="2400" i="1" smtClean="0">
                                  <a:latin typeface="Cambria Math"/>
                                  <a:cs typeface="Calibri" pitchFamily="34" charset="0"/>
                                </a:rPr>
                              </m:ctrlPr>
                            </m:fPr>
                            <m:num>
                              <m:r>
                                <a:rPr lang="en-GB" sz="2400" b="0" i="0" smtClean="0">
                                  <a:latin typeface="Cambria Math"/>
                                  <a:cs typeface="Calibri" pitchFamily="34" charset="0"/>
                                </a:rPr>
                                <m:t>1</m:t>
                              </m:r>
                            </m:num>
                            <m:den>
                              <m:r>
                                <a:rPr lang="en-GB" sz="2400" b="0" i="0" smtClean="0">
                                  <a:latin typeface="Cambria Math"/>
                                  <a:cs typeface="Calibri" pitchFamily="34" charset="0"/>
                                </a:rPr>
                                <m:t>24</m:t>
                              </m:r>
                            </m:den>
                          </m:f>
                        </m:e>
                      </m:box>
                    </m:oMath>
                  </a14:m>
                  <a:r>
                    <a:rPr lang="en-GB" sz="2400" dirty="0" smtClean="0">
                      <a:latin typeface="+mj-lt"/>
                      <a:cs typeface="Calibri" pitchFamily="34" charset="0"/>
                    </a:rPr>
                    <a:t> </a:t>
                  </a:r>
                  <a:r>
                    <a:rPr lang="en-GB" dirty="0" smtClean="0">
                      <a:latin typeface="+mj-lt"/>
                      <a:cs typeface="Calibri" pitchFamily="34" charset="0"/>
                    </a:rPr>
                    <a:t>× P × </a:t>
                  </a:r>
                  <a14:m>
                    <m:oMath xmlns:m="http://schemas.openxmlformats.org/officeDocument/2006/math">
                      <m:box>
                        <m:boxPr>
                          <m:ctrlPr>
                            <a:rPr lang="en-GB" sz="2400" i="1" smtClean="0">
                              <a:latin typeface="Cambria Math"/>
                              <a:cs typeface="Calibri" pitchFamily="34" charset="0"/>
                            </a:rPr>
                          </m:ctrlPr>
                        </m:boxPr>
                        <m:e>
                          <m:argPr>
                            <m:argSz m:val="-1"/>
                          </m:argPr>
                          <m:f>
                            <m:fPr>
                              <m:ctrlPr>
                                <a:rPr lang="en-GB" sz="2400" i="1" smtClean="0">
                                  <a:latin typeface="Cambria Math"/>
                                  <a:cs typeface="Calibri" pitchFamily="34" charset="0"/>
                                </a:rPr>
                              </m:ctrlPr>
                            </m:fPr>
                            <m:num>
                              <m:r>
                                <m:rPr>
                                  <m:sty m:val="p"/>
                                </m:rPr>
                                <a:rPr lang="en-GB" sz="2400" b="0" i="0" smtClean="0">
                                  <a:latin typeface="Cambria Math"/>
                                  <a:cs typeface="Calibri" pitchFamily="34" charset="0"/>
                                </a:rPr>
                                <m:t>a</m:t>
                              </m:r>
                            </m:num>
                            <m:den>
                              <m:r>
                                <m:rPr>
                                  <m:sty m:val="p"/>
                                </m:rPr>
                                <a:rPr lang="en-GB" sz="2400" b="0" i="0" smtClean="0">
                                  <a:latin typeface="Cambria Math"/>
                                  <a:cs typeface="Calibri" pitchFamily="34" charset="0"/>
                                </a:rPr>
                                <m:t>EI</m:t>
                              </m:r>
                              <m:r>
                                <m:rPr>
                                  <m:sty m:val="p"/>
                                </m:rPr>
                                <a:rPr lang="en-GB" sz="2400" b="0" i="0" baseline="-25000" smtClean="0">
                                  <a:latin typeface="Cambria Math"/>
                                  <a:cs typeface="Calibri" pitchFamily="34" charset="0"/>
                                </a:rPr>
                                <m:t>yy</m:t>
                              </m:r>
                            </m:den>
                          </m:f>
                        </m:e>
                      </m:box>
                    </m:oMath>
                  </a14:m>
                  <a:r>
                    <a:rPr lang="en-GB" dirty="0" smtClean="0">
                      <a:latin typeface="+mj-lt"/>
                      <a:cs typeface="Calibri" pitchFamily="34" charset="0"/>
                    </a:rPr>
                    <a:t> × (3l</a:t>
                  </a:r>
                  <a:r>
                    <a:rPr lang="en-GB" baseline="30000" dirty="0" smtClean="0">
                      <a:latin typeface="+mj-lt"/>
                      <a:cs typeface="Calibri" pitchFamily="34" charset="0"/>
                    </a:rPr>
                    <a:t>2</a:t>
                  </a:r>
                  <a:r>
                    <a:rPr lang="en-GB" dirty="0" smtClean="0">
                      <a:latin typeface="+mj-lt"/>
                      <a:cs typeface="Calibri" pitchFamily="34" charset="0"/>
                    </a:rPr>
                    <a:t> – 4a</a:t>
                  </a:r>
                  <a:r>
                    <a:rPr lang="en-GB" baseline="30000" dirty="0" smtClean="0">
                      <a:latin typeface="+mj-lt"/>
                      <a:cs typeface="Calibri" pitchFamily="34" charset="0"/>
                    </a:rPr>
                    <a:t>2</a:t>
                  </a:r>
                  <a:r>
                    <a:rPr lang="en-GB" dirty="0" smtClean="0">
                      <a:latin typeface="+mj-lt"/>
                      <a:cs typeface="Calibri" pitchFamily="34" charset="0"/>
                    </a:rPr>
                    <a:t>)</a:t>
                  </a:r>
                </a:p>
              </p:txBody>
            </p:sp>
          </mc:Choice>
          <mc:Fallback>
            <p:sp>
              <p:nvSpPr>
                <p:cNvPr id="18" name="pole tekstowe 17"/>
                <p:cNvSpPr txBox="1">
                  <a:spLocks noRot="1" noChangeAspect="1" noMove="1" noResize="1" noEditPoints="1" noAdjustHandles="1" noChangeArrowheads="1" noChangeShapeType="1" noTextEdit="1"/>
                </p:cNvSpPr>
                <p:nvPr/>
              </p:nvSpPr>
              <p:spPr>
                <a:xfrm>
                  <a:off x="5737580" y="5505231"/>
                  <a:ext cx="3073470" cy="523670"/>
                </a:xfrm>
                <a:prstGeom prst="rect">
                  <a:avLst/>
                </a:prstGeom>
                <a:blipFill rotWithShape="1">
                  <a:blip r:embed="rId2" cstate="print"/>
                  <a:stretch>
                    <a:fillRect l="-1587" b="-11628"/>
                  </a:stretch>
                </a:blipFill>
              </p:spPr>
              <p:txBody>
                <a:bodyPr/>
                <a:lstStyle/>
                <a:p>
                  <a:r>
                    <a:rPr lang="en-GB">
                      <a:noFill/>
                    </a:rPr>
                    <a:t> </a:t>
                  </a:r>
                </a:p>
              </p:txBody>
            </p:sp>
          </mc:Fallback>
        </mc:AlternateContent>
      </p:grpSp>
      <p:sp>
        <p:nvSpPr>
          <p:cNvPr id="17" name="Tytuł 16"/>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2209737054"/>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p:cTn id="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3">
                                            <p:txEl>
                                              <p:pRg st="2" end="2"/>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p:cTn id="1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1" dur="500"/>
                                        <p:tgtEl>
                                          <p:spTgt spid="3">
                                            <p:txEl>
                                              <p:pRg st="3" end="3"/>
                                            </p:txEl>
                                          </p:spTgt>
                                        </p:tgtEl>
                                      </p:cBhvr>
                                    </p:animEffect>
                                  </p:childTnLst>
                                </p:cTn>
                              </p:par>
                              <p:par>
                                <p:cTn id="22" presetID="53" presetClass="entr" presetSubtype="16"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p:cTn id="2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6" dur="500"/>
                                        <p:tgtEl>
                                          <p:spTgt spid="3">
                                            <p:txEl>
                                              <p:pRg st="4" end="4"/>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1"/>
                                        </p:tgtEl>
                                        <p:attrNameLst>
                                          <p:attrName>style.visibility</p:attrName>
                                        </p:attrNameLst>
                                      </p:cBhvr>
                                      <p:to>
                                        <p:strVal val="visible"/>
                                      </p:to>
                                    </p:set>
                                    <p:animEffect transition="in" filter="fade">
                                      <p:cBhvr>
                                        <p:cTn id="29" dur="1000"/>
                                        <p:tgtEl>
                                          <p:spTgt spid="61"/>
                                        </p:tgtEl>
                                      </p:cBhvr>
                                    </p:animEffect>
                                  </p:childTnLst>
                                </p:cTn>
                              </p:par>
                            </p:childTnLst>
                          </p:cTn>
                        </p:par>
                        <p:par>
                          <p:cTn id="30" fill="hold">
                            <p:stCondLst>
                              <p:cond delay="1000"/>
                            </p:stCondLst>
                            <p:childTnLst>
                              <p:par>
                                <p:cTn id="31" presetID="21" presetClass="entr" presetSubtype="1" fill="hold" grpId="0" nodeType="after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wheel(1)">
                                      <p:cBhvr>
                                        <p:cTn id="33" dur="2000"/>
                                        <p:tgtEl>
                                          <p:spTgt spid="20"/>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 calcmode="lin" valueType="num">
                                      <p:cBhvr>
                                        <p:cTn id="3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9"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0" dur="500"/>
                                        <p:tgtEl>
                                          <p:spTgt spid="3">
                                            <p:txEl>
                                              <p:pRg st="5" end="5"/>
                                            </p:txEl>
                                          </p:spTgt>
                                        </p:tgtEl>
                                      </p:cBhvr>
                                    </p:animEffect>
                                  </p:childTnLst>
                                </p:cTn>
                              </p:par>
                            </p:childTnLst>
                          </p:cTn>
                        </p:par>
                        <p:par>
                          <p:cTn id="41" fill="hold">
                            <p:stCondLst>
                              <p:cond delay="500"/>
                            </p:stCondLst>
                            <p:childTnLst>
                              <p:par>
                                <p:cTn id="42" presetID="21" presetClass="entr" presetSubtype="1" fill="hold" grpId="0" nodeType="after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wheel(1)">
                                      <p:cBhvr>
                                        <p:cTn id="44"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 grpId="0" animBg="1"/>
      <p:bldP spid="19" grpId="0" animBg="1"/>
      <p:bldP spid="20"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41" name="Picture 277"/>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716016" y="1412776"/>
            <a:ext cx="4279037" cy="5040560"/>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3" name="Prostokąt 2"/>
          <p:cNvSpPr/>
          <p:nvPr/>
        </p:nvSpPr>
        <p:spPr>
          <a:xfrm>
            <a:off x="250825" y="1268413"/>
            <a:ext cx="4392488" cy="1545038"/>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Glass load of transom</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Similarly to the calculation of the </a:t>
            </a:r>
            <a:r>
              <a:rPr lang="en-GB" sz="1600" dirty="0" err="1" smtClean="0">
                <a:solidFill>
                  <a:srgbClr val="000000"/>
                </a:solidFill>
                <a:latin typeface="Calibri" pitchFamily="34" charset="0"/>
                <a:cs typeface="Calibri" pitchFamily="34" charset="0"/>
              </a:rPr>
              <a:t>I</a:t>
            </a:r>
            <a:r>
              <a:rPr lang="en-GB" sz="1600" baseline="-25000" dirty="0" err="1" smtClean="0">
                <a:solidFill>
                  <a:srgbClr val="000000"/>
                </a:solidFill>
                <a:latin typeface="Calibri" pitchFamily="34" charset="0"/>
                <a:cs typeface="Calibri" pitchFamily="34" charset="0"/>
              </a:rPr>
              <a:t>xx</a:t>
            </a:r>
            <a:r>
              <a:rPr lang="en-GB" sz="1600" dirty="0" smtClean="0">
                <a:solidFill>
                  <a:srgbClr val="000000"/>
                </a:solidFill>
                <a:latin typeface="Calibri" pitchFamily="34" charset="0"/>
                <a:cs typeface="Calibri" pitchFamily="34" charset="0"/>
              </a:rPr>
              <a:t> value of a mullion related to the wind load,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the required </a:t>
            </a:r>
            <a:r>
              <a:rPr lang="en-GB" sz="1600" dirty="0" err="1" smtClean="0">
                <a:solidFill>
                  <a:srgbClr val="000000"/>
                </a:solidFill>
                <a:latin typeface="Calibri" pitchFamily="34" charset="0"/>
                <a:cs typeface="Calibri" pitchFamily="34" charset="0"/>
              </a:rPr>
              <a:t>I</a:t>
            </a:r>
            <a:r>
              <a:rPr lang="en-GB" sz="1600" baseline="-25000" dirty="0" err="1" smtClean="0">
                <a:solidFill>
                  <a:srgbClr val="000000"/>
                </a:solidFill>
                <a:latin typeface="Calibri" pitchFamily="34" charset="0"/>
                <a:cs typeface="Calibri" pitchFamily="34" charset="0"/>
              </a:rPr>
              <a:t>yy</a:t>
            </a:r>
            <a:r>
              <a:rPr lang="en-GB" sz="1600" dirty="0" smtClean="0">
                <a:solidFill>
                  <a:srgbClr val="000000"/>
                </a:solidFill>
                <a:latin typeface="Calibri" pitchFamily="34" charset="0"/>
                <a:cs typeface="Calibri" pitchFamily="34" charset="0"/>
              </a:rPr>
              <a:t> value can be determined by the help of special software</a:t>
            </a:r>
          </a:p>
        </p:txBody>
      </p:sp>
      <p:sp>
        <p:nvSpPr>
          <p:cNvPr id="2" name="Tytuł 1"/>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135388389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upa 19"/>
          <p:cNvGrpSpPr/>
          <p:nvPr/>
        </p:nvGrpSpPr>
        <p:grpSpPr>
          <a:xfrm>
            <a:off x="683568" y="1723738"/>
            <a:ext cx="7704855" cy="3847207"/>
            <a:chOff x="539552" y="1792560"/>
            <a:chExt cx="7704855" cy="3847207"/>
          </a:xfrm>
        </p:grpSpPr>
        <p:sp>
          <p:nvSpPr>
            <p:cNvPr id="2" name="Rectangle 4"/>
            <p:cNvSpPr>
              <a:spLocks noChangeArrowheads="1"/>
            </p:cNvSpPr>
            <p:nvPr/>
          </p:nvSpPr>
          <p:spPr bwMode="auto">
            <a:xfrm>
              <a:off x="539552" y="1792560"/>
              <a:ext cx="7704855" cy="3847207"/>
            </a:xfrm>
            <a:prstGeom prst="rect">
              <a:avLst/>
            </a:prstGeom>
            <a:solidFill>
              <a:schemeClr val="bg1"/>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wrap="square">
              <a:spAutoFit/>
            </a:bodyPr>
            <a:lstStyle/>
            <a:p>
              <a:r>
                <a:rPr lang="pl-PL" sz="4400" b="1" dirty="0" smtClean="0">
                  <a:solidFill>
                    <a:schemeClr val="tx1">
                      <a:lumMod val="75000"/>
                      <a:lumOff val="25000"/>
                    </a:schemeClr>
                  </a:solidFill>
                  <a:effectLst>
                    <a:outerShdw blurRad="38100" dist="38100" dir="2700000" algn="tl">
                      <a:srgbClr val="000000">
                        <a:alpha val="43137"/>
                      </a:srgbClr>
                    </a:outerShdw>
                  </a:effectLst>
                  <a:cs typeface="Calibri" pitchFamily="34" charset="0"/>
                </a:rPr>
                <a:t>ESSENTIAL CALCULATIONS</a:t>
              </a:r>
              <a:endParaRPr lang="en-GB" sz="4400" b="1" dirty="0" smtClean="0">
                <a:solidFill>
                  <a:schemeClr val="tx1">
                    <a:lumMod val="75000"/>
                    <a:lumOff val="25000"/>
                  </a:schemeClr>
                </a:solidFill>
                <a:effectLst>
                  <a:outerShdw blurRad="38100" dist="38100" dir="2700000" algn="tl">
                    <a:srgbClr val="000000">
                      <a:alpha val="43137"/>
                    </a:srgbClr>
                  </a:outerShdw>
                </a:effectLst>
                <a:cs typeface="Calibri" pitchFamily="34" charset="0"/>
              </a:endParaRPr>
            </a:p>
            <a:p>
              <a:endParaRPr lang="en-GB" sz="4000" b="1" dirty="0" smtClean="0">
                <a:solidFill>
                  <a:srgbClr val="C00000"/>
                </a:solidFill>
                <a:cs typeface="Calibri" pitchFamily="34" charset="0"/>
              </a:endParaRPr>
            </a:p>
            <a:p>
              <a:r>
                <a:rPr lang="en-GB" sz="4000" b="1" dirty="0" smtClean="0">
                  <a:solidFill>
                    <a:srgbClr val="808080"/>
                  </a:solidFill>
                  <a:cs typeface="Calibri" pitchFamily="34" charset="0"/>
                </a:rPr>
                <a:t>		</a:t>
              </a:r>
              <a:r>
                <a:rPr lang="en-GB" sz="4000" b="1" dirty="0">
                  <a:solidFill>
                    <a:srgbClr val="867668"/>
                  </a:solidFill>
                  <a:latin typeface="Calibri" pitchFamily="34" charset="0"/>
                  <a:cs typeface="Calibri" pitchFamily="34" charset="0"/>
                </a:rPr>
                <a:t>Wind and glass load</a:t>
              </a:r>
            </a:p>
            <a:p>
              <a:endParaRPr lang="en-GB" sz="4000" b="1" dirty="0" smtClean="0">
                <a:solidFill>
                  <a:srgbClr val="808080"/>
                </a:solidFill>
                <a:cs typeface="Calibri" pitchFamily="34" charset="0"/>
              </a:endParaRPr>
            </a:p>
            <a:p>
              <a:endParaRPr lang="en-GB" sz="4000" b="1" dirty="0" smtClean="0">
                <a:solidFill>
                  <a:srgbClr val="808080"/>
                </a:solidFill>
                <a:cs typeface="Calibri" pitchFamily="34" charset="0"/>
              </a:endParaRPr>
            </a:p>
            <a:p>
              <a:r>
                <a:rPr lang="en-GB" sz="4000" b="1" dirty="0" smtClean="0">
                  <a:solidFill>
                    <a:srgbClr val="808080"/>
                  </a:solidFill>
                  <a:cs typeface="Calibri" pitchFamily="34" charset="0"/>
                </a:rPr>
                <a:t>		</a:t>
              </a:r>
              <a:r>
                <a:rPr lang="en-GB" sz="4000" b="1" dirty="0">
                  <a:solidFill>
                    <a:srgbClr val="C00000"/>
                  </a:solidFill>
                  <a:cs typeface="Calibri" pitchFamily="34" charset="0"/>
                </a:rPr>
                <a:t>Thermal insulation</a:t>
              </a:r>
            </a:p>
          </p:txBody>
        </p:sp>
        <p:cxnSp>
          <p:nvCxnSpPr>
            <p:cNvPr id="4" name="Łącznik prostoliniowy 3"/>
            <p:cNvCxnSpPr/>
            <p:nvPr/>
          </p:nvCxnSpPr>
          <p:spPr>
            <a:xfrm>
              <a:off x="1615415" y="2489710"/>
              <a:ext cx="0" cy="2808312"/>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9" name="Łącznik prostoliniowy 8"/>
            <p:cNvCxnSpPr/>
            <p:nvPr/>
          </p:nvCxnSpPr>
          <p:spPr>
            <a:xfrm>
              <a:off x="1619672" y="3425814"/>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cxnSp>
          <p:nvCxnSpPr>
            <p:cNvPr id="10" name="Łącznik prostoliniowy 9"/>
            <p:cNvCxnSpPr/>
            <p:nvPr/>
          </p:nvCxnSpPr>
          <p:spPr>
            <a:xfrm>
              <a:off x="1615415" y="5298022"/>
              <a:ext cx="648072" cy="0"/>
            </a:xfrm>
            <a:prstGeom prst="line">
              <a:avLst/>
            </a:prstGeom>
            <a:ln w="19050">
              <a:solidFill>
                <a:srgbClr val="A4968A"/>
              </a:solidFill>
            </a:ln>
          </p:spPr>
          <p:style>
            <a:lnRef idx="1">
              <a:schemeClr val="accent1"/>
            </a:lnRef>
            <a:fillRef idx="0">
              <a:schemeClr val="accent1"/>
            </a:fillRef>
            <a:effectRef idx="0">
              <a:schemeClr val="accent1"/>
            </a:effectRef>
            <a:fontRef idx="minor">
              <a:schemeClr val="tx1"/>
            </a:fontRef>
          </p:style>
        </p:cxnSp>
      </p:grpSp>
      <p:sp>
        <p:nvSpPr>
          <p:cNvPr id="3" name="Tytuł 2"/>
          <p:cNvSpPr>
            <a:spLocks noGrp="1"/>
          </p:cNvSpPr>
          <p:nvPr>
            <p:ph type="title"/>
          </p:nvPr>
        </p:nvSpPr>
        <p:spPr/>
        <p:txBody>
          <a:bodyPr>
            <a:normAutofit/>
          </a:bodyPr>
          <a:lstStyle/>
          <a:p>
            <a:r>
              <a:rPr lang="en-GB" dirty="0" smtClean="0"/>
              <a:t>Introduction to curtain walling</a:t>
            </a:r>
            <a:endParaRPr lang="en-GB" b="0" dirty="0"/>
          </a:p>
        </p:txBody>
      </p:sp>
    </p:spTree>
    <p:extLst>
      <p:ext uri="{BB962C8B-B14F-4D97-AF65-F5344CB8AC3E}">
        <p14:creationId xmlns="" xmlns:p14="http://schemas.microsoft.com/office/powerpoint/2010/main" val="388745693"/>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Prostokąt z rogami zaokrąglonymi z jednej strony 77"/>
          <p:cNvSpPr/>
          <p:nvPr/>
        </p:nvSpPr>
        <p:spPr>
          <a:xfrm rot="5400000">
            <a:off x="2033971" y="2187113"/>
            <a:ext cx="864094" cy="4932044"/>
          </a:xfrm>
          <a:prstGeom prst="round2SameRect">
            <a:avLst/>
          </a:prstGeom>
          <a:solidFill>
            <a:srgbClr val="CFCFC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GB" dirty="0"/>
          </a:p>
        </p:txBody>
      </p:sp>
      <p:sp>
        <p:nvSpPr>
          <p:cNvPr id="49" name="Prostokąt 48"/>
          <p:cNvSpPr/>
          <p:nvPr/>
        </p:nvSpPr>
        <p:spPr>
          <a:xfrm>
            <a:off x="251520" y="1268413"/>
            <a:ext cx="4680520" cy="4545667"/>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Thermal insulation</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To determine the thermal feature of a curtain wall we calculate its thermal transmittance</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This parameter tells us how much thermal power (measured in Watts) is transferred through 1m² by the temperature difference of 1K between the inside and outside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of a curtain wall</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Thermal transmittance is described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as the U-value and has W/(m</a:t>
            </a:r>
            <a:r>
              <a:rPr lang="en-GB" sz="1600" baseline="30000" dirty="0" smtClean="0">
                <a:solidFill>
                  <a:srgbClr val="000000"/>
                </a:solidFill>
                <a:latin typeface="Calibri" pitchFamily="34" charset="0"/>
                <a:cs typeface="Calibri" pitchFamily="34" charset="0"/>
              </a:rPr>
              <a:t>2</a:t>
            </a:r>
            <a:r>
              <a:rPr lang="en-GB" sz="1600" dirty="0" smtClean="0">
                <a:solidFill>
                  <a:srgbClr val="000000"/>
                </a:solidFill>
                <a:latin typeface="Calibri" pitchFamily="34" charset="0"/>
                <a:cs typeface="Calibri" pitchFamily="34" charset="0"/>
              </a:rPr>
              <a:t> × K) unit</a:t>
            </a:r>
          </a:p>
          <a:p>
            <a:pPr marL="741600" lvl="1" indent="-285750">
              <a:spcBef>
                <a:spcPct val="40000"/>
              </a:spcBef>
              <a:buClr>
                <a:srgbClr val="A4968A"/>
              </a:buClr>
              <a:buSzPct val="100000"/>
              <a:buFont typeface="Calibri" pitchFamily="34" charset="0"/>
              <a:buChar char="●"/>
            </a:pPr>
            <a:r>
              <a:rPr lang="en-GB" sz="1600" b="1" dirty="0" smtClean="0">
                <a:solidFill>
                  <a:srgbClr val="000000"/>
                </a:solidFill>
                <a:latin typeface="Calibri" pitchFamily="34" charset="0"/>
                <a:cs typeface="Calibri" pitchFamily="34" charset="0"/>
              </a:rPr>
              <a:t>For a window, three thermally different elements, are taken into account : </a:t>
            </a:r>
            <a:br>
              <a:rPr lang="en-GB" sz="1600" b="1" dirty="0" smtClean="0">
                <a:solidFill>
                  <a:srgbClr val="000000"/>
                </a:solidFill>
                <a:latin typeface="Calibri" pitchFamily="34" charset="0"/>
                <a:cs typeface="Calibri" pitchFamily="34" charset="0"/>
              </a:rPr>
            </a:br>
            <a:r>
              <a:rPr lang="en-GB" sz="1600" b="1" dirty="0" smtClean="0">
                <a:solidFill>
                  <a:srgbClr val="000000"/>
                </a:solidFill>
                <a:latin typeface="Calibri" pitchFamily="34" charset="0"/>
                <a:cs typeface="Calibri" pitchFamily="34" charset="0"/>
              </a:rPr>
              <a:t> frame, glass and their joint</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 such a case thermal transmittance amounts to</a:t>
            </a:r>
          </a:p>
        </p:txBody>
      </p:sp>
      <p:sp>
        <p:nvSpPr>
          <p:cNvPr id="50" name="Prostokąt 49"/>
          <p:cNvSpPr/>
          <p:nvPr/>
        </p:nvSpPr>
        <p:spPr>
          <a:xfrm>
            <a:off x="4546566" y="4925486"/>
            <a:ext cx="4561938" cy="1815882"/>
          </a:xfrm>
          <a:prstGeom prst="rect">
            <a:avLst/>
          </a:prstGeom>
        </p:spPr>
        <p:txBody>
          <a:bodyPr wrap="square">
            <a:spAutoFit/>
          </a:bodyPr>
          <a:lstStyle/>
          <a:p>
            <a:pPr marL="741600" lvl="1" indent="-285750">
              <a:spcBef>
                <a:spcPct val="40000"/>
              </a:spcBef>
              <a:buClr>
                <a:srgbClr val="00778A"/>
              </a:buClr>
              <a:buSzPct val="100000"/>
            </a:pPr>
            <a:r>
              <a:rPr lang="en-GB" sz="1600" dirty="0" smtClean="0">
                <a:solidFill>
                  <a:srgbClr val="000000"/>
                </a:solidFill>
                <a:latin typeface="Calibri" pitchFamily="34" charset="0"/>
                <a:cs typeface="Calibri" pitchFamily="34" charset="0"/>
              </a:rPr>
              <a:t>where:</a:t>
            </a:r>
            <a:br>
              <a:rPr lang="en-GB" sz="1600" dirty="0" smtClean="0">
                <a:solidFill>
                  <a:srgbClr val="000000"/>
                </a:solidFill>
                <a:latin typeface="Calibri" pitchFamily="34" charset="0"/>
                <a:cs typeface="Calibri" pitchFamily="34" charset="0"/>
              </a:rPr>
            </a:br>
            <a:r>
              <a:rPr lang="en-GB" sz="1600" dirty="0" err="1" smtClean="0">
                <a:solidFill>
                  <a:srgbClr val="000000"/>
                </a:solidFill>
                <a:latin typeface="Calibri" pitchFamily="34" charset="0"/>
                <a:cs typeface="Calibri" pitchFamily="34" charset="0"/>
              </a:rPr>
              <a:t>U</a:t>
            </a:r>
            <a:r>
              <a:rPr lang="en-GB" sz="1600" baseline="-25000" dirty="0" err="1" smtClean="0">
                <a:solidFill>
                  <a:srgbClr val="000000"/>
                </a:solidFill>
                <a:latin typeface="Calibri" pitchFamily="34" charset="0"/>
                <a:cs typeface="Calibri" pitchFamily="34" charset="0"/>
              </a:rPr>
              <a:t>w</a:t>
            </a:r>
            <a:r>
              <a:rPr lang="en-GB" sz="1600" baseline="-250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 thermal transmittance of a window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 </a:t>
            </a:r>
            <a:r>
              <a:rPr lang="pl-PL" sz="1600" dirty="0" smtClean="0">
                <a:solidFill>
                  <a:srgbClr val="000000"/>
                </a:solidFill>
                <a:latin typeface="Calibri" pitchFamily="34" charset="0"/>
                <a:cs typeface="Calibri" pitchFamily="34" charset="0"/>
              </a:rPr>
              <a:t>–</a:t>
            </a:r>
            <a:r>
              <a:rPr lang="en-GB" sz="1600" dirty="0" smtClean="0">
                <a:solidFill>
                  <a:srgbClr val="000000"/>
                </a:solidFill>
                <a:latin typeface="Calibri" pitchFamily="34" charset="0"/>
                <a:cs typeface="Calibri" pitchFamily="34" charset="0"/>
              </a:rPr>
              <a:t> visible</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surface       g – glass      f</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 frame</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l     – total length of frame-glass join</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Ψ   – linear thermal transmittance due to the combined thermal effects of the glazing, the spacer and the frame</a:t>
            </a:r>
            <a:endParaRPr lang="en-GB" sz="1600" dirty="0">
              <a:solidFill>
                <a:srgbClr val="000000"/>
              </a:solidFill>
              <a:latin typeface="Calibri" pitchFamily="34" charset="0"/>
              <a:cs typeface="Calibri" pitchFamily="34" charset="0"/>
            </a:endParaRPr>
          </a:p>
        </p:txBody>
      </p:sp>
      <p:grpSp>
        <p:nvGrpSpPr>
          <p:cNvPr id="2" name="Grupa 1"/>
          <p:cNvGrpSpPr/>
          <p:nvPr/>
        </p:nvGrpSpPr>
        <p:grpSpPr>
          <a:xfrm>
            <a:off x="5206952" y="1604473"/>
            <a:ext cx="3682933" cy="3098819"/>
            <a:chOff x="5206952" y="1604473"/>
            <a:chExt cx="3682933" cy="3098819"/>
          </a:xfrm>
        </p:grpSpPr>
        <p:sp>
          <p:nvSpPr>
            <p:cNvPr id="42" name="Dowolny kształt 41"/>
            <p:cNvSpPr/>
            <p:nvPr/>
          </p:nvSpPr>
          <p:spPr>
            <a:xfrm>
              <a:off x="5206952" y="2355410"/>
              <a:ext cx="1596571" cy="1367972"/>
            </a:xfrm>
            <a:custGeom>
              <a:avLst/>
              <a:gdLst>
                <a:gd name="connsiteX0" fmla="*/ 3628 w 1596571"/>
                <a:gd name="connsiteY0" fmla="*/ 0 h 1367972"/>
                <a:gd name="connsiteX1" fmla="*/ 1596571 w 1596571"/>
                <a:gd name="connsiteY1" fmla="*/ 0 h 1367972"/>
                <a:gd name="connsiteX2" fmla="*/ 1596571 w 1596571"/>
                <a:gd name="connsiteY2" fmla="*/ 308429 h 1367972"/>
                <a:gd name="connsiteX3" fmla="*/ 979714 w 1596571"/>
                <a:gd name="connsiteY3" fmla="*/ 308429 h 1367972"/>
                <a:gd name="connsiteX4" fmla="*/ 979714 w 1596571"/>
                <a:gd name="connsiteY4" fmla="*/ 990600 h 1367972"/>
                <a:gd name="connsiteX5" fmla="*/ 1589314 w 1596571"/>
                <a:gd name="connsiteY5" fmla="*/ 990600 h 1367972"/>
                <a:gd name="connsiteX6" fmla="*/ 1589314 w 1596571"/>
                <a:gd name="connsiteY6" fmla="*/ 1367972 h 1367972"/>
                <a:gd name="connsiteX7" fmla="*/ 0 w 1596571"/>
                <a:gd name="connsiteY7" fmla="*/ 1367972 h 1367972"/>
                <a:gd name="connsiteX8" fmla="*/ 3628 w 1596571"/>
                <a:gd name="connsiteY8" fmla="*/ 0 h 13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96571" h="1367972">
                  <a:moveTo>
                    <a:pt x="3628" y="0"/>
                  </a:moveTo>
                  <a:lnTo>
                    <a:pt x="1596571" y="0"/>
                  </a:lnTo>
                  <a:lnTo>
                    <a:pt x="1596571" y="308429"/>
                  </a:lnTo>
                  <a:lnTo>
                    <a:pt x="979714" y="308429"/>
                  </a:lnTo>
                  <a:lnTo>
                    <a:pt x="979714" y="990600"/>
                  </a:lnTo>
                  <a:lnTo>
                    <a:pt x="1589314" y="990600"/>
                  </a:lnTo>
                  <a:lnTo>
                    <a:pt x="1589314" y="1367972"/>
                  </a:lnTo>
                  <a:lnTo>
                    <a:pt x="0" y="1367972"/>
                  </a:lnTo>
                  <a:cubicBezTo>
                    <a:pt x="1209" y="911981"/>
                    <a:pt x="2419" y="455991"/>
                    <a:pt x="3628" y="0"/>
                  </a:cubicBezTo>
                  <a:close/>
                </a:path>
              </a:pathLst>
            </a:custGeom>
            <a:solidFill>
              <a:srgbClr val="F3C200">
                <a:alpha val="20000"/>
              </a:srgbClr>
            </a:solidFill>
            <a:ln w="12700">
              <a:solidFill>
                <a:srgbClr val="B691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Dowolny kształt 42"/>
            <p:cNvSpPr/>
            <p:nvPr/>
          </p:nvSpPr>
          <p:spPr>
            <a:xfrm>
              <a:off x="6415266" y="2736410"/>
              <a:ext cx="2431143" cy="123372"/>
            </a:xfrm>
            <a:custGeom>
              <a:avLst/>
              <a:gdLst>
                <a:gd name="connsiteX0" fmla="*/ 0 w 2431143"/>
                <a:gd name="connsiteY0" fmla="*/ 0 h 123372"/>
                <a:gd name="connsiteX1" fmla="*/ 2431143 w 2431143"/>
                <a:gd name="connsiteY1" fmla="*/ 0 h 123372"/>
                <a:gd name="connsiteX2" fmla="*/ 2431143 w 2431143"/>
                <a:gd name="connsiteY2" fmla="*/ 123372 h 123372"/>
                <a:gd name="connsiteX3" fmla="*/ 0 w 2431143"/>
                <a:gd name="connsiteY3" fmla="*/ 123372 h 123372"/>
                <a:gd name="connsiteX4" fmla="*/ 0 w 2431143"/>
                <a:gd name="connsiteY4" fmla="*/ 0 h 1233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1143" h="123372">
                  <a:moveTo>
                    <a:pt x="0" y="0"/>
                  </a:moveTo>
                  <a:lnTo>
                    <a:pt x="2431143" y="0"/>
                  </a:lnTo>
                  <a:lnTo>
                    <a:pt x="2431143" y="123372"/>
                  </a:lnTo>
                  <a:lnTo>
                    <a:pt x="0" y="123372"/>
                  </a:lnTo>
                  <a:lnTo>
                    <a:pt x="0" y="0"/>
                  </a:lnTo>
                  <a:close/>
                </a:path>
              </a:pathLst>
            </a:custGeom>
            <a:solidFill>
              <a:srgbClr val="B5F5FF"/>
            </a:solidFill>
            <a:ln w="127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Dowolny kształt 43"/>
            <p:cNvSpPr/>
            <p:nvPr/>
          </p:nvSpPr>
          <p:spPr>
            <a:xfrm>
              <a:off x="6411637" y="3135553"/>
              <a:ext cx="2431143" cy="130629"/>
            </a:xfrm>
            <a:custGeom>
              <a:avLst/>
              <a:gdLst>
                <a:gd name="connsiteX0" fmla="*/ 3629 w 2431143"/>
                <a:gd name="connsiteY0" fmla="*/ 0 h 130629"/>
                <a:gd name="connsiteX1" fmla="*/ 2431143 w 2431143"/>
                <a:gd name="connsiteY1" fmla="*/ 0 h 130629"/>
                <a:gd name="connsiteX2" fmla="*/ 2431143 w 2431143"/>
                <a:gd name="connsiteY2" fmla="*/ 130629 h 130629"/>
                <a:gd name="connsiteX3" fmla="*/ 0 w 2431143"/>
                <a:gd name="connsiteY3" fmla="*/ 130629 h 130629"/>
                <a:gd name="connsiteX4" fmla="*/ 3629 w 2431143"/>
                <a:gd name="connsiteY4" fmla="*/ 0 h 130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31143" h="130629">
                  <a:moveTo>
                    <a:pt x="3629" y="0"/>
                  </a:moveTo>
                  <a:lnTo>
                    <a:pt x="2431143" y="0"/>
                  </a:lnTo>
                  <a:lnTo>
                    <a:pt x="2431143" y="130629"/>
                  </a:lnTo>
                  <a:lnTo>
                    <a:pt x="0" y="130629"/>
                  </a:lnTo>
                  <a:lnTo>
                    <a:pt x="3629" y="0"/>
                  </a:lnTo>
                  <a:close/>
                </a:path>
              </a:pathLst>
            </a:custGeom>
            <a:solidFill>
              <a:srgbClr val="B5F5FF"/>
            </a:solidFill>
            <a:ln w="127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Dowolny kształt 44"/>
            <p:cNvSpPr/>
            <p:nvPr/>
          </p:nvSpPr>
          <p:spPr>
            <a:xfrm>
              <a:off x="6570421" y="2664009"/>
              <a:ext cx="217131" cy="73397"/>
            </a:xfrm>
            <a:custGeom>
              <a:avLst/>
              <a:gdLst>
                <a:gd name="connsiteX0" fmla="*/ 0 w 217131"/>
                <a:gd name="connsiteY0" fmla="*/ 0 h 73397"/>
                <a:gd name="connsiteX1" fmla="*/ 0 w 217131"/>
                <a:gd name="connsiteY1" fmla="*/ 73397 h 73397"/>
                <a:gd name="connsiteX2" fmla="*/ 217131 w 217131"/>
                <a:gd name="connsiteY2" fmla="*/ 73397 h 73397"/>
                <a:gd name="connsiteX3" fmla="*/ 217131 w 217131"/>
                <a:gd name="connsiteY3" fmla="*/ 0 h 73397"/>
                <a:gd name="connsiteX4" fmla="*/ 0 w 217131"/>
                <a:gd name="connsiteY4" fmla="*/ 0 h 73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31" h="73397">
                  <a:moveTo>
                    <a:pt x="0" y="0"/>
                  </a:moveTo>
                  <a:lnTo>
                    <a:pt x="0" y="73397"/>
                  </a:lnTo>
                  <a:lnTo>
                    <a:pt x="217131" y="73397"/>
                  </a:lnTo>
                  <a:lnTo>
                    <a:pt x="217131" y="0"/>
                  </a:lnTo>
                  <a:lnTo>
                    <a:pt x="0" y="0"/>
                  </a:lnTo>
                  <a:close/>
                </a:path>
              </a:pathLst>
            </a:custGeom>
            <a:solidFill>
              <a:schemeClr val="bg1">
                <a:lumMod val="85000"/>
              </a:schemeClr>
            </a:solidFill>
            <a:ln w="127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Dowolny kształt 45"/>
            <p:cNvSpPr/>
            <p:nvPr/>
          </p:nvSpPr>
          <p:spPr>
            <a:xfrm>
              <a:off x="6567276" y="3266182"/>
              <a:ext cx="217131" cy="73397"/>
            </a:xfrm>
            <a:custGeom>
              <a:avLst/>
              <a:gdLst>
                <a:gd name="connsiteX0" fmla="*/ 0 w 217131"/>
                <a:gd name="connsiteY0" fmla="*/ 0 h 73397"/>
                <a:gd name="connsiteX1" fmla="*/ 0 w 217131"/>
                <a:gd name="connsiteY1" fmla="*/ 73397 h 73397"/>
                <a:gd name="connsiteX2" fmla="*/ 217131 w 217131"/>
                <a:gd name="connsiteY2" fmla="*/ 73397 h 73397"/>
                <a:gd name="connsiteX3" fmla="*/ 217131 w 217131"/>
                <a:gd name="connsiteY3" fmla="*/ 0 h 73397"/>
                <a:gd name="connsiteX4" fmla="*/ 0 w 217131"/>
                <a:gd name="connsiteY4" fmla="*/ 0 h 733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31" h="73397">
                  <a:moveTo>
                    <a:pt x="0" y="0"/>
                  </a:moveTo>
                  <a:lnTo>
                    <a:pt x="0" y="73397"/>
                  </a:lnTo>
                  <a:lnTo>
                    <a:pt x="217131" y="73397"/>
                  </a:lnTo>
                  <a:lnTo>
                    <a:pt x="217131" y="0"/>
                  </a:lnTo>
                  <a:lnTo>
                    <a:pt x="0" y="0"/>
                  </a:lnTo>
                  <a:close/>
                </a:path>
              </a:pathLst>
            </a:custGeom>
            <a:solidFill>
              <a:schemeClr val="bg1">
                <a:lumMod val="85000"/>
              </a:schemeClr>
            </a:solidFill>
            <a:ln w="127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Dowolny kształt 46"/>
            <p:cNvSpPr/>
            <p:nvPr/>
          </p:nvSpPr>
          <p:spPr>
            <a:xfrm>
              <a:off x="6429744" y="2859782"/>
              <a:ext cx="223248" cy="274920"/>
            </a:xfrm>
            <a:custGeom>
              <a:avLst/>
              <a:gdLst>
                <a:gd name="connsiteX0" fmla="*/ 0 w 223248"/>
                <a:gd name="connsiteY0" fmla="*/ 0 h 281354"/>
                <a:gd name="connsiteX1" fmla="*/ 223248 w 223248"/>
                <a:gd name="connsiteY1" fmla="*/ 0 h 281354"/>
                <a:gd name="connsiteX2" fmla="*/ 223248 w 223248"/>
                <a:gd name="connsiteY2" fmla="*/ 281354 h 281354"/>
                <a:gd name="connsiteX3" fmla="*/ 0 w 223248"/>
                <a:gd name="connsiteY3" fmla="*/ 281354 h 281354"/>
                <a:gd name="connsiteX4" fmla="*/ 0 w 223248"/>
                <a:gd name="connsiteY4" fmla="*/ 0 h 281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248" h="281354">
                  <a:moveTo>
                    <a:pt x="0" y="0"/>
                  </a:moveTo>
                  <a:lnTo>
                    <a:pt x="223248" y="0"/>
                  </a:lnTo>
                  <a:lnTo>
                    <a:pt x="223248" y="281354"/>
                  </a:lnTo>
                  <a:lnTo>
                    <a:pt x="0" y="281354"/>
                  </a:lnTo>
                  <a:lnTo>
                    <a:pt x="0" y="0"/>
                  </a:lnTo>
                  <a:close/>
                </a:path>
              </a:pathLst>
            </a:custGeom>
            <a:solidFill>
              <a:schemeClr val="bg1">
                <a:lumMod val="85000"/>
              </a:schemeClr>
            </a:solidFill>
            <a:ln w="127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pole tekstowe 28"/>
            <p:cNvSpPr txBox="1"/>
            <p:nvPr/>
          </p:nvSpPr>
          <p:spPr>
            <a:xfrm>
              <a:off x="7543010" y="2798096"/>
              <a:ext cx="636713" cy="369332"/>
            </a:xfrm>
            <a:prstGeom prst="rect">
              <a:avLst/>
            </a:prstGeom>
            <a:noFill/>
            <a:ln>
              <a:noFill/>
            </a:ln>
          </p:spPr>
          <p:txBody>
            <a:bodyPr wrap="none" rtlCol="0">
              <a:spAutoFit/>
            </a:bodyPr>
            <a:lstStyle/>
            <a:p>
              <a:r>
                <a:rPr lang="en-GB" dirty="0" smtClean="0">
                  <a:latin typeface="Calibri" pitchFamily="34" charset="0"/>
                  <a:cs typeface="Calibri" pitchFamily="34" charset="0"/>
                </a:rPr>
                <a:t>glass</a:t>
              </a:r>
              <a:endParaRPr lang="en-GB" dirty="0">
                <a:latin typeface="Calibri" pitchFamily="34" charset="0"/>
                <a:cs typeface="Calibri" pitchFamily="34" charset="0"/>
              </a:endParaRPr>
            </a:p>
          </p:txBody>
        </p:sp>
        <p:sp>
          <p:nvSpPr>
            <p:cNvPr id="30" name="pole tekstowe 29"/>
            <p:cNvSpPr txBox="1"/>
            <p:nvPr/>
          </p:nvSpPr>
          <p:spPr>
            <a:xfrm>
              <a:off x="5284390" y="3286452"/>
              <a:ext cx="740972" cy="369332"/>
            </a:xfrm>
            <a:prstGeom prst="rect">
              <a:avLst/>
            </a:prstGeom>
            <a:noFill/>
            <a:ln>
              <a:noFill/>
            </a:ln>
          </p:spPr>
          <p:txBody>
            <a:bodyPr wrap="none" rtlCol="0">
              <a:spAutoFit/>
            </a:bodyPr>
            <a:lstStyle/>
            <a:p>
              <a:r>
                <a:rPr lang="en-GB" dirty="0" smtClean="0">
                  <a:latin typeface="Calibri" pitchFamily="34" charset="0"/>
                  <a:cs typeface="Calibri" pitchFamily="34" charset="0"/>
                </a:rPr>
                <a:t>frame</a:t>
              </a:r>
              <a:endParaRPr lang="en-GB" dirty="0">
                <a:latin typeface="Calibri" pitchFamily="34" charset="0"/>
                <a:cs typeface="Calibri" pitchFamily="34" charset="0"/>
              </a:endParaRPr>
            </a:p>
          </p:txBody>
        </p:sp>
        <p:sp>
          <p:nvSpPr>
            <p:cNvPr id="26" name="pole tekstowe 25"/>
            <p:cNvSpPr txBox="1"/>
            <p:nvPr/>
          </p:nvSpPr>
          <p:spPr>
            <a:xfrm>
              <a:off x="6429744" y="1604473"/>
              <a:ext cx="750526" cy="369332"/>
            </a:xfrm>
            <a:prstGeom prst="rect">
              <a:avLst/>
            </a:prstGeom>
            <a:noFill/>
            <a:ln>
              <a:noFill/>
            </a:ln>
          </p:spPr>
          <p:txBody>
            <a:bodyPr wrap="none" rtlCol="0">
              <a:spAutoFit/>
            </a:bodyPr>
            <a:lstStyle/>
            <a:p>
              <a:r>
                <a:rPr lang="en-GB" b="1" i="1" dirty="0" smtClean="0">
                  <a:solidFill>
                    <a:srgbClr val="FF0000"/>
                  </a:solidFill>
                  <a:latin typeface="Calibri" pitchFamily="34" charset="0"/>
                  <a:cs typeface="Calibri" pitchFamily="34" charset="0"/>
                </a:rPr>
                <a:t>inside</a:t>
              </a:r>
              <a:endParaRPr lang="en-GB" b="1" i="1" dirty="0">
                <a:solidFill>
                  <a:srgbClr val="FF0000"/>
                </a:solidFill>
                <a:latin typeface="Calibri" pitchFamily="34" charset="0"/>
                <a:cs typeface="Calibri" pitchFamily="34" charset="0"/>
              </a:endParaRPr>
            </a:p>
          </p:txBody>
        </p:sp>
        <p:sp>
          <p:nvSpPr>
            <p:cNvPr id="27" name="pole tekstowe 26"/>
            <p:cNvSpPr txBox="1"/>
            <p:nvPr/>
          </p:nvSpPr>
          <p:spPr>
            <a:xfrm>
              <a:off x="6433870" y="4089630"/>
              <a:ext cx="898003" cy="369332"/>
            </a:xfrm>
            <a:prstGeom prst="rect">
              <a:avLst/>
            </a:prstGeom>
            <a:noFill/>
            <a:ln>
              <a:noFill/>
            </a:ln>
          </p:spPr>
          <p:txBody>
            <a:bodyPr wrap="none" rtlCol="0">
              <a:spAutoFit/>
            </a:bodyPr>
            <a:lstStyle/>
            <a:p>
              <a:r>
                <a:rPr lang="pl-PL" b="1" i="1" dirty="0" smtClean="0">
                  <a:solidFill>
                    <a:srgbClr val="00B0F0"/>
                  </a:solidFill>
                  <a:latin typeface="Calibri" pitchFamily="34" charset="0"/>
                  <a:cs typeface="Calibri" pitchFamily="34" charset="0"/>
                </a:rPr>
                <a:t>out</a:t>
              </a:r>
              <a:r>
                <a:rPr lang="en-GB" b="1" i="1" dirty="0" smtClean="0">
                  <a:solidFill>
                    <a:srgbClr val="00B0F0"/>
                  </a:solidFill>
                  <a:latin typeface="Calibri" pitchFamily="34" charset="0"/>
                  <a:cs typeface="Calibri" pitchFamily="34" charset="0"/>
                </a:rPr>
                <a:t>side</a:t>
              </a:r>
              <a:endParaRPr lang="en-GB" b="1" i="1" dirty="0">
                <a:solidFill>
                  <a:srgbClr val="00B0F0"/>
                </a:solidFill>
                <a:latin typeface="Calibri" pitchFamily="34" charset="0"/>
                <a:cs typeface="Calibri" pitchFamily="34" charset="0"/>
              </a:endParaRPr>
            </a:p>
          </p:txBody>
        </p:sp>
        <p:sp>
          <p:nvSpPr>
            <p:cNvPr id="51" name="pole tekstowe 50"/>
            <p:cNvSpPr txBox="1"/>
            <p:nvPr/>
          </p:nvSpPr>
          <p:spPr>
            <a:xfrm>
              <a:off x="7936226" y="4333960"/>
              <a:ext cx="953659" cy="369332"/>
            </a:xfrm>
            <a:prstGeom prst="rect">
              <a:avLst/>
            </a:prstGeom>
            <a:noFill/>
            <a:ln>
              <a:noFill/>
            </a:ln>
          </p:spPr>
          <p:txBody>
            <a:bodyPr wrap="none" rtlCol="0">
              <a:spAutoFit/>
            </a:bodyPr>
            <a:lstStyle/>
            <a:p>
              <a:r>
                <a:rPr lang="en-GB" b="1" i="1" u="sng" dirty="0" smtClean="0">
                  <a:latin typeface="Calibri" pitchFamily="34" charset="0"/>
                  <a:cs typeface="Calibri" pitchFamily="34" charset="0"/>
                </a:rPr>
                <a:t>window</a:t>
              </a:r>
              <a:endParaRPr lang="en-GB" b="1" i="1" u="sng" dirty="0">
                <a:latin typeface="Calibri" pitchFamily="34" charset="0"/>
                <a:cs typeface="Calibri" pitchFamily="34" charset="0"/>
              </a:endParaRPr>
            </a:p>
          </p:txBody>
        </p:sp>
      </p:grpSp>
      <p:pic>
        <p:nvPicPr>
          <p:cNvPr id="53" name="Picture 2"/>
          <p:cNvPicPr>
            <a:picLocks noChangeAspect="1" noChangeArrowheads="1"/>
          </p:cNvPicPr>
          <p:nvPr/>
        </p:nvPicPr>
        <p:blipFill>
          <a:blip r:embed="rId2" cstate="print"/>
          <a:srcRect/>
          <a:stretch>
            <a:fillRect/>
          </a:stretch>
        </p:blipFill>
        <p:spPr bwMode="auto">
          <a:xfrm>
            <a:off x="971600" y="5790377"/>
            <a:ext cx="2952750" cy="800100"/>
          </a:xfrm>
          <a:prstGeom prst="rect">
            <a:avLst/>
          </a:prstGeom>
          <a:noFill/>
          <a:ln w="9525">
            <a:noFill/>
            <a:miter lim="800000"/>
            <a:headEnd/>
            <a:tailEnd/>
          </a:ln>
        </p:spPr>
      </p:pic>
      <p:sp>
        <p:nvSpPr>
          <p:cNvPr id="54" name="Prostokąt 53"/>
          <p:cNvSpPr/>
          <p:nvPr/>
        </p:nvSpPr>
        <p:spPr>
          <a:xfrm>
            <a:off x="1712305" y="5760356"/>
            <a:ext cx="576063" cy="388821"/>
          </a:xfrm>
          <a:prstGeom prst="rect">
            <a:avLst/>
          </a:prstGeom>
          <a:noFill/>
          <a:ln w="25400" cap="flat" cmpd="sng" algn="ctr">
            <a:solidFill>
              <a:srgbClr val="0070C0"/>
            </a:solidFill>
            <a:prstDash val="solid"/>
          </a:ln>
          <a:effectLst/>
        </p:spPr>
        <p:txBody>
          <a:bodyPr anchor="ctr"/>
          <a:lstStyle/>
          <a:p>
            <a:pPr algn="ctr"/>
            <a:endParaRPr lang="en-GB" kern="0" dirty="0">
              <a:solidFill>
                <a:srgbClr val="FFFFFF"/>
              </a:solidFill>
              <a:latin typeface="Calibri" pitchFamily="34" charset="0"/>
            </a:endParaRPr>
          </a:p>
        </p:txBody>
      </p:sp>
      <p:sp>
        <p:nvSpPr>
          <p:cNvPr id="55" name="Prostokąt 54"/>
          <p:cNvSpPr/>
          <p:nvPr/>
        </p:nvSpPr>
        <p:spPr>
          <a:xfrm>
            <a:off x="2564280" y="5760356"/>
            <a:ext cx="576063" cy="388821"/>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56" name="Prostokąt 55"/>
          <p:cNvSpPr/>
          <p:nvPr/>
        </p:nvSpPr>
        <p:spPr>
          <a:xfrm>
            <a:off x="3368912" y="5760355"/>
            <a:ext cx="576063" cy="388821"/>
          </a:xfrm>
          <a:prstGeom prst="rect">
            <a:avLst/>
          </a:prstGeom>
          <a:noFill/>
          <a:ln w="25400" cap="flat" cmpd="sng" algn="ctr">
            <a:solidFill>
              <a:srgbClr val="00B050"/>
            </a:solidFill>
            <a:prstDash val="solid"/>
          </a:ln>
          <a:effectLst/>
        </p:spPr>
        <p:txBody>
          <a:bodyPr anchor="ctr"/>
          <a:lstStyle/>
          <a:p>
            <a:pPr algn="ctr"/>
            <a:endParaRPr lang="en-GB" kern="0" dirty="0">
              <a:solidFill>
                <a:srgbClr val="FFFFFF"/>
              </a:solidFill>
              <a:latin typeface="Calibri" pitchFamily="34" charset="0"/>
            </a:endParaRPr>
          </a:p>
        </p:txBody>
      </p:sp>
      <p:sp>
        <p:nvSpPr>
          <p:cNvPr id="57" name="Prostokąt 56"/>
          <p:cNvSpPr/>
          <p:nvPr/>
        </p:nvSpPr>
        <p:spPr>
          <a:xfrm>
            <a:off x="2374127" y="6208531"/>
            <a:ext cx="864096" cy="388821"/>
          </a:xfrm>
          <a:prstGeom prst="rect">
            <a:avLst/>
          </a:prstGeom>
          <a:noFill/>
          <a:ln w="25400" cap="flat" cmpd="sng" algn="ctr">
            <a:solidFill>
              <a:srgbClr val="FFFF00"/>
            </a:solidFill>
            <a:prstDash val="solid"/>
          </a:ln>
          <a:effectLst/>
        </p:spPr>
        <p:txBody>
          <a:bodyPr anchor="ctr"/>
          <a:lstStyle/>
          <a:p>
            <a:pPr algn="ctr"/>
            <a:endParaRPr lang="en-GB" kern="0" dirty="0">
              <a:solidFill>
                <a:srgbClr val="FFFFFF"/>
              </a:solidFill>
              <a:latin typeface="Calibri" pitchFamily="34" charset="0"/>
            </a:endParaRPr>
          </a:p>
        </p:txBody>
      </p:sp>
      <p:sp>
        <p:nvSpPr>
          <p:cNvPr id="58" name="Prostokąt 57"/>
          <p:cNvSpPr/>
          <p:nvPr/>
        </p:nvSpPr>
        <p:spPr>
          <a:xfrm>
            <a:off x="5246935" y="5731780"/>
            <a:ext cx="342165" cy="460446"/>
          </a:xfrm>
          <a:prstGeom prst="rect">
            <a:avLst/>
          </a:prstGeom>
          <a:noFill/>
          <a:ln w="25400" cap="flat" cmpd="sng" algn="ctr">
            <a:solidFill>
              <a:srgbClr val="00B050"/>
            </a:solidFill>
            <a:prstDash val="solid"/>
          </a:ln>
          <a:effectLst/>
        </p:spPr>
        <p:txBody>
          <a:bodyPr anchor="ctr"/>
          <a:lstStyle/>
          <a:p>
            <a:pPr algn="ctr"/>
            <a:endParaRPr lang="en-GB" kern="0" dirty="0">
              <a:solidFill>
                <a:srgbClr val="FFFFFF"/>
              </a:solidFill>
              <a:latin typeface="Calibri" pitchFamily="34" charset="0"/>
            </a:endParaRPr>
          </a:p>
        </p:txBody>
      </p:sp>
      <p:sp>
        <p:nvSpPr>
          <p:cNvPr id="59" name="Prostokąt 58"/>
          <p:cNvSpPr/>
          <p:nvPr/>
        </p:nvSpPr>
        <p:spPr>
          <a:xfrm>
            <a:off x="7102665" y="5466811"/>
            <a:ext cx="815310" cy="223404"/>
          </a:xfrm>
          <a:prstGeom prst="rect">
            <a:avLst/>
          </a:prstGeom>
          <a:noFill/>
          <a:ln w="25400" cap="flat" cmpd="sng" algn="ctr">
            <a:solidFill>
              <a:srgbClr val="0070C0"/>
            </a:solidFill>
            <a:prstDash val="solid"/>
          </a:ln>
          <a:effectLst/>
        </p:spPr>
        <p:txBody>
          <a:bodyPr anchor="ctr"/>
          <a:lstStyle/>
          <a:p>
            <a:pPr algn="ctr"/>
            <a:endParaRPr lang="en-GB" kern="0" dirty="0">
              <a:solidFill>
                <a:srgbClr val="FFFFFF"/>
              </a:solidFill>
              <a:latin typeface="Calibri" pitchFamily="34" charset="0"/>
            </a:endParaRPr>
          </a:p>
        </p:txBody>
      </p:sp>
      <p:sp>
        <p:nvSpPr>
          <p:cNvPr id="60" name="Prostokąt 59"/>
          <p:cNvSpPr/>
          <p:nvPr/>
        </p:nvSpPr>
        <p:spPr>
          <a:xfrm>
            <a:off x="8073130" y="5477827"/>
            <a:ext cx="887123" cy="212388"/>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61" name="Prostokąt 60"/>
          <p:cNvSpPr/>
          <p:nvPr/>
        </p:nvSpPr>
        <p:spPr>
          <a:xfrm>
            <a:off x="5340999" y="5466811"/>
            <a:ext cx="1598481" cy="223404"/>
          </a:xfrm>
          <a:prstGeom prst="rect">
            <a:avLst/>
          </a:prstGeom>
          <a:noFill/>
          <a:ln w="25400" cap="flat" cmpd="sng" algn="ctr">
            <a:solidFill>
              <a:srgbClr val="FFFF00"/>
            </a:solidFill>
            <a:prstDash val="solid"/>
          </a:ln>
          <a:effectLst/>
        </p:spPr>
        <p:txBody>
          <a:bodyPr anchor="ctr"/>
          <a:lstStyle/>
          <a:p>
            <a:pPr algn="ctr"/>
            <a:endParaRPr lang="en-GB" kern="0" dirty="0">
              <a:solidFill>
                <a:srgbClr val="FFFFFF"/>
              </a:solidFill>
              <a:latin typeface="Calibri" pitchFamily="34" charset="0"/>
            </a:endParaRPr>
          </a:p>
        </p:txBody>
      </p:sp>
      <p:sp>
        <p:nvSpPr>
          <p:cNvPr id="5" name="Tytuł 4"/>
          <p:cNvSpPr>
            <a:spLocks noGrp="1"/>
          </p:cNvSpPr>
          <p:nvPr>
            <p:ph type="title"/>
          </p:nvPr>
        </p:nvSpPr>
        <p:spPr/>
        <p:txBody>
          <a:bodyPr/>
          <a:lstStyle/>
          <a:p>
            <a:r>
              <a:rPr lang="en-GB" dirty="0" smtClean="0"/>
              <a:t>Essential calculations</a:t>
            </a:r>
            <a:endParaRPr lang="en-GB" dirty="0"/>
          </a:p>
        </p:txBody>
      </p:sp>
      <p:grpSp>
        <p:nvGrpSpPr>
          <p:cNvPr id="65" name="Grupa 64"/>
          <p:cNvGrpSpPr/>
          <p:nvPr/>
        </p:nvGrpSpPr>
        <p:grpSpPr>
          <a:xfrm>
            <a:off x="5508104" y="1417163"/>
            <a:ext cx="891804" cy="3277245"/>
            <a:chOff x="5498432" y="1400596"/>
            <a:chExt cx="891804" cy="3277245"/>
          </a:xfrm>
        </p:grpSpPr>
        <p:sp>
          <p:nvSpPr>
            <p:cNvPr id="66" name="Prążkowana strzałka w prawo 65"/>
            <p:cNvSpPr/>
            <p:nvPr/>
          </p:nvSpPr>
          <p:spPr>
            <a:xfrm rot="5400000">
              <a:off x="5282408" y="1616620"/>
              <a:ext cx="792088" cy="360040"/>
            </a:xfrm>
            <a:prstGeom prst="stripedRightArrow">
              <a:avLst/>
            </a:prstGeom>
            <a:gradFill flip="none" rotWithShape="1">
              <a:gsLst>
                <a:gs pos="0">
                  <a:srgbClr val="8A0000">
                    <a:lumMod val="60000"/>
                    <a:lumOff val="40000"/>
                  </a:srgbClr>
                </a:gs>
                <a:gs pos="50000">
                  <a:srgbClr val="F3C200">
                    <a:tint val="44500"/>
                    <a:satMod val="160000"/>
                  </a:srgbClr>
                </a:gs>
                <a:gs pos="100000">
                  <a:srgbClr val="F3C200">
                    <a:tint val="23500"/>
                    <a:satMod val="160000"/>
                  </a:srgbClr>
                </a:gs>
              </a:gsLst>
              <a:lin ang="0" scaled="1"/>
              <a:tileRect/>
            </a:gradFill>
            <a:ln w="12700" cap="flat" cmpd="tri" algn="ctr">
              <a:solidFill>
                <a:srgbClr val="990000">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67" name="Prążkowana strzałka w prawo 66"/>
            <p:cNvSpPr/>
            <p:nvPr/>
          </p:nvSpPr>
          <p:spPr>
            <a:xfrm rot="5400000">
              <a:off x="5814172" y="1616620"/>
              <a:ext cx="792088" cy="360040"/>
            </a:xfrm>
            <a:prstGeom prst="stripedRightArrow">
              <a:avLst/>
            </a:prstGeom>
            <a:gradFill flip="none" rotWithShape="1">
              <a:gsLst>
                <a:gs pos="0">
                  <a:srgbClr val="8A0000">
                    <a:lumMod val="60000"/>
                    <a:lumOff val="40000"/>
                  </a:srgbClr>
                </a:gs>
                <a:gs pos="50000">
                  <a:srgbClr val="F3C200">
                    <a:tint val="44500"/>
                    <a:satMod val="160000"/>
                  </a:srgbClr>
                </a:gs>
                <a:gs pos="100000">
                  <a:srgbClr val="F3C200">
                    <a:tint val="23500"/>
                    <a:satMod val="160000"/>
                  </a:srgbClr>
                </a:gs>
              </a:gsLst>
              <a:lin ang="0" scaled="1"/>
              <a:tileRect/>
            </a:gradFill>
            <a:ln w="12700" cap="flat" cmpd="tri" algn="ctr">
              <a:solidFill>
                <a:srgbClr val="990000">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68" name="Prążkowana strzałka w prawo 67"/>
            <p:cNvSpPr/>
            <p:nvPr/>
          </p:nvSpPr>
          <p:spPr>
            <a:xfrm rot="5400000">
              <a:off x="5282408" y="4101777"/>
              <a:ext cx="792088" cy="360040"/>
            </a:xfrm>
            <a:prstGeom prst="stripedRightArrow">
              <a:avLst/>
            </a:prstGeom>
            <a:gradFill>
              <a:gsLst>
                <a:gs pos="0">
                  <a:srgbClr val="00B0F0"/>
                </a:gs>
                <a:gs pos="50000">
                  <a:srgbClr val="F3C200">
                    <a:tint val="44500"/>
                    <a:satMod val="160000"/>
                  </a:srgbClr>
                </a:gs>
                <a:gs pos="100000">
                  <a:srgbClr val="F3C200">
                    <a:tint val="23500"/>
                    <a:satMod val="160000"/>
                  </a:srgbClr>
                </a:gs>
              </a:gsLst>
              <a:lin ang="10800000" scaled="1"/>
            </a:gradFill>
            <a:ln w="12700" cap="flat" cmpd="tri" algn="ctr">
              <a:solidFill>
                <a:srgbClr val="00778A">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69" name="Prążkowana strzałka w prawo 68"/>
            <p:cNvSpPr/>
            <p:nvPr/>
          </p:nvSpPr>
          <p:spPr>
            <a:xfrm rot="5400000">
              <a:off x="5814172" y="4101777"/>
              <a:ext cx="792088" cy="360040"/>
            </a:xfrm>
            <a:prstGeom prst="stripedRightArrow">
              <a:avLst/>
            </a:prstGeom>
            <a:gradFill>
              <a:gsLst>
                <a:gs pos="0">
                  <a:srgbClr val="00B0F0"/>
                </a:gs>
                <a:gs pos="50000">
                  <a:srgbClr val="F3C200">
                    <a:tint val="44500"/>
                    <a:satMod val="160000"/>
                  </a:srgbClr>
                </a:gs>
                <a:gs pos="100000">
                  <a:srgbClr val="F3C200">
                    <a:tint val="23500"/>
                    <a:satMod val="160000"/>
                  </a:srgbClr>
                </a:gs>
              </a:gsLst>
              <a:lin ang="10800000" scaled="1"/>
            </a:gradFill>
            <a:ln w="12700" cap="flat" cmpd="tri" algn="ctr">
              <a:solidFill>
                <a:srgbClr val="00778A">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grpSp>
      <p:grpSp>
        <p:nvGrpSpPr>
          <p:cNvPr id="70" name="Grupa 69"/>
          <p:cNvGrpSpPr/>
          <p:nvPr/>
        </p:nvGrpSpPr>
        <p:grpSpPr>
          <a:xfrm>
            <a:off x="7380312" y="1796693"/>
            <a:ext cx="1444473" cy="2352387"/>
            <a:chOff x="7314333" y="1827619"/>
            <a:chExt cx="1444473" cy="2352387"/>
          </a:xfrm>
        </p:grpSpPr>
        <p:sp>
          <p:nvSpPr>
            <p:cNvPr id="71" name="Prążkowana strzałka w prawo 70"/>
            <p:cNvSpPr/>
            <p:nvPr/>
          </p:nvSpPr>
          <p:spPr>
            <a:xfrm rot="5400000">
              <a:off x="7138538" y="3603942"/>
              <a:ext cx="792088" cy="360040"/>
            </a:xfrm>
            <a:prstGeom prst="stripedRightArrow">
              <a:avLst/>
            </a:prstGeom>
            <a:gradFill>
              <a:gsLst>
                <a:gs pos="0">
                  <a:srgbClr val="00B0F0"/>
                </a:gs>
                <a:gs pos="50000">
                  <a:srgbClr val="F3C200">
                    <a:tint val="44500"/>
                    <a:satMod val="160000"/>
                  </a:srgbClr>
                </a:gs>
                <a:gs pos="100000">
                  <a:srgbClr val="F3C200">
                    <a:tint val="23500"/>
                    <a:satMod val="160000"/>
                  </a:srgbClr>
                </a:gs>
              </a:gsLst>
              <a:lin ang="10800000" scaled="1"/>
            </a:gradFill>
            <a:ln w="12700" cap="flat" cmpd="tri" algn="ctr">
              <a:solidFill>
                <a:srgbClr val="00778A">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72" name="Prążkowana strzałka w prawo 71"/>
            <p:cNvSpPr/>
            <p:nvPr/>
          </p:nvSpPr>
          <p:spPr>
            <a:xfrm rot="5400000">
              <a:off x="7670302" y="3603942"/>
              <a:ext cx="792088" cy="360040"/>
            </a:xfrm>
            <a:prstGeom prst="stripedRightArrow">
              <a:avLst/>
            </a:prstGeom>
            <a:gradFill>
              <a:gsLst>
                <a:gs pos="0">
                  <a:srgbClr val="00B0F0"/>
                </a:gs>
                <a:gs pos="50000">
                  <a:srgbClr val="F3C200">
                    <a:tint val="44500"/>
                    <a:satMod val="160000"/>
                  </a:srgbClr>
                </a:gs>
                <a:gs pos="100000">
                  <a:srgbClr val="F3C200">
                    <a:tint val="23500"/>
                    <a:satMod val="160000"/>
                  </a:srgbClr>
                </a:gs>
              </a:gsLst>
              <a:lin ang="10800000" scaled="1"/>
            </a:gradFill>
            <a:ln w="12700" cap="flat" cmpd="tri" algn="ctr">
              <a:solidFill>
                <a:srgbClr val="00778A">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73" name="Prążkowana strzałka w prawo 72"/>
            <p:cNvSpPr/>
            <p:nvPr/>
          </p:nvSpPr>
          <p:spPr>
            <a:xfrm rot="5400000">
              <a:off x="8182742" y="3603942"/>
              <a:ext cx="792088" cy="360040"/>
            </a:xfrm>
            <a:prstGeom prst="stripedRightArrow">
              <a:avLst/>
            </a:prstGeom>
            <a:gradFill>
              <a:gsLst>
                <a:gs pos="0">
                  <a:srgbClr val="00B0F0"/>
                </a:gs>
                <a:gs pos="50000">
                  <a:srgbClr val="F3C200">
                    <a:tint val="44500"/>
                    <a:satMod val="160000"/>
                  </a:srgbClr>
                </a:gs>
                <a:gs pos="100000">
                  <a:srgbClr val="F3C200">
                    <a:tint val="23500"/>
                    <a:satMod val="160000"/>
                  </a:srgbClr>
                </a:gs>
              </a:gsLst>
              <a:lin ang="10800000" scaled="1"/>
            </a:gradFill>
            <a:ln w="12700" cap="flat" cmpd="tri" algn="ctr">
              <a:solidFill>
                <a:srgbClr val="00778A">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74" name="Prążkowana strzałka w prawo 73"/>
            <p:cNvSpPr/>
            <p:nvPr/>
          </p:nvSpPr>
          <p:spPr>
            <a:xfrm rot="5400000">
              <a:off x="7098309" y="2043643"/>
              <a:ext cx="792088" cy="360040"/>
            </a:xfrm>
            <a:prstGeom prst="stripedRightArrow">
              <a:avLst/>
            </a:prstGeom>
            <a:gradFill flip="none" rotWithShape="1">
              <a:gsLst>
                <a:gs pos="0">
                  <a:srgbClr val="8A0000">
                    <a:lumMod val="60000"/>
                    <a:lumOff val="40000"/>
                  </a:srgbClr>
                </a:gs>
                <a:gs pos="50000">
                  <a:srgbClr val="F3C200">
                    <a:tint val="44500"/>
                    <a:satMod val="160000"/>
                  </a:srgbClr>
                </a:gs>
                <a:gs pos="100000">
                  <a:srgbClr val="F3C200">
                    <a:tint val="23500"/>
                    <a:satMod val="160000"/>
                  </a:srgbClr>
                </a:gs>
              </a:gsLst>
              <a:lin ang="0" scaled="1"/>
              <a:tileRect/>
            </a:gradFill>
            <a:ln w="12700" cap="flat" cmpd="tri" algn="ctr">
              <a:solidFill>
                <a:srgbClr val="990000">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75" name="Prążkowana strzałka w prawo 74"/>
            <p:cNvSpPr/>
            <p:nvPr/>
          </p:nvSpPr>
          <p:spPr>
            <a:xfrm rot="5400000">
              <a:off x="7630073" y="2043643"/>
              <a:ext cx="792088" cy="360040"/>
            </a:xfrm>
            <a:prstGeom prst="stripedRightArrow">
              <a:avLst/>
            </a:prstGeom>
            <a:gradFill flip="none" rotWithShape="1">
              <a:gsLst>
                <a:gs pos="0">
                  <a:srgbClr val="8A0000">
                    <a:lumMod val="60000"/>
                    <a:lumOff val="40000"/>
                  </a:srgbClr>
                </a:gs>
                <a:gs pos="50000">
                  <a:srgbClr val="F3C200">
                    <a:tint val="44500"/>
                    <a:satMod val="160000"/>
                  </a:srgbClr>
                </a:gs>
                <a:gs pos="100000">
                  <a:srgbClr val="F3C200">
                    <a:tint val="23500"/>
                    <a:satMod val="160000"/>
                  </a:srgbClr>
                </a:gs>
              </a:gsLst>
              <a:lin ang="0" scaled="1"/>
              <a:tileRect/>
            </a:gradFill>
            <a:ln w="12700" cap="flat" cmpd="tri" algn="ctr">
              <a:solidFill>
                <a:srgbClr val="990000">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76" name="Prążkowana strzałka w prawo 75"/>
            <p:cNvSpPr/>
            <p:nvPr/>
          </p:nvSpPr>
          <p:spPr>
            <a:xfrm rot="5400000">
              <a:off x="8180394" y="2043643"/>
              <a:ext cx="792088" cy="360040"/>
            </a:xfrm>
            <a:prstGeom prst="stripedRightArrow">
              <a:avLst/>
            </a:prstGeom>
            <a:gradFill flip="none" rotWithShape="1">
              <a:gsLst>
                <a:gs pos="0">
                  <a:srgbClr val="8A0000">
                    <a:lumMod val="60000"/>
                    <a:lumOff val="40000"/>
                  </a:srgbClr>
                </a:gs>
                <a:gs pos="50000">
                  <a:srgbClr val="F3C200">
                    <a:tint val="44500"/>
                    <a:satMod val="160000"/>
                  </a:srgbClr>
                </a:gs>
                <a:gs pos="100000">
                  <a:srgbClr val="F3C200">
                    <a:tint val="23500"/>
                    <a:satMod val="160000"/>
                  </a:srgbClr>
                </a:gs>
              </a:gsLst>
              <a:lin ang="0" scaled="1"/>
              <a:tileRect/>
            </a:gradFill>
            <a:ln w="12700" cap="flat" cmpd="tri" algn="ctr">
              <a:solidFill>
                <a:srgbClr val="990000">
                  <a:lumMod val="60000"/>
                  <a:lumOff val="4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grpSp>
      <p:sp>
        <p:nvSpPr>
          <p:cNvPr id="77" name="Strzałka zakrzywiona w górę 76"/>
          <p:cNvSpPr/>
          <p:nvPr/>
        </p:nvSpPr>
        <p:spPr>
          <a:xfrm rot="5400000">
            <a:off x="5983840" y="2623960"/>
            <a:ext cx="1800200" cy="720080"/>
          </a:xfrm>
          <a:prstGeom prst="curvedUpArrow">
            <a:avLst/>
          </a:prstGeom>
          <a:gradFill>
            <a:gsLst>
              <a:gs pos="0">
                <a:srgbClr val="00B0F0"/>
              </a:gs>
              <a:gs pos="24000">
                <a:srgbClr val="F3C200">
                  <a:tint val="44500"/>
                  <a:satMod val="160000"/>
                  <a:alpha val="75000"/>
                </a:srgbClr>
              </a:gs>
              <a:gs pos="83000">
                <a:srgbClr val="FFEBB4">
                  <a:alpha val="75000"/>
                </a:srgbClr>
              </a:gs>
              <a:gs pos="100000">
                <a:srgbClr val="8A0000">
                  <a:lumMod val="60000"/>
                  <a:lumOff val="40000"/>
                </a:srgbClr>
              </a:gs>
            </a:gsLst>
            <a:lin ang="10800000" scaled="1"/>
          </a:gradFill>
          <a:ln w="12700" cap="flat" cmpd="tri" algn="ctr">
            <a:solidFill>
              <a:srgbClr val="867668"/>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Tree>
    <p:extLst>
      <p:ext uri="{BB962C8B-B14F-4D97-AF65-F5344CB8AC3E}">
        <p14:creationId xmlns="" xmlns:p14="http://schemas.microsoft.com/office/powerpoint/2010/main" val="409241270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9">
                                            <p:txEl>
                                              <p:pRg st="4" end="4"/>
                                            </p:txEl>
                                          </p:spTgt>
                                        </p:tgtEl>
                                        <p:attrNameLst>
                                          <p:attrName>style.visibility</p:attrName>
                                        </p:attrNameLst>
                                      </p:cBhvr>
                                      <p:to>
                                        <p:strVal val="visible"/>
                                      </p:to>
                                    </p:set>
                                    <p:anim calcmode="lin" valueType="num">
                                      <p:cBhvr>
                                        <p:cTn id="7" dur="500" fill="hold"/>
                                        <p:tgtEl>
                                          <p:spTgt spid="49">
                                            <p:txEl>
                                              <p:pRg st="4" end="4"/>
                                            </p:txEl>
                                          </p:spTgt>
                                        </p:tgtEl>
                                        <p:attrNameLst>
                                          <p:attrName>ppt_w</p:attrName>
                                        </p:attrNameLst>
                                      </p:cBhvr>
                                      <p:tavLst>
                                        <p:tav tm="0">
                                          <p:val>
                                            <p:fltVal val="0"/>
                                          </p:val>
                                        </p:tav>
                                        <p:tav tm="100000">
                                          <p:val>
                                            <p:strVal val="#ppt_w"/>
                                          </p:val>
                                        </p:tav>
                                      </p:tavLst>
                                    </p:anim>
                                    <p:anim calcmode="lin" valueType="num">
                                      <p:cBhvr>
                                        <p:cTn id="8" dur="500" fill="hold"/>
                                        <p:tgtEl>
                                          <p:spTgt spid="49">
                                            <p:txEl>
                                              <p:pRg st="4" end="4"/>
                                            </p:txEl>
                                          </p:spTgt>
                                        </p:tgtEl>
                                        <p:attrNameLst>
                                          <p:attrName>ppt_h</p:attrName>
                                        </p:attrNameLst>
                                      </p:cBhvr>
                                      <p:tavLst>
                                        <p:tav tm="0">
                                          <p:val>
                                            <p:fltVal val="0"/>
                                          </p:val>
                                        </p:tav>
                                        <p:tav tm="100000">
                                          <p:val>
                                            <p:strVal val="#ppt_h"/>
                                          </p:val>
                                        </p:tav>
                                      </p:tavLst>
                                    </p:anim>
                                    <p:animEffect transition="in" filter="fade">
                                      <p:cBhvr>
                                        <p:cTn id="9" dur="500"/>
                                        <p:tgtEl>
                                          <p:spTgt spid="49">
                                            <p:txEl>
                                              <p:pRg st="4" end="4"/>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8"/>
                                        </p:tgtEl>
                                        <p:attrNameLst>
                                          <p:attrName>style.visibility</p:attrName>
                                        </p:attrNameLst>
                                      </p:cBhvr>
                                      <p:to>
                                        <p:strVal val="visible"/>
                                      </p:to>
                                    </p:set>
                                    <p:anim calcmode="lin" valueType="num">
                                      <p:cBhvr>
                                        <p:cTn id="12" dur="500" fill="hold"/>
                                        <p:tgtEl>
                                          <p:spTgt spid="78"/>
                                        </p:tgtEl>
                                        <p:attrNameLst>
                                          <p:attrName>ppt_w</p:attrName>
                                        </p:attrNameLst>
                                      </p:cBhvr>
                                      <p:tavLst>
                                        <p:tav tm="0">
                                          <p:val>
                                            <p:fltVal val="0"/>
                                          </p:val>
                                        </p:tav>
                                        <p:tav tm="100000">
                                          <p:val>
                                            <p:strVal val="#ppt_w"/>
                                          </p:val>
                                        </p:tav>
                                      </p:tavLst>
                                    </p:anim>
                                    <p:anim calcmode="lin" valueType="num">
                                      <p:cBhvr>
                                        <p:cTn id="13" dur="500" fill="hold"/>
                                        <p:tgtEl>
                                          <p:spTgt spid="78"/>
                                        </p:tgtEl>
                                        <p:attrNameLst>
                                          <p:attrName>ppt_h</p:attrName>
                                        </p:attrNameLst>
                                      </p:cBhvr>
                                      <p:tavLst>
                                        <p:tav tm="0">
                                          <p:val>
                                            <p:fltVal val="0"/>
                                          </p:val>
                                        </p:tav>
                                        <p:tav tm="100000">
                                          <p:val>
                                            <p:strVal val="#ppt_h"/>
                                          </p:val>
                                        </p:tav>
                                      </p:tavLst>
                                    </p:anim>
                                    <p:animEffect transition="in" filter="fade">
                                      <p:cBhvr>
                                        <p:cTn id="14" dur="500"/>
                                        <p:tgtEl>
                                          <p:spTgt spid="78"/>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nodeType="clickEffect">
                                  <p:stCondLst>
                                    <p:cond delay="0"/>
                                  </p:stCondLst>
                                  <p:childTnLst>
                                    <p:set>
                                      <p:cBhvr>
                                        <p:cTn id="18" dur="1" fill="hold">
                                          <p:stCondLst>
                                            <p:cond delay="0"/>
                                          </p:stCondLst>
                                        </p:cTn>
                                        <p:tgtEl>
                                          <p:spTgt spid="65"/>
                                        </p:tgtEl>
                                        <p:attrNameLst>
                                          <p:attrName>style.visibility</p:attrName>
                                        </p:attrNameLst>
                                      </p:cBhvr>
                                      <p:to>
                                        <p:strVal val="visible"/>
                                      </p:to>
                                    </p:set>
                                    <p:animEffect transition="in" filter="wipe(up)">
                                      <p:cBhvr>
                                        <p:cTn id="19" dur="2000"/>
                                        <p:tgtEl>
                                          <p:spTgt spid="65"/>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nodeType="clickEffect">
                                  <p:stCondLst>
                                    <p:cond delay="0"/>
                                  </p:stCondLst>
                                  <p:childTnLst>
                                    <p:set>
                                      <p:cBhvr>
                                        <p:cTn id="23" dur="1" fill="hold">
                                          <p:stCondLst>
                                            <p:cond delay="0"/>
                                          </p:stCondLst>
                                        </p:cTn>
                                        <p:tgtEl>
                                          <p:spTgt spid="70"/>
                                        </p:tgtEl>
                                        <p:attrNameLst>
                                          <p:attrName>style.visibility</p:attrName>
                                        </p:attrNameLst>
                                      </p:cBhvr>
                                      <p:to>
                                        <p:strVal val="visible"/>
                                      </p:to>
                                    </p:set>
                                    <p:animEffect transition="in" filter="wipe(up)">
                                      <p:cBhvr>
                                        <p:cTn id="24" dur="2000"/>
                                        <p:tgtEl>
                                          <p:spTgt spid="70"/>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77"/>
                                        </p:tgtEl>
                                        <p:attrNameLst>
                                          <p:attrName>style.visibility</p:attrName>
                                        </p:attrNameLst>
                                      </p:cBhvr>
                                      <p:to>
                                        <p:strVal val="visible"/>
                                      </p:to>
                                    </p:set>
                                    <p:animEffect transition="in" filter="wipe(up)">
                                      <p:cBhvr>
                                        <p:cTn id="29" dur="2000"/>
                                        <p:tgtEl>
                                          <p:spTgt spid="77"/>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49">
                                            <p:txEl>
                                              <p:pRg st="5" end="5"/>
                                            </p:txEl>
                                          </p:spTgt>
                                        </p:tgtEl>
                                        <p:attrNameLst>
                                          <p:attrName>style.visibility</p:attrName>
                                        </p:attrNameLst>
                                      </p:cBhvr>
                                      <p:to>
                                        <p:strVal val="visible"/>
                                      </p:to>
                                    </p:set>
                                    <p:anim calcmode="lin" valueType="num">
                                      <p:cBhvr>
                                        <p:cTn id="34" dur="500" fill="hold"/>
                                        <p:tgtEl>
                                          <p:spTgt spid="49">
                                            <p:txEl>
                                              <p:pRg st="5" end="5"/>
                                            </p:txEl>
                                          </p:spTgt>
                                        </p:tgtEl>
                                        <p:attrNameLst>
                                          <p:attrName>ppt_w</p:attrName>
                                        </p:attrNameLst>
                                      </p:cBhvr>
                                      <p:tavLst>
                                        <p:tav tm="0">
                                          <p:val>
                                            <p:fltVal val="0"/>
                                          </p:val>
                                        </p:tav>
                                        <p:tav tm="100000">
                                          <p:val>
                                            <p:strVal val="#ppt_w"/>
                                          </p:val>
                                        </p:tav>
                                      </p:tavLst>
                                    </p:anim>
                                    <p:anim calcmode="lin" valueType="num">
                                      <p:cBhvr>
                                        <p:cTn id="35" dur="500" fill="hold"/>
                                        <p:tgtEl>
                                          <p:spTgt spid="49">
                                            <p:txEl>
                                              <p:pRg st="5" end="5"/>
                                            </p:txEl>
                                          </p:spTgt>
                                        </p:tgtEl>
                                        <p:attrNameLst>
                                          <p:attrName>ppt_h</p:attrName>
                                        </p:attrNameLst>
                                      </p:cBhvr>
                                      <p:tavLst>
                                        <p:tav tm="0">
                                          <p:val>
                                            <p:fltVal val="0"/>
                                          </p:val>
                                        </p:tav>
                                        <p:tav tm="100000">
                                          <p:val>
                                            <p:strVal val="#ppt_h"/>
                                          </p:val>
                                        </p:tav>
                                      </p:tavLst>
                                    </p:anim>
                                    <p:animEffect transition="in" filter="fade">
                                      <p:cBhvr>
                                        <p:cTn id="36" dur="500"/>
                                        <p:tgtEl>
                                          <p:spTgt spid="49">
                                            <p:txEl>
                                              <p:pRg st="5" end="5"/>
                                            </p:txEl>
                                          </p:spTgt>
                                        </p:tgtEl>
                                      </p:cBhvr>
                                    </p:animEffect>
                                  </p:childTnLst>
                                </p:cTn>
                              </p:par>
                            </p:childTnLst>
                          </p:cTn>
                        </p:par>
                        <p:par>
                          <p:cTn id="37" fill="hold">
                            <p:stCondLst>
                              <p:cond delay="500"/>
                            </p:stCondLst>
                            <p:childTnLst>
                              <p:par>
                                <p:cTn id="38" presetID="53" presetClass="entr" presetSubtype="16" fill="hold" nodeType="afterEffect">
                                  <p:stCondLst>
                                    <p:cond delay="0"/>
                                  </p:stCondLst>
                                  <p:childTnLst>
                                    <p:set>
                                      <p:cBhvr>
                                        <p:cTn id="39" dur="1" fill="hold">
                                          <p:stCondLst>
                                            <p:cond delay="0"/>
                                          </p:stCondLst>
                                        </p:cTn>
                                        <p:tgtEl>
                                          <p:spTgt spid="53"/>
                                        </p:tgtEl>
                                        <p:attrNameLst>
                                          <p:attrName>style.visibility</p:attrName>
                                        </p:attrNameLst>
                                      </p:cBhvr>
                                      <p:to>
                                        <p:strVal val="visible"/>
                                      </p:to>
                                    </p:set>
                                    <p:anim calcmode="lin" valueType="num">
                                      <p:cBhvr>
                                        <p:cTn id="40" dur="500" fill="hold"/>
                                        <p:tgtEl>
                                          <p:spTgt spid="53"/>
                                        </p:tgtEl>
                                        <p:attrNameLst>
                                          <p:attrName>ppt_w</p:attrName>
                                        </p:attrNameLst>
                                      </p:cBhvr>
                                      <p:tavLst>
                                        <p:tav tm="0">
                                          <p:val>
                                            <p:fltVal val="0"/>
                                          </p:val>
                                        </p:tav>
                                        <p:tav tm="100000">
                                          <p:val>
                                            <p:strVal val="#ppt_w"/>
                                          </p:val>
                                        </p:tav>
                                      </p:tavLst>
                                    </p:anim>
                                    <p:anim calcmode="lin" valueType="num">
                                      <p:cBhvr>
                                        <p:cTn id="41" dur="500" fill="hold"/>
                                        <p:tgtEl>
                                          <p:spTgt spid="53"/>
                                        </p:tgtEl>
                                        <p:attrNameLst>
                                          <p:attrName>ppt_h</p:attrName>
                                        </p:attrNameLst>
                                      </p:cBhvr>
                                      <p:tavLst>
                                        <p:tav tm="0">
                                          <p:val>
                                            <p:fltVal val="0"/>
                                          </p:val>
                                        </p:tav>
                                        <p:tav tm="100000">
                                          <p:val>
                                            <p:strVal val="#ppt_h"/>
                                          </p:val>
                                        </p:tav>
                                      </p:tavLst>
                                    </p:anim>
                                    <p:animEffect transition="in" filter="fade">
                                      <p:cBhvr>
                                        <p:cTn id="42" dur="500"/>
                                        <p:tgtEl>
                                          <p:spTgt spid="53"/>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50"/>
                                        </p:tgtEl>
                                        <p:attrNameLst>
                                          <p:attrName>style.visibility</p:attrName>
                                        </p:attrNameLst>
                                      </p:cBhvr>
                                      <p:to>
                                        <p:strVal val="visible"/>
                                      </p:to>
                                    </p:set>
                                    <p:anim calcmode="lin" valueType="num">
                                      <p:cBhvr>
                                        <p:cTn id="47" dur="500" fill="hold"/>
                                        <p:tgtEl>
                                          <p:spTgt spid="50"/>
                                        </p:tgtEl>
                                        <p:attrNameLst>
                                          <p:attrName>ppt_w</p:attrName>
                                        </p:attrNameLst>
                                      </p:cBhvr>
                                      <p:tavLst>
                                        <p:tav tm="0">
                                          <p:val>
                                            <p:fltVal val="0"/>
                                          </p:val>
                                        </p:tav>
                                        <p:tav tm="100000">
                                          <p:val>
                                            <p:strVal val="#ppt_w"/>
                                          </p:val>
                                        </p:tav>
                                      </p:tavLst>
                                    </p:anim>
                                    <p:anim calcmode="lin" valueType="num">
                                      <p:cBhvr>
                                        <p:cTn id="48" dur="500" fill="hold"/>
                                        <p:tgtEl>
                                          <p:spTgt spid="50"/>
                                        </p:tgtEl>
                                        <p:attrNameLst>
                                          <p:attrName>ppt_h</p:attrName>
                                        </p:attrNameLst>
                                      </p:cBhvr>
                                      <p:tavLst>
                                        <p:tav tm="0">
                                          <p:val>
                                            <p:fltVal val="0"/>
                                          </p:val>
                                        </p:tav>
                                        <p:tav tm="100000">
                                          <p:val>
                                            <p:strVal val="#ppt_h"/>
                                          </p:val>
                                        </p:tav>
                                      </p:tavLst>
                                    </p:anim>
                                    <p:animEffect transition="in" filter="fade">
                                      <p:cBhvr>
                                        <p:cTn id="49" dur="500"/>
                                        <p:tgtEl>
                                          <p:spTgt spid="50"/>
                                        </p:tgtEl>
                                      </p:cBhvr>
                                    </p:animEffect>
                                  </p:childTnLst>
                                </p:cTn>
                              </p:par>
                            </p:childTnLst>
                          </p:cTn>
                        </p:par>
                      </p:childTnLst>
                    </p:cTn>
                  </p:par>
                  <p:par>
                    <p:cTn id="50" fill="hold">
                      <p:stCondLst>
                        <p:cond delay="indefinite"/>
                      </p:stCondLst>
                      <p:childTnLst>
                        <p:par>
                          <p:cTn id="51" fill="hold">
                            <p:stCondLst>
                              <p:cond delay="0"/>
                            </p:stCondLst>
                            <p:childTnLst>
                              <p:par>
                                <p:cTn id="52" presetID="21" presetClass="entr" presetSubtype="1" fill="hold" grpId="0" nodeType="clickEffect">
                                  <p:stCondLst>
                                    <p:cond delay="0"/>
                                  </p:stCondLst>
                                  <p:childTnLst>
                                    <p:set>
                                      <p:cBhvr>
                                        <p:cTn id="53" dur="1" fill="hold">
                                          <p:stCondLst>
                                            <p:cond delay="0"/>
                                          </p:stCondLst>
                                        </p:cTn>
                                        <p:tgtEl>
                                          <p:spTgt spid="61"/>
                                        </p:tgtEl>
                                        <p:attrNameLst>
                                          <p:attrName>style.visibility</p:attrName>
                                        </p:attrNameLst>
                                      </p:cBhvr>
                                      <p:to>
                                        <p:strVal val="visible"/>
                                      </p:to>
                                    </p:set>
                                    <p:animEffect transition="in" filter="wheel(1)">
                                      <p:cBhvr>
                                        <p:cTn id="54" dur="2000"/>
                                        <p:tgtEl>
                                          <p:spTgt spid="61"/>
                                        </p:tgtEl>
                                      </p:cBhvr>
                                    </p:animEffect>
                                  </p:childTnLst>
                                </p:cTn>
                              </p:par>
                              <p:par>
                                <p:cTn id="55" presetID="21" presetClass="entr" presetSubtype="1" fill="hold" grpId="0" nodeType="withEffect">
                                  <p:stCondLst>
                                    <p:cond delay="0"/>
                                  </p:stCondLst>
                                  <p:childTnLst>
                                    <p:set>
                                      <p:cBhvr>
                                        <p:cTn id="56" dur="1" fill="hold">
                                          <p:stCondLst>
                                            <p:cond delay="0"/>
                                          </p:stCondLst>
                                        </p:cTn>
                                        <p:tgtEl>
                                          <p:spTgt spid="57"/>
                                        </p:tgtEl>
                                        <p:attrNameLst>
                                          <p:attrName>style.visibility</p:attrName>
                                        </p:attrNameLst>
                                      </p:cBhvr>
                                      <p:to>
                                        <p:strVal val="visible"/>
                                      </p:to>
                                    </p:set>
                                    <p:animEffect transition="in" filter="wheel(1)">
                                      <p:cBhvr>
                                        <p:cTn id="57" dur="2000"/>
                                        <p:tgtEl>
                                          <p:spTgt spid="57"/>
                                        </p:tgtEl>
                                      </p:cBhvr>
                                    </p:animEffect>
                                  </p:childTnLst>
                                </p:cTn>
                              </p:par>
                            </p:childTnLst>
                          </p:cTn>
                        </p:par>
                      </p:childTnLst>
                    </p:cTn>
                  </p:par>
                  <p:par>
                    <p:cTn id="58" fill="hold">
                      <p:stCondLst>
                        <p:cond delay="indefinite"/>
                      </p:stCondLst>
                      <p:childTnLst>
                        <p:par>
                          <p:cTn id="59" fill="hold">
                            <p:stCondLst>
                              <p:cond delay="0"/>
                            </p:stCondLst>
                            <p:childTnLst>
                              <p:par>
                                <p:cTn id="60" presetID="21" presetClass="entr" presetSubtype="1" fill="hold" grpId="0" nodeType="clickEffect">
                                  <p:stCondLst>
                                    <p:cond delay="0"/>
                                  </p:stCondLst>
                                  <p:childTnLst>
                                    <p:set>
                                      <p:cBhvr>
                                        <p:cTn id="61" dur="1" fill="hold">
                                          <p:stCondLst>
                                            <p:cond delay="0"/>
                                          </p:stCondLst>
                                        </p:cTn>
                                        <p:tgtEl>
                                          <p:spTgt spid="54"/>
                                        </p:tgtEl>
                                        <p:attrNameLst>
                                          <p:attrName>style.visibility</p:attrName>
                                        </p:attrNameLst>
                                      </p:cBhvr>
                                      <p:to>
                                        <p:strVal val="visible"/>
                                      </p:to>
                                    </p:set>
                                    <p:animEffect transition="in" filter="wheel(1)">
                                      <p:cBhvr>
                                        <p:cTn id="62" dur="2000"/>
                                        <p:tgtEl>
                                          <p:spTgt spid="54"/>
                                        </p:tgtEl>
                                      </p:cBhvr>
                                    </p:animEffect>
                                  </p:childTnLst>
                                </p:cTn>
                              </p:par>
                              <p:par>
                                <p:cTn id="63" presetID="21" presetClass="entr" presetSubtype="1" fill="hold" grpId="0" nodeType="withEffect">
                                  <p:stCondLst>
                                    <p:cond delay="0"/>
                                  </p:stCondLst>
                                  <p:childTnLst>
                                    <p:set>
                                      <p:cBhvr>
                                        <p:cTn id="64" dur="1" fill="hold">
                                          <p:stCondLst>
                                            <p:cond delay="0"/>
                                          </p:stCondLst>
                                        </p:cTn>
                                        <p:tgtEl>
                                          <p:spTgt spid="59"/>
                                        </p:tgtEl>
                                        <p:attrNameLst>
                                          <p:attrName>style.visibility</p:attrName>
                                        </p:attrNameLst>
                                      </p:cBhvr>
                                      <p:to>
                                        <p:strVal val="visible"/>
                                      </p:to>
                                    </p:set>
                                    <p:animEffect transition="in" filter="wheel(1)">
                                      <p:cBhvr>
                                        <p:cTn id="65" dur="2000"/>
                                        <p:tgtEl>
                                          <p:spTgt spid="59"/>
                                        </p:tgtEl>
                                      </p:cBhvr>
                                    </p:animEffect>
                                  </p:childTnLst>
                                </p:cTn>
                              </p:par>
                            </p:childTnLst>
                          </p:cTn>
                        </p:par>
                      </p:childTnLst>
                    </p:cTn>
                  </p:par>
                  <p:par>
                    <p:cTn id="66" fill="hold">
                      <p:stCondLst>
                        <p:cond delay="indefinite"/>
                      </p:stCondLst>
                      <p:childTnLst>
                        <p:par>
                          <p:cTn id="67" fill="hold">
                            <p:stCondLst>
                              <p:cond delay="0"/>
                            </p:stCondLst>
                            <p:childTnLst>
                              <p:par>
                                <p:cTn id="68" presetID="21" presetClass="entr" presetSubtype="1" fill="hold" grpId="0" nodeType="clickEffect">
                                  <p:stCondLst>
                                    <p:cond delay="0"/>
                                  </p:stCondLst>
                                  <p:childTnLst>
                                    <p:set>
                                      <p:cBhvr>
                                        <p:cTn id="69" dur="1" fill="hold">
                                          <p:stCondLst>
                                            <p:cond delay="0"/>
                                          </p:stCondLst>
                                        </p:cTn>
                                        <p:tgtEl>
                                          <p:spTgt spid="55"/>
                                        </p:tgtEl>
                                        <p:attrNameLst>
                                          <p:attrName>style.visibility</p:attrName>
                                        </p:attrNameLst>
                                      </p:cBhvr>
                                      <p:to>
                                        <p:strVal val="visible"/>
                                      </p:to>
                                    </p:set>
                                    <p:animEffect transition="in" filter="wheel(1)">
                                      <p:cBhvr>
                                        <p:cTn id="70" dur="2000"/>
                                        <p:tgtEl>
                                          <p:spTgt spid="55"/>
                                        </p:tgtEl>
                                      </p:cBhvr>
                                    </p:animEffect>
                                  </p:childTnLst>
                                </p:cTn>
                              </p:par>
                              <p:par>
                                <p:cTn id="71" presetID="21" presetClass="entr" presetSubtype="1" fill="hold" grpId="0" nodeType="withEffect">
                                  <p:stCondLst>
                                    <p:cond delay="0"/>
                                  </p:stCondLst>
                                  <p:childTnLst>
                                    <p:set>
                                      <p:cBhvr>
                                        <p:cTn id="72" dur="1" fill="hold">
                                          <p:stCondLst>
                                            <p:cond delay="0"/>
                                          </p:stCondLst>
                                        </p:cTn>
                                        <p:tgtEl>
                                          <p:spTgt spid="60"/>
                                        </p:tgtEl>
                                        <p:attrNameLst>
                                          <p:attrName>style.visibility</p:attrName>
                                        </p:attrNameLst>
                                      </p:cBhvr>
                                      <p:to>
                                        <p:strVal val="visible"/>
                                      </p:to>
                                    </p:set>
                                    <p:animEffect transition="in" filter="wheel(1)">
                                      <p:cBhvr>
                                        <p:cTn id="73" dur="2000"/>
                                        <p:tgtEl>
                                          <p:spTgt spid="60"/>
                                        </p:tgtEl>
                                      </p:cBhvr>
                                    </p:animEffect>
                                  </p:childTnLst>
                                </p:cTn>
                              </p:par>
                            </p:childTnLst>
                          </p:cTn>
                        </p:par>
                      </p:childTnLst>
                    </p:cTn>
                  </p:par>
                  <p:par>
                    <p:cTn id="74" fill="hold">
                      <p:stCondLst>
                        <p:cond delay="indefinite"/>
                      </p:stCondLst>
                      <p:childTnLst>
                        <p:par>
                          <p:cTn id="75" fill="hold">
                            <p:stCondLst>
                              <p:cond delay="0"/>
                            </p:stCondLst>
                            <p:childTnLst>
                              <p:par>
                                <p:cTn id="76" presetID="21" presetClass="entr" presetSubtype="1" fill="hold" grpId="0" nodeType="clickEffect">
                                  <p:stCondLst>
                                    <p:cond delay="0"/>
                                  </p:stCondLst>
                                  <p:childTnLst>
                                    <p:set>
                                      <p:cBhvr>
                                        <p:cTn id="77" dur="1" fill="hold">
                                          <p:stCondLst>
                                            <p:cond delay="0"/>
                                          </p:stCondLst>
                                        </p:cTn>
                                        <p:tgtEl>
                                          <p:spTgt spid="58"/>
                                        </p:tgtEl>
                                        <p:attrNameLst>
                                          <p:attrName>style.visibility</p:attrName>
                                        </p:attrNameLst>
                                      </p:cBhvr>
                                      <p:to>
                                        <p:strVal val="visible"/>
                                      </p:to>
                                    </p:set>
                                    <p:animEffect transition="in" filter="wheel(1)">
                                      <p:cBhvr>
                                        <p:cTn id="78" dur="2000"/>
                                        <p:tgtEl>
                                          <p:spTgt spid="58"/>
                                        </p:tgtEl>
                                      </p:cBhvr>
                                    </p:animEffect>
                                  </p:childTnLst>
                                </p:cTn>
                              </p:par>
                              <p:par>
                                <p:cTn id="79" presetID="21" presetClass="entr" presetSubtype="1" fill="hold" grpId="0" nodeType="withEffect">
                                  <p:stCondLst>
                                    <p:cond delay="0"/>
                                  </p:stCondLst>
                                  <p:childTnLst>
                                    <p:set>
                                      <p:cBhvr>
                                        <p:cTn id="80" dur="1" fill="hold">
                                          <p:stCondLst>
                                            <p:cond delay="0"/>
                                          </p:stCondLst>
                                        </p:cTn>
                                        <p:tgtEl>
                                          <p:spTgt spid="56"/>
                                        </p:tgtEl>
                                        <p:attrNameLst>
                                          <p:attrName>style.visibility</p:attrName>
                                        </p:attrNameLst>
                                      </p:cBhvr>
                                      <p:to>
                                        <p:strVal val="visible"/>
                                      </p:to>
                                    </p:set>
                                    <p:animEffect transition="in" filter="wheel(1)">
                                      <p:cBhvr>
                                        <p:cTn id="81" dur="20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 grpId="0" animBg="1"/>
      <p:bldP spid="50" grpId="0"/>
      <p:bldP spid="54" grpId="0" animBg="1"/>
      <p:bldP spid="55" grpId="0" animBg="1"/>
      <p:bldP spid="56" grpId="0" animBg="1"/>
      <p:bldP spid="57" grpId="0" animBg="1"/>
      <p:bldP spid="58" grpId="0" animBg="1"/>
      <p:bldP spid="59" grpId="0" animBg="1"/>
      <p:bldP spid="60" grpId="0" animBg="1"/>
      <p:bldP spid="61" grpId="0" animBg="1"/>
      <p:bldP spid="77"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rostokąt 2"/>
          <p:cNvSpPr/>
          <p:nvPr/>
        </p:nvSpPr>
        <p:spPr>
          <a:xfrm>
            <a:off x="250824" y="3371508"/>
            <a:ext cx="4033143" cy="1815882"/>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first step is to choose a representative (for the whole curtain wall) element which consists of all the previously mentioned (thermally different) elements (frame, mullion, transom, glazing units and panel sections)</a:t>
            </a:r>
          </a:p>
        </p:txBody>
      </p:sp>
      <p:pic>
        <p:nvPicPr>
          <p:cNvPr id="1331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5522618" y="1317995"/>
            <a:ext cx="3456384" cy="53693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cxnSp>
        <p:nvCxnSpPr>
          <p:cNvPr id="4" name="Łącznik prosty ze strzałką 3"/>
          <p:cNvCxnSpPr>
            <a:stCxn id="5" idx="3"/>
          </p:cNvCxnSpPr>
          <p:nvPr/>
        </p:nvCxnSpPr>
        <p:spPr>
          <a:xfrm flipV="1">
            <a:off x="5282034" y="5632220"/>
            <a:ext cx="708355" cy="618882"/>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5" name="pole tekstowe 4"/>
          <p:cNvSpPr txBox="1"/>
          <p:nvPr/>
        </p:nvSpPr>
        <p:spPr>
          <a:xfrm>
            <a:off x="3386195" y="5989492"/>
            <a:ext cx="1895839" cy="523220"/>
          </a:xfrm>
          <a:prstGeom prst="rect">
            <a:avLst/>
          </a:prstGeom>
          <a:noFill/>
        </p:spPr>
        <p:txBody>
          <a:bodyPr wrap="none" rtlCol="0">
            <a:spAutoFit/>
          </a:bodyPr>
          <a:lstStyle/>
          <a:p>
            <a:pPr algn="r"/>
            <a:r>
              <a:rPr lang="en-GB" sz="1400" dirty="0" smtClean="0">
                <a:solidFill>
                  <a:schemeClr val="tx1">
                    <a:lumMod val="85000"/>
                    <a:lumOff val="15000"/>
                  </a:schemeClr>
                </a:solidFill>
                <a:latin typeface="Calibri" pitchFamily="34" charset="0"/>
                <a:cs typeface="Calibri" pitchFamily="34" charset="0"/>
              </a:rPr>
              <a:t>Boundaries of the </a:t>
            </a:r>
            <a:br>
              <a:rPr lang="en-GB" sz="1400" dirty="0" smtClean="0">
                <a:solidFill>
                  <a:schemeClr val="tx1">
                    <a:lumMod val="85000"/>
                    <a:lumOff val="15000"/>
                  </a:schemeClr>
                </a:solidFill>
                <a:latin typeface="Calibri" pitchFamily="34" charset="0"/>
                <a:cs typeface="Calibri" pitchFamily="34" charset="0"/>
              </a:rPr>
            </a:br>
            <a:r>
              <a:rPr lang="en-GB" sz="1400" dirty="0" smtClean="0">
                <a:solidFill>
                  <a:schemeClr val="tx1">
                    <a:lumMod val="85000"/>
                    <a:lumOff val="15000"/>
                  </a:schemeClr>
                </a:solidFill>
                <a:latin typeface="Calibri" pitchFamily="34" charset="0"/>
                <a:cs typeface="Calibri" pitchFamily="34" charset="0"/>
              </a:rPr>
              <a:t>representative element</a:t>
            </a:r>
            <a:endParaRPr lang="en-GB" sz="1400" dirty="0">
              <a:solidFill>
                <a:schemeClr val="tx1">
                  <a:lumMod val="85000"/>
                  <a:lumOff val="15000"/>
                </a:schemeClr>
              </a:solidFill>
              <a:latin typeface="Calibri" pitchFamily="34" charset="0"/>
              <a:cs typeface="Calibri" pitchFamily="34" charset="0"/>
            </a:endParaRPr>
          </a:p>
        </p:txBody>
      </p:sp>
      <p:cxnSp>
        <p:nvCxnSpPr>
          <p:cNvPr id="7" name="Łącznik prosty ze strzałką 6"/>
          <p:cNvCxnSpPr/>
          <p:nvPr/>
        </p:nvCxnSpPr>
        <p:spPr>
          <a:xfrm flipV="1">
            <a:off x="5266572" y="4797152"/>
            <a:ext cx="1105628" cy="647313"/>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2" name="Łącznik prosty ze strzałką 11"/>
          <p:cNvCxnSpPr/>
          <p:nvPr/>
        </p:nvCxnSpPr>
        <p:spPr>
          <a:xfrm>
            <a:off x="5266572" y="2780928"/>
            <a:ext cx="1265432" cy="842092"/>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6" name="Łącznik prosty ze strzałką 15"/>
          <p:cNvCxnSpPr/>
          <p:nvPr/>
        </p:nvCxnSpPr>
        <p:spPr>
          <a:xfrm>
            <a:off x="5172615" y="1644832"/>
            <a:ext cx="911553" cy="368982"/>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2" name="Łącznik prosty ze strzałką 21"/>
          <p:cNvCxnSpPr/>
          <p:nvPr/>
        </p:nvCxnSpPr>
        <p:spPr>
          <a:xfrm>
            <a:off x="5252260" y="2221579"/>
            <a:ext cx="678784" cy="0"/>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31" name="Łącznik prosty ze strzałką 30"/>
          <p:cNvCxnSpPr/>
          <p:nvPr/>
        </p:nvCxnSpPr>
        <p:spPr>
          <a:xfrm flipV="1">
            <a:off x="5266572" y="4221088"/>
            <a:ext cx="1105628" cy="576065"/>
          </a:xfrm>
          <a:prstGeom prst="straightConnector1">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34" name="pole tekstowe 33"/>
          <p:cNvSpPr txBox="1"/>
          <p:nvPr/>
        </p:nvSpPr>
        <p:spPr>
          <a:xfrm>
            <a:off x="4596851" y="2533981"/>
            <a:ext cx="591829" cy="307777"/>
          </a:xfrm>
          <a:prstGeom prst="rect">
            <a:avLst/>
          </a:prstGeom>
          <a:noFill/>
        </p:spPr>
        <p:txBody>
          <a:bodyPr wrap="none" rtlCol="0">
            <a:spAutoFit/>
          </a:bodyPr>
          <a:lstStyle/>
          <a:p>
            <a:r>
              <a:rPr lang="pl-PL" sz="1400" dirty="0" smtClean="0">
                <a:solidFill>
                  <a:schemeClr val="tx1">
                    <a:lumMod val="85000"/>
                    <a:lumOff val="15000"/>
                  </a:schemeClr>
                </a:solidFill>
                <a:latin typeface="Calibri" pitchFamily="34" charset="0"/>
                <a:cs typeface="Calibri" pitchFamily="34" charset="0"/>
              </a:rPr>
              <a:t>panel</a:t>
            </a:r>
            <a:endParaRPr lang="en-GB" sz="1400" dirty="0">
              <a:solidFill>
                <a:schemeClr val="tx1">
                  <a:lumMod val="85000"/>
                  <a:lumOff val="15000"/>
                </a:schemeClr>
              </a:solidFill>
              <a:latin typeface="Calibri" pitchFamily="34" charset="0"/>
              <a:cs typeface="Calibri" pitchFamily="34" charset="0"/>
            </a:endParaRPr>
          </a:p>
        </p:txBody>
      </p:sp>
      <p:sp>
        <p:nvSpPr>
          <p:cNvPr id="35" name="pole tekstowe 34"/>
          <p:cNvSpPr txBox="1"/>
          <p:nvPr/>
        </p:nvSpPr>
        <p:spPr>
          <a:xfrm>
            <a:off x="4390458" y="2022434"/>
            <a:ext cx="736099" cy="307777"/>
          </a:xfrm>
          <a:prstGeom prst="rect">
            <a:avLst/>
          </a:prstGeom>
          <a:noFill/>
        </p:spPr>
        <p:txBody>
          <a:bodyPr wrap="none" rtlCol="0">
            <a:spAutoFit/>
          </a:bodyPr>
          <a:lstStyle/>
          <a:p>
            <a:r>
              <a:rPr lang="en-GB" sz="1400" dirty="0" smtClean="0">
                <a:solidFill>
                  <a:schemeClr val="tx1">
                    <a:lumMod val="85000"/>
                    <a:lumOff val="15000"/>
                  </a:schemeClr>
                </a:solidFill>
                <a:latin typeface="Calibri" pitchFamily="34" charset="0"/>
                <a:cs typeface="Calibri" pitchFamily="34" charset="0"/>
              </a:rPr>
              <a:t>mullion</a:t>
            </a:r>
            <a:endParaRPr lang="en-GB" sz="1400" dirty="0">
              <a:solidFill>
                <a:schemeClr val="tx1">
                  <a:lumMod val="85000"/>
                  <a:lumOff val="15000"/>
                </a:schemeClr>
              </a:solidFill>
              <a:latin typeface="Calibri" pitchFamily="34" charset="0"/>
              <a:cs typeface="Calibri" pitchFamily="34" charset="0"/>
            </a:endParaRPr>
          </a:p>
        </p:txBody>
      </p:sp>
      <p:sp>
        <p:nvSpPr>
          <p:cNvPr id="36" name="pole tekstowe 35"/>
          <p:cNvSpPr txBox="1"/>
          <p:nvPr/>
        </p:nvSpPr>
        <p:spPr>
          <a:xfrm>
            <a:off x="3694268" y="1412776"/>
            <a:ext cx="1453796" cy="307777"/>
          </a:xfrm>
          <a:prstGeom prst="rect">
            <a:avLst/>
          </a:prstGeom>
          <a:noFill/>
        </p:spPr>
        <p:txBody>
          <a:bodyPr wrap="none" rtlCol="0">
            <a:spAutoFit/>
          </a:bodyPr>
          <a:lstStyle/>
          <a:p>
            <a:r>
              <a:rPr lang="en-GB" sz="1400" dirty="0" smtClean="0">
                <a:solidFill>
                  <a:schemeClr val="tx1">
                    <a:lumMod val="85000"/>
                    <a:lumOff val="15000"/>
                  </a:schemeClr>
                </a:solidFill>
                <a:latin typeface="Calibri" pitchFamily="34" charset="0"/>
                <a:cs typeface="Calibri" pitchFamily="34" charset="0"/>
              </a:rPr>
              <a:t>frame (with sash)</a:t>
            </a:r>
            <a:endParaRPr lang="en-GB" sz="1400" dirty="0">
              <a:solidFill>
                <a:schemeClr val="tx1">
                  <a:lumMod val="85000"/>
                  <a:lumOff val="15000"/>
                </a:schemeClr>
              </a:solidFill>
              <a:latin typeface="Calibri" pitchFamily="34" charset="0"/>
              <a:cs typeface="Calibri" pitchFamily="34" charset="0"/>
            </a:endParaRPr>
          </a:p>
        </p:txBody>
      </p:sp>
      <p:sp>
        <p:nvSpPr>
          <p:cNvPr id="37" name="pole tekstowe 36"/>
          <p:cNvSpPr txBox="1"/>
          <p:nvPr/>
        </p:nvSpPr>
        <p:spPr>
          <a:xfrm>
            <a:off x="4602469" y="5259799"/>
            <a:ext cx="689611" cy="307777"/>
          </a:xfrm>
          <a:prstGeom prst="rect">
            <a:avLst/>
          </a:prstGeom>
          <a:noFill/>
        </p:spPr>
        <p:txBody>
          <a:bodyPr wrap="none" rtlCol="0">
            <a:spAutoFit/>
          </a:bodyPr>
          <a:lstStyle/>
          <a:p>
            <a:pPr algn="r"/>
            <a:r>
              <a:rPr lang="en-GB" sz="1400" dirty="0" smtClean="0">
                <a:solidFill>
                  <a:schemeClr val="tx1">
                    <a:lumMod val="85000"/>
                    <a:lumOff val="15000"/>
                  </a:schemeClr>
                </a:solidFill>
                <a:latin typeface="Calibri" pitchFamily="34" charset="0"/>
                <a:cs typeface="Calibri" pitchFamily="34" charset="0"/>
              </a:rPr>
              <a:t>glazing</a:t>
            </a:r>
            <a:endParaRPr lang="en-GB" sz="1400" dirty="0">
              <a:solidFill>
                <a:schemeClr val="tx1">
                  <a:lumMod val="85000"/>
                  <a:lumOff val="15000"/>
                </a:schemeClr>
              </a:solidFill>
              <a:latin typeface="Calibri" pitchFamily="34" charset="0"/>
              <a:cs typeface="Calibri" pitchFamily="34" charset="0"/>
            </a:endParaRPr>
          </a:p>
        </p:txBody>
      </p:sp>
      <p:sp>
        <p:nvSpPr>
          <p:cNvPr id="38" name="pole tekstowe 37"/>
          <p:cNvSpPr txBox="1"/>
          <p:nvPr/>
        </p:nvSpPr>
        <p:spPr>
          <a:xfrm>
            <a:off x="4488989" y="4604111"/>
            <a:ext cx="793358" cy="307777"/>
          </a:xfrm>
          <a:prstGeom prst="rect">
            <a:avLst/>
          </a:prstGeom>
          <a:noFill/>
        </p:spPr>
        <p:txBody>
          <a:bodyPr wrap="none" rtlCol="0">
            <a:spAutoFit/>
          </a:bodyPr>
          <a:lstStyle/>
          <a:p>
            <a:pPr algn="r"/>
            <a:r>
              <a:rPr lang="pl-PL" sz="1400" dirty="0" smtClean="0">
                <a:solidFill>
                  <a:schemeClr val="tx1">
                    <a:lumMod val="85000"/>
                    <a:lumOff val="15000"/>
                  </a:schemeClr>
                </a:solidFill>
                <a:latin typeface="Calibri" pitchFamily="34" charset="0"/>
                <a:cs typeface="Calibri" pitchFamily="34" charset="0"/>
              </a:rPr>
              <a:t>transom</a:t>
            </a:r>
            <a:endParaRPr lang="en-GB" sz="1400" dirty="0">
              <a:solidFill>
                <a:schemeClr val="tx1">
                  <a:lumMod val="85000"/>
                  <a:lumOff val="15000"/>
                </a:schemeClr>
              </a:solidFill>
              <a:latin typeface="Calibri" pitchFamily="34" charset="0"/>
              <a:cs typeface="Calibri" pitchFamily="34" charset="0"/>
            </a:endParaRPr>
          </a:p>
        </p:txBody>
      </p:sp>
      <p:cxnSp>
        <p:nvCxnSpPr>
          <p:cNvPr id="49" name="Łącznik prosty ze strzałką 48"/>
          <p:cNvCxnSpPr>
            <a:stCxn id="5" idx="3"/>
          </p:cNvCxnSpPr>
          <p:nvPr/>
        </p:nvCxnSpPr>
        <p:spPr>
          <a:xfrm flipV="1">
            <a:off x="5282034" y="5422695"/>
            <a:ext cx="384192" cy="828407"/>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2" name="Prostokąt 1"/>
          <p:cNvSpPr/>
          <p:nvPr/>
        </p:nvSpPr>
        <p:spPr>
          <a:xfrm>
            <a:off x="250825" y="1268413"/>
            <a:ext cx="4033143" cy="1791260"/>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Thermal insulation</a:t>
            </a:r>
          </a:p>
          <a:p>
            <a:pPr marL="741600" lvl="1" indent="-285750">
              <a:spcBef>
                <a:spcPct val="40000"/>
              </a:spcBef>
              <a:buClr>
                <a:srgbClr val="A4968A"/>
              </a:buClr>
              <a:buSzPct val="100000"/>
              <a:buFont typeface="Calibri" pitchFamily="34" charset="0"/>
              <a:buChar char="●"/>
            </a:pPr>
            <a:r>
              <a:rPr lang="pl-PL" sz="1600" dirty="0" smtClean="0">
                <a:solidFill>
                  <a:srgbClr val="000000"/>
                </a:solidFill>
                <a:latin typeface="Calibri" pitchFamily="34" charset="0"/>
                <a:cs typeface="Calibri" pitchFamily="34" charset="0"/>
              </a:rPr>
              <a:t>The </a:t>
            </a:r>
            <a:r>
              <a:rPr lang="en-GB" sz="1600" dirty="0" smtClean="0">
                <a:solidFill>
                  <a:srgbClr val="000000"/>
                </a:solidFill>
                <a:latin typeface="Calibri" pitchFamily="34" charset="0"/>
                <a:cs typeface="Calibri" pitchFamily="34" charset="0"/>
              </a:rPr>
              <a:t>U-</a:t>
            </a:r>
            <a:r>
              <a:rPr lang="en-GB" sz="1600" dirty="0" err="1" smtClean="0">
                <a:solidFill>
                  <a:srgbClr val="000000"/>
                </a:solidFill>
                <a:latin typeface="Calibri" pitchFamily="34" charset="0"/>
                <a:cs typeface="Calibri" pitchFamily="34" charset="0"/>
              </a:rPr>
              <a:t>val</a:t>
            </a:r>
            <a:r>
              <a:rPr lang="pl-PL" sz="1600" dirty="0" err="1" smtClean="0">
                <a:solidFill>
                  <a:srgbClr val="000000"/>
                </a:solidFill>
                <a:latin typeface="Calibri" pitchFamily="34" charset="0"/>
                <a:cs typeface="Calibri" pitchFamily="34" charset="0"/>
              </a:rPr>
              <a:t>ue</a:t>
            </a:r>
            <a:r>
              <a:rPr lang="en-GB" sz="1600" dirty="0" smtClean="0">
                <a:solidFill>
                  <a:srgbClr val="000000"/>
                </a:solidFill>
                <a:latin typeface="Calibri" pitchFamily="34" charset="0"/>
                <a:cs typeface="Calibri" pitchFamily="34" charset="0"/>
              </a:rPr>
              <a:t> of a curtain wall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is calculated in accordance with</a:t>
            </a:r>
            <a:r>
              <a:rPr lang="pl-PL" sz="1600" dirty="0" smtClean="0">
                <a:solidFill>
                  <a:srgbClr val="000000"/>
                </a:solidFill>
                <a:latin typeface="Calibri" pitchFamily="34" charset="0"/>
                <a:cs typeface="Calibri" pitchFamily="34" charset="0"/>
              </a:rPr>
              <a:t>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the</a:t>
            </a:r>
            <a:r>
              <a:rPr lang="en-GB" sz="1600" dirty="0" smtClean="0">
                <a:solidFill>
                  <a:srgbClr val="000000"/>
                </a:solidFill>
                <a:latin typeface="Calibri" pitchFamily="34" charset="0"/>
                <a:cs typeface="Calibri" pitchFamily="34" charset="0"/>
              </a:rPr>
              <a:t> EN 13947 – Thermal</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performance of curtain walling – Calculation of thermal transmittance</a:t>
            </a:r>
          </a:p>
        </p:txBody>
      </p:sp>
      <p:sp>
        <p:nvSpPr>
          <p:cNvPr id="6" name="Tytuł 5"/>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2063120031"/>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wipe(left)">
                                      <p:cBhvr>
                                        <p:cTn id="7" dur="1000"/>
                                        <p:tgtEl>
                                          <p:spTgt spid="36"/>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wipe(left)">
                                      <p:cBhvr>
                                        <p:cTn id="11" dur="1000"/>
                                        <p:tgtEl>
                                          <p:spTgt spid="16"/>
                                        </p:tgtEl>
                                      </p:cBhvr>
                                    </p:animEffect>
                                  </p:childTnLst>
                                </p:cTn>
                              </p:par>
                            </p:childTnLst>
                          </p:cTn>
                        </p:par>
                        <p:par>
                          <p:cTn id="12" fill="hold">
                            <p:stCondLst>
                              <p:cond delay="2000"/>
                            </p:stCondLst>
                            <p:childTnLst>
                              <p:par>
                                <p:cTn id="13" presetID="22" presetClass="entr" presetSubtype="8"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Effect transition="in" filter="wipe(left)">
                                      <p:cBhvr>
                                        <p:cTn id="15" dur="1000"/>
                                        <p:tgtEl>
                                          <p:spTgt spid="35"/>
                                        </p:tgtEl>
                                      </p:cBhvr>
                                    </p:animEffect>
                                  </p:childTnLst>
                                </p:cTn>
                              </p:par>
                            </p:childTnLst>
                          </p:cTn>
                        </p:par>
                        <p:par>
                          <p:cTn id="16" fill="hold">
                            <p:stCondLst>
                              <p:cond delay="3000"/>
                            </p:stCondLst>
                            <p:childTnLst>
                              <p:par>
                                <p:cTn id="17" presetID="22" presetClass="entr" presetSubtype="8" fill="hold" nodeType="after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wipe(left)">
                                      <p:cBhvr>
                                        <p:cTn id="19" dur="1000"/>
                                        <p:tgtEl>
                                          <p:spTgt spid="22"/>
                                        </p:tgtEl>
                                      </p:cBhvr>
                                    </p:animEffect>
                                  </p:childTnLst>
                                </p:cTn>
                              </p:par>
                            </p:childTnLst>
                          </p:cTn>
                        </p:par>
                        <p:par>
                          <p:cTn id="20" fill="hold">
                            <p:stCondLst>
                              <p:cond delay="4000"/>
                            </p:stCondLst>
                            <p:childTnLst>
                              <p:par>
                                <p:cTn id="21" presetID="22" presetClass="entr" presetSubtype="8" fill="hold" grpId="0" nodeType="afterEffect">
                                  <p:stCondLst>
                                    <p:cond delay="0"/>
                                  </p:stCondLst>
                                  <p:childTnLst>
                                    <p:set>
                                      <p:cBhvr>
                                        <p:cTn id="22" dur="1" fill="hold">
                                          <p:stCondLst>
                                            <p:cond delay="0"/>
                                          </p:stCondLst>
                                        </p:cTn>
                                        <p:tgtEl>
                                          <p:spTgt spid="38"/>
                                        </p:tgtEl>
                                        <p:attrNameLst>
                                          <p:attrName>style.visibility</p:attrName>
                                        </p:attrNameLst>
                                      </p:cBhvr>
                                      <p:to>
                                        <p:strVal val="visible"/>
                                      </p:to>
                                    </p:set>
                                    <p:animEffect transition="in" filter="wipe(left)">
                                      <p:cBhvr>
                                        <p:cTn id="23" dur="1000"/>
                                        <p:tgtEl>
                                          <p:spTgt spid="38"/>
                                        </p:tgtEl>
                                      </p:cBhvr>
                                    </p:animEffect>
                                  </p:childTnLst>
                                </p:cTn>
                              </p:par>
                            </p:childTnLst>
                          </p:cTn>
                        </p:par>
                        <p:par>
                          <p:cTn id="24" fill="hold">
                            <p:stCondLst>
                              <p:cond delay="5000"/>
                            </p:stCondLst>
                            <p:childTnLst>
                              <p:par>
                                <p:cTn id="25" presetID="22" presetClass="entr" presetSubtype="8" fill="hold" nodeType="after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wipe(left)">
                                      <p:cBhvr>
                                        <p:cTn id="27" dur="1000"/>
                                        <p:tgtEl>
                                          <p:spTgt spid="31"/>
                                        </p:tgtEl>
                                      </p:cBhvr>
                                    </p:animEffect>
                                  </p:childTnLst>
                                </p:cTn>
                              </p:par>
                            </p:childTnLst>
                          </p:cTn>
                        </p:par>
                        <p:par>
                          <p:cTn id="28" fill="hold">
                            <p:stCondLst>
                              <p:cond delay="6000"/>
                            </p:stCondLst>
                            <p:childTnLst>
                              <p:par>
                                <p:cTn id="29" presetID="22" presetClass="entr" presetSubtype="8" fill="hold" grpId="0" nodeType="afterEffect">
                                  <p:stCondLst>
                                    <p:cond delay="0"/>
                                  </p:stCondLst>
                                  <p:childTnLst>
                                    <p:set>
                                      <p:cBhvr>
                                        <p:cTn id="30" dur="1" fill="hold">
                                          <p:stCondLst>
                                            <p:cond delay="0"/>
                                          </p:stCondLst>
                                        </p:cTn>
                                        <p:tgtEl>
                                          <p:spTgt spid="37"/>
                                        </p:tgtEl>
                                        <p:attrNameLst>
                                          <p:attrName>style.visibility</p:attrName>
                                        </p:attrNameLst>
                                      </p:cBhvr>
                                      <p:to>
                                        <p:strVal val="visible"/>
                                      </p:to>
                                    </p:set>
                                    <p:animEffect transition="in" filter="wipe(left)">
                                      <p:cBhvr>
                                        <p:cTn id="31" dur="1000"/>
                                        <p:tgtEl>
                                          <p:spTgt spid="37"/>
                                        </p:tgtEl>
                                      </p:cBhvr>
                                    </p:animEffect>
                                  </p:childTnLst>
                                </p:cTn>
                              </p:par>
                            </p:childTnLst>
                          </p:cTn>
                        </p:par>
                        <p:par>
                          <p:cTn id="32" fill="hold">
                            <p:stCondLst>
                              <p:cond delay="7000"/>
                            </p:stCondLst>
                            <p:childTnLst>
                              <p:par>
                                <p:cTn id="33" presetID="22" presetClass="entr" presetSubtype="8" fill="hold" nodeType="after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ipe(left)">
                                      <p:cBhvr>
                                        <p:cTn id="35" dur="1000"/>
                                        <p:tgtEl>
                                          <p:spTgt spid="7"/>
                                        </p:tgtEl>
                                      </p:cBhvr>
                                    </p:animEffect>
                                  </p:childTnLst>
                                </p:cTn>
                              </p:par>
                            </p:childTnLst>
                          </p:cTn>
                        </p:par>
                        <p:par>
                          <p:cTn id="36" fill="hold">
                            <p:stCondLst>
                              <p:cond delay="8000"/>
                            </p:stCondLst>
                            <p:childTnLst>
                              <p:par>
                                <p:cTn id="37" presetID="22" presetClass="entr" presetSubtype="8" fill="hold" grpId="0" nodeType="afterEffect">
                                  <p:stCondLst>
                                    <p:cond delay="0"/>
                                  </p:stCondLst>
                                  <p:childTnLst>
                                    <p:set>
                                      <p:cBhvr>
                                        <p:cTn id="38" dur="1" fill="hold">
                                          <p:stCondLst>
                                            <p:cond delay="0"/>
                                          </p:stCondLst>
                                        </p:cTn>
                                        <p:tgtEl>
                                          <p:spTgt spid="34"/>
                                        </p:tgtEl>
                                        <p:attrNameLst>
                                          <p:attrName>style.visibility</p:attrName>
                                        </p:attrNameLst>
                                      </p:cBhvr>
                                      <p:to>
                                        <p:strVal val="visible"/>
                                      </p:to>
                                    </p:set>
                                    <p:animEffect transition="in" filter="wipe(left)">
                                      <p:cBhvr>
                                        <p:cTn id="39" dur="1000"/>
                                        <p:tgtEl>
                                          <p:spTgt spid="34"/>
                                        </p:tgtEl>
                                      </p:cBhvr>
                                    </p:animEffect>
                                  </p:childTnLst>
                                </p:cTn>
                              </p:par>
                            </p:childTnLst>
                          </p:cTn>
                        </p:par>
                        <p:par>
                          <p:cTn id="40" fill="hold">
                            <p:stCondLst>
                              <p:cond delay="9000"/>
                            </p:stCondLst>
                            <p:childTnLst>
                              <p:par>
                                <p:cTn id="41" presetID="22" presetClass="entr" presetSubtype="8" fill="hold" nodeType="after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wipe(left)">
                                      <p:cBhvr>
                                        <p:cTn id="43" dur="1000"/>
                                        <p:tgtEl>
                                          <p:spTgt spid="12"/>
                                        </p:tgtEl>
                                      </p:cBhvr>
                                    </p:animEffect>
                                  </p:childTnLst>
                                </p:cTn>
                              </p:par>
                            </p:childTnLst>
                          </p:cTn>
                        </p:par>
                        <p:par>
                          <p:cTn id="44" fill="hold">
                            <p:stCondLst>
                              <p:cond delay="10000"/>
                            </p:stCondLst>
                            <p:childTnLst>
                              <p:par>
                                <p:cTn id="45" presetID="22" presetClass="entr" presetSubtype="8" fill="hold" grpId="0" nodeType="after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wipe(left)">
                                      <p:cBhvr>
                                        <p:cTn id="47" dur="1000"/>
                                        <p:tgtEl>
                                          <p:spTgt spid="5"/>
                                        </p:tgtEl>
                                      </p:cBhvr>
                                    </p:animEffect>
                                  </p:childTnLst>
                                </p:cTn>
                              </p:par>
                            </p:childTnLst>
                          </p:cTn>
                        </p:par>
                        <p:par>
                          <p:cTn id="48" fill="hold">
                            <p:stCondLst>
                              <p:cond delay="11000"/>
                            </p:stCondLst>
                            <p:childTnLst>
                              <p:par>
                                <p:cTn id="49" presetID="22" presetClass="entr" presetSubtype="8" fill="hold" nodeType="afterEffect">
                                  <p:stCondLst>
                                    <p:cond delay="0"/>
                                  </p:stCondLst>
                                  <p:childTnLst>
                                    <p:set>
                                      <p:cBhvr>
                                        <p:cTn id="50" dur="1" fill="hold">
                                          <p:stCondLst>
                                            <p:cond delay="0"/>
                                          </p:stCondLst>
                                        </p:cTn>
                                        <p:tgtEl>
                                          <p:spTgt spid="49"/>
                                        </p:tgtEl>
                                        <p:attrNameLst>
                                          <p:attrName>style.visibility</p:attrName>
                                        </p:attrNameLst>
                                      </p:cBhvr>
                                      <p:to>
                                        <p:strVal val="visible"/>
                                      </p:to>
                                    </p:set>
                                    <p:animEffect transition="in" filter="wipe(left)">
                                      <p:cBhvr>
                                        <p:cTn id="51" dur="1000"/>
                                        <p:tgtEl>
                                          <p:spTgt spid="49"/>
                                        </p:tgtEl>
                                      </p:cBhvr>
                                    </p:animEffect>
                                  </p:childTnLst>
                                </p:cTn>
                              </p:par>
                              <p:par>
                                <p:cTn id="52" presetID="22" presetClass="entr" presetSubtype="8" fill="hold" nodeType="withEffect">
                                  <p:stCondLst>
                                    <p:cond delay="0"/>
                                  </p:stCondLst>
                                  <p:childTnLst>
                                    <p:set>
                                      <p:cBhvr>
                                        <p:cTn id="53" dur="1" fill="hold">
                                          <p:stCondLst>
                                            <p:cond delay="0"/>
                                          </p:stCondLst>
                                        </p:cTn>
                                        <p:tgtEl>
                                          <p:spTgt spid="4"/>
                                        </p:tgtEl>
                                        <p:attrNameLst>
                                          <p:attrName>style.visibility</p:attrName>
                                        </p:attrNameLst>
                                      </p:cBhvr>
                                      <p:to>
                                        <p:strVal val="visible"/>
                                      </p:to>
                                    </p:set>
                                    <p:animEffect transition="in" filter="wipe(left)">
                                      <p:cBhvr>
                                        <p:cTn id="5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4" grpId="0"/>
      <p:bldP spid="35" grpId="0"/>
      <p:bldP spid="36" grpId="0"/>
      <p:bldP spid="37" grpId="0"/>
      <p:bldP spid="38"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upa 12"/>
          <p:cNvGrpSpPr/>
          <p:nvPr/>
        </p:nvGrpSpPr>
        <p:grpSpPr>
          <a:xfrm>
            <a:off x="1187624" y="3140968"/>
            <a:ext cx="7848872" cy="1700401"/>
            <a:chOff x="1914205" y="3140968"/>
            <a:chExt cx="7848872" cy="1700401"/>
          </a:xfrm>
        </p:grpSpPr>
        <p:pic>
          <p:nvPicPr>
            <p:cNvPr id="14340" name="Picture 4"/>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914205" y="3140968"/>
              <a:ext cx="7122987" cy="170040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pole tekstowe 8"/>
            <p:cNvSpPr txBox="1"/>
            <p:nvPr/>
          </p:nvSpPr>
          <p:spPr>
            <a:xfrm>
              <a:off x="7353645" y="3476397"/>
              <a:ext cx="2409432" cy="261610"/>
            </a:xfrm>
            <a:prstGeom prst="rect">
              <a:avLst/>
            </a:prstGeom>
            <a:noFill/>
          </p:spPr>
          <p:txBody>
            <a:bodyPr wrap="square" rtlCol="0">
              <a:spAutoFit/>
            </a:bodyPr>
            <a:lstStyle/>
            <a:p>
              <a:r>
                <a:rPr lang="en-GB" sz="1100" spc="20" dirty="0" smtClean="0">
                  <a:solidFill>
                    <a:srgbClr val="FF0000"/>
                  </a:solidFill>
                  <a:latin typeface="Calibri" pitchFamily="34" charset="0"/>
                  <a:cs typeface="Arial" pitchFamily="34" charset="0"/>
                </a:rPr>
                <a:t>screw effect included</a:t>
              </a:r>
              <a:r>
                <a:rPr lang="pl-PL" sz="1100" spc="20" dirty="0" smtClean="0">
                  <a:solidFill>
                    <a:srgbClr val="FF0000"/>
                  </a:solidFill>
                  <a:latin typeface="Calibri" pitchFamily="34" charset="0"/>
                  <a:cs typeface="Arial" pitchFamily="34" charset="0"/>
                </a:rPr>
                <a:t> for </a:t>
              </a:r>
              <a:r>
                <a:rPr lang="pl-PL" sz="1100" i="1" dirty="0" err="1" smtClean="0">
                  <a:solidFill>
                    <a:srgbClr val="FF0000"/>
                  </a:solidFill>
                  <a:latin typeface="Calibri" pitchFamily="34" charset="0"/>
                  <a:cs typeface="Arial" pitchFamily="34" charset="0"/>
                </a:rPr>
                <a:t>U</a:t>
              </a:r>
              <a:r>
                <a:rPr lang="pl-PL" sz="1100" i="1" baseline="-25000" dirty="0" err="1" smtClean="0">
                  <a:solidFill>
                    <a:srgbClr val="FF0000"/>
                  </a:solidFill>
                  <a:latin typeface="Calibri" pitchFamily="34" charset="0"/>
                  <a:cs typeface="Arial" pitchFamily="34" charset="0"/>
                </a:rPr>
                <a:t>m</a:t>
              </a:r>
              <a:r>
                <a:rPr lang="pl-PL" sz="1100" dirty="0" smtClean="0">
                  <a:solidFill>
                    <a:srgbClr val="FF0000"/>
                  </a:solidFill>
                  <a:latin typeface="Calibri" pitchFamily="34" charset="0"/>
                  <a:cs typeface="Arial" pitchFamily="34" charset="0"/>
                </a:rPr>
                <a:t> and </a:t>
              </a:r>
              <a:r>
                <a:rPr lang="pl-PL" sz="1100" i="1" dirty="0" err="1" smtClean="0">
                  <a:solidFill>
                    <a:srgbClr val="FF0000"/>
                  </a:solidFill>
                  <a:latin typeface="Calibri" pitchFamily="34" charset="0"/>
                  <a:cs typeface="Arial" pitchFamily="34" charset="0"/>
                </a:rPr>
                <a:t>U</a:t>
              </a:r>
              <a:r>
                <a:rPr lang="pl-PL" sz="1100" i="1" baseline="-25000" dirty="0" err="1" smtClean="0">
                  <a:solidFill>
                    <a:srgbClr val="FF0000"/>
                  </a:solidFill>
                  <a:latin typeface="Calibri" pitchFamily="34" charset="0"/>
                  <a:cs typeface="Arial" pitchFamily="34" charset="0"/>
                </a:rPr>
                <a:t>t</a:t>
              </a:r>
              <a:endParaRPr lang="pl-PL" sz="1100" i="1" dirty="0" smtClean="0">
                <a:solidFill>
                  <a:srgbClr val="FF0000"/>
                </a:solidFill>
                <a:latin typeface="Calibri" pitchFamily="34" charset="0"/>
                <a:cs typeface="Arial" pitchFamily="34" charset="0"/>
              </a:endParaRPr>
            </a:p>
          </p:txBody>
        </p:sp>
      </p:grpSp>
      <p:pic>
        <p:nvPicPr>
          <p:cNvPr id="12291"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453479" y="5204644"/>
            <a:ext cx="2583714" cy="28414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3" name="Prostokąt 2"/>
          <p:cNvSpPr/>
          <p:nvPr/>
        </p:nvSpPr>
        <p:spPr>
          <a:xfrm>
            <a:off x="250824" y="1268760"/>
            <a:ext cx="8713663" cy="1052596"/>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Thermal insulation</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thermal transmittance of the representative curtain walling</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element</a:t>
            </a:r>
            <a:r>
              <a:rPr lang="en-GB" sz="1600" dirty="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shall be calculated using the following equation: </a:t>
            </a:r>
          </a:p>
        </p:txBody>
      </p:sp>
      <p:pic>
        <p:nvPicPr>
          <p:cNvPr id="4" name="Picture 2"/>
          <p:cNvPicPr>
            <a:picLocks noChangeAspect="1" noChangeArrowheads="1"/>
          </p:cNvPicPr>
          <p:nvPr/>
        </p:nvPicPr>
        <p:blipFill>
          <a:blip r:embed="rId4" cstate="print"/>
          <a:srcRect/>
          <a:stretch>
            <a:fillRect/>
          </a:stretch>
        </p:blipFill>
        <p:spPr bwMode="auto">
          <a:xfrm>
            <a:off x="107504" y="2463799"/>
            <a:ext cx="8929688" cy="498475"/>
          </a:xfrm>
          <a:prstGeom prst="rect">
            <a:avLst/>
          </a:prstGeom>
          <a:noFill/>
          <a:ln w="9525">
            <a:noFill/>
            <a:miter lim="800000"/>
            <a:headEnd/>
            <a:tailEnd/>
          </a:ln>
        </p:spPr>
      </p:pic>
      <p:sp>
        <p:nvSpPr>
          <p:cNvPr id="5" name="Prostokąt 4"/>
          <p:cNvSpPr/>
          <p:nvPr/>
        </p:nvSpPr>
        <p:spPr>
          <a:xfrm>
            <a:off x="583754" y="2430461"/>
            <a:ext cx="1368425" cy="282575"/>
          </a:xfrm>
          <a:prstGeom prst="rect">
            <a:avLst/>
          </a:prstGeom>
          <a:noFill/>
          <a:ln w="25400" cap="flat" cmpd="sng" algn="ctr">
            <a:solidFill>
              <a:srgbClr val="0070C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6" name="Prostokąt 5"/>
          <p:cNvSpPr/>
          <p:nvPr/>
        </p:nvSpPr>
        <p:spPr>
          <a:xfrm>
            <a:off x="2096642" y="2430461"/>
            <a:ext cx="2082800"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7" name="Prostokąt 6"/>
          <p:cNvSpPr/>
          <p:nvPr/>
        </p:nvSpPr>
        <p:spPr>
          <a:xfrm>
            <a:off x="4322317" y="2430461"/>
            <a:ext cx="4714875" cy="282575"/>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10" name="pole tekstowe 9"/>
          <p:cNvSpPr txBox="1"/>
          <p:nvPr/>
        </p:nvSpPr>
        <p:spPr>
          <a:xfrm>
            <a:off x="394084" y="3140968"/>
            <a:ext cx="768672" cy="338554"/>
          </a:xfrm>
          <a:prstGeom prst="rect">
            <a:avLst/>
          </a:prstGeom>
          <a:noFill/>
        </p:spPr>
        <p:txBody>
          <a:bodyPr wrap="none" rtlCol="0">
            <a:spAutoFit/>
          </a:bodyPr>
          <a:lstStyle/>
          <a:p>
            <a:r>
              <a:rPr lang="pl-PL" sz="1600" dirty="0">
                <a:latin typeface="Calibri" pitchFamily="34" charset="0"/>
                <a:cs typeface="Calibri" pitchFamily="34" charset="0"/>
              </a:rPr>
              <a:t>w</a:t>
            </a:r>
            <a:r>
              <a:rPr lang="en-GB" sz="1600" dirty="0" smtClean="0">
                <a:latin typeface="Calibri" pitchFamily="34" charset="0"/>
                <a:cs typeface="Calibri" pitchFamily="34" charset="0"/>
              </a:rPr>
              <a:t>here</a:t>
            </a:r>
            <a:r>
              <a:rPr lang="pl-PL" sz="1600" dirty="0" smtClean="0">
                <a:latin typeface="Calibri" pitchFamily="34" charset="0"/>
                <a:cs typeface="Calibri" pitchFamily="34" charset="0"/>
              </a:rPr>
              <a:t>:</a:t>
            </a:r>
            <a:endParaRPr lang="en-GB" sz="1600" dirty="0">
              <a:latin typeface="Calibri" pitchFamily="34" charset="0"/>
              <a:cs typeface="Calibri" pitchFamily="34" charset="0"/>
            </a:endParaRPr>
          </a:p>
        </p:txBody>
      </p:sp>
      <p:sp>
        <p:nvSpPr>
          <p:cNvPr id="2" name="Prostokąt 1"/>
          <p:cNvSpPr/>
          <p:nvPr/>
        </p:nvSpPr>
        <p:spPr>
          <a:xfrm>
            <a:off x="174410" y="5197318"/>
            <a:ext cx="6264696" cy="338554"/>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area of the element shell be calculated according to the equation:</a:t>
            </a:r>
            <a:endParaRPr lang="en-GB" sz="1600" dirty="0">
              <a:solidFill>
                <a:srgbClr val="000000"/>
              </a:solidFill>
              <a:latin typeface="Calibri" pitchFamily="34" charset="0"/>
              <a:cs typeface="Calibri" pitchFamily="34" charset="0"/>
            </a:endParaRPr>
          </a:p>
        </p:txBody>
      </p:sp>
      <p:sp>
        <p:nvSpPr>
          <p:cNvPr id="12" name="pole tekstowe 11"/>
          <p:cNvSpPr txBox="1"/>
          <p:nvPr/>
        </p:nvSpPr>
        <p:spPr>
          <a:xfrm>
            <a:off x="395536" y="5542493"/>
            <a:ext cx="768672" cy="338554"/>
          </a:xfrm>
          <a:prstGeom prst="rect">
            <a:avLst/>
          </a:prstGeom>
          <a:noFill/>
        </p:spPr>
        <p:txBody>
          <a:bodyPr wrap="none" rtlCol="0">
            <a:spAutoFit/>
          </a:bodyPr>
          <a:lstStyle/>
          <a:p>
            <a:r>
              <a:rPr lang="pl-PL" sz="1600" dirty="0">
                <a:latin typeface="Calibri" pitchFamily="34" charset="0"/>
                <a:cs typeface="Calibri" pitchFamily="34" charset="0"/>
              </a:rPr>
              <a:t>w</a:t>
            </a:r>
            <a:r>
              <a:rPr lang="en-GB" sz="1600" dirty="0" smtClean="0">
                <a:latin typeface="Calibri" pitchFamily="34" charset="0"/>
                <a:cs typeface="Calibri" pitchFamily="34" charset="0"/>
              </a:rPr>
              <a:t>here</a:t>
            </a:r>
            <a:r>
              <a:rPr lang="pl-PL" sz="1600" dirty="0" smtClean="0">
                <a:latin typeface="Calibri" pitchFamily="34" charset="0"/>
                <a:cs typeface="Calibri" pitchFamily="34" charset="0"/>
              </a:rPr>
              <a:t>:</a:t>
            </a:r>
            <a:endParaRPr lang="en-GB" sz="1600" dirty="0">
              <a:latin typeface="Calibri" pitchFamily="34" charset="0"/>
              <a:cs typeface="Calibri" pitchFamily="34" charset="0"/>
            </a:endParaRPr>
          </a:p>
        </p:txBody>
      </p:sp>
      <p:pic>
        <p:nvPicPr>
          <p:cNvPr id="14343" name="Picture 7"/>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2051721" y="5542493"/>
            <a:ext cx="2571922" cy="103162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4344" name="Picture 8"/>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a:off x="5148064" y="5542493"/>
            <a:ext cx="2610831" cy="103162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7" name="Prostokąt 16"/>
          <p:cNvSpPr/>
          <p:nvPr/>
        </p:nvSpPr>
        <p:spPr>
          <a:xfrm>
            <a:off x="1187624" y="3140968"/>
            <a:ext cx="522132" cy="282575"/>
          </a:xfrm>
          <a:prstGeom prst="rect">
            <a:avLst/>
          </a:prstGeom>
          <a:noFill/>
          <a:ln w="25400" cap="flat" cmpd="sng" algn="ctr">
            <a:solidFill>
              <a:srgbClr val="0070C0"/>
            </a:solidFill>
            <a:prstDash val="solid"/>
          </a:ln>
          <a:effectLst/>
        </p:spPr>
        <p:txBody>
          <a:bodyPr anchor="ctr"/>
          <a:lstStyle/>
          <a:p>
            <a:pPr algn="ctr"/>
            <a:endParaRPr lang="en-GB" kern="0" dirty="0">
              <a:solidFill>
                <a:srgbClr val="FFFFFF"/>
              </a:solidFill>
              <a:latin typeface="Calibri" pitchFamily="34" charset="0"/>
            </a:endParaRPr>
          </a:p>
        </p:txBody>
      </p:sp>
      <p:sp>
        <p:nvSpPr>
          <p:cNvPr id="18" name="Prostokąt 17"/>
          <p:cNvSpPr/>
          <p:nvPr/>
        </p:nvSpPr>
        <p:spPr>
          <a:xfrm>
            <a:off x="1187624" y="3482183"/>
            <a:ext cx="738155"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19" name="Prostokąt 18"/>
          <p:cNvSpPr/>
          <p:nvPr/>
        </p:nvSpPr>
        <p:spPr>
          <a:xfrm>
            <a:off x="1187624" y="3849880"/>
            <a:ext cx="1248413" cy="282575"/>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20" name="Prostokąt 19"/>
          <p:cNvSpPr/>
          <p:nvPr/>
        </p:nvSpPr>
        <p:spPr>
          <a:xfrm>
            <a:off x="1187624" y="4437112"/>
            <a:ext cx="738155" cy="282575"/>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21" name="Prostokąt 20"/>
          <p:cNvSpPr/>
          <p:nvPr/>
        </p:nvSpPr>
        <p:spPr>
          <a:xfrm>
            <a:off x="4623643" y="2746784"/>
            <a:ext cx="360040" cy="288000"/>
          </a:xfrm>
          <a:prstGeom prst="rect">
            <a:avLst/>
          </a:prstGeom>
          <a:noFill/>
          <a:ln w="25400" cap="flat" cmpd="sng" algn="ctr">
            <a:solidFill>
              <a:srgbClr val="FFFF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22" name="Prostokąt 21"/>
          <p:cNvSpPr/>
          <p:nvPr/>
        </p:nvSpPr>
        <p:spPr>
          <a:xfrm>
            <a:off x="2051721" y="5535872"/>
            <a:ext cx="360040" cy="288000"/>
          </a:xfrm>
          <a:prstGeom prst="rect">
            <a:avLst/>
          </a:prstGeom>
          <a:noFill/>
          <a:ln w="25400" cap="flat" cmpd="sng" algn="ctr">
            <a:solidFill>
              <a:srgbClr val="FFFF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23" name="Prostokąt 22"/>
          <p:cNvSpPr/>
          <p:nvPr/>
        </p:nvSpPr>
        <p:spPr>
          <a:xfrm>
            <a:off x="2051721" y="5917015"/>
            <a:ext cx="360040" cy="282575"/>
          </a:xfrm>
          <a:prstGeom prst="rect">
            <a:avLst/>
          </a:prstGeom>
          <a:noFill/>
          <a:ln w="25400" cap="flat" cmpd="sng" algn="ctr">
            <a:solidFill>
              <a:srgbClr val="0070C0"/>
            </a:solidFill>
            <a:prstDash val="solid"/>
          </a:ln>
          <a:effectLst/>
        </p:spPr>
        <p:txBody>
          <a:bodyPr anchor="ctr"/>
          <a:lstStyle/>
          <a:p>
            <a:pPr algn="ctr"/>
            <a:endParaRPr lang="en-GB" kern="0" dirty="0">
              <a:solidFill>
                <a:srgbClr val="FFFFFF"/>
              </a:solidFill>
              <a:latin typeface="Calibri" pitchFamily="34" charset="0"/>
            </a:endParaRPr>
          </a:p>
        </p:txBody>
      </p:sp>
      <p:sp>
        <p:nvSpPr>
          <p:cNvPr id="24" name="Prostokąt 23"/>
          <p:cNvSpPr/>
          <p:nvPr/>
        </p:nvSpPr>
        <p:spPr>
          <a:xfrm>
            <a:off x="2051721" y="6291538"/>
            <a:ext cx="360040" cy="282575"/>
          </a:xfrm>
          <a:prstGeom prst="rect">
            <a:avLst/>
          </a:prstGeom>
          <a:noFill/>
          <a:ln w="25400" cap="flat" cmpd="sng" algn="ctr">
            <a:solidFill>
              <a:srgbClr val="0070C0"/>
            </a:solidFill>
            <a:prstDash val="solid"/>
          </a:ln>
          <a:effectLst/>
        </p:spPr>
        <p:txBody>
          <a:bodyPr anchor="ctr"/>
          <a:lstStyle/>
          <a:p>
            <a:pPr algn="ctr"/>
            <a:endParaRPr lang="en-GB" kern="0" dirty="0">
              <a:solidFill>
                <a:srgbClr val="FFFFFF"/>
              </a:solidFill>
              <a:latin typeface="Calibri" pitchFamily="34" charset="0"/>
            </a:endParaRPr>
          </a:p>
        </p:txBody>
      </p:sp>
      <p:sp>
        <p:nvSpPr>
          <p:cNvPr id="25" name="Prostokąt 24"/>
          <p:cNvSpPr/>
          <p:nvPr/>
        </p:nvSpPr>
        <p:spPr>
          <a:xfrm>
            <a:off x="5148064" y="5535872"/>
            <a:ext cx="360040"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26" name="Prostokąt 25"/>
          <p:cNvSpPr/>
          <p:nvPr/>
        </p:nvSpPr>
        <p:spPr>
          <a:xfrm>
            <a:off x="5148064" y="5923160"/>
            <a:ext cx="360040"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27" name="Prostokąt 26"/>
          <p:cNvSpPr/>
          <p:nvPr/>
        </p:nvSpPr>
        <p:spPr>
          <a:xfrm>
            <a:off x="5148064" y="6291538"/>
            <a:ext cx="360040"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28" name="Prostokąt 27"/>
          <p:cNvSpPr/>
          <p:nvPr/>
        </p:nvSpPr>
        <p:spPr>
          <a:xfrm>
            <a:off x="6499734" y="5204644"/>
            <a:ext cx="360040" cy="288000"/>
          </a:xfrm>
          <a:prstGeom prst="rect">
            <a:avLst/>
          </a:prstGeom>
          <a:noFill/>
          <a:ln w="25400" cap="flat" cmpd="sng" algn="ctr">
            <a:solidFill>
              <a:srgbClr val="FFFF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29" name="Prostokąt 28"/>
          <p:cNvSpPr/>
          <p:nvPr/>
        </p:nvSpPr>
        <p:spPr>
          <a:xfrm>
            <a:off x="7020272" y="5195942"/>
            <a:ext cx="288032" cy="282575"/>
          </a:xfrm>
          <a:prstGeom prst="rect">
            <a:avLst/>
          </a:prstGeom>
          <a:noFill/>
          <a:ln w="25400" cap="flat" cmpd="sng" algn="ctr">
            <a:solidFill>
              <a:srgbClr val="0070C0"/>
            </a:solidFill>
            <a:prstDash val="solid"/>
          </a:ln>
          <a:effectLst/>
        </p:spPr>
        <p:txBody>
          <a:bodyPr anchor="ctr"/>
          <a:lstStyle/>
          <a:p>
            <a:pPr algn="ctr"/>
            <a:endParaRPr lang="en-GB" kern="0" dirty="0">
              <a:solidFill>
                <a:srgbClr val="FFFFFF"/>
              </a:solidFill>
              <a:latin typeface="Calibri" pitchFamily="34" charset="0"/>
            </a:endParaRPr>
          </a:p>
        </p:txBody>
      </p:sp>
      <p:sp>
        <p:nvSpPr>
          <p:cNvPr id="30" name="Prostokąt 29"/>
          <p:cNvSpPr/>
          <p:nvPr/>
        </p:nvSpPr>
        <p:spPr>
          <a:xfrm>
            <a:off x="7457304" y="5197033"/>
            <a:ext cx="288032" cy="282575"/>
          </a:xfrm>
          <a:prstGeom prst="rect">
            <a:avLst/>
          </a:prstGeom>
          <a:noFill/>
          <a:ln w="25400" cap="flat" cmpd="sng" algn="ctr">
            <a:solidFill>
              <a:srgbClr val="0070C0"/>
            </a:solidFill>
            <a:prstDash val="solid"/>
          </a:ln>
          <a:effectLst/>
        </p:spPr>
        <p:txBody>
          <a:bodyPr anchor="ctr"/>
          <a:lstStyle/>
          <a:p>
            <a:pPr algn="ctr"/>
            <a:endParaRPr lang="en-GB" kern="0" dirty="0">
              <a:solidFill>
                <a:srgbClr val="FFFFFF"/>
              </a:solidFill>
              <a:latin typeface="Calibri" pitchFamily="34" charset="0"/>
            </a:endParaRPr>
          </a:p>
        </p:txBody>
      </p:sp>
      <p:sp>
        <p:nvSpPr>
          <p:cNvPr id="31" name="Prostokąt 30"/>
          <p:cNvSpPr/>
          <p:nvPr/>
        </p:nvSpPr>
        <p:spPr>
          <a:xfrm>
            <a:off x="7884368" y="5199085"/>
            <a:ext cx="288032"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32" name="Prostokąt 31"/>
          <p:cNvSpPr/>
          <p:nvPr/>
        </p:nvSpPr>
        <p:spPr>
          <a:xfrm>
            <a:off x="8316416" y="5186426"/>
            <a:ext cx="288032"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33" name="Prostokąt 32"/>
          <p:cNvSpPr/>
          <p:nvPr/>
        </p:nvSpPr>
        <p:spPr>
          <a:xfrm>
            <a:off x="8749160" y="5186426"/>
            <a:ext cx="288032" cy="282575"/>
          </a:xfrm>
          <a:prstGeom prst="rect">
            <a:avLst/>
          </a:prstGeom>
          <a:noFill/>
          <a:ln w="25400" cap="flat" cmpd="sng" algn="ctr">
            <a:solidFill>
              <a:srgbClr val="FF0000"/>
            </a:solidFill>
            <a:prstDash val="solid"/>
          </a:ln>
          <a:effectLst/>
        </p:spPr>
        <p:txBody>
          <a:bodyPr anchor="ctr"/>
          <a:lstStyle/>
          <a:p>
            <a:pPr algn="ctr"/>
            <a:endParaRPr lang="en-GB" kern="0" dirty="0">
              <a:solidFill>
                <a:srgbClr val="FFFFFF"/>
              </a:solidFill>
              <a:latin typeface="Calibri" pitchFamily="34" charset="0"/>
            </a:endParaRPr>
          </a:p>
        </p:txBody>
      </p:sp>
      <p:sp>
        <p:nvSpPr>
          <p:cNvPr id="8" name="Tytuł 7"/>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3465116971"/>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wheel(1)">
                                      <p:cBhvr>
                                        <p:cTn id="19" dur="2000"/>
                                        <p:tgtEl>
                                          <p:spTgt spid="17"/>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heel(1)">
                                      <p:cBhvr>
                                        <p:cTn id="22" dur="2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heel(1)">
                                      <p:cBhvr>
                                        <p:cTn id="27" dur="2000"/>
                                        <p:tgtEl>
                                          <p:spTgt spid="18"/>
                                        </p:tgtEl>
                                      </p:cBhvr>
                                    </p:animEffect>
                                  </p:childTnLst>
                                </p:cTn>
                              </p:par>
                              <p:par>
                                <p:cTn id="28" presetID="21" presetClass="entr" presetSubtype="1" fill="hold" grpId="0" nodeType="with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wheel(1)">
                                      <p:cBhvr>
                                        <p:cTn id="30" dur="2000"/>
                                        <p:tgtEl>
                                          <p:spTgt spid="6"/>
                                        </p:tgtEl>
                                      </p:cBhvr>
                                    </p:animEffect>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wheel(1)">
                                      <p:cBhvr>
                                        <p:cTn id="35" dur="2000"/>
                                        <p:tgtEl>
                                          <p:spTgt spid="7"/>
                                        </p:tgtEl>
                                      </p:cBhvr>
                                    </p:animEffect>
                                  </p:childTnLst>
                                </p:cTn>
                              </p:par>
                              <p:par>
                                <p:cTn id="36" presetID="21" presetClass="entr" presetSubtype="1" fill="hold" grpId="0" nodeType="with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wheel(1)">
                                      <p:cBhvr>
                                        <p:cTn id="38" dur="2000"/>
                                        <p:tgtEl>
                                          <p:spTgt spid="19"/>
                                        </p:tgtEl>
                                      </p:cBhvr>
                                    </p:animEffect>
                                  </p:childTnLst>
                                </p:cTn>
                              </p:par>
                              <p:par>
                                <p:cTn id="39" presetID="21" presetClass="entr" presetSubtype="1" fill="hold" grpId="0" nodeType="withEffect">
                                  <p:stCondLst>
                                    <p:cond delay="0"/>
                                  </p:stCondLst>
                                  <p:childTnLst>
                                    <p:set>
                                      <p:cBhvr>
                                        <p:cTn id="40" dur="1" fill="hold">
                                          <p:stCondLst>
                                            <p:cond delay="0"/>
                                          </p:stCondLst>
                                        </p:cTn>
                                        <p:tgtEl>
                                          <p:spTgt spid="20"/>
                                        </p:tgtEl>
                                        <p:attrNameLst>
                                          <p:attrName>style.visibility</p:attrName>
                                        </p:attrNameLst>
                                      </p:cBhvr>
                                      <p:to>
                                        <p:strVal val="visible"/>
                                      </p:to>
                                    </p:set>
                                    <p:animEffect transition="in" filter="wheel(1)">
                                      <p:cBhvr>
                                        <p:cTn id="41" dur="2000"/>
                                        <p:tgtEl>
                                          <p:spTgt spid="20"/>
                                        </p:tgtEl>
                                      </p:cBhvr>
                                    </p:animEffect>
                                  </p:childTnLst>
                                </p:cTn>
                              </p:par>
                            </p:childTnLst>
                          </p:cTn>
                        </p:par>
                      </p:childTnLst>
                    </p:cTn>
                  </p:par>
                  <p:par>
                    <p:cTn id="42" fill="hold">
                      <p:stCondLst>
                        <p:cond delay="indefinite"/>
                      </p:stCondLst>
                      <p:childTnLst>
                        <p:par>
                          <p:cTn id="43" fill="hold">
                            <p:stCondLst>
                              <p:cond delay="0"/>
                            </p:stCondLst>
                            <p:childTnLst>
                              <p:par>
                                <p:cTn id="44" presetID="53" presetClass="entr" presetSubtype="16" fill="hold" nodeType="clickEffect">
                                  <p:stCondLst>
                                    <p:cond delay="0"/>
                                  </p:stCondLst>
                                  <p:childTnLst>
                                    <p:set>
                                      <p:cBhvr>
                                        <p:cTn id="45" dur="1" fill="hold">
                                          <p:stCondLst>
                                            <p:cond delay="0"/>
                                          </p:stCondLst>
                                        </p:cTn>
                                        <p:tgtEl>
                                          <p:spTgt spid="14343"/>
                                        </p:tgtEl>
                                        <p:attrNameLst>
                                          <p:attrName>style.visibility</p:attrName>
                                        </p:attrNameLst>
                                      </p:cBhvr>
                                      <p:to>
                                        <p:strVal val="visible"/>
                                      </p:to>
                                    </p:set>
                                    <p:anim calcmode="lin" valueType="num">
                                      <p:cBhvr>
                                        <p:cTn id="46" dur="500" fill="hold"/>
                                        <p:tgtEl>
                                          <p:spTgt spid="14343"/>
                                        </p:tgtEl>
                                        <p:attrNameLst>
                                          <p:attrName>ppt_w</p:attrName>
                                        </p:attrNameLst>
                                      </p:cBhvr>
                                      <p:tavLst>
                                        <p:tav tm="0">
                                          <p:val>
                                            <p:fltVal val="0"/>
                                          </p:val>
                                        </p:tav>
                                        <p:tav tm="100000">
                                          <p:val>
                                            <p:strVal val="#ppt_w"/>
                                          </p:val>
                                        </p:tav>
                                      </p:tavLst>
                                    </p:anim>
                                    <p:anim calcmode="lin" valueType="num">
                                      <p:cBhvr>
                                        <p:cTn id="47" dur="500" fill="hold"/>
                                        <p:tgtEl>
                                          <p:spTgt spid="14343"/>
                                        </p:tgtEl>
                                        <p:attrNameLst>
                                          <p:attrName>ppt_h</p:attrName>
                                        </p:attrNameLst>
                                      </p:cBhvr>
                                      <p:tavLst>
                                        <p:tav tm="0">
                                          <p:val>
                                            <p:fltVal val="0"/>
                                          </p:val>
                                        </p:tav>
                                        <p:tav tm="100000">
                                          <p:val>
                                            <p:strVal val="#ppt_h"/>
                                          </p:val>
                                        </p:tav>
                                      </p:tavLst>
                                    </p:anim>
                                    <p:animEffect transition="in" filter="fade">
                                      <p:cBhvr>
                                        <p:cTn id="48" dur="500"/>
                                        <p:tgtEl>
                                          <p:spTgt spid="14343"/>
                                        </p:tgtEl>
                                      </p:cBhvr>
                                    </p:animEffect>
                                  </p:childTnLst>
                                </p:cTn>
                              </p:par>
                              <p:par>
                                <p:cTn id="49" presetID="53" presetClass="entr" presetSubtype="16" fill="hold" nodeType="withEffect">
                                  <p:stCondLst>
                                    <p:cond delay="0"/>
                                  </p:stCondLst>
                                  <p:childTnLst>
                                    <p:set>
                                      <p:cBhvr>
                                        <p:cTn id="50" dur="1" fill="hold">
                                          <p:stCondLst>
                                            <p:cond delay="0"/>
                                          </p:stCondLst>
                                        </p:cTn>
                                        <p:tgtEl>
                                          <p:spTgt spid="14344"/>
                                        </p:tgtEl>
                                        <p:attrNameLst>
                                          <p:attrName>style.visibility</p:attrName>
                                        </p:attrNameLst>
                                      </p:cBhvr>
                                      <p:to>
                                        <p:strVal val="visible"/>
                                      </p:to>
                                    </p:set>
                                    <p:anim calcmode="lin" valueType="num">
                                      <p:cBhvr>
                                        <p:cTn id="51" dur="500" fill="hold"/>
                                        <p:tgtEl>
                                          <p:spTgt spid="14344"/>
                                        </p:tgtEl>
                                        <p:attrNameLst>
                                          <p:attrName>ppt_w</p:attrName>
                                        </p:attrNameLst>
                                      </p:cBhvr>
                                      <p:tavLst>
                                        <p:tav tm="0">
                                          <p:val>
                                            <p:fltVal val="0"/>
                                          </p:val>
                                        </p:tav>
                                        <p:tav tm="100000">
                                          <p:val>
                                            <p:strVal val="#ppt_w"/>
                                          </p:val>
                                        </p:tav>
                                      </p:tavLst>
                                    </p:anim>
                                    <p:anim calcmode="lin" valueType="num">
                                      <p:cBhvr>
                                        <p:cTn id="52" dur="500" fill="hold"/>
                                        <p:tgtEl>
                                          <p:spTgt spid="14344"/>
                                        </p:tgtEl>
                                        <p:attrNameLst>
                                          <p:attrName>ppt_h</p:attrName>
                                        </p:attrNameLst>
                                      </p:cBhvr>
                                      <p:tavLst>
                                        <p:tav tm="0">
                                          <p:val>
                                            <p:fltVal val="0"/>
                                          </p:val>
                                        </p:tav>
                                        <p:tav tm="100000">
                                          <p:val>
                                            <p:strVal val="#ppt_h"/>
                                          </p:val>
                                        </p:tav>
                                      </p:tavLst>
                                    </p:anim>
                                    <p:animEffect transition="in" filter="fade">
                                      <p:cBhvr>
                                        <p:cTn id="53" dur="500"/>
                                        <p:tgtEl>
                                          <p:spTgt spid="14344"/>
                                        </p:tgtEl>
                                      </p:cBhvr>
                                    </p:animEffect>
                                  </p:childTnLst>
                                </p:cTn>
                              </p:par>
                              <p:par>
                                <p:cTn id="54" presetID="53" presetClass="entr" presetSubtype="16" fill="hold" grpId="0" nodeType="withEffect">
                                  <p:stCondLst>
                                    <p:cond delay="0"/>
                                  </p:stCondLst>
                                  <p:childTnLst>
                                    <p:set>
                                      <p:cBhvr>
                                        <p:cTn id="55" dur="1" fill="hold">
                                          <p:stCondLst>
                                            <p:cond delay="0"/>
                                          </p:stCondLst>
                                        </p:cTn>
                                        <p:tgtEl>
                                          <p:spTgt spid="2"/>
                                        </p:tgtEl>
                                        <p:attrNameLst>
                                          <p:attrName>style.visibility</p:attrName>
                                        </p:attrNameLst>
                                      </p:cBhvr>
                                      <p:to>
                                        <p:strVal val="visible"/>
                                      </p:to>
                                    </p:set>
                                    <p:anim calcmode="lin" valueType="num">
                                      <p:cBhvr>
                                        <p:cTn id="56" dur="500" fill="hold"/>
                                        <p:tgtEl>
                                          <p:spTgt spid="2"/>
                                        </p:tgtEl>
                                        <p:attrNameLst>
                                          <p:attrName>ppt_w</p:attrName>
                                        </p:attrNameLst>
                                      </p:cBhvr>
                                      <p:tavLst>
                                        <p:tav tm="0">
                                          <p:val>
                                            <p:fltVal val="0"/>
                                          </p:val>
                                        </p:tav>
                                        <p:tav tm="100000">
                                          <p:val>
                                            <p:strVal val="#ppt_w"/>
                                          </p:val>
                                        </p:tav>
                                      </p:tavLst>
                                    </p:anim>
                                    <p:anim calcmode="lin" valueType="num">
                                      <p:cBhvr>
                                        <p:cTn id="57" dur="500" fill="hold"/>
                                        <p:tgtEl>
                                          <p:spTgt spid="2"/>
                                        </p:tgtEl>
                                        <p:attrNameLst>
                                          <p:attrName>ppt_h</p:attrName>
                                        </p:attrNameLst>
                                      </p:cBhvr>
                                      <p:tavLst>
                                        <p:tav tm="0">
                                          <p:val>
                                            <p:fltVal val="0"/>
                                          </p:val>
                                        </p:tav>
                                        <p:tav tm="100000">
                                          <p:val>
                                            <p:strVal val="#ppt_h"/>
                                          </p:val>
                                        </p:tav>
                                      </p:tavLst>
                                    </p:anim>
                                    <p:animEffect transition="in" filter="fade">
                                      <p:cBhvr>
                                        <p:cTn id="58" dur="500"/>
                                        <p:tgtEl>
                                          <p:spTgt spid="2"/>
                                        </p:tgtEl>
                                      </p:cBhvr>
                                    </p:animEffect>
                                  </p:childTnLst>
                                </p:cTn>
                              </p:par>
                              <p:par>
                                <p:cTn id="59" presetID="53" presetClass="entr" presetSubtype="16" fill="hold" grpId="0" nodeType="withEffect">
                                  <p:stCondLst>
                                    <p:cond delay="0"/>
                                  </p:stCondLst>
                                  <p:childTnLst>
                                    <p:set>
                                      <p:cBhvr>
                                        <p:cTn id="60" dur="1" fill="hold">
                                          <p:stCondLst>
                                            <p:cond delay="0"/>
                                          </p:stCondLst>
                                        </p:cTn>
                                        <p:tgtEl>
                                          <p:spTgt spid="12"/>
                                        </p:tgtEl>
                                        <p:attrNameLst>
                                          <p:attrName>style.visibility</p:attrName>
                                        </p:attrNameLst>
                                      </p:cBhvr>
                                      <p:to>
                                        <p:strVal val="visible"/>
                                      </p:to>
                                    </p:set>
                                    <p:anim calcmode="lin" valueType="num">
                                      <p:cBhvr>
                                        <p:cTn id="61" dur="500" fill="hold"/>
                                        <p:tgtEl>
                                          <p:spTgt spid="12"/>
                                        </p:tgtEl>
                                        <p:attrNameLst>
                                          <p:attrName>ppt_w</p:attrName>
                                        </p:attrNameLst>
                                      </p:cBhvr>
                                      <p:tavLst>
                                        <p:tav tm="0">
                                          <p:val>
                                            <p:fltVal val="0"/>
                                          </p:val>
                                        </p:tav>
                                        <p:tav tm="100000">
                                          <p:val>
                                            <p:strVal val="#ppt_w"/>
                                          </p:val>
                                        </p:tav>
                                      </p:tavLst>
                                    </p:anim>
                                    <p:anim calcmode="lin" valueType="num">
                                      <p:cBhvr>
                                        <p:cTn id="62" dur="500" fill="hold"/>
                                        <p:tgtEl>
                                          <p:spTgt spid="12"/>
                                        </p:tgtEl>
                                        <p:attrNameLst>
                                          <p:attrName>ppt_h</p:attrName>
                                        </p:attrNameLst>
                                      </p:cBhvr>
                                      <p:tavLst>
                                        <p:tav tm="0">
                                          <p:val>
                                            <p:fltVal val="0"/>
                                          </p:val>
                                        </p:tav>
                                        <p:tav tm="100000">
                                          <p:val>
                                            <p:strVal val="#ppt_h"/>
                                          </p:val>
                                        </p:tav>
                                      </p:tavLst>
                                    </p:anim>
                                    <p:animEffect transition="in" filter="fade">
                                      <p:cBhvr>
                                        <p:cTn id="63" dur="500"/>
                                        <p:tgtEl>
                                          <p:spTgt spid="12"/>
                                        </p:tgtEl>
                                      </p:cBhvr>
                                    </p:animEffect>
                                  </p:childTnLst>
                                </p:cTn>
                              </p:par>
                              <p:par>
                                <p:cTn id="64" presetID="53" presetClass="entr" presetSubtype="16" fill="hold" nodeType="withEffect">
                                  <p:stCondLst>
                                    <p:cond delay="0"/>
                                  </p:stCondLst>
                                  <p:childTnLst>
                                    <p:set>
                                      <p:cBhvr>
                                        <p:cTn id="65" dur="1" fill="hold">
                                          <p:stCondLst>
                                            <p:cond delay="0"/>
                                          </p:stCondLst>
                                        </p:cTn>
                                        <p:tgtEl>
                                          <p:spTgt spid="12291"/>
                                        </p:tgtEl>
                                        <p:attrNameLst>
                                          <p:attrName>style.visibility</p:attrName>
                                        </p:attrNameLst>
                                      </p:cBhvr>
                                      <p:to>
                                        <p:strVal val="visible"/>
                                      </p:to>
                                    </p:set>
                                    <p:anim calcmode="lin" valueType="num">
                                      <p:cBhvr>
                                        <p:cTn id="66" dur="500" fill="hold"/>
                                        <p:tgtEl>
                                          <p:spTgt spid="12291"/>
                                        </p:tgtEl>
                                        <p:attrNameLst>
                                          <p:attrName>ppt_w</p:attrName>
                                        </p:attrNameLst>
                                      </p:cBhvr>
                                      <p:tavLst>
                                        <p:tav tm="0">
                                          <p:val>
                                            <p:fltVal val="0"/>
                                          </p:val>
                                        </p:tav>
                                        <p:tav tm="100000">
                                          <p:val>
                                            <p:strVal val="#ppt_w"/>
                                          </p:val>
                                        </p:tav>
                                      </p:tavLst>
                                    </p:anim>
                                    <p:anim calcmode="lin" valueType="num">
                                      <p:cBhvr>
                                        <p:cTn id="67" dur="500" fill="hold"/>
                                        <p:tgtEl>
                                          <p:spTgt spid="12291"/>
                                        </p:tgtEl>
                                        <p:attrNameLst>
                                          <p:attrName>ppt_h</p:attrName>
                                        </p:attrNameLst>
                                      </p:cBhvr>
                                      <p:tavLst>
                                        <p:tav tm="0">
                                          <p:val>
                                            <p:fltVal val="0"/>
                                          </p:val>
                                        </p:tav>
                                        <p:tav tm="100000">
                                          <p:val>
                                            <p:strVal val="#ppt_h"/>
                                          </p:val>
                                        </p:tav>
                                      </p:tavLst>
                                    </p:anim>
                                    <p:animEffect transition="in" filter="fade">
                                      <p:cBhvr>
                                        <p:cTn id="68" dur="500"/>
                                        <p:tgtEl>
                                          <p:spTgt spid="12291"/>
                                        </p:tgtEl>
                                      </p:cBhvr>
                                    </p:animEffect>
                                  </p:childTnLst>
                                </p:cTn>
                              </p:par>
                            </p:childTnLst>
                          </p:cTn>
                        </p:par>
                      </p:childTnLst>
                    </p:cTn>
                  </p:par>
                  <p:par>
                    <p:cTn id="69" fill="hold">
                      <p:stCondLst>
                        <p:cond delay="indefinite"/>
                      </p:stCondLst>
                      <p:childTnLst>
                        <p:par>
                          <p:cTn id="70" fill="hold">
                            <p:stCondLst>
                              <p:cond delay="0"/>
                            </p:stCondLst>
                            <p:childTnLst>
                              <p:par>
                                <p:cTn id="71" presetID="21" presetClass="entr" presetSubtype="1" fill="hold" grpId="0" nodeType="clickEffect">
                                  <p:stCondLst>
                                    <p:cond delay="0"/>
                                  </p:stCondLst>
                                  <p:childTnLst>
                                    <p:set>
                                      <p:cBhvr>
                                        <p:cTn id="72" dur="1" fill="hold">
                                          <p:stCondLst>
                                            <p:cond delay="0"/>
                                          </p:stCondLst>
                                        </p:cTn>
                                        <p:tgtEl>
                                          <p:spTgt spid="21"/>
                                        </p:tgtEl>
                                        <p:attrNameLst>
                                          <p:attrName>style.visibility</p:attrName>
                                        </p:attrNameLst>
                                      </p:cBhvr>
                                      <p:to>
                                        <p:strVal val="visible"/>
                                      </p:to>
                                    </p:set>
                                    <p:animEffect transition="in" filter="wheel(1)">
                                      <p:cBhvr>
                                        <p:cTn id="73" dur="2000"/>
                                        <p:tgtEl>
                                          <p:spTgt spid="21"/>
                                        </p:tgtEl>
                                      </p:cBhvr>
                                    </p:animEffect>
                                  </p:childTnLst>
                                </p:cTn>
                              </p:par>
                              <p:par>
                                <p:cTn id="74" presetID="21" presetClass="entr" presetSubtype="1" fill="hold" grpId="0" nodeType="withEffect">
                                  <p:stCondLst>
                                    <p:cond delay="0"/>
                                  </p:stCondLst>
                                  <p:childTnLst>
                                    <p:set>
                                      <p:cBhvr>
                                        <p:cTn id="75" dur="1" fill="hold">
                                          <p:stCondLst>
                                            <p:cond delay="0"/>
                                          </p:stCondLst>
                                        </p:cTn>
                                        <p:tgtEl>
                                          <p:spTgt spid="28"/>
                                        </p:tgtEl>
                                        <p:attrNameLst>
                                          <p:attrName>style.visibility</p:attrName>
                                        </p:attrNameLst>
                                      </p:cBhvr>
                                      <p:to>
                                        <p:strVal val="visible"/>
                                      </p:to>
                                    </p:set>
                                    <p:animEffect transition="in" filter="wheel(1)">
                                      <p:cBhvr>
                                        <p:cTn id="76" dur="2000"/>
                                        <p:tgtEl>
                                          <p:spTgt spid="28"/>
                                        </p:tgtEl>
                                      </p:cBhvr>
                                    </p:animEffect>
                                  </p:childTnLst>
                                </p:cTn>
                              </p:par>
                              <p:par>
                                <p:cTn id="77" presetID="21" presetClass="entr" presetSubtype="1"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Effect transition="in" filter="wheel(1)">
                                      <p:cBhvr>
                                        <p:cTn id="79" dur="2000"/>
                                        <p:tgtEl>
                                          <p:spTgt spid="22"/>
                                        </p:tgtEl>
                                      </p:cBhvr>
                                    </p:animEffect>
                                  </p:childTnLst>
                                </p:cTn>
                              </p:par>
                            </p:childTnLst>
                          </p:cTn>
                        </p:par>
                      </p:childTnLst>
                    </p:cTn>
                  </p:par>
                  <p:par>
                    <p:cTn id="80" fill="hold">
                      <p:stCondLst>
                        <p:cond delay="indefinite"/>
                      </p:stCondLst>
                      <p:childTnLst>
                        <p:par>
                          <p:cTn id="81" fill="hold">
                            <p:stCondLst>
                              <p:cond delay="0"/>
                            </p:stCondLst>
                            <p:childTnLst>
                              <p:par>
                                <p:cTn id="82" presetID="21" presetClass="entr" presetSubtype="1" fill="hold" grpId="0" nodeType="clickEffect">
                                  <p:stCondLst>
                                    <p:cond delay="0"/>
                                  </p:stCondLst>
                                  <p:childTnLst>
                                    <p:set>
                                      <p:cBhvr>
                                        <p:cTn id="83" dur="1" fill="hold">
                                          <p:stCondLst>
                                            <p:cond delay="0"/>
                                          </p:stCondLst>
                                        </p:cTn>
                                        <p:tgtEl>
                                          <p:spTgt spid="29"/>
                                        </p:tgtEl>
                                        <p:attrNameLst>
                                          <p:attrName>style.visibility</p:attrName>
                                        </p:attrNameLst>
                                      </p:cBhvr>
                                      <p:to>
                                        <p:strVal val="visible"/>
                                      </p:to>
                                    </p:set>
                                    <p:animEffect transition="in" filter="wheel(1)">
                                      <p:cBhvr>
                                        <p:cTn id="84" dur="2000"/>
                                        <p:tgtEl>
                                          <p:spTgt spid="29"/>
                                        </p:tgtEl>
                                      </p:cBhvr>
                                    </p:animEffect>
                                  </p:childTnLst>
                                </p:cTn>
                              </p:par>
                              <p:par>
                                <p:cTn id="85" presetID="21" presetClass="entr" presetSubtype="1" fill="hold" grpId="0" nodeType="withEffect">
                                  <p:stCondLst>
                                    <p:cond delay="0"/>
                                  </p:stCondLst>
                                  <p:childTnLst>
                                    <p:set>
                                      <p:cBhvr>
                                        <p:cTn id="86" dur="1" fill="hold">
                                          <p:stCondLst>
                                            <p:cond delay="0"/>
                                          </p:stCondLst>
                                        </p:cTn>
                                        <p:tgtEl>
                                          <p:spTgt spid="30"/>
                                        </p:tgtEl>
                                        <p:attrNameLst>
                                          <p:attrName>style.visibility</p:attrName>
                                        </p:attrNameLst>
                                      </p:cBhvr>
                                      <p:to>
                                        <p:strVal val="visible"/>
                                      </p:to>
                                    </p:set>
                                    <p:animEffect transition="in" filter="wheel(1)">
                                      <p:cBhvr>
                                        <p:cTn id="87" dur="2000"/>
                                        <p:tgtEl>
                                          <p:spTgt spid="30"/>
                                        </p:tgtEl>
                                      </p:cBhvr>
                                    </p:animEffect>
                                  </p:childTnLst>
                                </p:cTn>
                              </p:par>
                              <p:par>
                                <p:cTn id="88" presetID="21" presetClass="entr" presetSubtype="1" fill="hold" grpId="0" nodeType="withEffect">
                                  <p:stCondLst>
                                    <p:cond delay="0"/>
                                  </p:stCondLst>
                                  <p:childTnLst>
                                    <p:set>
                                      <p:cBhvr>
                                        <p:cTn id="89" dur="1" fill="hold">
                                          <p:stCondLst>
                                            <p:cond delay="0"/>
                                          </p:stCondLst>
                                        </p:cTn>
                                        <p:tgtEl>
                                          <p:spTgt spid="23"/>
                                        </p:tgtEl>
                                        <p:attrNameLst>
                                          <p:attrName>style.visibility</p:attrName>
                                        </p:attrNameLst>
                                      </p:cBhvr>
                                      <p:to>
                                        <p:strVal val="visible"/>
                                      </p:to>
                                    </p:set>
                                    <p:animEffect transition="in" filter="wheel(1)">
                                      <p:cBhvr>
                                        <p:cTn id="90" dur="2000"/>
                                        <p:tgtEl>
                                          <p:spTgt spid="23"/>
                                        </p:tgtEl>
                                      </p:cBhvr>
                                    </p:animEffect>
                                  </p:childTnLst>
                                </p:cTn>
                              </p:par>
                              <p:par>
                                <p:cTn id="91" presetID="21" presetClass="entr" presetSubtype="1" fill="hold" grpId="0" nodeType="withEffect">
                                  <p:stCondLst>
                                    <p:cond delay="0"/>
                                  </p:stCondLst>
                                  <p:childTnLst>
                                    <p:set>
                                      <p:cBhvr>
                                        <p:cTn id="92" dur="1" fill="hold">
                                          <p:stCondLst>
                                            <p:cond delay="0"/>
                                          </p:stCondLst>
                                        </p:cTn>
                                        <p:tgtEl>
                                          <p:spTgt spid="24"/>
                                        </p:tgtEl>
                                        <p:attrNameLst>
                                          <p:attrName>style.visibility</p:attrName>
                                        </p:attrNameLst>
                                      </p:cBhvr>
                                      <p:to>
                                        <p:strVal val="visible"/>
                                      </p:to>
                                    </p:set>
                                    <p:animEffect transition="in" filter="wheel(1)">
                                      <p:cBhvr>
                                        <p:cTn id="93" dur="2000"/>
                                        <p:tgtEl>
                                          <p:spTgt spid="24"/>
                                        </p:tgtEl>
                                      </p:cBhvr>
                                    </p:animEffect>
                                  </p:childTnLst>
                                </p:cTn>
                              </p:par>
                            </p:childTnLst>
                          </p:cTn>
                        </p:par>
                      </p:childTnLst>
                    </p:cTn>
                  </p:par>
                  <p:par>
                    <p:cTn id="94" fill="hold">
                      <p:stCondLst>
                        <p:cond delay="indefinite"/>
                      </p:stCondLst>
                      <p:childTnLst>
                        <p:par>
                          <p:cTn id="95" fill="hold">
                            <p:stCondLst>
                              <p:cond delay="0"/>
                            </p:stCondLst>
                            <p:childTnLst>
                              <p:par>
                                <p:cTn id="96" presetID="21" presetClass="entr" presetSubtype="1" fill="hold" grpId="0" nodeType="clickEffect">
                                  <p:stCondLst>
                                    <p:cond delay="0"/>
                                  </p:stCondLst>
                                  <p:childTnLst>
                                    <p:set>
                                      <p:cBhvr>
                                        <p:cTn id="97" dur="1" fill="hold">
                                          <p:stCondLst>
                                            <p:cond delay="0"/>
                                          </p:stCondLst>
                                        </p:cTn>
                                        <p:tgtEl>
                                          <p:spTgt spid="31"/>
                                        </p:tgtEl>
                                        <p:attrNameLst>
                                          <p:attrName>style.visibility</p:attrName>
                                        </p:attrNameLst>
                                      </p:cBhvr>
                                      <p:to>
                                        <p:strVal val="visible"/>
                                      </p:to>
                                    </p:set>
                                    <p:animEffect transition="in" filter="wheel(1)">
                                      <p:cBhvr>
                                        <p:cTn id="98" dur="2000"/>
                                        <p:tgtEl>
                                          <p:spTgt spid="31"/>
                                        </p:tgtEl>
                                      </p:cBhvr>
                                    </p:animEffect>
                                  </p:childTnLst>
                                </p:cTn>
                              </p:par>
                              <p:par>
                                <p:cTn id="99" presetID="21" presetClass="entr" presetSubtype="1" fill="hold" grpId="0" nodeType="withEffect">
                                  <p:stCondLst>
                                    <p:cond delay="0"/>
                                  </p:stCondLst>
                                  <p:childTnLst>
                                    <p:set>
                                      <p:cBhvr>
                                        <p:cTn id="100" dur="1" fill="hold">
                                          <p:stCondLst>
                                            <p:cond delay="0"/>
                                          </p:stCondLst>
                                        </p:cTn>
                                        <p:tgtEl>
                                          <p:spTgt spid="32"/>
                                        </p:tgtEl>
                                        <p:attrNameLst>
                                          <p:attrName>style.visibility</p:attrName>
                                        </p:attrNameLst>
                                      </p:cBhvr>
                                      <p:to>
                                        <p:strVal val="visible"/>
                                      </p:to>
                                    </p:set>
                                    <p:animEffect transition="in" filter="wheel(1)">
                                      <p:cBhvr>
                                        <p:cTn id="101" dur="2000"/>
                                        <p:tgtEl>
                                          <p:spTgt spid="32"/>
                                        </p:tgtEl>
                                      </p:cBhvr>
                                    </p:animEffect>
                                  </p:childTnLst>
                                </p:cTn>
                              </p:par>
                              <p:par>
                                <p:cTn id="102" presetID="21" presetClass="entr" presetSubtype="1" fill="hold" grpId="0" nodeType="withEffect">
                                  <p:stCondLst>
                                    <p:cond delay="0"/>
                                  </p:stCondLst>
                                  <p:childTnLst>
                                    <p:set>
                                      <p:cBhvr>
                                        <p:cTn id="103" dur="1" fill="hold">
                                          <p:stCondLst>
                                            <p:cond delay="0"/>
                                          </p:stCondLst>
                                        </p:cTn>
                                        <p:tgtEl>
                                          <p:spTgt spid="33"/>
                                        </p:tgtEl>
                                        <p:attrNameLst>
                                          <p:attrName>style.visibility</p:attrName>
                                        </p:attrNameLst>
                                      </p:cBhvr>
                                      <p:to>
                                        <p:strVal val="visible"/>
                                      </p:to>
                                    </p:set>
                                    <p:animEffect transition="in" filter="wheel(1)">
                                      <p:cBhvr>
                                        <p:cTn id="104" dur="2000"/>
                                        <p:tgtEl>
                                          <p:spTgt spid="33"/>
                                        </p:tgtEl>
                                      </p:cBhvr>
                                    </p:animEffect>
                                  </p:childTnLst>
                                </p:cTn>
                              </p:par>
                              <p:par>
                                <p:cTn id="105" presetID="21" presetClass="entr" presetSubtype="1" fill="hold" grpId="0" nodeType="withEffect">
                                  <p:stCondLst>
                                    <p:cond delay="0"/>
                                  </p:stCondLst>
                                  <p:childTnLst>
                                    <p:set>
                                      <p:cBhvr>
                                        <p:cTn id="106" dur="1" fill="hold">
                                          <p:stCondLst>
                                            <p:cond delay="0"/>
                                          </p:stCondLst>
                                        </p:cTn>
                                        <p:tgtEl>
                                          <p:spTgt spid="25"/>
                                        </p:tgtEl>
                                        <p:attrNameLst>
                                          <p:attrName>style.visibility</p:attrName>
                                        </p:attrNameLst>
                                      </p:cBhvr>
                                      <p:to>
                                        <p:strVal val="visible"/>
                                      </p:to>
                                    </p:set>
                                    <p:animEffect transition="in" filter="wheel(1)">
                                      <p:cBhvr>
                                        <p:cTn id="107" dur="2000"/>
                                        <p:tgtEl>
                                          <p:spTgt spid="25"/>
                                        </p:tgtEl>
                                      </p:cBhvr>
                                    </p:animEffect>
                                  </p:childTnLst>
                                </p:cTn>
                              </p:par>
                              <p:par>
                                <p:cTn id="108" presetID="21" presetClass="entr" presetSubtype="1" fill="hold" grpId="0" nodeType="withEffect">
                                  <p:stCondLst>
                                    <p:cond delay="0"/>
                                  </p:stCondLst>
                                  <p:childTnLst>
                                    <p:set>
                                      <p:cBhvr>
                                        <p:cTn id="109" dur="1" fill="hold">
                                          <p:stCondLst>
                                            <p:cond delay="0"/>
                                          </p:stCondLst>
                                        </p:cTn>
                                        <p:tgtEl>
                                          <p:spTgt spid="26"/>
                                        </p:tgtEl>
                                        <p:attrNameLst>
                                          <p:attrName>style.visibility</p:attrName>
                                        </p:attrNameLst>
                                      </p:cBhvr>
                                      <p:to>
                                        <p:strVal val="visible"/>
                                      </p:to>
                                    </p:set>
                                    <p:animEffect transition="in" filter="wheel(1)">
                                      <p:cBhvr>
                                        <p:cTn id="110" dur="2000"/>
                                        <p:tgtEl>
                                          <p:spTgt spid="26"/>
                                        </p:tgtEl>
                                      </p:cBhvr>
                                    </p:animEffect>
                                  </p:childTnLst>
                                </p:cTn>
                              </p:par>
                              <p:par>
                                <p:cTn id="111" presetID="21" presetClass="entr" presetSubtype="1" fill="hold" grpId="0" nodeType="withEffect">
                                  <p:stCondLst>
                                    <p:cond delay="0"/>
                                  </p:stCondLst>
                                  <p:childTnLst>
                                    <p:set>
                                      <p:cBhvr>
                                        <p:cTn id="112" dur="1" fill="hold">
                                          <p:stCondLst>
                                            <p:cond delay="0"/>
                                          </p:stCondLst>
                                        </p:cTn>
                                        <p:tgtEl>
                                          <p:spTgt spid="27"/>
                                        </p:tgtEl>
                                        <p:attrNameLst>
                                          <p:attrName>style.visibility</p:attrName>
                                        </p:attrNameLst>
                                      </p:cBhvr>
                                      <p:to>
                                        <p:strVal val="visible"/>
                                      </p:to>
                                    </p:set>
                                    <p:animEffect transition="in" filter="wheel(1)">
                                      <p:cBhvr>
                                        <p:cTn id="113"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p:bldP spid="2" grpId="0"/>
      <p:bldP spid="12" grpId="0"/>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upa 23"/>
          <p:cNvGrpSpPr/>
          <p:nvPr/>
        </p:nvGrpSpPr>
        <p:grpSpPr>
          <a:xfrm>
            <a:off x="348884" y="2962274"/>
            <a:ext cx="2568483" cy="3312956"/>
            <a:chOff x="348884" y="2962274"/>
            <a:chExt cx="2568483" cy="3312956"/>
          </a:xfrm>
        </p:grpSpPr>
        <p:pic>
          <p:nvPicPr>
            <p:cNvPr id="15364"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48884" y="2962274"/>
              <a:ext cx="2467244" cy="33129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grpSp>
          <p:nvGrpSpPr>
            <p:cNvPr id="23" name="Grupa 22"/>
            <p:cNvGrpSpPr/>
            <p:nvPr/>
          </p:nvGrpSpPr>
          <p:grpSpPr>
            <a:xfrm>
              <a:off x="1679621" y="4315615"/>
              <a:ext cx="1237746" cy="1401134"/>
              <a:chOff x="1679621" y="4315615"/>
              <a:chExt cx="1237746" cy="1401134"/>
            </a:xfrm>
          </p:grpSpPr>
          <p:sp>
            <p:nvSpPr>
              <p:cNvPr id="3" name="Prostokąt 2"/>
              <p:cNvSpPr/>
              <p:nvPr/>
            </p:nvSpPr>
            <p:spPr>
              <a:xfrm rot="19064398">
                <a:off x="1679621" y="4315615"/>
                <a:ext cx="352771" cy="19589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Prostokąt 15"/>
              <p:cNvSpPr/>
              <p:nvPr/>
            </p:nvSpPr>
            <p:spPr>
              <a:xfrm rot="18920456">
                <a:off x="2107991" y="4984381"/>
                <a:ext cx="352771" cy="6677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Prostokąt 62"/>
              <p:cNvSpPr/>
              <p:nvPr/>
            </p:nvSpPr>
            <p:spPr>
              <a:xfrm rot="16200000">
                <a:off x="2375394" y="4768293"/>
                <a:ext cx="221866" cy="33389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pole tekstowe 61"/>
              <p:cNvSpPr txBox="1"/>
              <p:nvPr/>
            </p:nvSpPr>
            <p:spPr>
              <a:xfrm>
                <a:off x="2280765" y="4727236"/>
                <a:ext cx="478015" cy="369332"/>
              </a:xfrm>
              <a:prstGeom prst="rect">
                <a:avLst/>
              </a:prstGeom>
              <a:noFill/>
            </p:spPr>
            <p:txBody>
              <a:bodyPr wrap="none" rtlCol="0">
                <a:spAutoFit/>
              </a:bodyPr>
              <a:lstStyle/>
              <a:p>
                <a:pPr algn="r"/>
                <a:r>
                  <a:rPr lang="pl-PL" i="1" dirty="0" err="1" smtClean="0">
                    <a:latin typeface="Corbel" pitchFamily="34" charset="0"/>
                    <a:cs typeface="Calibri" pitchFamily="34" charset="0"/>
                  </a:rPr>
                  <a:t>l</a:t>
                </a:r>
                <a:r>
                  <a:rPr lang="pl-PL" i="1" baseline="-25000" dirty="0" err="1" smtClean="0">
                    <a:latin typeface="Corbel" pitchFamily="34" charset="0"/>
                    <a:cs typeface="Calibri" pitchFamily="34" charset="0"/>
                  </a:rPr>
                  <a:t>m,g</a:t>
                </a:r>
                <a:endParaRPr lang="en-GB" i="1" baseline="-25000" dirty="0">
                  <a:latin typeface="Corbel" pitchFamily="34" charset="0"/>
                  <a:cs typeface="Calibri" pitchFamily="34" charset="0"/>
                </a:endParaRPr>
              </a:p>
            </p:txBody>
          </p:sp>
          <p:sp>
            <p:nvSpPr>
              <p:cNvPr id="15381" name="Prostokąt 15380"/>
              <p:cNvSpPr/>
              <p:nvPr/>
            </p:nvSpPr>
            <p:spPr>
              <a:xfrm>
                <a:off x="2325538" y="5347417"/>
                <a:ext cx="591829" cy="369332"/>
              </a:xfrm>
              <a:prstGeom prst="rect">
                <a:avLst/>
              </a:prstGeom>
            </p:spPr>
            <p:txBody>
              <a:bodyPr wrap="none">
                <a:spAutoFit/>
              </a:bodyPr>
              <a:lstStyle/>
              <a:p>
                <a:r>
                  <a:rPr lang="en-GB" i="1" dirty="0" smtClean="0">
                    <a:solidFill>
                      <a:srgbClr val="000000"/>
                    </a:solidFill>
                    <a:latin typeface="Calibri" pitchFamily="34" charset="0"/>
                    <a:cs typeface="Calibri" pitchFamily="34" charset="0"/>
                  </a:rPr>
                  <a:t>Ψ</a:t>
                </a:r>
                <a:r>
                  <a:rPr lang="pl-PL" i="1" baseline="-25000" dirty="0" err="1" smtClean="0">
                    <a:solidFill>
                      <a:srgbClr val="000000"/>
                    </a:solidFill>
                    <a:latin typeface="Calibri" pitchFamily="34" charset="0"/>
                    <a:cs typeface="Calibri" pitchFamily="34" charset="0"/>
                  </a:rPr>
                  <a:t>m,g</a:t>
                </a:r>
                <a:endParaRPr lang="en-GB" i="1" baseline="-25000" dirty="0"/>
              </a:p>
            </p:txBody>
          </p:sp>
          <p:cxnSp>
            <p:nvCxnSpPr>
              <p:cNvPr id="80" name="Łącznik prostoliniowy 79"/>
              <p:cNvCxnSpPr/>
              <p:nvPr/>
            </p:nvCxnSpPr>
            <p:spPr>
              <a:xfrm>
                <a:off x="1749808" y="5245668"/>
                <a:ext cx="605220" cy="286415"/>
              </a:xfrm>
              <a:prstGeom prst="line">
                <a:avLst/>
              </a:prstGeom>
              <a:ln w="1143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2" name="Prostokąt 1"/>
          <p:cNvSpPr/>
          <p:nvPr/>
        </p:nvSpPr>
        <p:spPr>
          <a:xfrm>
            <a:off x="250824" y="1268760"/>
            <a:ext cx="8713663" cy="1151084"/>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Thermal insulation</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Areas (A),length of junctions (l) and linear thermal transmittance (Ψ) are explained below</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Any overlapping of the glazed area by the gaskets is ignored</a:t>
            </a:r>
          </a:p>
        </p:txBody>
      </p:sp>
      <p:grpSp>
        <p:nvGrpSpPr>
          <p:cNvPr id="25" name="Grupa 24"/>
          <p:cNvGrpSpPr/>
          <p:nvPr/>
        </p:nvGrpSpPr>
        <p:grpSpPr>
          <a:xfrm>
            <a:off x="3975793" y="2954005"/>
            <a:ext cx="4968552" cy="3549295"/>
            <a:chOff x="3975793" y="2954005"/>
            <a:chExt cx="4968552" cy="3549295"/>
          </a:xfrm>
        </p:grpSpPr>
        <p:pic>
          <p:nvPicPr>
            <p:cNvPr id="15363" name="Picture 3"/>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975793" y="2954005"/>
              <a:ext cx="4968552" cy="33212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9" name="pole tekstowe 18"/>
            <p:cNvSpPr txBox="1"/>
            <p:nvPr/>
          </p:nvSpPr>
          <p:spPr>
            <a:xfrm>
              <a:off x="4439902" y="4291181"/>
              <a:ext cx="317715" cy="369332"/>
            </a:xfrm>
            <a:prstGeom prst="rect">
              <a:avLst/>
            </a:prstGeom>
            <a:noFill/>
          </p:spPr>
          <p:txBody>
            <a:bodyPr wrap="none" rtlCol="0">
              <a:spAutoFit/>
            </a:bodyPr>
            <a:lstStyle/>
            <a:p>
              <a:pPr algn="r"/>
              <a:r>
                <a:rPr lang="pl-PL" i="1" dirty="0" err="1" smtClean="0">
                  <a:latin typeface="Corbel" pitchFamily="34" charset="0"/>
                  <a:cs typeface="Calibri" pitchFamily="34" charset="0"/>
                </a:rPr>
                <a:t>l</a:t>
              </a:r>
              <a:r>
                <a:rPr lang="pl-PL" i="1" baseline="-25000" dirty="0" err="1" smtClean="0">
                  <a:latin typeface="Corbel" pitchFamily="34" charset="0"/>
                  <a:cs typeface="Calibri" pitchFamily="34" charset="0"/>
                </a:rPr>
                <a:t>p</a:t>
              </a:r>
              <a:endParaRPr lang="en-GB" i="1" baseline="-25000" dirty="0">
                <a:latin typeface="Corbel" pitchFamily="34" charset="0"/>
                <a:cs typeface="Calibri" pitchFamily="34" charset="0"/>
              </a:endParaRPr>
            </a:p>
          </p:txBody>
        </p:sp>
        <p:cxnSp>
          <p:nvCxnSpPr>
            <p:cNvPr id="5" name="Łącznik prostoliniowy 4"/>
            <p:cNvCxnSpPr/>
            <p:nvPr/>
          </p:nvCxnSpPr>
          <p:spPr>
            <a:xfrm>
              <a:off x="4680012" y="4541212"/>
              <a:ext cx="488625" cy="321767"/>
            </a:xfrm>
            <a:prstGeom prst="line">
              <a:avLst/>
            </a:prstGeom>
            <a:ln w="11430">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pole tekstowe 40"/>
            <p:cNvSpPr txBox="1"/>
            <p:nvPr/>
          </p:nvSpPr>
          <p:spPr>
            <a:xfrm>
              <a:off x="6344653" y="3877007"/>
              <a:ext cx="449161" cy="369332"/>
            </a:xfrm>
            <a:prstGeom prst="rect">
              <a:avLst/>
            </a:prstGeom>
            <a:noFill/>
          </p:spPr>
          <p:txBody>
            <a:bodyPr wrap="none" rtlCol="0">
              <a:spAutoFit/>
            </a:bodyPr>
            <a:lstStyle/>
            <a:p>
              <a:pPr algn="r"/>
              <a:r>
                <a:rPr lang="pl-PL" i="1" dirty="0" err="1">
                  <a:latin typeface="Corbel" pitchFamily="34" charset="0"/>
                  <a:cs typeface="Calibri" pitchFamily="34" charset="0"/>
                </a:rPr>
                <a:t>l</a:t>
              </a:r>
              <a:r>
                <a:rPr lang="pl-PL" i="1" baseline="-25000" dirty="0" err="1" smtClean="0">
                  <a:latin typeface="Corbel" pitchFamily="34" charset="0"/>
                  <a:cs typeface="Calibri" pitchFamily="34" charset="0"/>
                </a:rPr>
                <a:t>m,f</a:t>
              </a:r>
              <a:endParaRPr lang="en-GB" i="1" baseline="-25000" dirty="0">
                <a:latin typeface="Corbel" pitchFamily="34" charset="0"/>
                <a:cs typeface="Calibri" pitchFamily="34" charset="0"/>
              </a:endParaRPr>
            </a:p>
          </p:txBody>
        </p:sp>
        <p:cxnSp>
          <p:nvCxnSpPr>
            <p:cNvPr id="43" name="Łącznik prostoliniowy 42"/>
            <p:cNvCxnSpPr>
              <a:stCxn id="41" idx="2"/>
            </p:cNvCxnSpPr>
            <p:nvPr/>
          </p:nvCxnSpPr>
          <p:spPr>
            <a:xfrm flipH="1">
              <a:off x="6269366" y="4246339"/>
              <a:ext cx="299868" cy="544905"/>
            </a:xfrm>
            <a:prstGeom prst="line">
              <a:avLst/>
            </a:prstGeom>
            <a:ln w="1143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pole tekstowe 50"/>
            <p:cNvSpPr txBox="1"/>
            <p:nvPr/>
          </p:nvSpPr>
          <p:spPr>
            <a:xfrm>
              <a:off x="7537769" y="3866467"/>
              <a:ext cx="402098" cy="369332"/>
            </a:xfrm>
            <a:prstGeom prst="rect">
              <a:avLst/>
            </a:prstGeom>
            <a:noFill/>
          </p:spPr>
          <p:txBody>
            <a:bodyPr wrap="none" rtlCol="0">
              <a:spAutoFit/>
            </a:bodyPr>
            <a:lstStyle/>
            <a:p>
              <a:pPr algn="r"/>
              <a:r>
                <a:rPr lang="pl-PL" i="1" dirty="0" err="1">
                  <a:latin typeface="Corbel" pitchFamily="34" charset="0"/>
                  <a:cs typeface="Calibri" pitchFamily="34" charset="0"/>
                </a:rPr>
                <a:t>l</a:t>
              </a:r>
              <a:r>
                <a:rPr lang="pl-PL" i="1" baseline="-25000" dirty="0" err="1" smtClean="0">
                  <a:latin typeface="Corbel" pitchFamily="34" charset="0"/>
                  <a:cs typeface="Calibri" pitchFamily="34" charset="0"/>
                </a:rPr>
                <a:t>f,g</a:t>
              </a:r>
              <a:endParaRPr lang="en-GB" i="1" baseline="-25000" dirty="0">
                <a:latin typeface="Corbel" pitchFamily="34" charset="0"/>
                <a:cs typeface="Calibri" pitchFamily="34" charset="0"/>
              </a:endParaRPr>
            </a:p>
          </p:txBody>
        </p:sp>
        <p:cxnSp>
          <p:nvCxnSpPr>
            <p:cNvPr id="53" name="Łącznik prostoliniowy 52"/>
            <p:cNvCxnSpPr/>
            <p:nvPr/>
          </p:nvCxnSpPr>
          <p:spPr>
            <a:xfrm>
              <a:off x="7939867" y="4210196"/>
              <a:ext cx="160525" cy="709080"/>
            </a:xfrm>
            <a:prstGeom prst="line">
              <a:avLst/>
            </a:prstGeom>
            <a:ln w="11430">
              <a:solidFill>
                <a:schemeClr val="tx1"/>
              </a:solidFill>
            </a:ln>
          </p:spPr>
          <p:style>
            <a:lnRef idx="1">
              <a:schemeClr val="accent1"/>
            </a:lnRef>
            <a:fillRef idx="0">
              <a:schemeClr val="accent1"/>
            </a:fillRef>
            <a:effectRef idx="0">
              <a:schemeClr val="accent1"/>
            </a:effectRef>
            <a:fontRef idx="minor">
              <a:schemeClr val="tx1"/>
            </a:fontRef>
          </p:style>
        </p:cxnSp>
        <p:sp>
          <p:nvSpPr>
            <p:cNvPr id="74" name="Prostokąt 73"/>
            <p:cNvSpPr/>
            <p:nvPr/>
          </p:nvSpPr>
          <p:spPr>
            <a:xfrm>
              <a:off x="4088183" y="5997467"/>
              <a:ext cx="436338" cy="369332"/>
            </a:xfrm>
            <a:prstGeom prst="rect">
              <a:avLst/>
            </a:prstGeom>
          </p:spPr>
          <p:txBody>
            <a:bodyPr wrap="none">
              <a:spAutoFit/>
            </a:bodyPr>
            <a:lstStyle/>
            <a:p>
              <a:r>
                <a:rPr lang="en-GB" i="1" dirty="0" smtClean="0">
                  <a:solidFill>
                    <a:srgbClr val="000000"/>
                  </a:solidFill>
                  <a:latin typeface="Calibri" pitchFamily="34" charset="0"/>
                  <a:cs typeface="Calibri" pitchFamily="34" charset="0"/>
                </a:rPr>
                <a:t>Ψ</a:t>
              </a:r>
              <a:r>
                <a:rPr lang="pl-PL" i="1" baseline="-25000" dirty="0">
                  <a:solidFill>
                    <a:srgbClr val="000000"/>
                  </a:solidFill>
                  <a:latin typeface="Calibri" pitchFamily="34" charset="0"/>
                  <a:cs typeface="Calibri" pitchFamily="34" charset="0"/>
                </a:rPr>
                <a:t>p</a:t>
              </a:r>
              <a:endParaRPr lang="en-GB" i="1" baseline="-25000" dirty="0"/>
            </a:p>
          </p:txBody>
        </p:sp>
        <p:sp>
          <p:nvSpPr>
            <p:cNvPr id="76" name="Prostokąt 75"/>
            <p:cNvSpPr/>
            <p:nvPr/>
          </p:nvSpPr>
          <p:spPr>
            <a:xfrm>
              <a:off x="6252467" y="6133968"/>
              <a:ext cx="599844" cy="369332"/>
            </a:xfrm>
            <a:prstGeom prst="rect">
              <a:avLst/>
            </a:prstGeom>
          </p:spPr>
          <p:txBody>
            <a:bodyPr wrap="none">
              <a:spAutoFit/>
            </a:bodyPr>
            <a:lstStyle/>
            <a:p>
              <a:r>
                <a:rPr lang="en-GB" i="1" dirty="0" smtClean="0">
                  <a:solidFill>
                    <a:srgbClr val="000000"/>
                  </a:solidFill>
                  <a:latin typeface="Calibri" pitchFamily="34" charset="0"/>
                  <a:cs typeface="Calibri" pitchFamily="34" charset="0"/>
                </a:rPr>
                <a:t>Ψ</a:t>
              </a:r>
              <a:r>
                <a:rPr lang="pl-PL" i="1" baseline="-25000" dirty="0" smtClean="0">
                  <a:solidFill>
                    <a:srgbClr val="000000"/>
                  </a:solidFill>
                  <a:latin typeface="Calibri" pitchFamily="34" charset="0"/>
                  <a:cs typeface="Calibri" pitchFamily="34" charset="0"/>
                </a:rPr>
                <a:t>m ,f</a:t>
              </a:r>
              <a:endParaRPr lang="en-GB" i="1" baseline="-25000" dirty="0"/>
            </a:p>
          </p:txBody>
        </p:sp>
        <p:sp>
          <p:nvSpPr>
            <p:cNvPr id="78" name="Prostokąt 77"/>
            <p:cNvSpPr/>
            <p:nvPr/>
          </p:nvSpPr>
          <p:spPr>
            <a:xfrm>
              <a:off x="7922699" y="5989968"/>
              <a:ext cx="549253" cy="369332"/>
            </a:xfrm>
            <a:prstGeom prst="rect">
              <a:avLst/>
            </a:prstGeom>
          </p:spPr>
          <p:txBody>
            <a:bodyPr wrap="none">
              <a:spAutoFit/>
            </a:bodyPr>
            <a:lstStyle/>
            <a:p>
              <a:r>
                <a:rPr lang="en-GB" i="1" dirty="0" smtClean="0">
                  <a:solidFill>
                    <a:srgbClr val="000000"/>
                  </a:solidFill>
                  <a:latin typeface="Calibri" pitchFamily="34" charset="0"/>
                  <a:cs typeface="Calibri" pitchFamily="34" charset="0"/>
                </a:rPr>
                <a:t>Ψ</a:t>
              </a:r>
              <a:r>
                <a:rPr lang="pl-PL" i="1" baseline="-25000" dirty="0">
                  <a:solidFill>
                    <a:srgbClr val="000000"/>
                  </a:solidFill>
                  <a:latin typeface="Calibri" pitchFamily="34" charset="0"/>
                  <a:cs typeface="Calibri" pitchFamily="34" charset="0"/>
                </a:rPr>
                <a:t>f</a:t>
              </a:r>
              <a:r>
                <a:rPr lang="pl-PL" i="1" baseline="-25000" dirty="0" smtClean="0">
                  <a:solidFill>
                    <a:srgbClr val="000000"/>
                  </a:solidFill>
                  <a:latin typeface="Calibri" pitchFamily="34" charset="0"/>
                  <a:cs typeface="Calibri" pitchFamily="34" charset="0"/>
                </a:rPr>
                <a:t>, g</a:t>
              </a:r>
              <a:endParaRPr lang="en-GB" i="1" baseline="-25000" dirty="0"/>
            </a:p>
          </p:txBody>
        </p:sp>
        <p:cxnSp>
          <p:nvCxnSpPr>
            <p:cNvPr id="85" name="Łącznik prostoliniowy 84"/>
            <p:cNvCxnSpPr/>
            <p:nvPr/>
          </p:nvCxnSpPr>
          <p:spPr>
            <a:xfrm flipH="1">
              <a:off x="4570692" y="5853565"/>
              <a:ext cx="259752" cy="321069"/>
            </a:xfrm>
            <a:prstGeom prst="line">
              <a:avLst/>
            </a:prstGeom>
            <a:ln w="1143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0" name="Łącznik prostoliniowy 89"/>
            <p:cNvCxnSpPr/>
            <p:nvPr/>
          </p:nvCxnSpPr>
          <p:spPr>
            <a:xfrm>
              <a:off x="6044124" y="5858081"/>
              <a:ext cx="225242" cy="501219"/>
            </a:xfrm>
            <a:prstGeom prst="line">
              <a:avLst/>
            </a:prstGeom>
            <a:ln w="1143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2" name="Łącznik prostoliniowy 91"/>
            <p:cNvCxnSpPr/>
            <p:nvPr/>
          </p:nvCxnSpPr>
          <p:spPr>
            <a:xfrm>
              <a:off x="7713590" y="5841110"/>
              <a:ext cx="226277" cy="311863"/>
            </a:xfrm>
            <a:prstGeom prst="line">
              <a:avLst/>
            </a:prstGeom>
            <a:ln w="11430">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6" name="Picture 2"/>
          <p:cNvPicPr>
            <a:picLocks noChangeAspect="1" noChangeArrowheads="1"/>
          </p:cNvPicPr>
          <p:nvPr/>
        </p:nvPicPr>
        <p:blipFill>
          <a:blip r:embed="rId5" cstate="print"/>
          <a:srcRect/>
          <a:stretch>
            <a:fillRect/>
          </a:stretch>
        </p:blipFill>
        <p:spPr bwMode="auto">
          <a:xfrm>
            <a:off x="108571" y="2564904"/>
            <a:ext cx="8929688" cy="498475"/>
          </a:xfrm>
          <a:prstGeom prst="rect">
            <a:avLst/>
          </a:prstGeom>
          <a:noFill/>
          <a:ln w="9525">
            <a:noFill/>
            <a:miter lim="800000"/>
            <a:headEnd/>
            <a:tailEnd/>
          </a:ln>
        </p:spPr>
      </p:pic>
      <p:sp>
        <p:nvSpPr>
          <p:cNvPr id="94" name="Prostokąt 93"/>
          <p:cNvSpPr/>
          <p:nvPr/>
        </p:nvSpPr>
        <p:spPr>
          <a:xfrm>
            <a:off x="4615416" y="2860000"/>
            <a:ext cx="360040" cy="288000"/>
          </a:xfrm>
          <a:prstGeom prst="rect">
            <a:avLst/>
          </a:prstGeom>
          <a:noFill/>
          <a:ln w="25400" cap="flat" cmpd="sng" algn="ctr">
            <a:solidFill>
              <a:srgbClr val="FFFF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9" name="Prostokąt 8"/>
          <p:cNvSpPr/>
          <p:nvPr/>
        </p:nvSpPr>
        <p:spPr>
          <a:xfrm>
            <a:off x="4337134" y="2531566"/>
            <a:ext cx="4701125" cy="282575"/>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8" name="Prostokąt 7"/>
          <p:cNvSpPr/>
          <p:nvPr/>
        </p:nvSpPr>
        <p:spPr>
          <a:xfrm>
            <a:off x="2097709" y="2531566"/>
            <a:ext cx="2082800" cy="282575"/>
          </a:xfrm>
          <a:prstGeom prst="rect">
            <a:avLst/>
          </a:prstGeom>
          <a:noFill/>
          <a:ln w="25400" cap="flat" cmpd="sng" algn="ctr">
            <a:solidFill>
              <a:srgbClr val="0070C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7" name="Prostokąt 6"/>
          <p:cNvSpPr/>
          <p:nvPr/>
        </p:nvSpPr>
        <p:spPr>
          <a:xfrm>
            <a:off x="577946" y="2531566"/>
            <a:ext cx="1368425" cy="282575"/>
          </a:xfrm>
          <a:prstGeom prst="rect">
            <a:avLst/>
          </a:prstGeom>
          <a:noFill/>
          <a:ln w="25400" cap="flat" cmpd="sng" algn="ctr">
            <a:solidFill>
              <a:srgbClr val="FF00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10" name="Prostokąt 9"/>
          <p:cNvSpPr/>
          <p:nvPr/>
        </p:nvSpPr>
        <p:spPr>
          <a:xfrm>
            <a:off x="2341980" y="3664201"/>
            <a:ext cx="360040" cy="288000"/>
          </a:xfrm>
          <a:prstGeom prst="rect">
            <a:avLst/>
          </a:prstGeom>
          <a:noFill/>
          <a:ln w="25400" cap="flat" cmpd="sng" algn="ctr">
            <a:solidFill>
              <a:srgbClr val="FF00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cxnSp>
        <p:nvCxnSpPr>
          <p:cNvPr id="14" name="Łącznik prosty 25"/>
          <p:cNvCxnSpPr/>
          <p:nvPr/>
        </p:nvCxnSpPr>
        <p:spPr>
          <a:xfrm rot="5400000" flipH="1" flipV="1">
            <a:off x="1625646" y="4294803"/>
            <a:ext cx="500063" cy="500063"/>
          </a:xfrm>
          <a:prstGeom prst="line">
            <a:avLst/>
          </a:prstGeom>
          <a:noFill/>
          <a:ln w="38100" cap="flat" cmpd="sng" algn="ctr">
            <a:solidFill>
              <a:srgbClr val="00B050"/>
            </a:solidFill>
            <a:prstDash val="solid"/>
          </a:ln>
          <a:effectLst/>
        </p:spPr>
      </p:cxnSp>
      <p:sp>
        <p:nvSpPr>
          <p:cNvPr id="71" name="Elipsa 70"/>
          <p:cNvSpPr/>
          <p:nvPr/>
        </p:nvSpPr>
        <p:spPr>
          <a:xfrm>
            <a:off x="1312330" y="4371633"/>
            <a:ext cx="497297" cy="1075882"/>
          </a:xfrm>
          <a:prstGeom prst="ellipse">
            <a:avLst/>
          </a:prstGeom>
          <a:noFill/>
          <a:ln w="31750">
            <a:solidFill>
              <a:srgbClr val="F3C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Prostokąt 72"/>
          <p:cNvSpPr/>
          <p:nvPr/>
        </p:nvSpPr>
        <p:spPr>
          <a:xfrm>
            <a:off x="2378754" y="5418621"/>
            <a:ext cx="504056"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96" name="Prostokąt 95"/>
          <p:cNvSpPr/>
          <p:nvPr/>
        </p:nvSpPr>
        <p:spPr>
          <a:xfrm>
            <a:off x="2365004" y="5873458"/>
            <a:ext cx="377467" cy="282575"/>
          </a:xfrm>
          <a:prstGeom prst="rect">
            <a:avLst/>
          </a:prstGeom>
          <a:noFill/>
          <a:ln w="25400" cap="flat" cmpd="sng" algn="ctr">
            <a:solidFill>
              <a:srgbClr val="0070C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17" name="Prostokąt 16"/>
          <p:cNvSpPr/>
          <p:nvPr/>
        </p:nvSpPr>
        <p:spPr>
          <a:xfrm>
            <a:off x="2342020" y="4794864"/>
            <a:ext cx="360000"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58" name="Prostokąt 57"/>
          <p:cNvSpPr/>
          <p:nvPr/>
        </p:nvSpPr>
        <p:spPr>
          <a:xfrm>
            <a:off x="4499992" y="3525716"/>
            <a:ext cx="360040" cy="282575"/>
          </a:xfrm>
          <a:prstGeom prst="rect">
            <a:avLst/>
          </a:prstGeom>
          <a:noFill/>
          <a:ln w="25400" cap="flat" cmpd="sng" algn="ctr">
            <a:solidFill>
              <a:srgbClr val="FF00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59" name="Prostokąt 58"/>
          <p:cNvSpPr/>
          <p:nvPr/>
        </p:nvSpPr>
        <p:spPr>
          <a:xfrm>
            <a:off x="5418669" y="3519292"/>
            <a:ext cx="377467" cy="282575"/>
          </a:xfrm>
          <a:prstGeom prst="rect">
            <a:avLst/>
          </a:prstGeom>
          <a:noFill/>
          <a:ln w="25400" cap="flat" cmpd="sng" algn="ctr">
            <a:solidFill>
              <a:srgbClr val="0070C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60" name="Prostokąt 59"/>
          <p:cNvSpPr/>
          <p:nvPr/>
        </p:nvSpPr>
        <p:spPr>
          <a:xfrm>
            <a:off x="6660232" y="4365104"/>
            <a:ext cx="377467" cy="282575"/>
          </a:xfrm>
          <a:prstGeom prst="rect">
            <a:avLst/>
          </a:prstGeom>
          <a:noFill/>
          <a:ln w="25400" cap="flat" cmpd="sng" algn="ctr">
            <a:solidFill>
              <a:srgbClr val="0070C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cxnSp>
        <p:nvCxnSpPr>
          <p:cNvPr id="61" name="Łącznik prosty 25"/>
          <p:cNvCxnSpPr/>
          <p:nvPr/>
        </p:nvCxnSpPr>
        <p:spPr>
          <a:xfrm rot="5400000" flipH="1" flipV="1">
            <a:off x="4918606" y="4612913"/>
            <a:ext cx="500063" cy="500063"/>
          </a:xfrm>
          <a:prstGeom prst="line">
            <a:avLst/>
          </a:prstGeom>
          <a:noFill/>
          <a:ln w="38100" cap="flat" cmpd="sng" algn="ctr">
            <a:solidFill>
              <a:srgbClr val="00B050"/>
            </a:solidFill>
            <a:prstDash val="sysDash"/>
          </a:ln>
          <a:effectLst/>
        </p:spPr>
      </p:cxnSp>
      <p:sp>
        <p:nvSpPr>
          <p:cNvPr id="65" name="Prostokąt 64"/>
          <p:cNvSpPr/>
          <p:nvPr/>
        </p:nvSpPr>
        <p:spPr>
          <a:xfrm>
            <a:off x="4390692" y="4359679"/>
            <a:ext cx="360000"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cxnSp>
        <p:nvCxnSpPr>
          <p:cNvPr id="66" name="Łącznik prosty 25"/>
          <p:cNvCxnSpPr/>
          <p:nvPr/>
        </p:nvCxnSpPr>
        <p:spPr>
          <a:xfrm flipV="1">
            <a:off x="5909325" y="4702095"/>
            <a:ext cx="464353" cy="434363"/>
          </a:xfrm>
          <a:prstGeom prst="line">
            <a:avLst/>
          </a:prstGeom>
          <a:noFill/>
          <a:ln w="38100" cap="flat" cmpd="sng" algn="ctr">
            <a:solidFill>
              <a:srgbClr val="00B050"/>
            </a:solidFill>
            <a:prstDash val="solid"/>
          </a:ln>
          <a:effectLst/>
        </p:spPr>
      </p:cxnSp>
      <p:sp>
        <p:nvSpPr>
          <p:cNvPr id="67" name="Prostokąt 66"/>
          <p:cNvSpPr/>
          <p:nvPr/>
        </p:nvSpPr>
        <p:spPr>
          <a:xfrm>
            <a:off x="6389234" y="3932736"/>
            <a:ext cx="360000"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cxnSp>
        <p:nvCxnSpPr>
          <p:cNvPr id="72" name="Łącznik prosty 25"/>
          <p:cNvCxnSpPr/>
          <p:nvPr/>
        </p:nvCxnSpPr>
        <p:spPr>
          <a:xfrm flipV="1">
            <a:off x="7668344" y="4862979"/>
            <a:ext cx="464353" cy="467179"/>
          </a:xfrm>
          <a:prstGeom prst="line">
            <a:avLst/>
          </a:prstGeom>
          <a:noFill/>
          <a:ln w="38100" cap="flat" cmpd="sng" algn="ctr">
            <a:solidFill>
              <a:srgbClr val="00B050"/>
            </a:solidFill>
            <a:prstDash val="solid"/>
          </a:ln>
          <a:effectLst/>
        </p:spPr>
      </p:cxnSp>
      <p:sp>
        <p:nvSpPr>
          <p:cNvPr id="81" name="Prostokąt 80"/>
          <p:cNvSpPr/>
          <p:nvPr/>
        </p:nvSpPr>
        <p:spPr>
          <a:xfrm>
            <a:off x="7535287" y="3922196"/>
            <a:ext cx="360000"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82" name="Prostokąt 81"/>
          <p:cNvSpPr/>
          <p:nvPr/>
        </p:nvSpPr>
        <p:spPr>
          <a:xfrm>
            <a:off x="8100392" y="4362391"/>
            <a:ext cx="360040" cy="288000"/>
          </a:xfrm>
          <a:prstGeom prst="rect">
            <a:avLst/>
          </a:prstGeom>
          <a:noFill/>
          <a:ln w="25400" cap="flat" cmpd="sng" algn="ctr">
            <a:solidFill>
              <a:srgbClr val="FF00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83" name="Elipsa 82"/>
          <p:cNvSpPr/>
          <p:nvPr/>
        </p:nvSpPr>
        <p:spPr>
          <a:xfrm>
            <a:off x="4757617" y="4935242"/>
            <a:ext cx="497297" cy="1075882"/>
          </a:xfrm>
          <a:prstGeom prst="ellipse">
            <a:avLst/>
          </a:prstGeom>
          <a:noFill/>
          <a:ln w="31750">
            <a:solidFill>
              <a:srgbClr val="F3C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Elipsa 83"/>
          <p:cNvSpPr/>
          <p:nvPr/>
        </p:nvSpPr>
        <p:spPr>
          <a:xfrm>
            <a:off x="5619654" y="4939758"/>
            <a:ext cx="497297" cy="1075882"/>
          </a:xfrm>
          <a:prstGeom prst="ellipse">
            <a:avLst/>
          </a:prstGeom>
          <a:noFill/>
          <a:ln w="31750">
            <a:solidFill>
              <a:srgbClr val="F3C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Elipsa 85"/>
          <p:cNvSpPr/>
          <p:nvPr/>
        </p:nvSpPr>
        <p:spPr>
          <a:xfrm>
            <a:off x="7289120" y="4922787"/>
            <a:ext cx="497297" cy="1075882"/>
          </a:xfrm>
          <a:prstGeom prst="ellipse">
            <a:avLst/>
          </a:prstGeom>
          <a:noFill/>
          <a:ln w="31750">
            <a:solidFill>
              <a:srgbClr val="F3C2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Prostokąt 86"/>
          <p:cNvSpPr/>
          <p:nvPr/>
        </p:nvSpPr>
        <p:spPr>
          <a:xfrm>
            <a:off x="4152922" y="6078799"/>
            <a:ext cx="383074"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88" name="Prostokąt 87"/>
          <p:cNvSpPr/>
          <p:nvPr/>
        </p:nvSpPr>
        <p:spPr>
          <a:xfrm>
            <a:off x="6317206" y="6215300"/>
            <a:ext cx="504056"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89" name="Prostokąt 88"/>
          <p:cNvSpPr/>
          <p:nvPr/>
        </p:nvSpPr>
        <p:spPr>
          <a:xfrm>
            <a:off x="7987438" y="6071300"/>
            <a:ext cx="504056" cy="288000"/>
          </a:xfrm>
          <a:prstGeom prst="rect">
            <a:avLst/>
          </a:prstGeom>
          <a:noFill/>
          <a:ln w="25400" cap="flat" cmpd="sng" algn="ctr">
            <a:solidFill>
              <a:srgbClr val="00B050"/>
            </a:solidFill>
            <a:prstDash val="soli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91" name="Prostokąt 90"/>
          <p:cNvSpPr/>
          <p:nvPr/>
        </p:nvSpPr>
        <p:spPr>
          <a:xfrm>
            <a:off x="6500801" y="3156400"/>
            <a:ext cx="360040" cy="288000"/>
          </a:xfrm>
          <a:prstGeom prst="rect">
            <a:avLst/>
          </a:prstGeom>
          <a:noFill/>
          <a:ln w="25400" cap="flat" cmpd="sng" algn="ctr">
            <a:solidFill>
              <a:srgbClr val="FFFF00"/>
            </a:solidFill>
            <a:prstDash val="solid"/>
            <a:round/>
          </a:ln>
          <a:effectLst/>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FF"/>
              </a:solidFill>
              <a:effectLst/>
              <a:uLnTx/>
              <a:uFillTx/>
              <a:latin typeface="Calibri" pitchFamily="34" charset="0"/>
              <a:ea typeface="+mn-ea"/>
              <a:cs typeface="+mn-cs"/>
            </a:endParaRPr>
          </a:p>
        </p:txBody>
      </p:sp>
      <p:sp>
        <p:nvSpPr>
          <p:cNvPr id="4" name="Tytuł 3"/>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488773064"/>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wheel(1)">
                                      <p:cBhvr>
                                        <p:cTn id="7" dur="2000"/>
                                        <p:tgtEl>
                                          <p:spTgt spid="9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91"/>
                                        </p:tgtEl>
                                        <p:attrNameLst>
                                          <p:attrName>style.visibility</p:attrName>
                                        </p:attrNameLst>
                                      </p:cBhvr>
                                      <p:to>
                                        <p:strVal val="visible"/>
                                      </p:to>
                                    </p:set>
                                    <p:animEffect transition="in" filter="wheel(1)">
                                      <p:cBhvr>
                                        <p:cTn id="10" dur="2000"/>
                                        <p:tgtEl>
                                          <p:spTgt spid="91"/>
                                        </p:tgtEl>
                                      </p:cBhvr>
                                    </p:animEffec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heel(1)">
                                      <p:cBhvr>
                                        <p:cTn id="15" dur="2000"/>
                                        <p:tgtEl>
                                          <p:spTgt spid="7"/>
                                        </p:tgtEl>
                                      </p:cBhvr>
                                    </p:animEffect>
                                  </p:childTnLst>
                                </p:cTn>
                              </p:par>
                              <p:par>
                                <p:cTn id="16" presetID="21" presetClass="entr" presetSubtype="1"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wheel(1)">
                                      <p:cBhvr>
                                        <p:cTn id="18" dur="2000"/>
                                        <p:tgtEl>
                                          <p:spTgt spid="10"/>
                                        </p:tgtEl>
                                      </p:cBhvr>
                                    </p:animEffect>
                                  </p:childTnLst>
                                </p:cTn>
                              </p:par>
                              <p:par>
                                <p:cTn id="19" presetID="21" presetClass="entr" presetSubtype="1" fill="hold" grpId="0" nodeType="withEffect">
                                  <p:stCondLst>
                                    <p:cond delay="0"/>
                                  </p:stCondLst>
                                  <p:childTnLst>
                                    <p:set>
                                      <p:cBhvr>
                                        <p:cTn id="20" dur="1" fill="hold">
                                          <p:stCondLst>
                                            <p:cond delay="0"/>
                                          </p:stCondLst>
                                        </p:cTn>
                                        <p:tgtEl>
                                          <p:spTgt spid="58"/>
                                        </p:tgtEl>
                                        <p:attrNameLst>
                                          <p:attrName>style.visibility</p:attrName>
                                        </p:attrNameLst>
                                      </p:cBhvr>
                                      <p:to>
                                        <p:strVal val="visible"/>
                                      </p:to>
                                    </p:set>
                                    <p:animEffect transition="in" filter="wheel(1)">
                                      <p:cBhvr>
                                        <p:cTn id="21" dur="2000"/>
                                        <p:tgtEl>
                                          <p:spTgt spid="58"/>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82"/>
                                        </p:tgtEl>
                                        <p:attrNameLst>
                                          <p:attrName>style.visibility</p:attrName>
                                        </p:attrNameLst>
                                      </p:cBhvr>
                                      <p:to>
                                        <p:strVal val="visible"/>
                                      </p:to>
                                    </p:set>
                                    <p:animEffect transition="in" filter="wheel(1)">
                                      <p:cBhvr>
                                        <p:cTn id="24" dur="2000"/>
                                        <p:tgtEl>
                                          <p:spTgt spid="82"/>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heel(1)">
                                      <p:cBhvr>
                                        <p:cTn id="29" dur="2000"/>
                                        <p:tgtEl>
                                          <p:spTgt spid="8"/>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96"/>
                                        </p:tgtEl>
                                        <p:attrNameLst>
                                          <p:attrName>style.visibility</p:attrName>
                                        </p:attrNameLst>
                                      </p:cBhvr>
                                      <p:to>
                                        <p:strVal val="visible"/>
                                      </p:to>
                                    </p:set>
                                    <p:animEffect transition="in" filter="wheel(1)">
                                      <p:cBhvr>
                                        <p:cTn id="32" dur="2000"/>
                                        <p:tgtEl>
                                          <p:spTgt spid="96"/>
                                        </p:tgtEl>
                                      </p:cBhvr>
                                    </p:animEffect>
                                  </p:childTnLst>
                                </p:cTn>
                              </p:par>
                              <p:par>
                                <p:cTn id="33" presetID="21" presetClass="entr" presetSubtype="1" fill="hold" grpId="0" nodeType="withEffect">
                                  <p:stCondLst>
                                    <p:cond delay="0"/>
                                  </p:stCondLst>
                                  <p:childTnLst>
                                    <p:set>
                                      <p:cBhvr>
                                        <p:cTn id="34" dur="1" fill="hold">
                                          <p:stCondLst>
                                            <p:cond delay="0"/>
                                          </p:stCondLst>
                                        </p:cTn>
                                        <p:tgtEl>
                                          <p:spTgt spid="59"/>
                                        </p:tgtEl>
                                        <p:attrNameLst>
                                          <p:attrName>style.visibility</p:attrName>
                                        </p:attrNameLst>
                                      </p:cBhvr>
                                      <p:to>
                                        <p:strVal val="visible"/>
                                      </p:to>
                                    </p:set>
                                    <p:animEffect transition="in" filter="wheel(1)">
                                      <p:cBhvr>
                                        <p:cTn id="35" dur="2000"/>
                                        <p:tgtEl>
                                          <p:spTgt spid="59"/>
                                        </p:tgtEl>
                                      </p:cBhvr>
                                    </p:animEffect>
                                  </p:childTnLst>
                                </p:cTn>
                              </p:par>
                              <p:par>
                                <p:cTn id="36" presetID="21" presetClass="entr" presetSubtype="1" fill="hold" grpId="0" nodeType="withEffect">
                                  <p:stCondLst>
                                    <p:cond delay="0"/>
                                  </p:stCondLst>
                                  <p:childTnLst>
                                    <p:set>
                                      <p:cBhvr>
                                        <p:cTn id="37" dur="1" fill="hold">
                                          <p:stCondLst>
                                            <p:cond delay="0"/>
                                          </p:stCondLst>
                                        </p:cTn>
                                        <p:tgtEl>
                                          <p:spTgt spid="60"/>
                                        </p:tgtEl>
                                        <p:attrNameLst>
                                          <p:attrName>style.visibility</p:attrName>
                                        </p:attrNameLst>
                                      </p:cBhvr>
                                      <p:to>
                                        <p:strVal val="visible"/>
                                      </p:to>
                                    </p:set>
                                    <p:animEffect transition="in" filter="wheel(1)">
                                      <p:cBhvr>
                                        <p:cTn id="38" dur="2000"/>
                                        <p:tgtEl>
                                          <p:spTgt spid="60"/>
                                        </p:tgtEl>
                                      </p:cBhvr>
                                    </p:animEffect>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71"/>
                                        </p:tgtEl>
                                        <p:attrNameLst>
                                          <p:attrName>style.visibility</p:attrName>
                                        </p:attrNameLst>
                                      </p:cBhvr>
                                      <p:to>
                                        <p:strVal val="visible"/>
                                      </p:to>
                                    </p:set>
                                    <p:animEffect transition="in" filter="wheel(1)">
                                      <p:cBhvr>
                                        <p:cTn id="43" dur="2000"/>
                                        <p:tgtEl>
                                          <p:spTgt spid="71"/>
                                        </p:tgtEl>
                                      </p:cBhvr>
                                    </p:animEffect>
                                  </p:childTnLst>
                                </p:cTn>
                              </p:par>
                              <p:par>
                                <p:cTn id="44" presetID="21" presetClass="entr" presetSubtype="1" fill="hold" grpId="0" nodeType="withEffect">
                                  <p:stCondLst>
                                    <p:cond delay="0"/>
                                  </p:stCondLst>
                                  <p:childTnLst>
                                    <p:set>
                                      <p:cBhvr>
                                        <p:cTn id="45" dur="1" fill="hold">
                                          <p:stCondLst>
                                            <p:cond delay="0"/>
                                          </p:stCondLst>
                                        </p:cTn>
                                        <p:tgtEl>
                                          <p:spTgt spid="83"/>
                                        </p:tgtEl>
                                        <p:attrNameLst>
                                          <p:attrName>style.visibility</p:attrName>
                                        </p:attrNameLst>
                                      </p:cBhvr>
                                      <p:to>
                                        <p:strVal val="visible"/>
                                      </p:to>
                                    </p:set>
                                    <p:animEffect transition="in" filter="wheel(1)">
                                      <p:cBhvr>
                                        <p:cTn id="46" dur="2000"/>
                                        <p:tgtEl>
                                          <p:spTgt spid="83"/>
                                        </p:tgtEl>
                                      </p:cBhvr>
                                    </p:animEffect>
                                  </p:childTnLst>
                                </p:cTn>
                              </p:par>
                              <p:par>
                                <p:cTn id="47" presetID="21" presetClass="entr" presetSubtype="1" fill="hold" grpId="0" nodeType="withEffect">
                                  <p:stCondLst>
                                    <p:cond delay="0"/>
                                  </p:stCondLst>
                                  <p:childTnLst>
                                    <p:set>
                                      <p:cBhvr>
                                        <p:cTn id="48" dur="1" fill="hold">
                                          <p:stCondLst>
                                            <p:cond delay="0"/>
                                          </p:stCondLst>
                                        </p:cTn>
                                        <p:tgtEl>
                                          <p:spTgt spid="84"/>
                                        </p:tgtEl>
                                        <p:attrNameLst>
                                          <p:attrName>style.visibility</p:attrName>
                                        </p:attrNameLst>
                                      </p:cBhvr>
                                      <p:to>
                                        <p:strVal val="visible"/>
                                      </p:to>
                                    </p:set>
                                    <p:animEffect transition="in" filter="wheel(1)">
                                      <p:cBhvr>
                                        <p:cTn id="49" dur="2000"/>
                                        <p:tgtEl>
                                          <p:spTgt spid="84"/>
                                        </p:tgtEl>
                                      </p:cBhvr>
                                    </p:animEffect>
                                  </p:childTnLst>
                                </p:cTn>
                              </p:par>
                              <p:par>
                                <p:cTn id="50" presetID="21" presetClass="entr" presetSubtype="1" fill="hold" grpId="0" nodeType="withEffect">
                                  <p:stCondLst>
                                    <p:cond delay="0"/>
                                  </p:stCondLst>
                                  <p:childTnLst>
                                    <p:set>
                                      <p:cBhvr>
                                        <p:cTn id="51" dur="1" fill="hold">
                                          <p:stCondLst>
                                            <p:cond delay="0"/>
                                          </p:stCondLst>
                                        </p:cTn>
                                        <p:tgtEl>
                                          <p:spTgt spid="86"/>
                                        </p:tgtEl>
                                        <p:attrNameLst>
                                          <p:attrName>style.visibility</p:attrName>
                                        </p:attrNameLst>
                                      </p:cBhvr>
                                      <p:to>
                                        <p:strVal val="visible"/>
                                      </p:to>
                                    </p:set>
                                    <p:animEffect transition="in" filter="wheel(1)">
                                      <p:cBhvr>
                                        <p:cTn id="52" dur="2000"/>
                                        <p:tgtEl>
                                          <p:spTgt spid="86"/>
                                        </p:tgtEl>
                                      </p:cBhvr>
                                    </p:animEffect>
                                  </p:childTnLst>
                                </p:cTn>
                              </p:par>
                            </p:childTnLst>
                          </p:cTn>
                        </p:par>
                      </p:childTnLst>
                    </p:cTn>
                  </p:par>
                  <p:par>
                    <p:cTn id="53" fill="hold">
                      <p:stCondLst>
                        <p:cond delay="indefinite"/>
                      </p:stCondLst>
                      <p:childTnLst>
                        <p:par>
                          <p:cTn id="54" fill="hold">
                            <p:stCondLst>
                              <p:cond delay="0"/>
                            </p:stCondLst>
                            <p:childTnLst>
                              <p:par>
                                <p:cTn id="55" presetID="21" presetClass="entr" presetSubtype="1" fill="hold" grpId="0" nodeType="clickEffect">
                                  <p:stCondLst>
                                    <p:cond delay="0"/>
                                  </p:stCondLst>
                                  <p:childTnLst>
                                    <p:set>
                                      <p:cBhvr>
                                        <p:cTn id="56" dur="1" fill="hold">
                                          <p:stCondLst>
                                            <p:cond delay="0"/>
                                          </p:stCondLst>
                                        </p:cTn>
                                        <p:tgtEl>
                                          <p:spTgt spid="73"/>
                                        </p:tgtEl>
                                        <p:attrNameLst>
                                          <p:attrName>style.visibility</p:attrName>
                                        </p:attrNameLst>
                                      </p:cBhvr>
                                      <p:to>
                                        <p:strVal val="visible"/>
                                      </p:to>
                                    </p:set>
                                    <p:animEffect transition="in" filter="wheel(1)">
                                      <p:cBhvr>
                                        <p:cTn id="57" dur="2000"/>
                                        <p:tgtEl>
                                          <p:spTgt spid="73"/>
                                        </p:tgtEl>
                                      </p:cBhvr>
                                    </p:animEffect>
                                  </p:childTnLst>
                                </p:cTn>
                              </p:par>
                              <p:par>
                                <p:cTn id="58" presetID="21" presetClass="entr" presetSubtype="1" fill="hold" grpId="0" nodeType="withEffect">
                                  <p:stCondLst>
                                    <p:cond delay="0"/>
                                  </p:stCondLst>
                                  <p:childTnLst>
                                    <p:set>
                                      <p:cBhvr>
                                        <p:cTn id="59" dur="1" fill="hold">
                                          <p:stCondLst>
                                            <p:cond delay="0"/>
                                          </p:stCondLst>
                                        </p:cTn>
                                        <p:tgtEl>
                                          <p:spTgt spid="87"/>
                                        </p:tgtEl>
                                        <p:attrNameLst>
                                          <p:attrName>style.visibility</p:attrName>
                                        </p:attrNameLst>
                                      </p:cBhvr>
                                      <p:to>
                                        <p:strVal val="visible"/>
                                      </p:to>
                                    </p:set>
                                    <p:animEffect transition="in" filter="wheel(1)">
                                      <p:cBhvr>
                                        <p:cTn id="60" dur="2000"/>
                                        <p:tgtEl>
                                          <p:spTgt spid="87"/>
                                        </p:tgtEl>
                                      </p:cBhvr>
                                    </p:animEffect>
                                  </p:childTnLst>
                                </p:cTn>
                              </p:par>
                              <p:par>
                                <p:cTn id="61" presetID="21" presetClass="entr" presetSubtype="1" fill="hold" grpId="0" nodeType="withEffect">
                                  <p:stCondLst>
                                    <p:cond delay="0"/>
                                  </p:stCondLst>
                                  <p:childTnLst>
                                    <p:set>
                                      <p:cBhvr>
                                        <p:cTn id="62" dur="1" fill="hold">
                                          <p:stCondLst>
                                            <p:cond delay="0"/>
                                          </p:stCondLst>
                                        </p:cTn>
                                        <p:tgtEl>
                                          <p:spTgt spid="88"/>
                                        </p:tgtEl>
                                        <p:attrNameLst>
                                          <p:attrName>style.visibility</p:attrName>
                                        </p:attrNameLst>
                                      </p:cBhvr>
                                      <p:to>
                                        <p:strVal val="visible"/>
                                      </p:to>
                                    </p:set>
                                    <p:animEffect transition="in" filter="wheel(1)">
                                      <p:cBhvr>
                                        <p:cTn id="63" dur="2000"/>
                                        <p:tgtEl>
                                          <p:spTgt spid="88"/>
                                        </p:tgtEl>
                                      </p:cBhvr>
                                    </p:animEffect>
                                  </p:childTnLst>
                                </p:cTn>
                              </p:par>
                              <p:par>
                                <p:cTn id="64" presetID="21" presetClass="entr" presetSubtype="1" fill="hold" grpId="0" nodeType="withEffect">
                                  <p:stCondLst>
                                    <p:cond delay="0"/>
                                  </p:stCondLst>
                                  <p:childTnLst>
                                    <p:set>
                                      <p:cBhvr>
                                        <p:cTn id="65" dur="1" fill="hold">
                                          <p:stCondLst>
                                            <p:cond delay="0"/>
                                          </p:stCondLst>
                                        </p:cTn>
                                        <p:tgtEl>
                                          <p:spTgt spid="89"/>
                                        </p:tgtEl>
                                        <p:attrNameLst>
                                          <p:attrName>style.visibility</p:attrName>
                                        </p:attrNameLst>
                                      </p:cBhvr>
                                      <p:to>
                                        <p:strVal val="visible"/>
                                      </p:to>
                                    </p:set>
                                    <p:animEffect transition="in" filter="wheel(1)">
                                      <p:cBhvr>
                                        <p:cTn id="66" dur="2000"/>
                                        <p:tgtEl>
                                          <p:spTgt spid="89"/>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14"/>
                                        </p:tgtEl>
                                        <p:attrNameLst>
                                          <p:attrName>style.visibility</p:attrName>
                                        </p:attrNameLst>
                                      </p:cBhvr>
                                      <p:to>
                                        <p:strVal val="visible"/>
                                      </p:to>
                                    </p:set>
                                    <p:animEffect transition="in" filter="wipe(down)">
                                      <p:cBhvr>
                                        <p:cTn id="71" dur="500"/>
                                        <p:tgtEl>
                                          <p:spTgt spid="14"/>
                                        </p:tgtEl>
                                      </p:cBhvr>
                                    </p:animEffect>
                                  </p:childTnLst>
                                </p:cTn>
                              </p:par>
                              <p:par>
                                <p:cTn id="72" presetID="22" presetClass="entr" presetSubtype="4" fill="hold" nodeType="withEffect">
                                  <p:stCondLst>
                                    <p:cond delay="0"/>
                                  </p:stCondLst>
                                  <p:childTnLst>
                                    <p:set>
                                      <p:cBhvr>
                                        <p:cTn id="73" dur="1" fill="hold">
                                          <p:stCondLst>
                                            <p:cond delay="0"/>
                                          </p:stCondLst>
                                        </p:cTn>
                                        <p:tgtEl>
                                          <p:spTgt spid="61"/>
                                        </p:tgtEl>
                                        <p:attrNameLst>
                                          <p:attrName>style.visibility</p:attrName>
                                        </p:attrNameLst>
                                      </p:cBhvr>
                                      <p:to>
                                        <p:strVal val="visible"/>
                                      </p:to>
                                    </p:set>
                                    <p:animEffect transition="in" filter="wipe(down)">
                                      <p:cBhvr>
                                        <p:cTn id="74" dur="500"/>
                                        <p:tgtEl>
                                          <p:spTgt spid="61"/>
                                        </p:tgtEl>
                                      </p:cBhvr>
                                    </p:animEffect>
                                  </p:childTnLst>
                                </p:cTn>
                              </p:par>
                              <p:par>
                                <p:cTn id="75" presetID="22" presetClass="entr" presetSubtype="4" fill="hold" nodeType="withEffect">
                                  <p:stCondLst>
                                    <p:cond delay="0"/>
                                  </p:stCondLst>
                                  <p:childTnLst>
                                    <p:set>
                                      <p:cBhvr>
                                        <p:cTn id="76" dur="1" fill="hold">
                                          <p:stCondLst>
                                            <p:cond delay="0"/>
                                          </p:stCondLst>
                                        </p:cTn>
                                        <p:tgtEl>
                                          <p:spTgt spid="66"/>
                                        </p:tgtEl>
                                        <p:attrNameLst>
                                          <p:attrName>style.visibility</p:attrName>
                                        </p:attrNameLst>
                                      </p:cBhvr>
                                      <p:to>
                                        <p:strVal val="visible"/>
                                      </p:to>
                                    </p:set>
                                    <p:animEffect transition="in" filter="wipe(down)">
                                      <p:cBhvr>
                                        <p:cTn id="77" dur="500"/>
                                        <p:tgtEl>
                                          <p:spTgt spid="66"/>
                                        </p:tgtEl>
                                      </p:cBhvr>
                                    </p:animEffect>
                                  </p:childTnLst>
                                </p:cTn>
                              </p:par>
                              <p:par>
                                <p:cTn id="78" presetID="22" presetClass="entr" presetSubtype="4" fill="hold" nodeType="withEffect">
                                  <p:stCondLst>
                                    <p:cond delay="0"/>
                                  </p:stCondLst>
                                  <p:childTnLst>
                                    <p:set>
                                      <p:cBhvr>
                                        <p:cTn id="79" dur="1" fill="hold">
                                          <p:stCondLst>
                                            <p:cond delay="0"/>
                                          </p:stCondLst>
                                        </p:cTn>
                                        <p:tgtEl>
                                          <p:spTgt spid="72"/>
                                        </p:tgtEl>
                                        <p:attrNameLst>
                                          <p:attrName>style.visibility</p:attrName>
                                        </p:attrNameLst>
                                      </p:cBhvr>
                                      <p:to>
                                        <p:strVal val="visible"/>
                                      </p:to>
                                    </p:set>
                                    <p:animEffect transition="in" filter="wipe(down)">
                                      <p:cBhvr>
                                        <p:cTn id="80" dur="500"/>
                                        <p:tgtEl>
                                          <p:spTgt spid="72"/>
                                        </p:tgtEl>
                                      </p:cBhvr>
                                    </p:animEffect>
                                  </p:childTnLst>
                                </p:cTn>
                              </p:par>
                            </p:childTnLst>
                          </p:cTn>
                        </p:par>
                      </p:childTnLst>
                    </p:cTn>
                  </p:par>
                  <p:par>
                    <p:cTn id="81" fill="hold">
                      <p:stCondLst>
                        <p:cond delay="indefinite"/>
                      </p:stCondLst>
                      <p:childTnLst>
                        <p:par>
                          <p:cTn id="82" fill="hold">
                            <p:stCondLst>
                              <p:cond delay="0"/>
                            </p:stCondLst>
                            <p:childTnLst>
                              <p:par>
                                <p:cTn id="83" presetID="21" presetClass="entr" presetSubtype="1" fill="hold" grpId="0" nodeType="clickEffect">
                                  <p:stCondLst>
                                    <p:cond delay="0"/>
                                  </p:stCondLst>
                                  <p:childTnLst>
                                    <p:set>
                                      <p:cBhvr>
                                        <p:cTn id="84" dur="1" fill="hold">
                                          <p:stCondLst>
                                            <p:cond delay="0"/>
                                          </p:stCondLst>
                                        </p:cTn>
                                        <p:tgtEl>
                                          <p:spTgt spid="17"/>
                                        </p:tgtEl>
                                        <p:attrNameLst>
                                          <p:attrName>style.visibility</p:attrName>
                                        </p:attrNameLst>
                                      </p:cBhvr>
                                      <p:to>
                                        <p:strVal val="visible"/>
                                      </p:to>
                                    </p:set>
                                    <p:animEffect transition="in" filter="wheel(1)">
                                      <p:cBhvr>
                                        <p:cTn id="85" dur="2000"/>
                                        <p:tgtEl>
                                          <p:spTgt spid="17"/>
                                        </p:tgtEl>
                                      </p:cBhvr>
                                    </p:animEffect>
                                  </p:childTnLst>
                                </p:cTn>
                              </p:par>
                              <p:par>
                                <p:cTn id="86" presetID="21" presetClass="entr" presetSubtype="1" fill="hold" grpId="0" nodeType="withEffect">
                                  <p:stCondLst>
                                    <p:cond delay="0"/>
                                  </p:stCondLst>
                                  <p:childTnLst>
                                    <p:set>
                                      <p:cBhvr>
                                        <p:cTn id="87" dur="1" fill="hold">
                                          <p:stCondLst>
                                            <p:cond delay="0"/>
                                          </p:stCondLst>
                                        </p:cTn>
                                        <p:tgtEl>
                                          <p:spTgt spid="65"/>
                                        </p:tgtEl>
                                        <p:attrNameLst>
                                          <p:attrName>style.visibility</p:attrName>
                                        </p:attrNameLst>
                                      </p:cBhvr>
                                      <p:to>
                                        <p:strVal val="visible"/>
                                      </p:to>
                                    </p:set>
                                    <p:animEffect transition="in" filter="wheel(1)">
                                      <p:cBhvr>
                                        <p:cTn id="88" dur="2000"/>
                                        <p:tgtEl>
                                          <p:spTgt spid="65"/>
                                        </p:tgtEl>
                                      </p:cBhvr>
                                    </p:animEffect>
                                  </p:childTnLst>
                                </p:cTn>
                              </p:par>
                              <p:par>
                                <p:cTn id="89" presetID="21" presetClass="entr" presetSubtype="1" fill="hold" grpId="0" nodeType="withEffect">
                                  <p:stCondLst>
                                    <p:cond delay="0"/>
                                  </p:stCondLst>
                                  <p:childTnLst>
                                    <p:set>
                                      <p:cBhvr>
                                        <p:cTn id="90" dur="1" fill="hold">
                                          <p:stCondLst>
                                            <p:cond delay="0"/>
                                          </p:stCondLst>
                                        </p:cTn>
                                        <p:tgtEl>
                                          <p:spTgt spid="67"/>
                                        </p:tgtEl>
                                        <p:attrNameLst>
                                          <p:attrName>style.visibility</p:attrName>
                                        </p:attrNameLst>
                                      </p:cBhvr>
                                      <p:to>
                                        <p:strVal val="visible"/>
                                      </p:to>
                                    </p:set>
                                    <p:animEffect transition="in" filter="wheel(1)">
                                      <p:cBhvr>
                                        <p:cTn id="91" dur="2000"/>
                                        <p:tgtEl>
                                          <p:spTgt spid="67"/>
                                        </p:tgtEl>
                                      </p:cBhvr>
                                    </p:animEffect>
                                  </p:childTnLst>
                                </p:cTn>
                              </p:par>
                              <p:par>
                                <p:cTn id="92" presetID="21" presetClass="entr" presetSubtype="1" fill="hold" grpId="0" nodeType="withEffect">
                                  <p:stCondLst>
                                    <p:cond delay="0"/>
                                  </p:stCondLst>
                                  <p:childTnLst>
                                    <p:set>
                                      <p:cBhvr>
                                        <p:cTn id="93" dur="1" fill="hold">
                                          <p:stCondLst>
                                            <p:cond delay="0"/>
                                          </p:stCondLst>
                                        </p:cTn>
                                        <p:tgtEl>
                                          <p:spTgt spid="81"/>
                                        </p:tgtEl>
                                        <p:attrNameLst>
                                          <p:attrName>style.visibility</p:attrName>
                                        </p:attrNameLst>
                                      </p:cBhvr>
                                      <p:to>
                                        <p:strVal val="visible"/>
                                      </p:to>
                                    </p:set>
                                    <p:animEffect transition="in" filter="wheel(1)">
                                      <p:cBhvr>
                                        <p:cTn id="94" dur="2000"/>
                                        <p:tgtEl>
                                          <p:spTgt spid="81"/>
                                        </p:tgtEl>
                                      </p:cBhvr>
                                    </p:animEffect>
                                  </p:childTnLst>
                                </p:cTn>
                              </p:par>
                            </p:childTnLst>
                          </p:cTn>
                        </p:par>
                      </p:childTnLst>
                    </p:cTn>
                  </p:par>
                  <p:par>
                    <p:cTn id="95" fill="hold">
                      <p:stCondLst>
                        <p:cond delay="indefinite"/>
                      </p:stCondLst>
                      <p:childTnLst>
                        <p:par>
                          <p:cTn id="96" fill="hold">
                            <p:stCondLst>
                              <p:cond delay="0"/>
                            </p:stCondLst>
                            <p:childTnLst>
                              <p:par>
                                <p:cTn id="97" presetID="21" presetClass="entr" presetSubtype="1" fill="hold" grpId="0" nodeType="clickEffect">
                                  <p:stCondLst>
                                    <p:cond delay="0"/>
                                  </p:stCondLst>
                                  <p:childTnLst>
                                    <p:set>
                                      <p:cBhvr>
                                        <p:cTn id="98" dur="1" fill="hold">
                                          <p:stCondLst>
                                            <p:cond delay="0"/>
                                          </p:stCondLst>
                                        </p:cTn>
                                        <p:tgtEl>
                                          <p:spTgt spid="9"/>
                                        </p:tgtEl>
                                        <p:attrNameLst>
                                          <p:attrName>style.visibility</p:attrName>
                                        </p:attrNameLst>
                                      </p:cBhvr>
                                      <p:to>
                                        <p:strVal val="visible"/>
                                      </p:to>
                                    </p:set>
                                    <p:animEffect transition="in" filter="wheel(1)">
                                      <p:cBhvr>
                                        <p:cTn id="99"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 grpId="0" animBg="1"/>
      <p:bldP spid="9" grpId="0" animBg="1"/>
      <p:bldP spid="8" grpId="0" animBg="1"/>
      <p:bldP spid="7" grpId="0" animBg="1"/>
      <p:bldP spid="10" grpId="0" animBg="1"/>
      <p:bldP spid="71" grpId="0" animBg="1"/>
      <p:bldP spid="73" grpId="0" animBg="1"/>
      <p:bldP spid="96" grpId="0" animBg="1"/>
      <p:bldP spid="17" grpId="0" animBg="1"/>
      <p:bldP spid="58" grpId="0" animBg="1"/>
      <p:bldP spid="59" grpId="0" animBg="1"/>
      <p:bldP spid="60" grpId="0" animBg="1"/>
      <p:bldP spid="65" grpId="0" animBg="1"/>
      <p:bldP spid="67" grpId="0" animBg="1"/>
      <p:bldP spid="81" grpId="0" animBg="1"/>
      <p:bldP spid="82" grpId="0" animBg="1"/>
      <p:bldP spid="83" grpId="0" animBg="1"/>
      <p:bldP spid="84" grpId="0" animBg="1"/>
      <p:bldP spid="86" grpId="0" animBg="1"/>
      <p:bldP spid="87" grpId="0" animBg="1"/>
      <p:bldP spid="88" grpId="0" animBg="1"/>
      <p:bldP spid="89" grpId="0" animBg="1"/>
      <p:bldP spid="91"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250825" y="1268413"/>
            <a:ext cx="8641655" cy="1052596"/>
          </a:xfrm>
          <a:prstGeom prst="rect">
            <a:avLst/>
          </a:prstGeom>
        </p:spPr>
        <p:txBody>
          <a:bodyPr wrap="square">
            <a:spAutoFit/>
          </a:bodyPr>
          <a:lstStyle/>
          <a:p>
            <a:pPr lvl="0">
              <a:spcBef>
                <a:spcPct val="40000"/>
              </a:spcBef>
              <a:buClr>
                <a:srgbClr val="00778A"/>
              </a:buClr>
              <a:buSzPct val="75000"/>
            </a:pPr>
            <a:r>
              <a:rPr lang="en-GB" sz="2400" b="1" dirty="0" smtClean="0">
                <a:solidFill>
                  <a:srgbClr val="000000"/>
                </a:solidFill>
                <a:latin typeface="Calibri" pitchFamily="34" charset="0"/>
                <a:cs typeface="Calibri" pitchFamily="34" charset="0"/>
              </a:rPr>
              <a:t>Thermal insulation – measuring method</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U-value of a curtain wall can be also determined by the „hot-box” method based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on the measuring procedure</a:t>
            </a:r>
          </a:p>
        </p:txBody>
      </p:sp>
      <p:sp>
        <p:nvSpPr>
          <p:cNvPr id="73" name="pole tekstowe 72"/>
          <p:cNvSpPr txBox="1"/>
          <p:nvPr/>
        </p:nvSpPr>
        <p:spPr>
          <a:xfrm>
            <a:off x="1810198" y="4062375"/>
            <a:ext cx="216024" cy="369332"/>
          </a:xfrm>
          <a:prstGeom prst="rect">
            <a:avLst/>
          </a:prstGeom>
          <a:noFill/>
        </p:spPr>
        <p:txBody>
          <a:bodyPr wrap="square" rtlCol="0">
            <a:spAutoFit/>
          </a:bodyPr>
          <a:lstStyle/>
          <a:p>
            <a:r>
              <a:rPr lang="en-GB" smtClean="0">
                <a:latin typeface="Calibri" pitchFamily="34" charset="0"/>
                <a:cs typeface="Calibri" pitchFamily="34" charset="0"/>
              </a:rPr>
              <a:t>7</a:t>
            </a:r>
            <a:endParaRPr lang="en-GB">
              <a:latin typeface="Calibri" pitchFamily="34" charset="0"/>
              <a:cs typeface="Calibri" pitchFamily="34" charset="0"/>
            </a:endParaRPr>
          </a:p>
        </p:txBody>
      </p:sp>
      <p:sp>
        <p:nvSpPr>
          <p:cNvPr id="71" name="pole tekstowe 70"/>
          <p:cNvSpPr txBox="1"/>
          <p:nvPr/>
        </p:nvSpPr>
        <p:spPr>
          <a:xfrm>
            <a:off x="912022" y="4062573"/>
            <a:ext cx="216024" cy="369332"/>
          </a:xfrm>
          <a:prstGeom prst="rect">
            <a:avLst/>
          </a:prstGeom>
          <a:noFill/>
        </p:spPr>
        <p:txBody>
          <a:bodyPr wrap="square" rtlCol="0">
            <a:spAutoFit/>
          </a:bodyPr>
          <a:lstStyle/>
          <a:p>
            <a:r>
              <a:rPr lang="en-GB" u="sng" dirty="0" smtClean="0">
                <a:latin typeface="Calibri" pitchFamily="34" charset="0"/>
                <a:cs typeface="Calibri" pitchFamily="34" charset="0"/>
              </a:rPr>
              <a:t>1</a:t>
            </a:r>
            <a:endParaRPr lang="en-GB" u="sng" dirty="0">
              <a:latin typeface="Calibri" pitchFamily="34" charset="0"/>
              <a:cs typeface="Calibri" pitchFamily="34" charset="0"/>
            </a:endParaRPr>
          </a:p>
        </p:txBody>
      </p:sp>
      <p:sp>
        <p:nvSpPr>
          <p:cNvPr id="72" name="pole tekstowe 71"/>
          <p:cNvSpPr txBox="1"/>
          <p:nvPr/>
        </p:nvSpPr>
        <p:spPr>
          <a:xfrm>
            <a:off x="4035806" y="4062573"/>
            <a:ext cx="216024" cy="369332"/>
          </a:xfrm>
          <a:prstGeom prst="rect">
            <a:avLst/>
          </a:prstGeom>
          <a:noFill/>
        </p:spPr>
        <p:txBody>
          <a:bodyPr wrap="square" rtlCol="0">
            <a:spAutoFit/>
          </a:bodyPr>
          <a:lstStyle/>
          <a:p>
            <a:r>
              <a:rPr lang="en-GB" u="sng" smtClean="0">
                <a:latin typeface="Calibri" pitchFamily="34" charset="0"/>
                <a:cs typeface="Calibri" pitchFamily="34" charset="0"/>
              </a:rPr>
              <a:t>2</a:t>
            </a:r>
            <a:endParaRPr lang="en-GB" u="sng">
              <a:latin typeface="Calibri" pitchFamily="34" charset="0"/>
              <a:cs typeface="Calibri" pitchFamily="34" charset="0"/>
            </a:endParaRPr>
          </a:p>
        </p:txBody>
      </p:sp>
      <p:sp>
        <p:nvSpPr>
          <p:cNvPr id="74" name="pole tekstowe 73"/>
          <p:cNvSpPr txBox="1"/>
          <p:nvPr/>
        </p:nvSpPr>
        <p:spPr>
          <a:xfrm>
            <a:off x="1625937" y="3269788"/>
            <a:ext cx="216024" cy="369332"/>
          </a:xfrm>
          <a:prstGeom prst="rect">
            <a:avLst/>
          </a:prstGeom>
          <a:noFill/>
        </p:spPr>
        <p:txBody>
          <a:bodyPr wrap="square" rtlCol="0">
            <a:spAutoFit/>
          </a:bodyPr>
          <a:lstStyle/>
          <a:p>
            <a:r>
              <a:rPr lang="en-GB" smtClean="0">
                <a:latin typeface="Calibri" pitchFamily="34" charset="0"/>
                <a:cs typeface="Calibri" pitchFamily="34" charset="0"/>
              </a:rPr>
              <a:t>3</a:t>
            </a:r>
            <a:endParaRPr lang="en-GB">
              <a:latin typeface="Calibri" pitchFamily="34" charset="0"/>
              <a:cs typeface="Calibri" pitchFamily="34" charset="0"/>
            </a:endParaRPr>
          </a:p>
        </p:txBody>
      </p:sp>
      <p:sp>
        <p:nvSpPr>
          <p:cNvPr id="80" name="pole tekstowe 79"/>
          <p:cNvSpPr txBox="1"/>
          <p:nvPr/>
        </p:nvSpPr>
        <p:spPr>
          <a:xfrm>
            <a:off x="3615847" y="5295782"/>
            <a:ext cx="216024" cy="369332"/>
          </a:xfrm>
          <a:prstGeom prst="rect">
            <a:avLst/>
          </a:prstGeom>
          <a:noFill/>
        </p:spPr>
        <p:txBody>
          <a:bodyPr wrap="square" rtlCol="0">
            <a:spAutoFit/>
          </a:bodyPr>
          <a:lstStyle/>
          <a:p>
            <a:r>
              <a:rPr lang="en-GB" smtClean="0">
                <a:latin typeface="Calibri" pitchFamily="34" charset="0"/>
                <a:cs typeface="Calibri" pitchFamily="34" charset="0"/>
              </a:rPr>
              <a:t>6</a:t>
            </a:r>
            <a:endParaRPr lang="en-GB">
              <a:latin typeface="Calibri" pitchFamily="34" charset="0"/>
              <a:cs typeface="Calibri" pitchFamily="34" charset="0"/>
            </a:endParaRPr>
          </a:p>
        </p:txBody>
      </p:sp>
      <p:sp>
        <p:nvSpPr>
          <p:cNvPr id="86" name="pole tekstowe 85"/>
          <p:cNvSpPr txBox="1"/>
          <p:nvPr/>
        </p:nvSpPr>
        <p:spPr>
          <a:xfrm>
            <a:off x="2239971" y="4062573"/>
            <a:ext cx="216024" cy="369332"/>
          </a:xfrm>
          <a:prstGeom prst="rect">
            <a:avLst/>
          </a:prstGeom>
          <a:noFill/>
        </p:spPr>
        <p:txBody>
          <a:bodyPr wrap="square" rtlCol="0">
            <a:spAutoFit/>
          </a:bodyPr>
          <a:lstStyle/>
          <a:p>
            <a:r>
              <a:rPr lang="en-GB" smtClean="0">
                <a:latin typeface="Calibri" pitchFamily="34" charset="0"/>
                <a:cs typeface="Calibri" pitchFamily="34" charset="0"/>
              </a:rPr>
              <a:t>4</a:t>
            </a:r>
            <a:endParaRPr lang="en-GB">
              <a:latin typeface="Calibri" pitchFamily="34" charset="0"/>
              <a:cs typeface="Calibri" pitchFamily="34" charset="0"/>
            </a:endParaRPr>
          </a:p>
        </p:txBody>
      </p:sp>
      <p:sp>
        <p:nvSpPr>
          <p:cNvPr id="87" name="pole tekstowe 86"/>
          <p:cNvSpPr txBox="1"/>
          <p:nvPr/>
        </p:nvSpPr>
        <p:spPr>
          <a:xfrm>
            <a:off x="2705768" y="3251956"/>
            <a:ext cx="216024" cy="369332"/>
          </a:xfrm>
          <a:prstGeom prst="rect">
            <a:avLst/>
          </a:prstGeom>
          <a:noFill/>
        </p:spPr>
        <p:txBody>
          <a:bodyPr wrap="square" rtlCol="0">
            <a:spAutoFit/>
          </a:bodyPr>
          <a:lstStyle/>
          <a:p>
            <a:r>
              <a:rPr lang="en-GB" smtClean="0">
                <a:latin typeface="Calibri" pitchFamily="34" charset="0"/>
                <a:cs typeface="Calibri" pitchFamily="34" charset="0"/>
              </a:rPr>
              <a:t>5</a:t>
            </a:r>
            <a:endParaRPr lang="en-GB">
              <a:latin typeface="Calibri" pitchFamily="34" charset="0"/>
              <a:cs typeface="Calibri" pitchFamily="34" charset="0"/>
            </a:endParaRPr>
          </a:p>
        </p:txBody>
      </p:sp>
      <p:grpSp>
        <p:nvGrpSpPr>
          <p:cNvPr id="5" name="Grupa 4"/>
          <p:cNvGrpSpPr/>
          <p:nvPr/>
        </p:nvGrpSpPr>
        <p:grpSpPr>
          <a:xfrm>
            <a:off x="551414" y="2588408"/>
            <a:ext cx="4155560" cy="3531441"/>
            <a:chOff x="551414" y="2588408"/>
            <a:chExt cx="4155560" cy="3531441"/>
          </a:xfrm>
        </p:grpSpPr>
        <p:sp>
          <p:nvSpPr>
            <p:cNvPr id="56" name="Dowolny kształt 55"/>
            <p:cNvSpPr/>
            <p:nvPr/>
          </p:nvSpPr>
          <p:spPr>
            <a:xfrm>
              <a:off x="2752926" y="5507200"/>
              <a:ext cx="1078706" cy="192881"/>
            </a:xfrm>
            <a:custGeom>
              <a:avLst/>
              <a:gdLst>
                <a:gd name="connsiteX0" fmla="*/ 0 w 1078706"/>
                <a:gd name="connsiteY0" fmla="*/ 0 h 192881"/>
                <a:gd name="connsiteX1" fmla="*/ 192881 w 1078706"/>
                <a:gd name="connsiteY1" fmla="*/ 192881 h 192881"/>
                <a:gd name="connsiteX2" fmla="*/ 1078706 w 1078706"/>
                <a:gd name="connsiteY2" fmla="*/ 192881 h 192881"/>
              </a:gdLst>
              <a:ahLst/>
              <a:cxnLst>
                <a:cxn ang="0">
                  <a:pos x="connsiteX0" y="connsiteY0"/>
                </a:cxn>
                <a:cxn ang="0">
                  <a:pos x="connsiteX1" y="connsiteY1"/>
                </a:cxn>
                <a:cxn ang="0">
                  <a:pos x="connsiteX2" y="connsiteY2"/>
                </a:cxn>
              </a:cxnLst>
              <a:rect l="l" t="t" r="r" b="b"/>
              <a:pathLst>
                <a:path w="1078706" h="192881">
                  <a:moveTo>
                    <a:pt x="0" y="0"/>
                  </a:moveTo>
                  <a:lnTo>
                    <a:pt x="192881" y="192881"/>
                  </a:lnTo>
                  <a:lnTo>
                    <a:pt x="1078706" y="192881"/>
                  </a:lnTo>
                </a:path>
              </a:pathLst>
            </a:custGeom>
            <a:ln w="5080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
          <p:nvSpPr>
            <p:cNvPr id="3" name="Prostokąt 2"/>
            <p:cNvSpPr/>
            <p:nvPr/>
          </p:nvSpPr>
          <p:spPr>
            <a:xfrm>
              <a:off x="2503180" y="2824300"/>
              <a:ext cx="252028" cy="708207"/>
            </a:xfrm>
            <a:prstGeom prst="rect">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Prostokąt 3"/>
            <p:cNvSpPr/>
            <p:nvPr/>
          </p:nvSpPr>
          <p:spPr>
            <a:xfrm>
              <a:off x="2503180" y="5175753"/>
              <a:ext cx="252028" cy="708207"/>
            </a:xfrm>
            <a:prstGeom prst="rect">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olny kształt 5"/>
            <p:cNvSpPr/>
            <p:nvPr/>
          </p:nvSpPr>
          <p:spPr>
            <a:xfrm>
              <a:off x="1456133" y="3014264"/>
              <a:ext cx="981307" cy="2698594"/>
            </a:xfrm>
            <a:custGeom>
              <a:avLst/>
              <a:gdLst>
                <a:gd name="connsiteX0" fmla="*/ 981307 w 981307"/>
                <a:gd name="connsiteY0" fmla="*/ 208155 h 2698594"/>
                <a:gd name="connsiteX1" fmla="*/ 981307 w 981307"/>
                <a:gd name="connsiteY1" fmla="*/ 118946 h 2698594"/>
                <a:gd name="connsiteX2" fmla="*/ 862361 w 981307"/>
                <a:gd name="connsiteY2" fmla="*/ 0 h 2698594"/>
                <a:gd name="connsiteX3" fmla="*/ 0 w 981307"/>
                <a:gd name="connsiteY3" fmla="*/ 0 h 2698594"/>
                <a:gd name="connsiteX4" fmla="*/ 0 w 981307"/>
                <a:gd name="connsiteY4" fmla="*/ 2698594 h 2698594"/>
                <a:gd name="connsiteX5" fmla="*/ 862361 w 981307"/>
                <a:gd name="connsiteY5" fmla="*/ 2698594 h 2698594"/>
                <a:gd name="connsiteX6" fmla="*/ 973873 w 981307"/>
                <a:gd name="connsiteY6" fmla="*/ 2587082 h 2698594"/>
                <a:gd name="connsiteX7" fmla="*/ 973873 w 981307"/>
                <a:gd name="connsiteY7" fmla="*/ 2490438 h 2698594"/>
                <a:gd name="connsiteX8" fmla="*/ 237892 w 981307"/>
                <a:gd name="connsiteY8" fmla="*/ 2490438 h 2698594"/>
                <a:gd name="connsiteX9" fmla="*/ 237892 w 981307"/>
                <a:gd name="connsiteY9" fmla="*/ 223024 h 2698594"/>
                <a:gd name="connsiteX10" fmla="*/ 981307 w 981307"/>
                <a:gd name="connsiteY10" fmla="*/ 208155 h 269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81307" h="2698594">
                  <a:moveTo>
                    <a:pt x="981307" y="208155"/>
                  </a:moveTo>
                  <a:lnTo>
                    <a:pt x="981307" y="118946"/>
                  </a:lnTo>
                  <a:lnTo>
                    <a:pt x="862361" y="0"/>
                  </a:lnTo>
                  <a:lnTo>
                    <a:pt x="0" y="0"/>
                  </a:lnTo>
                  <a:lnTo>
                    <a:pt x="0" y="2698594"/>
                  </a:lnTo>
                  <a:lnTo>
                    <a:pt x="862361" y="2698594"/>
                  </a:lnTo>
                  <a:lnTo>
                    <a:pt x="973873" y="2587082"/>
                  </a:lnTo>
                  <a:lnTo>
                    <a:pt x="973873" y="2490438"/>
                  </a:lnTo>
                  <a:lnTo>
                    <a:pt x="237892" y="2490438"/>
                  </a:lnTo>
                  <a:lnTo>
                    <a:pt x="237892" y="223024"/>
                  </a:lnTo>
                  <a:lnTo>
                    <a:pt x="981307" y="208155"/>
                  </a:lnTo>
                  <a:close/>
                </a:path>
              </a:pathLst>
            </a:cu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Elipsa 6"/>
            <p:cNvSpPr/>
            <p:nvPr/>
          </p:nvSpPr>
          <p:spPr>
            <a:xfrm>
              <a:off x="2437440" y="3105858"/>
              <a:ext cx="72008" cy="144016"/>
            </a:xfrm>
            <a:prstGeom prst="ellipse">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Elipsa 7"/>
            <p:cNvSpPr/>
            <p:nvPr/>
          </p:nvSpPr>
          <p:spPr>
            <a:xfrm>
              <a:off x="2431172" y="5488596"/>
              <a:ext cx="72008" cy="144016"/>
            </a:xfrm>
            <a:prstGeom prst="ellipse">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Łącznik prostoliniowy 9"/>
            <p:cNvCxnSpPr/>
            <p:nvPr/>
          </p:nvCxnSpPr>
          <p:spPr>
            <a:xfrm>
              <a:off x="2107136" y="3508150"/>
              <a:ext cx="0" cy="1643246"/>
            </a:xfrm>
            <a:prstGeom prst="line">
              <a:avLst/>
            </a:prstGeom>
            <a:ln w="50800">
              <a:solidFill>
                <a:srgbClr val="F3C200"/>
              </a:solidFill>
            </a:ln>
          </p:spPr>
          <p:style>
            <a:lnRef idx="1">
              <a:schemeClr val="accent1"/>
            </a:lnRef>
            <a:fillRef idx="0">
              <a:schemeClr val="accent1"/>
            </a:fillRef>
            <a:effectRef idx="0">
              <a:schemeClr val="accent1"/>
            </a:effectRef>
            <a:fontRef idx="minor">
              <a:schemeClr val="tx1"/>
            </a:fontRef>
          </p:style>
        </p:cxnSp>
        <p:sp>
          <p:nvSpPr>
            <p:cNvPr id="13" name="Prostokąt 12"/>
            <p:cNvSpPr/>
            <p:nvPr/>
          </p:nvSpPr>
          <p:spPr>
            <a:xfrm>
              <a:off x="2505210" y="3532506"/>
              <a:ext cx="63007" cy="1643247"/>
            </a:xfrm>
            <a:prstGeom prst="rect">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Elipsa 22"/>
            <p:cNvSpPr/>
            <p:nvPr/>
          </p:nvSpPr>
          <p:spPr>
            <a:xfrm>
              <a:off x="1819104" y="4505295"/>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Elipsa 23"/>
            <p:cNvSpPr/>
            <p:nvPr/>
          </p:nvSpPr>
          <p:spPr>
            <a:xfrm>
              <a:off x="1819104" y="4793327"/>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Elipsa 24"/>
            <p:cNvSpPr/>
            <p:nvPr/>
          </p:nvSpPr>
          <p:spPr>
            <a:xfrm>
              <a:off x="1819103" y="4649311"/>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Elipsa 25"/>
            <p:cNvSpPr/>
            <p:nvPr/>
          </p:nvSpPr>
          <p:spPr>
            <a:xfrm>
              <a:off x="1819104" y="4361279"/>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Elipsa 27"/>
            <p:cNvSpPr/>
            <p:nvPr/>
          </p:nvSpPr>
          <p:spPr>
            <a:xfrm>
              <a:off x="1819102" y="4223641"/>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Strzałka zakrzywiona w dół 44"/>
            <p:cNvSpPr/>
            <p:nvPr/>
          </p:nvSpPr>
          <p:spPr>
            <a:xfrm>
              <a:off x="1864942" y="3388490"/>
              <a:ext cx="566229" cy="288032"/>
            </a:xfrm>
            <a:prstGeom prst="curved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6" name="Strzałka zakrzywiona w dół 45"/>
            <p:cNvSpPr/>
            <p:nvPr/>
          </p:nvSpPr>
          <p:spPr>
            <a:xfrm rot="10800000">
              <a:off x="1824021" y="5056548"/>
              <a:ext cx="566229" cy="288032"/>
            </a:xfrm>
            <a:prstGeom prst="curvedDownArrow">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7" name="Dowolny kształt 56"/>
            <p:cNvSpPr/>
            <p:nvPr/>
          </p:nvSpPr>
          <p:spPr>
            <a:xfrm>
              <a:off x="3145832" y="2999744"/>
              <a:ext cx="650082" cy="2264568"/>
            </a:xfrm>
            <a:custGeom>
              <a:avLst/>
              <a:gdLst>
                <a:gd name="connsiteX0" fmla="*/ 0 w 650082"/>
                <a:gd name="connsiteY0" fmla="*/ 0 h 2264568"/>
                <a:gd name="connsiteX1" fmla="*/ 0 w 650082"/>
                <a:gd name="connsiteY1" fmla="*/ 2264568 h 2264568"/>
                <a:gd name="connsiteX2" fmla="*/ 650082 w 650082"/>
                <a:gd name="connsiteY2" fmla="*/ 2264568 h 2264568"/>
              </a:gdLst>
              <a:ahLst/>
              <a:cxnLst>
                <a:cxn ang="0">
                  <a:pos x="connsiteX0" y="connsiteY0"/>
                </a:cxn>
                <a:cxn ang="0">
                  <a:pos x="connsiteX1" y="connsiteY1"/>
                </a:cxn>
                <a:cxn ang="0">
                  <a:pos x="connsiteX2" y="connsiteY2"/>
                </a:cxn>
              </a:cxnLst>
              <a:rect l="l" t="t" r="r" b="b"/>
              <a:pathLst>
                <a:path w="650082" h="2264568">
                  <a:moveTo>
                    <a:pt x="0" y="0"/>
                  </a:moveTo>
                  <a:lnTo>
                    <a:pt x="0" y="2264568"/>
                  </a:lnTo>
                  <a:lnTo>
                    <a:pt x="650082" y="2264568"/>
                  </a:lnTo>
                </a:path>
              </a:pathLst>
            </a:custGeom>
            <a:ln w="5080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0" name="Schemat blokowy: sortowanie 59"/>
            <p:cNvSpPr/>
            <p:nvPr/>
          </p:nvSpPr>
          <p:spPr>
            <a:xfrm rot="5400000">
              <a:off x="3339421" y="5336432"/>
              <a:ext cx="271734" cy="288032"/>
            </a:xfrm>
            <a:prstGeom prst="flowChartCollate">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61" name="Strzałka w górę 60"/>
            <p:cNvSpPr/>
            <p:nvPr/>
          </p:nvSpPr>
          <p:spPr>
            <a:xfrm>
              <a:off x="2870648" y="4036485"/>
              <a:ext cx="144016" cy="331447"/>
            </a:xfrm>
            <a:prstGeom prst="upArrow">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Strzałka w górę 61"/>
            <p:cNvSpPr/>
            <p:nvPr/>
          </p:nvSpPr>
          <p:spPr>
            <a:xfrm>
              <a:off x="2870648" y="4932975"/>
              <a:ext cx="144016" cy="331447"/>
            </a:xfrm>
            <a:prstGeom prst="upArrow">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Strzałka w górę 63"/>
            <p:cNvSpPr/>
            <p:nvPr/>
          </p:nvSpPr>
          <p:spPr>
            <a:xfrm>
              <a:off x="3791774" y="3760404"/>
              <a:ext cx="144016" cy="331447"/>
            </a:xfrm>
            <a:prstGeom prst="upArrow">
              <a:avLst/>
            </a:prstGeom>
            <a:solidFill>
              <a:srgbClr val="00B0F0"/>
            </a:solidFill>
            <a:ln>
              <a:solidFill>
                <a:srgbClr val="0070C0"/>
              </a:solidFill>
            </a:ln>
            <a:scene3d>
              <a:camera prst="orthographicFront">
                <a:rot lat="0" lon="0" rev="108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Prostokąt 68"/>
            <p:cNvSpPr/>
            <p:nvPr/>
          </p:nvSpPr>
          <p:spPr>
            <a:xfrm>
              <a:off x="810992" y="2824300"/>
              <a:ext cx="3600400" cy="3059660"/>
            </a:xfrm>
            <a:prstGeom prst="rect">
              <a:avLst/>
            </a:prstGeom>
            <a:no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Prostokąt 69"/>
            <p:cNvSpPr/>
            <p:nvPr/>
          </p:nvSpPr>
          <p:spPr>
            <a:xfrm>
              <a:off x="551414" y="2588408"/>
              <a:ext cx="4155560" cy="3531441"/>
            </a:xfrm>
            <a:prstGeom prst="rect">
              <a:avLst/>
            </a:prstGeom>
            <a:no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5" name="Łącznik prostoliniowy 74"/>
            <p:cNvCxnSpPr/>
            <p:nvPr/>
          </p:nvCxnSpPr>
          <p:spPr>
            <a:xfrm>
              <a:off x="1091474" y="4793327"/>
              <a:ext cx="0" cy="821623"/>
            </a:xfrm>
            <a:prstGeom prst="line">
              <a:avLst/>
            </a:prstGeom>
            <a:ln w="50800">
              <a:solidFill>
                <a:srgbClr val="F3C200"/>
              </a:solidFill>
            </a:ln>
          </p:spPr>
          <p:style>
            <a:lnRef idx="1">
              <a:schemeClr val="accent1"/>
            </a:lnRef>
            <a:fillRef idx="0">
              <a:schemeClr val="accent1"/>
            </a:fillRef>
            <a:effectRef idx="0">
              <a:schemeClr val="accent1"/>
            </a:effectRef>
            <a:fontRef idx="minor">
              <a:schemeClr val="tx1"/>
            </a:fontRef>
          </p:style>
        </p:cxnSp>
        <p:sp>
          <p:nvSpPr>
            <p:cNvPr id="77" name="Elipsa 76"/>
            <p:cNvSpPr/>
            <p:nvPr/>
          </p:nvSpPr>
          <p:spPr>
            <a:xfrm>
              <a:off x="937743" y="5205013"/>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Elipsa 77"/>
            <p:cNvSpPr/>
            <p:nvPr/>
          </p:nvSpPr>
          <p:spPr>
            <a:xfrm>
              <a:off x="937743" y="5060997"/>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Elipsa 78"/>
            <p:cNvSpPr/>
            <p:nvPr/>
          </p:nvSpPr>
          <p:spPr>
            <a:xfrm>
              <a:off x="937741" y="4923359"/>
              <a:ext cx="45719" cy="47197"/>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 name="Schemat blokowy: sortowanie 80"/>
            <p:cNvSpPr/>
            <p:nvPr/>
          </p:nvSpPr>
          <p:spPr>
            <a:xfrm rot="10800000">
              <a:off x="851721" y="5373288"/>
              <a:ext cx="188317" cy="199612"/>
            </a:xfrm>
            <a:prstGeom prst="flowChartCollat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3" name="Dowolny kształt 82"/>
            <p:cNvSpPr/>
            <p:nvPr/>
          </p:nvSpPr>
          <p:spPr>
            <a:xfrm>
              <a:off x="3619481" y="2821150"/>
              <a:ext cx="0" cy="528637"/>
            </a:xfrm>
            <a:custGeom>
              <a:avLst/>
              <a:gdLst>
                <a:gd name="connsiteX0" fmla="*/ 0 w 0"/>
                <a:gd name="connsiteY0" fmla="*/ 0 h 528637"/>
                <a:gd name="connsiteX1" fmla="*/ 0 w 0"/>
                <a:gd name="connsiteY1" fmla="*/ 528637 h 528637"/>
              </a:gdLst>
              <a:ahLst/>
              <a:cxnLst>
                <a:cxn ang="0">
                  <a:pos x="connsiteX0" y="connsiteY0"/>
                </a:cxn>
                <a:cxn ang="0">
                  <a:pos x="connsiteX1" y="connsiteY1"/>
                </a:cxn>
              </a:cxnLst>
              <a:rect l="l" t="t" r="r" b="b"/>
              <a:pathLst>
                <a:path h="528637">
                  <a:moveTo>
                    <a:pt x="0" y="0"/>
                  </a:moveTo>
                  <a:lnTo>
                    <a:pt x="0" y="528637"/>
                  </a:lnTo>
                </a:path>
              </a:pathLst>
            </a:custGeom>
            <a:ln w="5080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
          <p:nvSpPr>
            <p:cNvPr id="84" name="Dowolny kształt 83"/>
            <p:cNvSpPr/>
            <p:nvPr/>
          </p:nvSpPr>
          <p:spPr>
            <a:xfrm>
              <a:off x="4124769" y="2824300"/>
              <a:ext cx="0" cy="528637"/>
            </a:xfrm>
            <a:custGeom>
              <a:avLst/>
              <a:gdLst>
                <a:gd name="connsiteX0" fmla="*/ 0 w 0"/>
                <a:gd name="connsiteY0" fmla="*/ 0 h 528637"/>
                <a:gd name="connsiteX1" fmla="*/ 0 w 0"/>
                <a:gd name="connsiteY1" fmla="*/ 528637 h 528637"/>
              </a:gdLst>
              <a:ahLst/>
              <a:cxnLst>
                <a:cxn ang="0">
                  <a:pos x="connsiteX0" y="connsiteY0"/>
                </a:cxn>
                <a:cxn ang="0">
                  <a:pos x="connsiteX1" y="connsiteY1"/>
                </a:cxn>
              </a:cxnLst>
              <a:rect l="l" t="t" r="r" b="b"/>
              <a:pathLst>
                <a:path h="528637">
                  <a:moveTo>
                    <a:pt x="0" y="0"/>
                  </a:moveTo>
                  <a:lnTo>
                    <a:pt x="0" y="528637"/>
                  </a:lnTo>
                </a:path>
              </a:pathLst>
            </a:custGeom>
            <a:ln w="50800">
              <a:solidFill>
                <a:srgbClr val="F3C2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chemeClr val="tx1"/>
                </a:solidFill>
              </a:endParaRPr>
            </a:p>
          </p:txBody>
        </p:sp>
        <p:sp>
          <p:nvSpPr>
            <p:cNvPr id="85" name="Schemat blokowy: sortowanie 84"/>
            <p:cNvSpPr/>
            <p:nvPr/>
          </p:nvSpPr>
          <p:spPr>
            <a:xfrm rot="10800000">
              <a:off x="3727599" y="2942123"/>
              <a:ext cx="271734" cy="288032"/>
            </a:xfrm>
            <a:prstGeom prst="flowChartCollate">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8" name="Strzałka zakrzywiona w dół 87"/>
            <p:cNvSpPr/>
            <p:nvPr/>
          </p:nvSpPr>
          <p:spPr>
            <a:xfrm>
              <a:off x="2891573" y="2890371"/>
              <a:ext cx="566229" cy="288032"/>
            </a:xfrm>
            <a:prstGeom prst="curvedDownArrow">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90" name="pole tekstowe 89"/>
          <p:cNvSpPr txBox="1"/>
          <p:nvPr/>
        </p:nvSpPr>
        <p:spPr>
          <a:xfrm>
            <a:off x="1821957" y="3719386"/>
            <a:ext cx="216024" cy="369332"/>
          </a:xfrm>
          <a:prstGeom prst="rect">
            <a:avLst/>
          </a:prstGeom>
          <a:noFill/>
        </p:spPr>
        <p:txBody>
          <a:bodyPr wrap="square" rtlCol="0">
            <a:spAutoFit/>
          </a:bodyPr>
          <a:lstStyle/>
          <a:p>
            <a:r>
              <a:rPr lang="en-GB" smtClean="0">
                <a:latin typeface="Calibri" pitchFamily="34" charset="0"/>
                <a:cs typeface="Calibri" pitchFamily="34" charset="0"/>
              </a:rPr>
              <a:t>8</a:t>
            </a:r>
            <a:endParaRPr lang="en-GB">
              <a:latin typeface="Calibri" pitchFamily="34" charset="0"/>
              <a:cs typeface="Calibri" pitchFamily="34" charset="0"/>
            </a:endParaRPr>
          </a:p>
        </p:txBody>
      </p:sp>
      <p:sp>
        <p:nvSpPr>
          <p:cNvPr id="91" name="pole tekstowe 90"/>
          <p:cNvSpPr txBox="1"/>
          <p:nvPr/>
        </p:nvSpPr>
        <p:spPr>
          <a:xfrm>
            <a:off x="808856" y="4536928"/>
            <a:ext cx="216024" cy="369332"/>
          </a:xfrm>
          <a:prstGeom prst="rect">
            <a:avLst/>
          </a:prstGeom>
          <a:noFill/>
        </p:spPr>
        <p:txBody>
          <a:bodyPr wrap="square" rtlCol="0">
            <a:spAutoFit/>
          </a:bodyPr>
          <a:lstStyle/>
          <a:p>
            <a:r>
              <a:rPr lang="en-GB" smtClean="0">
                <a:latin typeface="Calibri" pitchFamily="34" charset="0"/>
                <a:cs typeface="Calibri" pitchFamily="34" charset="0"/>
              </a:rPr>
              <a:t>9</a:t>
            </a:r>
            <a:endParaRPr lang="en-GB">
              <a:latin typeface="Calibri" pitchFamily="34" charset="0"/>
              <a:cs typeface="Calibri" pitchFamily="34" charset="0"/>
            </a:endParaRPr>
          </a:p>
        </p:txBody>
      </p:sp>
      <p:sp>
        <p:nvSpPr>
          <p:cNvPr id="92" name="pole tekstowe 91"/>
          <p:cNvSpPr txBox="1"/>
          <p:nvPr/>
        </p:nvSpPr>
        <p:spPr>
          <a:xfrm>
            <a:off x="3662345" y="3224178"/>
            <a:ext cx="524337" cy="369332"/>
          </a:xfrm>
          <a:prstGeom prst="rect">
            <a:avLst/>
          </a:prstGeom>
          <a:noFill/>
        </p:spPr>
        <p:txBody>
          <a:bodyPr wrap="square" rtlCol="0">
            <a:spAutoFit/>
          </a:bodyPr>
          <a:lstStyle/>
          <a:p>
            <a:r>
              <a:rPr lang="en-GB" smtClean="0">
                <a:latin typeface="Calibri" pitchFamily="34" charset="0"/>
                <a:cs typeface="Calibri" pitchFamily="34" charset="0"/>
              </a:rPr>
              <a:t>10</a:t>
            </a:r>
            <a:endParaRPr lang="en-GB">
              <a:latin typeface="Calibri" pitchFamily="34" charset="0"/>
              <a:cs typeface="Calibri" pitchFamily="34" charset="0"/>
            </a:endParaRPr>
          </a:p>
        </p:txBody>
      </p:sp>
      <p:sp>
        <p:nvSpPr>
          <p:cNvPr id="94" name="pole tekstowe 93"/>
          <p:cNvSpPr txBox="1"/>
          <p:nvPr/>
        </p:nvSpPr>
        <p:spPr>
          <a:xfrm>
            <a:off x="3130833" y="3719386"/>
            <a:ext cx="216024" cy="369332"/>
          </a:xfrm>
          <a:prstGeom prst="rect">
            <a:avLst/>
          </a:prstGeom>
          <a:noFill/>
        </p:spPr>
        <p:txBody>
          <a:bodyPr wrap="square" rtlCol="0">
            <a:spAutoFit/>
          </a:bodyPr>
          <a:lstStyle/>
          <a:p>
            <a:r>
              <a:rPr lang="en-GB" dirty="0" smtClean="0">
                <a:latin typeface="Calibri" pitchFamily="34" charset="0"/>
                <a:cs typeface="Calibri" pitchFamily="34" charset="0"/>
              </a:rPr>
              <a:t>8</a:t>
            </a:r>
            <a:endParaRPr lang="en-GB" dirty="0">
              <a:latin typeface="Calibri" pitchFamily="34" charset="0"/>
              <a:cs typeface="Calibri" pitchFamily="34" charset="0"/>
            </a:endParaRPr>
          </a:p>
        </p:txBody>
      </p:sp>
      <p:sp>
        <p:nvSpPr>
          <p:cNvPr id="96" name="pole tekstowe 95"/>
          <p:cNvSpPr txBox="1"/>
          <p:nvPr/>
        </p:nvSpPr>
        <p:spPr>
          <a:xfrm>
            <a:off x="5148064" y="2516399"/>
            <a:ext cx="3744416" cy="369332"/>
          </a:xfrm>
          <a:prstGeom prst="rect">
            <a:avLst/>
          </a:prstGeom>
          <a:noFill/>
        </p:spPr>
        <p:txBody>
          <a:bodyPr wrap="square" rtlCol="0">
            <a:spAutoFit/>
          </a:bodyPr>
          <a:lstStyle/>
          <a:p>
            <a:r>
              <a:rPr lang="en-GB" u="sng" dirty="0" smtClean="0">
                <a:latin typeface="Calibri" pitchFamily="34" charset="0"/>
                <a:cs typeface="Calibri" pitchFamily="34" charset="0"/>
              </a:rPr>
              <a:t>1</a:t>
            </a:r>
            <a:r>
              <a:rPr lang="en-GB" dirty="0" smtClean="0">
                <a:latin typeface="Calibri" pitchFamily="34" charset="0"/>
                <a:cs typeface="Calibri" pitchFamily="34" charset="0"/>
              </a:rPr>
              <a:t> – hot side (e.g. +30⁰C)</a:t>
            </a:r>
            <a:endParaRPr lang="en-GB" u="sng" dirty="0">
              <a:latin typeface="Calibri" pitchFamily="34" charset="0"/>
              <a:cs typeface="Calibri" pitchFamily="34" charset="0"/>
            </a:endParaRPr>
          </a:p>
        </p:txBody>
      </p:sp>
      <p:sp>
        <p:nvSpPr>
          <p:cNvPr id="97" name="pole tekstowe 96"/>
          <p:cNvSpPr txBox="1"/>
          <p:nvPr/>
        </p:nvSpPr>
        <p:spPr>
          <a:xfrm>
            <a:off x="5148064" y="2876509"/>
            <a:ext cx="3744416" cy="369332"/>
          </a:xfrm>
          <a:prstGeom prst="rect">
            <a:avLst/>
          </a:prstGeom>
          <a:noFill/>
        </p:spPr>
        <p:txBody>
          <a:bodyPr wrap="square" rtlCol="0">
            <a:spAutoFit/>
          </a:bodyPr>
          <a:lstStyle/>
          <a:p>
            <a:r>
              <a:rPr lang="en-GB" u="sng" dirty="0" smtClean="0">
                <a:latin typeface="Calibri" pitchFamily="34" charset="0"/>
                <a:cs typeface="Calibri" pitchFamily="34" charset="0"/>
              </a:rPr>
              <a:t>2</a:t>
            </a:r>
            <a:r>
              <a:rPr lang="en-GB" dirty="0" smtClean="0">
                <a:latin typeface="Calibri" pitchFamily="34" charset="0"/>
                <a:cs typeface="Calibri" pitchFamily="34" charset="0"/>
              </a:rPr>
              <a:t> – cold side (e.g. -15⁰C)</a:t>
            </a:r>
            <a:endParaRPr lang="en-GB" u="sng" dirty="0">
              <a:latin typeface="Calibri" pitchFamily="34" charset="0"/>
              <a:cs typeface="Calibri" pitchFamily="34" charset="0"/>
            </a:endParaRPr>
          </a:p>
        </p:txBody>
      </p:sp>
      <p:sp>
        <p:nvSpPr>
          <p:cNvPr id="98" name="pole tekstowe 97"/>
          <p:cNvSpPr txBox="1"/>
          <p:nvPr/>
        </p:nvSpPr>
        <p:spPr>
          <a:xfrm>
            <a:off x="5148064" y="3248751"/>
            <a:ext cx="3744416" cy="369332"/>
          </a:xfrm>
          <a:prstGeom prst="rect">
            <a:avLst/>
          </a:prstGeom>
          <a:noFill/>
        </p:spPr>
        <p:txBody>
          <a:bodyPr wrap="square" rtlCol="0">
            <a:spAutoFit/>
          </a:bodyPr>
          <a:lstStyle/>
          <a:p>
            <a:r>
              <a:rPr lang="en-GB" dirty="0" smtClean="0">
                <a:latin typeface="Calibri" pitchFamily="34" charset="0"/>
                <a:cs typeface="Calibri" pitchFamily="34" charset="0"/>
              </a:rPr>
              <a:t>3 – hot box measuring environment</a:t>
            </a:r>
            <a:endParaRPr lang="en-GB" dirty="0">
              <a:latin typeface="Calibri" pitchFamily="34" charset="0"/>
              <a:cs typeface="Calibri" pitchFamily="34" charset="0"/>
            </a:endParaRPr>
          </a:p>
        </p:txBody>
      </p:sp>
      <p:sp>
        <p:nvSpPr>
          <p:cNvPr id="99" name="pole tekstowe 98"/>
          <p:cNvSpPr txBox="1"/>
          <p:nvPr/>
        </p:nvSpPr>
        <p:spPr>
          <a:xfrm>
            <a:off x="5148064" y="3984797"/>
            <a:ext cx="3744416" cy="369332"/>
          </a:xfrm>
          <a:prstGeom prst="rect">
            <a:avLst/>
          </a:prstGeom>
          <a:noFill/>
        </p:spPr>
        <p:txBody>
          <a:bodyPr wrap="square" rtlCol="0">
            <a:spAutoFit/>
          </a:bodyPr>
          <a:lstStyle/>
          <a:p>
            <a:r>
              <a:rPr lang="en-GB" dirty="0" smtClean="0">
                <a:latin typeface="Calibri" pitchFamily="34" charset="0"/>
                <a:cs typeface="Calibri" pitchFamily="34" charset="0"/>
              </a:rPr>
              <a:t>5 – divider </a:t>
            </a:r>
            <a:r>
              <a:rPr lang="en-GB" dirty="0">
                <a:latin typeface="Calibri" pitchFamily="34" charset="0"/>
                <a:cs typeface="Calibri" pitchFamily="34" charset="0"/>
              </a:rPr>
              <a:t>wall </a:t>
            </a:r>
            <a:r>
              <a:rPr lang="en-GB" dirty="0" smtClean="0">
                <a:latin typeface="Calibri" pitchFamily="34" charset="0"/>
                <a:cs typeface="Calibri" pitchFamily="34" charset="0"/>
              </a:rPr>
              <a:t>(“mask”) </a:t>
            </a:r>
            <a:endParaRPr lang="en-GB" dirty="0">
              <a:latin typeface="Calibri" pitchFamily="34" charset="0"/>
              <a:cs typeface="Calibri" pitchFamily="34" charset="0"/>
            </a:endParaRPr>
          </a:p>
        </p:txBody>
      </p:sp>
      <p:sp>
        <p:nvSpPr>
          <p:cNvPr id="100" name="pole tekstowe 99"/>
          <p:cNvSpPr txBox="1"/>
          <p:nvPr/>
        </p:nvSpPr>
        <p:spPr>
          <a:xfrm>
            <a:off x="5148064" y="3615465"/>
            <a:ext cx="3744416" cy="369332"/>
          </a:xfrm>
          <a:prstGeom prst="rect">
            <a:avLst/>
          </a:prstGeom>
          <a:noFill/>
        </p:spPr>
        <p:txBody>
          <a:bodyPr wrap="square" rtlCol="0">
            <a:spAutoFit/>
          </a:bodyPr>
          <a:lstStyle/>
          <a:p>
            <a:r>
              <a:rPr lang="en-GB" dirty="0" smtClean="0">
                <a:latin typeface="Calibri" pitchFamily="34" charset="0"/>
                <a:cs typeface="Calibri" pitchFamily="34" charset="0"/>
              </a:rPr>
              <a:t>4 – tested object</a:t>
            </a:r>
            <a:endParaRPr lang="en-GB" dirty="0">
              <a:latin typeface="Calibri" pitchFamily="34" charset="0"/>
              <a:cs typeface="Calibri" pitchFamily="34" charset="0"/>
            </a:endParaRPr>
          </a:p>
        </p:txBody>
      </p:sp>
      <p:sp>
        <p:nvSpPr>
          <p:cNvPr id="101" name="pole tekstowe 100"/>
          <p:cNvSpPr txBox="1"/>
          <p:nvPr/>
        </p:nvSpPr>
        <p:spPr>
          <a:xfrm>
            <a:off x="5148064" y="4732602"/>
            <a:ext cx="3744416" cy="369332"/>
          </a:xfrm>
          <a:prstGeom prst="rect">
            <a:avLst/>
          </a:prstGeom>
          <a:noFill/>
        </p:spPr>
        <p:txBody>
          <a:bodyPr wrap="square" rtlCol="0">
            <a:spAutoFit/>
          </a:bodyPr>
          <a:lstStyle/>
          <a:p>
            <a:r>
              <a:rPr lang="en-GB" dirty="0" smtClean="0">
                <a:latin typeface="Calibri" pitchFamily="34" charset="0"/>
                <a:cs typeface="Calibri" pitchFamily="34" charset="0"/>
              </a:rPr>
              <a:t>7 – measuring heater</a:t>
            </a:r>
            <a:endParaRPr lang="en-GB" dirty="0">
              <a:latin typeface="Calibri" pitchFamily="34" charset="0"/>
              <a:cs typeface="Calibri" pitchFamily="34" charset="0"/>
            </a:endParaRPr>
          </a:p>
        </p:txBody>
      </p:sp>
      <p:sp>
        <p:nvSpPr>
          <p:cNvPr id="102" name="pole tekstowe 101"/>
          <p:cNvSpPr txBox="1"/>
          <p:nvPr/>
        </p:nvSpPr>
        <p:spPr>
          <a:xfrm>
            <a:off x="5148064" y="4354129"/>
            <a:ext cx="3744416" cy="369332"/>
          </a:xfrm>
          <a:prstGeom prst="rect">
            <a:avLst/>
          </a:prstGeom>
          <a:noFill/>
        </p:spPr>
        <p:txBody>
          <a:bodyPr wrap="square" rtlCol="0">
            <a:spAutoFit/>
          </a:bodyPr>
          <a:lstStyle/>
          <a:p>
            <a:r>
              <a:rPr lang="en-GB" dirty="0" smtClean="0">
                <a:latin typeface="Calibri" pitchFamily="34" charset="0"/>
                <a:cs typeface="Calibri" pitchFamily="34" charset="0"/>
              </a:rPr>
              <a:t>6 – fan</a:t>
            </a:r>
            <a:endParaRPr lang="en-GB" dirty="0">
              <a:latin typeface="Calibri" pitchFamily="34" charset="0"/>
              <a:cs typeface="Calibri" pitchFamily="34" charset="0"/>
            </a:endParaRPr>
          </a:p>
        </p:txBody>
      </p:sp>
      <p:sp>
        <p:nvSpPr>
          <p:cNvPr id="103" name="pole tekstowe 102"/>
          <p:cNvSpPr txBox="1"/>
          <p:nvPr/>
        </p:nvSpPr>
        <p:spPr>
          <a:xfrm>
            <a:off x="5148064" y="5099189"/>
            <a:ext cx="3744416" cy="369332"/>
          </a:xfrm>
          <a:prstGeom prst="rect">
            <a:avLst/>
          </a:prstGeom>
          <a:noFill/>
        </p:spPr>
        <p:txBody>
          <a:bodyPr wrap="square" rtlCol="0">
            <a:spAutoFit/>
          </a:bodyPr>
          <a:lstStyle/>
          <a:p>
            <a:r>
              <a:rPr lang="en-GB" dirty="0" smtClean="0">
                <a:latin typeface="Calibri" pitchFamily="34" charset="0"/>
                <a:cs typeface="Calibri" pitchFamily="34" charset="0"/>
              </a:rPr>
              <a:t>8</a:t>
            </a:r>
            <a:r>
              <a:rPr lang="pl-PL" dirty="0" smtClean="0">
                <a:latin typeface="Calibri" pitchFamily="34" charset="0"/>
                <a:cs typeface="Calibri" pitchFamily="34" charset="0"/>
              </a:rPr>
              <a:t> – </a:t>
            </a:r>
            <a:r>
              <a:rPr lang="en-GB" dirty="0" smtClean="0">
                <a:latin typeface="Calibri" pitchFamily="34" charset="0"/>
                <a:cs typeface="Calibri" pitchFamily="34" charset="0"/>
              </a:rPr>
              <a:t>screens</a:t>
            </a:r>
            <a:r>
              <a:rPr lang="pl-PL" dirty="0" smtClean="0">
                <a:latin typeface="Calibri" pitchFamily="34" charset="0"/>
                <a:cs typeface="Calibri" pitchFamily="34" charset="0"/>
              </a:rPr>
              <a:t> </a:t>
            </a:r>
            <a:endParaRPr lang="en-GB" dirty="0">
              <a:latin typeface="Calibri" pitchFamily="34" charset="0"/>
              <a:cs typeface="Calibri" pitchFamily="34" charset="0"/>
            </a:endParaRPr>
          </a:p>
        </p:txBody>
      </p:sp>
      <p:sp>
        <p:nvSpPr>
          <p:cNvPr id="104" name="pole tekstowe 103"/>
          <p:cNvSpPr txBox="1"/>
          <p:nvPr/>
        </p:nvSpPr>
        <p:spPr>
          <a:xfrm>
            <a:off x="5148064" y="5456579"/>
            <a:ext cx="3744416" cy="369332"/>
          </a:xfrm>
          <a:prstGeom prst="rect">
            <a:avLst/>
          </a:prstGeom>
          <a:noFill/>
        </p:spPr>
        <p:txBody>
          <a:bodyPr wrap="square" rtlCol="0">
            <a:spAutoFit/>
          </a:bodyPr>
          <a:lstStyle/>
          <a:p>
            <a:r>
              <a:rPr lang="en-GB" dirty="0" smtClean="0">
                <a:latin typeface="Calibri" pitchFamily="34" charset="0"/>
                <a:cs typeface="Calibri" pitchFamily="34" charset="0"/>
              </a:rPr>
              <a:t>9 – regulating heater</a:t>
            </a:r>
            <a:endParaRPr lang="en-GB" dirty="0">
              <a:latin typeface="Calibri" pitchFamily="34" charset="0"/>
              <a:cs typeface="Calibri" pitchFamily="34" charset="0"/>
            </a:endParaRPr>
          </a:p>
        </p:txBody>
      </p:sp>
      <p:sp>
        <p:nvSpPr>
          <p:cNvPr id="105" name="pole tekstowe 104"/>
          <p:cNvSpPr txBox="1"/>
          <p:nvPr/>
        </p:nvSpPr>
        <p:spPr>
          <a:xfrm>
            <a:off x="5040052" y="5831196"/>
            <a:ext cx="3852428" cy="369332"/>
          </a:xfrm>
          <a:prstGeom prst="rect">
            <a:avLst/>
          </a:prstGeom>
          <a:noFill/>
        </p:spPr>
        <p:txBody>
          <a:bodyPr wrap="square" rtlCol="0">
            <a:spAutoFit/>
          </a:bodyPr>
          <a:lstStyle/>
          <a:p>
            <a:r>
              <a:rPr lang="en-GB" dirty="0" smtClean="0">
                <a:latin typeface="Calibri" pitchFamily="34" charset="0"/>
                <a:cs typeface="Calibri" pitchFamily="34" charset="0"/>
              </a:rPr>
              <a:t>10 – cooler evaporator</a:t>
            </a:r>
            <a:endParaRPr lang="en-GB" dirty="0">
              <a:latin typeface="Calibri" pitchFamily="34" charset="0"/>
              <a:cs typeface="Calibri" pitchFamily="34" charset="0"/>
            </a:endParaRPr>
          </a:p>
        </p:txBody>
      </p:sp>
      <p:sp>
        <p:nvSpPr>
          <p:cNvPr id="113" name="Prostokąt 112"/>
          <p:cNvSpPr/>
          <p:nvPr/>
        </p:nvSpPr>
        <p:spPr>
          <a:xfrm>
            <a:off x="502564" y="6200528"/>
            <a:ext cx="2440092" cy="369332"/>
          </a:xfrm>
          <a:prstGeom prst="rect">
            <a:avLst/>
          </a:prstGeom>
        </p:spPr>
        <p:txBody>
          <a:bodyPr wrap="none">
            <a:spAutoFit/>
          </a:bodyPr>
          <a:lstStyle/>
          <a:p>
            <a:pPr lvl="0">
              <a:spcBef>
                <a:spcPct val="40000"/>
              </a:spcBef>
              <a:buClr>
                <a:srgbClr val="00778A"/>
              </a:buClr>
              <a:buSzPct val="75000"/>
            </a:pPr>
            <a:r>
              <a:rPr lang="en-GB" b="1" dirty="0" smtClean="0">
                <a:solidFill>
                  <a:srgbClr val="000000"/>
                </a:solidFill>
                <a:latin typeface="Calibri" pitchFamily="34" charset="0"/>
                <a:cs typeface="Calibri" pitchFamily="34" charset="0"/>
              </a:rPr>
              <a:t>Measuring stand model</a:t>
            </a:r>
            <a:endParaRPr lang="en-GB" b="1" dirty="0">
              <a:solidFill>
                <a:srgbClr val="000000"/>
              </a:solidFill>
              <a:latin typeface="Calibri" pitchFamily="34" charset="0"/>
              <a:cs typeface="Calibri" pitchFamily="34" charset="0"/>
            </a:endParaRPr>
          </a:p>
        </p:txBody>
      </p:sp>
      <p:sp>
        <p:nvSpPr>
          <p:cNvPr id="9" name="Tytuł 8"/>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173957527"/>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6"/>
                                        </p:tgtEl>
                                        <p:attrNameLst>
                                          <p:attrName>style.visibility</p:attrName>
                                        </p:attrNameLst>
                                      </p:cBhvr>
                                      <p:to>
                                        <p:strVal val="visible"/>
                                      </p:to>
                                    </p:set>
                                    <p:anim calcmode="lin" valueType="num">
                                      <p:cBhvr>
                                        <p:cTn id="7" dur="500" fill="hold"/>
                                        <p:tgtEl>
                                          <p:spTgt spid="96"/>
                                        </p:tgtEl>
                                        <p:attrNameLst>
                                          <p:attrName>ppt_w</p:attrName>
                                        </p:attrNameLst>
                                      </p:cBhvr>
                                      <p:tavLst>
                                        <p:tav tm="0">
                                          <p:val>
                                            <p:fltVal val="0"/>
                                          </p:val>
                                        </p:tav>
                                        <p:tav tm="100000">
                                          <p:val>
                                            <p:strVal val="#ppt_w"/>
                                          </p:val>
                                        </p:tav>
                                      </p:tavLst>
                                    </p:anim>
                                    <p:anim calcmode="lin" valueType="num">
                                      <p:cBhvr>
                                        <p:cTn id="8" dur="500" fill="hold"/>
                                        <p:tgtEl>
                                          <p:spTgt spid="96"/>
                                        </p:tgtEl>
                                        <p:attrNameLst>
                                          <p:attrName>ppt_h</p:attrName>
                                        </p:attrNameLst>
                                      </p:cBhvr>
                                      <p:tavLst>
                                        <p:tav tm="0">
                                          <p:val>
                                            <p:fltVal val="0"/>
                                          </p:val>
                                        </p:tav>
                                        <p:tav tm="100000">
                                          <p:val>
                                            <p:strVal val="#ppt_h"/>
                                          </p:val>
                                        </p:tav>
                                      </p:tavLst>
                                    </p:anim>
                                    <p:animEffect transition="in" filter="fade">
                                      <p:cBhvr>
                                        <p:cTn id="9" dur="500"/>
                                        <p:tgtEl>
                                          <p:spTgt spid="9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97"/>
                                        </p:tgtEl>
                                        <p:attrNameLst>
                                          <p:attrName>style.visibility</p:attrName>
                                        </p:attrNameLst>
                                      </p:cBhvr>
                                      <p:to>
                                        <p:strVal val="visible"/>
                                      </p:to>
                                    </p:set>
                                    <p:anim calcmode="lin" valueType="num">
                                      <p:cBhvr>
                                        <p:cTn id="12" dur="500" fill="hold"/>
                                        <p:tgtEl>
                                          <p:spTgt spid="97"/>
                                        </p:tgtEl>
                                        <p:attrNameLst>
                                          <p:attrName>ppt_w</p:attrName>
                                        </p:attrNameLst>
                                      </p:cBhvr>
                                      <p:tavLst>
                                        <p:tav tm="0">
                                          <p:val>
                                            <p:fltVal val="0"/>
                                          </p:val>
                                        </p:tav>
                                        <p:tav tm="100000">
                                          <p:val>
                                            <p:strVal val="#ppt_w"/>
                                          </p:val>
                                        </p:tav>
                                      </p:tavLst>
                                    </p:anim>
                                    <p:anim calcmode="lin" valueType="num">
                                      <p:cBhvr>
                                        <p:cTn id="13" dur="500" fill="hold"/>
                                        <p:tgtEl>
                                          <p:spTgt spid="97"/>
                                        </p:tgtEl>
                                        <p:attrNameLst>
                                          <p:attrName>ppt_h</p:attrName>
                                        </p:attrNameLst>
                                      </p:cBhvr>
                                      <p:tavLst>
                                        <p:tav tm="0">
                                          <p:val>
                                            <p:fltVal val="0"/>
                                          </p:val>
                                        </p:tav>
                                        <p:tav tm="100000">
                                          <p:val>
                                            <p:strVal val="#ppt_h"/>
                                          </p:val>
                                        </p:tav>
                                      </p:tavLst>
                                    </p:anim>
                                    <p:animEffect transition="in" filter="fade">
                                      <p:cBhvr>
                                        <p:cTn id="14" dur="500"/>
                                        <p:tgtEl>
                                          <p:spTgt spid="97"/>
                                        </p:tgtEl>
                                      </p:cBhvr>
                                    </p:animEffect>
                                  </p:childTnLst>
                                </p:cTn>
                              </p:par>
                              <p:par>
                                <p:cTn id="15" presetID="31" presetClass="entr" presetSubtype="0" fill="hold" grpId="0"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p:cTn id="17" dur="1000" fill="hold"/>
                                        <p:tgtEl>
                                          <p:spTgt spid="72"/>
                                        </p:tgtEl>
                                        <p:attrNameLst>
                                          <p:attrName>ppt_w</p:attrName>
                                        </p:attrNameLst>
                                      </p:cBhvr>
                                      <p:tavLst>
                                        <p:tav tm="0">
                                          <p:val>
                                            <p:fltVal val="0"/>
                                          </p:val>
                                        </p:tav>
                                        <p:tav tm="100000">
                                          <p:val>
                                            <p:strVal val="#ppt_w"/>
                                          </p:val>
                                        </p:tav>
                                      </p:tavLst>
                                    </p:anim>
                                    <p:anim calcmode="lin" valueType="num">
                                      <p:cBhvr>
                                        <p:cTn id="18" dur="1000" fill="hold"/>
                                        <p:tgtEl>
                                          <p:spTgt spid="72"/>
                                        </p:tgtEl>
                                        <p:attrNameLst>
                                          <p:attrName>ppt_h</p:attrName>
                                        </p:attrNameLst>
                                      </p:cBhvr>
                                      <p:tavLst>
                                        <p:tav tm="0">
                                          <p:val>
                                            <p:fltVal val="0"/>
                                          </p:val>
                                        </p:tav>
                                        <p:tav tm="100000">
                                          <p:val>
                                            <p:strVal val="#ppt_h"/>
                                          </p:val>
                                        </p:tav>
                                      </p:tavLst>
                                    </p:anim>
                                    <p:anim calcmode="lin" valueType="num">
                                      <p:cBhvr>
                                        <p:cTn id="19" dur="1000" fill="hold"/>
                                        <p:tgtEl>
                                          <p:spTgt spid="72"/>
                                        </p:tgtEl>
                                        <p:attrNameLst>
                                          <p:attrName>style.rotation</p:attrName>
                                        </p:attrNameLst>
                                      </p:cBhvr>
                                      <p:tavLst>
                                        <p:tav tm="0">
                                          <p:val>
                                            <p:fltVal val="90"/>
                                          </p:val>
                                        </p:tav>
                                        <p:tav tm="100000">
                                          <p:val>
                                            <p:fltVal val="0"/>
                                          </p:val>
                                        </p:tav>
                                      </p:tavLst>
                                    </p:anim>
                                    <p:animEffect transition="in" filter="fade">
                                      <p:cBhvr>
                                        <p:cTn id="20" dur="1000"/>
                                        <p:tgtEl>
                                          <p:spTgt spid="72"/>
                                        </p:tgtEl>
                                      </p:cBhvr>
                                    </p:animEffect>
                                  </p:childTnLst>
                                </p:cTn>
                              </p:par>
                              <p:par>
                                <p:cTn id="21" presetID="31" presetClass="entr" presetSubtype="0" fill="hold" grpId="0" nodeType="withEffect">
                                  <p:stCondLst>
                                    <p:cond delay="0"/>
                                  </p:stCondLst>
                                  <p:childTnLst>
                                    <p:set>
                                      <p:cBhvr>
                                        <p:cTn id="22" dur="1" fill="hold">
                                          <p:stCondLst>
                                            <p:cond delay="0"/>
                                          </p:stCondLst>
                                        </p:cTn>
                                        <p:tgtEl>
                                          <p:spTgt spid="71"/>
                                        </p:tgtEl>
                                        <p:attrNameLst>
                                          <p:attrName>style.visibility</p:attrName>
                                        </p:attrNameLst>
                                      </p:cBhvr>
                                      <p:to>
                                        <p:strVal val="visible"/>
                                      </p:to>
                                    </p:set>
                                    <p:anim calcmode="lin" valueType="num">
                                      <p:cBhvr>
                                        <p:cTn id="23" dur="1000" fill="hold"/>
                                        <p:tgtEl>
                                          <p:spTgt spid="71"/>
                                        </p:tgtEl>
                                        <p:attrNameLst>
                                          <p:attrName>ppt_w</p:attrName>
                                        </p:attrNameLst>
                                      </p:cBhvr>
                                      <p:tavLst>
                                        <p:tav tm="0">
                                          <p:val>
                                            <p:fltVal val="0"/>
                                          </p:val>
                                        </p:tav>
                                        <p:tav tm="100000">
                                          <p:val>
                                            <p:strVal val="#ppt_w"/>
                                          </p:val>
                                        </p:tav>
                                      </p:tavLst>
                                    </p:anim>
                                    <p:anim calcmode="lin" valueType="num">
                                      <p:cBhvr>
                                        <p:cTn id="24" dur="1000" fill="hold"/>
                                        <p:tgtEl>
                                          <p:spTgt spid="71"/>
                                        </p:tgtEl>
                                        <p:attrNameLst>
                                          <p:attrName>ppt_h</p:attrName>
                                        </p:attrNameLst>
                                      </p:cBhvr>
                                      <p:tavLst>
                                        <p:tav tm="0">
                                          <p:val>
                                            <p:fltVal val="0"/>
                                          </p:val>
                                        </p:tav>
                                        <p:tav tm="100000">
                                          <p:val>
                                            <p:strVal val="#ppt_h"/>
                                          </p:val>
                                        </p:tav>
                                      </p:tavLst>
                                    </p:anim>
                                    <p:anim calcmode="lin" valueType="num">
                                      <p:cBhvr>
                                        <p:cTn id="25" dur="1000" fill="hold"/>
                                        <p:tgtEl>
                                          <p:spTgt spid="71"/>
                                        </p:tgtEl>
                                        <p:attrNameLst>
                                          <p:attrName>style.rotation</p:attrName>
                                        </p:attrNameLst>
                                      </p:cBhvr>
                                      <p:tavLst>
                                        <p:tav tm="0">
                                          <p:val>
                                            <p:fltVal val="90"/>
                                          </p:val>
                                        </p:tav>
                                        <p:tav tm="100000">
                                          <p:val>
                                            <p:fltVal val="0"/>
                                          </p:val>
                                        </p:tav>
                                      </p:tavLst>
                                    </p:anim>
                                    <p:animEffect transition="in" filter="fade">
                                      <p:cBhvr>
                                        <p:cTn id="26" dur="1000"/>
                                        <p:tgtEl>
                                          <p:spTgt spid="71"/>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98"/>
                                        </p:tgtEl>
                                        <p:attrNameLst>
                                          <p:attrName>style.visibility</p:attrName>
                                        </p:attrNameLst>
                                      </p:cBhvr>
                                      <p:to>
                                        <p:strVal val="visible"/>
                                      </p:to>
                                    </p:set>
                                    <p:anim calcmode="lin" valueType="num">
                                      <p:cBhvr>
                                        <p:cTn id="31" dur="500" fill="hold"/>
                                        <p:tgtEl>
                                          <p:spTgt spid="98"/>
                                        </p:tgtEl>
                                        <p:attrNameLst>
                                          <p:attrName>ppt_w</p:attrName>
                                        </p:attrNameLst>
                                      </p:cBhvr>
                                      <p:tavLst>
                                        <p:tav tm="0">
                                          <p:val>
                                            <p:fltVal val="0"/>
                                          </p:val>
                                        </p:tav>
                                        <p:tav tm="100000">
                                          <p:val>
                                            <p:strVal val="#ppt_w"/>
                                          </p:val>
                                        </p:tav>
                                      </p:tavLst>
                                    </p:anim>
                                    <p:anim calcmode="lin" valueType="num">
                                      <p:cBhvr>
                                        <p:cTn id="32" dur="500" fill="hold"/>
                                        <p:tgtEl>
                                          <p:spTgt spid="98"/>
                                        </p:tgtEl>
                                        <p:attrNameLst>
                                          <p:attrName>ppt_h</p:attrName>
                                        </p:attrNameLst>
                                      </p:cBhvr>
                                      <p:tavLst>
                                        <p:tav tm="0">
                                          <p:val>
                                            <p:fltVal val="0"/>
                                          </p:val>
                                        </p:tav>
                                        <p:tav tm="100000">
                                          <p:val>
                                            <p:strVal val="#ppt_h"/>
                                          </p:val>
                                        </p:tav>
                                      </p:tavLst>
                                    </p:anim>
                                    <p:animEffect transition="in" filter="fade">
                                      <p:cBhvr>
                                        <p:cTn id="33" dur="500"/>
                                        <p:tgtEl>
                                          <p:spTgt spid="98"/>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100"/>
                                        </p:tgtEl>
                                        <p:attrNameLst>
                                          <p:attrName>style.visibility</p:attrName>
                                        </p:attrNameLst>
                                      </p:cBhvr>
                                      <p:to>
                                        <p:strVal val="visible"/>
                                      </p:to>
                                    </p:set>
                                    <p:anim calcmode="lin" valueType="num">
                                      <p:cBhvr>
                                        <p:cTn id="36" dur="500" fill="hold"/>
                                        <p:tgtEl>
                                          <p:spTgt spid="100"/>
                                        </p:tgtEl>
                                        <p:attrNameLst>
                                          <p:attrName>ppt_w</p:attrName>
                                        </p:attrNameLst>
                                      </p:cBhvr>
                                      <p:tavLst>
                                        <p:tav tm="0">
                                          <p:val>
                                            <p:fltVal val="0"/>
                                          </p:val>
                                        </p:tav>
                                        <p:tav tm="100000">
                                          <p:val>
                                            <p:strVal val="#ppt_w"/>
                                          </p:val>
                                        </p:tav>
                                      </p:tavLst>
                                    </p:anim>
                                    <p:anim calcmode="lin" valueType="num">
                                      <p:cBhvr>
                                        <p:cTn id="37" dur="500" fill="hold"/>
                                        <p:tgtEl>
                                          <p:spTgt spid="100"/>
                                        </p:tgtEl>
                                        <p:attrNameLst>
                                          <p:attrName>ppt_h</p:attrName>
                                        </p:attrNameLst>
                                      </p:cBhvr>
                                      <p:tavLst>
                                        <p:tav tm="0">
                                          <p:val>
                                            <p:fltVal val="0"/>
                                          </p:val>
                                        </p:tav>
                                        <p:tav tm="100000">
                                          <p:val>
                                            <p:strVal val="#ppt_h"/>
                                          </p:val>
                                        </p:tav>
                                      </p:tavLst>
                                    </p:anim>
                                    <p:animEffect transition="in" filter="fade">
                                      <p:cBhvr>
                                        <p:cTn id="38" dur="500"/>
                                        <p:tgtEl>
                                          <p:spTgt spid="100"/>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99"/>
                                        </p:tgtEl>
                                        <p:attrNameLst>
                                          <p:attrName>style.visibility</p:attrName>
                                        </p:attrNameLst>
                                      </p:cBhvr>
                                      <p:to>
                                        <p:strVal val="visible"/>
                                      </p:to>
                                    </p:set>
                                    <p:anim calcmode="lin" valueType="num">
                                      <p:cBhvr>
                                        <p:cTn id="41" dur="500" fill="hold"/>
                                        <p:tgtEl>
                                          <p:spTgt spid="99"/>
                                        </p:tgtEl>
                                        <p:attrNameLst>
                                          <p:attrName>ppt_w</p:attrName>
                                        </p:attrNameLst>
                                      </p:cBhvr>
                                      <p:tavLst>
                                        <p:tav tm="0">
                                          <p:val>
                                            <p:fltVal val="0"/>
                                          </p:val>
                                        </p:tav>
                                        <p:tav tm="100000">
                                          <p:val>
                                            <p:strVal val="#ppt_w"/>
                                          </p:val>
                                        </p:tav>
                                      </p:tavLst>
                                    </p:anim>
                                    <p:anim calcmode="lin" valueType="num">
                                      <p:cBhvr>
                                        <p:cTn id="42" dur="500" fill="hold"/>
                                        <p:tgtEl>
                                          <p:spTgt spid="99"/>
                                        </p:tgtEl>
                                        <p:attrNameLst>
                                          <p:attrName>ppt_h</p:attrName>
                                        </p:attrNameLst>
                                      </p:cBhvr>
                                      <p:tavLst>
                                        <p:tav tm="0">
                                          <p:val>
                                            <p:fltVal val="0"/>
                                          </p:val>
                                        </p:tav>
                                        <p:tav tm="100000">
                                          <p:val>
                                            <p:strVal val="#ppt_h"/>
                                          </p:val>
                                        </p:tav>
                                      </p:tavLst>
                                    </p:anim>
                                    <p:animEffect transition="in" filter="fade">
                                      <p:cBhvr>
                                        <p:cTn id="43" dur="500"/>
                                        <p:tgtEl>
                                          <p:spTgt spid="99"/>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74"/>
                                        </p:tgtEl>
                                        <p:attrNameLst>
                                          <p:attrName>style.visibility</p:attrName>
                                        </p:attrNameLst>
                                      </p:cBhvr>
                                      <p:to>
                                        <p:strVal val="visible"/>
                                      </p:to>
                                    </p:set>
                                    <p:anim calcmode="lin" valueType="num">
                                      <p:cBhvr>
                                        <p:cTn id="46" dur="1000" fill="hold"/>
                                        <p:tgtEl>
                                          <p:spTgt spid="74"/>
                                        </p:tgtEl>
                                        <p:attrNameLst>
                                          <p:attrName>ppt_w</p:attrName>
                                        </p:attrNameLst>
                                      </p:cBhvr>
                                      <p:tavLst>
                                        <p:tav tm="0">
                                          <p:val>
                                            <p:fltVal val="0"/>
                                          </p:val>
                                        </p:tav>
                                        <p:tav tm="100000">
                                          <p:val>
                                            <p:strVal val="#ppt_w"/>
                                          </p:val>
                                        </p:tav>
                                      </p:tavLst>
                                    </p:anim>
                                    <p:anim calcmode="lin" valueType="num">
                                      <p:cBhvr>
                                        <p:cTn id="47" dur="1000" fill="hold"/>
                                        <p:tgtEl>
                                          <p:spTgt spid="74"/>
                                        </p:tgtEl>
                                        <p:attrNameLst>
                                          <p:attrName>ppt_h</p:attrName>
                                        </p:attrNameLst>
                                      </p:cBhvr>
                                      <p:tavLst>
                                        <p:tav tm="0">
                                          <p:val>
                                            <p:fltVal val="0"/>
                                          </p:val>
                                        </p:tav>
                                        <p:tav tm="100000">
                                          <p:val>
                                            <p:strVal val="#ppt_h"/>
                                          </p:val>
                                        </p:tav>
                                      </p:tavLst>
                                    </p:anim>
                                    <p:anim calcmode="lin" valueType="num">
                                      <p:cBhvr>
                                        <p:cTn id="48" dur="1000" fill="hold"/>
                                        <p:tgtEl>
                                          <p:spTgt spid="74"/>
                                        </p:tgtEl>
                                        <p:attrNameLst>
                                          <p:attrName>style.rotation</p:attrName>
                                        </p:attrNameLst>
                                      </p:cBhvr>
                                      <p:tavLst>
                                        <p:tav tm="0">
                                          <p:val>
                                            <p:fltVal val="90"/>
                                          </p:val>
                                        </p:tav>
                                        <p:tav tm="100000">
                                          <p:val>
                                            <p:fltVal val="0"/>
                                          </p:val>
                                        </p:tav>
                                      </p:tavLst>
                                    </p:anim>
                                    <p:animEffect transition="in" filter="fade">
                                      <p:cBhvr>
                                        <p:cTn id="49" dur="1000"/>
                                        <p:tgtEl>
                                          <p:spTgt spid="74"/>
                                        </p:tgtEl>
                                      </p:cBhvr>
                                    </p:animEffect>
                                  </p:childTnLst>
                                </p:cTn>
                              </p:par>
                              <p:par>
                                <p:cTn id="50" presetID="31" presetClass="entr" presetSubtype="0" fill="hold" grpId="0" nodeType="withEffect">
                                  <p:stCondLst>
                                    <p:cond delay="0"/>
                                  </p:stCondLst>
                                  <p:childTnLst>
                                    <p:set>
                                      <p:cBhvr>
                                        <p:cTn id="51" dur="1" fill="hold">
                                          <p:stCondLst>
                                            <p:cond delay="0"/>
                                          </p:stCondLst>
                                        </p:cTn>
                                        <p:tgtEl>
                                          <p:spTgt spid="86"/>
                                        </p:tgtEl>
                                        <p:attrNameLst>
                                          <p:attrName>style.visibility</p:attrName>
                                        </p:attrNameLst>
                                      </p:cBhvr>
                                      <p:to>
                                        <p:strVal val="visible"/>
                                      </p:to>
                                    </p:set>
                                    <p:anim calcmode="lin" valueType="num">
                                      <p:cBhvr>
                                        <p:cTn id="52" dur="1000" fill="hold"/>
                                        <p:tgtEl>
                                          <p:spTgt spid="86"/>
                                        </p:tgtEl>
                                        <p:attrNameLst>
                                          <p:attrName>ppt_w</p:attrName>
                                        </p:attrNameLst>
                                      </p:cBhvr>
                                      <p:tavLst>
                                        <p:tav tm="0">
                                          <p:val>
                                            <p:fltVal val="0"/>
                                          </p:val>
                                        </p:tav>
                                        <p:tav tm="100000">
                                          <p:val>
                                            <p:strVal val="#ppt_w"/>
                                          </p:val>
                                        </p:tav>
                                      </p:tavLst>
                                    </p:anim>
                                    <p:anim calcmode="lin" valueType="num">
                                      <p:cBhvr>
                                        <p:cTn id="53" dur="1000" fill="hold"/>
                                        <p:tgtEl>
                                          <p:spTgt spid="86"/>
                                        </p:tgtEl>
                                        <p:attrNameLst>
                                          <p:attrName>ppt_h</p:attrName>
                                        </p:attrNameLst>
                                      </p:cBhvr>
                                      <p:tavLst>
                                        <p:tav tm="0">
                                          <p:val>
                                            <p:fltVal val="0"/>
                                          </p:val>
                                        </p:tav>
                                        <p:tav tm="100000">
                                          <p:val>
                                            <p:strVal val="#ppt_h"/>
                                          </p:val>
                                        </p:tav>
                                      </p:tavLst>
                                    </p:anim>
                                    <p:anim calcmode="lin" valueType="num">
                                      <p:cBhvr>
                                        <p:cTn id="54" dur="1000" fill="hold"/>
                                        <p:tgtEl>
                                          <p:spTgt spid="86"/>
                                        </p:tgtEl>
                                        <p:attrNameLst>
                                          <p:attrName>style.rotation</p:attrName>
                                        </p:attrNameLst>
                                      </p:cBhvr>
                                      <p:tavLst>
                                        <p:tav tm="0">
                                          <p:val>
                                            <p:fltVal val="90"/>
                                          </p:val>
                                        </p:tav>
                                        <p:tav tm="100000">
                                          <p:val>
                                            <p:fltVal val="0"/>
                                          </p:val>
                                        </p:tav>
                                      </p:tavLst>
                                    </p:anim>
                                    <p:animEffect transition="in" filter="fade">
                                      <p:cBhvr>
                                        <p:cTn id="55" dur="1000"/>
                                        <p:tgtEl>
                                          <p:spTgt spid="86"/>
                                        </p:tgtEl>
                                      </p:cBhvr>
                                    </p:animEffect>
                                  </p:childTnLst>
                                </p:cTn>
                              </p:par>
                              <p:par>
                                <p:cTn id="56" presetID="31" presetClass="entr" presetSubtype="0" fill="hold" grpId="0" nodeType="withEffect">
                                  <p:stCondLst>
                                    <p:cond delay="0"/>
                                  </p:stCondLst>
                                  <p:childTnLst>
                                    <p:set>
                                      <p:cBhvr>
                                        <p:cTn id="57" dur="1" fill="hold">
                                          <p:stCondLst>
                                            <p:cond delay="0"/>
                                          </p:stCondLst>
                                        </p:cTn>
                                        <p:tgtEl>
                                          <p:spTgt spid="87"/>
                                        </p:tgtEl>
                                        <p:attrNameLst>
                                          <p:attrName>style.visibility</p:attrName>
                                        </p:attrNameLst>
                                      </p:cBhvr>
                                      <p:to>
                                        <p:strVal val="visible"/>
                                      </p:to>
                                    </p:set>
                                    <p:anim calcmode="lin" valueType="num">
                                      <p:cBhvr>
                                        <p:cTn id="58" dur="1000" fill="hold"/>
                                        <p:tgtEl>
                                          <p:spTgt spid="87"/>
                                        </p:tgtEl>
                                        <p:attrNameLst>
                                          <p:attrName>ppt_w</p:attrName>
                                        </p:attrNameLst>
                                      </p:cBhvr>
                                      <p:tavLst>
                                        <p:tav tm="0">
                                          <p:val>
                                            <p:fltVal val="0"/>
                                          </p:val>
                                        </p:tav>
                                        <p:tav tm="100000">
                                          <p:val>
                                            <p:strVal val="#ppt_w"/>
                                          </p:val>
                                        </p:tav>
                                      </p:tavLst>
                                    </p:anim>
                                    <p:anim calcmode="lin" valueType="num">
                                      <p:cBhvr>
                                        <p:cTn id="59" dur="1000" fill="hold"/>
                                        <p:tgtEl>
                                          <p:spTgt spid="87"/>
                                        </p:tgtEl>
                                        <p:attrNameLst>
                                          <p:attrName>ppt_h</p:attrName>
                                        </p:attrNameLst>
                                      </p:cBhvr>
                                      <p:tavLst>
                                        <p:tav tm="0">
                                          <p:val>
                                            <p:fltVal val="0"/>
                                          </p:val>
                                        </p:tav>
                                        <p:tav tm="100000">
                                          <p:val>
                                            <p:strVal val="#ppt_h"/>
                                          </p:val>
                                        </p:tav>
                                      </p:tavLst>
                                    </p:anim>
                                    <p:anim calcmode="lin" valueType="num">
                                      <p:cBhvr>
                                        <p:cTn id="60" dur="1000" fill="hold"/>
                                        <p:tgtEl>
                                          <p:spTgt spid="87"/>
                                        </p:tgtEl>
                                        <p:attrNameLst>
                                          <p:attrName>style.rotation</p:attrName>
                                        </p:attrNameLst>
                                      </p:cBhvr>
                                      <p:tavLst>
                                        <p:tav tm="0">
                                          <p:val>
                                            <p:fltVal val="90"/>
                                          </p:val>
                                        </p:tav>
                                        <p:tav tm="100000">
                                          <p:val>
                                            <p:fltVal val="0"/>
                                          </p:val>
                                        </p:tav>
                                      </p:tavLst>
                                    </p:anim>
                                    <p:animEffect transition="in" filter="fade">
                                      <p:cBhvr>
                                        <p:cTn id="61" dur="1000"/>
                                        <p:tgtEl>
                                          <p:spTgt spid="87"/>
                                        </p:tgtEl>
                                      </p:cBhvr>
                                    </p:animEffect>
                                  </p:childTnLst>
                                </p:cTn>
                              </p:par>
                            </p:childTnLst>
                          </p:cTn>
                        </p:par>
                      </p:childTnLst>
                    </p:cTn>
                  </p:par>
                  <p:par>
                    <p:cTn id="62" fill="hold">
                      <p:stCondLst>
                        <p:cond delay="indefinite"/>
                      </p:stCondLst>
                      <p:childTnLst>
                        <p:par>
                          <p:cTn id="63" fill="hold">
                            <p:stCondLst>
                              <p:cond delay="0"/>
                            </p:stCondLst>
                            <p:childTnLst>
                              <p:par>
                                <p:cTn id="64" presetID="53" presetClass="entr" presetSubtype="16" fill="hold" grpId="0" nodeType="clickEffect">
                                  <p:stCondLst>
                                    <p:cond delay="0"/>
                                  </p:stCondLst>
                                  <p:childTnLst>
                                    <p:set>
                                      <p:cBhvr>
                                        <p:cTn id="65" dur="1" fill="hold">
                                          <p:stCondLst>
                                            <p:cond delay="0"/>
                                          </p:stCondLst>
                                        </p:cTn>
                                        <p:tgtEl>
                                          <p:spTgt spid="102"/>
                                        </p:tgtEl>
                                        <p:attrNameLst>
                                          <p:attrName>style.visibility</p:attrName>
                                        </p:attrNameLst>
                                      </p:cBhvr>
                                      <p:to>
                                        <p:strVal val="visible"/>
                                      </p:to>
                                    </p:set>
                                    <p:anim calcmode="lin" valueType="num">
                                      <p:cBhvr>
                                        <p:cTn id="66" dur="500" fill="hold"/>
                                        <p:tgtEl>
                                          <p:spTgt spid="102"/>
                                        </p:tgtEl>
                                        <p:attrNameLst>
                                          <p:attrName>ppt_w</p:attrName>
                                        </p:attrNameLst>
                                      </p:cBhvr>
                                      <p:tavLst>
                                        <p:tav tm="0">
                                          <p:val>
                                            <p:fltVal val="0"/>
                                          </p:val>
                                        </p:tav>
                                        <p:tav tm="100000">
                                          <p:val>
                                            <p:strVal val="#ppt_w"/>
                                          </p:val>
                                        </p:tav>
                                      </p:tavLst>
                                    </p:anim>
                                    <p:anim calcmode="lin" valueType="num">
                                      <p:cBhvr>
                                        <p:cTn id="67" dur="500" fill="hold"/>
                                        <p:tgtEl>
                                          <p:spTgt spid="102"/>
                                        </p:tgtEl>
                                        <p:attrNameLst>
                                          <p:attrName>ppt_h</p:attrName>
                                        </p:attrNameLst>
                                      </p:cBhvr>
                                      <p:tavLst>
                                        <p:tav tm="0">
                                          <p:val>
                                            <p:fltVal val="0"/>
                                          </p:val>
                                        </p:tav>
                                        <p:tav tm="100000">
                                          <p:val>
                                            <p:strVal val="#ppt_h"/>
                                          </p:val>
                                        </p:tav>
                                      </p:tavLst>
                                    </p:anim>
                                    <p:animEffect transition="in" filter="fade">
                                      <p:cBhvr>
                                        <p:cTn id="68" dur="500"/>
                                        <p:tgtEl>
                                          <p:spTgt spid="102"/>
                                        </p:tgtEl>
                                      </p:cBhvr>
                                    </p:animEffect>
                                  </p:childTnLst>
                                </p:cTn>
                              </p:par>
                              <p:par>
                                <p:cTn id="69" presetID="53" presetClass="entr" presetSubtype="16" fill="hold" grpId="0" nodeType="withEffect">
                                  <p:stCondLst>
                                    <p:cond delay="0"/>
                                  </p:stCondLst>
                                  <p:childTnLst>
                                    <p:set>
                                      <p:cBhvr>
                                        <p:cTn id="70" dur="1" fill="hold">
                                          <p:stCondLst>
                                            <p:cond delay="0"/>
                                          </p:stCondLst>
                                        </p:cTn>
                                        <p:tgtEl>
                                          <p:spTgt spid="101"/>
                                        </p:tgtEl>
                                        <p:attrNameLst>
                                          <p:attrName>style.visibility</p:attrName>
                                        </p:attrNameLst>
                                      </p:cBhvr>
                                      <p:to>
                                        <p:strVal val="visible"/>
                                      </p:to>
                                    </p:set>
                                    <p:anim calcmode="lin" valueType="num">
                                      <p:cBhvr>
                                        <p:cTn id="71" dur="500" fill="hold"/>
                                        <p:tgtEl>
                                          <p:spTgt spid="101"/>
                                        </p:tgtEl>
                                        <p:attrNameLst>
                                          <p:attrName>ppt_w</p:attrName>
                                        </p:attrNameLst>
                                      </p:cBhvr>
                                      <p:tavLst>
                                        <p:tav tm="0">
                                          <p:val>
                                            <p:fltVal val="0"/>
                                          </p:val>
                                        </p:tav>
                                        <p:tav tm="100000">
                                          <p:val>
                                            <p:strVal val="#ppt_w"/>
                                          </p:val>
                                        </p:tav>
                                      </p:tavLst>
                                    </p:anim>
                                    <p:anim calcmode="lin" valueType="num">
                                      <p:cBhvr>
                                        <p:cTn id="72" dur="500" fill="hold"/>
                                        <p:tgtEl>
                                          <p:spTgt spid="101"/>
                                        </p:tgtEl>
                                        <p:attrNameLst>
                                          <p:attrName>ppt_h</p:attrName>
                                        </p:attrNameLst>
                                      </p:cBhvr>
                                      <p:tavLst>
                                        <p:tav tm="0">
                                          <p:val>
                                            <p:fltVal val="0"/>
                                          </p:val>
                                        </p:tav>
                                        <p:tav tm="100000">
                                          <p:val>
                                            <p:strVal val="#ppt_h"/>
                                          </p:val>
                                        </p:tav>
                                      </p:tavLst>
                                    </p:anim>
                                    <p:animEffect transition="in" filter="fade">
                                      <p:cBhvr>
                                        <p:cTn id="73" dur="500"/>
                                        <p:tgtEl>
                                          <p:spTgt spid="101"/>
                                        </p:tgtEl>
                                      </p:cBhvr>
                                    </p:animEffect>
                                  </p:childTnLst>
                                </p:cTn>
                              </p:par>
                              <p:par>
                                <p:cTn id="74" presetID="53" presetClass="entr" presetSubtype="16" fill="hold" grpId="0" nodeType="withEffect">
                                  <p:stCondLst>
                                    <p:cond delay="0"/>
                                  </p:stCondLst>
                                  <p:childTnLst>
                                    <p:set>
                                      <p:cBhvr>
                                        <p:cTn id="75" dur="1" fill="hold">
                                          <p:stCondLst>
                                            <p:cond delay="0"/>
                                          </p:stCondLst>
                                        </p:cTn>
                                        <p:tgtEl>
                                          <p:spTgt spid="103"/>
                                        </p:tgtEl>
                                        <p:attrNameLst>
                                          <p:attrName>style.visibility</p:attrName>
                                        </p:attrNameLst>
                                      </p:cBhvr>
                                      <p:to>
                                        <p:strVal val="visible"/>
                                      </p:to>
                                    </p:set>
                                    <p:anim calcmode="lin" valueType="num">
                                      <p:cBhvr>
                                        <p:cTn id="76" dur="500" fill="hold"/>
                                        <p:tgtEl>
                                          <p:spTgt spid="103"/>
                                        </p:tgtEl>
                                        <p:attrNameLst>
                                          <p:attrName>ppt_w</p:attrName>
                                        </p:attrNameLst>
                                      </p:cBhvr>
                                      <p:tavLst>
                                        <p:tav tm="0">
                                          <p:val>
                                            <p:fltVal val="0"/>
                                          </p:val>
                                        </p:tav>
                                        <p:tav tm="100000">
                                          <p:val>
                                            <p:strVal val="#ppt_w"/>
                                          </p:val>
                                        </p:tav>
                                      </p:tavLst>
                                    </p:anim>
                                    <p:anim calcmode="lin" valueType="num">
                                      <p:cBhvr>
                                        <p:cTn id="77" dur="500" fill="hold"/>
                                        <p:tgtEl>
                                          <p:spTgt spid="103"/>
                                        </p:tgtEl>
                                        <p:attrNameLst>
                                          <p:attrName>ppt_h</p:attrName>
                                        </p:attrNameLst>
                                      </p:cBhvr>
                                      <p:tavLst>
                                        <p:tav tm="0">
                                          <p:val>
                                            <p:fltVal val="0"/>
                                          </p:val>
                                        </p:tav>
                                        <p:tav tm="100000">
                                          <p:val>
                                            <p:strVal val="#ppt_h"/>
                                          </p:val>
                                        </p:tav>
                                      </p:tavLst>
                                    </p:anim>
                                    <p:animEffect transition="in" filter="fade">
                                      <p:cBhvr>
                                        <p:cTn id="78" dur="500"/>
                                        <p:tgtEl>
                                          <p:spTgt spid="103"/>
                                        </p:tgtEl>
                                      </p:cBhvr>
                                    </p:animEffect>
                                  </p:childTnLst>
                                </p:cTn>
                              </p:par>
                              <p:par>
                                <p:cTn id="79" presetID="31" presetClass="entr" presetSubtype="0" fill="hold" grpId="0" nodeType="withEffect">
                                  <p:stCondLst>
                                    <p:cond delay="0"/>
                                  </p:stCondLst>
                                  <p:childTnLst>
                                    <p:set>
                                      <p:cBhvr>
                                        <p:cTn id="80" dur="1" fill="hold">
                                          <p:stCondLst>
                                            <p:cond delay="0"/>
                                          </p:stCondLst>
                                        </p:cTn>
                                        <p:tgtEl>
                                          <p:spTgt spid="80"/>
                                        </p:tgtEl>
                                        <p:attrNameLst>
                                          <p:attrName>style.visibility</p:attrName>
                                        </p:attrNameLst>
                                      </p:cBhvr>
                                      <p:to>
                                        <p:strVal val="visible"/>
                                      </p:to>
                                    </p:set>
                                    <p:anim calcmode="lin" valueType="num">
                                      <p:cBhvr>
                                        <p:cTn id="81" dur="1000" fill="hold"/>
                                        <p:tgtEl>
                                          <p:spTgt spid="80"/>
                                        </p:tgtEl>
                                        <p:attrNameLst>
                                          <p:attrName>ppt_w</p:attrName>
                                        </p:attrNameLst>
                                      </p:cBhvr>
                                      <p:tavLst>
                                        <p:tav tm="0">
                                          <p:val>
                                            <p:fltVal val="0"/>
                                          </p:val>
                                        </p:tav>
                                        <p:tav tm="100000">
                                          <p:val>
                                            <p:strVal val="#ppt_w"/>
                                          </p:val>
                                        </p:tav>
                                      </p:tavLst>
                                    </p:anim>
                                    <p:anim calcmode="lin" valueType="num">
                                      <p:cBhvr>
                                        <p:cTn id="82" dur="1000" fill="hold"/>
                                        <p:tgtEl>
                                          <p:spTgt spid="80"/>
                                        </p:tgtEl>
                                        <p:attrNameLst>
                                          <p:attrName>ppt_h</p:attrName>
                                        </p:attrNameLst>
                                      </p:cBhvr>
                                      <p:tavLst>
                                        <p:tav tm="0">
                                          <p:val>
                                            <p:fltVal val="0"/>
                                          </p:val>
                                        </p:tav>
                                        <p:tav tm="100000">
                                          <p:val>
                                            <p:strVal val="#ppt_h"/>
                                          </p:val>
                                        </p:tav>
                                      </p:tavLst>
                                    </p:anim>
                                    <p:anim calcmode="lin" valueType="num">
                                      <p:cBhvr>
                                        <p:cTn id="83" dur="1000" fill="hold"/>
                                        <p:tgtEl>
                                          <p:spTgt spid="80"/>
                                        </p:tgtEl>
                                        <p:attrNameLst>
                                          <p:attrName>style.rotation</p:attrName>
                                        </p:attrNameLst>
                                      </p:cBhvr>
                                      <p:tavLst>
                                        <p:tav tm="0">
                                          <p:val>
                                            <p:fltVal val="90"/>
                                          </p:val>
                                        </p:tav>
                                        <p:tav tm="100000">
                                          <p:val>
                                            <p:fltVal val="0"/>
                                          </p:val>
                                        </p:tav>
                                      </p:tavLst>
                                    </p:anim>
                                    <p:animEffect transition="in" filter="fade">
                                      <p:cBhvr>
                                        <p:cTn id="84" dur="1000"/>
                                        <p:tgtEl>
                                          <p:spTgt spid="80"/>
                                        </p:tgtEl>
                                      </p:cBhvr>
                                    </p:animEffect>
                                  </p:childTnLst>
                                </p:cTn>
                              </p:par>
                              <p:par>
                                <p:cTn id="85" presetID="31" presetClass="entr" presetSubtype="0" fill="hold" grpId="0" nodeType="withEffect">
                                  <p:stCondLst>
                                    <p:cond delay="0"/>
                                  </p:stCondLst>
                                  <p:childTnLst>
                                    <p:set>
                                      <p:cBhvr>
                                        <p:cTn id="86" dur="1" fill="hold">
                                          <p:stCondLst>
                                            <p:cond delay="0"/>
                                          </p:stCondLst>
                                        </p:cTn>
                                        <p:tgtEl>
                                          <p:spTgt spid="73"/>
                                        </p:tgtEl>
                                        <p:attrNameLst>
                                          <p:attrName>style.visibility</p:attrName>
                                        </p:attrNameLst>
                                      </p:cBhvr>
                                      <p:to>
                                        <p:strVal val="visible"/>
                                      </p:to>
                                    </p:set>
                                    <p:anim calcmode="lin" valueType="num">
                                      <p:cBhvr>
                                        <p:cTn id="87" dur="1000" fill="hold"/>
                                        <p:tgtEl>
                                          <p:spTgt spid="73"/>
                                        </p:tgtEl>
                                        <p:attrNameLst>
                                          <p:attrName>ppt_w</p:attrName>
                                        </p:attrNameLst>
                                      </p:cBhvr>
                                      <p:tavLst>
                                        <p:tav tm="0">
                                          <p:val>
                                            <p:fltVal val="0"/>
                                          </p:val>
                                        </p:tav>
                                        <p:tav tm="100000">
                                          <p:val>
                                            <p:strVal val="#ppt_w"/>
                                          </p:val>
                                        </p:tav>
                                      </p:tavLst>
                                    </p:anim>
                                    <p:anim calcmode="lin" valueType="num">
                                      <p:cBhvr>
                                        <p:cTn id="88" dur="1000" fill="hold"/>
                                        <p:tgtEl>
                                          <p:spTgt spid="73"/>
                                        </p:tgtEl>
                                        <p:attrNameLst>
                                          <p:attrName>ppt_h</p:attrName>
                                        </p:attrNameLst>
                                      </p:cBhvr>
                                      <p:tavLst>
                                        <p:tav tm="0">
                                          <p:val>
                                            <p:fltVal val="0"/>
                                          </p:val>
                                        </p:tav>
                                        <p:tav tm="100000">
                                          <p:val>
                                            <p:strVal val="#ppt_h"/>
                                          </p:val>
                                        </p:tav>
                                      </p:tavLst>
                                    </p:anim>
                                    <p:anim calcmode="lin" valueType="num">
                                      <p:cBhvr>
                                        <p:cTn id="89" dur="1000" fill="hold"/>
                                        <p:tgtEl>
                                          <p:spTgt spid="73"/>
                                        </p:tgtEl>
                                        <p:attrNameLst>
                                          <p:attrName>style.rotation</p:attrName>
                                        </p:attrNameLst>
                                      </p:cBhvr>
                                      <p:tavLst>
                                        <p:tav tm="0">
                                          <p:val>
                                            <p:fltVal val="90"/>
                                          </p:val>
                                        </p:tav>
                                        <p:tav tm="100000">
                                          <p:val>
                                            <p:fltVal val="0"/>
                                          </p:val>
                                        </p:tav>
                                      </p:tavLst>
                                    </p:anim>
                                    <p:animEffect transition="in" filter="fade">
                                      <p:cBhvr>
                                        <p:cTn id="90" dur="1000"/>
                                        <p:tgtEl>
                                          <p:spTgt spid="73"/>
                                        </p:tgtEl>
                                      </p:cBhvr>
                                    </p:animEffect>
                                  </p:childTnLst>
                                </p:cTn>
                              </p:par>
                              <p:par>
                                <p:cTn id="91" presetID="31" presetClass="entr" presetSubtype="0" fill="hold" grpId="0" nodeType="withEffect">
                                  <p:stCondLst>
                                    <p:cond delay="0"/>
                                  </p:stCondLst>
                                  <p:childTnLst>
                                    <p:set>
                                      <p:cBhvr>
                                        <p:cTn id="92" dur="1" fill="hold">
                                          <p:stCondLst>
                                            <p:cond delay="0"/>
                                          </p:stCondLst>
                                        </p:cTn>
                                        <p:tgtEl>
                                          <p:spTgt spid="90"/>
                                        </p:tgtEl>
                                        <p:attrNameLst>
                                          <p:attrName>style.visibility</p:attrName>
                                        </p:attrNameLst>
                                      </p:cBhvr>
                                      <p:to>
                                        <p:strVal val="visible"/>
                                      </p:to>
                                    </p:set>
                                    <p:anim calcmode="lin" valueType="num">
                                      <p:cBhvr>
                                        <p:cTn id="93" dur="1000" fill="hold"/>
                                        <p:tgtEl>
                                          <p:spTgt spid="90"/>
                                        </p:tgtEl>
                                        <p:attrNameLst>
                                          <p:attrName>ppt_w</p:attrName>
                                        </p:attrNameLst>
                                      </p:cBhvr>
                                      <p:tavLst>
                                        <p:tav tm="0">
                                          <p:val>
                                            <p:fltVal val="0"/>
                                          </p:val>
                                        </p:tav>
                                        <p:tav tm="100000">
                                          <p:val>
                                            <p:strVal val="#ppt_w"/>
                                          </p:val>
                                        </p:tav>
                                      </p:tavLst>
                                    </p:anim>
                                    <p:anim calcmode="lin" valueType="num">
                                      <p:cBhvr>
                                        <p:cTn id="94" dur="1000" fill="hold"/>
                                        <p:tgtEl>
                                          <p:spTgt spid="90"/>
                                        </p:tgtEl>
                                        <p:attrNameLst>
                                          <p:attrName>ppt_h</p:attrName>
                                        </p:attrNameLst>
                                      </p:cBhvr>
                                      <p:tavLst>
                                        <p:tav tm="0">
                                          <p:val>
                                            <p:fltVal val="0"/>
                                          </p:val>
                                        </p:tav>
                                        <p:tav tm="100000">
                                          <p:val>
                                            <p:strVal val="#ppt_h"/>
                                          </p:val>
                                        </p:tav>
                                      </p:tavLst>
                                    </p:anim>
                                    <p:anim calcmode="lin" valueType="num">
                                      <p:cBhvr>
                                        <p:cTn id="95" dur="1000" fill="hold"/>
                                        <p:tgtEl>
                                          <p:spTgt spid="90"/>
                                        </p:tgtEl>
                                        <p:attrNameLst>
                                          <p:attrName>style.rotation</p:attrName>
                                        </p:attrNameLst>
                                      </p:cBhvr>
                                      <p:tavLst>
                                        <p:tav tm="0">
                                          <p:val>
                                            <p:fltVal val="90"/>
                                          </p:val>
                                        </p:tav>
                                        <p:tav tm="100000">
                                          <p:val>
                                            <p:fltVal val="0"/>
                                          </p:val>
                                        </p:tav>
                                      </p:tavLst>
                                    </p:anim>
                                    <p:animEffect transition="in" filter="fade">
                                      <p:cBhvr>
                                        <p:cTn id="96" dur="1000"/>
                                        <p:tgtEl>
                                          <p:spTgt spid="90"/>
                                        </p:tgtEl>
                                      </p:cBhvr>
                                    </p:animEffect>
                                  </p:childTnLst>
                                </p:cTn>
                              </p:par>
                              <p:par>
                                <p:cTn id="97" presetID="31" presetClass="entr" presetSubtype="0" fill="hold" grpId="0" nodeType="withEffect">
                                  <p:stCondLst>
                                    <p:cond delay="0"/>
                                  </p:stCondLst>
                                  <p:childTnLst>
                                    <p:set>
                                      <p:cBhvr>
                                        <p:cTn id="98" dur="1" fill="hold">
                                          <p:stCondLst>
                                            <p:cond delay="0"/>
                                          </p:stCondLst>
                                        </p:cTn>
                                        <p:tgtEl>
                                          <p:spTgt spid="94"/>
                                        </p:tgtEl>
                                        <p:attrNameLst>
                                          <p:attrName>style.visibility</p:attrName>
                                        </p:attrNameLst>
                                      </p:cBhvr>
                                      <p:to>
                                        <p:strVal val="visible"/>
                                      </p:to>
                                    </p:set>
                                    <p:anim calcmode="lin" valueType="num">
                                      <p:cBhvr>
                                        <p:cTn id="99" dur="1000" fill="hold"/>
                                        <p:tgtEl>
                                          <p:spTgt spid="94"/>
                                        </p:tgtEl>
                                        <p:attrNameLst>
                                          <p:attrName>ppt_w</p:attrName>
                                        </p:attrNameLst>
                                      </p:cBhvr>
                                      <p:tavLst>
                                        <p:tav tm="0">
                                          <p:val>
                                            <p:fltVal val="0"/>
                                          </p:val>
                                        </p:tav>
                                        <p:tav tm="100000">
                                          <p:val>
                                            <p:strVal val="#ppt_w"/>
                                          </p:val>
                                        </p:tav>
                                      </p:tavLst>
                                    </p:anim>
                                    <p:anim calcmode="lin" valueType="num">
                                      <p:cBhvr>
                                        <p:cTn id="100" dur="1000" fill="hold"/>
                                        <p:tgtEl>
                                          <p:spTgt spid="94"/>
                                        </p:tgtEl>
                                        <p:attrNameLst>
                                          <p:attrName>ppt_h</p:attrName>
                                        </p:attrNameLst>
                                      </p:cBhvr>
                                      <p:tavLst>
                                        <p:tav tm="0">
                                          <p:val>
                                            <p:fltVal val="0"/>
                                          </p:val>
                                        </p:tav>
                                        <p:tav tm="100000">
                                          <p:val>
                                            <p:strVal val="#ppt_h"/>
                                          </p:val>
                                        </p:tav>
                                      </p:tavLst>
                                    </p:anim>
                                    <p:anim calcmode="lin" valueType="num">
                                      <p:cBhvr>
                                        <p:cTn id="101" dur="1000" fill="hold"/>
                                        <p:tgtEl>
                                          <p:spTgt spid="94"/>
                                        </p:tgtEl>
                                        <p:attrNameLst>
                                          <p:attrName>style.rotation</p:attrName>
                                        </p:attrNameLst>
                                      </p:cBhvr>
                                      <p:tavLst>
                                        <p:tav tm="0">
                                          <p:val>
                                            <p:fltVal val="90"/>
                                          </p:val>
                                        </p:tav>
                                        <p:tav tm="100000">
                                          <p:val>
                                            <p:fltVal val="0"/>
                                          </p:val>
                                        </p:tav>
                                      </p:tavLst>
                                    </p:anim>
                                    <p:animEffect transition="in" filter="fade">
                                      <p:cBhvr>
                                        <p:cTn id="102" dur="1000"/>
                                        <p:tgtEl>
                                          <p:spTgt spid="94"/>
                                        </p:tgtEl>
                                      </p:cBhvr>
                                    </p:animEffect>
                                  </p:childTnLst>
                                </p:cTn>
                              </p:par>
                            </p:childTnLst>
                          </p:cTn>
                        </p:par>
                      </p:childTnLst>
                    </p:cTn>
                  </p:par>
                  <p:par>
                    <p:cTn id="103" fill="hold">
                      <p:stCondLst>
                        <p:cond delay="indefinite"/>
                      </p:stCondLst>
                      <p:childTnLst>
                        <p:par>
                          <p:cTn id="104" fill="hold">
                            <p:stCondLst>
                              <p:cond delay="0"/>
                            </p:stCondLst>
                            <p:childTnLst>
                              <p:par>
                                <p:cTn id="105" presetID="53" presetClass="entr" presetSubtype="16" fill="hold" grpId="0" nodeType="clickEffect">
                                  <p:stCondLst>
                                    <p:cond delay="0"/>
                                  </p:stCondLst>
                                  <p:childTnLst>
                                    <p:set>
                                      <p:cBhvr>
                                        <p:cTn id="106" dur="1" fill="hold">
                                          <p:stCondLst>
                                            <p:cond delay="0"/>
                                          </p:stCondLst>
                                        </p:cTn>
                                        <p:tgtEl>
                                          <p:spTgt spid="105"/>
                                        </p:tgtEl>
                                        <p:attrNameLst>
                                          <p:attrName>style.visibility</p:attrName>
                                        </p:attrNameLst>
                                      </p:cBhvr>
                                      <p:to>
                                        <p:strVal val="visible"/>
                                      </p:to>
                                    </p:set>
                                    <p:anim calcmode="lin" valueType="num">
                                      <p:cBhvr>
                                        <p:cTn id="107" dur="500" fill="hold"/>
                                        <p:tgtEl>
                                          <p:spTgt spid="105"/>
                                        </p:tgtEl>
                                        <p:attrNameLst>
                                          <p:attrName>ppt_w</p:attrName>
                                        </p:attrNameLst>
                                      </p:cBhvr>
                                      <p:tavLst>
                                        <p:tav tm="0">
                                          <p:val>
                                            <p:fltVal val="0"/>
                                          </p:val>
                                        </p:tav>
                                        <p:tav tm="100000">
                                          <p:val>
                                            <p:strVal val="#ppt_w"/>
                                          </p:val>
                                        </p:tav>
                                      </p:tavLst>
                                    </p:anim>
                                    <p:anim calcmode="lin" valueType="num">
                                      <p:cBhvr>
                                        <p:cTn id="108" dur="500" fill="hold"/>
                                        <p:tgtEl>
                                          <p:spTgt spid="105"/>
                                        </p:tgtEl>
                                        <p:attrNameLst>
                                          <p:attrName>ppt_h</p:attrName>
                                        </p:attrNameLst>
                                      </p:cBhvr>
                                      <p:tavLst>
                                        <p:tav tm="0">
                                          <p:val>
                                            <p:fltVal val="0"/>
                                          </p:val>
                                        </p:tav>
                                        <p:tav tm="100000">
                                          <p:val>
                                            <p:strVal val="#ppt_h"/>
                                          </p:val>
                                        </p:tav>
                                      </p:tavLst>
                                    </p:anim>
                                    <p:animEffect transition="in" filter="fade">
                                      <p:cBhvr>
                                        <p:cTn id="109" dur="500"/>
                                        <p:tgtEl>
                                          <p:spTgt spid="105"/>
                                        </p:tgtEl>
                                      </p:cBhvr>
                                    </p:animEffect>
                                  </p:childTnLst>
                                </p:cTn>
                              </p:par>
                              <p:par>
                                <p:cTn id="110" presetID="53" presetClass="entr" presetSubtype="16" fill="hold" grpId="0" nodeType="withEffect">
                                  <p:stCondLst>
                                    <p:cond delay="0"/>
                                  </p:stCondLst>
                                  <p:childTnLst>
                                    <p:set>
                                      <p:cBhvr>
                                        <p:cTn id="111" dur="1" fill="hold">
                                          <p:stCondLst>
                                            <p:cond delay="0"/>
                                          </p:stCondLst>
                                        </p:cTn>
                                        <p:tgtEl>
                                          <p:spTgt spid="104"/>
                                        </p:tgtEl>
                                        <p:attrNameLst>
                                          <p:attrName>style.visibility</p:attrName>
                                        </p:attrNameLst>
                                      </p:cBhvr>
                                      <p:to>
                                        <p:strVal val="visible"/>
                                      </p:to>
                                    </p:set>
                                    <p:anim calcmode="lin" valueType="num">
                                      <p:cBhvr>
                                        <p:cTn id="112" dur="500" fill="hold"/>
                                        <p:tgtEl>
                                          <p:spTgt spid="104"/>
                                        </p:tgtEl>
                                        <p:attrNameLst>
                                          <p:attrName>ppt_w</p:attrName>
                                        </p:attrNameLst>
                                      </p:cBhvr>
                                      <p:tavLst>
                                        <p:tav tm="0">
                                          <p:val>
                                            <p:fltVal val="0"/>
                                          </p:val>
                                        </p:tav>
                                        <p:tav tm="100000">
                                          <p:val>
                                            <p:strVal val="#ppt_w"/>
                                          </p:val>
                                        </p:tav>
                                      </p:tavLst>
                                    </p:anim>
                                    <p:anim calcmode="lin" valueType="num">
                                      <p:cBhvr>
                                        <p:cTn id="113" dur="500" fill="hold"/>
                                        <p:tgtEl>
                                          <p:spTgt spid="104"/>
                                        </p:tgtEl>
                                        <p:attrNameLst>
                                          <p:attrName>ppt_h</p:attrName>
                                        </p:attrNameLst>
                                      </p:cBhvr>
                                      <p:tavLst>
                                        <p:tav tm="0">
                                          <p:val>
                                            <p:fltVal val="0"/>
                                          </p:val>
                                        </p:tav>
                                        <p:tav tm="100000">
                                          <p:val>
                                            <p:strVal val="#ppt_h"/>
                                          </p:val>
                                        </p:tav>
                                      </p:tavLst>
                                    </p:anim>
                                    <p:animEffect transition="in" filter="fade">
                                      <p:cBhvr>
                                        <p:cTn id="114" dur="500"/>
                                        <p:tgtEl>
                                          <p:spTgt spid="104"/>
                                        </p:tgtEl>
                                      </p:cBhvr>
                                    </p:animEffect>
                                  </p:childTnLst>
                                </p:cTn>
                              </p:par>
                              <p:par>
                                <p:cTn id="115" presetID="31" presetClass="entr" presetSubtype="0" fill="hold" grpId="0" nodeType="withEffect">
                                  <p:stCondLst>
                                    <p:cond delay="0"/>
                                  </p:stCondLst>
                                  <p:childTnLst>
                                    <p:set>
                                      <p:cBhvr>
                                        <p:cTn id="116" dur="1" fill="hold">
                                          <p:stCondLst>
                                            <p:cond delay="0"/>
                                          </p:stCondLst>
                                        </p:cTn>
                                        <p:tgtEl>
                                          <p:spTgt spid="91"/>
                                        </p:tgtEl>
                                        <p:attrNameLst>
                                          <p:attrName>style.visibility</p:attrName>
                                        </p:attrNameLst>
                                      </p:cBhvr>
                                      <p:to>
                                        <p:strVal val="visible"/>
                                      </p:to>
                                    </p:set>
                                    <p:anim calcmode="lin" valueType="num">
                                      <p:cBhvr>
                                        <p:cTn id="117" dur="1000" fill="hold"/>
                                        <p:tgtEl>
                                          <p:spTgt spid="91"/>
                                        </p:tgtEl>
                                        <p:attrNameLst>
                                          <p:attrName>ppt_w</p:attrName>
                                        </p:attrNameLst>
                                      </p:cBhvr>
                                      <p:tavLst>
                                        <p:tav tm="0">
                                          <p:val>
                                            <p:fltVal val="0"/>
                                          </p:val>
                                        </p:tav>
                                        <p:tav tm="100000">
                                          <p:val>
                                            <p:strVal val="#ppt_w"/>
                                          </p:val>
                                        </p:tav>
                                      </p:tavLst>
                                    </p:anim>
                                    <p:anim calcmode="lin" valueType="num">
                                      <p:cBhvr>
                                        <p:cTn id="118" dur="1000" fill="hold"/>
                                        <p:tgtEl>
                                          <p:spTgt spid="91"/>
                                        </p:tgtEl>
                                        <p:attrNameLst>
                                          <p:attrName>ppt_h</p:attrName>
                                        </p:attrNameLst>
                                      </p:cBhvr>
                                      <p:tavLst>
                                        <p:tav tm="0">
                                          <p:val>
                                            <p:fltVal val="0"/>
                                          </p:val>
                                        </p:tav>
                                        <p:tav tm="100000">
                                          <p:val>
                                            <p:strVal val="#ppt_h"/>
                                          </p:val>
                                        </p:tav>
                                      </p:tavLst>
                                    </p:anim>
                                    <p:anim calcmode="lin" valueType="num">
                                      <p:cBhvr>
                                        <p:cTn id="119" dur="1000" fill="hold"/>
                                        <p:tgtEl>
                                          <p:spTgt spid="91"/>
                                        </p:tgtEl>
                                        <p:attrNameLst>
                                          <p:attrName>style.rotation</p:attrName>
                                        </p:attrNameLst>
                                      </p:cBhvr>
                                      <p:tavLst>
                                        <p:tav tm="0">
                                          <p:val>
                                            <p:fltVal val="90"/>
                                          </p:val>
                                        </p:tav>
                                        <p:tav tm="100000">
                                          <p:val>
                                            <p:fltVal val="0"/>
                                          </p:val>
                                        </p:tav>
                                      </p:tavLst>
                                    </p:anim>
                                    <p:animEffect transition="in" filter="fade">
                                      <p:cBhvr>
                                        <p:cTn id="120" dur="1000"/>
                                        <p:tgtEl>
                                          <p:spTgt spid="91"/>
                                        </p:tgtEl>
                                      </p:cBhvr>
                                    </p:animEffect>
                                  </p:childTnLst>
                                </p:cTn>
                              </p:par>
                              <p:par>
                                <p:cTn id="121" presetID="31" presetClass="entr" presetSubtype="0" fill="hold" grpId="0" nodeType="withEffect">
                                  <p:stCondLst>
                                    <p:cond delay="0"/>
                                  </p:stCondLst>
                                  <p:childTnLst>
                                    <p:set>
                                      <p:cBhvr>
                                        <p:cTn id="122" dur="1" fill="hold">
                                          <p:stCondLst>
                                            <p:cond delay="0"/>
                                          </p:stCondLst>
                                        </p:cTn>
                                        <p:tgtEl>
                                          <p:spTgt spid="92"/>
                                        </p:tgtEl>
                                        <p:attrNameLst>
                                          <p:attrName>style.visibility</p:attrName>
                                        </p:attrNameLst>
                                      </p:cBhvr>
                                      <p:to>
                                        <p:strVal val="visible"/>
                                      </p:to>
                                    </p:set>
                                    <p:anim calcmode="lin" valueType="num">
                                      <p:cBhvr>
                                        <p:cTn id="123" dur="1000" fill="hold"/>
                                        <p:tgtEl>
                                          <p:spTgt spid="92"/>
                                        </p:tgtEl>
                                        <p:attrNameLst>
                                          <p:attrName>ppt_w</p:attrName>
                                        </p:attrNameLst>
                                      </p:cBhvr>
                                      <p:tavLst>
                                        <p:tav tm="0">
                                          <p:val>
                                            <p:fltVal val="0"/>
                                          </p:val>
                                        </p:tav>
                                        <p:tav tm="100000">
                                          <p:val>
                                            <p:strVal val="#ppt_w"/>
                                          </p:val>
                                        </p:tav>
                                      </p:tavLst>
                                    </p:anim>
                                    <p:anim calcmode="lin" valueType="num">
                                      <p:cBhvr>
                                        <p:cTn id="124" dur="1000" fill="hold"/>
                                        <p:tgtEl>
                                          <p:spTgt spid="92"/>
                                        </p:tgtEl>
                                        <p:attrNameLst>
                                          <p:attrName>ppt_h</p:attrName>
                                        </p:attrNameLst>
                                      </p:cBhvr>
                                      <p:tavLst>
                                        <p:tav tm="0">
                                          <p:val>
                                            <p:fltVal val="0"/>
                                          </p:val>
                                        </p:tav>
                                        <p:tav tm="100000">
                                          <p:val>
                                            <p:strVal val="#ppt_h"/>
                                          </p:val>
                                        </p:tav>
                                      </p:tavLst>
                                    </p:anim>
                                    <p:anim calcmode="lin" valueType="num">
                                      <p:cBhvr>
                                        <p:cTn id="125" dur="1000" fill="hold"/>
                                        <p:tgtEl>
                                          <p:spTgt spid="92"/>
                                        </p:tgtEl>
                                        <p:attrNameLst>
                                          <p:attrName>style.rotation</p:attrName>
                                        </p:attrNameLst>
                                      </p:cBhvr>
                                      <p:tavLst>
                                        <p:tav tm="0">
                                          <p:val>
                                            <p:fltVal val="90"/>
                                          </p:val>
                                        </p:tav>
                                        <p:tav tm="100000">
                                          <p:val>
                                            <p:fltVal val="0"/>
                                          </p:val>
                                        </p:tav>
                                      </p:tavLst>
                                    </p:anim>
                                    <p:animEffect transition="in" filter="fade">
                                      <p:cBhvr>
                                        <p:cTn id="126" dur="10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p:bldP spid="71" grpId="0"/>
      <p:bldP spid="72" grpId="0"/>
      <p:bldP spid="74" grpId="0"/>
      <p:bldP spid="80" grpId="0"/>
      <p:bldP spid="86" grpId="0"/>
      <p:bldP spid="87" grpId="0"/>
      <p:bldP spid="90" grpId="0"/>
      <p:bldP spid="91" grpId="0"/>
      <p:bldP spid="92" grpId="0"/>
      <p:bldP spid="94" grpId="0"/>
      <p:bldP spid="96" grpId="0"/>
      <p:bldP spid="97" grpId="0"/>
      <p:bldP spid="98" grpId="0"/>
      <p:bldP spid="99" grpId="0"/>
      <p:bldP spid="100" grpId="0"/>
      <p:bldP spid="101" grpId="0"/>
      <p:bldP spid="102" grpId="0"/>
      <p:bldP spid="103" grpId="0"/>
      <p:bldP spid="104" grpId="0"/>
      <p:bldP spid="105"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33587" y="1599088"/>
            <a:ext cx="3390900" cy="43815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148064" y="1575275"/>
            <a:ext cx="3381375" cy="44291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Prostokąt 3"/>
          <p:cNvSpPr/>
          <p:nvPr/>
        </p:nvSpPr>
        <p:spPr>
          <a:xfrm>
            <a:off x="633587" y="6093371"/>
            <a:ext cx="973343" cy="369332"/>
          </a:xfrm>
          <a:prstGeom prst="rect">
            <a:avLst/>
          </a:prstGeom>
        </p:spPr>
        <p:txBody>
          <a:bodyPr wrap="none">
            <a:spAutoFit/>
          </a:bodyPr>
          <a:lstStyle/>
          <a:p>
            <a:pPr lvl="0">
              <a:spcBef>
                <a:spcPct val="40000"/>
              </a:spcBef>
              <a:buClr>
                <a:srgbClr val="00778A"/>
              </a:buClr>
              <a:buSzPct val="75000"/>
            </a:pPr>
            <a:r>
              <a:rPr lang="en-GB" b="1" smtClean="0">
                <a:solidFill>
                  <a:srgbClr val="000000"/>
                </a:solidFill>
                <a:latin typeface="Calibri" pitchFamily="34" charset="0"/>
                <a:cs typeface="Calibri" pitchFamily="34" charset="0"/>
              </a:rPr>
              <a:t>Hot side</a:t>
            </a:r>
            <a:endParaRPr lang="en-GB" b="1">
              <a:solidFill>
                <a:srgbClr val="000000"/>
              </a:solidFill>
              <a:latin typeface="Calibri" pitchFamily="34" charset="0"/>
              <a:cs typeface="Calibri" pitchFamily="34" charset="0"/>
            </a:endParaRPr>
          </a:p>
        </p:txBody>
      </p:sp>
      <p:sp>
        <p:nvSpPr>
          <p:cNvPr id="5" name="Prostokąt 4"/>
          <p:cNvSpPr/>
          <p:nvPr/>
        </p:nvSpPr>
        <p:spPr>
          <a:xfrm>
            <a:off x="5148064" y="6093296"/>
            <a:ext cx="1048685" cy="369332"/>
          </a:xfrm>
          <a:prstGeom prst="rect">
            <a:avLst/>
          </a:prstGeom>
        </p:spPr>
        <p:txBody>
          <a:bodyPr wrap="none">
            <a:spAutoFit/>
          </a:bodyPr>
          <a:lstStyle/>
          <a:p>
            <a:pPr lvl="0">
              <a:spcBef>
                <a:spcPct val="40000"/>
              </a:spcBef>
              <a:buClr>
                <a:srgbClr val="00778A"/>
              </a:buClr>
              <a:buSzPct val="75000"/>
            </a:pPr>
            <a:r>
              <a:rPr lang="en-GB" b="1" smtClean="0">
                <a:solidFill>
                  <a:srgbClr val="000000"/>
                </a:solidFill>
                <a:latin typeface="Calibri" pitchFamily="34" charset="0"/>
                <a:cs typeface="Calibri" pitchFamily="34" charset="0"/>
              </a:rPr>
              <a:t>Cold side</a:t>
            </a:r>
            <a:endParaRPr lang="en-GB" b="1">
              <a:solidFill>
                <a:srgbClr val="000000"/>
              </a:solidFill>
              <a:latin typeface="Calibri" pitchFamily="34" charset="0"/>
              <a:cs typeface="Calibri" pitchFamily="34" charset="0"/>
            </a:endParaRPr>
          </a:p>
        </p:txBody>
      </p:sp>
      <p:sp>
        <p:nvSpPr>
          <p:cNvPr id="2" name="Tytuł 1"/>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2458993108"/>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upa 2"/>
          <p:cNvGrpSpPr/>
          <p:nvPr/>
        </p:nvGrpSpPr>
        <p:grpSpPr>
          <a:xfrm>
            <a:off x="250850" y="1398527"/>
            <a:ext cx="2722934" cy="5135257"/>
            <a:chOff x="250850" y="1398527"/>
            <a:chExt cx="2722934" cy="5135257"/>
          </a:xfrm>
        </p:grpSpPr>
        <p:sp>
          <p:nvSpPr>
            <p:cNvPr id="48" name="Strzałka zakrzywiona w dół 47"/>
            <p:cNvSpPr/>
            <p:nvPr/>
          </p:nvSpPr>
          <p:spPr>
            <a:xfrm>
              <a:off x="1531880" y="2582813"/>
              <a:ext cx="1205023" cy="482009"/>
            </a:xfrm>
            <a:prstGeom prst="curvedDownArrow">
              <a:avLst/>
            </a:prstGeom>
            <a:gradFill>
              <a:gsLst>
                <a:gs pos="0">
                  <a:srgbClr val="FF0000"/>
                </a:gs>
                <a:gs pos="50000">
                  <a:srgbClr val="FFEBB4"/>
                </a:gs>
                <a:gs pos="100000">
                  <a:srgbClr val="00B0F0"/>
                </a:gs>
              </a:gsLst>
              <a:lin ang="4200000" scaled="0"/>
            </a:gra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solidFill>
                  <a:schemeClr val="tx1"/>
                </a:solidFill>
              </a:endParaRPr>
            </a:p>
          </p:txBody>
        </p:sp>
        <p:sp>
          <p:nvSpPr>
            <p:cNvPr id="49" name="Strzałka w prawo 48"/>
            <p:cNvSpPr/>
            <p:nvPr/>
          </p:nvSpPr>
          <p:spPr>
            <a:xfrm>
              <a:off x="1501818" y="2180278"/>
              <a:ext cx="1471966" cy="241005"/>
            </a:xfrm>
            <a:prstGeom prst="rightArrow">
              <a:avLst/>
            </a:prstGeom>
            <a:gradFill>
              <a:gsLst>
                <a:gs pos="0">
                  <a:srgbClr val="FF0000"/>
                </a:gs>
                <a:gs pos="50000">
                  <a:srgbClr val="FFEBB4"/>
                </a:gs>
                <a:gs pos="100000">
                  <a:srgbClr val="00B0F0"/>
                </a:gs>
              </a:gsLst>
              <a:lin ang="4200000" scaled="0"/>
            </a:gra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0" name="Strzałka w prawo 49"/>
            <p:cNvSpPr/>
            <p:nvPr/>
          </p:nvSpPr>
          <p:spPr>
            <a:xfrm>
              <a:off x="1417576" y="4089142"/>
              <a:ext cx="1471966" cy="241005"/>
            </a:xfrm>
            <a:prstGeom prst="rightArrow">
              <a:avLst/>
            </a:prstGeom>
            <a:gradFill>
              <a:gsLst>
                <a:gs pos="0">
                  <a:srgbClr val="FF0000"/>
                </a:gs>
                <a:gs pos="50000">
                  <a:srgbClr val="FFEBB4"/>
                </a:gs>
                <a:gs pos="100000">
                  <a:srgbClr val="00B0F0"/>
                </a:gs>
              </a:gsLst>
              <a:lin ang="4200000" scaled="0"/>
            </a:gra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5" name="Prostokąt 44"/>
            <p:cNvSpPr/>
            <p:nvPr/>
          </p:nvSpPr>
          <p:spPr>
            <a:xfrm>
              <a:off x="2026922" y="1398527"/>
              <a:ext cx="421758" cy="1185154"/>
            </a:xfrm>
            <a:prstGeom prst="rect">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6" name="Prostokąt 45"/>
            <p:cNvSpPr/>
            <p:nvPr/>
          </p:nvSpPr>
          <p:spPr>
            <a:xfrm>
              <a:off x="2026922" y="5348630"/>
              <a:ext cx="421758" cy="1185154"/>
            </a:xfrm>
            <a:prstGeom prst="rect">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7" name="Prostokąt 46"/>
            <p:cNvSpPr/>
            <p:nvPr/>
          </p:nvSpPr>
          <p:spPr>
            <a:xfrm>
              <a:off x="2028952" y="2597101"/>
              <a:ext cx="105440" cy="2749916"/>
            </a:xfrm>
            <a:prstGeom prst="rect">
              <a:avLst/>
            </a:prstGeom>
            <a:solidFill>
              <a:schemeClr val="bg1">
                <a:lumMod val="8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cxnSp>
          <p:nvCxnSpPr>
            <p:cNvPr id="51" name="Łącznik prostoliniowy 50"/>
            <p:cNvCxnSpPr/>
            <p:nvPr/>
          </p:nvCxnSpPr>
          <p:spPr>
            <a:xfrm>
              <a:off x="1312052" y="2492723"/>
              <a:ext cx="0" cy="2886924"/>
            </a:xfrm>
            <a:prstGeom prst="line">
              <a:avLst/>
            </a:prstGeom>
            <a:ln w="50800">
              <a:solidFill>
                <a:srgbClr val="F3C200"/>
              </a:solidFill>
            </a:ln>
          </p:spPr>
          <p:style>
            <a:lnRef idx="1">
              <a:schemeClr val="accent1"/>
            </a:lnRef>
            <a:fillRef idx="0">
              <a:schemeClr val="accent1"/>
            </a:fillRef>
            <a:effectRef idx="0">
              <a:schemeClr val="accent1"/>
            </a:effectRef>
            <a:fontRef idx="minor">
              <a:schemeClr val="tx1"/>
            </a:fontRef>
          </p:style>
        </p:cxnSp>
        <p:sp>
          <p:nvSpPr>
            <p:cNvPr id="52" name="Elipsa 51"/>
            <p:cNvSpPr/>
            <p:nvPr/>
          </p:nvSpPr>
          <p:spPr>
            <a:xfrm>
              <a:off x="874796" y="4596902"/>
              <a:ext cx="98506" cy="101691"/>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3" name="Elipsa 52"/>
            <p:cNvSpPr/>
            <p:nvPr/>
          </p:nvSpPr>
          <p:spPr>
            <a:xfrm>
              <a:off x="874796" y="5142943"/>
              <a:ext cx="98506" cy="101691"/>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4" name="Elipsa 53"/>
            <p:cNvSpPr/>
            <p:nvPr/>
          </p:nvSpPr>
          <p:spPr>
            <a:xfrm>
              <a:off x="874795" y="4893455"/>
              <a:ext cx="98506" cy="101691"/>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5" name="Elipsa 54"/>
            <p:cNvSpPr/>
            <p:nvPr/>
          </p:nvSpPr>
          <p:spPr>
            <a:xfrm>
              <a:off x="874796" y="4316285"/>
              <a:ext cx="98506" cy="101691"/>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6" name="Elipsa 55"/>
            <p:cNvSpPr/>
            <p:nvPr/>
          </p:nvSpPr>
          <p:spPr>
            <a:xfrm>
              <a:off x="874794" y="4038296"/>
              <a:ext cx="98506" cy="101691"/>
            </a:xfrm>
            <a:prstGeom prst="ellipse">
              <a:avLst/>
            </a:prstGeom>
            <a:solidFill>
              <a:srgbClr val="FF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8" name="Dowolny kształt 57"/>
            <p:cNvSpPr/>
            <p:nvPr/>
          </p:nvSpPr>
          <p:spPr>
            <a:xfrm>
              <a:off x="250850" y="1619272"/>
              <a:ext cx="1668344" cy="4587945"/>
            </a:xfrm>
            <a:custGeom>
              <a:avLst/>
              <a:gdLst>
                <a:gd name="connsiteX0" fmla="*/ 981307 w 981307"/>
                <a:gd name="connsiteY0" fmla="*/ 208155 h 2698594"/>
                <a:gd name="connsiteX1" fmla="*/ 981307 w 981307"/>
                <a:gd name="connsiteY1" fmla="*/ 118946 h 2698594"/>
                <a:gd name="connsiteX2" fmla="*/ 862361 w 981307"/>
                <a:gd name="connsiteY2" fmla="*/ 0 h 2698594"/>
                <a:gd name="connsiteX3" fmla="*/ 0 w 981307"/>
                <a:gd name="connsiteY3" fmla="*/ 0 h 2698594"/>
                <a:gd name="connsiteX4" fmla="*/ 0 w 981307"/>
                <a:gd name="connsiteY4" fmla="*/ 2698594 h 2698594"/>
                <a:gd name="connsiteX5" fmla="*/ 862361 w 981307"/>
                <a:gd name="connsiteY5" fmla="*/ 2698594 h 2698594"/>
                <a:gd name="connsiteX6" fmla="*/ 973873 w 981307"/>
                <a:gd name="connsiteY6" fmla="*/ 2587082 h 2698594"/>
                <a:gd name="connsiteX7" fmla="*/ 973873 w 981307"/>
                <a:gd name="connsiteY7" fmla="*/ 2490438 h 2698594"/>
                <a:gd name="connsiteX8" fmla="*/ 237892 w 981307"/>
                <a:gd name="connsiteY8" fmla="*/ 2490438 h 2698594"/>
                <a:gd name="connsiteX9" fmla="*/ 237892 w 981307"/>
                <a:gd name="connsiteY9" fmla="*/ 223024 h 2698594"/>
                <a:gd name="connsiteX10" fmla="*/ 981307 w 981307"/>
                <a:gd name="connsiteY10" fmla="*/ 208155 h 269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81307" h="2698594">
                  <a:moveTo>
                    <a:pt x="981307" y="208155"/>
                  </a:moveTo>
                  <a:lnTo>
                    <a:pt x="981307" y="118946"/>
                  </a:lnTo>
                  <a:lnTo>
                    <a:pt x="862361" y="0"/>
                  </a:lnTo>
                  <a:lnTo>
                    <a:pt x="0" y="0"/>
                  </a:lnTo>
                  <a:lnTo>
                    <a:pt x="0" y="2698594"/>
                  </a:lnTo>
                  <a:lnTo>
                    <a:pt x="862361" y="2698594"/>
                  </a:lnTo>
                  <a:lnTo>
                    <a:pt x="973873" y="2587082"/>
                  </a:lnTo>
                  <a:lnTo>
                    <a:pt x="973873" y="2490438"/>
                  </a:lnTo>
                  <a:lnTo>
                    <a:pt x="237892" y="2490438"/>
                  </a:lnTo>
                  <a:lnTo>
                    <a:pt x="237892" y="223024"/>
                  </a:lnTo>
                  <a:lnTo>
                    <a:pt x="981307" y="208155"/>
                  </a:lnTo>
                  <a:close/>
                </a:path>
              </a:pathLst>
            </a:cu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59" name="Elipsa 58"/>
            <p:cNvSpPr/>
            <p:nvPr/>
          </p:nvSpPr>
          <p:spPr>
            <a:xfrm>
              <a:off x="1906530" y="1781980"/>
              <a:ext cx="122422" cy="244844"/>
            </a:xfrm>
            <a:prstGeom prst="ellipse">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60" name="Elipsa 59"/>
            <p:cNvSpPr/>
            <p:nvPr/>
          </p:nvSpPr>
          <p:spPr>
            <a:xfrm>
              <a:off x="1904500" y="5818785"/>
              <a:ext cx="122422" cy="244844"/>
            </a:xfrm>
            <a:prstGeom prst="ellipse">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grpSp>
      <p:grpSp>
        <p:nvGrpSpPr>
          <p:cNvPr id="4" name="Grupa 3"/>
          <p:cNvGrpSpPr/>
          <p:nvPr/>
        </p:nvGrpSpPr>
        <p:grpSpPr>
          <a:xfrm>
            <a:off x="613262" y="1735200"/>
            <a:ext cx="2567503" cy="3511733"/>
            <a:chOff x="613262" y="1735200"/>
            <a:chExt cx="2567503" cy="3511733"/>
          </a:xfrm>
        </p:grpSpPr>
        <p:sp>
          <p:nvSpPr>
            <p:cNvPr id="64" name="pole tekstowe 63"/>
            <p:cNvSpPr txBox="1"/>
            <p:nvPr/>
          </p:nvSpPr>
          <p:spPr>
            <a:xfrm>
              <a:off x="2460685" y="1735200"/>
              <a:ext cx="720080" cy="461665"/>
            </a:xfrm>
            <a:prstGeom prst="rect">
              <a:avLst/>
            </a:prstGeom>
            <a:noFill/>
          </p:spPr>
          <p:txBody>
            <a:bodyPr wrap="square" rtlCol="0">
              <a:spAutoFit/>
            </a:bodyPr>
            <a:lstStyle/>
            <a:p>
              <a:r>
                <a:rPr lang="en-GB" sz="2400" dirty="0" smtClean="0"/>
                <a:t>Ø</a:t>
              </a:r>
              <a:r>
                <a:rPr lang="pl-PL" sz="2400" baseline="-25000" dirty="0" smtClean="0"/>
                <a:t>sur</a:t>
              </a:r>
              <a:endParaRPr lang="en-GB" sz="2400" baseline="-25000" dirty="0"/>
            </a:p>
          </p:txBody>
        </p:sp>
        <p:sp>
          <p:nvSpPr>
            <p:cNvPr id="65" name="pole tekstowe 64"/>
            <p:cNvSpPr txBox="1"/>
            <p:nvPr/>
          </p:nvSpPr>
          <p:spPr>
            <a:xfrm>
              <a:off x="613262" y="3524451"/>
              <a:ext cx="720080" cy="461665"/>
            </a:xfrm>
            <a:prstGeom prst="rect">
              <a:avLst/>
            </a:prstGeom>
            <a:noFill/>
          </p:spPr>
          <p:txBody>
            <a:bodyPr wrap="square" rtlCol="0">
              <a:spAutoFit/>
            </a:bodyPr>
            <a:lstStyle/>
            <a:p>
              <a:r>
                <a:rPr lang="en-GB" sz="2400" dirty="0" smtClean="0"/>
                <a:t>Ø</a:t>
              </a:r>
              <a:r>
                <a:rPr lang="pl-PL" sz="2400" baseline="-25000" dirty="0" smtClean="0"/>
                <a:t>in</a:t>
              </a:r>
              <a:endParaRPr lang="en-GB" sz="2400" baseline="-25000" dirty="0"/>
            </a:p>
          </p:txBody>
        </p:sp>
        <p:sp>
          <p:nvSpPr>
            <p:cNvPr id="66" name="pole tekstowe 65"/>
            <p:cNvSpPr txBox="1"/>
            <p:nvPr/>
          </p:nvSpPr>
          <p:spPr>
            <a:xfrm>
              <a:off x="2444686" y="3615162"/>
              <a:ext cx="720080" cy="461665"/>
            </a:xfrm>
            <a:prstGeom prst="rect">
              <a:avLst/>
            </a:prstGeom>
            <a:noFill/>
          </p:spPr>
          <p:txBody>
            <a:bodyPr wrap="square" rtlCol="0">
              <a:spAutoFit/>
            </a:bodyPr>
            <a:lstStyle/>
            <a:p>
              <a:r>
                <a:rPr lang="en-GB" sz="2400" dirty="0" smtClean="0"/>
                <a:t>Ø</a:t>
              </a:r>
              <a:r>
                <a:rPr lang="pl-PL" sz="2400" baseline="-25000" dirty="0" smtClean="0"/>
                <a:t>cal</a:t>
              </a:r>
              <a:endParaRPr lang="en-GB" sz="2400" baseline="-25000" dirty="0"/>
            </a:p>
          </p:txBody>
        </p:sp>
        <p:sp>
          <p:nvSpPr>
            <p:cNvPr id="67" name="pole tekstowe 66"/>
            <p:cNvSpPr txBox="1"/>
            <p:nvPr/>
          </p:nvSpPr>
          <p:spPr>
            <a:xfrm>
              <a:off x="2187794" y="3001616"/>
              <a:ext cx="869241" cy="461665"/>
            </a:xfrm>
            <a:prstGeom prst="rect">
              <a:avLst/>
            </a:prstGeom>
            <a:noFill/>
          </p:spPr>
          <p:txBody>
            <a:bodyPr wrap="square" rtlCol="0">
              <a:spAutoFit/>
            </a:bodyPr>
            <a:lstStyle/>
            <a:p>
              <a:r>
                <a:rPr lang="en-GB" sz="2400" noProof="1" smtClean="0"/>
                <a:t>Ø</a:t>
              </a:r>
              <a:r>
                <a:rPr lang="en-GB" sz="2400" baseline="-25000" noProof="1" smtClean="0"/>
                <a:t>edge</a:t>
              </a:r>
              <a:endParaRPr lang="en-GB" sz="2400" baseline="-25000" noProof="1"/>
            </a:p>
          </p:txBody>
        </p:sp>
        <p:sp>
          <p:nvSpPr>
            <p:cNvPr id="72" name="pole tekstowe 71"/>
            <p:cNvSpPr txBox="1"/>
            <p:nvPr/>
          </p:nvSpPr>
          <p:spPr>
            <a:xfrm>
              <a:off x="2169462" y="4785268"/>
              <a:ext cx="720080" cy="461665"/>
            </a:xfrm>
            <a:prstGeom prst="rect">
              <a:avLst/>
            </a:prstGeom>
            <a:noFill/>
          </p:spPr>
          <p:txBody>
            <a:bodyPr wrap="square" rtlCol="0">
              <a:spAutoFit/>
            </a:bodyPr>
            <a:lstStyle/>
            <a:p>
              <a:r>
                <a:rPr lang="pl-PL" sz="2400" noProof="1" smtClean="0"/>
                <a:t>A</a:t>
              </a:r>
              <a:r>
                <a:rPr lang="pl-PL" sz="2400" baseline="-25000" noProof="1" smtClean="0"/>
                <a:t>sp</a:t>
              </a:r>
              <a:endParaRPr lang="pl-PL" sz="2400" baseline="-25000" noProof="1"/>
            </a:p>
          </p:txBody>
        </p:sp>
      </p:grpSp>
      <p:sp>
        <p:nvSpPr>
          <p:cNvPr id="76" name="Prostokąt 75"/>
          <p:cNvSpPr>
            <a:spLocks noRot="1" noChangeAspect="1" noMove="1" noResize="1" noEditPoints="1" noAdjustHandles="1" noChangeArrowheads="1" noChangeShapeType="1" noTextEdit="1"/>
          </p:cNvSpPr>
          <p:nvPr/>
        </p:nvSpPr>
        <p:spPr>
          <a:xfrm>
            <a:off x="3057034" y="1281168"/>
            <a:ext cx="5835445" cy="1323247"/>
          </a:xfrm>
          <a:prstGeom prst="rect">
            <a:avLst/>
          </a:prstGeom>
          <a:blipFill rotWithShape="1">
            <a:blip r:embed="rId2" cstate="print"/>
            <a:stretch>
              <a:fillRect l="-1566" t="-3687" b="-3226"/>
            </a:stretch>
          </a:blipFill>
        </p:spPr>
        <p:txBody>
          <a:bodyPr/>
          <a:lstStyle/>
          <a:p>
            <a:pPr>
              <a:buClr>
                <a:srgbClr val="A4968A"/>
              </a:buClr>
            </a:pPr>
            <a:r>
              <a:rPr lang="en-GB">
                <a:noFill/>
              </a:rPr>
              <a:t> </a:t>
            </a:r>
          </a:p>
        </p:txBody>
      </p:sp>
      <mc:AlternateContent xmlns:mc="http://schemas.openxmlformats.org/markup-compatibility/2006">
        <mc:Choice xmlns="" xmlns:a14="http://schemas.microsoft.com/office/drawing/2010/main" Requires="a14">
          <p:sp>
            <p:nvSpPr>
              <p:cNvPr id="77" name="pole tekstowe 76"/>
              <p:cNvSpPr txBox="1"/>
              <p:nvPr/>
            </p:nvSpPr>
            <p:spPr>
              <a:xfrm>
                <a:off x="3923928" y="2632284"/>
                <a:ext cx="5075620" cy="886205"/>
              </a:xfrm>
              <a:prstGeom prst="rect">
                <a:avLst/>
              </a:prstGeom>
              <a:noFill/>
            </p:spPr>
            <p:txBody>
              <a:bodyPr wrap="none" rtlCol="0">
                <a:spAutoFit/>
              </a:bodyPr>
              <a:lstStyle/>
              <a:p>
                <a:r>
                  <a:rPr lang="pl-PL" sz="1600" dirty="0">
                    <a:latin typeface="Calibri" pitchFamily="34" charset="0"/>
                    <a:cs typeface="Calibri" pitchFamily="34" charset="0"/>
                  </a:rPr>
                  <a:t>w</a:t>
                </a:r>
                <a:r>
                  <a:rPr lang="en-GB" sz="1600" dirty="0" smtClean="0">
                    <a:latin typeface="Calibri" pitchFamily="34" charset="0"/>
                    <a:cs typeface="Calibri" pitchFamily="34" charset="0"/>
                  </a:rPr>
                  <a:t>here</a:t>
                </a:r>
                <a:r>
                  <a:rPr lang="pl-PL" sz="1600" dirty="0" smtClean="0">
                    <a:latin typeface="Calibri" pitchFamily="34" charset="0"/>
                    <a:cs typeface="Calibri" pitchFamily="34" charset="0"/>
                  </a:rPr>
                  <a:t>:</a:t>
                </a:r>
              </a:p>
              <a:p>
                <a14:m>
                  <m:oMath xmlns:m="http://schemas.openxmlformats.org/officeDocument/2006/math">
                    <m:r>
                      <m:rPr>
                        <m:sty m:val="p"/>
                      </m:rPr>
                      <a:rPr lang="pl-PL">
                        <a:latin typeface="Cambria Math"/>
                      </a:rPr>
                      <m:t>q</m:t>
                    </m:r>
                    <m:r>
                      <m:rPr>
                        <m:sty m:val="p"/>
                      </m:rPr>
                      <a:rPr lang="pl-PL" baseline="-25000">
                        <a:latin typeface="Cambria Math"/>
                      </a:rPr>
                      <m:t>sp</m:t>
                    </m:r>
                  </m:oMath>
                </a14:m>
                <a:r>
                  <a:rPr lang="pl-PL" sz="1600" dirty="0" smtClean="0">
                    <a:latin typeface="Calibri" pitchFamily="34" charset="0"/>
                    <a:cs typeface="Calibri" pitchFamily="34" charset="0"/>
                  </a:rPr>
                  <a:t> –</a:t>
                </a:r>
                <a:r>
                  <a:rPr lang="en-GB" sz="1600" dirty="0" smtClean="0">
                    <a:latin typeface="Calibri" pitchFamily="34" charset="0"/>
                    <a:cs typeface="Calibri" pitchFamily="34" charset="0"/>
                  </a:rPr>
                  <a:t> thermal flow frequency </a:t>
                </a:r>
                <a:r>
                  <a:rPr lang="pl-PL" sz="1600" dirty="0" smtClean="0">
                    <a:latin typeface="Calibri" pitchFamily="34" charset="0"/>
                    <a:cs typeface="Calibri" pitchFamily="34" charset="0"/>
                  </a:rPr>
                  <a:t>for</a:t>
                </a:r>
                <a:r>
                  <a:rPr lang="en-GB" sz="1600" dirty="0" smtClean="0">
                    <a:latin typeface="Calibri" pitchFamily="34" charset="0"/>
                    <a:cs typeface="Calibri" pitchFamily="34" charset="0"/>
                  </a:rPr>
                  <a:t> the tested sample</a:t>
                </a:r>
                <a:endParaRPr lang="en-GB" sz="1600" dirty="0">
                  <a:latin typeface="Calibri" pitchFamily="34" charset="0"/>
                  <a:cs typeface="Calibri" pitchFamily="34" charset="0"/>
                </a:endParaRPr>
              </a:p>
              <a:p>
                <a14:m>
                  <m:oMath xmlns:m="http://schemas.openxmlformats.org/officeDocument/2006/math">
                    <m:r>
                      <m:rPr>
                        <m:sty m:val="p"/>
                      </m:rPr>
                      <a:rPr lang="el-GR" i="1" noProof="1">
                        <a:latin typeface="Cambria Math"/>
                      </a:rPr>
                      <m:t>ΔΘ</m:t>
                    </m:r>
                    <m:r>
                      <m:rPr>
                        <m:nor/>
                      </m:rPr>
                      <a:rPr lang="pl-PL" baseline="-25000" noProof="1"/>
                      <m:t>n</m:t>
                    </m:r>
                  </m:oMath>
                </a14:m>
                <a:r>
                  <a:rPr lang="pl-PL" dirty="0" smtClean="0">
                    <a:latin typeface="Calibri" pitchFamily="34" charset="0"/>
                    <a:cs typeface="Calibri" pitchFamily="34" charset="0"/>
                  </a:rPr>
                  <a:t> </a:t>
                </a:r>
                <a:r>
                  <a:rPr lang="pl-PL" sz="1600" dirty="0" smtClean="0">
                    <a:latin typeface="Calibri" pitchFamily="34" charset="0"/>
                    <a:cs typeface="Calibri" pitchFamily="34" charset="0"/>
                  </a:rPr>
                  <a:t>– </a:t>
                </a:r>
                <a:r>
                  <a:rPr lang="en-GB" sz="1600" dirty="0" smtClean="0">
                    <a:latin typeface="Calibri" pitchFamily="34" charset="0"/>
                    <a:cs typeface="Calibri" pitchFamily="34" charset="0"/>
                  </a:rPr>
                  <a:t>temperature difference between hot and cold side</a:t>
                </a:r>
                <a:endParaRPr lang="en-GB" sz="1600" dirty="0">
                  <a:latin typeface="Calibri" pitchFamily="34" charset="0"/>
                  <a:cs typeface="Calibri" pitchFamily="34" charset="0"/>
                </a:endParaRPr>
              </a:p>
            </p:txBody>
          </p:sp>
        </mc:Choice>
        <mc:Fallback>
          <p:sp>
            <p:nvSpPr>
              <p:cNvPr id="77" name="pole tekstowe 76"/>
              <p:cNvSpPr txBox="1">
                <a:spLocks noRot="1" noChangeAspect="1" noMove="1" noResize="1" noEditPoints="1" noAdjustHandles="1" noChangeArrowheads="1" noChangeShapeType="1" noTextEdit="1"/>
              </p:cNvSpPr>
              <p:nvPr/>
            </p:nvSpPr>
            <p:spPr>
              <a:xfrm>
                <a:off x="3923928" y="2632284"/>
                <a:ext cx="5075620" cy="886205"/>
              </a:xfrm>
              <a:prstGeom prst="rect">
                <a:avLst/>
              </a:prstGeom>
              <a:blipFill rotWithShape="1">
                <a:blip r:embed="rId3" cstate="print"/>
                <a:stretch>
                  <a:fillRect l="-721" t="-2069" b="-7586"/>
                </a:stretch>
              </a:blipFill>
            </p:spPr>
            <p:txBody>
              <a:bodyPr/>
              <a:lstStyle/>
              <a:p>
                <a:r>
                  <a:rPr lang="en-GB">
                    <a:noFill/>
                  </a:rPr>
                  <a:t> </a:t>
                </a:r>
              </a:p>
            </p:txBody>
          </p:sp>
        </mc:Fallback>
      </mc:AlternateContent>
      <mc:AlternateContent xmlns:mc="http://schemas.openxmlformats.org/markup-compatibility/2006">
        <mc:Choice xmlns="" xmlns:a14="http://schemas.microsoft.com/office/drawing/2010/main" Requires="a14">
          <p:sp>
            <p:nvSpPr>
              <p:cNvPr id="74" name="pole tekstowe 73"/>
              <p:cNvSpPr txBox="1"/>
              <p:nvPr/>
            </p:nvSpPr>
            <p:spPr>
              <a:xfrm>
                <a:off x="6084168" y="2321068"/>
                <a:ext cx="1260280" cy="56669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pl-PL" smtClean="0">
                          <a:latin typeface="Cambria Math"/>
                        </a:rPr>
                        <m:t>U</m:t>
                      </m:r>
                      <m:r>
                        <m:rPr>
                          <m:sty m:val="p"/>
                        </m:rPr>
                        <a:rPr lang="pl-PL" b="0" i="0" baseline="-25000" smtClean="0">
                          <a:latin typeface="Cambria Math"/>
                        </a:rPr>
                        <m:t>sp</m:t>
                      </m:r>
                      <m:r>
                        <a:rPr lang="en-GB" i="0" smtClean="0">
                          <a:latin typeface="Cambria Math"/>
                        </a:rPr>
                        <m:t>=</m:t>
                      </m:r>
                      <m:f>
                        <m:fPr>
                          <m:ctrlPr>
                            <a:rPr lang="en-GB" i="1" smtClean="0">
                              <a:latin typeface="Cambria Math"/>
                            </a:rPr>
                          </m:ctrlPr>
                        </m:fPr>
                        <m:num>
                          <m:r>
                            <m:rPr>
                              <m:sty m:val="p"/>
                            </m:rPr>
                            <a:rPr lang="pl-PL">
                              <a:latin typeface="Cambria Math"/>
                            </a:rPr>
                            <m:t>q</m:t>
                          </m:r>
                          <m:r>
                            <m:rPr>
                              <m:sty m:val="p"/>
                            </m:rPr>
                            <a:rPr lang="pl-PL" baseline="-25000">
                              <a:latin typeface="Cambria Math"/>
                            </a:rPr>
                            <m:t>sp</m:t>
                          </m:r>
                        </m:num>
                        <m:den>
                          <m:r>
                            <m:rPr>
                              <m:sty m:val="p"/>
                            </m:rPr>
                            <a:rPr lang="el-GR" i="1" noProof="1" smtClean="0">
                              <a:latin typeface="Cambria Math"/>
                            </a:rPr>
                            <m:t>ΔΘ</m:t>
                          </m:r>
                          <m:r>
                            <m:rPr>
                              <m:nor/>
                            </m:rPr>
                            <a:rPr lang="pl-PL" b="0" i="0" baseline="-25000" noProof="1" smtClean="0"/>
                            <m:t>n</m:t>
                          </m:r>
                          <m:r>
                            <m:rPr>
                              <m:nor/>
                            </m:rPr>
                            <a:rPr lang="pl-PL" baseline="-25000" noProof="1"/>
                            <m:t> </m:t>
                          </m:r>
                        </m:den>
                      </m:f>
                    </m:oMath>
                  </m:oMathPara>
                </a14:m>
                <a:endParaRPr lang="en-GB" dirty="0"/>
              </a:p>
            </p:txBody>
          </p:sp>
        </mc:Choice>
        <mc:Fallback>
          <p:sp>
            <p:nvSpPr>
              <p:cNvPr id="74" name="pole tekstowe 73"/>
              <p:cNvSpPr txBox="1">
                <a:spLocks noRot="1" noChangeAspect="1" noMove="1" noResize="1" noEditPoints="1" noAdjustHandles="1" noChangeArrowheads="1" noChangeShapeType="1" noTextEdit="1"/>
              </p:cNvSpPr>
              <p:nvPr/>
            </p:nvSpPr>
            <p:spPr>
              <a:xfrm>
                <a:off x="6084168" y="2321068"/>
                <a:ext cx="1260280" cy="566694"/>
              </a:xfrm>
              <a:prstGeom prst="rect">
                <a:avLst/>
              </a:prstGeom>
              <a:blipFill rotWithShape="1">
                <a:blip r:embed="rId4" cstate="print"/>
                <a:stretch>
                  <a:fillRect/>
                </a:stretch>
              </a:blipFill>
            </p:spPr>
            <p:txBody>
              <a:bodyPr/>
              <a:lstStyle/>
              <a:p>
                <a:r>
                  <a:rPr lang="en-GB">
                    <a:noFill/>
                  </a:rPr>
                  <a:t> </a:t>
                </a:r>
              </a:p>
            </p:txBody>
          </p:sp>
        </mc:Fallback>
      </mc:AlternateContent>
      <mc:AlternateContent xmlns:mc="http://schemas.openxmlformats.org/markup-compatibility/2006">
        <mc:Choice xmlns="" xmlns:a14="http://schemas.microsoft.com/office/drawing/2010/main" Requires="a14">
          <p:sp>
            <p:nvSpPr>
              <p:cNvPr id="78" name="pole tekstowe 77"/>
              <p:cNvSpPr txBox="1"/>
              <p:nvPr/>
            </p:nvSpPr>
            <p:spPr>
              <a:xfrm>
                <a:off x="3923928" y="4560783"/>
                <a:ext cx="4628639" cy="1372299"/>
              </a:xfrm>
              <a:prstGeom prst="rect">
                <a:avLst/>
              </a:prstGeom>
              <a:noFill/>
            </p:spPr>
            <p:txBody>
              <a:bodyPr wrap="none" rtlCol="0">
                <a:spAutoFit/>
              </a:bodyPr>
              <a:lstStyle/>
              <a:p>
                <a:r>
                  <a:rPr lang="en-GB" sz="1600" dirty="0" smtClean="0">
                    <a:latin typeface="Calibri" pitchFamily="34" charset="0"/>
                    <a:cs typeface="Calibri" pitchFamily="34" charset="0"/>
                  </a:rPr>
                  <a:t>where:</a:t>
                </a:r>
              </a:p>
              <a:p>
                <a14:m>
                  <m:oMath xmlns:m="http://schemas.openxmlformats.org/officeDocument/2006/math">
                    <m:r>
                      <m:rPr>
                        <m:nor/>
                      </m:rPr>
                      <a:rPr lang="en-GB" dirty="0"/>
                      <m:t>Ø</m:t>
                    </m:r>
                    <m:r>
                      <m:rPr>
                        <m:nor/>
                      </m:rPr>
                      <a:rPr lang="en-GB" baseline="-25000" dirty="0"/>
                      <m:t>in</m:t>
                    </m:r>
                  </m:oMath>
                </a14:m>
                <a:r>
                  <a:rPr lang="en-GB" sz="1600" dirty="0" smtClean="0">
                    <a:latin typeface="Calibri" pitchFamily="34" charset="0"/>
                    <a:cs typeface="Calibri" pitchFamily="34" charset="0"/>
                  </a:rPr>
                  <a:t>– incoming thermal flow generated by the heater</a:t>
                </a:r>
                <a:endParaRPr lang="en-GB" sz="1600" dirty="0">
                  <a:latin typeface="Calibri" pitchFamily="34" charset="0"/>
                  <a:cs typeface="Calibri" pitchFamily="34" charset="0"/>
                </a:endParaRPr>
              </a:p>
              <a:p>
                <a14:m>
                  <m:oMath xmlns:m="http://schemas.openxmlformats.org/officeDocument/2006/math">
                    <m:r>
                      <m:rPr>
                        <m:nor/>
                      </m:rPr>
                      <a:rPr lang="en-GB" dirty="0"/>
                      <m:t>Ø</m:t>
                    </m:r>
                    <m:r>
                      <m:rPr>
                        <m:nor/>
                      </m:rPr>
                      <a:rPr lang="en-GB" baseline="-25000" dirty="0"/>
                      <m:t>sur</m:t>
                    </m:r>
                  </m:oMath>
                </a14:m>
                <a:r>
                  <a:rPr lang="en-GB" sz="1600" dirty="0" smtClean="0">
                    <a:latin typeface="Calibri" pitchFamily="34" charset="0"/>
                    <a:cs typeface="Calibri" pitchFamily="34" charset="0"/>
                  </a:rPr>
                  <a:t>– thermal flow </a:t>
                </a:r>
                <a:r>
                  <a:rPr lang="pl-PL" sz="1600" dirty="0" smtClean="0">
                    <a:latin typeface="Calibri" pitchFamily="34" charset="0"/>
                    <a:cs typeface="Calibri" pitchFamily="34" charset="0"/>
                  </a:rPr>
                  <a:t>for</a:t>
                </a:r>
                <a:r>
                  <a:rPr lang="en-GB" sz="1600" dirty="0" smtClean="0">
                    <a:latin typeface="Calibri" pitchFamily="34" charset="0"/>
                    <a:cs typeface="Calibri" pitchFamily="34" charset="0"/>
                  </a:rPr>
                  <a:t> the surrounding wall (“mask”)</a:t>
                </a:r>
              </a:p>
              <a:p>
                <a14:m>
                  <m:oMath xmlns:m="http://schemas.openxmlformats.org/officeDocument/2006/math">
                    <m:r>
                      <m:rPr>
                        <m:nor/>
                      </m:rPr>
                      <a:rPr lang="en-GB" sz="1600" dirty="0"/>
                      <m:t>Ø</m:t>
                    </m:r>
                    <m:r>
                      <m:rPr>
                        <m:nor/>
                      </m:rPr>
                      <a:rPr lang="en-GB" sz="1600" baseline="-25000" dirty="0"/>
                      <m:t>edge</m:t>
                    </m:r>
                  </m:oMath>
                </a14:m>
                <a:r>
                  <a:rPr lang="en-GB" sz="1600" dirty="0">
                    <a:latin typeface="Calibri" pitchFamily="34" charset="0"/>
                    <a:cs typeface="Calibri" pitchFamily="34" charset="0"/>
                  </a:rPr>
                  <a:t>– </a:t>
                </a:r>
                <a:r>
                  <a:rPr lang="en-GB" sz="1600" dirty="0" smtClean="0">
                    <a:latin typeface="Calibri" pitchFamily="34" charset="0"/>
                    <a:cs typeface="Calibri" pitchFamily="34" charset="0"/>
                  </a:rPr>
                  <a:t>edge thermal flow</a:t>
                </a:r>
                <a:endParaRPr lang="en-GB" sz="1600" dirty="0">
                  <a:latin typeface="Calibri" pitchFamily="34" charset="0"/>
                  <a:cs typeface="Calibri" pitchFamily="34" charset="0"/>
                </a:endParaRPr>
              </a:p>
              <a:p>
                <a14:m>
                  <m:oMath xmlns:m="http://schemas.openxmlformats.org/officeDocument/2006/math">
                    <m:r>
                      <m:rPr>
                        <m:nor/>
                      </m:rPr>
                      <a:rPr lang="en-GB" sz="1600" noProof="1"/>
                      <m:t>A</m:t>
                    </m:r>
                    <m:r>
                      <m:rPr>
                        <m:nor/>
                      </m:rPr>
                      <a:rPr lang="en-GB" sz="1600" baseline="-25000" noProof="1"/>
                      <m:t>sp</m:t>
                    </m:r>
                  </m:oMath>
                </a14:m>
                <a:r>
                  <a:rPr lang="en-GB" sz="1600" dirty="0">
                    <a:latin typeface="Calibri" pitchFamily="34" charset="0"/>
                    <a:cs typeface="Calibri" pitchFamily="34" charset="0"/>
                  </a:rPr>
                  <a:t>– </a:t>
                </a:r>
                <a:r>
                  <a:rPr lang="en-GB" sz="1600" dirty="0" smtClean="0">
                    <a:latin typeface="Calibri" pitchFamily="34" charset="0"/>
                    <a:cs typeface="Calibri" pitchFamily="34" charset="0"/>
                  </a:rPr>
                  <a:t>surface of the tested sample</a:t>
                </a:r>
                <a:endParaRPr lang="en-GB" sz="1600" dirty="0">
                  <a:latin typeface="Calibri" pitchFamily="34" charset="0"/>
                  <a:cs typeface="Calibri" pitchFamily="34" charset="0"/>
                </a:endParaRPr>
              </a:p>
            </p:txBody>
          </p:sp>
        </mc:Choice>
        <mc:Fallback>
          <p:sp>
            <p:nvSpPr>
              <p:cNvPr id="78" name="pole tekstowe 77"/>
              <p:cNvSpPr txBox="1">
                <a:spLocks noRot="1" noChangeAspect="1" noMove="1" noResize="1" noEditPoints="1" noAdjustHandles="1" noChangeArrowheads="1" noChangeShapeType="1" noTextEdit="1"/>
              </p:cNvSpPr>
              <p:nvPr/>
            </p:nvSpPr>
            <p:spPr>
              <a:xfrm>
                <a:off x="3923928" y="4560783"/>
                <a:ext cx="4628639" cy="1372299"/>
              </a:xfrm>
              <a:prstGeom prst="rect">
                <a:avLst/>
              </a:prstGeom>
              <a:blipFill rotWithShape="1">
                <a:blip r:embed="rId5" cstate="print"/>
                <a:stretch>
                  <a:fillRect l="-791" t="-1333" b="-4889"/>
                </a:stretch>
              </a:blipFill>
            </p:spPr>
            <p:txBody>
              <a:bodyPr/>
              <a:lstStyle/>
              <a:p>
                <a:r>
                  <a:rPr lang="en-GB">
                    <a:noFill/>
                  </a:rPr>
                  <a:t> </a:t>
                </a:r>
              </a:p>
            </p:txBody>
          </p:sp>
        </mc:Fallback>
      </mc:AlternateContent>
      <p:sp>
        <p:nvSpPr>
          <p:cNvPr id="79" name="Prostokąt 78"/>
          <p:cNvSpPr/>
          <p:nvPr/>
        </p:nvSpPr>
        <p:spPr>
          <a:xfrm>
            <a:off x="3563888" y="3845994"/>
            <a:ext cx="5320244" cy="584775"/>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thermal flow frequency, shall be calculated using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the following equation: </a:t>
            </a:r>
            <a:endParaRPr lang="en-GB" sz="1600" dirty="0">
              <a:solidFill>
                <a:srgbClr val="000000"/>
              </a:solidFill>
              <a:latin typeface="Calibri" pitchFamily="34" charset="0"/>
              <a:cs typeface="Calibri" pitchFamily="34" charset="0"/>
            </a:endParaRPr>
          </a:p>
        </p:txBody>
      </p:sp>
      <mc:AlternateContent xmlns:mc="http://schemas.openxmlformats.org/markup-compatibility/2006">
        <mc:Choice xmlns="" xmlns:a14="http://schemas.microsoft.com/office/drawing/2010/main" Requires="a14">
          <p:sp>
            <p:nvSpPr>
              <p:cNvPr id="70" name="pole tekstowe 69"/>
              <p:cNvSpPr txBox="1"/>
              <p:nvPr/>
            </p:nvSpPr>
            <p:spPr>
              <a:xfrm>
                <a:off x="5796136" y="4209644"/>
                <a:ext cx="2778325" cy="657744"/>
              </a:xfrm>
              <a:prstGeom prst="rect">
                <a:avLst/>
              </a:prstGeom>
              <a:noFill/>
            </p:spPr>
            <p:txBody>
              <a:bodyPr wrap="none" rtlCol="0">
                <a:spAutoFit/>
              </a:bodyPr>
              <a:lstStyle/>
              <a:p>
                <a:pPr/>
                <a14:m>
                  <m:oMathPara xmlns:m="http://schemas.openxmlformats.org/officeDocument/2006/math">
                    <m:oMathParaPr>
                      <m:jc m:val="centerGroup"/>
                    </m:oMathParaPr>
                    <m:oMath xmlns:m="http://schemas.openxmlformats.org/officeDocument/2006/math">
                      <m:r>
                        <m:rPr>
                          <m:sty m:val="p"/>
                        </m:rPr>
                        <a:rPr lang="pl-PL" b="0" i="0" smtClean="0">
                          <a:latin typeface="Cambria Math"/>
                        </a:rPr>
                        <m:t>q</m:t>
                      </m:r>
                      <m:r>
                        <m:rPr>
                          <m:sty m:val="p"/>
                        </m:rPr>
                        <a:rPr lang="pl-PL" b="0" i="0" baseline="-25000" smtClean="0">
                          <a:latin typeface="Cambria Math"/>
                        </a:rPr>
                        <m:t>sp</m:t>
                      </m:r>
                      <m:r>
                        <a:rPr lang="en-GB" i="0" smtClean="0">
                          <a:latin typeface="Cambria Math"/>
                        </a:rPr>
                        <m:t>=</m:t>
                      </m:r>
                      <m:f>
                        <m:fPr>
                          <m:ctrlPr>
                            <a:rPr lang="en-GB" i="1" smtClean="0">
                              <a:latin typeface="Cambria Math"/>
                            </a:rPr>
                          </m:ctrlPr>
                        </m:fPr>
                        <m:num>
                          <m:r>
                            <m:rPr>
                              <m:nor/>
                            </m:rPr>
                            <a:rPr lang="en-GB" dirty="0"/>
                            <m:t>Ø</m:t>
                          </m:r>
                          <m:r>
                            <m:rPr>
                              <m:nor/>
                            </m:rPr>
                            <a:rPr lang="pl-PL" baseline="-25000" dirty="0"/>
                            <m:t>in</m:t>
                          </m:r>
                          <m:r>
                            <m:rPr>
                              <m:nor/>
                            </m:rPr>
                            <a:rPr lang="en-GB" baseline="-25000" dirty="0"/>
                            <m:t> </m:t>
                          </m:r>
                          <m:r>
                            <a:rPr lang="en-GB" i="0">
                              <a:latin typeface="Cambria Math"/>
                            </a:rPr>
                            <m:t>−</m:t>
                          </m:r>
                          <m:r>
                            <m:rPr>
                              <m:nor/>
                            </m:rPr>
                            <a:rPr lang="en-GB" dirty="0"/>
                            <m:t>Ø</m:t>
                          </m:r>
                          <m:r>
                            <m:rPr>
                              <m:nor/>
                            </m:rPr>
                            <a:rPr lang="pl-PL" baseline="-25000" dirty="0"/>
                            <m:t>sur</m:t>
                          </m:r>
                          <m:r>
                            <m:rPr>
                              <m:nor/>
                            </m:rPr>
                            <a:rPr lang="en-GB" baseline="-25000" dirty="0"/>
                            <m:t> </m:t>
                          </m:r>
                          <m:r>
                            <a:rPr lang="en-GB" i="0">
                              <a:latin typeface="Cambria Math"/>
                            </a:rPr>
                            <m:t>−</m:t>
                          </m:r>
                          <m:r>
                            <m:rPr>
                              <m:nor/>
                            </m:rPr>
                            <a:rPr lang="en-GB" dirty="0"/>
                            <m:t>Ø</m:t>
                          </m:r>
                          <m:r>
                            <m:rPr>
                              <m:nor/>
                            </m:rPr>
                            <a:rPr lang="en-GB" baseline="-25000" dirty="0"/>
                            <m:t>edge</m:t>
                          </m:r>
                          <m:r>
                            <m:rPr>
                              <m:nor/>
                            </m:rPr>
                            <a:rPr lang="en-GB" baseline="-25000" dirty="0"/>
                            <m:t> </m:t>
                          </m:r>
                        </m:num>
                        <m:den>
                          <m:r>
                            <m:rPr>
                              <m:nor/>
                            </m:rPr>
                            <a:rPr lang="pl-PL" noProof="1"/>
                            <m:t>A</m:t>
                          </m:r>
                          <m:r>
                            <m:rPr>
                              <m:nor/>
                            </m:rPr>
                            <a:rPr lang="pl-PL" baseline="-25000" noProof="1"/>
                            <m:t>sp</m:t>
                          </m:r>
                          <m:r>
                            <m:rPr>
                              <m:nor/>
                            </m:rPr>
                            <a:rPr lang="pl-PL" baseline="-25000" noProof="1"/>
                            <m:t> </m:t>
                          </m:r>
                        </m:den>
                      </m:f>
                    </m:oMath>
                  </m:oMathPara>
                </a14:m>
                <a:endParaRPr lang="en-GB" dirty="0"/>
              </a:p>
            </p:txBody>
          </p:sp>
        </mc:Choice>
        <mc:Fallback>
          <p:sp>
            <p:nvSpPr>
              <p:cNvPr id="70" name="pole tekstowe 69"/>
              <p:cNvSpPr txBox="1">
                <a:spLocks noRot="1" noChangeAspect="1" noMove="1" noResize="1" noEditPoints="1" noAdjustHandles="1" noChangeArrowheads="1" noChangeShapeType="1" noTextEdit="1"/>
              </p:cNvSpPr>
              <p:nvPr/>
            </p:nvSpPr>
            <p:spPr>
              <a:xfrm>
                <a:off x="5796136" y="4209644"/>
                <a:ext cx="2778325" cy="657744"/>
              </a:xfrm>
              <a:prstGeom prst="rect">
                <a:avLst/>
              </a:prstGeom>
              <a:blipFill rotWithShape="1">
                <a:blip r:embed="rId6" cstate="print"/>
                <a:stretch>
                  <a:fillRect/>
                </a:stretch>
              </a:blipFill>
            </p:spPr>
            <p:txBody>
              <a:bodyPr/>
              <a:lstStyle/>
              <a:p>
                <a:r>
                  <a:rPr lang="en-GB">
                    <a:noFill/>
                  </a:rPr>
                  <a:t> </a:t>
                </a:r>
              </a:p>
            </p:txBody>
          </p:sp>
        </mc:Fallback>
      </mc:AlternateContent>
      <mc:AlternateContent xmlns:mc="http://schemas.openxmlformats.org/markup-compatibility/2006">
        <mc:Choice xmlns="" xmlns:a14="http://schemas.microsoft.com/office/drawing/2010/main" Requires="a14">
          <p:sp>
            <p:nvSpPr>
              <p:cNvPr id="81" name="Prostokąt 80"/>
              <p:cNvSpPr/>
              <p:nvPr/>
            </p:nvSpPr>
            <p:spPr>
              <a:xfrm>
                <a:off x="3572235" y="6063629"/>
                <a:ext cx="5320244" cy="584775"/>
              </a:xfrm>
              <a:prstGeom prst="rect">
                <a:avLst/>
              </a:prstGeom>
            </p:spPr>
            <p:txBody>
              <a:bodyPr wrap="square">
                <a:spAutoFit/>
              </a:bodyPr>
              <a:lstStyle/>
              <a:p>
                <a:pPr marL="284400" indent="-285750">
                  <a:spcBef>
                    <a:spcPct val="40000"/>
                  </a:spcBef>
                  <a:buClr>
                    <a:srgbClr val="00778A"/>
                  </a:buClr>
                  <a:buSzPct val="100000"/>
                  <a:buFont typeface="Calibri" pitchFamily="34" charset="0"/>
                  <a:buChar char="●"/>
                </a:pPr>
                <a:r>
                  <a:rPr lang="en-GB" sz="1600" dirty="0" smtClean="0">
                    <a:solidFill>
                      <a:srgbClr val="000000"/>
                    </a:solidFill>
                    <a:latin typeface="Calibri" pitchFamily="34" charset="0"/>
                    <a:cs typeface="Calibri" pitchFamily="34" charset="0"/>
                  </a:rPr>
                  <a:t>The values of </a:t>
                </a:r>
                <a14:m>
                  <m:oMath xmlns:m="http://schemas.openxmlformats.org/officeDocument/2006/math">
                    <m:r>
                      <m:rPr>
                        <m:nor/>
                      </m:rPr>
                      <a:rPr lang="en-GB" sz="1600"/>
                      <m:t>Ø</m:t>
                    </m:r>
                    <m:r>
                      <m:rPr>
                        <m:nor/>
                      </m:rPr>
                      <a:rPr lang="en-GB" sz="1600" baseline="-25000"/>
                      <m:t>sur</m:t>
                    </m:r>
                    <m:r>
                      <a:rPr lang="en-GB" sz="1600" i="1" baseline="-25000">
                        <a:latin typeface="Cambria Math"/>
                      </a:rPr>
                      <m:t> </m:t>
                    </m:r>
                  </m:oMath>
                </a14:m>
                <a:r>
                  <a:rPr lang="en-GB" sz="1600" dirty="0" smtClean="0">
                    <a:solidFill>
                      <a:srgbClr val="000000"/>
                    </a:solidFill>
                    <a:latin typeface="Calibri" pitchFamily="34" charset="0"/>
                    <a:cs typeface="Calibri" pitchFamily="34" charset="0"/>
                  </a:rPr>
                  <a:t>and</a:t>
                </a:r>
                <a:r>
                  <a:rPr lang="en-GB" sz="1600" dirty="0"/>
                  <a:t> </a:t>
                </a:r>
                <a14:m>
                  <m:oMath xmlns:m="http://schemas.openxmlformats.org/officeDocument/2006/math">
                    <m:r>
                      <m:rPr>
                        <m:nor/>
                      </m:rPr>
                      <a:rPr lang="en-GB" sz="1600"/>
                      <m:t>Ø</m:t>
                    </m:r>
                    <m:r>
                      <m:rPr>
                        <m:nor/>
                      </m:rPr>
                      <a:rPr lang="en-GB" sz="1600" baseline="-25000"/>
                      <m:t>edge</m:t>
                    </m:r>
                  </m:oMath>
                </a14:m>
                <a:r>
                  <a:rPr lang="en-GB" sz="1600" dirty="0" smtClean="0">
                    <a:solidFill>
                      <a:srgbClr val="000000"/>
                    </a:solidFill>
                    <a:latin typeface="Calibri" pitchFamily="34" charset="0"/>
                    <a:cs typeface="Calibri" pitchFamily="34" charset="0"/>
                  </a:rPr>
                  <a:t> are measured by means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of calibrating plates with known </a:t>
                </a:r>
                <a:r>
                  <a:rPr lang="en-GB" sz="1600" dirty="0" err="1"/>
                  <a:t>Ø</a:t>
                </a:r>
                <a:r>
                  <a:rPr lang="en-GB" sz="1600" baseline="-25000" dirty="0" err="1" smtClean="0"/>
                  <a:t>cal</a:t>
                </a:r>
                <a:r>
                  <a:rPr lang="en-GB" sz="1600" dirty="0" smtClean="0">
                    <a:solidFill>
                      <a:srgbClr val="000000"/>
                    </a:solidFill>
                    <a:latin typeface="Calibri" pitchFamily="34" charset="0"/>
                    <a:cs typeface="Calibri" pitchFamily="34" charset="0"/>
                  </a:rPr>
                  <a:t> value  </a:t>
                </a:r>
                <a:endParaRPr lang="en-GB" sz="1600" dirty="0">
                  <a:solidFill>
                    <a:srgbClr val="000000"/>
                  </a:solidFill>
                  <a:latin typeface="Calibri" pitchFamily="34" charset="0"/>
                  <a:cs typeface="Calibri" pitchFamily="34" charset="0"/>
                </a:endParaRPr>
              </a:p>
            </p:txBody>
          </p:sp>
        </mc:Choice>
        <mc:Fallback>
          <p:sp>
            <p:nvSpPr>
              <p:cNvPr id="81" name="Prostokąt 80"/>
              <p:cNvSpPr>
                <a:spLocks noRot="1" noChangeAspect="1" noMove="1" noResize="1" noEditPoints="1" noAdjustHandles="1" noChangeArrowheads="1" noChangeShapeType="1" noTextEdit="1"/>
              </p:cNvSpPr>
              <p:nvPr/>
            </p:nvSpPr>
            <p:spPr>
              <a:xfrm>
                <a:off x="3572235" y="6063629"/>
                <a:ext cx="5320244" cy="584775"/>
              </a:xfrm>
              <a:prstGeom prst="rect">
                <a:avLst/>
              </a:prstGeom>
              <a:blipFill rotWithShape="1">
                <a:blip r:embed="rId7" cstate="print"/>
                <a:stretch>
                  <a:fillRect l="-687" t="-3125" b="-12500"/>
                </a:stretch>
              </a:blipFill>
            </p:spPr>
            <p:txBody>
              <a:bodyPr/>
              <a:lstStyle/>
              <a:p>
                <a:r>
                  <a:rPr lang="en-GB">
                    <a:noFill/>
                  </a:rPr>
                  <a:t> </a:t>
                </a:r>
              </a:p>
            </p:txBody>
          </p:sp>
        </mc:Fallback>
      </mc:AlternateContent>
      <p:sp>
        <p:nvSpPr>
          <p:cNvPr id="2" name="Tytuł 1"/>
          <p:cNvSpPr>
            <a:spLocks noGrp="1"/>
          </p:cNvSpPr>
          <p:nvPr>
            <p:ph type="title"/>
          </p:nvPr>
        </p:nvSpPr>
        <p:spPr/>
        <p:txBody>
          <a:bodyPr/>
          <a:lstStyle/>
          <a:p>
            <a:r>
              <a:rPr lang="en-GB" dirty="0" smtClean="0"/>
              <a:t>Essential calculations</a:t>
            </a:r>
            <a:endParaRPr lang="en-GB" dirty="0"/>
          </a:p>
        </p:txBody>
      </p:sp>
    </p:spTree>
    <p:extLst>
      <p:ext uri="{BB962C8B-B14F-4D97-AF65-F5344CB8AC3E}">
        <p14:creationId xmlns="" xmlns:p14="http://schemas.microsoft.com/office/powerpoint/2010/main" val="139712292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p:cTn id="7" dur="500" fill="hold"/>
                                        <p:tgtEl>
                                          <p:spTgt spid="76"/>
                                        </p:tgtEl>
                                        <p:attrNameLst>
                                          <p:attrName>ppt_w</p:attrName>
                                        </p:attrNameLst>
                                      </p:cBhvr>
                                      <p:tavLst>
                                        <p:tav tm="0">
                                          <p:val>
                                            <p:fltVal val="0"/>
                                          </p:val>
                                        </p:tav>
                                        <p:tav tm="100000">
                                          <p:val>
                                            <p:strVal val="#ppt_w"/>
                                          </p:val>
                                        </p:tav>
                                      </p:tavLst>
                                    </p:anim>
                                    <p:anim calcmode="lin" valueType="num">
                                      <p:cBhvr>
                                        <p:cTn id="8" dur="500" fill="hold"/>
                                        <p:tgtEl>
                                          <p:spTgt spid="76"/>
                                        </p:tgtEl>
                                        <p:attrNameLst>
                                          <p:attrName>ppt_h</p:attrName>
                                        </p:attrNameLst>
                                      </p:cBhvr>
                                      <p:tavLst>
                                        <p:tav tm="0">
                                          <p:val>
                                            <p:fltVal val="0"/>
                                          </p:val>
                                        </p:tav>
                                        <p:tav tm="100000">
                                          <p:val>
                                            <p:strVal val="#ppt_h"/>
                                          </p:val>
                                        </p:tav>
                                      </p:tavLst>
                                    </p:anim>
                                    <p:animEffect transition="in" filter="fade">
                                      <p:cBhvr>
                                        <p:cTn id="9" dur="500"/>
                                        <p:tgtEl>
                                          <p:spTgt spid="7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4"/>
                                        </p:tgtEl>
                                        <p:attrNameLst>
                                          <p:attrName>style.visibility</p:attrName>
                                        </p:attrNameLst>
                                      </p:cBhvr>
                                      <p:to>
                                        <p:strVal val="visible"/>
                                      </p:to>
                                    </p:set>
                                    <p:anim calcmode="lin" valueType="num">
                                      <p:cBhvr>
                                        <p:cTn id="12" dur="500" fill="hold"/>
                                        <p:tgtEl>
                                          <p:spTgt spid="74"/>
                                        </p:tgtEl>
                                        <p:attrNameLst>
                                          <p:attrName>ppt_w</p:attrName>
                                        </p:attrNameLst>
                                      </p:cBhvr>
                                      <p:tavLst>
                                        <p:tav tm="0">
                                          <p:val>
                                            <p:fltVal val="0"/>
                                          </p:val>
                                        </p:tav>
                                        <p:tav tm="100000">
                                          <p:val>
                                            <p:strVal val="#ppt_w"/>
                                          </p:val>
                                        </p:tav>
                                      </p:tavLst>
                                    </p:anim>
                                    <p:anim calcmode="lin" valueType="num">
                                      <p:cBhvr>
                                        <p:cTn id="13" dur="500" fill="hold"/>
                                        <p:tgtEl>
                                          <p:spTgt spid="74"/>
                                        </p:tgtEl>
                                        <p:attrNameLst>
                                          <p:attrName>ppt_h</p:attrName>
                                        </p:attrNameLst>
                                      </p:cBhvr>
                                      <p:tavLst>
                                        <p:tav tm="0">
                                          <p:val>
                                            <p:fltVal val="0"/>
                                          </p:val>
                                        </p:tav>
                                        <p:tav tm="100000">
                                          <p:val>
                                            <p:strVal val="#ppt_h"/>
                                          </p:val>
                                        </p:tav>
                                      </p:tavLst>
                                    </p:anim>
                                    <p:animEffect transition="in" filter="fade">
                                      <p:cBhvr>
                                        <p:cTn id="14" dur="500"/>
                                        <p:tgtEl>
                                          <p:spTgt spid="74"/>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77"/>
                                        </p:tgtEl>
                                        <p:attrNameLst>
                                          <p:attrName>style.visibility</p:attrName>
                                        </p:attrNameLst>
                                      </p:cBhvr>
                                      <p:to>
                                        <p:strVal val="visible"/>
                                      </p:to>
                                    </p:set>
                                    <p:anim calcmode="lin" valueType="num">
                                      <p:cBhvr>
                                        <p:cTn id="17" dur="500" fill="hold"/>
                                        <p:tgtEl>
                                          <p:spTgt spid="77"/>
                                        </p:tgtEl>
                                        <p:attrNameLst>
                                          <p:attrName>ppt_w</p:attrName>
                                        </p:attrNameLst>
                                      </p:cBhvr>
                                      <p:tavLst>
                                        <p:tav tm="0">
                                          <p:val>
                                            <p:fltVal val="0"/>
                                          </p:val>
                                        </p:tav>
                                        <p:tav tm="100000">
                                          <p:val>
                                            <p:strVal val="#ppt_w"/>
                                          </p:val>
                                        </p:tav>
                                      </p:tavLst>
                                    </p:anim>
                                    <p:anim calcmode="lin" valueType="num">
                                      <p:cBhvr>
                                        <p:cTn id="18" dur="500" fill="hold"/>
                                        <p:tgtEl>
                                          <p:spTgt spid="77"/>
                                        </p:tgtEl>
                                        <p:attrNameLst>
                                          <p:attrName>ppt_h</p:attrName>
                                        </p:attrNameLst>
                                      </p:cBhvr>
                                      <p:tavLst>
                                        <p:tav tm="0">
                                          <p:val>
                                            <p:fltVal val="0"/>
                                          </p:val>
                                        </p:tav>
                                        <p:tav tm="100000">
                                          <p:val>
                                            <p:strVal val="#ppt_h"/>
                                          </p:val>
                                        </p:tav>
                                      </p:tavLst>
                                    </p:anim>
                                    <p:animEffect transition="in" filter="fade">
                                      <p:cBhvr>
                                        <p:cTn id="19" dur="500"/>
                                        <p:tgtEl>
                                          <p:spTgt spid="77"/>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79"/>
                                        </p:tgtEl>
                                        <p:attrNameLst>
                                          <p:attrName>style.visibility</p:attrName>
                                        </p:attrNameLst>
                                      </p:cBhvr>
                                      <p:to>
                                        <p:strVal val="visible"/>
                                      </p:to>
                                    </p:set>
                                    <p:anim calcmode="lin" valueType="num">
                                      <p:cBhvr>
                                        <p:cTn id="24" dur="500" fill="hold"/>
                                        <p:tgtEl>
                                          <p:spTgt spid="79"/>
                                        </p:tgtEl>
                                        <p:attrNameLst>
                                          <p:attrName>ppt_w</p:attrName>
                                        </p:attrNameLst>
                                      </p:cBhvr>
                                      <p:tavLst>
                                        <p:tav tm="0">
                                          <p:val>
                                            <p:fltVal val="0"/>
                                          </p:val>
                                        </p:tav>
                                        <p:tav tm="100000">
                                          <p:val>
                                            <p:strVal val="#ppt_w"/>
                                          </p:val>
                                        </p:tav>
                                      </p:tavLst>
                                    </p:anim>
                                    <p:anim calcmode="lin" valueType="num">
                                      <p:cBhvr>
                                        <p:cTn id="25" dur="500" fill="hold"/>
                                        <p:tgtEl>
                                          <p:spTgt spid="79"/>
                                        </p:tgtEl>
                                        <p:attrNameLst>
                                          <p:attrName>ppt_h</p:attrName>
                                        </p:attrNameLst>
                                      </p:cBhvr>
                                      <p:tavLst>
                                        <p:tav tm="0">
                                          <p:val>
                                            <p:fltVal val="0"/>
                                          </p:val>
                                        </p:tav>
                                        <p:tav tm="100000">
                                          <p:val>
                                            <p:strVal val="#ppt_h"/>
                                          </p:val>
                                        </p:tav>
                                      </p:tavLst>
                                    </p:anim>
                                    <p:animEffect transition="in" filter="fade">
                                      <p:cBhvr>
                                        <p:cTn id="26" dur="500"/>
                                        <p:tgtEl>
                                          <p:spTgt spid="79"/>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70"/>
                                        </p:tgtEl>
                                        <p:attrNameLst>
                                          <p:attrName>style.visibility</p:attrName>
                                        </p:attrNameLst>
                                      </p:cBhvr>
                                      <p:to>
                                        <p:strVal val="visible"/>
                                      </p:to>
                                    </p:set>
                                    <p:anim calcmode="lin" valueType="num">
                                      <p:cBhvr>
                                        <p:cTn id="29" dur="500" fill="hold"/>
                                        <p:tgtEl>
                                          <p:spTgt spid="70"/>
                                        </p:tgtEl>
                                        <p:attrNameLst>
                                          <p:attrName>ppt_w</p:attrName>
                                        </p:attrNameLst>
                                      </p:cBhvr>
                                      <p:tavLst>
                                        <p:tav tm="0">
                                          <p:val>
                                            <p:fltVal val="0"/>
                                          </p:val>
                                        </p:tav>
                                        <p:tav tm="100000">
                                          <p:val>
                                            <p:strVal val="#ppt_w"/>
                                          </p:val>
                                        </p:tav>
                                      </p:tavLst>
                                    </p:anim>
                                    <p:anim calcmode="lin" valueType="num">
                                      <p:cBhvr>
                                        <p:cTn id="30" dur="500" fill="hold"/>
                                        <p:tgtEl>
                                          <p:spTgt spid="70"/>
                                        </p:tgtEl>
                                        <p:attrNameLst>
                                          <p:attrName>ppt_h</p:attrName>
                                        </p:attrNameLst>
                                      </p:cBhvr>
                                      <p:tavLst>
                                        <p:tav tm="0">
                                          <p:val>
                                            <p:fltVal val="0"/>
                                          </p:val>
                                        </p:tav>
                                        <p:tav tm="100000">
                                          <p:val>
                                            <p:strVal val="#ppt_h"/>
                                          </p:val>
                                        </p:tav>
                                      </p:tavLst>
                                    </p:anim>
                                    <p:animEffect transition="in" filter="fade">
                                      <p:cBhvr>
                                        <p:cTn id="31" dur="500"/>
                                        <p:tgtEl>
                                          <p:spTgt spid="70"/>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78"/>
                                        </p:tgtEl>
                                        <p:attrNameLst>
                                          <p:attrName>style.visibility</p:attrName>
                                        </p:attrNameLst>
                                      </p:cBhvr>
                                      <p:to>
                                        <p:strVal val="visible"/>
                                      </p:to>
                                    </p:set>
                                    <p:anim calcmode="lin" valueType="num">
                                      <p:cBhvr>
                                        <p:cTn id="34" dur="500" fill="hold"/>
                                        <p:tgtEl>
                                          <p:spTgt spid="78"/>
                                        </p:tgtEl>
                                        <p:attrNameLst>
                                          <p:attrName>ppt_w</p:attrName>
                                        </p:attrNameLst>
                                      </p:cBhvr>
                                      <p:tavLst>
                                        <p:tav tm="0">
                                          <p:val>
                                            <p:fltVal val="0"/>
                                          </p:val>
                                        </p:tav>
                                        <p:tav tm="100000">
                                          <p:val>
                                            <p:strVal val="#ppt_w"/>
                                          </p:val>
                                        </p:tav>
                                      </p:tavLst>
                                    </p:anim>
                                    <p:anim calcmode="lin" valueType="num">
                                      <p:cBhvr>
                                        <p:cTn id="35" dur="500" fill="hold"/>
                                        <p:tgtEl>
                                          <p:spTgt spid="78"/>
                                        </p:tgtEl>
                                        <p:attrNameLst>
                                          <p:attrName>ppt_h</p:attrName>
                                        </p:attrNameLst>
                                      </p:cBhvr>
                                      <p:tavLst>
                                        <p:tav tm="0">
                                          <p:val>
                                            <p:fltVal val="0"/>
                                          </p:val>
                                        </p:tav>
                                        <p:tav tm="100000">
                                          <p:val>
                                            <p:strVal val="#ppt_h"/>
                                          </p:val>
                                        </p:tav>
                                      </p:tavLst>
                                    </p:anim>
                                    <p:animEffect transition="in" filter="fade">
                                      <p:cBhvr>
                                        <p:cTn id="36" dur="500"/>
                                        <p:tgtEl>
                                          <p:spTgt spid="78"/>
                                        </p:tgtEl>
                                      </p:cBhvr>
                                    </p:animEffect>
                                  </p:childTnLst>
                                </p:cTn>
                              </p:par>
                              <p:par>
                                <p:cTn id="37" presetID="53" presetClass="entr" presetSubtype="16" fill="hold" nodeType="with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p:cTn id="39" dur="500" fill="hold"/>
                                        <p:tgtEl>
                                          <p:spTgt spid="4"/>
                                        </p:tgtEl>
                                        <p:attrNameLst>
                                          <p:attrName>ppt_w</p:attrName>
                                        </p:attrNameLst>
                                      </p:cBhvr>
                                      <p:tavLst>
                                        <p:tav tm="0">
                                          <p:val>
                                            <p:fltVal val="0"/>
                                          </p:val>
                                        </p:tav>
                                        <p:tav tm="100000">
                                          <p:val>
                                            <p:strVal val="#ppt_w"/>
                                          </p:val>
                                        </p:tav>
                                      </p:tavLst>
                                    </p:anim>
                                    <p:anim calcmode="lin" valueType="num">
                                      <p:cBhvr>
                                        <p:cTn id="40" dur="500" fill="hold"/>
                                        <p:tgtEl>
                                          <p:spTgt spid="4"/>
                                        </p:tgtEl>
                                        <p:attrNameLst>
                                          <p:attrName>ppt_h</p:attrName>
                                        </p:attrNameLst>
                                      </p:cBhvr>
                                      <p:tavLst>
                                        <p:tav tm="0">
                                          <p:val>
                                            <p:fltVal val="0"/>
                                          </p:val>
                                        </p:tav>
                                        <p:tav tm="100000">
                                          <p:val>
                                            <p:strVal val="#ppt_h"/>
                                          </p:val>
                                        </p:tav>
                                      </p:tavLst>
                                    </p:anim>
                                    <p:animEffect transition="in" filter="fade">
                                      <p:cBhvr>
                                        <p:cTn id="41" dur="500"/>
                                        <p:tgtEl>
                                          <p:spTgt spid="4"/>
                                        </p:tgtEl>
                                      </p:cBhvr>
                                    </p:animEffect>
                                  </p:childTnLst>
                                </p:cTn>
                              </p:par>
                            </p:childTnLst>
                          </p:cTn>
                        </p:par>
                      </p:childTnLst>
                    </p:cTn>
                  </p:par>
                  <p:par>
                    <p:cTn id="42" fill="hold">
                      <p:stCondLst>
                        <p:cond delay="indefinite"/>
                      </p:stCondLst>
                      <p:childTnLst>
                        <p:par>
                          <p:cTn id="43" fill="hold">
                            <p:stCondLst>
                              <p:cond delay="0"/>
                            </p:stCondLst>
                            <p:childTnLst>
                              <p:par>
                                <p:cTn id="44" presetID="53" presetClass="entr" presetSubtype="16" fill="hold" grpId="0" nodeType="clickEffect">
                                  <p:stCondLst>
                                    <p:cond delay="0"/>
                                  </p:stCondLst>
                                  <p:childTnLst>
                                    <p:set>
                                      <p:cBhvr>
                                        <p:cTn id="45" dur="1" fill="hold">
                                          <p:stCondLst>
                                            <p:cond delay="0"/>
                                          </p:stCondLst>
                                        </p:cTn>
                                        <p:tgtEl>
                                          <p:spTgt spid="81"/>
                                        </p:tgtEl>
                                        <p:attrNameLst>
                                          <p:attrName>style.visibility</p:attrName>
                                        </p:attrNameLst>
                                      </p:cBhvr>
                                      <p:to>
                                        <p:strVal val="visible"/>
                                      </p:to>
                                    </p:set>
                                    <p:anim calcmode="lin" valueType="num">
                                      <p:cBhvr>
                                        <p:cTn id="46" dur="500" fill="hold"/>
                                        <p:tgtEl>
                                          <p:spTgt spid="81"/>
                                        </p:tgtEl>
                                        <p:attrNameLst>
                                          <p:attrName>ppt_w</p:attrName>
                                        </p:attrNameLst>
                                      </p:cBhvr>
                                      <p:tavLst>
                                        <p:tav tm="0">
                                          <p:val>
                                            <p:fltVal val="0"/>
                                          </p:val>
                                        </p:tav>
                                        <p:tav tm="100000">
                                          <p:val>
                                            <p:strVal val="#ppt_w"/>
                                          </p:val>
                                        </p:tav>
                                      </p:tavLst>
                                    </p:anim>
                                    <p:anim calcmode="lin" valueType="num">
                                      <p:cBhvr>
                                        <p:cTn id="47" dur="500" fill="hold"/>
                                        <p:tgtEl>
                                          <p:spTgt spid="81"/>
                                        </p:tgtEl>
                                        <p:attrNameLst>
                                          <p:attrName>ppt_h</p:attrName>
                                        </p:attrNameLst>
                                      </p:cBhvr>
                                      <p:tavLst>
                                        <p:tav tm="0">
                                          <p:val>
                                            <p:fltVal val="0"/>
                                          </p:val>
                                        </p:tav>
                                        <p:tav tm="100000">
                                          <p:val>
                                            <p:strVal val="#ppt_h"/>
                                          </p:val>
                                        </p:tav>
                                      </p:tavLst>
                                    </p:anim>
                                    <p:animEffect transition="in" filter="fade">
                                      <p:cBhvr>
                                        <p:cTn id="48" dur="500"/>
                                        <p:tgtEl>
                                          <p:spTgt spid="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P spid="77" grpId="0" animBg="1"/>
      <p:bldP spid="74" grpId="0" animBg="1"/>
      <p:bldP spid="78" grpId="0" animBg="1"/>
      <p:bldP spid="79" grpId="0"/>
      <p:bldP spid="70" grpId="0" animBg="1"/>
      <p:bldP spid="81" grpId="0" animBg="1"/>
    </p:bldLst>
  </p:timing>
</p:sld>
</file>

<file path=ppt/slides/slide74.xml><?xml version="1.0" encoding="utf-8"?>
<p:sld xmlns:a="http://schemas.openxmlformats.org/drawingml/2006/main" xmlns:r="http://schemas.openxmlformats.org/officeDocument/2006/relationships" xmlns:p="http://schemas.openxmlformats.org/presentationml/2006/main" showMasterSp="0">
  <p:cSld>
    <p:bg>
      <p:bgPr>
        <a:solidFill>
          <a:srgbClr val="00778A"/>
        </a:solid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4283968" y="4365104"/>
            <a:ext cx="4427030" cy="1754326"/>
          </a:xfrm>
          <a:prstGeom prst="rect">
            <a:avLst/>
          </a:prstGeom>
          <a:noFill/>
          <a:ln>
            <a:noFill/>
          </a:ln>
          <a:effectLst/>
          <a:extLst/>
        </p:spPr>
        <p:txBody>
          <a:bodyPr wrap="square">
            <a:spAutoFit/>
          </a:bodyPr>
          <a:lstStyle/>
          <a:p>
            <a:pPr algn="r"/>
            <a:r>
              <a:rPr lang="en-GB" sz="5400" b="1" spc="-100" dirty="0">
                <a:solidFill>
                  <a:schemeClr val="bg1"/>
                </a:solidFill>
                <a:effectLst>
                  <a:outerShdw blurRad="38100" dist="38100" dir="2700000" algn="tl">
                    <a:srgbClr val="000000">
                      <a:alpha val="43137"/>
                    </a:srgbClr>
                  </a:outerShdw>
                </a:effectLst>
                <a:latin typeface="Calibri" pitchFamily="34" charset="0"/>
                <a:cs typeface="Times New Roman" pitchFamily="18" charset="0"/>
              </a:rPr>
              <a:t>Fixing</a:t>
            </a:r>
          </a:p>
          <a:p>
            <a:pPr algn="r"/>
            <a:r>
              <a:rPr lang="en-GB" sz="5400" b="1" spc="-100" dirty="0">
                <a:solidFill>
                  <a:schemeClr val="bg1"/>
                </a:solidFill>
                <a:effectLst>
                  <a:outerShdw blurRad="38100" dist="38100" dir="2700000" algn="tl">
                    <a:srgbClr val="000000">
                      <a:alpha val="43137"/>
                    </a:srgbClr>
                  </a:outerShdw>
                </a:effectLst>
                <a:latin typeface="Calibri" pitchFamily="34" charset="0"/>
                <a:cs typeface="Times New Roman" pitchFamily="18" charset="0"/>
              </a:rPr>
              <a:t>arrangement</a:t>
            </a:r>
          </a:p>
        </p:txBody>
      </p:sp>
      <p:pic>
        <p:nvPicPr>
          <p:cNvPr id="12290" name="Picture 2" descr="D:\Prezentacje\Introduction to curtain walling_March 2012\Zdjęcia\Archiwum Sapa\atrium 1 - Kopia.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476" y="1"/>
            <a:ext cx="4643531" cy="685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220155531"/>
      </p:ext>
    </p:extLst>
  </p:cSld>
  <p:clrMapOvr>
    <a:masterClrMapping/>
  </p:clrMapOvr>
  <mc:AlternateContent xmlns:mc="http://schemas.openxmlformats.org/markup-compatibility/2006">
    <mc:Choice xmlns=""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4" name="Prostokąt 53"/>
          <p:cNvSpPr/>
          <p:nvPr/>
        </p:nvSpPr>
        <p:spPr>
          <a:xfrm>
            <a:off x="4203796" y="2742580"/>
            <a:ext cx="1315405" cy="1698471"/>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Słoneczko 36"/>
          <p:cNvSpPr/>
          <p:nvPr/>
        </p:nvSpPr>
        <p:spPr>
          <a:xfrm>
            <a:off x="3203848" y="1791794"/>
            <a:ext cx="1008112" cy="1008112"/>
          </a:xfrm>
          <a:prstGeom prst="sun">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Księżyc 37"/>
          <p:cNvSpPr/>
          <p:nvPr/>
        </p:nvSpPr>
        <p:spPr>
          <a:xfrm>
            <a:off x="3455876" y="1791793"/>
            <a:ext cx="504056" cy="1008112"/>
          </a:xfrm>
          <a:prstGeom prst="moon">
            <a:avLst>
              <a:gd name="adj" fmla="val 39088"/>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Prostokąt 7"/>
          <p:cNvSpPr/>
          <p:nvPr/>
        </p:nvSpPr>
        <p:spPr>
          <a:xfrm rot="16200000">
            <a:off x="4472611" y="3432511"/>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pole tekstowe 2"/>
          <p:cNvSpPr txBox="1"/>
          <p:nvPr/>
        </p:nvSpPr>
        <p:spPr>
          <a:xfrm>
            <a:off x="4801615" y="4402546"/>
            <a:ext cx="1524263" cy="369332"/>
          </a:xfrm>
          <a:prstGeom prst="rect">
            <a:avLst/>
          </a:prstGeom>
          <a:noFill/>
        </p:spPr>
        <p:txBody>
          <a:bodyPr wrap="none" rtlCol="0">
            <a:spAutoFit/>
          </a:bodyPr>
          <a:lstStyle/>
          <a:p>
            <a:r>
              <a:rPr lang="en-GB" dirty="0" smtClean="0">
                <a:latin typeface="Calibri" pitchFamily="34" charset="0"/>
                <a:cs typeface="Calibri" pitchFamily="34" charset="0"/>
              </a:rPr>
              <a:t>fixing element</a:t>
            </a:r>
            <a:endParaRPr lang="en-GB" dirty="0">
              <a:latin typeface="Calibri" pitchFamily="34" charset="0"/>
              <a:cs typeface="Calibri" pitchFamily="34" charset="0"/>
            </a:endParaRPr>
          </a:p>
        </p:txBody>
      </p:sp>
      <p:sp>
        <p:nvSpPr>
          <p:cNvPr id="6" name="Prostokąt 5"/>
          <p:cNvSpPr/>
          <p:nvPr/>
        </p:nvSpPr>
        <p:spPr>
          <a:xfrm>
            <a:off x="4526506" y="2903303"/>
            <a:ext cx="936104" cy="457200"/>
          </a:xfrm>
          <a:prstGeom prst="rect">
            <a:avLst/>
          </a:prstGeom>
          <a:pattFill prst="wdUpDiag">
            <a:fgClr>
              <a:schemeClr val="bg1">
                <a:lumMod val="6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rostokąt 6"/>
          <p:cNvSpPr/>
          <p:nvPr/>
        </p:nvSpPr>
        <p:spPr>
          <a:xfrm>
            <a:off x="4526506" y="6073638"/>
            <a:ext cx="936104" cy="457200"/>
          </a:xfrm>
          <a:prstGeom prst="rect">
            <a:avLst/>
          </a:prstGeom>
          <a:pattFill prst="wdUpDiag">
            <a:fgClr>
              <a:schemeClr val="bg1">
                <a:lumMod val="6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Łącznik prosty ze strzałką 9"/>
          <p:cNvCxnSpPr/>
          <p:nvPr/>
        </p:nvCxnSpPr>
        <p:spPr>
          <a:xfrm flipH="1">
            <a:off x="4651125" y="2570735"/>
            <a:ext cx="300980" cy="311560"/>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1" name="Łącznik prosty ze strzałką 10"/>
          <p:cNvCxnSpPr>
            <a:endCxn id="9" idx="0"/>
          </p:cNvCxnSpPr>
          <p:nvPr/>
        </p:nvCxnSpPr>
        <p:spPr>
          <a:xfrm flipH="1">
            <a:off x="4780675" y="4771878"/>
            <a:ext cx="252380" cy="1130868"/>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2" name="Łącznik prosty ze strzałką 11"/>
          <p:cNvCxnSpPr/>
          <p:nvPr/>
        </p:nvCxnSpPr>
        <p:spPr>
          <a:xfrm flipH="1">
            <a:off x="4706748" y="3986296"/>
            <a:ext cx="326307" cy="334545"/>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3" name="pole tekstowe 12"/>
          <p:cNvSpPr txBox="1"/>
          <p:nvPr/>
        </p:nvSpPr>
        <p:spPr>
          <a:xfrm>
            <a:off x="4924691" y="3635651"/>
            <a:ext cx="893193" cy="369332"/>
          </a:xfrm>
          <a:prstGeom prst="rect">
            <a:avLst/>
          </a:prstGeom>
          <a:noFill/>
        </p:spPr>
        <p:txBody>
          <a:bodyPr wrap="none" rtlCol="0">
            <a:spAutoFit/>
          </a:bodyPr>
          <a:lstStyle/>
          <a:p>
            <a:r>
              <a:rPr lang="en-GB" dirty="0" smtClean="0">
                <a:latin typeface="Calibri" pitchFamily="34" charset="0"/>
                <a:cs typeface="Calibri" pitchFamily="34" charset="0"/>
              </a:rPr>
              <a:t>mullion</a:t>
            </a:r>
            <a:endParaRPr lang="en-GB" dirty="0">
              <a:latin typeface="Calibri" pitchFamily="34" charset="0"/>
              <a:cs typeface="Calibri" pitchFamily="34" charset="0"/>
            </a:endParaRPr>
          </a:p>
        </p:txBody>
      </p:sp>
      <p:sp>
        <p:nvSpPr>
          <p:cNvPr id="14" name="pole tekstowe 13"/>
          <p:cNvSpPr txBox="1"/>
          <p:nvPr/>
        </p:nvSpPr>
        <p:spPr>
          <a:xfrm>
            <a:off x="4723132" y="2201403"/>
            <a:ext cx="1059906" cy="369332"/>
          </a:xfrm>
          <a:prstGeom prst="rect">
            <a:avLst/>
          </a:prstGeom>
          <a:noFill/>
        </p:spPr>
        <p:txBody>
          <a:bodyPr wrap="none" rtlCol="0">
            <a:spAutoFit/>
          </a:bodyPr>
          <a:lstStyle/>
          <a:p>
            <a:r>
              <a:rPr lang="en-GB" dirty="0" smtClean="0">
                <a:latin typeface="Calibri" pitchFamily="34" charset="0"/>
                <a:cs typeface="Calibri" pitchFamily="34" charset="0"/>
              </a:rPr>
              <a:t>floor slab</a:t>
            </a:r>
            <a:endParaRPr lang="en-GB" dirty="0">
              <a:latin typeface="Calibri" pitchFamily="34" charset="0"/>
              <a:cs typeface="Calibri" pitchFamily="34" charset="0"/>
            </a:endParaRPr>
          </a:p>
        </p:txBody>
      </p:sp>
      <p:sp>
        <p:nvSpPr>
          <p:cNvPr id="41" name="Dowolny kształt 40"/>
          <p:cNvSpPr/>
          <p:nvPr/>
        </p:nvSpPr>
        <p:spPr>
          <a:xfrm>
            <a:off x="4526506" y="4543278"/>
            <a:ext cx="180242" cy="1503484"/>
          </a:xfrm>
          <a:custGeom>
            <a:avLst/>
            <a:gdLst>
              <a:gd name="connsiteX0" fmla="*/ 0 w 184638"/>
              <a:gd name="connsiteY0" fmla="*/ 0 h 1503484"/>
              <a:gd name="connsiteX1" fmla="*/ 0 w 184638"/>
              <a:gd name="connsiteY1" fmla="*/ 1503484 h 1503484"/>
              <a:gd name="connsiteX2" fmla="*/ 184638 w 184638"/>
              <a:gd name="connsiteY2" fmla="*/ 1503484 h 1503484"/>
              <a:gd name="connsiteX3" fmla="*/ 184638 w 184638"/>
              <a:gd name="connsiteY3" fmla="*/ 13188 h 1503484"/>
            </a:gdLst>
            <a:ahLst/>
            <a:cxnLst>
              <a:cxn ang="0">
                <a:pos x="connsiteX0" y="connsiteY0"/>
              </a:cxn>
              <a:cxn ang="0">
                <a:pos x="connsiteX1" y="connsiteY1"/>
              </a:cxn>
              <a:cxn ang="0">
                <a:pos x="connsiteX2" y="connsiteY2"/>
              </a:cxn>
              <a:cxn ang="0">
                <a:pos x="connsiteX3" y="connsiteY3"/>
              </a:cxn>
            </a:cxnLst>
            <a:rect l="l" t="t" r="r" b="b"/>
            <a:pathLst>
              <a:path w="184638" h="1503484">
                <a:moveTo>
                  <a:pt x="0" y="0"/>
                </a:moveTo>
                <a:lnTo>
                  <a:pt x="0" y="1503484"/>
                </a:lnTo>
                <a:lnTo>
                  <a:pt x="184638" y="1503484"/>
                </a:lnTo>
                <a:lnTo>
                  <a:pt x="184638" y="13188"/>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Prostokąt 8"/>
          <p:cNvSpPr/>
          <p:nvPr/>
        </p:nvSpPr>
        <p:spPr>
          <a:xfrm>
            <a:off x="4636659" y="5902746"/>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2" name="Grupa 121"/>
          <p:cNvGrpSpPr/>
          <p:nvPr/>
        </p:nvGrpSpPr>
        <p:grpSpPr>
          <a:xfrm>
            <a:off x="7590045" y="1791794"/>
            <a:ext cx="1295791" cy="4739044"/>
            <a:chOff x="7590045" y="1791794"/>
            <a:chExt cx="1295791" cy="4739044"/>
          </a:xfrm>
        </p:grpSpPr>
        <p:sp>
          <p:nvSpPr>
            <p:cNvPr id="81" name="Prostokąt 80"/>
            <p:cNvSpPr/>
            <p:nvPr/>
          </p:nvSpPr>
          <p:spPr>
            <a:xfrm rot="16200000">
              <a:off x="7536150" y="4129950"/>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Prostokąt 81"/>
            <p:cNvSpPr/>
            <p:nvPr/>
          </p:nvSpPr>
          <p:spPr>
            <a:xfrm>
              <a:off x="7949732" y="3618824"/>
              <a:ext cx="936104" cy="457200"/>
            </a:xfrm>
            <a:prstGeom prst="rect">
              <a:avLst/>
            </a:prstGeom>
            <a:pattFill prst="wdUpDiag">
              <a:fgClr>
                <a:schemeClr val="bg1">
                  <a:lumMod val="6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Prostokąt 82"/>
            <p:cNvSpPr/>
            <p:nvPr/>
          </p:nvSpPr>
          <p:spPr>
            <a:xfrm>
              <a:off x="7590045" y="6302238"/>
              <a:ext cx="936104" cy="228600"/>
            </a:xfrm>
            <a:prstGeom prst="rect">
              <a:avLst/>
            </a:prstGeom>
            <a:pattFill prst="wdUpDiag">
              <a:fgClr>
                <a:schemeClr val="bg1">
                  <a:lumMod val="6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5" name="Dowolny kształt 84"/>
            <p:cNvSpPr/>
            <p:nvPr/>
          </p:nvSpPr>
          <p:spPr>
            <a:xfrm>
              <a:off x="7590045" y="4771878"/>
              <a:ext cx="180242" cy="1503484"/>
            </a:xfrm>
            <a:custGeom>
              <a:avLst/>
              <a:gdLst>
                <a:gd name="connsiteX0" fmla="*/ 0 w 184638"/>
                <a:gd name="connsiteY0" fmla="*/ 0 h 1503484"/>
                <a:gd name="connsiteX1" fmla="*/ 0 w 184638"/>
                <a:gd name="connsiteY1" fmla="*/ 1503484 h 1503484"/>
                <a:gd name="connsiteX2" fmla="*/ 184638 w 184638"/>
                <a:gd name="connsiteY2" fmla="*/ 1503484 h 1503484"/>
                <a:gd name="connsiteX3" fmla="*/ 184638 w 184638"/>
                <a:gd name="connsiteY3" fmla="*/ 13188 h 1503484"/>
              </a:gdLst>
              <a:ahLst/>
              <a:cxnLst>
                <a:cxn ang="0">
                  <a:pos x="connsiteX0" y="connsiteY0"/>
                </a:cxn>
                <a:cxn ang="0">
                  <a:pos x="connsiteX1" y="connsiteY1"/>
                </a:cxn>
                <a:cxn ang="0">
                  <a:pos x="connsiteX2" y="connsiteY2"/>
                </a:cxn>
                <a:cxn ang="0">
                  <a:pos x="connsiteX3" y="connsiteY3"/>
                </a:cxn>
              </a:cxnLst>
              <a:rect l="l" t="t" r="r" b="b"/>
              <a:pathLst>
                <a:path w="184638" h="1503484">
                  <a:moveTo>
                    <a:pt x="0" y="0"/>
                  </a:moveTo>
                  <a:lnTo>
                    <a:pt x="0" y="1503484"/>
                  </a:lnTo>
                  <a:lnTo>
                    <a:pt x="184638" y="1503484"/>
                  </a:lnTo>
                  <a:lnTo>
                    <a:pt x="184638" y="13188"/>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Prostokąt 85"/>
            <p:cNvSpPr/>
            <p:nvPr/>
          </p:nvSpPr>
          <p:spPr>
            <a:xfrm>
              <a:off x="7700198" y="6131346"/>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Prostokąt 86"/>
            <p:cNvSpPr/>
            <p:nvPr/>
          </p:nvSpPr>
          <p:spPr>
            <a:xfrm rot="16200000">
              <a:off x="7536150" y="2000422"/>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9" name="Dowolny kształt 88"/>
            <p:cNvSpPr/>
            <p:nvPr/>
          </p:nvSpPr>
          <p:spPr>
            <a:xfrm>
              <a:off x="7590045" y="2649493"/>
              <a:ext cx="180242" cy="1503484"/>
            </a:xfrm>
            <a:custGeom>
              <a:avLst/>
              <a:gdLst>
                <a:gd name="connsiteX0" fmla="*/ 0 w 184638"/>
                <a:gd name="connsiteY0" fmla="*/ 0 h 1503484"/>
                <a:gd name="connsiteX1" fmla="*/ 0 w 184638"/>
                <a:gd name="connsiteY1" fmla="*/ 1503484 h 1503484"/>
                <a:gd name="connsiteX2" fmla="*/ 184638 w 184638"/>
                <a:gd name="connsiteY2" fmla="*/ 1503484 h 1503484"/>
                <a:gd name="connsiteX3" fmla="*/ 184638 w 184638"/>
                <a:gd name="connsiteY3" fmla="*/ 13188 h 1503484"/>
              </a:gdLst>
              <a:ahLst/>
              <a:cxnLst>
                <a:cxn ang="0">
                  <a:pos x="connsiteX0" y="connsiteY0"/>
                </a:cxn>
                <a:cxn ang="0">
                  <a:pos x="connsiteX1" y="connsiteY1"/>
                </a:cxn>
                <a:cxn ang="0">
                  <a:pos x="connsiteX2" y="connsiteY2"/>
                </a:cxn>
                <a:cxn ang="0">
                  <a:pos x="connsiteX3" y="connsiteY3"/>
                </a:cxn>
              </a:cxnLst>
              <a:rect l="l" t="t" r="r" b="b"/>
              <a:pathLst>
                <a:path w="184638" h="1503484">
                  <a:moveTo>
                    <a:pt x="0" y="0"/>
                  </a:moveTo>
                  <a:lnTo>
                    <a:pt x="0" y="1503484"/>
                  </a:lnTo>
                  <a:lnTo>
                    <a:pt x="184638" y="1503484"/>
                  </a:lnTo>
                  <a:lnTo>
                    <a:pt x="184638" y="13188"/>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Prostokąt 41"/>
            <p:cNvSpPr/>
            <p:nvPr/>
          </p:nvSpPr>
          <p:spPr>
            <a:xfrm rot="10800000">
              <a:off x="7661700" y="3803381"/>
              <a:ext cx="288032" cy="144016"/>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Prostokąt 89"/>
            <p:cNvSpPr/>
            <p:nvPr/>
          </p:nvSpPr>
          <p:spPr>
            <a:xfrm>
              <a:off x="7590045" y="1791794"/>
              <a:ext cx="936104" cy="228600"/>
            </a:xfrm>
            <a:prstGeom prst="rect">
              <a:avLst/>
            </a:prstGeom>
            <a:pattFill prst="wdUpDiag">
              <a:fgClr>
                <a:schemeClr val="bg1">
                  <a:lumMod val="6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3" name="Słoneczko 92"/>
          <p:cNvSpPr/>
          <p:nvPr/>
        </p:nvSpPr>
        <p:spPr>
          <a:xfrm>
            <a:off x="5862779" y="1414169"/>
            <a:ext cx="1008112" cy="1008112"/>
          </a:xfrm>
          <a:prstGeom prst="sun">
            <a:avLst/>
          </a:prstGeom>
          <a:solidFill>
            <a:srgbClr val="F3C200"/>
          </a:solidFill>
          <a:ln>
            <a:solidFill>
              <a:srgbClr val="B38E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Księżyc 93"/>
          <p:cNvSpPr/>
          <p:nvPr/>
        </p:nvSpPr>
        <p:spPr>
          <a:xfrm>
            <a:off x="6114807" y="1414169"/>
            <a:ext cx="504056" cy="1008112"/>
          </a:xfrm>
          <a:prstGeom prst="moon">
            <a:avLst>
              <a:gd name="adj" fmla="val 39088"/>
            </a:avLst>
          </a:prstGeom>
          <a:gradFill flip="none" rotWithShape="1">
            <a:gsLst>
              <a:gs pos="0">
                <a:srgbClr val="5E9EFF"/>
              </a:gs>
              <a:gs pos="39999">
                <a:srgbClr val="85C2FF"/>
              </a:gs>
              <a:gs pos="70000">
                <a:srgbClr val="C4D6EB"/>
              </a:gs>
              <a:gs pos="100000">
                <a:srgbClr val="FFEBFA"/>
              </a:gs>
            </a:gsLst>
            <a:path path="circle">
              <a:fillToRect l="100000" t="100000"/>
            </a:path>
            <a:tileRect r="-100000" b="-100000"/>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5" name="Grupa 124"/>
          <p:cNvGrpSpPr/>
          <p:nvPr/>
        </p:nvGrpSpPr>
        <p:grpSpPr>
          <a:xfrm>
            <a:off x="4801617" y="2142535"/>
            <a:ext cx="4181230" cy="2929355"/>
            <a:chOff x="4801617" y="2142535"/>
            <a:chExt cx="4181230" cy="2929355"/>
          </a:xfrm>
        </p:grpSpPr>
        <p:cxnSp>
          <p:nvCxnSpPr>
            <p:cNvPr id="65" name="Łącznik prosty ze strzałką 64"/>
            <p:cNvCxnSpPr/>
            <p:nvPr/>
          </p:nvCxnSpPr>
          <p:spPr>
            <a:xfrm flipH="1">
              <a:off x="4801617" y="3463869"/>
              <a:ext cx="1016267" cy="1"/>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96" name="pole tekstowe 95"/>
            <p:cNvSpPr txBox="1"/>
            <p:nvPr/>
          </p:nvSpPr>
          <p:spPr>
            <a:xfrm>
              <a:off x="5859051" y="3294742"/>
              <a:ext cx="1677062" cy="369332"/>
            </a:xfrm>
            <a:prstGeom prst="rect">
              <a:avLst/>
            </a:prstGeom>
            <a:ln w="19050">
              <a:no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wrap="none" rtlCol="0">
              <a:spAutoFit/>
            </a:bodyPr>
            <a:lstStyle/>
            <a:p>
              <a:r>
                <a:rPr lang="en-GB" dirty="0" smtClean="0">
                  <a:solidFill>
                    <a:srgbClr val="00B050"/>
                  </a:solidFill>
                  <a:latin typeface="Calibri" pitchFamily="34" charset="0"/>
                  <a:cs typeface="Calibri" pitchFamily="34" charset="0"/>
                </a:rPr>
                <a:t>loose anchoring</a:t>
              </a:r>
              <a:endParaRPr lang="en-GB" dirty="0">
                <a:solidFill>
                  <a:srgbClr val="00B050"/>
                </a:solidFill>
                <a:latin typeface="Calibri" pitchFamily="34" charset="0"/>
                <a:cs typeface="Calibri" pitchFamily="34" charset="0"/>
              </a:endParaRPr>
            </a:p>
          </p:txBody>
        </p:sp>
        <p:cxnSp>
          <p:nvCxnSpPr>
            <p:cNvPr id="97" name="Łącznik prosty ze strzałką 96"/>
            <p:cNvCxnSpPr/>
            <p:nvPr/>
          </p:nvCxnSpPr>
          <p:spPr>
            <a:xfrm flipV="1">
              <a:off x="6754045" y="2142535"/>
              <a:ext cx="782068" cy="1152209"/>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0" name="pole tekstowe 99"/>
            <p:cNvSpPr txBox="1"/>
            <p:nvPr/>
          </p:nvSpPr>
          <p:spPr>
            <a:xfrm>
              <a:off x="7905949" y="4702558"/>
              <a:ext cx="1076898" cy="369332"/>
            </a:xfrm>
            <a:prstGeom prst="rect">
              <a:avLst/>
            </a:prstGeom>
            <a:ln w="19050">
              <a:no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wrap="none" rtlCol="0">
              <a:spAutoFit/>
            </a:bodyPr>
            <a:lstStyle/>
            <a:p>
              <a:r>
                <a:rPr lang="en-GB" dirty="0" smtClean="0">
                  <a:solidFill>
                    <a:srgbClr val="0070C0"/>
                  </a:solidFill>
                  <a:latin typeface="Calibri" pitchFamily="34" charset="0"/>
                  <a:cs typeface="Calibri" pitchFamily="34" charset="0"/>
                </a:rPr>
                <a:t>dilatation</a:t>
              </a:r>
              <a:endParaRPr lang="en-GB" dirty="0">
                <a:solidFill>
                  <a:srgbClr val="0070C0"/>
                </a:solidFill>
                <a:latin typeface="Calibri" pitchFamily="34" charset="0"/>
                <a:cs typeface="Calibri" pitchFamily="34" charset="0"/>
              </a:endParaRPr>
            </a:p>
          </p:txBody>
        </p:sp>
        <p:cxnSp>
          <p:nvCxnSpPr>
            <p:cNvPr id="101" name="Łącznik prosty ze strzałką 100"/>
            <p:cNvCxnSpPr>
              <a:stCxn id="100" idx="0"/>
            </p:cNvCxnSpPr>
            <p:nvPr/>
          </p:nvCxnSpPr>
          <p:spPr>
            <a:xfrm flipH="1" flipV="1">
              <a:off x="7844214" y="4272063"/>
              <a:ext cx="600184" cy="430495"/>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108" name="Prostokąt 107"/>
          <p:cNvSpPr/>
          <p:nvPr/>
        </p:nvSpPr>
        <p:spPr>
          <a:xfrm>
            <a:off x="179511" y="1628800"/>
            <a:ext cx="3168353" cy="1569660"/>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In the arrangement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of the fixing elements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of the mullions, linear thermal expansions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and slab deflections must be taken into</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account</a:t>
            </a:r>
          </a:p>
        </p:txBody>
      </p:sp>
      <p:sp>
        <p:nvSpPr>
          <p:cNvPr id="109" name="Prostokąt 108"/>
          <p:cNvSpPr/>
          <p:nvPr/>
        </p:nvSpPr>
        <p:spPr>
          <a:xfrm>
            <a:off x="179510" y="3429000"/>
            <a:ext cx="3960442" cy="299774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Within the temperature deviation ±20°C expansion is  ±0.5 mm for 1 each metre length of the profile</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As a principle each single segment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of mullion can have only one fixed anchor</a:t>
            </a: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Other fixing points of this element must enable thermal expansion, so they are designed either as a loose anchoring or dilatation (expansion joint)</a:t>
            </a:r>
            <a:endParaRPr lang="en-GB" sz="1600" dirty="0">
              <a:solidFill>
                <a:srgbClr val="000000"/>
              </a:solidFill>
              <a:latin typeface="Calibri" pitchFamily="34" charset="0"/>
              <a:cs typeface="Calibri" pitchFamily="34" charset="0"/>
            </a:endParaRPr>
          </a:p>
        </p:txBody>
      </p:sp>
      <p:sp>
        <p:nvSpPr>
          <p:cNvPr id="39" name="Dowolny kształt 38"/>
          <p:cNvSpPr/>
          <p:nvPr/>
        </p:nvSpPr>
        <p:spPr>
          <a:xfrm>
            <a:off x="4526506" y="3479408"/>
            <a:ext cx="180242" cy="1617785"/>
          </a:xfrm>
          <a:custGeom>
            <a:avLst/>
            <a:gdLst>
              <a:gd name="connsiteX0" fmla="*/ 0 w 180242"/>
              <a:gd name="connsiteY0" fmla="*/ 1617785 h 1617785"/>
              <a:gd name="connsiteX1" fmla="*/ 0 w 180242"/>
              <a:gd name="connsiteY1" fmla="*/ 0 h 1617785"/>
              <a:gd name="connsiteX2" fmla="*/ 180242 w 180242"/>
              <a:gd name="connsiteY2" fmla="*/ 0 h 1617785"/>
              <a:gd name="connsiteX3" fmla="*/ 180242 w 180242"/>
              <a:gd name="connsiteY3" fmla="*/ 1617785 h 1617785"/>
            </a:gdLst>
            <a:ahLst/>
            <a:cxnLst>
              <a:cxn ang="0">
                <a:pos x="connsiteX0" y="connsiteY0"/>
              </a:cxn>
              <a:cxn ang="0">
                <a:pos x="connsiteX1" y="connsiteY1"/>
              </a:cxn>
              <a:cxn ang="0">
                <a:pos x="connsiteX2" y="connsiteY2"/>
              </a:cxn>
              <a:cxn ang="0">
                <a:pos x="connsiteX3" y="connsiteY3"/>
              </a:cxn>
            </a:cxnLst>
            <a:rect l="l" t="t" r="r" b="b"/>
            <a:pathLst>
              <a:path w="180242" h="1617785">
                <a:moveTo>
                  <a:pt x="0" y="1617785"/>
                </a:moveTo>
                <a:lnTo>
                  <a:pt x="0" y="0"/>
                </a:lnTo>
                <a:lnTo>
                  <a:pt x="180242" y="0"/>
                </a:lnTo>
                <a:lnTo>
                  <a:pt x="180242" y="1617785"/>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 name="Dowolny kształt 87"/>
          <p:cNvSpPr/>
          <p:nvPr/>
        </p:nvSpPr>
        <p:spPr>
          <a:xfrm>
            <a:off x="7590045" y="2142535"/>
            <a:ext cx="180242" cy="1617785"/>
          </a:xfrm>
          <a:custGeom>
            <a:avLst/>
            <a:gdLst>
              <a:gd name="connsiteX0" fmla="*/ 0 w 180242"/>
              <a:gd name="connsiteY0" fmla="*/ 1617785 h 1617785"/>
              <a:gd name="connsiteX1" fmla="*/ 0 w 180242"/>
              <a:gd name="connsiteY1" fmla="*/ 0 h 1617785"/>
              <a:gd name="connsiteX2" fmla="*/ 180242 w 180242"/>
              <a:gd name="connsiteY2" fmla="*/ 0 h 1617785"/>
              <a:gd name="connsiteX3" fmla="*/ 180242 w 180242"/>
              <a:gd name="connsiteY3" fmla="*/ 1617785 h 1617785"/>
            </a:gdLst>
            <a:ahLst/>
            <a:cxnLst>
              <a:cxn ang="0">
                <a:pos x="connsiteX0" y="connsiteY0"/>
              </a:cxn>
              <a:cxn ang="0">
                <a:pos x="connsiteX1" y="connsiteY1"/>
              </a:cxn>
              <a:cxn ang="0">
                <a:pos x="connsiteX2" y="connsiteY2"/>
              </a:cxn>
              <a:cxn ang="0">
                <a:pos x="connsiteX3" y="connsiteY3"/>
              </a:cxn>
            </a:cxnLst>
            <a:rect l="l" t="t" r="r" b="b"/>
            <a:pathLst>
              <a:path w="180242" h="1617785">
                <a:moveTo>
                  <a:pt x="0" y="1617785"/>
                </a:moveTo>
                <a:lnTo>
                  <a:pt x="0" y="0"/>
                </a:lnTo>
                <a:lnTo>
                  <a:pt x="180242" y="0"/>
                </a:lnTo>
                <a:lnTo>
                  <a:pt x="180242" y="1617785"/>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Dowolny kształt 83"/>
          <p:cNvSpPr/>
          <p:nvPr/>
        </p:nvSpPr>
        <p:spPr>
          <a:xfrm>
            <a:off x="7590045" y="4272063"/>
            <a:ext cx="180242" cy="1617785"/>
          </a:xfrm>
          <a:custGeom>
            <a:avLst/>
            <a:gdLst>
              <a:gd name="connsiteX0" fmla="*/ 0 w 180242"/>
              <a:gd name="connsiteY0" fmla="*/ 1617785 h 1617785"/>
              <a:gd name="connsiteX1" fmla="*/ 0 w 180242"/>
              <a:gd name="connsiteY1" fmla="*/ 0 h 1617785"/>
              <a:gd name="connsiteX2" fmla="*/ 180242 w 180242"/>
              <a:gd name="connsiteY2" fmla="*/ 0 h 1617785"/>
              <a:gd name="connsiteX3" fmla="*/ 180242 w 180242"/>
              <a:gd name="connsiteY3" fmla="*/ 1617785 h 1617785"/>
            </a:gdLst>
            <a:ahLst/>
            <a:cxnLst>
              <a:cxn ang="0">
                <a:pos x="connsiteX0" y="connsiteY0"/>
              </a:cxn>
              <a:cxn ang="0">
                <a:pos x="connsiteX1" y="connsiteY1"/>
              </a:cxn>
              <a:cxn ang="0">
                <a:pos x="connsiteX2" y="connsiteY2"/>
              </a:cxn>
              <a:cxn ang="0">
                <a:pos x="connsiteX3" y="connsiteY3"/>
              </a:cxn>
            </a:cxnLst>
            <a:rect l="l" t="t" r="r" b="b"/>
            <a:pathLst>
              <a:path w="180242" h="1617785">
                <a:moveTo>
                  <a:pt x="0" y="1617785"/>
                </a:moveTo>
                <a:lnTo>
                  <a:pt x="0" y="0"/>
                </a:lnTo>
                <a:lnTo>
                  <a:pt x="180242" y="0"/>
                </a:lnTo>
                <a:lnTo>
                  <a:pt x="180242" y="1617785"/>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4" name="Grupa 123"/>
          <p:cNvGrpSpPr/>
          <p:nvPr/>
        </p:nvGrpSpPr>
        <p:grpSpPr>
          <a:xfrm>
            <a:off x="5009061" y="3875389"/>
            <a:ext cx="2527052" cy="2198249"/>
            <a:chOff x="5009061" y="3875389"/>
            <a:chExt cx="2527052" cy="2198249"/>
          </a:xfrm>
        </p:grpSpPr>
        <p:sp>
          <p:nvSpPr>
            <p:cNvPr id="74" name="pole tekstowe 73"/>
            <p:cNvSpPr txBox="1"/>
            <p:nvPr/>
          </p:nvSpPr>
          <p:spPr>
            <a:xfrm>
              <a:off x="5511232" y="4805811"/>
              <a:ext cx="1629292" cy="369332"/>
            </a:xfrm>
            <a:prstGeom prst="rect">
              <a:avLst/>
            </a:prstGeom>
            <a:ln w="19050">
              <a:no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wrap="none" rtlCol="0">
              <a:spAutoFit/>
            </a:bodyPr>
            <a:lstStyle/>
            <a:p>
              <a:r>
                <a:rPr lang="en-GB" dirty="0" smtClean="0">
                  <a:solidFill>
                    <a:srgbClr val="FF0000"/>
                  </a:solidFill>
                  <a:latin typeface="Calibri" pitchFamily="34" charset="0"/>
                  <a:cs typeface="Calibri" pitchFamily="34" charset="0"/>
                </a:rPr>
                <a:t>fixed anchoring</a:t>
              </a:r>
              <a:endParaRPr lang="en-GB" dirty="0">
                <a:solidFill>
                  <a:srgbClr val="FF0000"/>
                </a:solidFill>
                <a:latin typeface="Calibri" pitchFamily="34" charset="0"/>
                <a:cs typeface="Calibri" pitchFamily="34" charset="0"/>
              </a:endParaRPr>
            </a:p>
          </p:txBody>
        </p:sp>
        <p:cxnSp>
          <p:nvCxnSpPr>
            <p:cNvPr id="77" name="Łącznik prosty ze strzałką 76"/>
            <p:cNvCxnSpPr/>
            <p:nvPr/>
          </p:nvCxnSpPr>
          <p:spPr>
            <a:xfrm flipH="1">
              <a:off x="5009061" y="5175143"/>
              <a:ext cx="907098" cy="799611"/>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03" name="Łącznik prosty ze strzałką 102"/>
            <p:cNvCxnSpPr/>
            <p:nvPr/>
          </p:nvCxnSpPr>
          <p:spPr>
            <a:xfrm flipV="1">
              <a:off x="6466999" y="3875389"/>
              <a:ext cx="1069114" cy="930423"/>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99" name="Łącznik prosty ze strzałką 98"/>
            <p:cNvCxnSpPr/>
            <p:nvPr/>
          </p:nvCxnSpPr>
          <p:spPr>
            <a:xfrm>
              <a:off x="6466999" y="5175143"/>
              <a:ext cx="1069114" cy="898495"/>
            </a:xfrm>
            <a:prstGeom prst="straightConnector1">
              <a:avLst/>
            </a:prstGeom>
            <a:ln w="19050">
              <a:solidFill>
                <a:srgbClr val="00778A"/>
              </a:solidFill>
              <a:tailEnd type="triangle"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sp>
        <p:nvSpPr>
          <p:cNvPr id="2" name="Tytuł 1"/>
          <p:cNvSpPr>
            <a:spLocks noGrp="1"/>
          </p:cNvSpPr>
          <p:nvPr>
            <p:ph type="title"/>
          </p:nvPr>
        </p:nvSpPr>
        <p:spPr/>
        <p:txBody>
          <a:bodyPr/>
          <a:lstStyle/>
          <a:p>
            <a:r>
              <a:rPr lang="en-GB" dirty="0" smtClean="0"/>
              <a:t>Fixing arrangement</a:t>
            </a:r>
            <a:endParaRPr lang="en-GB" dirty="0"/>
          </a:p>
        </p:txBody>
      </p:sp>
      <p:sp>
        <p:nvSpPr>
          <p:cNvPr id="48" name="Prostokąt 47"/>
          <p:cNvSpPr/>
          <p:nvPr/>
        </p:nvSpPr>
        <p:spPr>
          <a:xfrm>
            <a:off x="6363184" y="1896001"/>
            <a:ext cx="2448272" cy="3161246"/>
          </a:xfrm>
          <a:prstGeom prst="rect">
            <a:avLst/>
          </a:prstGeom>
          <a:gradFill>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Prostokąt 48"/>
          <p:cNvSpPr/>
          <p:nvPr/>
        </p:nvSpPr>
        <p:spPr>
          <a:xfrm rot="16200000">
            <a:off x="7089457" y="3073201"/>
            <a:ext cx="682677" cy="341339"/>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Prostokąt 49"/>
          <p:cNvSpPr/>
          <p:nvPr/>
        </p:nvSpPr>
        <p:spPr>
          <a:xfrm>
            <a:off x="7227280" y="2176927"/>
            <a:ext cx="1485655" cy="725605"/>
          </a:xfrm>
          <a:prstGeom prst="rect">
            <a:avLst/>
          </a:prstGeom>
          <a:pattFill prst="wdUpDiag">
            <a:fgClr>
              <a:schemeClr val="bg1">
                <a:lumMod val="6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Dowolny kształt 50"/>
          <p:cNvSpPr/>
          <p:nvPr/>
        </p:nvSpPr>
        <p:spPr>
          <a:xfrm>
            <a:off x="7213874" y="3293737"/>
            <a:ext cx="432000" cy="1662780"/>
          </a:xfrm>
          <a:custGeom>
            <a:avLst/>
            <a:gdLst>
              <a:gd name="connsiteX0" fmla="*/ 0 w 180242"/>
              <a:gd name="connsiteY0" fmla="*/ 1617785 h 1617785"/>
              <a:gd name="connsiteX1" fmla="*/ 0 w 180242"/>
              <a:gd name="connsiteY1" fmla="*/ 0 h 1617785"/>
              <a:gd name="connsiteX2" fmla="*/ 180242 w 180242"/>
              <a:gd name="connsiteY2" fmla="*/ 0 h 1617785"/>
              <a:gd name="connsiteX3" fmla="*/ 180242 w 180242"/>
              <a:gd name="connsiteY3" fmla="*/ 1617785 h 1617785"/>
            </a:gdLst>
            <a:ahLst/>
            <a:cxnLst>
              <a:cxn ang="0">
                <a:pos x="connsiteX0" y="connsiteY0"/>
              </a:cxn>
              <a:cxn ang="0">
                <a:pos x="connsiteX1" y="connsiteY1"/>
              </a:cxn>
              <a:cxn ang="0">
                <a:pos x="connsiteX2" y="connsiteY2"/>
              </a:cxn>
              <a:cxn ang="0">
                <a:pos x="connsiteX3" y="connsiteY3"/>
              </a:cxn>
            </a:cxnLst>
            <a:rect l="l" t="t" r="r" b="b"/>
            <a:pathLst>
              <a:path w="180242" h="1617785">
                <a:moveTo>
                  <a:pt x="0" y="1617785"/>
                </a:moveTo>
                <a:lnTo>
                  <a:pt x="0" y="0"/>
                </a:lnTo>
                <a:lnTo>
                  <a:pt x="180242" y="0"/>
                </a:lnTo>
                <a:lnTo>
                  <a:pt x="180242" y="1617785"/>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Dowolny kształt 51"/>
          <p:cNvSpPr/>
          <p:nvPr/>
        </p:nvSpPr>
        <p:spPr>
          <a:xfrm rot="10800000">
            <a:off x="7213874" y="4337167"/>
            <a:ext cx="432000" cy="720080"/>
          </a:xfrm>
          <a:custGeom>
            <a:avLst/>
            <a:gdLst>
              <a:gd name="connsiteX0" fmla="*/ 0 w 180242"/>
              <a:gd name="connsiteY0" fmla="*/ 1617785 h 1617785"/>
              <a:gd name="connsiteX1" fmla="*/ 0 w 180242"/>
              <a:gd name="connsiteY1" fmla="*/ 0 h 1617785"/>
              <a:gd name="connsiteX2" fmla="*/ 180242 w 180242"/>
              <a:gd name="connsiteY2" fmla="*/ 0 h 1617785"/>
              <a:gd name="connsiteX3" fmla="*/ 180242 w 180242"/>
              <a:gd name="connsiteY3" fmla="*/ 1617785 h 1617785"/>
            </a:gdLst>
            <a:ahLst/>
            <a:cxnLst>
              <a:cxn ang="0">
                <a:pos x="connsiteX0" y="connsiteY0"/>
              </a:cxn>
              <a:cxn ang="0">
                <a:pos x="connsiteX1" y="connsiteY1"/>
              </a:cxn>
              <a:cxn ang="0">
                <a:pos x="connsiteX2" y="connsiteY2"/>
              </a:cxn>
              <a:cxn ang="0">
                <a:pos x="connsiteX3" y="connsiteY3"/>
              </a:cxn>
            </a:cxnLst>
            <a:rect l="l" t="t" r="r" b="b"/>
            <a:pathLst>
              <a:path w="180242" h="1617785">
                <a:moveTo>
                  <a:pt x="0" y="1617785"/>
                </a:moveTo>
                <a:lnTo>
                  <a:pt x="0" y="0"/>
                </a:lnTo>
                <a:lnTo>
                  <a:pt x="180242" y="0"/>
                </a:lnTo>
                <a:lnTo>
                  <a:pt x="180242" y="1617785"/>
                </a:lnTo>
              </a:path>
            </a:pathLst>
          </a:custGeom>
          <a:solidFill>
            <a:srgbClr val="F3C2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 xmlns:p14="http://schemas.microsoft.com/office/powerpoint/2010/main" val="8492346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4"/>
                                        </p:tgtEl>
                                      </p:cBhvr>
                                    </p:animEffect>
                                    <p:set>
                                      <p:cBhvr>
                                        <p:cTn id="7" dur="1" fill="hold">
                                          <p:stCondLst>
                                            <p:cond delay="499"/>
                                          </p:stCondLst>
                                        </p:cTn>
                                        <p:tgtEl>
                                          <p:spTgt spid="14"/>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3"/>
                                        </p:tgtEl>
                                      </p:cBhvr>
                                    </p:animEffect>
                                    <p:set>
                                      <p:cBhvr>
                                        <p:cTn id="10" dur="1" fill="hold">
                                          <p:stCondLst>
                                            <p:cond delay="499"/>
                                          </p:stCondLst>
                                        </p:cTn>
                                        <p:tgtEl>
                                          <p:spTgt spid="13"/>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3"/>
                                        </p:tgtEl>
                                      </p:cBhvr>
                                    </p:animEffect>
                                    <p:set>
                                      <p:cBhvr>
                                        <p:cTn id="13" dur="1" fill="hold">
                                          <p:stCondLst>
                                            <p:cond delay="499"/>
                                          </p:stCondLst>
                                        </p:cTn>
                                        <p:tgtEl>
                                          <p:spTgt spid="3"/>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0"/>
                                        </p:tgtEl>
                                      </p:cBhvr>
                                    </p:animEffect>
                                    <p:set>
                                      <p:cBhvr>
                                        <p:cTn id="16" dur="1" fill="hold">
                                          <p:stCondLst>
                                            <p:cond delay="499"/>
                                          </p:stCondLst>
                                        </p:cTn>
                                        <p:tgtEl>
                                          <p:spTgt spid="10"/>
                                        </p:tgtEl>
                                        <p:attrNameLst>
                                          <p:attrName>style.visibility</p:attrName>
                                        </p:attrNameLst>
                                      </p:cBhvr>
                                      <p:to>
                                        <p:strVal val="hidden"/>
                                      </p:to>
                                    </p:set>
                                  </p:childTnLst>
                                </p:cTn>
                              </p:par>
                              <p:par>
                                <p:cTn id="17" presetID="10" presetClass="exit" presetSubtype="0" fill="hold" nodeType="withEffect">
                                  <p:stCondLst>
                                    <p:cond delay="0"/>
                                  </p:stCondLst>
                                  <p:childTnLst>
                                    <p:animEffect transition="out" filter="fade">
                                      <p:cBhvr>
                                        <p:cTn id="18" dur="500"/>
                                        <p:tgtEl>
                                          <p:spTgt spid="12"/>
                                        </p:tgtEl>
                                      </p:cBhvr>
                                    </p:animEffect>
                                    <p:set>
                                      <p:cBhvr>
                                        <p:cTn id="19" dur="1" fill="hold">
                                          <p:stCondLst>
                                            <p:cond delay="499"/>
                                          </p:stCondLst>
                                        </p:cTn>
                                        <p:tgtEl>
                                          <p:spTgt spid="12"/>
                                        </p:tgtEl>
                                        <p:attrNameLst>
                                          <p:attrName>style.visibility</p:attrName>
                                        </p:attrNameLst>
                                      </p:cBhvr>
                                      <p:to>
                                        <p:strVal val="hidden"/>
                                      </p:to>
                                    </p:set>
                                  </p:childTnLst>
                                </p:cTn>
                              </p:par>
                              <p:par>
                                <p:cTn id="20" presetID="10" presetClass="exit" presetSubtype="0" fill="hold" nodeType="withEffect">
                                  <p:stCondLst>
                                    <p:cond delay="0"/>
                                  </p:stCondLst>
                                  <p:childTnLst>
                                    <p:animEffect transition="out" filter="fade">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2" nodeType="clickEffect">
                                  <p:stCondLst>
                                    <p:cond delay="0"/>
                                  </p:stCondLst>
                                  <p:childTnLst>
                                    <p:set>
                                      <p:cBhvr>
                                        <p:cTn id="26" dur="1" fill="hold">
                                          <p:stCondLst>
                                            <p:cond delay="0"/>
                                          </p:stCondLst>
                                        </p:cTn>
                                        <p:tgtEl>
                                          <p:spTgt spid="51"/>
                                        </p:tgtEl>
                                        <p:attrNameLst>
                                          <p:attrName>style.visibility</p:attrName>
                                        </p:attrNameLst>
                                      </p:cBhvr>
                                      <p:to>
                                        <p:strVal val="visible"/>
                                      </p:to>
                                    </p:set>
                                    <p:animEffect transition="in" filter="fade">
                                      <p:cBhvr>
                                        <p:cTn id="27" dur="500"/>
                                        <p:tgtEl>
                                          <p:spTgt spid="51"/>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4"/>
                                        </p:tgtEl>
                                        <p:attrNameLst>
                                          <p:attrName>style.visibility</p:attrName>
                                        </p:attrNameLst>
                                      </p:cBhvr>
                                      <p:to>
                                        <p:strVal val="visible"/>
                                      </p:to>
                                    </p:set>
                                    <p:animEffect transition="in" filter="fade">
                                      <p:cBhvr>
                                        <p:cTn id="30" dur="500"/>
                                        <p:tgtEl>
                                          <p:spTgt spid="5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8"/>
                                        </p:tgtEl>
                                        <p:attrNameLst>
                                          <p:attrName>style.visibility</p:attrName>
                                        </p:attrNameLst>
                                      </p:cBhvr>
                                      <p:to>
                                        <p:strVal val="visible"/>
                                      </p:to>
                                    </p:set>
                                    <p:animEffect transition="in" filter="fade">
                                      <p:cBhvr>
                                        <p:cTn id="33" dur="500"/>
                                        <p:tgtEl>
                                          <p:spTgt spid="4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2"/>
                                        </p:tgtEl>
                                        <p:attrNameLst>
                                          <p:attrName>style.visibility</p:attrName>
                                        </p:attrNameLst>
                                      </p:cBhvr>
                                      <p:to>
                                        <p:strVal val="visible"/>
                                      </p:to>
                                    </p:set>
                                    <p:animEffect transition="in" filter="fade">
                                      <p:cBhvr>
                                        <p:cTn id="36" dur="500"/>
                                        <p:tgtEl>
                                          <p:spTgt spid="5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9"/>
                                        </p:tgtEl>
                                        <p:attrNameLst>
                                          <p:attrName>style.visibility</p:attrName>
                                        </p:attrNameLst>
                                      </p:cBhvr>
                                      <p:to>
                                        <p:strVal val="visible"/>
                                      </p:to>
                                    </p:set>
                                    <p:animEffect transition="in" filter="fade">
                                      <p:cBhvr>
                                        <p:cTn id="39" dur="500"/>
                                        <p:tgtEl>
                                          <p:spTgt spid="4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0"/>
                                        </p:tgtEl>
                                        <p:attrNameLst>
                                          <p:attrName>style.visibility</p:attrName>
                                        </p:attrNameLst>
                                      </p:cBhvr>
                                      <p:to>
                                        <p:strVal val="visible"/>
                                      </p:to>
                                    </p:set>
                                    <p:animEffect transition="in" filter="fade">
                                      <p:cBhvr>
                                        <p:cTn id="42" dur="500"/>
                                        <p:tgtEl>
                                          <p:spTgt spid="5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7"/>
                                        </p:tgtEl>
                                        <p:attrNameLst>
                                          <p:attrName>style.visibility</p:attrName>
                                        </p:attrNameLst>
                                      </p:cBhvr>
                                      <p:to>
                                        <p:strVal val="visible"/>
                                      </p:to>
                                    </p:set>
                                    <p:animEffect transition="in" filter="fade">
                                      <p:cBhvr>
                                        <p:cTn id="47" dur="500"/>
                                        <p:tgtEl>
                                          <p:spTgt spid="37"/>
                                        </p:tgtEl>
                                      </p:cBhvr>
                                    </p:animEffect>
                                  </p:childTnLst>
                                </p:cTn>
                              </p:par>
                            </p:childTnLst>
                          </p:cTn>
                        </p:par>
                        <p:par>
                          <p:cTn id="48" fill="hold">
                            <p:stCondLst>
                              <p:cond delay="500"/>
                            </p:stCondLst>
                            <p:childTnLst>
                              <p:par>
                                <p:cTn id="49" presetID="64" presetClass="path" presetSubtype="0" accel="50000" decel="50000" fill="hold" grpId="0" nodeType="afterEffect">
                                  <p:stCondLst>
                                    <p:cond delay="500"/>
                                  </p:stCondLst>
                                  <p:childTnLst>
                                    <p:animMotion origin="layout" path="M 0 2.81814E-6 L 0 -0.01088 " pathEditMode="relative" rAng="0" ptsTypes="AA">
                                      <p:cBhvr>
                                        <p:cTn id="50" dur="2000" fill="hold"/>
                                        <p:tgtEl>
                                          <p:spTgt spid="39"/>
                                        </p:tgtEl>
                                        <p:attrNameLst>
                                          <p:attrName>ppt_x</p:attrName>
                                          <p:attrName>ppt_y</p:attrName>
                                        </p:attrNameLst>
                                      </p:cBhvr>
                                      <p:rCtr x="0" y="-555"/>
                                    </p:animMotion>
                                  </p:childTnLst>
                                </p:cTn>
                              </p:par>
                              <p:par>
                                <p:cTn id="51" presetID="42" presetClass="path" presetSubtype="0" accel="50000" decel="50000" fill="hold" grpId="0" nodeType="withEffect">
                                  <p:stCondLst>
                                    <p:cond delay="500"/>
                                  </p:stCondLst>
                                  <p:childTnLst>
                                    <p:animMotion origin="layout" path="M 3.61111E-6 -2.57579E-6 L 3.61111E-6 -0.04605 " pathEditMode="relative" rAng="0" ptsTypes="AA">
                                      <p:cBhvr>
                                        <p:cTn id="52" dur="2000" fill="hold"/>
                                        <p:tgtEl>
                                          <p:spTgt spid="51"/>
                                        </p:tgtEl>
                                        <p:attrNameLst>
                                          <p:attrName>ppt_x</p:attrName>
                                          <p:attrName>ppt_y</p:attrName>
                                        </p:attrNameLst>
                                      </p:cBhvr>
                                      <p:rCtr x="0" y="-2314"/>
                                    </p:animMotion>
                                  </p:childTnLst>
                                </p:cTn>
                              </p:par>
                            </p:childTnLst>
                          </p:cTn>
                        </p:par>
                      </p:childTnLst>
                    </p:cTn>
                  </p:par>
                  <p:par>
                    <p:cTn id="53" fill="hold">
                      <p:stCondLst>
                        <p:cond delay="indefinite"/>
                      </p:stCondLst>
                      <p:childTnLst>
                        <p:par>
                          <p:cTn id="54" fill="hold">
                            <p:stCondLst>
                              <p:cond delay="0"/>
                            </p:stCondLst>
                            <p:childTnLst>
                              <p:par>
                                <p:cTn id="55" presetID="10" presetClass="exit" presetSubtype="0" fill="hold" grpId="1" nodeType="clickEffect">
                                  <p:stCondLst>
                                    <p:cond delay="0"/>
                                  </p:stCondLst>
                                  <p:childTnLst>
                                    <p:animEffect transition="out" filter="fade">
                                      <p:cBhvr>
                                        <p:cTn id="56" dur="500"/>
                                        <p:tgtEl>
                                          <p:spTgt spid="37"/>
                                        </p:tgtEl>
                                      </p:cBhvr>
                                    </p:animEffect>
                                    <p:set>
                                      <p:cBhvr>
                                        <p:cTn id="57" dur="1" fill="hold">
                                          <p:stCondLst>
                                            <p:cond delay="499"/>
                                          </p:stCondLst>
                                        </p:cTn>
                                        <p:tgtEl>
                                          <p:spTgt spid="37"/>
                                        </p:tgtEl>
                                        <p:attrNameLst>
                                          <p:attrName>style.visibility</p:attrName>
                                        </p:attrNameLst>
                                      </p:cBhvr>
                                      <p:to>
                                        <p:strVal val="hidden"/>
                                      </p:to>
                                    </p:set>
                                  </p:childTnLst>
                                </p:cTn>
                              </p:par>
                            </p:childTnLst>
                          </p:cTn>
                        </p:par>
                        <p:par>
                          <p:cTn id="58" fill="hold">
                            <p:stCondLst>
                              <p:cond delay="500"/>
                            </p:stCondLst>
                            <p:childTnLst>
                              <p:par>
                                <p:cTn id="59" presetID="10" presetClass="entr" presetSubtype="0" fill="hold" grpId="0" nodeType="afterEffect">
                                  <p:stCondLst>
                                    <p:cond delay="0"/>
                                  </p:stCondLst>
                                  <p:childTnLst>
                                    <p:set>
                                      <p:cBhvr>
                                        <p:cTn id="60" dur="1" fill="hold">
                                          <p:stCondLst>
                                            <p:cond delay="0"/>
                                          </p:stCondLst>
                                        </p:cTn>
                                        <p:tgtEl>
                                          <p:spTgt spid="38"/>
                                        </p:tgtEl>
                                        <p:attrNameLst>
                                          <p:attrName>style.visibility</p:attrName>
                                        </p:attrNameLst>
                                      </p:cBhvr>
                                      <p:to>
                                        <p:strVal val="visible"/>
                                      </p:to>
                                    </p:set>
                                    <p:animEffect transition="in" filter="fade">
                                      <p:cBhvr>
                                        <p:cTn id="61" dur="500"/>
                                        <p:tgtEl>
                                          <p:spTgt spid="38"/>
                                        </p:tgtEl>
                                      </p:cBhvr>
                                    </p:animEffect>
                                  </p:childTnLst>
                                </p:cTn>
                              </p:par>
                            </p:childTnLst>
                          </p:cTn>
                        </p:par>
                        <p:par>
                          <p:cTn id="62" fill="hold">
                            <p:stCondLst>
                              <p:cond delay="1000"/>
                            </p:stCondLst>
                            <p:childTnLst>
                              <p:par>
                                <p:cTn id="63" presetID="42" presetClass="path" presetSubtype="0" accel="50000" decel="50000" fill="hold" grpId="1" nodeType="afterEffect">
                                  <p:stCondLst>
                                    <p:cond delay="0"/>
                                  </p:stCondLst>
                                  <p:childTnLst>
                                    <p:animMotion origin="layout" path="M -1.11111E-6 -0.01088 L -1.11111E-6 -0.00023 " pathEditMode="relative" rAng="0" ptsTypes="AA">
                                      <p:cBhvr>
                                        <p:cTn id="64" dur="2000" fill="hold"/>
                                        <p:tgtEl>
                                          <p:spTgt spid="39"/>
                                        </p:tgtEl>
                                        <p:attrNameLst>
                                          <p:attrName>ppt_x</p:attrName>
                                          <p:attrName>ppt_y</p:attrName>
                                        </p:attrNameLst>
                                      </p:cBhvr>
                                      <p:rCtr x="0" y="532"/>
                                    </p:animMotion>
                                  </p:childTnLst>
                                </p:cTn>
                              </p:par>
                              <p:par>
                                <p:cTn id="65" presetID="42" presetClass="path" presetSubtype="0" accel="50000" decel="50000" fill="hold" grpId="1" nodeType="withEffect">
                                  <p:stCondLst>
                                    <p:cond delay="0"/>
                                  </p:stCondLst>
                                  <p:childTnLst>
                                    <p:animMotion origin="layout" path="M 3.61111E-6 -2.57579E-6 L 3.61111E-6 -0.04605 " pathEditMode="relative" rAng="0" ptsTypes="AA">
                                      <p:cBhvr>
                                        <p:cTn id="66" dur="2000" spd="-100000" fill="hold"/>
                                        <p:tgtEl>
                                          <p:spTgt spid="51"/>
                                        </p:tgtEl>
                                        <p:attrNameLst>
                                          <p:attrName>ppt_x</p:attrName>
                                          <p:attrName>ppt_y</p:attrName>
                                        </p:attrNameLst>
                                      </p:cBhvr>
                                      <p:rCtr x="0" y="-2314"/>
                                    </p:animMotion>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grpId="1" nodeType="clickEffect">
                                  <p:stCondLst>
                                    <p:cond delay="0"/>
                                  </p:stCondLst>
                                  <p:childTnLst>
                                    <p:animEffect transition="out" filter="fade">
                                      <p:cBhvr>
                                        <p:cTn id="70" dur="500"/>
                                        <p:tgtEl>
                                          <p:spTgt spid="38"/>
                                        </p:tgtEl>
                                      </p:cBhvr>
                                    </p:animEffect>
                                    <p:set>
                                      <p:cBhvr>
                                        <p:cTn id="71" dur="1" fill="hold">
                                          <p:stCondLst>
                                            <p:cond delay="499"/>
                                          </p:stCondLst>
                                        </p:cTn>
                                        <p:tgtEl>
                                          <p:spTgt spid="38"/>
                                        </p:tgtEl>
                                        <p:attrNameLst>
                                          <p:attrName>style.visibility</p:attrName>
                                        </p:attrNameLst>
                                      </p:cBhvr>
                                      <p:to>
                                        <p:strVal val="hidden"/>
                                      </p:to>
                                    </p:set>
                                  </p:childTnLst>
                                </p:cTn>
                              </p:par>
                              <p:par>
                                <p:cTn id="72" presetID="10" presetClass="exit" presetSubtype="0" fill="hold" grpId="3" nodeType="withEffect">
                                  <p:stCondLst>
                                    <p:cond delay="0"/>
                                  </p:stCondLst>
                                  <p:childTnLst>
                                    <p:animEffect transition="out" filter="fade">
                                      <p:cBhvr>
                                        <p:cTn id="73" dur="500"/>
                                        <p:tgtEl>
                                          <p:spTgt spid="51"/>
                                        </p:tgtEl>
                                      </p:cBhvr>
                                    </p:animEffect>
                                    <p:set>
                                      <p:cBhvr>
                                        <p:cTn id="74" dur="1" fill="hold">
                                          <p:stCondLst>
                                            <p:cond delay="499"/>
                                          </p:stCondLst>
                                        </p:cTn>
                                        <p:tgtEl>
                                          <p:spTgt spid="51"/>
                                        </p:tgtEl>
                                        <p:attrNameLst>
                                          <p:attrName>style.visibility</p:attrName>
                                        </p:attrNameLst>
                                      </p:cBhvr>
                                      <p:to>
                                        <p:strVal val="hidden"/>
                                      </p:to>
                                    </p:set>
                                  </p:childTnLst>
                                </p:cTn>
                              </p:par>
                              <p:par>
                                <p:cTn id="75" presetID="10" presetClass="exit" presetSubtype="0" fill="hold" grpId="1" nodeType="withEffect">
                                  <p:stCondLst>
                                    <p:cond delay="0"/>
                                  </p:stCondLst>
                                  <p:childTnLst>
                                    <p:animEffect transition="out" filter="fade">
                                      <p:cBhvr>
                                        <p:cTn id="76" dur="500"/>
                                        <p:tgtEl>
                                          <p:spTgt spid="54"/>
                                        </p:tgtEl>
                                      </p:cBhvr>
                                    </p:animEffect>
                                    <p:set>
                                      <p:cBhvr>
                                        <p:cTn id="77" dur="1" fill="hold">
                                          <p:stCondLst>
                                            <p:cond delay="499"/>
                                          </p:stCondLst>
                                        </p:cTn>
                                        <p:tgtEl>
                                          <p:spTgt spid="54"/>
                                        </p:tgtEl>
                                        <p:attrNameLst>
                                          <p:attrName>style.visibility</p:attrName>
                                        </p:attrNameLst>
                                      </p:cBhvr>
                                      <p:to>
                                        <p:strVal val="hidden"/>
                                      </p:to>
                                    </p:set>
                                  </p:childTnLst>
                                </p:cTn>
                              </p:par>
                              <p:par>
                                <p:cTn id="78" presetID="10" presetClass="exit" presetSubtype="0" fill="hold" grpId="1" nodeType="withEffect">
                                  <p:stCondLst>
                                    <p:cond delay="0"/>
                                  </p:stCondLst>
                                  <p:childTnLst>
                                    <p:animEffect transition="out" filter="fade">
                                      <p:cBhvr>
                                        <p:cTn id="79" dur="500"/>
                                        <p:tgtEl>
                                          <p:spTgt spid="48"/>
                                        </p:tgtEl>
                                      </p:cBhvr>
                                    </p:animEffect>
                                    <p:set>
                                      <p:cBhvr>
                                        <p:cTn id="80" dur="1" fill="hold">
                                          <p:stCondLst>
                                            <p:cond delay="499"/>
                                          </p:stCondLst>
                                        </p:cTn>
                                        <p:tgtEl>
                                          <p:spTgt spid="48"/>
                                        </p:tgtEl>
                                        <p:attrNameLst>
                                          <p:attrName>style.visibility</p:attrName>
                                        </p:attrNameLst>
                                      </p:cBhvr>
                                      <p:to>
                                        <p:strVal val="hidden"/>
                                      </p:to>
                                    </p:set>
                                  </p:childTnLst>
                                </p:cTn>
                              </p:par>
                              <p:par>
                                <p:cTn id="81" presetID="10" presetClass="exit" presetSubtype="0" fill="hold" grpId="1" nodeType="withEffect">
                                  <p:stCondLst>
                                    <p:cond delay="0"/>
                                  </p:stCondLst>
                                  <p:childTnLst>
                                    <p:animEffect transition="out" filter="fade">
                                      <p:cBhvr>
                                        <p:cTn id="82" dur="500"/>
                                        <p:tgtEl>
                                          <p:spTgt spid="52"/>
                                        </p:tgtEl>
                                      </p:cBhvr>
                                    </p:animEffect>
                                    <p:set>
                                      <p:cBhvr>
                                        <p:cTn id="83" dur="1" fill="hold">
                                          <p:stCondLst>
                                            <p:cond delay="499"/>
                                          </p:stCondLst>
                                        </p:cTn>
                                        <p:tgtEl>
                                          <p:spTgt spid="52"/>
                                        </p:tgtEl>
                                        <p:attrNameLst>
                                          <p:attrName>style.visibility</p:attrName>
                                        </p:attrNameLst>
                                      </p:cBhvr>
                                      <p:to>
                                        <p:strVal val="hidden"/>
                                      </p:to>
                                    </p:set>
                                  </p:childTnLst>
                                </p:cTn>
                              </p:par>
                              <p:par>
                                <p:cTn id="84" presetID="10" presetClass="exit" presetSubtype="0" fill="hold" grpId="1" nodeType="withEffect">
                                  <p:stCondLst>
                                    <p:cond delay="0"/>
                                  </p:stCondLst>
                                  <p:childTnLst>
                                    <p:animEffect transition="out" filter="fade">
                                      <p:cBhvr>
                                        <p:cTn id="85" dur="500"/>
                                        <p:tgtEl>
                                          <p:spTgt spid="49"/>
                                        </p:tgtEl>
                                      </p:cBhvr>
                                    </p:animEffect>
                                    <p:set>
                                      <p:cBhvr>
                                        <p:cTn id="86" dur="1" fill="hold">
                                          <p:stCondLst>
                                            <p:cond delay="499"/>
                                          </p:stCondLst>
                                        </p:cTn>
                                        <p:tgtEl>
                                          <p:spTgt spid="49"/>
                                        </p:tgtEl>
                                        <p:attrNameLst>
                                          <p:attrName>style.visibility</p:attrName>
                                        </p:attrNameLst>
                                      </p:cBhvr>
                                      <p:to>
                                        <p:strVal val="hidden"/>
                                      </p:to>
                                    </p:set>
                                  </p:childTnLst>
                                </p:cTn>
                              </p:par>
                              <p:par>
                                <p:cTn id="87" presetID="10" presetClass="exit" presetSubtype="0" fill="hold" grpId="1" nodeType="withEffect">
                                  <p:stCondLst>
                                    <p:cond delay="0"/>
                                  </p:stCondLst>
                                  <p:childTnLst>
                                    <p:animEffect transition="out" filter="fade">
                                      <p:cBhvr>
                                        <p:cTn id="88" dur="500"/>
                                        <p:tgtEl>
                                          <p:spTgt spid="50"/>
                                        </p:tgtEl>
                                      </p:cBhvr>
                                    </p:animEffect>
                                    <p:set>
                                      <p:cBhvr>
                                        <p:cTn id="89" dur="1" fill="hold">
                                          <p:stCondLst>
                                            <p:cond delay="499"/>
                                          </p:stCondLst>
                                        </p:cTn>
                                        <p:tgtEl>
                                          <p:spTgt spid="50"/>
                                        </p:tgtEl>
                                        <p:attrNameLst>
                                          <p:attrName>style.visibility</p:attrName>
                                        </p:attrNameLst>
                                      </p:cBhvr>
                                      <p:to>
                                        <p:strVal val="hidden"/>
                                      </p:to>
                                    </p:set>
                                  </p:childTnLst>
                                </p:cTn>
                              </p:par>
                            </p:childTnLst>
                          </p:cTn>
                        </p:par>
                        <p:par>
                          <p:cTn id="90" fill="hold">
                            <p:stCondLst>
                              <p:cond delay="500"/>
                            </p:stCondLst>
                            <p:childTnLst>
                              <p:par>
                                <p:cTn id="91" presetID="53" presetClass="entr" presetSubtype="16" fill="hold" nodeType="afterEffect">
                                  <p:stCondLst>
                                    <p:cond delay="0"/>
                                  </p:stCondLst>
                                  <p:childTnLst>
                                    <p:set>
                                      <p:cBhvr>
                                        <p:cTn id="92" dur="1" fill="hold">
                                          <p:stCondLst>
                                            <p:cond delay="0"/>
                                          </p:stCondLst>
                                        </p:cTn>
                                        <p:tgtEl>
                                          <p:spTgt spid="109">
                                            <p:txEl>
                                              <p:pRg st="0" end="0"/>
                                            </p:txEl>
                                          </p:spTgt>
                                        </p:tgtEl>
                                        <p:attrNameLst>
                                          <p:attrName>style.visibility</p:attrName>
                                        </p:attrNameLst>
                                      </p:cBhvr>
                                      <p:to>
                                        <p:strVal val="visible"/>
                                      </p:to>
                                    </p:set>
                                    <p:anim calcmode="lin" valueType="num">
                                      <p:cBhvr>
                                        <p:cTn id="93" dur="500" fill="hold"/>
                                        <p:tgtEl>
                                          <p:spTgt spid="109">
                                            <p:txEl>
                                              <p:pRg st="0" end="0"/>
                                            </p:txEl>
                                          </p:spTgt>
                                        </p:tgtEl>
                                        <p:attrNameLst>
                                          <p:attrName>ppt_w</p:attrName>
                                        </p:attrNameLst>
                                      </p:cBhvr>
                                      <p:tavLst>
                                        <p:tav tm="0">
                                          <p:val>
                                            <p:fltVal val="0"/>
                                          </p:val>
                                        </p:tav>
                                        <p:tav tm="100000">
                                          <p:val>
                                            <p:strVal val="#ppt_w"/>
                                          </p:val>
                                        </p:tav>
                                      </p:tavLst>
                                    </p:anim>
                                    <p:anim calcmode="lin" valueType="num">
                                      <p:cBhvr>
                                        <p:cTn id="94" dur="500" fill="hold"/>
                                        <p:tgtEl>
                                          <p:spTgt spid="109">
                                            <p:txEl>
                                              <p:pRg st="0" end="0"/>
                                            </p:txEl>
                                          </p:spTgt>
                                        </p:tgtEl>
                                        <p:attrNameLst>
                                          <p:attrName>ppt_h</p:attrName>
                                        </p:attrNameLst>
                                      </p:cBhvr>
                                      <p:tavLst>
                                        <p:tav tm="0">
                                          <p:val>
                                            <p:fltVal val="0"/>
                                          </p:val>
                                        </p:tav>
                                        <p:tav tm="100000">
                                          <p:val>
                                            <p:strVal val="#ppt_h"/>
                                          </p:val>
                                        </p:tav>
                                      </p:tavLst>
                                    </p:anim>
                                    <p:animEffect transition="in" filter="fade">
                                      <p:cBhvr>
                                        <p:cTn id="95" dur="500"/>
                                        <p:tgtEl>
                                          <p:spTgt spid="109">
                                            <p:txEl>
                                              <p:pRg st="0" end="0"/>
                                            </p:txEl>
                                          </p:spTgt>
                                        </p:tgtEl>
                                      </p:cBhvr>
                                    </p:animEffect>
                                  </p:childTnLst>
                                </p:cTn>
                              </p:par>
                            </p:childTnLst>
                          </p:cTn>
                        </p:par>
                      </p:childTnLst>
                    </p:cTn>
                  </p:par>
                  <p:par>
                    <p:cTn id="96" fill="hold">
                      <p:stCondLst>
                        <p:cond delay="indefinite"/>
                      </p:stCondLst>
                      <p:childTnLst>
                        <p:par>
                          <p:cTn id="97" fill="hold">
                            <p:stCondLst>
                              <p:cond delay="0"/>
                            </p:stCondLst>
                            <p:childTnLst>
                              <p:par>
                                <p:cTn id="98" presetID="14" presetClass="entr" presetSubtype="10" fill="hold" nodeType="clickEffect">
                                  <p:stCondLst>
                                    <p:cond delay="0"/>
                                  </p:stCondLst>
                                  <p:childTnLst>
                                    <p:set>
                                      <p:cBhvr>
                                        <p:cTn id="99" dur="1" fill="hold">
                                          <p:stCondLst>
                                            <p:cond delay="0"/>
                                          </p:stCondLst>
                                        </p:cTn>
                                        <p:tgtEl>
                                          <p:spTgt spid="122"/>
                                        </p:tgtEl>
                                        <p:attrNameLst>
                                          <p:attrName>style.visibility</p:attrName>
                                        </p:attrNameLst>
                                      </p:cBhvr>
                                      <p:to>
                                        <p:strVal val="visible"/>
                                      </p:to>
                                    </p:set>
                                    <p:animEffect transition="in" filter="randombar(horizontal)">
                                      <p:cBhvr>
                                        <p:cTn id="100" dur="500"/>
                                        <p:tgtEl>
                                          <p:spTgt spid="122"/>
                                        </p:tgtEl>
                                      </p:cBhvr>
                                    </p:animEffect>
                                  </p:childTnLst>
                                </p:cTn>
                              </p:par>
                              <p:par>
                                <p:cTn id="101" presetID="14" presetClass="entr" presetSubtype="10" fill="hold" grpId="2" nodeType="withEffect">
                                  <p:stCondLst>
                                    <p:cond delay="0"/>
                                  </p:stCondLst>
                                  <p:childTnLst>
                                    <p:set>
                                      <p:cBhvr>
                                        <p:cTn id="102" dur="1" fill="hold">
                                          <p:stCondLst>
                                            <p:cond delay="0"/>
                                          </p:stCondLst>
                                        </p:cTn>
                                        <p:tgtEl>
                                          <p:spTgt spid="88"/>
                                        </p:tgtEl>
                                        <p:attrNameLst>
                                          <p:attrName>style.visibility</p:attrName>
                                        </p:attrNameLst>
                                      </p:cBhvr>
                                      <p:to>
                                        <p:strVal val="visible"/>
                                      </p:to>
                                    </p:set>
                                    <p:animEffect transition="in" filter="randombar(horizontal)">
                                      <p:cBhvr>
                                        <p:cTn id="103" dur="500"/>
                                        <p:tgtEl>
                                          <p:spTgt spid="88"/>
                                        </p:tgtEl>
                                      </p:cBhvr>
                                    </p:animEffect>
                                  </p:childTnLst>
                                </p:cTn>
                              </p:par>
                              <p:par>
                                <p:cTn id="104" presetID="14" presetClass="entr" presetSubtype="10" fill="hold" grpId="2" nodeType="withEffect">
                                  <p:stCondLst>
                                    <p:cond delay="0"/>
                                  </p:stCondLst>
                                  <p:childTnLst>
                                    <p:set>
                                      <p:cBhvr>
                                        <p:cTn id="105" dur="1" fill="hold">
                                          <p:stCondLst>
                                            <p:cond delay="0"/>
                                          </p:stCondLst>
                                        </p:cTn>
                                        <p:tgtEl>
                                          <p:spTgt spid="84"/>
                                        </p:tgtEl>
                                        <p:attrNameLst>
                                          <p:attrName>style.visibility</p:attrName>
                                        </p:attrNameLst>
                                      </p:cBhvr>
                                      <p:to>
                                        <p:strVal val="visible"/>
                                      </p:to>
                                    </p:set>
                                    <p:animEffect transition="in" filter="randombar(horizontal)">
                                      <p:cBhvr>
                                        <p:cTn id="106" dur="500"/>
                                        <p:tgtEl>
                                          <p:spTgt spid="84"/>
                                        </p:tgtEl>
                                      </p:cBhvr>
                                    </p:animEffect>
                                  </p:childTnLst>
                                </p:cTn>
                              </p:par>
                            </p:childTnLst>
                          </p:cTn>
                        </p:par>
                      </p:childTnLst>
                    </p:cTn>
                  </p:par>
                  <p:par>
                    <p:cTn id="107" fill="hold">
                      <p:stCondLst>
                        <p:cond delay="indefinite"/>
                      </p:stCondLst>
                      <p:childTnLst>
                        <p:par>
                          <p:cTn id="108" fill="hold">
                            <p:stCondLst>
                              <p:cond delay="0"/>
                            </p:stCondLst>
                            <p:childTnLst>
                              <p:par>
                                <p:cTn id="109" presetID="10" presetClass="entr" presetSubtype="0" fill="hold" grpId="0" nodeType="clickEffect">
                                  <p:stCondLst>
                                    <p:cond delay="0"/>
                                  </p:stCondLst>
                                  <p:childTnLst>
                                    <p:set>
                                      <p:cBhvr>
                                        <p:cTn id="110" dur="1" fill="hold">
                                          <p:stCondLst>
                                            <p:cond delay="0"/>
                                          </p:stCondLst>
                                        </p:cTn>
                                        <p:tgtEl>
                                          <p:spTgt spid="93"/>
                                        </p:tgtEl>
                                        <p:attrNameLst>
                                          <p:attrName>style.visibility</p:attrName>
                                        </p:attrNameLst>
                                      </p:cBhvr>
                                      <p:to>
                                        <p:strVal val="visible"/>
                                      </p:to>
                                    </p:set>
                                    <p:animEffect transition="in" filter="fade">
                                      <p:cBhvr>
                                        <p:cTn id="111" dur="500"/>
                                        <p:tgtEl>
                                          <p:spTgt spid="93"/>
                                        </p:tgtEl>
                                      </p:cBhvr>
                                    </p:animEffect>
                                  </p:childTnLst>
                                </p:cTn>
                              </p:par>
                            </p:childTnLst>
                          </p:cTn>
                        </p:par>
                        <p:par>
                          <p:cTn id="112" fill="hold">
                            <p:stCondLst>
                              <p:cond delay="500"/>
                            </p:stCondLst>
                            <p:childTnLst>
                              <p:par>
                                <p:cTn id="113" presetID="64" presetClass="path" presetSubtype="0" accel="50000" decel="50000" fill="hold" grpId="0" nodeType="afterEffect">
                                  <p:stCondLst>
                                    <p:cond delay="500"/>
                                  </p:stCondLst>
                                  <p:childTnLst>
                                    <p:animMotion origin="layout" path="M -1.66667E-6 2.96296E-6 L -1.66667E-6 -0.01065 " pathEditMode="relative" rAng="0" ptsTypes="AA">
                                      <p:cBhvr>
                                        <p:cTn id="114" dur="2000" fill="hold"/>
                                        <p:tgtEl>
                                          <p:spTgt spid="88"/>
                                        </p:tgtEl>
                                        <p:attrNameLst>
                                          <p:attrName>ppt_x</p:attrName>
                                          <p:attrName>ppt_y</p:attrName>
                                        </p:attrNameLst>
                                      </p:cBhvr>
                                      <p:rCtr x="0" y="-532"/>
                                    </p:animMotion>
                                  </p:childTnLst>
                                </p:cTn>
                              </p:par>
                              <p:par>
                                <p:cTn id="115" presetID="64" presetClass="path" presetSubtype="0" accel="50000" decel="50000" fill="hold" grpId="0" nodeType="withEffect">
                                  <p:stCondLst>
                                    <p:cond delay="500"/>
                                  </p:stCondLst>
                                  <p:childTnLst>
                                    <p:animMotion origin="layout" path="M -1.66667E-6 4.81481E-6 L -1.66667E-6 -0.01042 " pathEditMode="relative" rAng="0" ptsTypes="AA">
                                      <p:cBhvr>
                                        <p:cTn id="116" dur="2000" fill="hold"/>
                                        <p:tgtEl>
                                          <p:spTgt spid="84"/>
                                        </p:tgtEl>
                                        <p:attrNameLst>
                                          <p:attrName>ppt_x</p:attrName>
                                          <p:attrName>ppt_y</p:attrName>
                                        </p:attrNameLst>
                                      </p:cBhvr>
                                      <p:rCtr x="0" y="-532"/>
                                    </p:animMotion>
                                  </p:childTnLst>
                                </p:cTn>
                              </p:par>
                            </p:childTnLst>
                          </p:cTn>
                        </p:par>
                      </p:childTnLst>
                    </p:cTn>
                  </p:par>
                  <p:par>
                    <p:cTn id="117" fill="hold">
                      <p:stCondLst>
                        <p:cond delay="indefinite"/>
                      </p:stCondLst>
                      <p:childTnLst>
                        <p:par>
                          <p:cTn id="118" fill="hold">
                            <p:stCondLst>
                              <p:cond delay="0"/>
                            </p:stCondLst>
                            <p:childTnLst>
                              <p:par>
                                <p:cTn id="119" presetID="10" presetClass="exit" presetSubtype="0" fill="hold" grpId="1" nodeType="clickEffect">
                                  <p:stCondLst>
                                    <p:cond delay="0"/>
                                  </p:stCondLst>
                                  <p:childTnLst>
                                    <p:animEffect transition="out" filter="fade">
                                      <p:cBhvr>
                                        <p:cTn id="120" dur="500"/>
                                        <p:tgtEl>
                                          <p:spTgt spid="93"/>
                                        </p:tgtEl>
                                      </p:cBhvr>
                                    </p:animEffect>
                                    <p:set>
                                      <p:cBhvr>
                                        <p:cTn id="121" dur="1" fill="hold">
                                          <p:stCondLst>
                                            <p:cond delay="499"/>
                                          </p:stCondLst>
                                        </p:cTn>
                                        <p:tgtEl>
                                          <p:spTgt spid="93"/>
                                        </p:tgtEl>
                                        <p:attrNameLst>
                                          <p:attrName>style.visibility</p:attrName>
                                        </p:attrNameLst>
                                      </p:cBhvr>
                                      <p:to>
                                        <p:strVal val="hidden"/>
                                      </p:to>
                                    </p:set>
                                  </p:childTnLst>
                                </p:cTn>
                              </p:par>
                            </p:childTnLst>
                          </p:cTn>
                        </p:par>
                        <p:par>
                          <p:cTn id="122" fill="hold">
                            <p:stCondLst>
                              <p:cond delay="500"/>
                            </p:stCondLst>
                            <p:childTnLst>
                              <p:par>
                                <p:cTn id="123" presetID="10" presetClass="entr" presetSubtype="0" fill="hold" grpId="0" nodeType="afterEffect">
                                  <p:stCondLst>
                                    <p:cond delay="0"/>
                                  </p:stCondLst>
                                  <p:childTnLst>
                                    <p:set>
                                      <p:cBhvr>
                                        <p:cTn id="124" dur="1" fill="hold">
                                          <p:stCondLst>
                                            <p:cond delay="0"/>
                                          </p:stCondLst>
                                        </p:cTn>
                                        <p:tgtEl>
                                          <p:spTgt spid="94"/>
                                        </p:tgtEl>
                                        <p:attrNameLst>
                                          <p:attrName>style.visibility</p:attrName>
                                        </p:attrNameLst>
                                      </p:cBhvr>
                                      <p:to>
                                        <p:strVal val="visible"/>
                                      </p:to>
                                    </p:set>
                                    <p:animEffect transition="in" filter="fade">
                                      <p:cBhvr>
                                        <p:cTn id="125" dur="500"/>
                                        <p:tgtEl>
                                          <p:spTgt spid="94"/>
                                        </p:tgtEl>
                                      </p:cBhvr>
                                    </p:animEffect>
                                  </p:childTnLst>
                                </p:cTn>
                              </p:par>
                            </p:childTnLst>
                          </p:cTn>
                        </p:par>
                        <p:par>
                          <p:cTn id="126" fill="hold">
                            <p:stCondLst>
                              <p:cond delay="1000"/>
                            </p:stCondLst>
                            <p:childTnLst>
                              <p:par>
                                <p:cTn id="127" presetID="42" presetClass="path" presetSubtype="0" accel="50000" decel="50000" fill="hold" grpId="1" nodeType="afterEffect">
                                  <p:stCondLst>
                                    <p:cond delay="0"/>
                                  </p:stCondLst>
                                  <p:childTnLst>
                                    <p:animMotion origin="layout" path="M -1.66667E-6 -0.01065 L -1.66667E-6 -0.00023 " pathEditMode="relative" rAng="0" ptsTypes="AA">
                                      <p:cBhvr>
                                        <p:cTn id="128" dur="2000" fill="hold"/>
                                        <p:tgtEl>
                                          <p:spTgt spid="88"/>
                                        </p:tgtEl>
                                        <p:attrNameLst>
                                          <p:attrName>ppt_x</p:attrName>
                                          <p:attrName>ppt_y</p:attrName>
                                        </p:attrNameLst>
                                      </p:cBhvr>
                                      <p:rCtr x="0" y="509"/>
                                    </p:animMotion>
                                  </p:childTnLst>
                                </p:cTn>
                              </p:par>
                              <p:par>
                                <p:cTn id="129" presetID="42" presetClass="path" presetSubtype="0" accel="50000" decel="50000" fill="hold" grpId="1" nodeType="withEffect">
                                  <p:stCondLst>
                                    <p:cond delay="0"/>
                                  </p:stCondLst>
                                  <p:childTnLst>
                                    <p:animMotion origin="layout" path="M -5.55556E-7 -0.01042 L -5.55556E-7 0.00092 " pathEditMode="relative" rAng="0" ptsTypes="AA">
                                      <p:cBhvr>
                                        <p:cTn id="130" dur="2000" fill="hold"/>
                                        <p:tgtEl>
                                          <p:spTgt spid="84"/>
                                        </p:tgtEl>
                                        <p:attrNameLst>
                                          <p:attrName>ppt_x</p:attrName>
                                          <p:attrName>ppt_y</p:attrName>
                                        </p:attrNameLst>
                                      </p:cBhvr>
                                      <p:rCtr x="0" y="556"/>
                                    </p:animMotion>
                                  </p:childTnLst>
                                </p:cTn>
                              </p:par>
                            </p:childTnLst>
                          </p:cTn>
                        </p:par>
                      </p:childTnLst>
                    </p:cTn>
                  </p:par>
                  <p:par>
                    <p:cTn id="131" fill="hold">
                      <p:stCondLst>
                        <p:cond delay="indefinite"/>
                      </p:stCondLst>
                      <p:childTnLst>
                        <p:par>
                          <p:cTn id="132" fill="hold">
                            <p:stCondLst>
                              <p:cond delay="0"/>
                            </p:stCondLst>
                            <p:childTnLst>
                              <p:par>
                                <p:cTn id="133" presetID="10" presetClass="exit" presetSubtype="0" fill="hold" grpId="1" nodeType="clickEffect">
                                  <p:stCondLst>
                                    <p:cond delay="0"/>
                                  </p:stCondLst>
                                  <p:childTnLst>
                                    <p:animEffect transition="out" filter="fade">
                                      <p:cBhvr>
                                        <p:cTn id="134" dur="500"/>
                                        <p:tgtEl>
                                          <p:spTgt spid="94"/>
                                        </p:tgtEl>
                                      </p:cBhvr>
                                    </p:animEffect>
                                    <p:set>
                                      <p:cBhvr>
                                        <p:cTn id="135" dur="1" fill="hold">
                                          <p:stCondLst>
                                            <p:cond delay="499"/>
                                          </p:stCondLst>
                                        </p:cTn>
                                        <p:tgtEl>
                                          <p:spTgt spid="94"/>
                                        </p:tgtEl>
                                        <p:attrNameLst>
                                          <p:attrName>style.visibility</p:attrName>
                                        </p:attrNameLst>
                                      </p:cBhvr>
                                      <p:to>
                                        <p:strVal val="hidden"/>
                                      </p:to>
                                    </p:set>
                                  </p:childTnLst>
                                </p:cTn>
                              </p:par>
                            </p:childTnLst>
                          </p:cTn>
                        </p:par>
                        <p:par>
                          <p:cTn id="136" fill="hold">
                            <p:stCondLst>
                              <p:cond delay="500"/>
                            </p:stCondLst>
                            <p:childTnLst>
                              <p:par>
                                <p:cTn id="137" presetID="53" presetClass="entr" presetSubtype="16" fill="hold" nodeType="afterEffect">
                                  <p:stCondLst>
                                    <p:cond delay="0"/>
                                  </p:stCondLst>
                                  <p:childTnLst>
                                    <p:set>
                                      <p:cBhvr>
                                        <p:cTn id="138" dur="1" fill="hold">
                                          <p:stCondLst>
                                            <p:cond delay="0"/>
                                          </p:stCondLst>
                                        </p:cTn>
                                        <p:tgtEl>
                                          <p:spTgt spid="109">
                                            <p:txEl>
                                              <p:pRg st="1" end="1"/>
                                            </p:txEl>
                                          </p:spTgt>
                                        </p:tgtEl>
                                        <p:attrNameLst>
                                          <p:attrName>style.visibility</p:attrName>
                                        </p:attrNameLst>
                                      </p:cBhvr>
                                      <p:to>
                                        <p:strVal val="visible"/>
                                      </p:to>
                                    </p:set>
                                    <p:anim calcmode="lin" valueType="num">
                                      <p:cBhvr>
                                        <p:cTn id="139" dur="500" fill="hold"/>
                                        <p:tgtEl>
                                          <p:spTgt spid="109">
                                            <p:txEl>
                                              <p:pRg st="1" end="1"/>
                                            </p:txEl>
                                          </p:spTgt>
                                        </p:tgtEl>
                                        <p:attrNameLst>
                                          <p:attrName>ppt_w</p:attrName>
                                        </p:attrNameLst>
                                      </p:cBhvr>
                                      <p:tavLst>
                                        <p:tav tm="0">
                                          <p:val>
                                            <p:fltVal val="0"/>
                                          </p:val>
                                        </p:tav>
                                        <p:tav tm="100000">
                                          <p:val>
                                            <p:strVal val="#ppt_w"/>
                                          </p:val>
                                        </p:tav>
                                      </p:tavLst>
                                    </p:anim>
                                    <p:anim calcmode="lin" valueType="num">
                                      <p:cBhvr>
                                        <p:cTn id="140" dur="500" fill="hold"/>
                                        <p:tgtEl>
                                          <p:spTgt spid="109">
                                            <p:txEl>
                                              <p:pRg st="1" end="1"/>
                                            </p:txEl>
                                          </p:spTgt>
                                        </p:tgtEl>
                                        <p:attrNameLst>
                                          <p:attrName>ppt_h</p:attrName>
                                        </p:attrNameLst>
                                      </p:cBhvr>
                                      <p:tavLst>
                                        <p:tav tm="0">
                                          <p:val>
                                            <p:fltVal val="0"/>
                                          </p:val>
                                        </p:tav>
                                        <p:tav tm="100000">
                                          <p:val>
                                            <p:strVal val="#ppt_h"/>
                                          </p:val>
                                        </p:tav>
                                      </p:tavLst>
                                    </p:anim>
                                    <p:animEffect transition="in" filter="fade">
                                      <p:cBhvr>
                                        <p:cTn id="141" dur="500"/>
                                        <p:tgtEl>
                                          <p:spTgt spid="109">
                                            <p:txEl>
                                              <p:pRg st="1" end="1"/>
                                            </p:txEl>
                                          </p:spTgt>
                                        </p:tgtEl>
                                      </p:cBhvr>
                                    </p:animEffect>
                                  </p:childTnLst>
                                </p:cTn>
                              </p:par>
                            </p:childTnLst>
                          </p:cTn>
                        </p:par>
                        <p:par>
                          <p:cTn id="142" fill="hold">
                            <p:stCondLst>
                              <p:cond delay="1000"/>
                            </p:stCondLst>
                            <p:childTnLst>
                              <p:par>
                                <p:cTn id="143" presetID="53" presetClass="entr" presetSubtype="16" fill="hold" nodeType="afterEffect">
                                  <p:stCondLst>
                                    <p:cond delay="0"/>
                                  </p:stCondLst>
                                  <p:childTnLst>
                                    <p:set>
                                      <p:cBhvr>
                                        <p:cTn id="144" dur="1" fill="hold">
                                          <p:stCondLst>
                                            <p:cond delay="0"/>
                                          </p:stCondLst>
                                        </p:cTn>
                                        <p:tgtEl>
                                          <p:spTgt spid="124"/>
                                        </p:tgtEl>
                                        <p:attrNameLst>
                                          <p:attrName>style.visibility</p:attrName>
                                        </p:attrNameLst>
                                      </p:cBhvr>
                                      <p:to>
                                        <p:strVal val="visible"/>
                                      </p:to>
                                    </p:set>
                                    <p:anim calcmode="lin" valueType="num">
                                      <p:cBhvr>
                                        <p:cTn id="145" dur="500" fill="hold"/>
                                        <p:tgtEl>
                                          <p:spTgt spid="124"/>
                                        </p:tgtEl>
                                        <p:attrNameLst>
                                          <p:attrName>ppt_w</p:attrName>
                                        </p:attrNameLst>
                                      </p:cBhvr>
                                      <p:tavLst>
                                        <p:tav tm="0">
                                          <p:val>
                                            <p:fltVal val="0"/>
                                          </p:val>
                                        </p:tav>
                                        <p:tav tm="100000">
                                          <p:val>
                                            <p:strVal val="#ppt_w"/>
                                          </p:val>
                                        </p:tav>
                                      </p:tavLst>
                                    </p:anim>
                                    <p:anim calcmode="lin" valueType="num">
                                      <p:cBhvr>
                                        <p:cTn id="146" dur="500" fill="hold"/>
                                        <p:tgtEl>
                                          <p:spTgt spid="124"/>
                                        </p:tgtEl>
                                        <p:attrNameLst>
                                          <p:attrName>ppt_h</p:attrName>
                                        </p:attrNameLst>
                                      </p:cBhvr>
                                      <p:tavLst>
                                        <p:tav tm="0">
                                          <p:val>
                                            <p:fltVal val="0"/>
                                          </p:val>
                                        </p:tav>
                                        <p:tav tm="100000">
                                          <p:val>
                                            <p:strVal val="#ppt_h"/>
                                          </p:val>
                                        </p:tav>
                                      </p:tavLst>
                                    </p:anim>
                                    <p:animEffect transition="in" filter="fade">
                                      <p:cBhvr>
                                        <p:cTn id="147" dur="500"/>
                                        <p:tgtEl>
                                          <p:spTgt spid="124"/>
                                        </p:tgtEl>
                                      </p:cBhvr>
                                    </p:animEffect>
                                  </p:childTnLst>
                                </p:cTn>
                              </p:par>
                            </p:childTnLst>
                          </p:cTn>
                        </p:par>
                      </p:childTnLst>
                    </p:cTn>
                  </p:par>
                  <p:par>
                    <p:cTn id="148" fill="hold">
                      <p:stCondLst>
                        <p:cond delay="indefinite"/>
                      </p:stCondLst>
                      <p:childTnLst>
                        <p:par>
                          <p:cTn id="149" fill="hold">
                            <p:stCondLst>
                              <p:cond delay="0"/>
                            </p:stCondLst>
                            <p:childTnLst>
                              <p:par>
                                <p:cTn id="150" presetID="53" presetClass="entr" presetSubtype="16" fill="hold" nodeType="clickEffect">
                                  <p:stCondLst>
                                    <p:cond delay="0"/>
                                  </p:stCondLst>
                                  <p:childTnLst>
                                    <p:set>
                                      <p:cBhvr>
                                        <p:cTn id="151" dur="1" fill="hold">
                                          <p:stCondLst>
                                            <p:cond delay="0"/>
                                          </p:stCondLst>
                                        </p:cTn>
                                        <p:tgtEl>
                                          <p:spTgt spid="109">
                                            <p:txEl>
                                              <p:pRg st="2" end="2"/>
                                            </p:txEl>
                                          </p:spTgt>
                                        </p:tgtEl>
                                        <p:attrNameLst>
                                          <p:attrName>style.visibility</p:attrName>
                                        </p:attrNameLst>
                                      </p:cBhvr>
                                      <p:to>
                                        <p:strVal val="visible"/>
                                      </p:to>
                                    </p:set>
                                    <p:anim calcmode="lin" valueType="num">
                                      <p:cBhvr>
                                        <p:cTn id="152" dur="500" fill="hold"/>
                                        <p:tgtEl>
                                          <p:spTgt spid="109">
                                            <p:txEl>
                                              <p:pRg st="2" end="2"/>
                                            </p:txEl>
                                          </p:spTgt>
                                        </p:tgtEl>
                                        <p:attrNameLst>
                                          <p:attrName>ppt_w</p:attrName>
                                        </p:attrNameLst>
                                      </p:cBhvr>
                                      <p:tavLst>
                                        <p:tav tm="0">
                                          <p:val>
                                            <p:fltVal val="0"/>
                                          </p:val>
                                        </p:tav>
                                        <p:tav tm="100000">
                                          <p:val>
                                            <p:strVal val="#ppt_w"/>
                                          </p:val>
                                        </p:tav>
                                      </p:tavLst>
                                    </p:anim>
                                    <p:anim calcmode="lin" valueType="num">
                                      <p:cBhvr>
                                        <p:cTn id="153" dur="500" fill="hold"/>
                                        <p:tgtEl>
                                          <p:spTgt spid="109">
                                            <p:txEl>
                                              <p:pRg st="2" end="2"/>
                                            </p:txEl>
                                          </p:spTgt>
                                        </p:tgtEl>
                                        <p:attrNameLst>
                                          <p:attrName>ppt_h</p:attrName>
                                        </p:attrNameLst>
                                      </p:cBhvr>
                                      <p:tavLst>
                                        <p:tav tm="0">
                                          <p:val>
                                            <p:fltVal val="0"/>
                                          </p:val>
                                        </p:tav>
                                        <p:tav tm="100000">
                                          <p:val>
                                            <p:strVal val="#ppt_h"/>
                                          </p:val>
                                        </p:tav>
                                      </p:tavLst>
                                    </p:anim>
                                    <p:animEffect transition="in" filter="fade">
                                      <p:cBhvr>
                                        <p:cTn id="154" dur="500"/>
                                        <p:tgtEl>
                                          <p:spTgt spid="109">
                                            <p:txEl>
                                              <p:pRg st="2" end="2"/>
                                            </p:txEl>
                                          </p:spTgt>
                                        </p:tgtEl>
                                      </p:cBhvr>
                                    </p:animEffect>
                                  </p:childTnLst>
                                </p:cTn>
                              </p:par>
                            </p:childTnLst>
                          </p:cTn>
                        </p:par>
                        <p:par>
                          <p:cTn id="155" fill="hold">
                            <p:stCondLst>
                              <p:cond delay="500"/>
                            </p:stCondLst>
                            <p:childTnLst>
                              <p:par>
                                <p:cTn id="156" presetID="53" presetClass="entr" presetSubtype="16" fill="hold" nodeType="afterEffect">
                                  <p:stCondLst>
                                    <p:cond delay="0"/>
                                  </p:stCondLst>
                                  <p:childTnLst>
                                    <p:set>
                                      <p:cBhvr>
                                        <p:cTn id="157" dur="1" fill="hold">
                                          <p:stCondLst>
                                            <p:cond delay="0"/>
                                          </p:stCondLst>
                                        </p:cTn>
                                        <p:tgtEl>
                                          <p:spTgt spid="125"/>
                                        </p:tgtEl>
                                        <p:attrNameLst>
                                          <p:attrName>style.visibility</p:attrName>
                                        </p:attrNameLst>
                                      </p:cBhvr>
                                      <p:to>
                                        <p:strVal val="visible"/>
                                      </p:to>
                                    </p:set>
                                    <p:anim calcmode="lin" valueType="num">
                                      <p:cBhvr>
                                        <p:cTn id="158" dur="500" fill="hold"/>
                                        <p:tgtEl>
                                          <p:spTgt spid="125"/>
                                        </p:tgtEl>
                                        <p:attrNameLst>
                                          <p:attrName>ppt_w</p:attrName>
                                        </p:attrNameLst>
                                      </p:cBhvr>
                                      <p:tavLst>
                                        <p:tav tm="0">
                                          <p:val>
                                            <p:fltVal val="0"/>
                                          </p:val>
                                        </p:tav>
                                        <p:tav tm="100000">
                                          <p:val>
                                            <p:strVal val="#ppt_w"/>
                                          </p:val>
                                        </p:tav>
                                      </p:tavLst>
                                    </p:anim>
                                    <p:anim calcmode="lin" valueType="num">
                                      <p:cBhvr>
                                        <p:cTn id="159" dur="500" fill="hold"/>
                                        <p:tgtEl>
                                          <p:spTgt spid="125"/>
                                        </p:tgtEl>
                                        <p:attrNameLst>
                                          <p:attrName>ppt_h</p:attrName>
                                        </p:attrNameLst>
                                      </p:cBhvr>
                                      <p:tavLst>
                                        <p:tav tm="0">
                                          <p:val>
                                            <p:fltVal val="0"/>
                                          </p:val>
                                        </p:tav>
                                        <p:tav tm="100000">
                                          <p:val>
                                            <p:strVal val="#ppt_h"/>
                                          </p:val>
                                        </p:tav>
                                      </p:tavLst>
                                    </p:anim>
                                    <p:animEffect transition="in" filter="fade">
                                      <p:cBhvr>
                                        <p:cTn id="160" dur="50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 grpId="0" animBg="1"/>
      <p:bldP spid="54" grpId="1" animBg="1"/>
      <p:bldP spid="37" grpId="0" animBg="1"/>
      <p:bldP spid="37" grpId="1" animBg="1"/>
      <p:bldP spid="38" grpId="0" animBg="1"/>
      <p:bldP spid="38" grpId="1" animBg="1"/>
      <p:bldP spid="3" grpId="0"/>
      <p:bldP spid="13" grpId="0"/>
      <p:bldP spid="14" grpId="0"/>
      <p:bldP spid="93" grpId="0" animBg="1"/>
      <p:bldP spid="93" grpId="1" animBg="1"/>
      <p:bldP spid="94" grpId="0" animBg="1"/>
      <p:bldP spid="94" grpId="1" animBg="1"/>
      <p:bldP spid="39" grpId="0" animBg="1"/>
      <p:bldP spid="39" grpId="1" animBg="1"/>
      <p:bldP spid="88" grpId="0" animBg="1"/>
      <p:bldP spid="88" grpId="1" animBg="1"/>
      <p:bldP spid="88" grpId="2" animBg="1"/>
      <p:bldP spid="84" grpId="0" animBg="1"/>
      <p:bldP spid="84" grpId="1" animBg="1"/>
      <p:bldP spid="84" grpId="2" animBg="1"/>
      <p:bldP spid="48" grpId="0" animBg="1"/>
      <p:bldP spid="48" grpId="1" animBg="1"/>
      <p:bldP spid="49" grpId="0" animBg="1"/>
      <p:bldP spid="49" grpId="1" animBg="1"/>
      <p:bldP spid="50" grpId="0" animBg="1"/>
      <p:bldP spid="50" grpId="1" animBg="1"/>
      <p:bldP spid="51" grpId="0" animBg="1"/>
      <p:bldP spid="51" grpId="1" animBg="1"/>
      <p:bldP spid="51" grpId="2" animBg="1"/>
      <p:bldP spid="51" grpId="3" animBg="1"/>
      <p:bldP spid="52" grpId="0" animBg="1"/>
      <p:bldP spid="52" grpId="1"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ostokąt 1"/>
          <p:cNvSpPr/>
          <p:nvPr/>
        </p:nvSpPr>
        <p:spPr>
          <a:xfrm>
            <a:off x="3299952" y="1268760"/>
            <a:ext cx="4361508" cy="299774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From the fixing arrangement point of view, there are 2 types of curtain walls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standing and hanging (suspended)</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 standing curtain wall has its fixed anchoring located at the bottom so each segment of the mullion “rests” on it</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 hanging curtain wall has its fixed anchoring located on the top so each segment of the mullion “hangs” from it</a:t>
            </a:r>
            <a:endParaRPr lang="en-GB" sz="1600" dirty="0">
              <a:solidFill>
                <a:srgbClr val="000000"/>
              </a:solidFill>
              <a:latin typeface="Calibri" pitchFamily="34" charset="0"/>
              <a:cs typeface="Calibri" pitchFamily="34" charset="0"/>
            </a:endParaRPr>
          </a:p>
        </p:txBody>
      </p:sp>
      <p:pic>
        <p:nvPicPr>
          <p:cNvPr id="15362"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251520" y="1383988"/>
            <a:ext cx="1368426" cy="46817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5363"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854051" y="1340768"/>
            <a:ext cx="1317449" cy="47311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3" name="pole tekstowe 2"/>
          <p:cNvSpPr txBox="1"/>
          <p:nvPr/>
        </p:nvSpPr>
        <p:spPr>
          <a:xfrm>
            <a:off x="235849" y="6165304"/>
            <a:ext cx="1384097" cy="369332"/>
          </a:xfrm>
          <a:prstGeom prst="rect">
            <a:avLst/>
          </a:prstGeom>
          <a:noFill/>
        </p:spPr>
        <p:txBody>
          <a:bodyPr wrap="none" rtlCol="0">
            <a:spAutoFit/>
          </a:bodyPr>
          <a:lstStyle/>
          <a:p>
            <a:r>
              <a:rPr lang="en-GB" dirty="0" smtClean="0">
                <a:latin typeface="Calibri" pitchFamily="34" charset="0"/>
                <a:cs typeface="Calibri" pitchFamily="34" charset="0"/>
              </a:rPr>
              <a:t>Standing CW</a:t>
            </a:r>
            <a:endParaRPr lang="en-GB" dirty="0">
              <a:latin typeface="Calibri" pitchFamily="34" charset="0"/>
              <a:cs typeface="Calibri" pitchFamily="34" charset="0"/>
            </a:endParaRPr>
          </a:p>
        </p:txBody>
      </p:sp>
      <p:sp>
        <p:nvSpPr>
          <p:cNvPr id="11" name="pole tekstowe 10"/>
          <p:cNvSpPr txBox="1"/>
          <p:nvPr/>
        </p:nvSpPr>
        <p:spPr>
          <a:xfrm>
            <a:off x="1795087" y="6165304"/>
            <a:ext cx="1335622" cy="369332"/>
          </a:xfrm>
          <a:prstGeom prst="rect">
            <a:avLst/>
          </a:prstGeom>
          <a:noFill/>
        </p:spPr>
        <p:txBody>
          <a:bodyPr wrap="none" rtlCol="0">
            <a:spAutoFit/>
          </a:bodyPr>
          <a:lstStyle/>
          <a:p>
            <a:r>
              <a:rPr lang="en-GB" dirty="0" smtClean="0">
                <a:latin typeface="Calibri" pitchFamily="34" charset="0"/>
                <a:cs typeface="Calibri" pitchFamily="34" charset="0"/>
              </a:rPr>
              <a:t>Hanging CW</a:t>
            </a:r>
            <a:endParaRPr lang="en-GB" dirty="0">
              <a:latin typeface="Calibri" pitchFamily="34" charset="0"/>
              <a:cs typeface="Calibri" pitchFamily="34" charset="0"/>
            </a:endParaRPr>
          </a:p>
        </p:txBody>
      </p:sp>
      <p:sp>
        <p:nvSpPr>
          <p:cNvPr id="14" name="pole tekstowe 13"/>
          <p:cNvSpPr txBox="1"/>
          <p:nvPr/>
        </p:nvSpPr>
        <p:spPr>
          <a:xfrm>
            <a:off x="3707905" y="6275357"/>
            <a:ext cx="1664558" cy="369332"/>
          </a:xfrm>
          <a:prstGeom prst="rect">
            <a:avLst/>
          </a:prstGeom>
          <a:noFill/>
        </p:spPr>
        <p:txBody>
          <a:bodyPr wrap="none" rtlCol="0">
            <a:spAutoFit/>
          </a:bodyPr>
          <a:lstStyle/>
          <a:p>
            <a:r>
              <a:rPr lang="en-GB" dirty="0" smtClean="0">
                <a:latin typeface="Calibri" pitchFamily="34" charset="0"/>
                <a:cs typeface="Calibri" pitchFamily="34" charset="0"/>
              </a:rPr>
              <a:t>Fixed anchoring</a:t>
            </a:r>
            <a:endParaRPr lang="en-GB" dirty="0">
              <a:latin typeface="Calibri" pitchFamily="34" charset="0"/>
              <a:cs typeface="Calibri" pitchFamily="34" charset="0"/>
            </a:endParaRPr>
          </a:p>
        </p:txBody>
      </p:sp>
      <p:sp>
        <p:nvSpPr>
          <p:cNvPr id="15" name="pole tekstowe 14"/>
          <p:cNvSpPr txBox="1"/>
          <p:nvPr/>
        </p:nvSpPr>
        <p:spPr>
          <a:xfrm>
            <a:off x="5655330" y="6275357"/>
            <a:ext cx="1721946" cy="369332"/>
          </a:xfrm>
          <a:prstGeom prst="rect">
            <a:avLst/>
          </a:prstGeom>
          <a:noFill/>
        </p:spPr>
        <p:txBody>
          <a:bodyPr wrap="none" rtlCol="0">
            <a:spAutoFit/>
          </a:bodyPr>
          <a:lstStyle/>
          <a:p>
            <a:r>
              <a:rPr lang="en-GB" dirty="0" smtClean="0">
                <a:latin typeface="Calibri" pitchFamily="34" charset="0"/>
                <a:cs typeface="Calibri" pitchFamily="34" charset="0"/>
              </a:rPr>
              <a:t>Loose anchoring</a:t>
            </a:r>
            <a:endParaRPr lang="en-GB" dirty="0">
              <a:latin typeface="Calibri" pitchFamily="34" charset="0"/>
              <a:cs typeface="Calibri" pitchFamily="34" charset="0"/>
            </a:endParaRPr>
          </a:p>
        </p:txBody>
      </p:sp>
      <p:pic>
        <p:nvPicPr>
          <p:cNvPr id="15366" name="Picture 6"/>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7524328" y="2139297"/>
            <a:ext cx="1331808" cy="385906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7" name="pole tekstowe 16"/>
          <p:cNvSpPr txBox="1"/>
          <p:nvPr/>
        </p:nvSpPr>
        <p:spPr>
          <a:xfrm>
            <a:off x="7388282" y="5998358"/>
            <a:ext cx="1634871" cy="646331"/>
          </a:xfrm>
          <a:prstGeom prst="rect">
            <a:avLst/>
          </a:prstGeom>
          <a:noFill/>
        </p:spPr>
        <p:txBody>
          <a:bodyPr wrap="none" rtlCol="0">
            <a:spAutoFit/>
          </a:bodyPr>
          <a:lstStyle/>
          <a:p>
            <a:pPr algn="r"/>
            <a:r>
              <a:rPr lang="en-GB" dirty="0" smtClean="0">
                <a:latin typeface="Calibri" pitchFamily="34" charset="0"/>
                <a:cs typeface="Calibri" pitchFamily="34" charset="0"/>
              </a:rPr>
              <a:t>Expanding join</a:t>
            </a:r>
            <a:r>
              <a:rPr lang="pl-PL" dirty="0" smtClean="0">
                <a:latin typeface="Calibri" pitchFamily="34" charset="0"/>
                <a:cs typeface="Calibri" pitchFamily="34" charset="0"/>
              </a:rPr>
              <a:t>t</a:t>
            </a:r>
            <a:endParaRPr lang="en-GB" dirty="0" smtClean="0">
              <a:latin typeface="Calibri" pitchFamily="34" charset="0"/>
              <a:cs typeface="Calibri" pitchFamily="34" charset="0"/>
            </a:endParaRPr>
          </a:p>
          <a:p>
            <a:pPr algn="r"/>
            <a:r>
              <a:rPr lang="pl-PL" dirty="0" smtClean="0">
                <a:latin typeface="Calibri" pitchFamily="34" charset="0"/>
                <a:cs typeface="Calibri" pitchFamily="34" charset="0"/>
              </a:rPr>
              <a:t>     </a:t>
            </a:r>
            <a:r>
              <a:rPr lang="en-GB" dirty="0" smtClean="0">
                <a:latin typeface="Calibri" pitchFamily="34" charset="0"/>
                <a:cs typeface="Calibri" pitchFamily="34" charset="0"/>
              </a:rPr>
              <a:t>- dilatation</a:t>
            </a:r>
            <a:endParaRPr lang="en-GB" dirty="0">
              <a:latin typeface="Calibri" pitchFamily="34" charset="0"/>
              <a:cs typeface="Calibri" pitchFamily="34" charset="0"/>
            </a:endParaRPr>
          </a:p>
        </p:txBody>
      </p:sp>
      <p:pic>
        <p:nvPicPr>
          <p:cNvPr id="13" name="Picture 2"/>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rot="16200000">
            <a:off x="3689550" y="4415416"/>
            <a:ext cx="1761072" cy="169362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6" name="Picture 3"/>
          <p:cNvPicPr>
            <a:picLocks noChangeAspect="1" noChangeArrowheads="1"/>
          </p:cNvPicPr>
          <p:nvPr/>
        </p:nvPicPr>
        <p:blipFill>
          <a:blip r:embed="rId6" cstate="print">
            <a:extLst>
              <a:ext uri="{28A0092B-C50C-407E-A947-70E740481C1C}">
                <a14:useLocalDpi xmlns="" xmlns:a14="http://schemas.microsoft.com/office/drawing/2010/main" val="0"/>
              </a:ext>
            </a:extLst>
          </a:blip>
          <a:srcRect/>
          <a:stretch>
            <a:fillRect/>
          </a:stretch>
        </p:blipFill>
        <p:spPr bwMode="auto">
          <a:xfrm rot="16200000">
            <a:off x="5596521" y="4396506"/>
            <a:ext cx="1740735" cy="171110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Tytuł 3"/>
          <p:cNvSpPr>
            <a:spLocks noGrp="1"/>
          </p:cNvSpPr>
          <p:nvPr>
            <p:ph type="title"/>
          </p:nvPr>
        </p:nvSpPr>
        <p:spPr/>
        <p:txBody>
          <a:bodyPr/>
          <a:lstStyle/>
          <a:p>
            <a:r>
              <a:rPr lang="en-GB" dirty="0" smtClean="0"/>
              <a:t>Fixing arrangement</a:t>
            </a:r>
            <a:endParaRPr lang="en-GB" dirty="0"/>
          </a:p>
        </p:txBody>
      </p:sp>
    </p:spTree>
    <p:extLst>
      <p:ext uri="{BB962C8B-B14F-4D97-AF65-F5344CB8AC3E}">
        <p14:creationId xmlns="" xmlns:p14="http://schemas.microsoft.com/office/powerpoint/2010/main" val="797895148"/>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2">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2">
                                            <p:txEl>
                                              <p:pRg st="1" end="1"/>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15362"/>
                                        </p:tgtEl>
                                        <p:attrNameLst>
                                          <p:attrName>style.visibility</p:attrName>
                                        </p:attrNameLst>
                                      </p:cBhvr>
                                      <p:to>
                                        <p:strVal val="visible"/>
                                      </p:to>
                                    </p:set>
                                    <p:anim calcmode="lin" valueType="num">
                                      <p:cBhvr>
                                        <p:cTn id="12" dur="500" fill="hold"/>
                                        <p:tgtEl>
                                          <p:spTgt spid="15362"/>
                                        </p:tgtEl>
                                        <p:attrNameLst>
                                          <p:attrName>ppt_w</p:attrName>
                                        </p:attrNameLst>
                                      </p:cBhvr>
                                      <p:tavLst>
                                        <p:tav tm="0">
                                          <p:val>
                                            <p:fltVal val="0"/>
                                          </p:val>
                                        </p:tav>
                                        <p:tav tm="100000">
                                          <p:val>
                                            <p:strVal val="#ppt_w"/>
                                          </p:val>
                                        </p:tav>
                                      </p:tavLst>
                                    </p:anim>
                                    <p:anim calcmode="lin" valueType="num">
                                      <p:cBhvr>
                                        <p:cTn id="13" dur="500" fill="hold"/>
                                        <p:tgtEl>
                                          <p:spTgt spid="15362"/>
                                        </p:tgtEl>
                                        <p:attrNameLst>
                                          <p:attrName>ppt_h</p:attrName>
                                        </p:attrNameLst>
                                      </p:cBhvr>
                                      <p:tavLst>
                                        <p:tav tm="0">
                                          <p:val>
                                            <p:fltVal val="0"/>
                                          </p:val>
                                        </p:tav>
                                        <p:tav tm="100000">
                                          <p:val>
                                            <p:strVal val="#ppt_h"/>
                                          </p:val>
                                        </p:tav>
                                      </p:tavLst>
                                    </p:anim>
                                    <p:animEffect transition="in" filter="fade">
                                      <p:cBhvr>
                                        <p:cTn id="14" dur="500"/>
                                        <p:tgtEl>
                                          <p:spTgt spid="15362"/>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2">
                                            <p:txEl>
                                              <p:pRg st="2" end="2"/>
                                            </p:txEl>
                                          </p:spTgt>
                                        </p:tgtEl>
                                        <p:attrNameLst>
                                          <p:attrName>style.visibility</p:attrName>
                                        </p:attrNameLst>
                                      </p:cBhvr>
                                      <p:to>
                                        <p:strVal val="visible"/>
                                      </p:to>
                                    </p:set>
                                    <p:anim calcmode="lin" valueType="num">
                                      <p:cBhvr>
                                        <p:cTn id="24"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2">
                                            <p:txEl>
                                              <p:pRg st="2" end="2"/>
                                            </p:txEl>
                                          </p:spTgt>
                                        </p:tgtEl>
                                        <p:attrNameLst>
                                          <p:attrName>ppt_h</p:attrName>
                                        </p:attrNameLst>
                                      </p:cBhvr>
                                      <p:tavLst>
                                        <p:tav tm="0">
                                          <p:val>
                                            <p:fltVal val="0"/>
                                          </p:val>
                                        </p:tav>
                                        <p:tav tm="100000">
                                          <p:val>
                                            <p:strVal val="#ppt_h"/>
                                          </p:val>
                                        </p:tav>
                                      </p:tavLst>
                                    </p:anim>
                                    <p:animEffect transition="in" filter="fade">
                                      <p:cBhvr>
                                        <p:cTn id="26" dur="500"/>
                                        <p:tgtEl>
                                          <p:spTgt spid="2">
                                            <p:txEl>
                                              <p:pRg st="2" end="2"/>
                                            </p:txEl>
                                          </p:spTgt>
                                        </p:tgtEl>
                                      </p:cBhvr>
                                    </p:animEffect>
                                  </p:childTnLst>
                                </p:cTn>
                              </p:par>
                              <p:par>
                                <p:cTn id="27" presetID="53" presetClass="entr" presetSubtype="16" fill="hold" nodeType="withEffect">
                                  <p:stCondLst>
                                    <p:cond delay="0"/>
                                  </p:stCondLst>
                                  <p:childTnLst>
                                    <p:set>
                                      <p:cBhvr>
                                        <p:cTn id="28" dur="1" fill="hold">
                                          <p:stCondLst>
                                            <p:cond delay="0"/>
                                          </p:stCondLst>
                                        </p:cTn>
                                        <p:tgtEl>
                                          <p:spTgt spid="15363"/>
                                        </p:tgtEl>
                                        <p:attrNameLst>
                                          <p:attrName>style.visibility</p:attrName>
                                        </p:attrNameLst>
                                      </p:cBhvr>
                                      <p:to>
                                        <p:strVal val="visible"/>
                                      </p:to>
                                    </p:set>
                                    <p:anim calcmode="lin" valueType="num">
                                      <p:cBhvr>
                                        <p:cTn id="29" dur="500" fill="hold"/>
                                        <p:tgtEl>
                                          <p:spTgt spid="15363"/>
                                        </p:tgtEl>
                                        <p:attrNameLst>
                                          <p:attrName>ppt_w</p:attrName>
                                        </p:attrNameLst>
                                      </p:cBhvr>
                                      <p:tavLst>
                                        <p:tav tm="0">
                                          <p:val>
                                            <p:fltVal val="0"/>
                                          </p:val>
                                        </p:tav>
                                        <p:tav tm="100000">
                                          <p:val>
                                            <p:strVal val="#ppt_w"/>
                                          </p:val>
                                        </p:tav>
                                      </p:tavLst>
                                    </p:anim>
                                    <p:anim calcmode="lin" valueType="num">
                                      <p:cBhvr>
                                        <p:cTn id="30" dur="500" fill="hold"/>
                                        <p:tgtEl>
                                          <p:spTgt spid="15363"/>
                                        </p:tgtEl>
                                        <p:attrNameLst>
                                          <p:attrName>ppt_h</p:attrName>
                                        </p:attrNameLst>
                                      </p:cBhvr>
                                      <p:tavLst>
                                        <p:tav tm="0">
                                          <p:val>
                                            <p:fltVal val="0"/>
                                          </p:val>
                                        </p:tav>
                                        <p:tav tm="100000">
                                          <p:val>
                                            <p:strVal val="#ppt_h"/>
                                          </p:val>
                                        </p:tav>
                                      </p:tavLst>
                                    </p:anim>
                                    <p:animEffect transition="in" filter="fade">
                                      <p:cBhvr>
                                        <p:cTn id="31" dur="500"/>
                                        <p:tgtEl>
                                          <p:spTgt spid="15363"/>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11"/>
                                        </p:tgtEl>
                                        <p:attrNameLst>
                                          <p:attrName>style.visibility</p:attrName>
                                        </p:attrNameLst>
                                      </p:cBhvr>
                                      <p:to>
                                        <p:strVal val="visible"/>
                                      </p:to>
                                    </p:set>
                                    <p:anim calcmode="lin" valueType="num">
                                      <p:cBhvr>
                                        <p:cTn id="34" dur="500" fill="hold"/>
                                        <p:tgtEl>
                                          <p:spTgt spid="11"/>
                                        </p:tgtEl>
                                        <p:attrNameLst>
                                          <p:attrName>ppt_w</p:attrName>
                                        </p:attrNameLst>
                                      </p:cBhvr>
                                      <p:tavLst>
                                        <p:tav tm="0">
                                          <p:val>
                                            <p:fltVal val="0"/>
                                          </p:val>
                                        </p:tav>
                                        <p:tav tm="100000">
                                          <p:val>
                                            <p:strVal val="#ppt_w"/>
                                          </p:val>
                                        </p:tav>
                                      </p:tavLst>
                                    </p:anim>
                                    <p:anim calcmode="lin" valueType="num">
                                      <p:cBhvr>
                                        <p:cTn id="35" dur="500" fill="hold"/>
                                        <p:tgtEl>
                                          <p:spTgt spid="11"/>
                                        </p:tgtEl>
                                        <p:attrNameLst>
                                          <p:attrName>ppt_h</p:attrName>
                                        </p:attrNameLst>
                                      </p:cBhvr>
                                      <p:tavLst>
                                        <p:tav tm="0">
                                          <p:val>
                                            <p:fltVal val="0"/>
                                          </p:val>
                                        </p:tav>
                                        <p:tav tm="100000">
                                          <p:val>
                                            <p:strVal val="#ppt_h"/>
                                          </p:val>
                                        </p:tav>
                                      </p:tavLst>
                                    </p:anim>
                                    <p:animEffect transition="in" filter="fade">
                                      <p:cBhvr>
                                        <p:cTn id="36" dur="500"/>
                                        <p:tgtEl>
                                          <p:spTgt spid="11"/>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13"/>
                                        </p:tgtEl>
                                        <p:attrNameLst>
                                          <p:attrName>style.visibility</p:attrName>
                                        </p:attrNameLst>
                                      </p:cBhvr>
                                      <p:to>
                                        <p:strVal val="visible"/>
                                      </p:to>
                                    </p:set>
                                    <p:anim calcmode="lin" valueType="num">
                                      <p:cBhvr>
                                        <p:cTn id="41" dur="1000" fill="hold"/>
                                        <p:tgtEl>
                                          <p:spTgt spid="13"/>
                                        </p:tgtEl>
                                        <p:attrNameLst>
                                          <p:attrName>ppt_w</p:attrName>
                                        </p:attrNameLst>
                                      </p:cBhvr>
                                      <p:tavLst>
                                        <p:tav tm="0">
                                          <p:val>
                                            <p:fltVal val="0"/>
                                          </p:val>
                                        </p:tav>
                                        <p:tav tm="100000">
                                          <p:val>
                                            <p:strVal val="#ppt_w"/>
                                          </p:val>
                                        </p:tav>
                                      </p:tavLst>
                                    </p:anim>
                                    <p:anim calcmode="lin" valueType="num">
                                      <p:cBhvr>
                                        <p:cTn id="42" dur="1000" fill="hold"/>
                                        <p:tgtEl>
                                          <p:spTgt spid="13"/>
                                        </p:tgtEl>
                                        <p:attrNameLst>
                                          <p:attrName>ppt_h</p:attrName>
                                        </p:attrNameLst>
                                      </p:cBhvr>
                                      <p:tavLst>
                                        <p:tav tm="0">
                                          <p:val>
                                            <p:fltVal val="0"/>
                                          </p:val>
                                        </p:tav>
                                        <p:tav tm="100000">
                                          <p:val>
                                            <p:strVal val="#ppt_h"/>
                                          </p:val>
                                        </p:tav>
                                      </p:tavLst>
                                    </p:anim>
                                    <p:anim calcmode="lin" valueType="num">
                                      <p:cBhvr>
                                        <p:cTn id="43" dur="1000" fill="hold"/>
                                        <p:tgtEl>
                                          <p:spTgt spid="13"/>
                                        </p:tgtEl>
                                        <p:attrNameLst>
                                          <p:attrName>style.rotation</p:attrName>
                                        </p:attrNameLst>
                                      </p:cBhvr>
                                      <p:tavLst>
                                        <p:tav tm="0">
                                          <p:val>
                                            <p:fltVal val="90"/>
                                          </p:val>
                                        </p:tav>
                                        <p:tav tm="100000">
                                          <p:val>
                                            <p:fltVal val="0"/>
                                          </p:val>
                                        </p:tav>
                                      </p:tavLst>
                                    </p:anim>
                                    <p:animEffect transition="in" filter="fade">
                                      <p:cBhvr>
                                        <p:cTn id="44" dur="1000"/>
                                        <p:tgtEl>
                                          <p:spTgt spid="13"/>
                                        </p:tgtEl>
                                      </p:cBhvr>
                                    </p:animEffect>
                                  </p:childTnLst>
                                </p:cTn>
                              </p:par>
                              <p:par>
                                <p:cTn id="45" presetID="31" presetClass="entr" presetSubtype="0" fill="hold" nodeType="with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p:cTn id="47" dur="1000" fill="hold"/>
                                        <p:tgtEl>
                                          <p:spTgt spid="16"/>
                                        </p:tgtEl>
                                        <p:attrNameLst>
                                          <p:attrName>ppt_w</p:attrName>
                                        </p:attrNameLst>
                                      </p:cBhvr>
                                      <p:tavLst>
                                        <p:tav tm="0">
                                          <p:val>
                                            <p:fltVal val="0"/>
                                          </p:val>
                                        </p:tav>
                                        <p:tav tm="100000">
                                          <p:val>
                                            <p:strVal val="#ppt_w"/>
                                          </p:val>
                                        </p:tav>
                                      </p:tavLst>
                                    </p:anim>
                                    <p:anim calcmode="lin" valueType="num">
                                      <p:cBhvr>
                                        <p:cTn id="48" dur="1000" fill="hold"/>
                                        <p:tgtEl>
                                          <p:spTgt spid="16"/>
                                        </p:tgtEl>
                                        <p:attrNameLst>
                                          <p:attrName>ppt_h</p:attrName>
                                        </p:attrNameLst>
                                      </p:cBhvr>
                                      <p:tavLst>
                                        <p:tav tm="0">
                                          <p:val>
                                            <p:fltVal val="0"/>
                                          </p:val>
                                        </p:tav>
                                        <p:tav tm="100000">
                                          <p:val>
                                            <p:strVal val="#ppt_h"/>
                                          </p:val>
                                        </p:tav>
                                      </p:tavLst>
                                    </p:anim>
                                    <p:anim calcmode="lin" valueType="num">
                                      <p:cBhvr>
                                        <p:cTn id="49" dur="1000" fill="hold"/>
                                        <p:tgtEl>
                                          <p:spTgt spid="16"/>
                                        </p:tgtEl>
                                        <p:attrNameLst>
                                          <p:attrName>style.rotation</p:attrName>
                                        </p:attrNameLst>
                                      </p:cBhvr>
                                      <p:tavLst>
                                        <p:tav tm="0">
                                          <p:val>
                                            <p:fltVal val="90"/>
                                          </p:val>
                                        </p:tav>
                                        <p:tav tm="100000">
                                          <p:val>
                                            <p:fltVal val="0"/>
                                          </p:val>
                                        </p:tav>
                                      </p:tavLst>
                                    </p:anim>
                                    <p:animEffect transition="in" filter="fade">
                                      <p:cBhvr>
                                        <p:cTn id="50" dur="1000"/>
                                        <p:tgtEl>
                                          <p:spTgt spid="16"/>
                                        </p:tgtEl>
                                      </p:cBhvr>
                                    </p:animEffect>
                                  </p:childTnLst>
                                </p:cTn>
                              </p:par>
                              <p:par>
                                <p:cTn id="51" presetID="53" presetClass="entr" presetSubtype="16"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anim calcmode="lin" valueType="num">
                                      <p:cBhvr>
                                        <p:cTn id="53" dur="1000" fill="hold"/>
                                        <p:tgtEl>
                                          <p:spTgt spid="14"/>
                                        </p:tgtEl>
                                        <p:attrNameLst>
                                          <p:attrName>ppt_w</p:attrName>
                                        </p:attrNameLst>
                                      </p:cBhvr>
                                      <p:tavLst>
                                        <p:tav tm="0">
                                          <p:val>
                                            <p:fltVal val="0"/>
                                          </p:val>
                                        </p:tav>
                                        <p:tav tm="100000">
                                          <p:val>
                                            <p:strVal val="#ppt_w"/>
                                          </p:val>
                                        </p:tav>
                                      </p:tavLst>
                                    </p:anim>
                                    <p:anim calcmode="lin" valueType="num">
                                      <p:cBhvr>
                                        <p:cTn id="54" dur="1000" fill="hold"/>
                                        <p:tgtEl>
                                          <p:spTgt spid="14"/>
                                        </p:tgtEl>
                                        <p:attrNameLst>
                                          <p:attrName>ppt_h</p:attrName>
                                        </p:attrNameLst>
                                      </p:cBhvr>
                                      <p:tavLst>
                                        <p:tav tm="0">
                                          <p:val>
                                            <p:fltVal val="0"/>
                                          </p:val>
                                        </p:tav>
                                        <p:tav tm="100000">
                                          <p:val>
                                            <p:strVal val="#ppt_h"/>
                                          </p:val>
                                        </p:tav>
                                      </p:tavLst>
                                    </p:anim>
                                    <p:animEffect transition="in" filter="fade">
                                      <p:cBhvr>
                                        <p:cTn id="55" dur="1000"/>
                                        <p:tgtEl>
                                          <p:spTgt spid="14"/>
                                        </p:tgtEl>
                                      </p:cBhvr>
                                    </p:animEffect>
                                  </p:childTnLst>
                                </p:cTn>
                              </p:par>
                              <p:par>
                                <p:cTn id="56" presetID="53" presetClass="entr" presetSubtype="16" fill="hold" grpId="0" nodeType="withEffect">
                                  <p:stCondLst>
                                    <p:cond delay="0"/>
                                  </p:stCondLst>
                                  <p:childTnLst>
                                    <p:set>
                                      <p:cBhvr>
                                        <p:cTn id="57" dur="1" fill="hold">
                                          <p:stCondLst>
                                            <p:cond delay="0"/>
                                          </p:stCondLst>
                                        </p:cTn>
                                        <p:tgtEl>
                                          <p:spTgt spid="15"/>
                                        </p:tgtEl>
                                        <p:attrNameLst>
                                          <p:attrName>style.visibility</p:attrName>
                                        </p:attrNameLst>
                                      </p:cBhvr>
                                      <p:to>
                                        <p:strVal val="visible"/>
                                      </p:to>
                                    </p:set>
                                    <p:anim calcmode="lin" valueType="num">
                                      <p:cBhvr>
                                        <p:cTn id="58" dur="1000" fill="hold"/>
                                        <p:tgtEl>
                                          <p:spTgt spid="15"/>
                                        </p:tgtEl>
                                        <p:attrNameLst>
                                          <p:attrName>ppt_w</p:attrName>
                                        </p:attrNameLst>
                                      </p:cBhvr>
                                      <p:tavLst>
                                        <p:tav tm="0">
                                          <p:val>
                                            <p:fltVal val="0"/>
                                          </p:val>
                                        </p:tav>
                                        <p:tav tm="100000">
                                          <p:val>
                                            <p:strVal val="#ppt_w"/>
                                          </p:val>
                                        </p:tav>
                                      </p:tavLst>
                                    </p:anim>
                                    <p:anim calcmode="lin" valueType="num">
                                      <p:cBhvr>
                                        <p:cTn id="59" dur="1000" fill="hold"/>
                                        <p:tgtEl>
                                          <p:spTgt spid="15"/>
                                        </p:tgtEl>
                                        <p:attrNameLst>
                                          <p:attrName>ppt_h</p:attrName>
                                        </p:attrNameLst>
                                      </p:cBhvr>
                                      <p:tavLst>
                                        <p:tav tm="0">
                                          <p:val>
                                            <p:fltVal val="0"/>
                                          </p:val>
                                        </p:tav>
                                        <p:tav tm="100000">
                                          <p:val>
                                            <p:strVal val="#ppt_h"/>
                                          </p:val>
                                        </p:tav>
                                      </p:tavLst>
                                    </p:anim>
                                    <p:animEffect transition="in" filter="fade">
                                      <p:cBhvr>
                                        <p:cTn id="60" dur="1000"/>
                                        <p:tgtEl>
                                          <p:spTgt spid="15"/>
                                        </p:tgtEl>
                                      </p:cBhvr>
                                    </p:animEffect>
                                  </p:childTnLst>
                                </p:cTn>
                              </p:par>
                            </p:childTnLst>
                          </p:cTn>
                        </p:par>
                      </p:childTnLst>
                    </p:cTn>
                  </p:par>
                  <p:par>
                    <p:cTn id="61" fill="hold">
                      <p:stCondLst>
                        <p:cond delay="indefinite"/>
                      </p:stCondLst>
                      <p:childTnLst>
                        <p:par>
                          <p:cTn id="62" fill="hold">
                            <p:stCondLst>
                              <p:cond delay="0"/>
                            </p:stCondLst>
                            <p:childTnLst>
                              <p:par>
                                <p:cTn id="63" presetID="53" presetClass="entr" presetSubtype="16" fill="hold" nodeType="clickEffect">
                                  <p:stCondLst>
                                    <p:cond delay="0"/>
                                  </p:stCondLst>
                                  <p:childTnLst>
                                    <p:set>
                                      <p:cBhvr>
                                        <p:cTn id="64" dur="1" fill="hold">
                                          <p:stCondLst>
                                            <p:cond delay="0"/>
                                          </p:stCondLst>
                                        </p:cTn>
                                        <p:tgtEl>
                                          <p:spTgt spid="15366"/>
                                        </p:tgtEl>
                                        <p:attrNameLst>
                                          <p:attrName>style.visibility</p:attrName>
                                        </p:attrNameLst>
                                      </p:cBhvr>
                                      <p:to>
                                        <p:strVal val="visible"/>
                                      </p:to>
                                    </p:set>
                                    <p:anim calcmode="lin" valueType="num">
                                      <p:cBhvr>
                                        <p:cTn id="65" dur="500" fill="hold"/>
                                        <p:tgtEl>
                                          <p:spTgt spid="15366"/>
                                        </p:tgtEl>
                                        <p:attrNameLst>
                                          <p:attrName>ppt_w</p:attrName>
                                        </p:attrNameLst>
                                      </p:cBhvr>
                                      <p:tavLst>
                                        <p:tav tm="0">
                                          <p:val>
                                            <p:fltVal val="0"/>
                                          </p:val>
                                        </p:tav>
                                        <p:tav tm="100000">
                                          <p:val>
                                            <p:strVal val="#ppt_w"/>
                                          </p:val>
                                        </p:tav>
                                      </p:tavLst>
                                    </p:anim>
                                    <p:anim calcmode="lin" valueType="num">
                                      <p:cBhvr>
                                        <p:cTn id="66" dur="500" fill="hold"/>
                                        <p:tgtEl>
                                          <p:spTgt spid="15366"/>
                                        </p:tgtEl>
                                        <p:attrNameLst>
                                          <p:attrName>ppt_h</p:attrName>
                                        </p:attrNameLst>
                                      </p:cBhvr>
                                      <p:tavLst>
                                        <p:tav tm="0">
                                          <p:val>
                                            <p:fltVal val="0"/>
                                          </p:val>
                                        </p:tav>
                                        <p:tav tm="100000">
                                          <p:val>
                                            <p:strVal val="#ppt_h"/>
                                          </p:val>
                                        </p:tav>
                                      </p:tavLst>
                                    </p:anim>
                                    <p:animEffect transition="in" filter="fade">
                                      <p:cBhvr>
                                        <p:cTn id="67" dur="500"/>
                                        <p:tgtEl>
                                          <p:spTgt spid="15366"/>
                                        </p:tgtEl>
                                      </p:cBhvr>
                                    </p:animEffect>
                                  </p:childTnLst>
                                </p:cTn>
                              </p:par>
                              <p:par>
                                <p:cTn id="68" presetID="53" presetClass="entr" presetSubtype="16" fill="hold" grpId="0" nodeType="withEffect">
                                  <p:stCondLst>
                                    <p:cond delay="0"/>
                                  </p:stCondLst>
                                  <p:childTnLst>
                                    <p:set>
                                      <p:cBhvr>
                                        <p:cTn id="69" dur="1" fill="hold">
                                          <p:stCondLst>
                                            <p:cond delay="0"/>
                                          </p:stCondLst>
                                        </p:cTn>
                                        <p:tgtEl>
                                          <p:spTgt spid="17"/>
                                        </p:tgtEl>
                                        <p:attrNameLst>
                                          <p:attrName>style.visibility</p:attrName>
                                        </p:attrNameLst>
                                      </p:cBhvr>
                                      <p:to>
                                        <p:strVal val="visible"/>
                                      </p:to>
                                    </p:set>
                                    <p:anim calcmode="lin" valueType="num">
                                      <p:cBhvr>
                                        <p:cTn id="70" dur="500" fill="hold"/>
                                        <p:tgtEl>
                                          <p:spTgt spid="17"/>
                                        </p:tgtEl>
                                        <p:attrNameLst>
                                          <p:attrName>ppt_w</p:attrName>
                                        </p:attrNameLst>
                                      </p:cBhvr>
                                      <p:tavLst>
                                        <p:tav tm="0">
                                          <p:val>
                                            <p:fltVal val="0"/>
                                          </p:val>
                                        </p:tav>
                                        <p:tav tm="100000">
                                          <p:val>
                                            <p:strVal val="#ppt_w"/>
                                          </p:val>
                                        </p:tav>
                                      </p:tavLst>
                                    </p:anim>
                                    <p:anim calcmode="lin" valueType="num">
                                      <p:cBhvr>
                                        <p:cTn id="71" dur="500" fill="hold"/>
                                        <p:tgtEl>
                                          <p:spTgt spid="17"/>
                                        </p:tgtEl>
                                        <p:attrNameLst>
                                          <p:attrName>ppt_h</p:attrName>
                                        </p:attrNameLst>
                                      </p:cBhvr>
                                      <p:tavLst>
                                        <p:tav tm="0">
                                          <p:val>
                                            <p:fltVal val="0"/>
                                          </p:val>
                                        </p:tav>
                                        <p:tav tm="100000">
                                          <p:val>
                                            <p:strVal val="#ppt_h"/>
                                          </p:val>
                                        </p:tav>
                                      </p:tavLst>
                                    </p:anim>
                                    <p:animEffect transition="in" filter="fade">
                                      <p:cBhvr>
                                        <p:cTn id="7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4" grpId="0"/>
      <p:bldP spid="15" grpId="0"/>
      <p:bldP spid="17"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3" descr="Attache_niveau"/>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838611" y="1757448"/>
            <a:ext cx="5104099" cy="47765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Prostokąt 2"/>
          <p:cNvSpPr/>
          <p:nvPr/>
        </p:nvSpPr>
        <p:spPr>
          <a:xfrm>
            <a:off x="323528" y="1628800"/>
            <a:ext cx="3384376" cy="2209836"/>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Anchoring of the curtain wall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is done on each floor level</a:t>
            </a:r>
          </a:p>
          <a:p>
            <a:pPr marL="284400" indent="-285750">
              <a:spcBef>
                <a:spcPct val="40000"/>
              </a:spcBef>
              <a:buClr>
                <a:srgbClr val="00778A"/>
              </a:buClr>
              <a:buSzPct val="100000"/>
              <a:buFont typeface="Calibri" pitchFamily="34" charset="0"/>
              <a:buChar char="●"/>
            </a:pPr>
            <a:endParaRPr lang="en-GB" sz="1600" dirty="0" smtClean="0">
              <a:solidFill>
                <a:srgbClr val="000000"/>
              </a:solidFill>
              <a:latin typeface="Calibri" pitchFamily="34" charset="0"/>
              <a:cs typeface="Calibri" pitchFamily="34" charset="0"/>
            </a:endParaRPr>
          </a:p>
          <a:p>
            <a:pPr marL="284400" indent="-285750">
              <a:spcBef>
                <a:spcPct val="40000"/>
              </a:spcBef>
              <a:buClr>
                <a:srgbClr val="00778A"/>
              </a:buClr>
              <a:buSzPct val="100000"/>
              <a:buFont typeface="Calibri" pitchFamily="34" charset="0"/>
              <a:buChar char="●"/>
            </a:pPr>
            <a:endParaRPr lang="en-GB" sz="1600" dirty="0" smtClean="0">
              <a:solidFill>
                <a:srgbClr val="000000"/>
              </a:solidFill>
              <a:latin typeface="Calibri" pitchFamily="34" charset="0"/>
              <a:cs typeface="Calibri" pitchFamily="34" charset="0"/>
            </a:endParaRPr>
          </a:p>
          <a:p>
            <a:pPr indent="-1350">
              <a:spcBef>
                <a:spcPct val="40000"/>
              </a:spcBef>
              <a:buClr>
                <a:srgbClr val="00778A"/>
              </a:buClr>
              <a:buSzPct val="100000"/>
            </a:pPr>
            <a:endParaRPr lang="en-GB" sz="1600" dirty="0" smtClean="0">
              <a:solidFill>
                <a:srgbClr val="000000"/>
              </a:solidFill>
              <a:latin typeface="Calibri" pitchFamily="34" charset="0"/>
              <a:cs typeface="Calibri" pitchFamily="34" charset="0"/>
            </a:endParaRPr>
          </a:p>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Fixing on the front or top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of the slab </a:t>
            </a:r>
          </a:p>
        </p:txBody>
      </p:sp>
      <p:sp>
        <p:nvSpPr>
          <p:cNvPr id="4" name="Prostokąt 3"/>
          <p:cNvSpPr/>
          <p:nvPr/>
        </p:nvSpPr>
        <p:spPr>
          <a:xfrm>
            <a:off x="179512" y="5157192"/>
            <a:ext cx="1728192" cy="457200"/>
          </a:xfrm>
          <a:prstGeom prst="rect">
            <a:avLst/>
          </a:prstGeom>
          <a:pattFill prst="wdUpDiag">
            <a:fgClr>
              <a:schemeClr val="bg1">
                <a:lumMod val="65000"/>
              </a:schemeClr>
            </a:fgClr>
            <a:bgClr>
              <a:schemeClr val="bg1"/>
            </a:bgClr>
          </a:patt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ytuł 1"/>
          <p:cNvSpPr>
            <a:spLocks noGrp="1"/>
          </p:cNvSpPr>
          <p:nvPr>
            <p:ph type="title"/>
          </p:nvPr>
        </p:nvSpPr>
        <p:spPr/>
        <p:txBody>
          <a:bodyPr/>
          <a:lstStyle/>
          <a:p>
            <a:r>
              <a:rPr lang="en-GB" dirty="0" smtClean="0"/>
              <a:t>Fixing arrangement</a:t>
            </a:r>
            <a:endParaRPr lang="en-GB" dirty="0"/>
          </a:p>
        </p:txBody>
      </p:sp>
      <p:sp>
        <p:nvSpPr>
          <p:cNvPr id="12" name="Prążkowana strzałka w prawo 11"/>
          <p:cNvSpPr/>
          <p:nvPr/>
        </p:nvSpPr>
        <p:spPr>
          <a:xfrm rot="5400000">
            <a:off x="1259632" y="4509120"/>
            <a:ext cx="792088" cy="360040"/>
          </a:xfrm>
          <a:prstGeom prst="stripedRightArrow">
            <a:avLst/>
          </a:prstGeom>
          <a:gradFill flip="none" rotWithShape="1">
            <a:gsLst>
              <a:gs pos="0">
                <a:schemeClr val="bg1">
                  <a:lumMod val="65000"/>
                </a:schemeClr>
              </a:gs>
              <a:gs pos="50000">
                <a:schemeClr val="bg1">
                  <a:lumMod val="85000"/>
                </a:schemeClr>
              </a:gs>
              <a:gs pos="100000">
                <a:schemeClr val="bg1">
                  <a:lumMod val="95000"/>
                </a:schemeClr>
              </a:gs>
            </a:gsLst>
            <a:lin ang="0" scaled="1"/>
            <a:tileRect/>
          </a:gradFill>
          <a:ln w="12700" cap="flat" cmpd="tri" algn="ctr">
            <a:solidFill>
              <a:schemeClr val="bg1">
                <a:lumMod val="50000"/>
              </a:scheme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13" name="Prążkowana strzałka w prawo 12"/>
          <p:cNvSpPr/>
          <p:nvPr/>
        </p:nvSpPr>
        <p:spPr>
          <a:xfrm rot="10800000">
            <a:off x="1995081" y="5205772"/>
            <a:ext cx="792088" cy="360040"/>
          </a:xfrm>
          <a:prstGeom prst="stripedRightArrow">
            <a:avLst/>
          </a:prstGeom>
          <a:gradFill flip="none" rotWithShape="1">
            <a:gsLst>
              <a:gs pos="0">
                <a:schemeClr val="bg1">
                  <a:lumMod val="65000"/>
                </a:schemeClr>
              </a:gs>
              <a:gs pos="50000">
                <a:schemeClr val="bg1">
                  <a:lumMod val="85000"/>
                </a:schemeClr>
              </a:gs>
              <a:gs pos="100000">
                <a:schemeClr val="bg1">
                  <a:lumMod val="95000"/>
                </a:schemeClr>
              </a:gs>
            </a:gsLst>
            <a:lin ang="0" scaled="1"/>
            <a:tileRect/>
          </a:gradFill>
          <a:ln w="12700" cap="flat" cmpd="tri" algn="ctr">
            <a:solidFill>
              <a:schemeClr val="bg1">
                <a:lumMod val="50000"/>
              </a:scheme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Constantia"/>
              <a:ea typeface="+mn-ea"/>
              <a:cs typeface="+mn-cs"/>
            </a:endParaRPr>
          </a:p>
        </p:txBody>
      </p:sp>
      <p:sp>
        <p:nvSpPr>
          <p:cNvPr id="7" name="Dowolny kształt 6"/>
          <p:cNvSpPr/>
          <p:nvPr/>
        </p:nvSpPr>
        <p:spPr>
          <a:xfrm>
            <a:off x="1342571" y="4303486"/>
            <a:ext cx="5123543" cy="2365874"/>
          </a:xfrm>
          <a:custGeom>
            <a:avLst/>
            <a:gdLst>
              <a:gd name="connsiteX0" fmla="*/ 0 w 5123543"/>
              <a:gd name="connsiteY0" fmla="*/ 1153885 h 2271485"/>
              <a:gd name="connsiteX1" fmla="*/ 0 w 5123543"/>
              <a:gd name="connsiteY1" fmla="*/ 2271485 h 2271485"/>
              <a:gd name="connsiteX2" fmla="*/ 5123543 w 5123543"/>
              <a:gd name="connsiteY2" fmla="*/ 2271485 h 2271485"/>
              <a:gd name="connsiteX3" fmla="*/ 5123543 w 5123543"/>
              <a:gd name="connsiteY3" fmla="*/ 0 h 2271485"/>
            </a:gdLst>
            <a:ahLst/>
            <a:cxnLst>
              <a:cxn ang="0">
                <a:pos x="connsiteX0" y="connsiteY0"/>
              </a:cxn>
              <a:cxn ang="0">
                <a:pos x="connsiteX1" y="connsiteY1"/>
              </a:cxn>
              <a:cxn ang="0">
                <a:pos x="connsiteX2" y="connsiteY2"/>
              </a:cxn>
              <a:cxn ang="0">
                <a:pos x="connsiteX3" y="connsiteY3"/>
              </a:cxn>
            </a:cxnLst>
            <a:rect l="l" t="t" r="r" b="b"/>
            <a:pathLst>
              <a:path w="5123543" h="2271485">
                <a:moveTo>
                  <a:pt x="0" y="1153885"/>
                </a:moveTo>
                <a:lnTo>
                  <a:pt x="0" y="2271485"/>
                </a:lnTo>
                <a:lnTo>
                  <a:pt x="5123543" y="2271485"/>
                </a:lnTo>
                <a:lnTo>
                  <a:pt x="5123543" y="0"/>
                </a:lnTo>
              </a:path>
            </a:pathLst>
          </a:cu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 xmlns:p14="http://schemas.microsoft.com/office/powerpoint/2010/main" val="4199548229"/>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p:cTn id="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9" dur="500"/>
                                        <p:tgtEl>
                                          <p:spTgt spid="3">
                                            <p:txEl>
                                              <p:pRg st="4" end="4"/>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p:cTn id="17" dur="500" fill="hold"/>
                                        <p:tgtEl>
                                          <p:spTgt spid="13"/>
                                        </p:tgtEl>
                                        <p:attrNameLst>
                                          <p:attrName>ppt_w</p:attrName>
                                        </p:attrNameLst>
                                      </p:cBhvr>
                                      <p:tavLst>
                                        <p:tav tm="0">
                                          <p:val>
                                            <p:fltVal val="0"/>
                                          </p:val>
                                        </p:tav>
                                        <p:tav tm="100000">
                                          <p:val>
                                            <p:strVal val="#ppt_w"/>
                                          </p:val>
                                        </p:tav>
                                      </p:tavLst>
                                    </p:anim>
                                    <p:anim calcmode="lin" valueType="num">
                                      <p:cBhvr>
                                        <p:cTn id="18" dur="500" fill="hold"/>
                                        <p:tgtEl>
                                          <p:spTgt spid="13"/>
                                        </p:tgtEl>
                                        <p:attrNameLst>
                                          <p:attrName>ppt_h</p:attrName>
                                        </p:attrNameLst>
                                      </p:cBhvr>
                                      <p:tavLst>
                                        <p:tav tm="0">
                                          <p:val>
                                            <p:fltVal val="0"/>
                                          </p:val>
                                        </p:tav>
                                        <p:tav tm="100000">
                                          <p:val>
                                            <p:strVal val="#ppt_h"/>
                                          </p:val>
                                        </p:tav>
                                      </p:tavLst>
                                    </p:anim>
                                    <p:animEffect transition="in" filter="fade">
                                      <p:cBhvr>
                                        <p:cTn id="19" dur="500"/>
                                        <p:tgtEl>
                                          <p:spTgt spid="13"/>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p:cTn id="22" dur="500" fill="hold"/>
                                        <p:tgtEl>
                                          <p:spTgt spid="12"/>
                                        </p:tgtEl>
                                        <p:attrNameLst>
                                          <p:attrName>ppt_w</p:attrName>
                                        </p:attrNameLst>
                                      </p:cBhvr>
                                      <p:tavLst>
                                        <p:tav tm="0">
                                          <p:val>
                                            <p:fltVal val="0"/>
                                          </p:val>
                                        </p:tav>
                                        <p:tav tm="100000">
                                          <p:val>
                                            <p:strVal val="#ppt_w"/>
                                          </p:val>
                                        </p:tav>
                                      </p:tavLst>
                                    </p:anim>
                                    <p:anim calcmode="lin" valueType="num">
                                      <p:cBhvr>
                                        <p:cTn id="23" dur="500" fill="hold"/>
                                        <p:tgtEl>
                                          <p:spTgt spid="12"/>
                                        </p:tgtEl>
                                        <p:attrNameLst>
                                          <p:attrName>ppt_h</p:attrName>
                                        </p:attrNameLst>
                                      </p:cBhvr>
                                      <p:tavLst>
                                        <p:tav tm="0">
                                          <p:val>
                                            <p:fltVal val="0"/>
                                          </p:val>
                                        </p:tav>
                                        <p:tav tm="100000">
                                          <p:val>
                                            <p:strVal val="#ppt_h"/>
                                          </p:val>
                                        </p:tav>
                                      </p:tavLst>
                                    </p:anim>
                                    <p:animEffect transition="in" filter="fade">
                                      <p:cBhvr>
                                        <p:cTn id="24" dur="500"/>
                                        <p:tgtEl>
                                          <p:spTgt spid="12"/>
                                        </p:tgtEl>
                                      </p:cBhvr>
                                    </p:animEffect>
                                  </p:childTnLst>
                                </p:cTn>
                              </p:par>
                              <p:par>
                                <p:cTn id="25" presetID="22" presetClass="entr" presetSubtype="8" fill="hold" grpId="0" nodeType="withEffect">
                                  <p:stCondLst>
                                    <p:cond delay="1000"/>
                                  </p:stCondLst>
                                  <p:childTnLst>
                                    <p:set>
                                      <p:cBhvr>
                                        <p:cTn id="26" dur="1" fill="hold">
                                          <p:stCondLst>
                                            <p:cond delay="0"/>
                                          </p:stCondLst>
                                        </p:cTn>
                                        <p:tgtEl>
                                          <p:spTgt spid="7"/>
                                        </p:tgtEl>
                                        <p:attrNameLst>
                                          <p:attrName>style.visibility</p:attrName>
                                        </p:attrNameLst>
                                      </p:cBhvr>
                                      <p:to>
                                        <p:strVal val="visible"/>
                                      </p:to>
                                    </p:set>
                                    <p:animEffect transition="in" filter="wipe(left)">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2" grpId="0" animBg="1"/>
      <p:bldP spid="13" grpId="0" animBg="1"/>
      <p:bldP spid="7"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79512" y="2206327"/>
            <a:ext cx="5749925" cy="4391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 name="Picture 12" descr="Hilti_HST-R_image"/>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207809" y="1412776"/>
            <a:ext cx="1885950" cy="4429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 name="Picture 20"/>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647725" y="1416497"/>
            <a:ext cx="2124075" cy="18684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 name="Prostokąt 5"/>
          <p:cNvSpPr/>
          <p:nvPr/>
        </p:nvSpPr>
        <p:spPr>
          <a:xfrm>
            <a:off x="5580112" y="1412776"/>
            <a:ext cx="3384376" cy="2505301"/>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Fixing of the anchor to the slab by way of special anchor bolts</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00778A"/>
              </a:buClr>
              <a:buSzPct val="100000"/>
              <a:buFont typeface="Calibri" pitchFamily="34" charset="0"/>
              <a:buChar char="●"/>
            </a:pP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Adjustment possibility</a:t>
            </a:r>
          </a:p>
        </p:txBody>
      </p:sp>
      <p:sp>
        <p:nvSpPr>
          <p:cNvPr id="7" name="Line 7"/>
          <p:cNvSpPr>
            <a:spLocks noChangeShapeType="1"/>
          </p:cNvSpPr>
          <p:nvPr/>
        </p:nvSpPr>
        <p:spPr bwMode="auto">
          <a:xfrm flipH="1">
            <a:off x="2803013" y="5157192"/>
            <a:ext cx="720725" cy="431800"/>
          </a:xfrm>
          <a:prstGeom prst="line">
            <a:avLst/>
          </a:prstGeom>
          <a:noFill/>
          <a:ln w="50800">
            <a:solidFill>
              <a:srgbClr val="FF0000"/>
            </a:solidFill>
            <a:round/>
            <a:headEnd/>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8" name="Line 9"/>
          <p:cNvSpPr>
            <a:spLocks noChangeShapeType="1"/>
          </p:cNvSpPr>
          <p:nvPr/>
        </p:nvSpPr>
        <p:spPr bwMode="auto">
          <a:xfrm flipV="1">
            <a:off x="4767772" y="3998916"/>
            <a:ext cx="720725" cy="431800"/>
          </a:xfrm>
          <a:prstGeom prst="line">
            <a:avLst/>
          </a:prstGeom>
          <a:noFill/>
          <a:ln w="50800">
            <a:solidFill>
              <a:srgbClr val="FF0000"/>
            </a:solidFill>
            <a:round/>
            <a:headEnd/>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3" name="Tytuł 2"/>
          <p:cNvSpPr>
            <a:spLocks noGrp="1"/>
          </p:cNvSpPr>
          <p:nvPr>
            <p:ph type="title"/>
          </p:nvPr>
        </p:nvSpPr>
        <p:spPr/>
        <p:txBody>
          <a:bodyPr/>
          <a:lstStyle/>
          <a:p>
            <a:r>
              <a:rPr lang="en-GB" dirty="0" smtClean="0"/>
              <a:t>Fixing arrangement</a:t>
            </a:r>
            <a:endParaRPr lang="en-GB" dirty="0"/>
          </a:p>
        </p:txBody>
      </p:sp>
    </p:spTree>
    <p:extLst>
      <p:ext uri="{BB962C8B-B14F-4D97-AF65-F5344CB8AC3E}">
        <p14:creationId xmlns="" xmlns:p14="http://schemas.microsoft.com/office/powerpoint/2010/main" val="876745072"/>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6">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ppt_w</p:attrName>
                                        </p:attrNameLst>
                                      </p:cBhvr>
                                      <p:tavLst>
                                        <p:tav tm="0">
                                          <p:val>
                                            <p:fltVal val="0"/>
                                          </p:val>
                                        </p:tav>
                                        <p:tav tm="100000">
                                          <p:val>
                                            <p:strVal val="#ppt_w"/>
                                          </p:val>
                                        </p:tav>
                                      </p:tavLst>
                                    </p:anim>
                                    <p:anim calcmode="lin" valueType="num">
                                      <p:cBhvr>
                                        <p:cTn id="13" dur="500" fill="hold"/>
                                        <p:tgtEl>
                                          <p:spTgt spid="5"/>
                                        </p:tgtEl>
                                        <p:attrNameLst>
                                          <p:attrName>ppt_h</p:attrName>
                                        </p:attrNameLst>
                                      </p:cBhvr>
                                      <p:tavLst>
                                        <p:tav tm="0">
                                          <p:val>
                                            <p:fltVal val="0"/>
                                          </p:val>
                                        </p:tav>
                                        <p:tav tm="100000">
                                          <p:val>
                                            <p:strVal val="#ppt_h"/>
                                          </p:val>
                                        </p:tav>
                                      </p:tavLst>
                                    </p:anim>
                                    <p:animEffect transition="in" filter="fade">
                                      <p:cBhvr>
                                        <p:cTn id="14" dur="500"/>
                                        <p:tgtEl>
                                          <p:spTgt spid="5"/>
                                        </p:tgtEl>
                                      </p:cBhvr>
                                    </p:animEffect>
                                  </p:childTnLst>
                                </p:cTn>
                              </p:par>
                              <p:par>
                                <p:cTn id="15" presetID="53" presetClass="entr" presetSubtype="16" fill="hold" nodeType="with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500" fill="hold"/>
                                        <p:tgtEl>
                                          <p:spTgt spid="4"/>
                                        </p:tgtEl>
                                        <p:attrNameLst>
                                          <p:attrName>ppt_w</p:attrName>
                                        </p:attrNameLst>
                                      </p:cBhvr>
                                      <p:tavLst>
                                        <p:tav tm="0">
                                          <p:val>
                                            <p:fltVal val="0"/>
                                          </p:val>
                                        </p:tav>
                                        <p:tav tm="100000">
                                          <p:val>
                                            <p:strVal val="#ppt_w"/>
                                          </p:val>
                                        </p:tav>
                                      </p:tavLst>
                                    </p:anim>
                                    <p:anim calcmode="lin" valueType="num">
                                      <p:cBhvr>
                                        <p:cTn id="18" dur="500" fill="hold"/>
                                        <p:tgtEl>
                                          <p:spTgt spid="4"/>
                                        </p:tgtEl>
                                        <p:attrNameLst>
                                          <p:attrName>ppt_h</p:attrName>
                                        </p:attrNameLst>
                                      </p:cBhvr>
                                      <p:tavLst>
                                        <p:tav tm="0">
                                          <p:val>
                                            <p:fltVal val="0"/>
                                          </p:val>
                                        </p:tav>
                                        <p:tav tm="100000">
                                          <p:val>
                                            <p:strVal val="#ppt_h"/>
                                          </p:val>
                                        </p:tav>
                                      </p:tavLst>
                                    </p:anim>
                                    <p:animEffect transition="in" filter="fade">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 calcmode="lin" valueType="num">
                                      <p:cBhvr>
                                        <p:cTn id="24"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26" dur="500"/>
                                        <p:tgtEl>
                                          <p:spTgt spid="6">
                                            <p:txEl>
                                              <p:pRg st="2" end="2"/>
                                            </p:txEl>
                                          </p:spTgt>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p:cTn id="29" dur="500" fill="hold"/>
                                        <p:tgtEl>
                                          <p:spTgt spid="8"/>
                                        </p:tgtEl>
                                        <p:attrNameLst>
                                          <p:attrName>ppt_w</p:attrName>
                                        </p:attrNameLst>
                                      </p:cBhvr>
                                      <p:tavLst>
                                        <p:tav tm="0">
                                          <p:val>
                                            <p:fltVal val="0"/>
                                          </p:val>
                                        </p:tav>
                                        <p:tav tm="100000">
                                          <p:val>
                                            <p:strVal val="#ppt_w"/>
                                          </p:val>
                                        </p:tav>
                                      </p:tavLst>
                                    </p:anim>
                                    <p:anim calcmode="lin" valueType="num">
                                      <p:cBhvr>
                                        <p:cTn id="30" dur="500" fill="hold"/>
                                        <p:tgtEl>
                                          <p:spTgt spid="8"/>
                                        </p:tgtEl>
                                        <p:attrNameLst>
                                          <p:attrName>ppt_h</p:attrName>
                                        </p:attrNameLst>
                                      </p:cBhvr>
                                      <p:tavLst>
                                        <p:tav tm="0">
                                          <p:val>
                                            <p:fltVal val="0"/>
                                          </p:val>
                                        </p:tav>
                                        <p:tav tm="100000">
                                          <p:val>
                                            <p:strVal val="#ppt_h"/>
                                          </p:val>
                                        </p:tav>
                                      </p:tavLst>
                                    </p:anim>
                                    <p:animEffect transition="in" filter="fade">
                                      <p:cBhvr>
                                        <p:cTn id="31" dur="500"/>
                                        <p:tgtEl>
                                          <p:spTgt spid="8"/>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7"/>
                                        </p:tgtEl>
                                        <p:attrNameLst>
                                          <p:attrName>style.visibility</p:attrName>
                                        </p:attrNameLst>
                                      </p:cBhvr>
                                      <p:to>
                                        <p:strVal val="visible"/>
                                      </p:to>
                                    </p:set>
                                    <p:anim calcmode="lin" valueType="num">
                                      <p:cBhvr>
                                        <p:cTn id="34" dur="500" fill="hold"/>
                                        <p:tgtEl>
                                          <p:spTgt spid="7"/>
                                        </p:tgtEl>
                                        <p:attrNameLst>
                                          <p:attrName>ppt_w</p:attrName>
                                        </p:attrNameLst>
                                      </p:cBhvr>
                                      <p:tavLst>
                                        <p:tav tm="0">
                                          <p:val>
                                            <p:fltVal val="0"/>
                                          </p:val>
                                        </p:tav>
                                        <p:tav tm="100000">
                                          <p:val>
                                            <p:strVal val="#ppt_w"/>
                                          </p:val>
                                        </p:tav>
                                      </p:tavLst>
                                    </p:anim>
                                    <p:anim calcmode="lin" valueType="num">
                                      <p:cBhvr>
                                        <p:cTn id="35" dur="500" fill="hold"/>
                                        <p:tgtEl>
                                          <p:spTgt spid="7"/>
                                        </p:tgtEl>
                                        <p:attrNameLst>
                                          <p:attrName>ppt_h</p:attrName>
                                        </p:attrNameLst>
                                      </p:cBhvr>
                                      <p:tavLst>
                                        <p:tav tm="0">
                                          <p:val>
                                            <p:fltVal val="0"/>
                                          </p:val>
                                        </p:tav>
                                        <p:tav tm="100000">
                                          <p:val>
                                            <p:strVal val="#ppt_h"/>
                                          </p:val>
                                        </p:tav>
                                      </p:tavLst>
                                    </p:anim>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94880" y="1556792"/>
            <a:ext cx="5437187" cy="4532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Line 16"/>
          <p:cNvSpPr>
            <a:spLocks noChangeShapeType="1"/>
          </p:cNvSpPr>
          <p:nvPr/>
        </p:nvSpPr>
        <p:spPr bwMode="auto">
          <a:xfrm>
            <a:off x="3852812" y="5120481"/>
            <a:ext cx="538163" cy="323850"/>
          </a:xfrm>
          <a:prstGeom prst="line">
            <a:avLst/>
          </a:prstGeom>
          <a:noFill/>
          <a:ln w="50800">
            <a:solidFill>
              <a:srgbClr val="FF0000"/>
            </a:solidFill>
            <a:round/>
            <a:headEnd/>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4" name="Line 18"/>
          <p:cNvSpPr>
            <a:spLocks noChangeShapeType="1"/>
          </p:cNvSpPr>
          <p:nvPr/>
        </p:nvSpPr>
        <p:spPr bwMode="auto">
          <a:xfrm flipH="1" flipV="1">
            <a:off x="3563887" y="4652169"/>
            <a:ext cx="612775" cy="360362"/>
          </a:xfrm>
          <a:prstGeom prst="line">
            <a:avLst/>
          </a:prstGeom>
          <a:noFill/>
          <a:ln w="50800">
            <a:solidFill>
              <a:srgbClr val="FF0000"/>
            </a:solidFill>
            <a:round/>
            <a:headEnd/>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6" name="Prostokąt 5"/>
          <p:cNvSpPr/>
          <p:nvPr/>
        </p:nvSpPr>
        <p:spPr>
          <a:xfrm>
            <a:off x="5436096" y="2549686"/>
            <a:ext cx="3528392" cy="2505301"/>
          </a:xfrm>
          <a:prstGeom prst="rect">
            <a:avLst/>
          </a:prstGeom>
        </p:spPr>
        <p:txBody>
          <a:bodyPr wrap="square">
            <a:spAutoFit/>
          </a:bodyPr>
          <a:lstStyle/>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Fixation of the mullion to the anchor by means of the bolt,  special washers and nut</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284400" indent="-285750">
              <a:spcBef>
                <a:spcPct val="40000"/>
              </a:spcBef>
              <a:buClr>
                <a:srgbClr val="00778A"/>
              </a:buClr>
              <a:buSzPct val="100000"/>
              <a:buFont typeface="Calibri" pitchFamily="34" charset="0"/>
              <a:buChar char="●"/>
            </a:pPr>
            <a:endParaRPr lang="en-GB" sz="1600" dirty="0" smtClean="0">
              <a:solidFill>
                <a:srgbClr val="000000"/>
              </a:solidFill>
              <a:latin typeface="Calibri" pitchFamily="34" charset="0"/>
              <a:cs typeface="Calibri" pitchFamily="34" charset="0"/>
            </a:endParaRPr>
          </a:p>
          <a:p>
            <a:pPr marL="284400"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Final adjustment possible</a:t>
            </a:r>
          </a:p>
        </p:txBody>
      </p:sp>
      <p:sp>
        <p:nvSpPr>
          <p:cNvPr id="5" name="Tytuł 4"/>
          <p:cNvSpPr>
            <a:spLocks noGrp="1"/>
          </p:cNvSpPr>
          <p:nvPr>
            <p:ph type="title"/>
          </p:nvPr>
        </p:nvSpPr>
        <p:spPr/>
        <p:txBody>
          <a:bodyPr/>
          <a:lstStyle/>
          <a:p>
            <a:r>
              <a:rPr lang="en-GB" dirty="0" smtClean="0"/>
              <a:t>Fixing arrangement</a:t>
            </a:r>
            <a:endParaRPr lang="en-GB" dirty="0"/>
          </a:p>
        </p:txBody>
      </p:sp>
    </p:spTree>
    <p:extLst>
      <p:ext uri="{BB962C8B-B14F-4D97-AF65-F5344CB8AC3E}">
        <p14:creationId xmlns="" xmlns:p14="http://schemas.microsoft.com/office/powerpoint/2010/main" val="1951523612"/>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p:cTn id="7"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6">
                                            <p:txEl>
                                              <p:pRg st="2" end="2"/>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500" fill="hold"/>
                                        <p:tgtEl>
                                          <p:spTgt spid="4"/>
                                        </p:tgtEl>
                                        <p:attrNameLst>
                                          <p:attrName>ppt_w</p:attrName>
                                        </p:attrNameLst>
                                      </p:cBhvr>
                                      <p:tavLst>
                                        <p:tav tm="0">
                                          <p:val>
                                            <p:fltVal val="0"/>
                                          </p:val>
                                        </p:tav>
                                        <p:tav tm="100000">
                                          <p:val>
                                            <p:strVal val="#ppt_w"/>
                                          </p:val>
                                        </p:tav>
                                      </p:tavLst>
                                    </p:anim>
                                    <p:anim calcmode="lin" valueType="num">
                                      <p:cBhvr>
                                        <p:cTn id="13" dur="500" fill="hold"/>
                                        <p:tgtEl>
                                          <p:spTgt spid="4"/>
                                        </p:tgtEl>
                                        <p:attrNameLst>
                                          <p:attrName>ppt_h</p:attrName>
                                        </p:attrNameLst>
                                      </p:cBhvr>
                                      <p:tavLst>
                                        <p:tav tm="0">
                                          <p:val>
                                            <p:fltVal val="0"/>
                                          </p:val>
                                        </p:tav>
                                        <p:tav tm="100000">
                                          <p:val>
                                            <p:strVal val="#ppt_h"/>
                                          </p:val>
                                        </p:tav>
                                      </p:tavLst>
                                    </p:anim>
                                    <p:animEffect transition="in" filter="fade">
                                      <p:cBhvr>
                                        <p:cTn id="14" dur="500"/>
                                        <p:tgtEl>
                                          <p:spTgt spid="4"/>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500" fill="hold"/>
                                        <p:tgtEl>
                                          <p:spTgt spid="3"/>
                                        </p:tgtEl>
                                        <p:attrNameLst>
                                          <p:attrName>ppt_w</p:attrName>
                                        </p:attrNameLst>
                                      </p:cBhvr>
                                      <p:tavLst>
                                        <p:tav tm="0">
                                          <p:val>
                                            <p:fltVal val="0"/>
                                          </p:val>
                                        </p:tav>
                                        <p:tav tm="100000">
                                          <p:val>
                                            <p:strVal val="#ppt_w"/>
                                          </p:val>
                                        </p:tav>
                                      </p:tavLst>
                                    </p:anim>
                                    <p:anim calcmode="lin" valueType="num">
                                      <p:cBhvr>
                                        <p:cTn id="18" dur="500" fill="hold"/>
                                        <p:tgtEl>
                                          <p:spTgt spid="3"/>
                                        </p:tgtEl>
                                        <p:attrNameLst>
                                          <p:attrName>ppt_h</p:attrName>
                                        </p:attrNameLst>
                                      </p:cBhvr>
                                      <p:tavLst>
                                        <p:tav tm="0">
                                          <p:val>
                                            <p:fltVal val="0"/>
                                          </p:val>
                                        </p:tav>
                                        <p:tav tm="100000">
                                          <p:val>
                                            <p:strVal val="#ppt_h"/>
                                          </p:val>
                                        </p:tav>
                                      </p:tavLst>
                                    </p:anim>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95536" y="1505692"/>
            <a:ext cx="3501449" cy="317051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1"/>
          <p:cNvPicPr>
            <a:picLocks noChangeAspect="1" noChangeArrowheads="1"/>
          </p:cNvPicPr>
          <p:nvPr/>
        </p:nvPicPr>
        <p:blipFill>
          <a:blip r:embed="rId3" cstate="print"/>
          <a:srcRect/>
          <a:stretch>
            <a:fillRect/>
          </a:stretch>
        </p:blipFill>
        <p:spPr bwMode="auto">
          <a:xfrm>
            <a:off x="5525747" y="1505692"/>
            <a:ext cx="3543725" cy="3170511"/>
          </a:xfrm>
          <a:prstGeom prst="rect">
            <a:avLst/>
          </a:prstGeom>
          <a:noFill/>
          <a:ln w="9525">
            <a:noFill/>
            <a:round/>
            <a:headEnd/>
            <a:tailEnd/>
          </a:ln>
          <a:effectLst/>
        </p:spPr>
      </p:pic>
      <p:sp>
        <p:nvSpPr>
          <p:cNvPr id="5" name="pole tekstowe 4"/>
          <p:cNvSpPr txBox="1"/>
          <p:nvPr/>
        </p:nvSpPr>
        <p:spPr>
          <a:xfrm>
            <a:off x="250824" y="1268760"/>
            <a:ext cx="1800895" cy="369332"/>
          </a:xfrm>
          <a:prstGeom prst="rect">
            <a:avLst/>
          </a:prstGeom>
          <a:noFill/>
        </p:spPr>
        <p:txBody>
          <a:bodyPr wrap="square" rtlCol="0">
            <a:spAutoFit/>
          </a:bodyPr>
          <a:lstStyle/>
          <a:p>
            <a:r>
              <a:rPr lang="en-GB" dirty="0" smtClean="0">
                <a:latin typeface="Calibri" pitchFamily="34" charset="0"/>
                <a:cs typeface="Calibri" pitchFamily="34" charset="0"/>
              </a:rPr>
              <a:t>Fixed anchoring</a:t>
            </a:r>
            <a:endParaRPr lang="en-GB" dirty="0">
              <a:latin typeface="Calibri" pitchFamily="34" charset="0"/>
              <a:cs typeface="Calibri" pitchFamily="34" charset="0"/>
            </a:endParaRPr>
          </a:p>
        </p:txBody>
      </p:sp>
      <p:sp>
        <p:nvSpPr>
          <p:cNvPr id="6" name="pole tekstowe 5"/>
          <p:cNvSpPr txBox="1"/>
          <p:nvPr/>
        </p:nvSpPr>
        <p:spPr>
          <a:xfrm>
            <a:off x="5220072" y="1268760"/>
            <a:ext cx="1721946" cy="369332"/>
          </a:xfrm>
          <a:prstGeom prst="rect">
            <a:avLst/>
          </a:prstGeom>
          <a:noFill/>
        </p:spPr>
        <p:txBody>
          <a:bodyPr wrap="none" rtlCol="0">
            <a:spAutoFit/>
          </a:bodyPr>
          <a:lstStyle/>
          <a:p>
            <a:r>
              <a:rPr lang="en-GB" dirty="0" smtClean="0">
                <a:latin typeface="Calibri" pitchFamily="34" charset="0"/>
                <a:cs typeface="Calibri" pitchFamily="34" charset="0"/>
              </a:rPr>
              <a:t>Loose anchoring</a:t>
            </a:r>
            <a:endParaRPr lang="en-GB" dirty="0">
              <a:latin typeface="Calibri" pitchFamily="34" charset="0"/>
              <a:cs typeface="Calibri" pitchFamily="34" charset="0"/>
            </a:endParaRPr>
          </a:p>
        </p:txBody>
      </p:sp>
      <p:pic>
        <p:nvPicPr>
          <p:cNvPr id="7" name="Picture 2"/>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rot="5400000" flipH="1">
            <a:off x="680353" y="4437955"/>
            <a:ext cx="1761072" cy="169362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2" name="Line 18"/>
          <p:cNvSpPr>
            <a:spLocks noChangeShapeType="1"/>
          </p:cNvSpPr>
          <p:nvPr/>
        </p:nvSpPr>
        <p:spPr bwMode="auto">
          <a:xfrm flipH="1" flipV="1">
            <a:off x="7884368" y="2916135"/>
            <a:ext cx="0" cy="575419"/>
          </a:xfrm>
          <a:prstGeom prst="line">
            <a:avLst/>
          </a:prstGeom>
          <a:noFill/>
          <a:ln w="50800">
            <a:solidFill>
              <a:srgbClr val="FF0000"/>
            </a:solidFill>
            <a:round/>
            <a:headEnd/>
            <a:tailEnd type="stealth" w="lg" len="lg"/>
          </a:ln>
          <a:extLst>
            <a:ext uri="{909E8E84-426E-40DD-AFC4-6F175D3DCCD1}">
              <a14:hiddenFill xmlns="" xmlns:a14="http://schemas.microsoft.com/office/drawing/2010/main">
                <a:noFill/>
              </a14:hiddenFill>
            </a:ext>
          </a:extLst>
        </p:spPr>
        <p:txBody>
          <a:bodyPr/>
          <a:lstStyle/>
          <a:p>
            <a:endParaRPr lang="en-GB"/>
          </a:p>
        </p:txBody>
      </p:sp>
      <p:pic>
        <p:nvPicPr>
          <p:cNvPr id="8" name="Picture 3"/>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rot="5400000" flipH="1">
            <a:off x="5878100" y="4413088"/>
            <a:ext cx="1740735" cy="171110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Line 16"/>
          <p:cNvSpPr>
            <a:spLocks noChangeShapeType="1"/>
          </p:cNvSpPr>
          <p:nvPr/>
        </p:nvSpPr>
        <p:spPr bwMode="auto">
          <a:xfrm>
            <a:off x="7892052" y="3716131"/>
            <a:ext cx="0" cy="612775"/>
          </a:xfrm>
          <a:prstGeom prst="line">
            <a:avLst/>
          </a:prstGeom>
          <a:noFill/>
          <a:ln w="50800">
            <a:solidFill>
              <a:srgbClr val="FF0000"/>
            </a:solidFill>
            <a:round/>
            <a:headEnd/>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14" name="Prostokąt 13"/>
          <p:cNvSpPr/>
          <p:nvPr/>
        </p:nvSpPr>
        <p:spPr>
          <a:xfrm>
            <a:off x="2627784" y="4725739"/>
            <a:ext cx="3168352" cy="1323439"/>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Loose anchoring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in comparison with fixed enable</a:t>
            </a:r>
            <a:r>
              <a:rPr lang="pl-PL" sz="1600" dirty="0" smtClean="0">
                <a:solidFill>
                  <a:srgbClr val="000000"/>
                </a:solidFill>
                <a:latin typeface="Calibri" pitchFamily="34" charset="0"/>
                <a:cs typeface="Calibri" pitchFamily="34" charset="0"/>
              </a:rPr>
              <a:t>s</a:t>
            </a:r>
            <a:r>
              <a:rPr lang="en-GB" sz="1600" dirty="0" smtClean="0">
                <a:solidFill>
                  <a:srgbClr val="000000"/>
                </a:solidFill>
                <a:latin typeface="Calibri" pitchFamily="34" charset="0"/>
                <a:cs typeface="Calibri" pitchFamily="34" charset="0"/>
              </a:rPr>
              <a:t> thermal</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expansion</a:t>
            </a:r>
            <a:r>
              <a:rPr lang="pl-PL" sz="1600" dirty="0" smtClean="0">
                <a:solidFill>
                  <a:srgbClr val="000000"/>
                </a:solidFill>
                <a:latin typeface="Calibri" pitchFamily="34" charset="0"/>
                <a:cs typeface="Calibri" pitchFamily="34" charset="0"/>
              </a:rPr>
              <a:t> of the </a:t>
            </a:r>
            <a:r>
              <a:rPr lang="en-GB" sz="1600" dirty="0" smtClean="0">
                <a:solidFill>
                  <a:srgbClr val="000000"/>
                </a:solidFill>
                <a:latin typeface="Calibri" pitchFamily="34" charset="0"/>
                <a:cs typeface="Calibri" pitchFamily="34" charset="0"/>
              </a:rPr>
              <a:t>mullion</a:t>
            </a:r>
            <a:r>
              <a:rPr lang="pl-PL" sz="1600" dirty="0" smtClean="0">
                <a:solidFill>
                  <a:srgbClr val="000000"/>
                </a:solidFill>
                <a:latin typeface="Calibri" pitchFamily="34" charset="0"/>
                <a:cs typeface="Calibri" pitchFamily="34" charset="0"/>
              </a:rPr>
              <a:t> in </a:t>
            </a:r>
            <a:r>
              <a:rPr lang="pl-PL" sz="1600" dirty="0">
                <a:solidFill>
                  <a:srgbClr val="000000"/>
                </a:solidFill>
                <a:latin typeface="Calibri" pitchFamily="34" charset="0"/>
                <a:cs typeface="Calibri" pitchFamily="34" charset="0"/>
              </a:rPr>
              <a:t>a</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vertical</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direction</a:t>
            </a:r>
          </a:p>
        </p:txBody>
      </p:sp>
      <p:sp>
        <p:nvSpPr>
          <p:cNvPr id="3" name="Tytuł 2"/>
          <p:cNvSpPr>
            <a:spLocks noGrp="1"/>
          </p:cNvSpPr>
          <p:nvPr>
            <p:ph type="title"/>
          </p:nvPr>
        </p:nvSpPr>
        <p:spPr/>
        <p:txBody>
          <a:bodyPr/>
          <a:lstStyle/>
          <a:p>
            <a:r>
              <a:rPr lang="en-GB" dirty="0" smtClean="0"/>
              <a:t>Fixing arrangement</a:t>
            </a:r>
            <a:endParaRPr lang="en-GB" dirty="0"/>
          </a:p>
        </p:txBody>
      </p:sp>
    </p:spTree>
    <p:extLst>
      <p:ext uri="{BB962C8B-B14F-4D97-AF65-F5344CB8AC3E}">
        <p14:creationId xmlns="" xmlns:p14="http://schemas.microsoft.com/office/powerpoint/2010/main" val="2111769875"/>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 calcmode="lin" valueType="num">
                                      <p:cBhvr>
                                        <p:cTn id="7" dur="500" fill="hold"/>
                                        <p:tgtEl>
                                          <p:spTgt spid="1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1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14">
                                            <p:txEl>
                                              <p:pRg st="0" end="0"/>
                                            </p:txEl>
                                          </p:spTgt>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500" fill="hold"/>
                                        <p:tgtEl>
                                          <p:spTgt spid="12"/>
                                        </p:tgtEl>
                                        <p:attrNameLst>
                                          <p:attrName>ppt_w</p:attrName>
                                        </p:attrNameLst>
                                      </p:cBhvr>
                                      <p:tavLst>
                                        <p:tav tm="0">
                                          <p:val>
                                            <p:fltVal val="0"/>
                                          </p:val>
                                        </p:tav>
                                        <p:tav tm="100000">
                                          <p:val>
                                            <p:strVal val="#ppt_w"/>
                                          </p:val>
                                        </p:tav>
                                      </p:tavLst>
                                    </p:anim>
                                    <p:anim calcmode="lin" valueType="num">
                                      <p:cBhvr>
                                        <p:cTn id="14" dur="500" fill="hold"/>
                                        <p:tgtEl>
                                          <p:spTgt spid="12"/>
                                        </p:tgtEl>
                                        <p:attrNameLst>
                                          <p:attrName>ppt_h</p:attrName>
                                        </p:attrNameLst>
                                      </p:cBhvr>
                                      <p:tavLst>
                                        <p:tav tm="0">
                                          <p:val>
                                            <p:fltVal val="0"/>
                                          </p:val>
                                        </p:tav>
                                        <p:tav tm="100000">
                                          <p:val>
                                            <p:strVal val="#ppt_h"/>
                                          </p:val>
                                        </p:tav>
                                      </p:tavLst>
                                    </p:anim>
                                    <p:animEffect transition="in" filter="fade">
                                      <p:cBhvr>
                                        <p:cTn id="15" dur="500"/>
                                        <p:tgtEl>
                                          <p:spTgt spid="12"/>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 calcmode="lin" valueType="num">
                                      <p:cBhvr>
                                        <p:cTn id="18" dur="500" fill="hold"/>
                                        <p:tgtEl>
                                          <p:spTgt spid="11"/>
                                        </p:tgtEl>
                                        <p:attrNameLst>
                                          <p:attrName>ppt_w</p:attrName>
                                        </p:attrNameLst>
                                      </p:cBhvr>
                                      <p:tavLst>
                                        <p:tav tm="0">
                                          <p:val>
                                            <p:fltVal val="0"/>
                                          </p:val>
                                        </p:tav>
                                        <p:tav tm="100000">
                                          <p:val>
                                            <p:strVal val="#ppt_w"/>
                                          </p:val>
                                        </p:tav>
                                      </p:tavLst>
                                    </p:anim>
                                    <p:anim calcmode="lin" valueType="num">
                                      <p:cBhvr>
                                        <p:cTn id="19" dur="500" fill="hold"/>
                                        <p:tgtEl>
                                          <p:spTgt spid="11"/>
                                        </p:tgtEl>
                                        <p:attrNameLst>
                                          <p:attrName>ppt_h</p:attrName>
                                        </p:attrNameLst>
                                      </p:cBhvr>
                                      <p:tavLst>
                                        <p:tav tm="0">
                                          <p:val>
                                            <p:fltVal val="0"/>
                                          </p:val>
                                        </p:tav>
                                        <p:tav tm="100000">
                                          <p:val>
                                            <p:strVal val="#ppt_h"/>
                                          </p:val>
                                        </p:tav>
                                      </p:tavLst>
                                    </p:anim>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1"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Detail_01"/>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3908560" y="1397408"/>
            <a:ext cx="5051425" cy="51117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Prostokąt 2"/>
          <p:cNvSpPr/>
          <p:nvPr/>
        </p:nvSpPr>
        <p:spPr>
          <a:xfrm>
            <a:off x="76768" y="1686516"/>
            <a:ext cx="3801056" cy="462280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Fixed elements installed on the top of the slab consist of a few parts that play anchoring and supporting role</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
            </a:r>
            <a:br>
              <a:rPr lang="en-GB"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 final stability after adjustment is ensured by way of bolts located in round (non-oval) holes</a:t>
            </a:r>
          </a:p>
        </p:txBody>
      </p:sp>
      <p:sp>
        <p:nvSpPr>
          <p:cNvPr id="4" name="Text Box 22"/>
          <p:cNvSpPr txBox="1">
            <a:spLocks noChangeArrowheads="1"/>
          </p:cNvSpPr>
          <p:nvPr/>
        </p:nvSpPr>
        <p:spPr bwMode="auto">
          <a:xfrm>
            <a:off x="5868144" y="1785010"/>
            <a:ext cx="1296144"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algn="ctr" eaLnBrk="0" fontAlgn="base" hangingPunct="0">
              <a:spcBef>
                <a:spcPct val="0"/>
              </a:spcBef>
              <a:spcAft>
                <a:spcPct val="0"/>
              </a:spcAft>
              <a:defRPr sz="2400">
                <a:solidFill>
                  <a:schemeClr val="tx1"/>
                </a:solidFill>
                <a:latin typeface="Arial" pitchFamily="34" charset="0"/>
              </a:defRPr>
            </a:lvl6pPr>
            <a:lvl7pPr marL="2971800" indent="-228600" algn="ctr" eaLnBrk="0" fontAlgn="base" hangingPunct="0">
              <a:spcBef>
                <a:spcPct val="0"/>
              </a:spcBef>
              <a:spcAft>
                <a:spcPct val="0"/>
              </a:spcAft>
              <a:defRPr sz="2400">
                <a:solidFill>
                  <a:schemeClr val="tx1"/>
                </a:solidFill>
                <a:latin typeface="Arial" pitchFamily="34" charset="0"/>
              </a:defRPr>
            </a:lvl7pPr>
            <a:lvl8pPr marL="3429000" indent="-228600" algn="ctr" eaLnBrk="0" fontAlgn="base" hangingPunct="0">
              <a:spcBef>
                <a:spcPct val="0"/>
              </a:spcBef>
              <a:spcAft>
                <a:spcPct val="0"/>
              </a:spcAft>
              <a:defRPr sz="2400">
                <a:solidFill>
                  <a:schemeClr val="tx1"/>
                </a:solidFill>
                <a:latin typeface="Arial" pitchFamily="34" charset="0"/>
              </a:defRPr>
            </a:lvl8pPr>
            <a:lvl9pPr marL="3886200" indent="-228600" algn="ctr" eaLnBrk="0" fontAlgn="base" hangingPunct="0">
              <a:spcBef>
                <a:spcPct val="0"/>
              </a:spcBef>
              <a:spcAft>
                <a:spcPct val="0"/>
              </a:spcAft>
              <a:defRPr sz="2400">
                <a:solidFill>
                  <a:schemeClr val="tx1"/>
                </a:solidFill>
                <a:latin typeface="Arial" pitchFamily="34" charset="0"/>
              </a:defRPr>
            </a:lvl9pPr>
          </a:lstStyle>
          <a:p>
            <a:pPr algn="r" eaLnBrk="1" hangingPunct="1">
              <a:spcBef>
                <a:spcPct val="50000"/>
              </a:spcBef>
            </a:pPr>
            <a:r>
              <a:rPr lang="en-GB" sz="2000" dirty="0" smtClean="0">
                <a:solidFill>
                  <a:schemeClr val="bg1"/>
                </a:solidFill>
                <a:latin typeface="Calibri" pitchFamily="34" charset="0"/>
                <a:cs typeface="Calibri" pitchFamily="34" charset="0"/>
              </a:rPr>
              <a:t>Anchoring piece</a:t>
            </a:r>
            <a:endParaRPr lang="en-GB" sz="2000" dirty="0">
              <a:solidFill>
                <a:schemeClr val="bg1"/>
              </a:solidFill>
              <a:latin typeface="Calibri" pitchFamily="34" charset="0"/>
              <a:cs typeface="Calibri" pitchFamily="34" charset="0"/>
            </a:endParaRPr>
          </a:p>
        </p:txBody>
      </p:sp>
      <p:sp>
        <p:nvSpPr>
          <p:cNvPr id="5" name="Text Box 22"/>
          <p:cNvSpPr txBox="1">
            <a:spLocks noChangeArrowheads="1"/>
          </p:cNvSpPr>
          <p:nvPr/>
        </p:nvSpPr>
        <p:spPr bwMode="auto">
          <a:xfrm>
            <a:off x="3908560" y="4449306"/>
            <a:ext cx="1324028"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algn="ctr" eaLnBrk="0" fontAlgn="base" hangingPunct="0">
              <a:spcBef>
                <a:spcPct val="0"/>
              </a:spcBef>
              <a:spcAft>
                <a:spcPct val="0"/>
              </a:spcAft>
              <a:defRPr sz="2400">
                <a:solidFill>
                  <a:schemeClr val="tx1"/>
                </a:solidFill>
                <a:latin typeface="Arial" pitchFamily="34" charset="0"/>
              </a:defRPr>
            </a:lvl6pPr>
            <a:lvl7pPr marL="2971800" indent="-228600" algn="ctr" eaLnBrk="0" fontAlgn="base" hangingPunct="0">
              <a:spcBef>
                <a:spcPct val="0"/>
              </a:spcBef>
              <a:spcAft>
                <a:spcPct val="0"/>
              </a:spcAft>
              <a:defRPr sz="2400">
                <a:solidFill>
                  <a:schemeClr val="tx1"/>
                </a:solidFill>
                <a:latin typeface="Arial" pitchFamily="34" charset="0"/>
              </a:defRPr>
            </a:lvl7pPr>
            <a:lvl8pPr marL="3429000" indent="-228600" algn="ctr" eaLnBrk="0" fontAlgn="base" hangingPunct="0">
              <a:spcBef>
                <a:spcPct val="0"/>
              </a:spcBef>
              <a:spcAft>
                <a:spcPct val="0"/>
              </a:spcAft>
              <a:defRPr sz="2400">
                <a:solidFill>
                  <a:schemeClr val="tx1"/>
                </a:solidFill>
                <a:latin typeface="Arial" pitchFamily="34" charset="0"/>
              </a:defRPr>
            </a:lvl8pPr>
            <a:lvl9pPr marL="3886200" indent="-228600" algn="ctr" eaLnBrk="0" fontAlgn="base" hangingPunct="0">
              <a:spcBef>
                <a:spcPct val="0"/>
              </a:spcBef>
              <a:spcAft>
                <a:spcPct val="0"/>
              </a:spcAft>
              <a:defRPr sz="2400">
                <a:solidFill>
                  <a:schemeClr val="tx1"/>
                </a:solidFill>
                <a:latin typeface="Arial" pitchFamily="34" charset="0"/>
              </a:defRPr>
            </a:lvl9pPr>
          </a:lstStyle>
          <a:p>
            <a:pPr algn="r" eaLnBrk="1" hangingPunct="1">
              <a:spcBef>
                <a:spcPct val="50000"/>
              </a:spcBef>
            </a:pPr>
            <a:r>
              <a:rPr lang="en-GB" sz="2000" dirty="0">
                <a:solidFill>
                  <a:schemeClr val="bg1"/>
                </a:solidFill>
                <a:latin typeface="Calibri" pitchFamily="34" charset="0"/>
                <a:cs typeface="Calibri" pitchFamily="34" charset="0"/>
              </a:rPr>
              <a:t>Supporting piece</a:t>
            </a:r>
          </a:p>
        </p:txBody>
      </p:sp>
      <p:sp>
        <p:nvSpPr>
          <p:cNvPr id="6" name="Text Box 22"/>
          <p:cNvSpPr txBox="1">
            <a:spLocks noChangeArrowheads="1"/>
          </p:cNvSpPr>
          <p:nvPr/>
        </p:nvSpPr>
        <p:spPr bwMode="auto">
          <a:xfrm>
            <a:off x="7434411" y="3983670"/>
            <a:ext cx="1352473"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algn="ctr" eaLnBrk="0" fontAlgn="base" hangingPunct="0">
              <a:spcBef>
                <a:spcPct val="0"/>
              </a:spcBef>
              <a:spcAft>
                <a:spcPct val="0"/>
              </a:spcAft>
              <a:defRPr sz="2400">
                <a:solidFill>
                  <a:schemeClr val="tx1"/>
                </a:solidFill>
                <a:latin typeface="Arial" pitchFamily="34" charset="0"/>
              </a:defRPr>
            </a:lvl6pPr>
            <a:lvl7pPr marL="2971800" indent="-228600" algn="ctr" eaLnBrk="0" fontAlgn="base" hangingPunct="0">
              <a:spcBef>
                <a:spcPct val="0"/>
              </a:spcBef>
              <a:spcAft>
                <a:spcPct val="0"/>
              </a:spcAft>
              <a:defRPr sz="2400">
                <a:solidFill>
                  <a:schemeClr val="tx1"/>
                </a:solidFill>
                <a:latin typeface="Arial" pitchFamily="34" charset="0"/>
              </a:defRPr>
            </a:lvl7pPr>
            <a:lvl8pPr marL="3429000" indent="-228600" algn="ctr" eaLnBrk="0" fontAlgn="base" hangingPunct="0">
              <a:spcBef>
                <a:spcPct val="0"/>
              </a:spcBef>
              <a:spcAft>
                <a:spcPct val="0"/>
              </a:spcAft>
              <a:defRPr sz="2400">
                <a:solidFill>
                  <a:schemeClr val="tx1"/>
                </a:solidFill>
                <a:latin typeface="Arial" pitchFamily="34" charset="0"/>
              </a:defRPr>
            </a:lvl8pPr>
            <a:lvl9pPr marL="3886200" indent="-228600" algn="ctr" eaLnBrk="0" fontAlgn="base" hangingPunct="0">
              <a:spcBef>
                <a:spcPct val="0"/>
              </a:spcBef>
              <a:spcAft>
                <a:spcPct val="0"/>
              </a:spcAft>
              <a:defRPr sz="2400">
                <a:solidFill>
                  <a:schemeClr val="tx1"/>
                </a:solidFill>
                <a:latin typeface="Arial" pitchFamily="34" charset="0"/>
              </a:defRPr>
            </a:lvl9pPr>
          </a:lstStyle>
          <a:p>
            <a:pPr algn="r" eaLnBrk="1" hangingPunct="1">
              <a:spcBef>
                <a:spcPct val="50000"/>
              </a:spcBef>
            </a:pPr>
            <a:r>
              <a:rPr lang="en-GB" sz="2000" dirty="0">
                <a:solidFill>
                  <a:schemeClr val="bg1"/>
                </a:solidFill>
                <a:latin typeface="Calibri" pitchFamily="34" charset="0"/>
                <a:cs typeface="Calibri" pitchFamily="34" charset="0"/>
              </a:rPr>
              <a:t>Anchoring corner</a:t>
            </a:r>
          </a:p>
        </p:txBody>
      </p:sp>
      <p:sp>
        <p:nvSpPr>
          <p:cNvPr id="7" name="Text Box 22"/>
          <p:cNvSpPr txBox="1">
            <a:spLocks noChangeArrowheads="1"/>
          </p:cNvSpPr>
          <p:nvPr/>
        </p:nvSpPr>
        <p:spPr bwMode="auto">
          <a:xfrm>
            <a:off x="6110948" y="5555305"/>
            <a:ext cx="1530616"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algn="ctr" eaLnBrk="0" fontAlgn="base" hangingPunct="0">
              <a:spcBef>
                <a:spcPct val="0"/>
              </a:spcBef>
              <a:spcAft>
                <a:spcPct val="0"/>
              </a:spcAft>
              <a:defRPr sz="2400">
                <a:solidFill>
                  <a:schemeClr val="tx1"/>
                </a:solidFill>
                <a:latin typeface="Arial" pitchFamily="34" charset="0"/>
              </a:defRPr>
            </a:lvl6pPr>
            <a:lvl7pPr marL="2971800" indent="-228600" algn="ctr" eaLnBrk="0" fontAlgn="base" hangingPunct="0">
              <a:spcBef>
                <a:spcPct val="0"/>
              </a:spcBef>
              <a:spcAft>
                <a:spcPct val="0"/>
              </a:spcAft>
              <a:defRPr sz="2400">
                <a:solidFill>
                  <a:schemeClr val="tx1"/>
                </a:solidFill>
                <a:latin typeface="Arial" pitchFamily="34" charset="0"/>
              </a:defRPr>
            </a:lvl7pPr>
            <a:lvl8pPr marL="3429000" indent="-228600" algn="ctr" eaLnBrk="0" fontAlgn="base" hangingPunct="0">
              <a:spcBef>
                <a:spcPct val="0"/>
              </a:spcBef>
              <a:spcAft>
                <a:spcPct val="0"/>
              </a:spcAft>
              <a:defRPr sz="2400">
                <a:solidFill>
                  <a:schemeClr val="tx1"/>
                </a:solidFill>
                <a:latin typeface="Arial" pitchFamily="34" charset="0"/>
              </a:defRPr>
            </a:lvl8pPr>
            <a:lvl9pPr marL="3886200" indent="-228600" algn="ctr" eaLnBrk="0" fontAlgn="base" hangingPunct="0">
              <a:spcBef>
                <a:spcPct val="0"/>
              </a:spcBef>
              <a:spcAft>
                <a:spcPct val="0"/>
              </a:spcAft>
              <a:defRPr sz="2400">
                <a:solidFill>
                  <a:schemeClr val="tx1"/>
                </a:solidFill>
                <a:latin typeface="Arial" pitchFamily="34" charset="0"/>
              </a:defRPr>
            </a:lvl9pPr>
          </a:lstStyle>
          <a:p>
            <a:pPr algn="r" eaLnBrk="1" hangingPunct="1">
              <a:spcBef>
                <a:spcPct val="50000"/>
              </a:spcBef>
            </a:pPr>
            <a:r>
              <a:rPr lang="en-GB" sz="2000" b="1" dirty="0" smtClean="0">
                <a:solidFill>
                  <a:schemeClr val="bg1"/>
                </a:solidFill>
                <a:latin typeface="Calibri" pitchFamily="34" charset="0"/>
                <a:cs typeface="Calibri" pitchFamily="34" charset="0"/>
              </a:rPr>
              <a:t>An</a:t>
            </a:r>
            <a:r>
              <a:rPr lang="en-GB" sz="2000" b="1" dirty="0">
                <a:solidFill>
                  <a:schemeClr val="bg1"/>
                </a:solidFill>
                <a:latin typeface="Calibri" pitchFamily="34" charset="0"/>
                <a:cs typeface="Calibri" pitchFamily="34" charset="0"/>
              </a:rPr>
              <a:t>chor bolt</a:t>
            </a:r>
          </a:p>
        </p:txBody>
      </p:sp>
      <p:sp>
        <p:nvSpPr>
          <p:cNvPr id="8" name="Text Box 22"/>
          <p:cNvSpPr txBox="1">
            <a:spLocks noChangeArrowheads="1"/>
          </p:cNvSpPr>
          <p:nvPr/>
        </p:nvSpPr>
        <p:spPr bwMode="auto">
          <a:xfrm>
            <a:off x="6804248" y="3388930"/>
            <a:ext cx="1810425"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algn="ctr" eaLnBrk="0" fontAlgn="base" hangingPunct="0">
              <a:spcBef>
                <a:spcPct val="0"/>
              </a:spcBef>
              <a:spcAft>
                <a:spcPct val="0"/>
              </a:spcAft>
              <a:defRPr sz="2400">
                <a:solidFill>
                  <a:schemeClr val="tx1"/>
                </a:solidFill>
                <a:latin typeface="Arial" pitchFamily="34" charset="0"/>
              </a:defRPr>
            </a:lvl6pPr>
            <a:lvl7pPr marL="2971800" indent="-228600" algn="ctr" eaLnBrk="0" fontAlgn="base" hangingPunct="0">
              <a:spcBef>
                <a:spcPct val="0"/>
              </a:spcBef>
              <a:spcAft>
                <a:spcPct val="0"/>
              </a:spcAft>
              <a:defRPr sz="2400">
                <a:solidFill>
                  <a:schemeClr val="tx1"/>
                </a:solidFill>
                <a:latin typeface="Arial" pitchFamily="34" charset="0"/>
              </a:defRPr>
            </a:lvl7pPr>
            <a:lvl8pPr marL="3429000" indent="-228600" algn="ctr" eaLnBrk="0" fontAlgn="base" hangingPunct="0">
              <a:spcBef>
                <a:spcPct val="0"/>
              </a:spcBef>
              <a:spcAft>
                <a:spcPct val="0"/>
              </a:spcAft>
              <a:defRPr sz="2400">
                <a:solidFill>
                  <a:schemeClr val="tx1"/>
                </a:solidFill>
                <a:latin typeface="Arial" pitchFamily="34" charset="0"/>
              </a:defRPr>
            </a:lvl8pPr>
            <a:lvl9pPr marL="3886200" indent="-228600" algn="ctr" eaLnBrk="0" fontAlgn="base" hangingPunct="0">
              <a:spcBef>
                <a:spcPct val="0"/>
              </a:spcBef>
              <a:spcAft>
                <a:spcPct val="0"/>
              </a:spcAft>
              <a:defRPr sz="2400">
                <a:solidFill>
                  <a:schemeClr val="tx1"/>
                </a:solidFill>
                <a:latin typeface="Arial" pitchFamily="34" charset="0"/>
              </a:defRPr>
            </a:lvl9pPr>
          </a:lstStyle>
          <a:p>
            <a:pPr algn="r" eaLnBrk="1" hangingPunct="1">
              <a:spcBef>
                <a:spcPct val="50000"/>
              </a:spcBef>
            </a:pPr>
            <a:r>
              <a:rPr lang="en-GB" sz="2000" b="1" dirty="0" smtClean="0">
                <a:solidFill>
                  <a:schemeClr val="bg1"/>
                </a:solidFill>
                <a:latin typeface="Calibri" pitchFamily="34" charset="0"/>
                <a:cs typeface="Calibri" pitchFamily="34" charset="0"/>
              </a:rPr>
              <a:t>Protection bolt</a:t>
            </a:r>
            <a:endParaRPr lang="en-GB" sz="2000" b="1" dirty="0">
              <a:solidFill>
                <a:schemeClr val="bg1"/>
              </a:solidFill>
              <a:latin typeface="Calibri" pitchFamily="34" charset="0"/>
              <a:cs typeface="Calibri" pitchFamily="34" charset="0"/>
            </a:endParaRPr>
          </a:p>
        </p:txBody>
      </p:sp>
      <p:sp>
        <p:nvSpPr>
          <p:cNvPr id="9" name="Tytuł 8"/>
          <p:cNvSpPr>
            <a:spLocks noGrp="1"/>
          </p:cNvSpPr>
          <p:nvPr>
            <p:ph type="title"/>
          </p:nvPr>
        </p:nvSpPr>
        <p:spPr/>
        <p:txBody>
          <a:bodyPr/>
          <a:lstStyle/>
          <a:p>
            <a:r>
              <a:rPr lang="en-GB" dirty="0" smtClean="0"/>
              <a:t>Fixing arrangement</a:t>
            </a:r>
            <a:endParaRPr lang="en-GB" dirty="0"/>
          </a:p>
        </p:txBody>
      </p:sp>
      <p:cxnSp>
        <p:nvCxnSpPr>
          <p:cNvPr id="11" name="Łącznik prostoliniowy 10"/>
          <p:cNvCxnSpPr/>
          <p:nvPr/>
        </p:nvCxnSpPr>
        <p:spPr>
          <a:xfrm flipH="1">
            <a:off x="5724128" y="2276872"/>
            <a:ext cx="648072" cy="0"/>
          </a:xfrm>
          <a:prstGeom prst="line">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3" name="Łącznik prostoliniowy 12"/>
          <p:cNvCxnSpPr/>
          <p:nvPr/>
        </p:nvCxnSpPr>
        <p:spPr>
          <a:xfrm flipV="1">
            <a:off x="4946998" y="3953284"/>
            <a:ext cx="0" cy="555836"/>
          </a:xfrm>
          <a:prstGeom prst="line">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5" name="Łącznik prostoliniowy 14"/>
          <p:cNvCxnSpPr/>
          <p:nvPr/>
        </p:nvCxnSpPr>
        <p:spPr>
          <a:xfrm flipH="1">
            <a:off x="7223267" y="4449306"/>
            <a:ext cx="579547" cy="0"/>
          </a:xfrm>
          <a:prstGeom prst="line">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1" name="Łącznik łamany 20"/>
          <p:cNvCxnSpPr/>
          <p:nvPr/>
        </p:nvCxnSpPr>
        <p:spPr>
          <a:xfrm rot="16200000" flipV="1">
            <a:off x="7135290" y="2776339"/>
            <a:ext cx="175954" cy="1049228"/>
          </a:xfrm>
          <a:prstGeom prst="bentConnector2">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4" name="Łącznik łamany 23"/>
          <p:cNvCxnSpPr/>
          <p:nvPr/>
        </p:nvCxnSpPr>
        <p:spPr>
          <a:xfrm rot="5400000" flipH="1" flipV="1">
            <a:off x="7312893" y="4942714"/>
            <a:ext cx="175954" cy="1049228"/>
          </a:xfrm>
          <a:prstGeom prst="bentConnector2">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1463933054"/>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53" presetClass="entr" presetSubtype="16" fill="hold"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childTnLst>
                          </p:cTn>
                        </p:par>
                        <p:par>
                          <p:cTn id="15" fill="hold">
                            <p:stCondLst>
                              <p:cond delay="500"/>
                            </p:stCondLst>
                            <p:childTnLst>
                              <p:par>
                                <p:cTn id="16" presetID="53" presetClass="entr" presetSubtype="16"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500" fill="hold"/>
                                        <p:tgtEl>
                                          <p:spTgt spid="5"/>
                                        </p:tgtEl>
                                        <p:attrNameLst>
                                          <p:attrName>ppt_w</p:attrName>
                                        </p:attrNameLst>
                                      </p:cBhvr>
                                      <p:tavLst>
                                        <p:tav tm="0">
                                          <p:val>
                                            <p:fltVal val="0"/>
                                          </p:val>
                                        </p:tav>
                                        <p:tav tm="100000">
                                          <p:val>
                                            <p:strVal val="#ppt_w"/>
                                          </p:val>
                                        </p:tav>
                                      </p:tavLst>
                                    </p:anim>
                                    <p:anim calcmode="lin" valueType="num">
                                      <p:cBhvr>
                                        <p:cTn id="19" dur="500" fill="hold"/>
                                        <p:tgtEl>
                                          <p:spTgt spid="5"/>
                                        </p:tgtEl>
                                        <p:attrNameLst>
                                          <p:attrName>ppt_h</p:attrName>
                                        </p:attrNameLst>
                                      </p:cBhvr>
                                      <p:tavLst>
                                        <p:tav tm="0">
                                          <p:val>
                                            <p:fltVal val="0"/>
                                          </p:val>
                                        </p:tav>
                                        <p:tav tm="100000">
                                          <p:val>
                                            <p:strVal val="#ppt_h"/>
                                          </p:val>
                                        </p:tav>
                                      </p:tavLst>
                                    </p:anim>
                                    <p:animEffect transition="in" filter="fade">
                                      <p:cBhvr>
                                        <p:cTn id="20" dur="500"/>
                                        <p:tgtEl>
                                          <p:spTgt spid="5"/>
                                        </p:tgtEl>
                                      </p:cBhvr>
                                    </p:animEffect>
                                  </p:childTnLst>
                                </p:cTn>
                              </p:par>
                              <p:par>
                                <p:cTn id="21" presetID="53" presetClass="entr" presetSubtype="16"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p:cTn id="23" dur="500" fill="hold"/>
                                        <p:tgtEl>
                                          <p:spTgt spid="13"/>
                                        </p:tgtEl>
                                        <p:attrNameLst>
                                          <p:attrName>ppt_w</p:attrName>
                                        </p:attrNameLst>
                                      </p:cBhvr>
                                      <p:tavLst>
                                        <p:tav tm="0">
                                          <p:val>
                                            <p:fltVal val="0"/>
                                          </p:val>
                                        </p:tav>
                                        <p:tav tm="100000">
                                          <p:val>
                                            <p:strVal val="#ppt_w"/>
                                          </p:val>
                                        </p:tav>
                                      </p:tavLst>
                                    </p:anim>
                                    <p:anim calcmode="lin" valueType="num">
                                      <p:cBhvr>
                                        <p:cTn id="24" dur="500" fill="hold"/>
                                        <p:tgtEl>
                                          <p:spTgt spid="13"/>
                                        </p:tgtEl>
                                        <p:attrNameLst>
                                          <p:attrName>ppt_h</p:attrName>
                                        </p:attrNameLst>
                                      </p:cBhvr>
                                      <p:tavLst>
                                        <p:tav tm="0">
                                          <p:val>
                                            <p:fltVal val="0"/>
                                          </p:val>
                                        </p:tav>
                                        <p:tav tm="100000">
                                          <p:val>
                                            <p:strVal val="#ppt_h"/>
                                          </p:val>
                                        </p:tav>
                                      </p:tavLst>
                                    </p:anim>
                                    <p:animEffect transition="in" filter="fade">
                                      <p:cBhvr>
                                        <p:cTn id="25" dur="500"/>
                                        <p:tgtEl>
                                          <p:spTgt spid="13"/>
                                        </p:tgtEl>
                                      </p:cBhvr>
                                    </p:animEffect>
                                  </p:childTnLst>
                                </p:cTn>
                              </p:par>
                            </p:childTnLst>
                          </p:cTn>
                        </p:par>
                        <p:par>
                          <p:cTn id="26" fill="hold">
                            <p:stCondLst>
                              <p:cond delay="1000"/>
                            </p:stCondLst>
                            <p:childTnLst>
                              <p:par>
                                <p:cTn id="27" presetID="53" presetClass="entr" presetSubtype="16" fill="hold" grpId="0" nodeType="after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p:cTn id="29" dur="500" fill="hold"/>
                                        <p:tgtEl>
                                          <p:spTgt spid="6"/>
                                        </p:tgtEl>
                                        <p:attrNameLst>
                                          <p:attrName>ppt_w</p:attrName>
                                        </p:attrNameLst>
                                      </p:cBhvr>
                                      <p:tavLst>
                                        <p:tav tm="0">
                                          <p:val>
                                            <p:fltVal val="0"/>
                                          </p:val>
                                        </p:tav>
                                        <p:tav tm="100000">
                                          <p:val>
                                            <p:strVal val="#ppt_w"/>
                                          </p:val>
                                        </p:tav>
                                      </p:tavLst>
                                    </p:anim>
                                    <p:anim calcmode="lin" valueType="num">
                                      <p:cBhvr>
                                        <p:cTn id="30" dur="500" fill="hold"/>
                                        <p:tgtEl>
                                          <p:spTgt spid="6"/>
                                        </p:tgtEl>
                                        <p:attrNameLst>
                                          <p:attrName>ppt_h</p:attrName>
                                        </p:attrNameLst>
                                      </p:cBhvr>
                                      <p:tavLst>
                                        <p:tav tm="0">
                                          <p:val>
                                            <p:fltVal val="0"/>
                                          </p:val>
                                        </p:tav>
                                        <p:tav tm="100000">
                                          <p:val>
                                            <p:strVal val="#ppt_h"/>
                                          </p:val>
                                        </p:tav>
                                      </p:tavLst>
                                    </p:anim>
                                    <p:animEffect transition="in" filter="fade">
                                      <p:cBhvr>
                                        <p:cTn id="31" dur="500"/>
                                        <p:tgtEl>
                                          <p:spTgt spid="6"/>
                                        </p:tgtEl>
                                      </p:cBhvr>
                                    </p:animEffect>
                                  </p:childTnLst>
                                </p:cTn>
                              </p:par>
                              <p:par>
                                <p:cTn id="32" presetID="53" presetClass="entr" presetSubtype="16" fill="hold" nodeType="withEffect">
                                  <p:stCondLst>
                                    <p:cond delay="0"/>
                                  </p:stCondLst>
                                  <p:childTnLst>
                                    <p:set>
                                      <p:cBhvr>
                                        <p:cTn id="33" dur="1" fill="hold">
                                          <p:stCondLst>
                                            <p:cond delay="0"/>
                                          </p:stCondLst>
                                        </p:cTn>
                                        <p:tgtEl>
                                          <p:spTgt spid="15"/>
                                        </p:tgtEl>
                                        <p:attrNameLst>
                                          <p:attrName>style.visibility</p:attrName>
                                        </p:attrNameLst>
                                      </p:cBhvr>
                                      <p:to>
                                        <p:strVal val="visible"/>
                                      </p:to>
                                    </p:set>
                                    <p:anim calcmode="lin" valueType="num">
                                      <p:cBhvr>
                                        <p:cTn id="34" dur="500" fill="hold"/>
                                        <p:tgtEl>
                                          <p:spTgt spid="15"/>
                                        </p:tgtEl>
                                        <p:attrNameLst>
                                          <p:attrName>ppt_w</p:attrName>
                                        </p:attrNameLst>
                                      </p:cBhvr>
                                      <p:tavLst>
                                        <p:tav tm="0">
                                          <p:val>
                                            <p:fltVal val="0"/>
                                          </p:val>
                                        </p:tav>
                                        <p:tav tm="100000">
                                          <p:val>
                                            <p:strVal val="#ppt_w"/>
                                          </p:val>
                                        </p:tav>
                                      </p:tavLst>
                                    </p:anim>
                                    <p:anim calcmode="lin" valueType="num">
                                      <p:cBhvr>
                                        <p:cTn id="35" dur="500" fill="hold"/>
                                        <p:tgtEl>
                                          <p:spTgt spid="15"/>
                                        </p:tgtEl>
                                        <p:attrNameLst>
                                          <p:attrName>ppt_h</p:attrName>
                                        </p:attrNameLst>
                                      </p:cBhvr>
                                      <p:tavLst>
                                        <p:tav tm="0">
                                          <p:val>
                                            <p:fltVal val="0"/>
                                          </p:val>
                                        </p:tav>
                                        <p:tav tm="100000">
                                          <p:val>
                                            <p:strVal val="#ppt_h"/>
                                          </p:val>
                                        </p:tav>
                                      </p:tavLst>
                                    </p:anim>
                                    <p:animEffect transition="in" filter="fade">
                                      <p:cBhvr>
                                        <p:cTn id="36" dur="500"/>
                                        <p:tgtEl>
                                          <p:spTgt spid="15"/>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 calcmode="lin" valueType="num">
                                      <p:cBhvr>
                                        <p:cTn id="4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43" dur="500"/>
                                        <p:tgtEl>
                                          <p:spTgt spid="3">
                                            <p:txEl>
                                              <p:pRg st="1" end="1"/>
                                            </p:txEl>
                                          </p:spTgt>
                                        </p:tgtEl>
                                      </p:cBhvr>
                                    </p:animEffect>
                                  </p:childTnLst>
                                </p:cTn>
                              </p:par>
                            </p:childTnLst>
                          </p:cTn>
                        </p:par>
                        <p:par>
                          <p:cTn id="44" fill="hold">
                            <p:stCondLst>
                              <p:cond delay="500"/>
                            </p:stCondLst>
                            <p:childTnLst>
                              <p:par>
                                <p:cTn id="45" presetID="10" presetClass="entr" presetSubtype="0" fill="hold" grpId="0" nodeType="after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par>
                                <p:cTn id="48" presetID="10" presetClass="entr" presetSubtype="0" fill="hold" nodeType="withEffect">
                                  <p:stCondLst>
                                    <p:cond delay="0"/>
                                  </p:stCondLst>
                                  <p:childTnLst>
                                    <p:set>
                                      <p:cBhvr>
                                        <p:cTn id="49" dur="1" fill="hold">
                                          <p:stCondLst>
                                            <p:cond delay="0"/>
                                          </p:stCondLst>
                                        </p:cTn>
                                        <p:tgtEl>
                                          <p:spTgt spid="21"/>
                                        </p:tgtEl>
                                        <p:attrNameLst>
                                          <p:attrName>style.visibility</p:attrName>
                                        </p:attrNameLst>
                                      </p:cBhvr>
                                      <p:to>
                                        <p:strVal val="visible"/>
                                      </p:to>
                                    </p:set>
                                    <p:animEffect transition="in" filter="fade">
                                      <p:cBhvr>
                                        <p:cTn id="50" dur="500"/>
                                        <p:tgtEl>
                                          <p:spTgt spid="21"/>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500"/>
                                        <p:tgtEl>
                                          <p:spTgt spid="7"/>
                                        </p:tgtEl>
                                      </p:cBhvr>
                                    </p:animEffect>
                                  </p:childTnLst>
                                </p:cTn>
                              </p:par>
                              <p:par>
                                <p:cTn id="55" presetID="10" presetClass="entr" presetSubtype="0" fill="hold" nodeType="with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fade">
                                      <p:cBhvr>
                                        <p:cTn id="5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Reglages"/>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79512" y="1340768"/>
            <a:ext cx="4975225" cy="51847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Prostokąt 2"/>
          <p:cNvSpPr/>
          <p:nvPr/>
        </p:nvSpPr>
        <p:spPr>
          <a:xfrm>
            <a:off x="5292080" y="1788721"/>
            <a:ext cx="3744416" cy="4622804"/>
          </a:xfrm>
          <a:prstGeom prst="rect">
            <a:avLst/>
          </a:prstGeom>
        </p:spPr>
        <p:txBody>
          <a:bodyPr wrap="square">
            <a:spAutoFit/>
          </a:bodyPr>
          <a:lstStyle/>
          <a:p>
            <a:pPr marL="741600" lvl="1" indent="-285750">
              <a:spcBef>
                <a:spcPct val="40000"/>
              </a:spcBef>
              <a:buClr>
                <a:srgbClr val="A4968A"/>
              </a:buClr>
              <a:buSzPct val="100000"/>
              <a:buFont typeface="Calibri" pitchFamily="34" charset="0"/>
              <a:buChar char="●"/>
            </a:pPr>
            <a:r>
              <a:rPr lang="pl-PL" sz="1600" dirty="0" smtClean="0">
                <a:solidFill>
                  <a:srgbClr val="000000"/>
                </a:solidFill>
                <a:latin typeface="Calibri" pitchFamily="34" charset="0"/>
                <a:cs typeface="Calibri" pitchFamily="34" charset="0"/>
              </a:rPr>
              <a:t>The</a:t>
            </a:r>
            <a:r>
              <a:rPr lang="en-GB" sz="1600" dirty="0" smtClean="0">
                <a:solidFill>
                  <a:srgbClr val="000000"/>
                </a:solidFill>
                <a:latin typeface="Calibri" pitchFamily="34" charset="0"/>
                <a:cs typeface="Calibri" pitchFamily="34" charset="0"/>
              </a:rPr>
              <a:t> anchor enable</a:t>
            </a:r>
            <a:r>
              <a:rPr lang="pl-PL" sz="1600" dirty="0" smtClean="0">
                <a:solidFill>
                  <a:srgbClr val="000000"/>
                </a:solidFill>
                <a:latin typeface="Calibri" pitchFamily="34" charset="0"/>
                <a:cs typeface="Calibri" pitchFamily="34" charset="0"/>
              </a:rPr>
              <a:t>s</a:t>
            </a:r>
            <a:r>
              <a:rPr lang="en-GB" sz="1600" dirty="0" smtClean="0">
                <a:solidFill>
                  <a:srgbClr val="000000"/>
                </a:solidFill>
                <a:latin typeface="Calibri" pitchFamily="34" charset="0"/>
                <a:cs typeface="Calibri" pitchFamily="34" charset="0"/>
              </a:rPr>
              <a:t> adjustment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in three direction</a:t>
            </a:r>
            <a:r>
              <a:rPr lang="pl-PL" sz="1600" dirty="0" smtClean="0">
                <a:solidFill>
                  <a:srgbClr val="000000"/>
                </a:solidFill>
                <a:latin typeface="Calibri" pitchFamily="34" charset="0"/>
                <a:cs typeface="Calibri" pitchFamily="34" charset="0"/>
              </a:rPr>
              <a:t>s</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endParaRPr lang="en-GB" sz="1600" dirty="0" smtClean="0">
              <a:solidFill>
                <a:srgbClr val="000000"/>
              </a:solidFill>
              <a:latin typeface="Calibri" pitchFamily="34" charset="0"/>
              <a:cs typeface="Calibri" pitchFamily="34" charset="0"/>
            </a:endParaRPr>
          </a:p>
          <a:p>
            <a:pPr marL="741600" lvl="1" indent="-285750">
              <a:spcBef>
                <a:spcPct val="40000"/>
              </a:spcBef>
              <a:buClr>
                <a:srgbClr val="A4968A"/>
              </a:buClr>
              <a:buSzPct val="100000"/>
              <a:buFont typeface="Calibri" pitchFamily="34" charset="0"/>
              <a:buChar char="●"/>
            </a:pPr>
            <a:r>
              <a:rPr lang="en-GB" sz="1600" dirty="0" smtClean="0">
                <a:solidFill>
                  <a:srgbClr val="000000"/>
                </a:solidFill>
                <a:latin typeface="Calibri" pitchFamily="34" charset="0"/>
                <a:cs typeface="Calibri" pitchFamily="34" charset="0"/>
              </a:rPr>
              <a:t>Thermal expansion</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is executed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by</a:t>
            </a:r>
            <a:r>
              <a:rPr lang="pl-PL" sz="1600" dirty="0" smtClean="0">
                <a:solidFill>
                  <a:srgbClr val="000000"/>
                </a:solidFill>
                <a:latin typeface="Calibri" pitchFamily="34" charset="0"/>
                <a:cs typeface="Calibri" pitchFamily="34" charset="0"/>
              </a:rPr>
              <a:t> </a:t>
            </a:r>
            <a:r>
              <a:rPr lang="en-GB" sz="1600" dirty="0" smtClean="0">
                <a:solidFill>
                  <a:srgbClr val="000000"/>
                </a:solidFill>
                <a:latin typeface="Calibri" pitchFamily="34" charset="0"/>
                <a:cs typeface="Calibri" pitchFamily="34" charset="0"/>
              </a:rPr>
              <a:t>means</a:t>
            </a:r>
            <a:r>
              <a:rPr lang="pl-PL" sz="1600" dirty="0" smtClean="0">
                <a:solidFill>
                  <a:srgbClr val="000000"/>
                </a:solidFill>
                <a:latin typeface="Calibri" pitchFamily="34" charset="0"/>
                <a:cs typeface="Calibri" pitchFamily="34" charset="0"/>
              </a:rPr>
              <a:t> of</a:t>
            </a:r>
            <a:r>
              <a:rPr lang="en-GB" sz="1600" dirty="0" smtClean="0">
                <a:solidFill>
                  <a:srgbClr val="000000"/>
                </a:solidFill>
                <a:latin typeface="Calibri" pitchFamily="34" charset="0"/>
                <a:cs typeface="Calibri" pitchFamily="34" charset="0"/>
              </a:rPr>
              <a:t> dilatation </a:t>
            </a:r>
            <a:r>
              <a:rPr lang="pl-PL" sz="1600" dirty="0" smtClean="0">
                <a:solidFill>
                  <a:srgbClr val="000000"/>
                </a:solidFill>
                <a:latin typeface="Calibri" pitchFamily="34" charset="0"/>
                <a:cs typeface="Calibri" pitchFamily="34" charset="0"/>
              </a:rPr>
              <a:t/>
            </a:r>
            <a:br>
              <a:rPr lang="pl-PL"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on</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coupling of</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mullion segments</a:t>
            </a:r>
          </a:p>
        </p:txBody>
      </p:sp>
      <p:sp>
        <p:nvSpPr>
          <p:cNvPr id="6" name="Text Box 21"/>
          <p:cNvSpPr txBox="1">
            <a:spLocks noChangeArrowheads="1"/>
          </p:cNvSpPr>
          <p:nvPr/>
        </p:nvSpPr>
        <p:spPr bwMode="auto">
          <a:xfrm>
            <a:off x="997895" y="4233282"/>
            <a:ext cx="1413865"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algn="ctr" eaLnBrk="0" fontAlgn="base" hangingPunct="0">
              <a:spcBef>
                <a:spcPct val="0"/>
              </a:spcBef>
              <a:spcAft>
                <a:spcPct val="0"/>
              </a:spcAft>
              <a:defRPr sz="2400">
                <a:solidFill>
                  <a:schemeClr val="tx1"/>
                </a:solidFill>
                <a:latin typeface="Arial" pitchFamily="34" charset="0"/>
              </a:defRPr>
            </a:lvl6pPr>
            <a:lvl7pPr marL="2971800" indent="-228600" algn="ctr" eaLnBrk="0" fontAlgn="base" hangingPunct="0">
              <a:spcBef>
                <a:spcPct val="0"/>
              </a:spcBef>
              <a:spcAft>
                <a:spcPct val="0"/>
              </a:spcAft>
              <a:defRPr sz="2400">
                <a:solidFill>
                  <a:schemeClr val="tx1"/>
                </a:solidFill>
                <a:latin typeface="Arial" pitchFamily="34" charset="0"/>
              </a:defRPr>
            </a:lvl7pPr>
            <a:lvl8pPr marL="3429000" indent="-228600" algn="ctr" eaLnBrk="0" fontAlgn="base" hangingPunct="0">
              <a:spcBef>
                <a:spcPct val="0"/>
              </a:spcBef>
              <a:spcAft>
                <a:spcPct val="0"/>
              </a:spcAft>
              <a:defRPr sz="2400">
                <a:solidFill>
                  <a:schemeClr val="tx1"/>
                </a:solidFill>
                <a:latin typeface="Arial" pitchFamily="34" charset="0"/>
              </a:defRPr>
            </a:lvl8pPr>
            <a:lvl9pPr marL="3886200" indent="-228600" algn="ctr" eaLnBrk="0" fontAlgn="base" hangingPunct="0">
              <a:spcBef>
                <a:spcPct val="0"/>
              </a:spcBef>
              <a:spcAft>
                <a:spcPct val="0"/>
              </a:spcAft>
              <a:defRPr sz="2400">
                <a:solidFill>
                  <a:schemeClr val="tx1"/>
                </a:solidFill>
                <a:latin typeface="Arial" pitchFamily="34" charset="0"/>
              </a:defRPr>
            </a:lvl9pPr>
          </a:lstStyle>
          <a:p>
            <a:pPr algn="l" eaLnBrk="1" hangingPunct="1">
              <a:spcBef>
                <a:spcPct val="50000"/>
              </a:spcBef>
            </a:pPr>
            <a:r>
              <a:rPr lang="fr-BE" sz="2000" dirty="0">
                <a:solidFill>
                  <a:schemeClr val="bg1"/>
                </a:solidFill>
                <a:latin typeface="Calibri" pitchFamily="34" charset="0"/>
                <a:cs typeface="Calibri" pitchFamily="34" charset="0"/>
              </a:rPr>
              <a:t>Rough </a:t>
            </a:r>
            <a:r>
              <a:rPr lang="en-GB" sz="2000" dirty="0" smtClean="0">
                <a:solidFill>
                  <a:schemeClr val="bg1"/>
                </a:solidFill>
                <a:latin typeface="Calibri" pitchFamily="34" charset="0"/>
                <a:cs typeface="Calibri" pitchFamily="34" charset="0"/>
              </a:rPr>
              <a:t>adjustment</a:t>
            </a:r>
            <a:endParaRPr lang="en-GB" sz="2000" dirty="0">
              <a:solidFill>
                <a:schemeClr val="bg1"/>
              </a:solidFill>
              <a:latin typeface="Calibri" pitchFamily="34" charset="0"/>
              <a:cs typeface="Calibri" pitchFamily="34" charset="0"/>
            </a:endParaRPr>
          </a:p>
        </p:txBody>
      </p:sp>
      <p:sp>
        <p:nvSpPr>
          <p:cNvPr id="7" name="Text Box 22"/>
          <p:cNvSpPr txBox="1">
            <a:spLocks noChangeArrowheads="1"/>
          </p:cNvSpPr>
          <p:nvPr/>
        </p:nvSpPr>
        <p:spPr bwMode="auto">
          <a:xfrm>
            <a:off x="2075574" y="2464260"/>
            <a:ext cx="1411007" cy="70788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itchFamily="34" charset="0"/>
              </a:defRPr>
            </a:lvl1pPr>
            <a:lvl2pPr marL="742950" indent="-285750" eaLnBrk="0" hangingPunct="0">
              <a:defRPr sz="2400">
                <a:solidFill>
                  <a:schemeClr val="tx1"/>
                </a:solidFill>
                <a:latin typeface="Arial" pitchFamily="34" charset="0"/>
              </a:defRPr>
            </a:lvl2pPr>
            <a:lvl3pPr marL="1143000" indent="-228600" eaLnBrk="0" hangingPunct="0">
              <a:defRPr sz="2400">
                <a:solidFill>
                  <a:schemeClr val="tx1"/>
                </a:solidFill>
                <a:latin typeface="Arial" pitchFamily="34" charset="0"/>
              </a:defRPr>
            </a:lvl3pPr>
            <a:lvl4pPr marL="1600200" indent="-228600" eaLnBrk="0" hangingPunct="0">
              <a:defRPr sz="2400">
                <a:solidFill>
                  <a:schemeClr val="tx1"/>
                </a:solidFill>
                <a:latin typeface="Arial" pitchFamily="34" charset="0"/>
              </a:defRPr>
            </a:lvl4pPr>
            <a:lvl5pPr marL="2057400" indent="-228600" eaLnBrk="0" hangingPunct="0">
              <a:defRPr sz="2400">
                <a:solidFill>
                  <a:schemeClr val="tx1"/>
                </a:solidFill>
                <a:latin typeface="Arial" pitchFamily="34" charset="0"/>
              </a:defRPr>
            </a:lvl5pPr>
            <a:lvl6pPr marL="2514600" indent="-228600" algn="ctr" eaLnBrk="0" fontAlgn="base" hangingPunct="0">
              <a:spcBef>
                <a:spcPct val="0"/>
              </a:spcBef>
              <a:spcAft>
                <a:spcPct val="0"/>
              </a:spcAft>
              <a:defRPr sz="2400">
                <a:solidFill>
                  <a:schemeClr val="tx1"/>
                </a:solidFill>
                <a:latin typeface="Arial" pitchFamily="34" charset="0"/>
              </a:defRPr>
            </a:lvl6pPr>
            <a:lvl7pPr marL="2971800" indent="-228600" algn="ctr" eaLnBrk="0" fontAlgn="base" hangingPunct="0">
              <a:spcBef>
                <a:spcPct val="0"/>
              </a:spcBef>
              <a:spcAft>
                <a:spcPct val="0"/>
              </a:spcAft>
              <a:defRPr sz="2400">
                <a:solidFill>
                  <a:schemeClr val="tx1"/>
                </a:solidFill>
                <a:latin typeface="Arial" pitchFamily="34" charset="0"/>
              </a:defRPr>
            </a:lvl7pPr>
            <a:lvl8pPr marL="3429000" indent="-228600" algn="ctr" eaLnBrk="0" fontAlgn="base" hangingPunct="0">
              <a:spcBef>
                <a:spcPct val="0"/>
              </a:spcBef>
              <a:spcAft>
                <a:spcPct val="0"/>
              </a:spcAft>
              <a:defRPr sz="2400">
                <a:solidFill>
                  <a:schemeClr val="tx1"/>
                </a:solidFill>
                <a:latin typeface="Arial" pitchFamily="34" charset="0"/>
              </a:defRPr>
            </a:lvl8pPr>
            <a:lvl9pPr marL="3886200" indent="-228600" algn="ctr" eaLnBrk="0" fontAlgn="base" hangingPunct="0">
              <a:spcBef>
                <a:spcPct val="0"/>
              </a:spcBef>
              <a:spcAft>
                <a:spcPct val="0"/>
              </a:spcAft>
              <a:defRPr sz="2400">
                <a:solidFill>
                  <a:schemeClr val="tx1"/>
                </a:solidFill>
                <a:latin typeface="Arial" pitchFamily="34" charset="0"/>
              </a:defRPr>
            </a:lvl9pPr>
          </a:lstStyle>
          <a:p>
            <a:pPr algn="l" eaLnBrk="1" hangingPunct="1">
              <a:spcBef>
                <a:spcPct val="50000"/>
              </a:spcBef>
            </a:pPr>
            <a:r>
              <a:rPr lang="fr-BE" sz="2000" dirty="0">
                <a:solidFill>
                  <a:schemeClr val="bg1"/>
                </a:solidFill>
                <a:latin typeface="Calibri" pitchFamily="34" charset="0"/>
                <a:cs typeface="Calibri" pitchFamily="34" charset="0"/>
              </a:rPr>
              <a:t>Fine </a:t>
            </a:r>
            <a:r>
              <a:rPr lang="en-GB" sz="2000" dirty="0" smtClean="0">
                <a:solidFill>
                  <a:schemeClr val="bg1"/>
                </a:solidFill>
                <a:latin typeface="Calibri" pitchFamily="34" charset="0"/>
                <a:cs typeface="Calibri" pitchFamily="34" charset="0"/>
              </a:rPr>
              <a:t>adjustment</a:t>
            </a:r>
            <a:endParaRPr lang="en-GB" sz="2000" dirty="0">
              <a:solidFill>
                <a:schemeClr val="bg1"/>
              </a:solidFill>
              <a:latin typeface="Calibri" pitchFamily="34" charset="0"/>
              <a:cs typeface="Calibri" pitchFamily="34" charset="0"/>
            </a:endParaRPr>
          </a:p>
        </p:txBody>
      </p:sp>
      <p:sp>
        <p:nvSpPr>
          <p:cNvPr id="8" name="Line 18"/>
          <p:cNvSpPr>
            <a:spLocks noChangeShapeType="1"/>
          </p:cNvSpPr>
          <p:nvPr/>
        </p:nvSpPr>
        <p:spPr bwMode="auto">
          <a:xfrm flipH="1" flipV="1">
            <a:off x="2479883" y="3840288"/>
            <a:ext cx="0" cy="833734"/>
          </a:xfrm>
          <a:prstGeom prst="line">
            <a:avLst/>
          </a:prstGeom>
          <a:noFill/>
          <a:ln w="50800">
            <a:solidFill>
              <a:srgbClr val="FF0000"/>
            </a:solidFill>
            <a:round/>
            <a:headEnd type="stealth" w="lg" len="lg"/>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10" name="Line 18"/>
          <p:cNvSpPr>
            <a:spLocks noChangeShapeType="1"/>
          </p:cNvSpPr>
          <p:nvPr/>
        </p:nvSpPr>
        <p:spPr bwMode="auto">
          <a:xfrm flipH="1" flipV="1">
            <a:off x="3203848" y="3099421"/>
            <a:ext cx="0" cy="833734"/>
          </a:xfrm>
          <a:prstGeom prst="line">
            <a:avLst/>
          </a:prstGeom>
          <a:noFill/>
          <a:ln w="50800">
            <a:solidFill>
              <a:srgbClr val="FF0000"/>
            </a:solidFill>
            <a:round/>
            <a:headEnd type="stealth" w="lg" len="lg"/>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11" name="Line 18"/>
          <p:cNvSpPr>
            <a:spLocks noChangeShapeType="1"/>
          </p:cNvSpPr>
          <p:nvPr/>
        </p:nvSpPr>
        <p:spPr bwMode="auto">
          <a:xfrm flipV="1">
            <a:off x="1764202" y="5309872"/>
            <a:ext cx="833920" cy="279368"/>
          </a:xfrm>
          <a:prstGeom prst="line">
            <a:avLst/>
          </a:prstGeom>
          <a:noFill/>
          <a:ln w="50800">
            <a:solidFill>
              <a:srgbClr val="FF0000"/>
            </a:solidFill>
            <a:round/>
            <a:headEnd type="stealth" w="lg" len="lg"/>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13" name="Line 18"/>
          <p:cNvSpPr>
            <a:spLocks noChangeShapeType="1"/>
          </p:cNvSpPr>
          <p:nvPr/>
        </p:nvSpPr>
        <p:spPr bwMode="auto">
          <a:xfrm flipH="1" flipV="1">
            <a:off x="3563888" y="3577573"/>
            <a:ext cx="576064" cy="545603"/>
          </a:xfrm>
          <a:prstGeom prst="line">
            <a:avLst/>
          </a:prstGeom>
          <a:noFill/>
          <a:ln w="50800">
            <a:solidFill>
              <a:srgbClr val="FF0000"/>
            </a:solidFill>
            <a:round/>
            <a:headEnd type="stealth" w="lg" len="lg"/>
            <a:tailEnd type="stealth" w="lg" len="lg"/>
          </a:ln>
          <a:extLst>
            <a:ext uri="{909E8E84-426E-40DD-AFC4-6F175D3DCCD1}">
              <a14:hiddenFill xmlns="" xmlns:a14="http://schemas.microsoft.com/office/drawing/2010/main">
                <a:noFill/>
              </a14:hiddenFill>
            </a:ext>
          </a:extLst>
        </p:spPr>
        <p:txBody>
          <a:bodyPr/>
          <a:lstStyle/>
          <a:p>
            <a:endParaRPr lang="en-GB"/>
          </a:p>
        </p:txBody>
      </p:sp>
      <p:sp>
        <p:nvSpPr>
          <p:cNvPr id="4" name="Tytuł 3"/>
          <p:cNvSpPr>
            <a:spLocks noGrp="1"/>
          </p:cNvSpPr>
          <p:nvPr>
            <p:ph type="title"/>
          </p:nvPr>
        </p:nvSpPr>
        <p:spPr/>
        <p:txBody>
          <a:bodyPr/>
          <a:lstStyle/>
          <a:p>
            <a:r>
              <a:rPr lang="en-GB" dirty="0" smtClean="0"/>
              <a:t>Fixing arrangement</a:t>
            </a:r>
            <a:endParaRPr lang="en-GB" dirty="0"/>
          </a:p>
        </p:txBody>
      </p:sp>
      <p:cxnSp>
        <p:nvCxnSpPr>
          <p:cNvPr id="12" name="Łącznik łamany 11"/>
          <p:cNvCxnSpPr/>
          <p:nvPr/>
        </p:nvCxnSpPr>
        <p:spPr>
          <a:xfrm rot="16200000" flipV="1">
            <a:off x="3909976" y="3313450"/>
            <a:ext cx="2390216" cy="1584176"/>
          </a:xfrm>
          <a:prstGeom prst="bentConnector3">
            <a:avLst/>
          </a:prstGeom>
          <a:ln w="19050">
            <a:solidFill>
              <a:srgbClr val="00778A"/>
            </a:solidFill>
            <a:tailEnd type="oval" w="lg" len="lg"/>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1860592708"/>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animEffect transition="in" filter="fade">
                                      <p:cBhvr>
                                        <p:cTn id="19" dur="500"/>
                                        <p:tgtEl>
                                          <p:spTgt spid="11"/>
                                        </p:tgtEl>
                                      </p:cBhvr>
                                    </p:animEffect>
                                  </p:childTnLst>
                                </p:cTn>
                              </p:par>
                            </p:childTnLst>
                          </p:cTn>
                        </p:par>
                        <p:par>
                          <p:cTn id="20" fill="hold">
                            <p:stCondLst>
                              <p:cond delay="500"/>
                            </p:stCondLst>
                            <p:childTnLst>
                              <p:par>
                                <p:cTn id="21" presetID="53" presetClass="entr" presetSubtype="16" fill="hold" grpId="0" nodeType="afterEffect">
                                  <p:stCondLst>
                                    <p:cond delay="500"/>
                                  </p:stCondLst>
                                  <p:childTnLst>
                                    <p:set>
                                      <p:cBhvr>
                                        <p:cTn id="22" dur="1" fill="hold">
                                          <p:stCondLst>
                                            <p:cond delay="0"/>
                                          </p:stCondLst>
                                        </p:cTn>
                                        <p:tgtEl>
                                          <p:spTgt spid="7"/>
                                        </p:tgtEl>
                                        <p:attrNameLst>
                                          <p:attrName>style.visibility</p:attrName>
                                        </p:attrNameLst>
                                      </p:cBhvr>
                                      <p:to>
                                        <p:strVal val="visible"/>
                                      </p:to>
                                    </p:set>
                                    <p:anim calcmode="lin" valueType="num">
                                      <p:cBhvr>
                                        <p:cTn id="23" dur="500" fill="hold"/>
                                        <p:tgtEl>
                                          <p:spTgt spid="7"/>
                                        </p:tgtEl>
                                        <p:attrNameLst>
                                          <p:attrName>ppt_w</p:attrName>
                                        </p:attrNameLst>
                                      </p:cBhvr>
                                      <p:tavLst>
                                        <p:tav tm="0">
                                          <p:val>
                                            <p:fltVal val="0"/>
                                          </p:val>
                                        </p:tav>
                                        <p:tav tm="100000">
                                          <p:val>
                                            <p:strVal val="#ppt_w"/>
                                          </p:val>
                                        </p:tav>
                                      </p:tavLst>
                                    </p:anim>
                                    <p:anim calcmode="lin" valueType="num">
                                      <p:cBhvr>
                                        <p:cTn id="24" dur="500" fill="hold"/>
                                        <p:tgtEl>
                                          <p:spTgt spid="7"/>
                                        </p:tgtEl>
                                        <p:attrNameLst>
                                          <p:attrName>ppt_h</p:attrName>
                                        </p:attrNameLst>
                                      </p:cBhvr>
                                      <p:tavLst>
                                        <p:tav tm="0">
                                          <p:val>
                                            <p:fltVal val="0"/>
                                          </p:val>
                                        </p:tav>
                                        <p:tav tm="100000">
                                          <p:val>
                                            <p:strVal val="#ppt_h"/>
                                          </p:val>
                                        </p:tav>
                                      </p:tavLst>
                                    </p:anim>
                                    <p:animEffect transition="in" filter="fade">
                                      <p:cBhvr>
                                        <p:cTn id="25" dur="500"/>
                                        <p:tgtEl>
                                          <p:spTgt spid="7"/>
                                        </p:tgtEl>
                                      </p:cBhvr>
                                    </p:animEffect>
                                  </p:childTnLst>
                                </p:cTn>
                              </p:par>
                              <p:par>
                                <p:cTn id="26" presetID="53" presetClass="entr" presetSubtype="16" fill="hold" grpId="0" nodeType="withEffect">
                                  <p:stCondLst>
                                    <p:cond delay="500"/>
                                  </p:stCondLst>
                                  <p:childTnLst>
                                    <p:set>
                                      <p:cBhvr>
                                        <p:cTn id="27" dur="1" fill="hold">
                                          <p:stCondLst>
                                            <p:cond delay="0"/>
                                          </p:stCondLst>
                                        </p:cTn>
                                        <p:tgtEl>
                                          <p:spTgt spid="13"/>
                                        </p:tgtEl>
                                        <p:attrNameLst>
                                          <p:attrName>style.visibility</p:attrName>
                                        </p:attrNameLst>
                                      </p:cBhvr>
                                      <p:to>
                                        <p:strVal val="visible"/>
                                      </p:to>
                                    </p:set>
                                    <p:anim calcmode="lin" valueType="num">
                                      <p:cBhvr>
                                        <p:cTn id="28" dur="500" fill="hold"/>
                                        <p:tgtEl>
                                          <p:spTgt spid="13"/>
                                        </p:tgtEl>
                                        <p:attrNameLst>
                                          <p:attrName>ppt_w</p:attrName>
                                        </p:attrNameLst>
                                      </p:cBhvr>
                                      <p:tavLst>
                                        <p:tav tm="0">
                                          <p:val>
                                            <p:fltVal val="0"/>
                                          </p:val>
                                        </p:tav>
                                        <p:tav tm="100000">
                                          <p:val>
                                            <p:strVal val="#ppt_w"/>
                                          </p:val>
                                        </p:tav>
                                      </p:tavLst>
                                    </p:anim>
                                    <p:anim calcmode="lin" valueType="num">
                                      <p:cBhvr>
                                        <p:cTn id="29" dur="500" fill="hold"/>
                                        <p:tgtEl>
                                          <p:spTgt spid="13"/>
                                        </p:tgtEl>
                                        <p:attrNameLst>
                                          <p:attrName>ppt_h</p:attrName>
                                        </p:attrNameLst>
                                      </p:cBhvr>
                                      <p:tavLst>
                                        <p:tav tm="0">
                                          <p:val>
                                            <p:fltVal val="0"/>
                                          </p:val>
                                        </p:tav>
                                        <p:tav tm="100000">
                                          <p:val>
                                            <p:strVal val="#ppt_h"/>
                                          </p:val>
                                        </p:tav>
                                      </p:tavLst>
                                    </p:anim>
                                    <p:animEffect transition="in" filter="fade">
                                      <p:cBhvr>
                                        <p:cTn id="30" dur="500"/>
                                        <p:tgtEl>
                                          <p:spTgt spid="13"/>
                                        </p:tgtEl>
                                      </p:cBhvr>
                                    </p:animEffect>
                                  </p:childTnLst>
                                </p:cTn>
                              </p:par>
                              <p:par>
                                <p:cTn id="31" presetID="53" presetClass="entr" presetSubtype="16" fill="hold" grpId="0" nodeType="withEffect">
                                  <p:stCondLst>
                                    <p:cond delay="500"/>
                                  </p:stCondLst>
                                  <p:childTnLst>
                                    <p:set>
                                      <p:cBhvr>
                                        <p:cTn id="32" dur="1" fill="hold">
                                          <p:stCondLst>
                                            <p:cond delay="0"/>
                                          </p:stCondLst>
                                        </p:cTn>
                                        <p:tgtEl>
                                          <p:spTgt spid="10"/>
                                        </p:tgtEl>
                                        <p:attrNameLst>
                                          <p:attrName>style.visibility</p:attrName>
                                        </p:attrNameLst>
                                      </p:cBhvr>
                                      <p:to>
                                        <p:strVal val="visible"/>
                                      </p:to>
                                    </p:set>
                                    <p:anim calcmode="lin" valueType="num">
                                      <p:cBhvr>
                                        <p:cTn id="33" dur="500" fill="hold"/>
                                        <p:tgtEl>
                                          <p:spTgt spid="10"/>
                                        </p:tgtEl>
                                        <p:attrNameLst>
                                          <p:attrName>ppt_w</p:attrName>
                                        </p:attrNameLst>
                                      </p:cBhvr>
                                      <p:tavLst>
                                        <p:tav tm="0">
                                          <p:val>
                                            <p:fltVal val="0"/>
                                          </p:val>
                                        </p:tav>
                                        <p:tav tm="100000">
                                          <p:val>
                                            <p:strVal val="#ppt_w"/>
                                          </p:val>
                                        </p:tav>
                                      </p:tavLst>
                                    </p:anim>
                                    <p:anim calcmode="lin" valueType="num">
                                      <p:cBhvr>
                                        <p:cTn id="34" dur="500" fill="hold"/>
                                        <p:tgtEl>
                                          <p:spTgt spid="10"/>
                                        </p:tgtEl>
                                        <p:attrNameLst>
                                          <p:attrName>ppt_h</p:attrName>
                                        </p:attrNameLst>
                                      </p:cBhvr>
                                      <p:tavLst>
                                        <p:tav tm="0">
                                          <p:val>
                                            <p:fltVal val="0"/>
                                          </p:val>
                                        </p:tav>
                                        <p:tav tm="100000">
                                          <p:val>
                                            <p:strVal val="#ppt_h"/>
                                          </p:val>
                                        </p:tav>
                                      </p:tavLst>
                                    </p:anim>
                                    <p:animEffect transition="in" filter="fade">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 calcmode="lin" valueType="num">
                                      <p:cBhvr>
                                        <p:cTn id="4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42" dur="500"/>
                                        <p:tgtEl>
                                          <p:spTgt spid="3">
                                            <p:txEl>
                                              <p:pRg st="1" end="1"/>
                                            </p:txEl>
                                          </p:spTgt>
                                        </p:tgtEl>
                                      </p:cBhvr>
                                    </p:animEffect>
                                  </p:childTnLst>
                                </p:cTn>
                              </p:par>
                            </p:childTnLst>
                          </p:cTn>
                        </p:par>
                        <p:par>
                          <p:cTn id="43" fill="hold">
                            <p:stCondLst>
                              <p:cond delay="500"/>
                            </p:stCondLst>
                            <p:childTnLst>
                              <p:par>
                                <p:cTn id="44" presetID="22" presetClass="entr" presetSubtype="4" fill="hold" nodeType="after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wipe(down)">
                                      <p:cBhvr>
                                        <p:cTn id="4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animBg="1"/>
      <p:bldP spid="10" grpId="0" animBg="1"/>
      <p:bldP spid="11" grpId="0" animBg="1"/>
      <p:bldP spid="13" grpId="0" animBg="1"/>
    </p:bldLst>
  </p:timing>
</p:sld>
</file>

<file path=ppt/slides/slide83.xml><?xml version="1.0" encoding="utf-8"?>
<p:sld xmlns:a="http://schemas.openxmlformats.org/drawingml/2006/main" xmlns:r="http://schemas.openxmlformats.org/officeDocument/2006/relationships" xmlns:p="http://schemas.openxmlformats.org/presentationml/2006/main" showMasterSp="0">
  <p:cSld>
    <p:bg>
      <p:bgPr>
        <a:solidFill>
          <a:srgbClr val="00778A"/>
        </a:solidFill>
        <a:effectLst/>
      </p:bgPr>
    </p:bg>
    <p:spTree>
      <p:nvGrpSpPr>
        <p:cNvPr id="1" name=""/>
        <p:cNvGrpSpPr/>
        <p:nvPr/>
      </p:nvGrpSpPr>
      <p:grpSpPr>
        <a:xfrm>
          <a:off x="0" y="0"/>
          <a:ext cx="0" cy="0"/>
          <a:chOff x="0" y="0"/>
          <a:chExt cx="0" cy="0"/>
        </a:xfrm>
      </p:grpSpPr>
      <p:pic>
        <p:nvPicPr>
          <p:cNvPr id="4" name="Picture 2" descr="D:\Prezentacje\Introduction to curtain walling_March 2012\Zdjęcia\Archiwum Sapa\Centrum wodne Dolenjske Toplice Slowenia - Kopia.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l="20069" r="17724"/>
          <a:stretch>
            <a:fillRect/>
          </a:stretch>
        </p:blipFill>
        <p:spPr bwMode="auto">
          <a:xfrm>
            <a:off x="3455838" y="0"/>
            <a:ext cx="5688162" cy="6858001"/>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3"/>
          <p:cNvSpPr>
            <a:spLocks noChangeArrowheads="1"/>
          </p:cNvSpPr>
          <p:nvPr/>
        </p:nvSpPr>
        <p:spPr bwMode="auto">
          <a:xfrm>
            <a:off x="284981" y="561454"/>
            <a:ext cx="3206899" cy="923330"/>
          </a:xfrm>
          <a:prstGeom prst="rect">
            <a:avLst/>
          </a:prstGeom>
          <a:noFill/>
          <a:ln>
            <a:noFill/>
          </a:ln>
          <a:effectLst/>
          <a:extLst/>
        </p:spPr>
        <p:txBody>
          <a:bodyPr wrap="square">
            <a:spAutoFit/>
          </a:bodyPr>
          <a:lstStyle/>
          <a:p>
            <a:r>
              <a:rPr lang="en-GB" sz="5400" b="1" dirty="0" smtClean="0">
                <a:solidFill>
                  <a:schemeClr val="bg1"/>
                </a:solidFill>
                <a:effectLst>
                  <a:outerShdw blurRad="38100" dist="38100" dir="2700000" algn="tl">
                    <a:srgbClr val="000000">
                      <a:alpha val="43137"/>
                    </a:srgbClr>
                  </a:outerShdw>
                </a:effectLst>
                <a:latin typeface="Calibri" pitchFamily="34" charset="0"/>
                <a:cs typeface="Times New Roman" pitchFamily="18" charset="0"/>
              </a:rPr>
              <a:t>Summary</a:t>
            </a:r>
            <a:endParaRPr lang="en-GB" sz="5400" b="1" dirty="0">
              <a:solidFill>
                <a:schemeClr val="bg1"/>
              </a:solidFill>
              <a:effectLst>
                <a:outerShdw blurRad="38100" dist="38100" dir="2700000" algn="tl">
                  <a:srgbClr val="000000">
                    <a:alpha val="43137"/>
                  </a:srgbClr>
                </a:outerShdw>
              </a:effectLst>
              <a:latin typeface="Calibri" pitchFamily="34" charset="0"/>
              <a:cs typeface="Times New Roman" pitchFamily="18" charset="0"/>
            </a:endParaRPr>
          </a:p>
        </p:txBody>
      </p:sp>
    </p:spTree>
    <p:extLst>
      <p:ext uri="{BB962C8B-B14F-4D97-AF65-F5344CB8AC3E}">
        <p14:creationId xmlns="" xmlns:p14="http://schemas.microsoft.com/office/powerpoint/2010/main" val="266935807"/>
      </p:ext>
    </p:extLst>
  </p:cSld>
  <p:clrMapOvr>
    <a:masterClrMapping/>
  </p:clrMapOvr>
  <mc:AlternateContent xmlns:mc="http://schemas.openxmlformats.org/markup-compatibility/2006">
    <mc:Choice xmlns=""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Zdjęcia z realizacji\Referencje\Fasady\Fasady Polska\Rettig.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r="3884"/>
          <a:stretch>
            <a:fillRect/>
          </a:stretch>
        </p:blipFill>
        <p:spPr bwMode="auto">
          <a:xfrm flipH="1">
            <a:off x="5580112" y="1192301"/>
            <a:ext cx="3563889" cy="5549067"/>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ytuł 3"/>
          <p:cNvSpPr>
            <a:spLocks noGrp="1"/>
          </p:cNvSpPr>
          <p:nvPr>
            <p:ph type="title"/>
          </p:nvPr>
        </p:nvSpPr>
        <p:spPr/>
        <p:txBody>
          <a:bodyPr/>
          <a:lstStyle/>
          <a:p>
            <a:r>
              <a:rPr lang="en-GB" dirty="0" smtClean="0"/>
              <a:t>Summary</a:t>
            </a:r>
            <a:endParaRPr lang="en-GB" dirty="0"/>
          </a:p>
        </p:txBody>
      </p:sp>
      <p:sp>
        <p:nvSpPr>
          <p:cNvPr id="6" name="Symbol zastępczy zawartości 5"/>
          <p:cNvSpPr>
            <a:spLocks noGrp="1"/>
          </p:cNvSpPr>
          <p:nvPr>
            <p:ph idx="1"/>
          </p:nvPr>
        </p:nvSpPr>
        <p:spPr>
          <a:xfrm>
            <a:off x="457200" y="2060848"/>
            <a:ext cx="5266928" cy="4137323"/>
          </a:xfrm>
        </p:spPr>
        <p:txBody>
          <a:bodyPr>
            <a:noAutofit/>
          </a:bodyPr>
          <a:lstStyle/>
          <a:p>
            <a:pPr marL="0" indent="0">
              <a:lnSpc>
                <a:spcPct val="120000"/>
              </a:lnSpc>
              <a:buNone/>
            </a:pPr>
            <a:r>
              <a:rPr lang="en-GB" sz="2400" dirty="0" smtClean="0">
                <a:solidFill>
                  <a:srgbClr val="000000"/>
                </a:solidFill>
                <a:latin typeface="Calibri" pitchFamily="34" charset="0"/>
                <a:cs typeface="Calibri" pitchFamily="34" charset="0"/>
              </a:rPr>
              <a:t>Architectural and environmental requirements</a:t>
            </a:r>
            <a:endParaRPr lang="pl-PL" sz="2400" b="1" dirty="0" smtClean="0">
              <a:solidFill>
                <a:srgbClr val="000000"/>
              </a:solidFill>
              <a:latin typeface="Calibri" pitchFamily="34" charset="0"/>
              <a:cs typeface="Calibri" pitchFamily="34" charset="0"/>
            </a:endParaRPr>
          </a:p>
          <a:p>
            <a:pPr marL="400050">
              <a:spcBef>
                <a:spcPts val="1800"/>
              </a:spcBef>
              <a:buSzPct val="80000"/>
            </a:pPr>
            <a:r>
              <a:rPr lang="en-GB" sz="1600" dirty="0" smtClean="0">
                <a:solidFill>
                  <a:srgbClr val="000000"/>
                </a:solidFill>
                <a:latin typeface="Calibri" pitchFamily="34" charset="0"/>
                <a:cs typeface="Calibri" pitchFamily="34" charset="0"/>
              </a:rPr>
              <a:t>Initial layout for</a:t>
            </a:r>
            <a:r>
              <a:rPr lang="pl-PL" sz="1600" dirty="0" smtClean="0">
                <a:solidFill>
                  <a:srgbClr val="000000"/>
                </a:solidFill>
                <a:latin typeface="Calibri" pitchFamily="34" charset="0"/>
                <a:cs typeface="Calibri" pitchFamily="34" charset="0"/>
              </a:rPr>
              <a:t> the</a:t>
            </a:r>
            <a:r>
              <a:rPr lang="en-GB" sz="1600" dirty="0" smtClean="0">
                <a:solidFill>
                  <a:srgbClr val="000000"/>
                </a:solidFill>
                <a:latin typeface="Calibri" pitchFamily="34" charset="0"/>
                <a:cs typeface="Calibri" pitchFamily="34" charset="0"/>
              </a:rPr>
              <a:t> framework grid</a:t>
            </a:r>
          </a:p>
          <a:p>
            <a:pPr marL="400050">
              <a:spcBef>
                <a:spcPts val="300"/>
              </a:spcBef>
              <a:buSzPct val="80000"/>
            </a:pPr>
            <a:r>
              <a:rPr lang="en-GB" sz="1600" dirty="0" smtClean="0">
                <a:solidFill>
                  <a:srgbClr val="000000"/>
                </a:solidFill>
                <a:latin typeface="Calibri" pitchFamily="34" charset="0"/>
                <a:cs typeface="Calibri" pitchFamily="34" charset="0"/>
              </a:rPr>
              <a:t>Visual aspects : </a:t>
            </a:r>
            <a:br>
              <a:rPr lang="en-GB" sz="1600" dirty="0" smtClean="0">
                <a:solidFill>
                  <a:srgbClr val="000000"/>
                </a:solidFill>
                <a:latin typeface="Calibri" pitchFamily="34" charset="0"/>
                <a:cs typeface="Calibri" pitchFamily="34" charset="0"/>
              </a:rPr>
            </a:br>
            <a:r>
              <a:rPr lang="en-GB" sz="1600" dirty="0" smtClean="0">
                <a:solidFill>
                  <a:srgbClr val="000000"/>
                </a:solidFill>
                <a:latin typeface="Calibri" pitchFamily="34" charset="0"/>
                <a:cs typeface="Calibri" pitchFamily="34" charset="0"/>
              </a:rPr>
              <a:t>fully </a:t>
            </a:r>
            <a:r>
              <a:rPr lang="en-GB" sz="1600" dirty="0">
                <a:solidFill>
                  <a:srgbClr val="000000"/>
                </a:solidFill>
                <a:latin typeface="Calibri" pitchFamily="34" charset="0"/>
                <a:cs typeface="Calibri" pitchFamily="34" charset="0"/>
              </a:rPr>
              <a:t>caped CW, structural glazing,</a:t>
            </a:r>
            <a:r>
              <a:rPr lang="pl-PL" sz="1600" dirty="0">
                <a:solidFill>
                  <a:srgbClr val="000000"/>
                </a:solidFill>
                <a:latin typeface="Calibri" pitchFamily="34" charset="0"/>
                <a:cs typeface="Calibri" pitchFamily="34" charset="0"/>
              </a:rPr>
              <a:t> </a:t>
            </a:r>
            <a:r>
              <a:rPr lang="en-GB" sz="1600" dirty="0">
                <a:solidFill>
                  <a:srgbClr val="000000"/>
                </a:solidFill>
                <a:latin typeface="Calibri" pitchFamily="34" charset="0"/>
                <a:cs typeface="Calibri" pitchFamily="34" charset="0"/>
              </a:rPr>
              <a:t>HL or </a:t>
            </a:r>
            <a:r>
              <a:rPr lang="en-GB" sz="1600" dirty="0" smtClean="0">
                <a:solidFill>
                  <a:srgbClr val="000000"/>
                </a:solidFill>
                <a:latin typeface="Calibri" pitchFamily="34" charset="0"/>
                <a:cs typeface="Calibri" pitchFamily="34" charset="0"/>
              </a:rPr>
              <a:t>VL?</a:t>
            </a:r>
            <a:endParaRPr lang="en-GB" sz="1600" dirty="0">
              <a:solidFill>
                <a:srgbClr val="000000"/>
              </a:solidFill>
              <a:latin typeface="Calibri" pitchFamily="34" charset="0"/>
              <a:cs typeface="Calibri" pitchFamily="34" charset="0"/>
            </a:endParaRPr>
          </a:p>
          <a:p>
            <a:pPr marL="400050">
              <a:spcBef>
                <a:spcPts val="300"/>
              </a:spcBef>
              <a:buSzPct val="80000"/>
            </a:pPr>
            <a:r>
              <a:rPr lang="en-GB" sz="1600" dirty="0" smtClean="0">
                <a:solidFill>
                  <a:srgbClr val="000000"/>
                </a:solidFill>
                <a:latin typeface="Calibri" pitchFamily="34" charset="0"/>
                <a:cs typeface="Calibri" pitchFamily="34" charset="0"/>
              </a:rPr>
              <a:t>Performance</a:t>
            </a:r>
            <a:endParaRPr lang="en-GB" sz="1600" dirty="0">
              <a:solidFill>
                <a:srgbClr val="000000"/>
              </a:solidFill>
              <a:latin typeface="Calibri" pitchFamily="34" charset="0"/>
              <a:cs typeface="Calibri" pitchFamily="34" charset="0"/>
            </a:endParaRPr>
          </a:p>
          <a:p>
            <a:pPr marL="400050">
              <a:spcBef>
                <a:spcPts val="300"/>
              </a:spcBef>
              <a:buSzPct val="80000"/>
            </a:pPr>
            <a:r>
              <a:rPr lang="en-GB" sz="1600" dirty="0">
                <a:solidFill>
                  <a:srgbClr val="000000"/>
                </a:solidFill>
                <a:latin typeface="Calibri" pitchFamily="34" charset="0"/>
                <a:cs typeface="Calibri" pitchFamily="34" charset="0"/>
              </a:rPr>
              <a:t>Specific </a:t>
            </a:r>
            <a:r>
              <a:rPr lang="en-GB" sz="1600" dirty="0" smtClean="0">
                <a:solidFill>
                  <a:srgbClr val="000000"/>
                </a:solidFill>
                <a:latin typeface="Calibri" pitchFamily="34" charset="0"/>
                <a:cs typeface="Calibri" pitchFamily="34" charset="0"/>
              </a:rPr>
              <a:t>functions</a:t>
            </a:r>
            <a:endParaRPr lang="en-GB" sz="1600" dirty="0">
              <a:solidFill>
                <a:srgbClr val="000000"/>
              </a:solidFill>
              <a:latin typeface="Calibri" pitchFamily="34" charset="0"/>
              <a:cs typeface="Calibri" pitchFamily="34" charset="0"/>
            </a:endParaRPr>
          </a:p>
          <a:p>
            <a:pPr marL="400050">
              <a:spcBef>
                <a:spcPts val="300"/>
              </a:spcBef>
              <a:buSzPct val="80000"/>
            </a:pPr>
            <a:r>
              <a:rPr lang="en-GB" sz="1600" dirty="0">
                <a:solidFill>
                  <a:srgbClr val="000000"/>
                </a:solidFill>
                <a:latin typeface="Calibri" pitchFamily="34" charset="0"/>
                <a:cs typeface="Calibri" pitchFamily="34" charset="0"/>
              </a:rPr>
              <a:t>Surrounding materials (brick wall, etc</a:t>
            </a:r>
            <a:r>
              <a:rPr lang="en-GB" sz="1600" dirty="0" smtClean="0">
                <a:solidFill>
                  <a:srgbClr val="000000"/>
                </a:solidFill>
                <a:latin typeface="Calibri" pitchFamily="34" charset="0"/>
                <a:cs typeface="Calibri" pitchFamily="34" charset="0"/>
              </a:rPr>
              <a:t>.)</a:t>
            </a:r>
            <a:endParaRPr lang="en-GB" sz="1600" dirty="0">
              <a:solidFill>
                <a:srgbClr val="000000"/>
              </a:solidFill>
              <a:latin typeface="Calibri" pitchFamily="34" charset="0"/>
              <a:cs typeface="Calibri" pitchFamily="34" charset="0"/>
            </a:endParaRPr>
          </a:p>
          <a:p>
            <a:pPr marL="400050">
              <a:spcBef>
                <a:spcPts val="300"/>
              </a:spcBef>
              <a:buSzPct val="80000"/>
            </a:pPr>
            <a:r>
              <a:rPr lang="en-GB" sz="1600" dirty="0" smtClean="0">
                <a:solidFill>
                  <a:srgbClr val="000000"/>
                </a:solidFill>
                <a:latin typeface="Calibri" pitchFamily="34" charset="0"/>
                <a:cs typeface="Calibri" pitchFamily="34" charset="0"/>
              </a:rPr>
              <a:t>Other...</a:t>
            </a:r>
            <a:endParaRPr lang="pl-PL" sz="1600" dirty="0" smtClean="0">
              <a:solidFill>
                <a:srgbClr val="000000"/>
              </a:solidFill>
              <a:latin typeface="Calibri" pitchFamily="34" charset="0"/>
              <a:cs typeface="Calibri" pitchFamily="34" charset="0"/>
            </a:endParaRPr>
          </a:p>
        </p:txBody>
      </p:sp>
      <p:sp>
        <p:nvSpPr>
          <p:cNvPr id="7" name="pole tekstowe 6"/>
          <p:cNvSpPr txBox="1"/>
          <p:nvPr/>
        </p:nvSpPr>
        <p:spPr>
          <a:xfrm>
            <a:off x="395536" y="1268414"/>
            <a:ext cx="4464496" cy="584775"/>
          </a:xfrm>
          <a:prstGeom prst="rect">
            <a:avLst/>
          </a:prstGeom>
          <a:noFill/>
        </p:spPr>
        <p:txBody>
          <a:bodyPr wrap="square" rtlCol="0">
            <a:spAutoFit/>
          </a:bodyPr>
          <a:lstStyle/>
          <a:p>
            <a:r>
              <a:rPr lang="en-GB" sz="3200" b="1" dirty="0">
                <a:solidFill>
                  <a:srgbClr val="000000"/>
                </a:solidFill>
                <a:latin typeface="Calibri" pitchFamily="34" charset="0"/>
                <a:cs typeface="Calibri" pitchFamily="34" charset="0"/>
              </a:rPr>
              <a:t>What define</a:t>
            </a:r>
            <a:r>
              <a:rPr lang="pl-PL" sz="3200" b="1" dirty="0">
                <a:solidFill>
                  <a:srgbClr val="000000"/>
                </a:solidFill>
                <a:latin typeface="Calibri" pitchFamily="34" charset="0"/>
                <a:cs typeface="Calibri" pitchFamily="34" charset="0"/>
              </a:rPr>
              <a:t>s</a:t>
            </a:r>
            <a:r>
              <a:rPr lang="en-GB" sz="3200" b="1" dirty="0">
                <a:solidFill>
                  <a:srgbClr val="000000"/>
                </a:solidFill>
                <a:latin typeface="Calibri" pitchFamily="34" charset="0"/>
                <a:cs typeface="Calibri" pitchFamily="34" charset="0"/>
              </a:rPr>
              <a:t> the CW</a:t>
            </a:r>
            <a:r>
              <a:rPr lang="pl-PL" sz="3200" b="1" dirty="0" smtClean="0">
                <a:solidFill>
                  <a:srgbClr val="000000"/>
                </a:solidFill>
                <a:latin typeface="Calibri" pitchFamily="34" charset="0"/>
                <a:cs typeface="Calibri" pitchFamily="34" charset="0"/>
              </a:rPr>
              <a:t>?</a:t>
            </a:r>
            <a:endParaRPr lang="pl-PL" sz="3200" b="1" dirty="0">
              <a:solidFill>
                <a:srgbClr val="000000"/>
              </a:solidFill>
              <a:latin typeface="Calibri" pitchFamily="34" charset="0"/>
              <a:cs typeface="Calibri" pitchFamily="34" charset="0"/>
            </a:endParaRPr>
          </a:p>
        </p:txBody>
      </p:sp>
    </p:spTree>
    <p:extLst>
      <p:ext uri="{BB962C8B-B14F-4D97-AF65-F5344CB8AC3E}">
        <p14:creationId xmlns="" xmlns:p14="http://schemas.microsoft.com/office/powerpoint/2010/main" val="348365360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1000"/>
                                        <p:tgtEl>
                                          <p:spTgt spid="6">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Effect transition="in" filter="fade">
                                      <p:cBhvr>
                                        <p:cTn id="13" dur="1000"/>
                                        <p:tgtEl>
                                          <p:spTgt spid="6">
                                            <p:txEl>
                                              <p:pRg st="3" end="3"/>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xEl>
                                              <p:pRg st="4" end="4"/>
                                            </p:txEl>
                                          </p:spTgt>
                                        </p:tgtEl>
                                        <p:attrNameLst>
                                          <p:attrName>style.visibility</p:attrName>
                                        </p:attrNameLst>
                                      </p:cBhvr>
                                      <p:to>
                                        <p:strVal val="visible"/>
                                      </p:to>
                                    </p:set>
                                    <p:animEffect transition="in" filter="fade">
                                      <p:cBhvr>
                                        <p:cTn id="18" dur="1000"/>
                                        <p:tgtEl>
                                          <p:spTgt spid="6">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fade">
                                      <p:cBhvr>
                                        <p:cTn id="21" dur="1000"/>
                                        <p:tgtEl>
                                          <p:spTgt spid="6">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6">
                                            <p:txEl>
                                              <p:pRg st="6" end="6"/>
                                            </p:txEl>
                                          </p:spTgt>
                                        </p:tgtEl>
                                        <p:attrNameLst>
                                          <p:attrName>style.visibility</p:attrName>
                                        </p:attrNameLst>
                                      </p:cBhvr>
                                      <p:to>
                                        <p:strVal val="visible"/>
                                      </p:to>
                                    </p:set>
                                    <p:animEffect transition="in" filter="fade">
                                      <p:cBhvr>
                                        <p:cTn id="24" dur="10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rostokąt z rogami zaokrąglonymi z jednej strony 6"/>
          <p:cNvSpPr/>
          <p:nvPr/>
        </p:nvSpPr>
        <p:spPr>
          <a:xfrm rot="5400000">
            <a:off x="3858649" y="411394"/>
            <a:ext cx="1031161" cy="8748468"/>
          </a:xfrm>
          <a:prstGeom prst="round2SameRect">
            <a:avLst/>
          </a:prstGeom>
          <a:solidFill>
            <a:srgbClr val="CFCFC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GB" dirty="0"/>
          </a:p>
        </p:txBody>
      </p:sp>
      <p:sp>
        <p:nvSpPr>
          <p:cNvPr id="3" name="Tytuł 2"/>
          <p:cNvSpPr>
            <a:spLocks noGrp="1"/>
          </p:cNvSpPr>
          <p:nvPr>
            <p:ph type="title"/>
          </p:nvPr>
        </p:nvSpPr>
        <p:spPr/>
        <p:txBody>
          <a:bodyPr/>
          <a:lstStyle/>
          <a:p>
            <a:r>
              <a:rPr lang="en-GB" dirty="0" smtClean="0"/>
              <a:t>Summary</a:t>
            </a:r>
            <a:endParaRPr lang="en-GB" dirty="0"/>
          </a:p>
        </p:txBody>
      </p:sp>
      <p:sp>
        <p:nvSpPr>
          <p:cNvPr id="5" name="Symbol zastępczy zawartości 4"/>
          <p:cNvSpPr>
            <a:spLocks noGrp="1"/>
          </p:cNvSpPr>
          <p:nvPr>
            <p:ph idx="1"/>
          </p:nvPr>
        </p:nvSpPr>
        <p:spPr>
          <a:xfrm>
            <a:off x="457200" y="2069560"/>
            <a:ext cx="8291264" cy="4527792"/>
          </a:xfrm>
        </p:spPr>
        <p:txBody>
          <a:bodyPr>
            <a:noAutofit/>
          </a:bodyPr>
          <a:lstStyle/>
          <a:p>
            <a:pPr marL="0" indent="0">
              <a:spcAft>
                <a:spcPts val="1200"/>
              </a:spcAft>
              <a:buNone/>
            </a:pPr>
            <a:r>
              <a:rPr lang="en-GB" sz="2400" dirty="0">
                <a:solidFill>
                  <a:schemeClr val="tx1">
                    <a:lumMod val="85000"/>
                    <a:lumOff val="15000"/>
                  </a:schemeClr>
                </a:solidFill>
                <a:latin typeface="Calibri" pitchFamily="34" charset="0"/>
                <a:cs typeface="Calibri" pitchFamily="34" charset="0"/>
              </a:rPr>
              <a:t>The most important </a:t>
            </a:r>
            <a:r>
              <a:rPr lang="en-GB" sz="2400" dirty="0" smtClean="0">
                <a:solidFill>
                  <a:schemeClr val="tx1">
                    <a:lumMod val="85000"/>
                    <a:lumOff val="15000"/>
                  </a:schemeClr>
                </a:solidFill>
                <a:latin typeface="Calibri" pitchFamily="34" charset="0"/>
                <a:cs typeface="Calibri" pitchFamily="34" charset="0"/>
              </a:rPr>
              <a:t>considerations/choices </a:t>
            </a:r>
            <a:r>
              <a:rPr lang="en-GB" sz="2400" dirty="0">
                <a:solidFill>
                  <a:schemeClr val="tx1">
                    <a:lumMod val="85000"/>
                    <a:lumOff val="15000"/>
                  </a:schemeClr>
                </a:solidFill>
                <a:latin typeface="Calibri" pitchFamily="34" charset="0"/>
                <a:cs typeface="Calibri" pitchFamily="34" charset="0"/>
              </a:rPr>
              <a:t>to be made in </a:t>
            </a:r>
            <a:r>
              <a:rPr lang="en-GB" sz="2400" dirty="0" smtClean="0">
                <a:solidFill>
                  <a:schemeClr val="tx1">
                    <a:lumMod val="85000"/>
                    <a:lumOff val="15000"/>
                  </a:schemeClr>
                </a:solidFill>
                <a:latin typeface="Calibri" pitchFamily="34" charset="0"/>
                <a:cs typeface="Calibri" pitchFamily="34" charset="0"/>
              </a:rPr>
              <a:t>the design </a:t>
            </a:r>
            <a:r>
              <a:rPr lang="en-GB" sz="2400" dirty="0">
                <a:solidFill>
                  <a:schemeClr val="tx1">
                    <a:lumMod val="85000"/>
                    <a:lumOff val="15000"/>
                  </a:schemeClr>
                </a:solidFill>
                <a:latin typeface="Calibri" pitchFamily="34" charset="0"/>
                <a:cs typeface="Calibri" pitchFamily="34" charset="0"/>
              </a:rPr>
              <a:t>process (often with the consultation with an architect</a:t>
            </a:r>
            <a:r>
              <a:rPr lang="en-GB" sz="2400" dirty="0" smtClean="0">
                <a:solidFill>
                  <a:schemeClr val="tx1">
                    <a:lumMod val="85000"/>
                    <a:lumOff val="15000"/>
                  </a:schemeClr>
                </a:solidFill>
                <a:latin typeface="Calibri" pitchFamily="34" charset="0"/>
                <a:cs typeface="Calibri" pitchFamily="34" charset="0"/>
              </a:rPr>
              <a:t>):</a:t>
            </a:r>
            <a:endParaRPr lang="pl-PL" sz="2400" b="1" dirty="0" smtClean="0">
              <a:solidFill>
                <a:schemeClr val="tx1">
                  <a:lumMod val="85000"/>
                  <a:lumOff val="15000"/>
                </a:schemeClr>
              </a:solidFill>
              <a:latin typeface="Calibri" pitchFamily="34" charset="0"/>
              <a:cs typeface="Calibri" pitchFamily="34" charset="0"/>
            </a:endParaRPr>
          </a:p>
          <a:p>
            <a:pPr>
              <a:spcBef>
                <a:spcPts val="600"/>
              </a:spcBef>
            </a:pPr>
            <a:r>
              <a:rPr lang="en-GB" sz="1600" dirty="0" smtClean="0">
                <a:solidFill>
                  <a:schemeClr val="tx1">
                    <a:lumMod val="85000"/>
                    <a:lumOff val="15000"/>
                  </a:schemeClr>
                </a:solidFill>
                <a:latin typeface="Calibri" pitchFamily="34" charset="0"/>
                <a:cs typeface="Calibri" pitchFamily="34" charset="0"/>
              </a:rPr>
              <a:t>Stick system or unitized system ?</a:t>
            </a:r>
            <a:endParaRPr lang="pl-PL" sz="1600" dirty="0" smtClean="0">
              <a:solidFill>
                <a:schemeClr val="tx1">
                  <a:lumMod val="85000"/>
                  <a:lumOff val="15000"/>
                </a:schemeClr>
              </a:solidFill>
              <a:latin typeface="Calibri" pitchFamily="34" charset="0"/>
              <a:cs typeface="Calibri" pitchFamily="34" charset="0"/>
            </a:endParaRPr>
          </a:p>
          <a:p>
            <a:pPr>
              <a:spcBef>
                <a:spcPts val="600"/>
              </a:spcBef>
            </a:pPr>
            <a:r>
              <a:rPr lang="en-GB" sz="1600" dirty="0" smtClean="0">
                <a:solidFill>
                  <a:schemeClr val="tx1">
                    <a:lumMod val="85000"/>
                    <a:lumOff val="15000"/>
                  </a:schemeClr>
                </a:solidFill>
                <a:latin typeface="Calibri" pitchFamily="34" charset="0"/>
                <a:cs typeface="Calibri" pitchFamily="34" charset="0"/>
              </a:rPr>
              <a:t>Can </a:t>
            </a:r>
            <a:r>
              <a:rPr lang="en-GB" sz="1600" dirty="0">
                <a:solidFill>
                  <a:schemeClr val="tx1">
                    <a:lumMod val="85000"/>
                    <a:lumOff val="15000"/>
                  </a:schemeClr>
                </a:solidFill>
                <a:latin typeface="Calibri" pitchFamily="34" charset="0"/>
                <a:cs typeface="Calibri" pitchFamily="34" charset="0"/>
              </a:rPr>
              <a:t>standard (off the shelf) systems do the job or do we need project modified systems </a:t>
            </a:r>
            <a:r>
              <a:rPr lang="en-GB" sz="1600" dirty="0" smtClean="0">
                <a:solidFill>
                  <a:schemeClr val="tx1">
                    <a:lumMod val="85000"/>
                    <a:lumOff val="15000"/>
                  </a:schemeClr>
                </a:solidFill>
                <a:latin typeface="Calibri" pitchFamily="34" charset="0"/>
                <a:cs typeface="Calibri" pitchFamily="34" charset="0"/>
              </a:rPr>
              <a:t>or </a:t>
            </a:r>
            <a:r>
              <a:rPr lang="en-GB" sz="1600" dirty="0">
                <a:solidFill>
                  <a:schemeClr val="tx1">
                    <a:lumMod val="85000"/>
                    <a:lumOff val="15000"/>
                  </a:schemeClr>
                </a:solidFill>
                <a:latin typeface="Calibri" pitchFamily="34" charset="0"/>
                <a:cs typeface="Calibri" pitchFamily="34" charset="0"/>
              </a:rPr>
              <a:t>special (bespoken) </a:t>
            </a:r>
            <a:r>
              <a:rPr lang="en-GB" sz="1600" dirty="0" smtClean="0">
                <a:solidFill>
                  <a:schemeClr val="tx1">
                    <a:lumMod val="85000"/>
                    <a:lumOff val="15000"/>
                  </a:schemeClr>
                </a:solidFill>
                <a:latin typeface="Calibri" pitchFamily="34" charset="0"/>
                <a:cs typeface="Calibri" pitchFamily="34" charset="0"/>
              </a:rPr>
              <a:t>systems ?</a:t>
            </a:r>
            <a:endParaRPr lang="pl-PL" sz="1600" dirty="0" smtClean="0">
              <a:solidFill>
                <a:schemeClr val="tx1">
                  <a:lumMod val="85000"/>
                  <a:lumOff val="15000"/>
                </a:schemeClr>
              </a:solidFill>
              <a:latin typeface="Calibri" pitchFamily="34" charset="0"/>
              <a:cs typeface="Calibri" pitchFamily="34" charset="0"/>
            </a:endParaRPr>
          </a:p>
          <a:p>
            <a:pPr>
              <a:spcBef>
                <a:spcPts val="600"/>
              </a:spcBef>
            </a:pPr>
            <a:r>
              <a:rPr lang="en-GB" sz="1600" dirty="0">
                <a:solidFill>
                  <a:schemeClr val="tx1">
                    <a:lumMod val="85000"/>
                    <a:lumOff val="15000"/>
                  </a:schemeClr>
                </a:solidFill>
                <a:latin typeface="Calibri" pitchFamily="34" charset="0"/>
                <a:cs typeface="Calibri" pitchFamily="34" charset="0"/>
              </a:rPr>
              <a:t>How to ensure proper water drainage &amp; ventilation of the </a:t>
            </a:r>
            <a:r>
              <a:rPr lang="en-GB" sz="1600" dirty="0" smtClean="0">
                <a:solidFill>
                  <a:schemeClr val="tx1">
                    <a:lumMod val="85000"/>
                    <a:lumOff val="15000"/>
                  </a:schemeClr>
                </a:solidFill>
                <a:latin typeface="Calibri" pitchFamily="34" charset="0"/>
                <a:cs typeface="Calibri" pitchFamily="34" charset="0"/>
              </a:rPr>
              <a:t>CW ?</a:t>
            </a:r>
            <a:endParaRPr lang="pl-PL" sz="1600" dirty="0" smtClean="0">
              <a:solidFill>
                <a:schemeClr val="tx1">
                  <a:lumMod val="85000"/>
                  <a:lumOff val="15000"/>
                </a:schemeClr>
              </a:solidFill>
              <a:latin typeface="Calibri" pitchFamily="34" charset="0"/>
              <a:cs typeface="Calibri" pitchFamily="34" charset="0"/>
            </a:endParaRPr>
          </a:p>
          <a:p>
            <a:pPr>
              <a:spcBef>
                <a:spcPts val="600"/>
              </a:spcBef>
            </a:pPr>
            <a:r>
              <a:rPr lang="en-GB" sz="1600" dirty="0">
                <a:solidFill>
                  <a:schemeClr val="tx1">
                    <a:lumMod val="85000"/>
                    <a:lumOff val="15000"/>
                  </a:schemeClr>
                </a:solidFill>
                <a:latin typeface="Calibri" pitchFamily="34" charset="0"/>
                <a:cs typeface="Calibri" pitchFamily="34" charset="0"/>
              </a:rPr>
              <a:t>Is the system capable to achieve the required performance levels </a:t>
            </a:r>
            <a:r>
              <a:rPr lang="en-GB" sz="1600" dirty="0" smtClean="0">
                <a:solidFill>
                  <a:schemeClr val="tx1">
                    <a:lumMod val="85000"/>
                    <a:lumOff val="15000"/>
                  </a:schemeClr>
                </a:solidFill>
                <a:latin typeface="Calibri" pitchFamily="34" charset="0"/>
                <a:cs typeface="Calibri" pitchFamily="34" charset="0"/>
              </a:rPr>
              <a:t>?</a:t>
            </a:r>
            <a:br>
              <a:rPr lang="en-GB" sz="1600" dirty="0" smtClean="0">
                <a:solidFill>
                  <a:schemeClr val="tx1">
                    <a:lumMod val="85000"/>
                    <a:lumOff val="15000"/>
                  </a:schemeClr>
                </a:solidFill>
                <a:latin typeface="Calibri" pitchFamily="34" charset="0"/>
                <a:cs typeface="Calibri" pitchFamily="34" charset="0"/>
              </a:rPr>
            </a:br>
            <a:r>
              <a:rPr lang="en-GB" sz="1600" dirty="0" smtClean="0">
                <a:solidFill>
                  <a:schemeClr val="tx1">
                    <a:lumMod val="85000"/>
                    <a:lumOff val="15000"/>
                  </a:schemeClr>
                </a:solidFill>
                <a:latin typeface="Calibri" pitchFamily="34" charset="0"/>
                <a:cs typeface="Calibri" pitchFamily="34" charset="0"/>
              </a:rPr>
              <a:t>(</a:t>
            </a:r>
            <a:r>
              <a:rPr lang="en-GB" sz="1600" dirty="0">
                <a:solidFill>
                  <a:schemeClr val="tx1">
                    <a:lumMod val="85000"/>
                    <a:lumOff val="15000"/>
                  </a:schemeClr>
                </a:solidFill>
                <a:latin typeface="Calibri" pitchFamily="34" charset="0"/>
                <a:cs typeface="Calibri" pitchFamily="34" charset="0"/>
              </a:rPr>
              <a:t>air permeability, </a:t>
            </a:r>
            <a:r>
              <a:rPr lang="en-GB" sz="1600" dirty="0" smtClean="0">
                <a:solidFill>
                  <a:schemeClr val="tx1">
                    <a:lumMod val="85000"/>
                    <a:lumOff val="15000"/>
                  </a:schemeClr>
                </a:solidFill>
                <a:latin typeface="Calibri" pitchFamily="34" charset="0"/>
                <a:cs typeface="Calibri" pitchFamily="34" charset="0"/>
              </a:rPr>
              <a:t>water </a:t>
            </a:r>
            <a:r>
              <a:rPr lang="en-GB" sz="1600" dirty="0">
                <a:solidFill>
                  <a:schemeClr val="tx1">
                    <a:lumMod val="85000"/>
                    <a:lumOff val="15000"/>
                  </a:schemeClr>
                </a:solidFill>
                <a:latin typeface="Calibri" pitchFamily="34" charset="0"/>
                <a:cs typeface="Calibri" pitchFamily="34" charset="0"/>
              </a:rPr>
              <a:t>tightness, resistance to wind load, airborne sound reduction, fire resistance, </a:t>
            </a:r>
            <a:r>
              <a:rPr lang="en-GB" sz="1600" dirty="0" smtClean="0">
                <a:solidFill>
                  <a:schemeClr val="tx1">
                    <a:lumMod val="85000"/>
                    <a:lumOff val="15000"/>
                  </a:schemeClr>
                </a:solidFill>
                <a:latin typeface="Calibri" pitchFamily="34" charset="0"/>
                <a:cs typeface="Calibri" pitchFamily="34" charset="0"/>
              </a:rPr>
              <a:t>resistance </a:t>
            </a:r>
            <a:r>
              <a:rPr lang="en-GB" sz="1600" dirty="0">
                <a:solidFill>
                  <a:schemeClr val="tx1">
                    <a:lumMod val="85000"/>
                    <a:lumOff val="15000"/>
                  </a:schemeClr>
                </a:solidFill>
                <a:latin typeface="Calibri" pitchFamily="34" charset="0"/>
                <a:cs typeface="Calibri" pitchFamily="34" charset="0"/>
              </a:rPr>
              <a:t>against impact). For which available options. </a:t>
            </a:r>
            <a:r>
              <a:rPr lang="en-GB" sz="1600" dirty="0" smtClean="0">
                <a:solidFill>
                  <a:schemeClr val="tx1">
                    <a:lumMod val="85000"/>
                    <a:lumOff val="15000"/>
                  </a:schemeClr>
                </a:solidFill>
                <a:latin typeface="Calibri" pitchFamily="34" charset="0"/>
                <a:cs typeface="Calibri" pitchFamily="34" charset="0"/>
              </a:rPr>
              <a:t> Check </a:t>
            </a:r>
            <a:r>
              <a:rPr lang="en-GB" sz="1600" dirty="0">
                <a:solidFill>
                  <a:schemeClr val="tx1">
                    <a:lumMod val="85000"/>
                    <a:lumOff val="15000"/>
                  </a:schemeClr>
                </a:solidFill>
                <a:latin typeface="Calibri" pitchFamily="34" charset="0"/>
                <a:cs typeface="Calibri" pitchFamily="34" charset="0"/>
              </a:rPr>
              <a:t>available test results </a:t>
            </a:r>
            <a:r>
              <a:rPr lang="en-GB" sz="1600" dirty="0" smtClean="0">
                <a:solidFill>
                  <a:schemeClr val="tx1">
                    <a:lumMod val="85000"/>
                    <a:lumOff val="15000"/>
                  </a:schemeClr>
                </a:solidFill>
                <a:latin typeface="Calibri" pitchFamily="34" charset="0"/>
                <a:cs typeface="Calibri" pitchFamily="34" charset="0"/>
              </a:rPr>
              <a:t>in </a:t>
            </a:r>
            <a:r>
              <a:rPr lang="en-GB" sz="1600" dirty="0">
                <a:solidFill>
                  <a:schemeClr val="tx1">
                    <a:lumMod val="85000"/>
                    <a:lumOff val="15000"/>
                  </a:schemeClr>
                </a:solidFill>
                <a:latin typeface="Calibri" pitchFamily="34" charset="0"/>
                <a:cs typeface="Calibri" pitchFamily="34" charset="0"/>
              </a:rPr>
              <a:t>the system </a:t>
            </a:r>
            <a:r>
              <a:rPr lang="en-GB" sz="1600" dirty="0" smtClean="0">
                <a:solidFill>
                  <a:schemeClr val="tx1">
                    <a:lumMod val="85000"/>
                    <a:lumOff val="15000"/>
                  </a:schemeClr>
                </a:solidFill>
                <a:latin typeface="Calibri" pitchFamily="34" charset="0"/>
                <a:cs typeface="Calibri" pitchFamily="34" charset="0"/>
              </a:rPr>
              <a:t>catalogues</a:t>
            </a:r>
            <a:endParaRPr lang="pl-PL" sz="1600" dirty="0" smtClean="0">
              <a:solidFill>
                <a:schemeClr val="tx1">
                  <a:lumMod val="85000"/>
                  <a:lumOff val="15000"/>
                </a:schemeClr>
              </a:solidFill>
              <a:latin typeface="Calibri" pitchFamily="34" charset="0"/>
              <a:cs typeface="Calibri" pitchFamily="34" charset="0"/>
            </a:endParaRPr>
          </a:p>
          <a:p>
            <a:pPr>
              <a:spcBef>
                <a:spcPts val="600"/>
              </a:spcBef>
            </a:pPr>
            <a:r>
              <a:rPr lang="en-GB" sz="1600" dirty="0">
                <a:solidFill>
                  <a:schemeClr val="tx1">
                    <a:lumMod val="85000"/>
                    <a:lumOff val="15000"/>
                  </a:schemeClr>
                </a:solidFill>
                <a:latin typeface="Calibri" pitchFamily="34" charset="0"/>
                <a:cs typeface="Calibri" pitchFamily="34" charset="0"/>
              </a:rPr>
              <a:t>The performance calculations/estimations (static: wind load, dead load (self-weight), resistance to live horizontal loads; thermal transmittance (U-value), light transmittance, </a:t>
            </a:r>
            <a:r>
              <a:rPr lang="en-GB" sz="1600" dirty="0" smtClean="0">
                <a:solidFill>
                  <a:schemeClr val="tx1">
                    <a:lumMod val="85000"/>
                    <a:lumOff val="15000"/>
                  </a:schemeClr>
                </a:solidFill>
                <a:latin typeface="Calibri" pitchFamily="34" charset="0"/>
                <a:cs typeface="Calibri" pitchFamily="34" charset="0"/>
              </a:rPr>
              <a:t>solar </a:t>
            </a:r>
            <a:r>
              <a:rPr lang="en-GB" sz="1600" dirty="0">
                <a:solidFill>
                  <a:schemeClr val="tx1">
                    <a:lumMod val="85000"/>
                    <a:lumOff val="15000"/>
                  </a:schemeClr>
                </a:solidFill>
                <a:latin typeface="Calibri" pitchFamily="34" charset="0"/>
                <a:cs typeface="Calibri" pitchFamily="34" charset="0"/>
              </a:rPr>
              <a:t>gains, </a:t>
            </a:r>
            <a:r>
              <a:rPr lang="en-GB" sz="1600" dirty="0" err="1">
                <a:solidFill>
                  <a:schemeClr val="tx1">
                    <a:lumMod val="85000"/>
                    <a:lumOff val="15000"/>
                  </a:schemeClr>
                </a:solidFill>
                <a:latin typeface="Calibri" pitchFamily="34" charset="0"/>
                <a:cs typeface="Calibri" pitchFamily="34" charset="0"/>
              </a:rPr>
              <a:t>equipotentiality</a:t>
            </a:r>
            <a:r>
              <a:rPr lang="en-GB" sz="1600" dirty="0" smtClean="0">
                <a:solidFill>
                  <a:schemeClr val="tx1">
                    <a:lumMod val="85000"/>
                    <a:lumOff val="15000"/>
                  </a:schemeClr>
                </a:solidFill>
                <a:latin typeface="Calibri" pitchFamily="34" charset="0"/>
                <a:cs typeface="Calibri" pitchFamily="34" charset="0"/>
              </a:rPr>
              <a:t>)</a:t>
            </a:r>
            <a:endParaRPr lang="pl-PL" sz="1600" dirty="0" smtClean="0">
              <a:solidFill>
                <a:schemeClr val="tx1">
                  <a:lumMod val="85000"/>
                  <a:lumOff val="15000"/>
                </a:schemeClr>
              </a:solidFill>
              <a:latin typeface="Calibri" pitchFamily="34" charset="0"/>
              <a:cs typeface="Calibri" pitchFamily="34" charset="0"/>
            </a:endParaRPr>
          </a:p>
          <a:p>
            <a:pPr>
              <a:spcBef>
                <a:spcPts val="600"/>
              </a:spcBef>
            </a:pPr>
            <a:r>
              <a:rPr lang="en-GB" sz="1600" dirty="0">
                <a:solidFill>
                  <a:schemeClr val="tx1">
                    <a:lumMod val="85000"/>
                    <a:lumOff val="15000"/>
                  </a:schemeClr>
                </a:solidFill>
                <a:latin typeface="Calibri" pitchFamily="34" charset="0"/>
                <a:cs typeface="Calibri" pitchFamily="34" charset="0"/>
              </a:rPr>
              <a:t>How to fix the CW to the building structure (anchoring model and bracket choice/design</a:t>
            </a:r>
            <a:r>
              <a:rPr lang="en-GB" sz="1600" dirty="0" smtClean="0">
                <a:solidFill>
                  <a:schemeClr val="tx1">
                    <a:lumMod val="85000"/>
                    <a:lumOff val="15000"/>
                  </a:schemeClr>
                </a:solidFill>
                <a:latin typeface="Calibri" pitchFamily="34" charset="0"/>
                <a:cs typeface="Calibri" pitchFamily="34" charset="0"/>
              </a:rPr>
              <a:t>).</a:t>
            </a:r>
            <a:endParaRPr lang="en-GB" sz="1600" dirty="0">
              <a:solidFill>
                <a:schemeClr val="tx1">
                  <a:lumMod val="85000"/>
                  <a:lumOff val="15000"/>
                </a:schemeClr>
              </a:solidFill>
              <a:latin typeface="Calibri" pitchFamily="34" charset="0"/>
              <a:cs typeface="Calibri" pitchFamily="34" charset="0"/>
            </a:endParaRPr>
          </a:p>
        </p:txBody>
      </p:sp>
      <p:sp>
        <p:nvSpPr>
          <p:cNvPr id="6" name="pole tekstowe 5"/>
          <p:cNvSpPr txBox="1"/>
          <p:nvPr/>
        </p:nvSpPr>
        <p:spPr>
          <a:xfrm>
            <a:off x="395536" y="1268414"/>
            <a:ext cx="4464496" cy="584775"/>
          </a:xfrm>
          <a:prstGeom prst="rect">
            <a:avLst/>
          </a:prstGeom>
          <a:noFill/>
        </p:spPr>
        <p:txBody>
          <a:bodyPr wrap="square" rtlCol="0">
            <a:spAutoFit/>
          </a:bodyPr>
          <a:lstStyle/>
          <a:p>
            <a:r>
              <a:rPr lang="en-GB" sz="3200" b="1" dirty="0">
                <a:solidFill>
                  <a:schemeClr val="tx1">
                    <a:lumMod val="85000"/>
                    <a:lumOff val="15000"/>
                  </a:schemeClr>
                </a:solidFill>
                <a:latin typeface="Calibri" pitchFamily="34" charset="0"/>
                <a:cs typeface="Calibri" pitchFamily="34" charset="0"/>
              </a:rPr>
              <a:t>What define</a:t>
            </a:r>
            <a:r>
              <a:rPr lang="pl-PL" sz="3200" b="1" dirty="0">
                <a:solidFill>
                  <a:schemeClr val="tx1">
                    <a:lumMod val="85000"/>
                    <a:lumOff val="15000"/>
                  </a:schemeClr>
                </a:solidFill>
                <a:latin typeface="Calibri" pitchFamily="34" charset="0"/>
                <a:cs typeface="Calibri" pitchFamily="34" charset="0"/>
              </a:rPr>
              <a:t>s</a:t>
            </a:r>
            <a:r>
              <a:rPr lang="en-GB" sz="3200" b="1" dirty="0">
                <a:solidFill>
                  <a:schemeClr val="tx1">
                    <a:lumMod val="85000"/>
                    <a:lumOff val="15000"/>
                  </a:schemeClr>
                </a:solidFill>
                <a:latin typeface="Calibri" pitchFamily="34" charset="0"/>
                <a:cs typeface="Calibri" pitchFamily="34" charset="0"/>
              </a:rPr>
              <a:t> the CW</a:t>
            </a:r>
            <a:r>
              <a:rPr lang="pl-PL" sz="3200" b="1" dirty="0" smtClean="0">
                <a:solidFill>
                  <a:schemeClr val="tx1">
                    <a:lumMod val="85000"/>
                    <a:lumOff val="15000"/>
                  </a:schemeClr>
                </a:solidFill>
                <a:latin typeface="Calibri" pitchFamily="34" charset="0"/>
                <a:cs typeface="Calibri" pitchFamily="34" charset="0"/>
              </a:rPr>
              <a:t>?</a:t>
            </a:r>
            <a:endParaRPr lang="pl-PL" sz="3200" b="1" dirty="0">
              <a:solidFill>
                <a:schemeClr val="tx1">
                  <a:lumMod val="85000"/>
                  <a:lumOff val="15000"/>
                </a:schemeClr>
              </a:solidFill>
              <a:latin typeface="Calibri" pitchFamily="34" charset="0"/>
              <a:cs typeface="Calibri" pitchFamily="34" charset="0"/>
            </a:endParaRPr>
          </a:p>
        </p:txBody>
      </p:sp>
    </p:spTree>
    <p:extLst>
      <p:ext uri="{BB962C8B-B14F-4D97-AF65-F5344CB8AC3E}">
        <p14:creationId xmlns="" xmlns:p14="http://schemas.microsoft.com/office/powerpoint/2010/main" val="184049513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 calcmode="lin" valueType="num">
                                      <p:cBhvr>
                                        <p:cTn id="12"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13"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14" dur="500"/>
                                        <p:tgtEl>
                                          <p:spTgt spid="5">
                                            <p:txEl>
                                              <p:pRg st="4" end="4"/>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anim calcmode="lin" valueType="num">
                                      <p:cBhvr>
                                        <p:cTn id="19" dur="500" fill="hold"/>
                                        <p:tgtEl>
                                          <p:spTgt spid="5">
                                            <p:txEl>
                                              <p:pRg st="5" end="5"/>
                                            </p:txEl>
                                          </p:spTgt>
                                        </p:tgtEl>
                                        <p:attrNameLst>
                                          <p:attrName>ppt_w</p:attrName>
                                        </p:attrNameLst>
                                      </p:cBhvr>
                                      <p:tavLst>
                                        <p:tav tm="0">
                                          <p:val>
                                            <p:fltVal val="0"/>
                                          </p:val>
                                        </p:tav>
                                        <p:tav tm="100000">
                                          <p:val>
                                            <p:strVal val="#ppt_w"/>
                                          </p:val>
                                        </p:tav>
                                      </p:tavLst>
                                    </p:anim>
                                    <p:anim calcmode="lin" valueType="num">
                                      <p:cBhvr>
                                        <p:cTn id="20" dur="500" fill="hold"/>
                                        <p:tgtEl>
                                          <p:spTgt spid="5">
                                            <p:txEl>
                                              <p:pRg st="5" end="5"/>
                                            </p:txEl>
                                          </p:spTgt>
                                        </p:tgtEl>
                                        <p:attrNameLst>
                                          <p:attrName>ppt_h</p:attrName>
                                        </p:attrNameLst>
                                      </p:cBhvr>
                                      <p:tavLst>
                                        <p:tav tm="0">
                                          <p:val>
                                            <p:fltVal val="0"/>
                                          </p:val>
                                        </p:tav>
                                        <p:tav tm="100000">
                                          <p:val>
                                            <p:strVal val="#ppt_h"/>
                                          </p:val>
                                        </p:tav>
                                      </p:tavLst>
                                    </p:anim>
                                    <p:animEffect transition="in" filter="fade">
                                      <p:cBhvr>
                                        <p:cTn id="21" dur="500"/>
                                        <p:tgtEl>
                                          <p:spTgt spid="5">
                                            <p:txEl>
                                              <p:pRg st="5" end="5"/>
                                            </p:txEl>
                                          </p:spTgt>
                                        </p:tgtEl>
                                      </p:cBhvr>
                                    </p:animEffect>
                                  </p:childTnLst>
                                </p:cTn>
                              </p:par>
                              <p:par>
                                <p:cTn id="22" presetID="53" presetClass="entr" presetSubtype="16" fill="hold" nodeType="withEffect">
                                  <p:stCondLst>
                                    <p:cond delay="0"/>
                                  </p:stCondLst>
                                  <p:childTnLst>
                                    <p:set>
                                      <p:cBhvr>
                                        <p:cTn id="23" dur="1" fill="hold">
                                          <p:stCondLst>
                                            <p:cond delay="0"/>
                                          </p:stCondLst>
                                        </p:cTn>
                                        <p:tgtEl>
                                          <p:spTgt spid="5">
                                            <p:txEl>
                                              <p:pRg st="6" end="6"/>
                                            </p:txEl>
                                          </p:spTgt>
                                        </p:tgtEl>
                                        <p:attrNameLst>
                                          <p:attrName>style.visibility</p:attrName>
                                        </p:attrNameLst>
                                      </p:cBhvr>
                                      <p:to>
                                        <p:strVal val="visible"/>
                                      </p:to>
                                    </p:set>
                                    <p:anim calcmode="lin" valueType="num">
                                      <p:cBhvr>
                                        <p:cTn id="24"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25" dur="500" fill="hold"/>
                                        <p:tgtEl>
                                          <p:spTgt spid="5">
                                            <p:txEl>
                                              <p:pRg st="6" end="6"/>
                                            </p:txEl>
                                          </p:spTgt>
                                        </p:tgtEl>
                                        <p:attrNameLst>
                                          <p:attrName>ppt_h</p:attrName>
                                        </p:attrNameLst>
                                      </p:cBhvr>
                                      <p:tavLst>
                                        <p:tav tm="0">
                                          <p:val>
                                            <p:fltVal val="0"/>
                                          </p:val>
                                        </p:tav>
                                        <p:tav tm="100000">
                                          <p:val>
                                            <p:strVal val="#ppt_h"/>
                                          </p:val>
                                        </p:tav>
                                      </p:tavLst>
                                    </p:anim>
                                    <p:animEffect transition="in" filter="fade">
                                      <p:cBhvr>
                                        <p:cTn id="26"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ytuł 2"/>
          <p:cNvSpPr>
            <a:spLocks noGrp="1"/>
          </p:cNvSpPr>
          <p:nvPr>
            <p:ph type="title"/>
          </p:nvPr>
        </p:nvSpPr>
        <p:spPr/>
        <p:txBody>
          <a:bodyPr/>
          <a:lstStyle/>
          <a:p>
            <a:r>
              <a:rPr lang="en-GB" dirty="0" smtClean="0"/>
              <a:t>More on the subject</a:t>
            </a:r>
            <a:endParaRPr lang="en-GB" dirty="0"/>
          </a:p>
        </p:txBody>
      </p:sp>
      <p:sp>
        <p:nvSpPr>
          <p:cNvPr id="8" name="Content Placeholder 7"/>
          <p:cNvSpPr>
            <a:spLocks noGrp="1"/>
          </p:cNvSpPr>
          <p:nvPr>
            <p:ph idx="1"/>
          </p:nvPr>
        </p:nvSpPr>
        <p:spPr>
          <a:xfrm>
            <a:off x="457200" y="1600201"/>
            <a:ext cx="8229600" cy="2332856"/>
          </a:xfrm>
        </p:spPr>
        <p:txBody>
          <a:bodyPr/>
          <a:lstStyle/>
          <a:p>
            <a:pPr>
              <a:buNone/>
            </a:pPr>
            <a:r>
              <a:rPr lang="en-GB" dirty="0" smtClean="0"/>
              <a:t>Contact :</a:t>
            </a:r>
          </a:p>
          <a:p>
            <a:pPr>
              <a:buNone/>
            </a:pPr>
            <a:r>
              <a:rPr lang="en-GB" dirty="0" smtClean="0">
                <a:hlinkClick r:id="rId2"/>
              </a:rPr>
              <a:t>mariusz.buchnajzer@sapagroup.com</a:t>
            </a:r>
            <a:endParaRPr lang="en-GB" dirty="0" smtClean="0"/>
          </a:p>
          <a:p>
            <a:pPr>
              <a:buNone/>
            </a:pPr>
            <a:endParaRPr lang="en-GB" dirty="0" smtClean="0"/>
          </a:p>
          <a:p>
            <a:pPr>
              <a:buNone/>
            </a:pPr>
            <a:r>
              <a:rPr lang="pl-PL" dirty="0"/>
              <a:t>R</a:t>
            </a:r>
            <a:r>
              <a:rPr lang="en-GB" dirty="0" smtClean="0"/>
              <a:t>elated training :</a:t>
            </a:r>
          </a:p>
        </p:txBody>
      </p:sp>
      <p:pic>
        <p:nvPicPr>
          <p:cNvPr id="10243"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283968" y="3501008"/>
            <a:ext cx="4128459" cy="3096344"/>
          </a:xfrm>
          <a:prstGeom prst="rect">
            <a:avLst/>
          </a:prstGeom>
          <a:noFill/>
          <a:ln w="9525">
            <a:solidFill>
              <a:schemeClr val="tx1"/>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1840495130"/>
      </p:ext>
    </p:extLst>
  </p:cSld>
  <p:clrMapOvr>
    <a:masterClrMapping/>
  </p:clrMapOvr>
  <mc:AlternateContent xmlns:mc="http://schemas.openxmlformats.org/markup-compatibility/2006">
    <mc:Choice xmlns=""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odtytuł 1"/>
          <p:cNvSpPr>
            <a:spLocks noGrp="1"/>
          </p:cNvSpPr>
          <p:nvPr>
            <p:ph type="subTitle" idx="1"/>
          </p:nvPr>
        </p:nvSpPr>
        <p:spPr>
          <a:xfrm>
            <a:off x="1043608" y="5254352"/>
            <a:ext cx="7560840" cy="694928"/>
          </a:xfrm>
        </p:spPr>
        <p:txBody>
          <a:bodyPr/>
          <a:lstStyle/>
          <a:p>
            <a:r>
              <a:rPr lang="en-GB" dirty="0" smtClean="0"/>
              <a:t>Thank you for your attention</a:t>
            </a:r>
            <a:endParaRPr lang="en-GB" dirty="0"/>
          </a:p>
        </p:txBody>
      </p:sp>
    </p:spTree>
    <p:extLst>
      <p:ext uri="{BB962C8B-B14F-4D97-AF65-F5344CB8AC3E}">
        <p14:creationId xmlns="" xmlns:p14="http://schemas.microsoft.com/office/powerpoint/2010/main" val="293763818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Projekt niestandardowy">
  <a:themeElements>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kiet 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yw pakietu Office">
  <a:themeElements>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kiet 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yw pakietu Office">
  <a:themeElements>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kiet 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Pakiet 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26115</TotalTime>
  <Words>4023</Words>
  <Application>Microsoft Office PowerPoint</Application>
  <PresentationFormat>On-screen Show (4:3)</PresentationFormat>
  <Paragraphs>733</Paragraphs>
  <Slides>87</Slides>
  <Notes>32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87</vt:i4>
      </vt:variant>
    </vt:vector>
  </HeadingPairs>
  <TitlesOfParts>
    <vt:vector size="89" baseType="lpstr">
      <vt:lpstr>1_Projekt niestandardowy</vt:lpstr>
      <vt:lpstr>Photo Editor Photo</vt:lpstr>
      <vt:lpstr>Introduction </vt:lpstr>
      <vt:lpstr>Table of contents</vt:lpstr>
      <vt:lpstr>Slide 3</vt:lpstr>
      <vt:lpstr>Introduction to curtain walling</vt:lpstr>
      <vt:lpstr>Fundamentals</vt:lpstr>
      <vt:lpstr>Fundamentals</vt:lpstr>
      <vt:lpstr>Fundamentals</vt:lpstr>
      <vt:lpstr>Fundamentals</vt:lpstr>
      <vt:lpstr>Fundamentals</vt:lpstr>
      <vt:lpstr>Fundamentals</vt:lpstr>
      <vt:lpstr>Fundamentals</vt:lpstr>
      <vt:lpstr>Introduction to curtain walling</vt:lpstr>
      <vt:lpstr>Fundamentals</vt:lpstr>
      <vt:lpstr>Fundamentals</vt:lpstr>
      <vt:lpstr>Fundamentals</vt:lpstr>
      <vt:lpstr>Fundamentals</vt:lpstr>
      <vt:lpstr>Fundamentals</vt:lpstr>
      <vt:lpstr>Fundamentals</vt:lpstr>
      <vt:lpstr>Fundamentals</vt:lpstr>
      <vt:lpstr>Fundamentals</vt:lpstr>
      <vt:lpstr>Fundamentals</vt:lpstr>
      <vt:lpstr>Fundamentals</vt:lpstr>
      <vt:lpstr>Fundamentals</vt:lpstr>
      <vt:lpstr>Fundamentals</vt:lpstr>
      <vt:lpstr>Fundamentals</vt:lpstr>
      <vt:lpstr>Fundamentals</vt:lpstr>
      <vt:lpstr>Introduction to curtain walling</vt:lpstr>
      <vt:lpstr>Fundamentals</vt:lpstr>
      <vt:lpstr>Fundamentals</vt:lpstr>
      <vt:lpstr>Fundamentals</vt:lpstr>
      <vt:lpstr>Fundamentals</vt:lpstr>
      <vt:lpstr>Fundamentals</vt:lpstr>
      <vt:lpstr>Fundamentals</vt:lpstr>
      <vt:lpstr>Fundamentals</vt:lpstr>
      <vt:lpstr>Slide 35</vt:lpstr>
      <vt:lpstr>Introduction to curtain walling</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Performance levels</vt:lpstr>
      <vt:lpstr>Slide 53</vt:lpstr>
      <vt:lpstr>Introduction to curtain walling</vt:lpstr>
      <vt:lpstr>Essential calculations</vt:lpstr>
      <vt:lpstr>Essential calculations</vt:lpstr>
      <vt:lpstr>Essential calculations</vt:lpstr>
      <vt:lpstr>Essential calculations</vt:lpstr>
      <vt:lpstr>Essential calculations</vt:lpstr>
      <vt:lpstr>Essential calculations</vt:lpstr>
      <vt:lpstr>Essential calculations</vt:lpstr>
      <vt:lpstr>Essential calculations</vt:lpstr>
      <vt:lpstr>Essential calculations</vt:lpstr>
      <vt:lpstr>Essential calculations</vt:lpstr>
      <vt:lpstr>Essential calculations</vt:lpstr>
      <vt:lpstr>Introduction to curtain walling</vt:lpstr>
      <vt:lpstr>Essential calculations</vt:lpstr>
      <vt:lpstr>Essential calculations</vt:lpstr>
      <vt:lpstr>Essential calculations</vt:lpstr>
      <vt:lpstr>Essential calculations</vt:lpstr>
      <vt:lpstr>Essential calculations</vt:lpstr>
      <vt:lpstr>Essential calculations</vt:lpstr>
      <vt:lpstr>Essential calculations</vt:lpstr>
      <vt:lpstr>Slide 74</vt:lpstr>
      <vt:lpstr>Fixing arrangement</vt:lpstr>
      <vt:lpstr>Fixing arrangement</vt:lpstr>
      <vt:lpstr>Fixing arrangement</vt:lpstr>
      <vt:lpstr>Fixing arrangement</vt:lpstr>
      <vt:lpstr>Fixing arrangement</vt:lpstr>
      <vt:lpstr>Fixing arrangement</vt:lpstr>
      <vt:lpstr>Fixing arrangement</vt:lpstr>
      <vt:lpstr>Fixing arrangement</vt:lpstr>
      <vt:lpstr>Slide 83</vt:lpstr>
      <vt:lpstr>Summary</vt:lpstr>
      <vt:lpstr>Summary</vt:lpstr>
      <vt:lpstr>More on the subject</vt:lpstr>
      <vt:lpstr>Slide 87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Witold Łazowski</dc:creator>
  <cp:lastModifiedBy>Trevor</cp:lastModifiedBy>
  <cp:revision>1439</cp:revision>
  <cp:lastPrinted>2012-09-04T11:59:54Z</cp:lastPrinted>
  <dcterms:created xsi:type="dcterms:W3CDTF">2012-02-27T12:11:14Z</dcterms:created>
  <dcterms:modified xsi:type="dcterms:W3CDTF">2017-03-24T06:42:58Z</dcterms:modified>
</cp:coreProperties>
</file>