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1" r:id="rId5"/>
    <p:sldId id="262" r:id="rId6"/>
    <p:sldId id="263" r:id="rId7"/>
    <p:sldId id="264" r:id="rId8"/>
    <p:sldId id="259" r:id="rId9"/>
    <p:sldId id="260" r:id="rId10"/>
    <p:sldId id="265" r:id="rId11"/>
    <p:sldId id="267" r:id="rId12"/>
    <p:sldId id="266" r:id="rId13"/>
    <p:sldId id="268" r:id="rId14"/>
    <p:sldId id="269" r:id="rId15"/>
    <p:sldId id="270" r:id="rId16"/>
    <p:sldId id="271" r:id="rId17"/>
    <p:sldId id="272" r:id="rId18"/>
    <p:sldId id="273" r:id="rId19"/>
    <p:sldId id="274" r:id="rId20"/>
    <p:sldId id="275" r:id="rId21"/>
    <p:sldId id="276"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96" autoAdjust="0"/>
    <p:restoredTop sz="94660"/>
  </p:normalViewPr>
  <p:slideViewPr>
    <p:cSldViewPr snapToGrid="0">
      <p:cViewPr varScale="1">
        <p:scale>
          <a:sx n="86" d="100"/>
          <a:sy n="86" d="100"/>
        </p:scale>
        <p:origin x="48" y="15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979EB7E0-B616-4C11-A70B-F676D969ABB8}"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A6D268-09B0-4F9F-8411-5CAD17E1BA61}"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32574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79EB7E0-B616-4C11-A70B-F676D969ABB8}"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A6D268-09B0-4F9F-8411-5CAD17E1BA61}" type="slidenum">
              <a:rPr lang="en-GB" smtClean="0"/>
              <a:t>‹#›</a:t>
            </a:fld>
            <a:endParaRPr lang="en-GB"/>
          </a:p>
        </p:txBody>
      </p:sp>
    </p:spTree>
    <p:extLst>
      <p:ext uri="{BB962C8B-B14F-4D97-AF65-F5344CB8AC3E}">
        <p14:creationId xmlns:p14="http://schemas.microsoft.com/office/powerpoint/2010/main" val="34418881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smtClean="0"/>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979EB7E0-B616-4C11-A70B-F676D969ABB8}"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A6D268-09B0-4F9F-8411-5CAD17E1BA61}"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4321081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79EB7E0-B616-4C11-A70B-F676D969ABB8}" type="datetimeFigureOut">
              <a:rPr lang="en-GB" smtClean="0"/>
              <a:t>07/11/2019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A6D268-09B0-4F9F-8411-5CAD17E1BA61}" type="slidenum">
              <a:rPr lang="en-GB" smtClean="0"/>
              <a:t>‹#›</a:t>
            </a:fld>
            <a:endParaRPr lang="en-GB"/>
          </a:p>
        </p:txBody>
      </p:sp>
    </p:spTree>
    <p:extLst>
      <p:ext uri="{BB962C8B-B14F-4D97-AF65-F5344CB8AC3E}">
        <p14:creationId xmlns:p14="http://schemas.microsoft.com/office/powerpoint/2010/main" val="27562303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2412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smtClean="0"/>
              <a:t>Edit Master text styles</a:t>
            </a:r>
          </a:p>
        </p:txBody>
      </p:sp>
      <p:sp>
        <p:nvSpPr>
          <p:cNvPr id="6" name="Content Placeholder 5"/>
          <p:cNvSpPr>
            <a:spLocks noGrp="1"/>
          </p:cNvSpPr>
          <p:nvPr>
            <p:ph sz="quarter" idx="4"/>
          </p:nvPr>
        </p:nvSpPr>
        <p:spPr>
          <a:xfrm>
            <a:off x="5990888" y="2967788"/>
            <a:ext cx="4754880" cy="3341572"/>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79EB7E0-B616-4C11-A70B-F676D969ABB8}" type="datetimeFigureOut">
              <a:rPr lang="en-GB" smtClean="0"/>
              <a:t>07/11/2019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DA6D268-09B0-4F9F-8411-5CAD17E1BA61}" type="slidenum">
              <a:rPr lang="en-GB" smtClean="0"/>
              <a:t>‹#›</a:t>
            </a:fld>
            <a:endParaRPr lang="en-GB"/>
          </a:p>
        </p:txBody>
      </p:sp>
    </p:spTree>
    <p:extLst>
      <p:ext uri="{BB962C8B-B14F-4D97-AF65-F5344CB8AC3E}">
        <p14:creationId xmlns:p14="http://schemas.microsoft.com/office/powerpoint/2010/main" val="9780839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979EB7E0-B616-4C11-A70B-F676D969ABB8}" type="datetimeFigureOut">
              <a:rPr lang="en-GB" smtClean="0"/>
              <a:t>07/11/2019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DA6D268-09B0-4F9F-8411-5CAD17E1BA61}" type="slidenum">
              <a:rPr lang="en-GB" smtClean="0"/>
              <a:t>‹#›</a:t>
            </a:fld>
            <a:endParaRPr lang="en-GB"/>
          </a:p>
        </p:txBody>
      </p:sp>
    </p:spTree>
    <p:extLst>
      <p:ext uri="{BB962C8B-B14F-4D97-AF65-F5344CB8AC3E}">
        <p14:creationId xmlns:p14="http://schemas.microsoft.com/office/powerpoint/2010/main" val="252657362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79EB7E0-B616-4C11-A70B-F676D969ABB8}" type="datetimeFigureOut">
              <a:rPr lang="en-GB" smtClean="0"/>
              <a:t>07/11/2019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0DA6D268-09B0-4F9F-8411-5CAD17E1BA61}" type="slidenum">
              <a:rPr lang="en-GB" smtClean="0"/>
              <a:t>‹#›</a:t>
            </a:fld>
            <a:endParaRPr lang="en-GB"/>
          </a:p>
        </p:txBody>
      </p:sp>
    </p:spTree>
    <p:extLst>
      <p:ext uri="{BB962C8B-B14F-4D97-AF65-F5344CB8AC3E}">
        <p14:creationId xmlns:p14="http://schemas.microsoft.com/office/powerpoint/2010/main" val="21094075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smtClean="0"/>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979EB7E0-B616-4C11-A70B-F676D969ABB8}" type="datetimeFigureOut">
              <a:rPr lang="en-GB" smtClean="0"/>
              <a:t>07/11/2019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A6D268-09B0-4F9F-8411-5CAD17E1BA61}" type="slidenum">
              <a:rPr lang="en-GB" smtClean="0"/>
              <a:t>‹#›</a:t>
            </a:fld>
            <a:endParaRPr lang="en-GB"/>
          </a:p>
        </p:txBody>
      </p:sp>
    </p:spTree>
    <p:extLst>
      <p:ext uri="{BB962C8B-B14F-4D97-AF65-F5344CB8AC3E}">
        <p14:creationId xmlns:p14="http://schemas.microsoft.com/office/powerpoint/2010/main" val="21169309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979EB7E0-B616-4C11-A70B-F676D969ABB8}" type="datetimeFigureOut">
              <a:rPr lang="en-GB" smtClean="0"/>
              <a:t>07/11/2019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DA6D268-09B0-4F9F-8411-5CAD17E1BA61}" type="slidenum">
              <a:rPr lang="en-GB" smtClean="0"/>
              <a:t>‹#›</a:t>
            </a:fld>
            <a:endParaRPr lang="en-GB"/>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7915671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79EB7E0-B616-4C11-A70B-F676D969ABB8}"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A6D268-09B0-4F9F-8411-5CAD17E1BA61}" type="slidenum">
              <a:rPr lang="en-GB" smtClean="0"/>
              <a:t>‹#›</a:t>
            </a:fld>
            <a:endParaRPr lang="en-GB"/>
          </a:p>
        </p:txBody>
      </p:sp>
    </p:spTree>
    <p:extLst>
      <p:ext uri="{BB962C8B-B14F-4D97-AF65-F5344CB8AC3E}">
        <p14:creationId xmlns:p14="http://schemas.microsoft.com/office/powerpoint/2010/main" val="17792264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79EB7E0-B616-4C11-A70B-F676D969ABB8}" type="datetimeFigureOut">
              <a:rPr lang="en-GB" smtClean="0"/>
              <a:t>07/11/2019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DA6D268-09B0-4F9F-8411-5CAD17E1BA61}" type="slidenum">
              <a:rPr lang="en-GB" smtClean="0"/>
              <a:t>‹#›</a:t>
            </a:fld>
            <a:endParaRPr lang="en-GB"/>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60103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979EB7E0-B616-4C11-A70B-F676D969ABB8}" type="datetimeFigureOut">
              <a:rPr lang="en-GB" smtClean="0"/>
              <a:t>07/11/2019</a:t>
            </a:fld>
            <a:endParaRPr lang="en-GB"/>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endParaRPr lang="en-GB"/>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0DA6D268-09B0-4F9F-8411-5CAD17E1BA61}" type="slidenum">
              <a:rPr lang="en-GB" smtClean="0"/>
              <a:t>‹#›</a:t>
            </a:fld>
            <a:endParaRPr lang="en-GB"/>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0125222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3.emf"/></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5.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Academic Study Skills for Students</a:t>
            </a:r>
            <a:endParaRPr lang="en-GB" dirty="0"/>
          </a:p>
        </p:txBody>
      </p:sp>
      <p:sp>
        <p:nvSpPr>
          <p:cNvPr id="3" name="Subtitle 2"/>
          <p:cNvSpPr>
            <a:spLocks noGrp="1"/>
          </p:cNvSpPr>
          <p:nvPr>
            <p:ph type="subTitle" idx="1"/>
          </p:nvPr>
        </p:nvSpPr>
        <p:spPr/>
        <p:txBody>
          <a:bodyPr/>
          <a:lstStyle/>
          <a:p>
            <a:r>
              <a:rPr lang="en-GB" dirty="0" smtClean="0"/>
              <a:t>Introduction to Statistics </a:t>
            </a:r>
            <a:r>
              <a:rPr lang="en-GB" smtClean="0"/>
              <a:t>in Psychology</a:t>
            </a:r>
            <a:endParaRPr lang="en-GB" dirty="0"/>
          </a:p>
        </p:txBody>
      </p:sp>
    </p:spTree>
    <p:extLst>
      <p:ext uri="{BB962C8B-B14F-4D97-AF65-F5344CB8AC3E}">
        <p14:creationId xmlns:p14="http://schemas.microsoft.com/office/powerpoint/2010/main" val="32179767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use numbers?</a:t>
            </a:r>
            <a:endParaRPr lang="en-GB" dirty="0"/>
          </a:p>
        </p:txBody>
      </p:sp>
      <p:sp>
        <p:nvSpPr>
          <p:cNvPr id="3" name="Content Placeholder 2"/>
          <p:cNvSpPr>
            <a:spLocks noGrp="1"/>
          </p:cNvSpPr>
          <p:nvPr>
            <p:ph idx="1"/>
          </p:nvPr>
        </p:nvSpPr>
        <p:spPr/>
        <p:txBody>
          <a:bodyPr>
            <a:normAutofit/>
          </a:bodyPr>
          <a:lstStyle/>
          <a:p>
            <a:r>
              <a:rPr lang="en-GB" sz="2400" dirty="0" smtClean="0"/>
              <a:t>They add value to what we are saying…</a:t>
            </a:r>
          </a:p>
          <a:p>
            <a:endParaRPr lang="en-GB" sz="2400" dirty="0"/>
          </a:p>
          <a:p>
            <a:r>
              <a:rPr lang="en-GB" sz="2400" dirty="0" smtClean="0"/>
              <a:t>Which of the below sounds better:</a:t>
            </a:r>
          </a:p>
          <a:p>
            <a:endParaRPr lang="en-GB" sz="2400" dirty="0" smtClean="0"/>
          </a:p>
          <a:p>
            <a:pPr lvl="1"/>
            <a:r>
              <a:rPr lang="en-GB" sz="2000" dirty="0" smtClean="0"/>
              <a:t>Many students from UWTSD have a part time job</a:t>
            </a:r>
          </a:p>
          <a:p>
            <a:pPr lvl="1"/>
            <a:r>
              <a:rPr lang="en-GB" sz="2000" dirty="0" smtClean="0"/>
              <a:t>75% of students from UWTSD have a part time job</a:t>
            </a:r>
            <a:endParaRPr lang="en-GB" sz="2000" dirty="0"/>
          </a:p>
        </p:txBody>
      </p:sp>
    </p:spTree>
    <p:extLst>
      <p:ext uri="{BB962C8B-B14F-4D97-AF65-F5344CB8AC3E}">
        <p14:creationId xmlns:p14="http://schemas.microsoft.com/office/powerpoint/2010/main" val="15513792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Can we trust numbers?</a:t>
            </a:r>
            <a:endParaRPr lang="en-GB" dirty="0"/>
          </a:p>
        </p:txBody>
      </p:sp>
      <p:sp>
        <p:nvSpPr>
          <p:cNvPr id="3" name="Content Placeholder 2"/>
          <p:cNvSpPr>
            <a:spLocks noGrp="1"/>
          </p:cNvSpPr>
          <p:nvPr>
            <p:ph idx="1"/>
          </p:nvPr>
        </p:nvSpPr>
        <p:spPr/>
        <p:txBody>
          <a:bodyPr>
            <a:normAutofit/>
          </a:bodyPr>
          <a:lstStyle/>
          <a:p>
            <a:r>
              <a:rPr lang="en-GB" sz="2400" dirty="0" smtClean="0"/>
              <a:t>Many people have strong opinions about numbers, especially statistics…</a:t>
            </a:r>
          </a:p>
          <a:p>
            <a:endParaRPr lang="en-GB" sz="2400" dirty="0"/>
          </a:p>
          <a:p>
            <a:r>
              <a:rPr lang="en-GB" sz="2400" dirty="0" smtClean="0"/>
              <a:t>They don’t “PROVE” anything…</a:t>
            </a:r>
          </a:p>
          <a:p>
            <a:pPr lvl="1"/>
            <a:r>
              <a:rPr lang="en-GB" sz="2000" dirty="0" smtClean="0"/>
              <a:t>Correct – they don’t…</a:t>
            </a:r>
          </a:p>
          <a:p>
            <a:pPr lvl="1"/>
            <a:r>
              <a:rPr lang="en-GB" sz="2000" dirty="0" smtClean="0"/>
              <a:t>But as psychologists we don’t want to PROVE anything, either</a:t>
            </a:r>
          </a:p>
          <a:p>
            <a:pPr lvl="1"/>
            <a:endParaRPr lang="en-GB" sz="2000" dirty="0"/>
          </a:p>
          <a:p>
            <a:r>
              <a:rPr lang="en-GB" sz="2400" dirty="0" smtClean="0"/>
              <a:t>Numbers provide us with information, the value of which depends on what else you know and whether it suits your purpose</a:t>
            </a:r>
            <a:endParaRPr lang="en-GB" sz="2400" dirty="0"/>
          </a:p>
        </p:txBody>
      </p:sp>
    </p:spTree>
    <p:extLst>
      <p:ext uri="{BB962C8B-B14F-4D97-AF65-F5344CB8AC3E}">
        <p14:creationId xmlns:p14="http://schemas.microsoft.com/office/powerpoint/2010/main" val="1737441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numbers fit… where?</a:t>
            </a:r>
            <a:endParaRPr lang="en-GB" dirty="0"/>
          </a:p>
        </p:txBody>
      </p:sp>
      <p:sp>
        <p:nvSpPr>
          <p:cNvPr id="3" name="Content Placeholder 2"/>
          <p:cNvSpPr>
            <a:spLocks noGrp="1"/>
          </p:cNvSpPr>
          <p:nvPr>
            <p:ph idx="1"/>
          </p:nvPr>
        </p:nvSpPr>
        <p:spPr/>
        <p:txBody>
          <a:bodyPr>
            <a:normAutofit/>
          </a:bodyPr>
          <a:lstStyle/>
          <a:p>
            <a:r>
              <a:rPr lang="en-GB" sz="2400" dirty="0" smtClean="0"/>
              <a:t>When we examine numerical data, its relevance largely depends on what is being asked of your participants…</a:t>
            </a:r>
          </a:p>
          <a:p>
            <a:endParaRPr lang="en-GB" sz="2400" dirty="0"/>
          </a:p>
          <a:p>
            <a:r>
              <a:rPr lang="en-GB" sz="2400" dirty="0" smtClean="0"/>
              <a:t>Ask yourself:</a:t>
            </a:r>
          </a:p>
          <a:p>
            <a:pPr lvl="1"/>
            <a:r>
              <a:rPr lang="en-GB" sz="2000" dirty="0" smtClean="0"/>
              <a:t>Does this provide a useful insight?</a:t>
            </a:r>
          </a:p>
          <a:p>
            <a:pPr lvl="1"/>
            <a:r>
              <a:rPr lang="en-GB" sz="2000" dirty="0" smtClean="0"/>
              <a:t>Does it indicate outliers that may need further investigation?</a:t>
            </a:r>
          </a:p>
          <a:p>
            <a:pPr lvl="1"/>
            <a:r>
              <a:rPr lang="en-GB" sz="2000" dirty="0" smtClean="0"/>
              <a:t>Does it help me spot any trends?</a:t>
            </a:r>
          </a:p>
          <a:p>
            <a:pPr lvl="1"/>
            <a:r>
              <a:rPr lang="en-GB" sz="2000" dirty="0" smtClean="0"/>
              <a:t>Does it affect how you should think about a topic area?</a:t>
            </a:r>
            <a:endParaRPr lang="en-GB" sz="2000" dirty="0"/>
          </a:p>
        </p:txBody>
      </p:sp>
    </p:spTree>
    <p:extLst>
      <p:ext uri="{BB962C8B-B14F-4D97-AF65-F5344CB8AC3E}">
        <p14:creationId xmlns:p14="http://schemas.microsoft.com/office/powerpoint/2010/main" val="35428414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Using data</a:t>
            </a:r>
            <a:endParaRPr lang="en-GB" dirty="0"/>
          </a:p>
        </p:txBody>
      </p:sp>
      <p:sp>
        <p:nvSpPr>
          <p:cNvPr id="3" name="Content Placeholder 2"/>
          <p:cNvSpPr>
            <a:spLocks noGrp="1"/>
          </p:cNvSpPr>
          <p:nvPr>
            <p:ph idx="1"/>
          </p:nvPr>
        </p:nvSpPr>
        <p:spPr/>
        <p:txBody>
          <a:bodyPr>
            <a:normAutofit/>
          </a:bodyPr>
          <a:lstStyle/>
          <a:p>
            <a:r>
              <a:rPr lang="en-GB" sz="2800" dirty="0"/>
              <a:t>We need to consider the </a:t>
            </a:r>
            <a:r>
              <a:rPr lang="en-GB" sz="2800" b="1" dirty="0">
                <a:solidFill>
                  <a:schemeClr val="accent1">
                    <a:lumMod val="75000"/>
                  </a:schemeClr>
                </a:solidFill>
              </a:rPr>
              <a:t>TYPE </a:t>
            </a:r>
            <a:r>
              <a:rPr lang="en-GB" sz="2800" dirty="0"/>
              <a:t>of data we are using in any study design</a:t>
            </a:r>
          </a:p>
          <a:p>
            <a:endParaRPr lang="en-GB" sz="2800" dirty="0"/>
          </a:p>
          <a:p>
            <a:r>
              <a:rPr lang="en-GB" sz="2800" dirty="0"/>
              <a:t>But… how do you decide</a:t>
            </a:r>
          </a:p>
          <a:p>
            <a:endParaRPr lang="en-GB" sz="2800" dirty="0"/>
          </a:p>
        </p:txBody>
      </p:sp>
    </p:spTree>
    <p:extLst>
      <p:ext uri="{BB962C8B-B14F-4D97-AF65-F5344CB8AC3E}">
        <p14:creationId xmlns:p14="http://schemas.microsoft.com/office/powerpoint/2010/main" val="73127963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of data</a:t>
            </a:r>
            <a:endParaRPr lang="en-GB" dirty="0"/>
          </a:p>
        </p:txBody>
      </p:sp>
      <p:sp>
        <p:nvSpPr>
          <p:cNvPr id="3" name="Content Placeholder 2"/>
          <p:cNvSpPr>
            <a:spLocks noGrp="1"/>
          </p:cNvSpPr>
          <p:nvPr>
            <p:ph idx="1"/>
          </p:nvPr>
        </p:nvSpPr>
        <p:spPr/>
        <p:txBody>
          <a:bodyPr/>
          <a:lstStyle/>
          <a:p>
            <a:r>
              <a:rPr lang="en-GB" sz="2400" dirty="0"/>
              <a:t>Two broad types:</a:t>
            </a:r>
            <a:br>
              <a:rPr lang="en-GB" sz="2400" dirty="0"/>
            </a:br>
            <a:r>
              <a:rPr lang="en-GB" sz="2400" dirty="0"/>
              <a:t/>
            </a:r>
            <a:br>
              <a:rPr lang="en-GB" sz="2400" dirty="0"/>
            </a:br>
            <a:r>
              <a:rPr lang="en-GB" sz="2400" b="1" dirty="0"/>
              <a:t>Categorical</a:t>
            </a:r>
            <a:br>
              <a:rPr lang="en-GB" sz="2400" b="1" dirty="0"/>
            </a:br>
            <a:r>
              <a:rPr lang="en-GB" sz="2400" b="1" dirty="0"/>
              <a:t/>
            </a:r>
            <a:br>
              <a:rPr lang="en-GB" sz="2400" b="1" dirty="0"/>
            </a:br>
            <a:r>
              <a:rPr lang="en-GB" sz="2000" dirty="0"/>
              <a:t>E.G., Gender, personality type</a:t>
            </a:r>
            <a:br>
              <a:rPr lang="en-GB" sz="2000" dirty="0"/>
            </a:br>
            <a:r>
              <a:rPr lang="en-GB" sz="2000" dirty="0"/>
              <a:t>limited number of groups to which people can belong or can only belong to one group</a:t>
            </a:r>
            <a:r>
              <a:rPr lang="en-GB" sz="2400" dirty="0"/>
              <a:t/>
            </a:r>
            <a:br>
              <a:rPr lang="en-GB" sz="2400" dirty="0"/>
            </a:br>
            <a:r>
              <a:rPr lang="en-GB" sz="2400" dirty="0"/>
              <a:t/>
            </a:r>
            <a:br>
              <a:rPr lang="en-GB" sz="2400" dirty="0"/>
            </a:br>
            <a:r>
              <a:rPr lang="en-GB" sz="2400" dirty="0"/>
              <a:t/>
            </a:r>
            <a:br>
              <a:rPr lang="en-GB" sz="2400" dirty="0"/>
            </a:br>
            <a:r>
              <a:rPr lang="en-GB" sz="2400" b="1" dirty="0"/>
              <a:t>Continuous</a:t>
            </a:r>
            <a:br>
              <a:rPr lang="en-GB" sz="2400" b="1" dirty="0"/>
            </a:br>
            <a:r>
              <a:rPr lang="en-GB" sz="2400" b="1" dirty="0"/>
              <a:t/>
            </a:r>
            <a:br>
              <a:rPr lang="en-GB" sz="2400" b="1" dirty="0"/>
            </a:br>
            <a:r>
              <a:rPr lang="en-GB" dirty="0"/>
              <a:t>E.G., Age, scores on a scale, seconds taken to complete a task</a:t>
            </a:r>
            <a:br>
              <a:rPr lang="en-GB" dirty="0"/>
            </a:br>
            <a:r>
              <a:rPr lang="en-GB" dirty="0"/>
              <a:t>can take a vast range of values often from zero to an infinite number</a:t>
            </a:r>
          </a:p>
        </p:txBody>
      </p:sp>
      <p:sp>
        <p:nvSpPr>
          <p:cNvPr id="4" name="Cloud Callout 3"/>
          <p:cNvSpPr/>
          <p:nvPr/>
        </p:nvSpPr>
        <p:spPr>
          <a:xfrm>
            <a:off x="9278730" y="1961120"/>
            <a:ext cx="1889760" cy="1194816"/>
          </a:xfrm>
          <a:prstGeom prst="cloudCallout">
            <a:avLst>
              <a:gd name="adj1" fmla="val -191562"/>
              <a:gd name="adj2" fmla="val 7858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Groups</a:t>
            </a:r>
            <a:endParaRPr lang="en-GB" dirty="0"/>
          </a:p>
        </p:txBody>
      </p:sp>
      <p:sp>
        <p:nvSpPr>
          <p:cNvPr id="5" name="Cloud Callout 4"/>
          <p:cNvSpPr/>
          <p:nvPr/>
        </p:nvSpPr>
        <p:spPr>
          <a:xfrm>
            <a:off x="9667350" y="4297680"/>
            <a:ext cx="1889760" cy="1194816"/>
          </a:xfrm>
          <a:prstGeom prst="cloudCallout">
            <a:avLst>
              <a:gd name="adj1" fmla="val -211874"/>
              <a:gd name="adj2" fmla="val 16838"/>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Numbers </a:t>
            </a:r>
            <a:endParaRPr lang="en-GB" dirty="0"/>
          </a:p>
        </p:txBody>
      </p:sp>
    </p:spTree>
    <p:extLst>
      <p:ext uri="{BB962C8B-B14F-4D97-AF65-F5344CB8AC3E}">
        <p14:creationId xmlns:p14="http://schemas.microsoft.com/office/powerpoint/2010/main" val="2872315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 calcmode="lin" valueType="num">
                                      <p:cBhvr additive="base">
                                        <p:cTn id="13" dur="500" fill="hold"/>
                                        <p:tgtEl>
                                          <p:spTgt spid="5"/>
                                        </p:tgtEl>
                                        <p:attrNameLst>
                                          <p:attrName>ppt_x</p:attrName>
                                        </p:attrNameLst>
                                      </p:cBhvr>
                                      <p:tavLst>
                                        <p:tav tm="0">
                                          <p:val>
                                            <p:strVal val="#ppt_x"/>
                                          </p:val>
                                        </p:tav>
                                        <p:tav tm="100000">
                                          <p:val>
                                            <p:strVal val="#ppt_x"/>
                                          </p:val>
                                        </p:tav>
                                      </p:tavLst>
                                    </p:anim>
                                    <p:anim calcmode="lin" valueType="num">
                                      <p:cBhvr additive="base">
                                        <p:cTn id="1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loud 3"/>
          <p:cNvSpPr/>
          <p:nvPr/>
        </p:nvSpPr>
        <p:spPr>
          <a:xfrm>
            <a:off x="2329488" y="362236"/>
            <a:ext cx="8136904" cy="3384376"/>
          </a:xfrm>
          <a:prstGeom prst="cloud">
            <a:avLst/>
          </a:prstGeom>
          <a:solidFill>
            <a:schemeClr val="accent2">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i="1" dirty="0" smtClean="0">
                <a:solidFill>
                  <a:schemeClr val="accent1">
                    <a:lumMod val="75000"/>
                  </a:schemeClr>
                </a:solidFill>
              </a:rPr>
              <a:t>You can turn continuous data into categorical but not vice versa</a:t>
            </a:r>
            <a:endParaRPr lang="en-GB" sz="2800" b="1" i="1" dirty="0">
              <a:solidFill>
                <a:schemeClr val="accent1">
                  <a:lumMod val="75000"/>
                </a:schemeClr>
              </a:solidFill>
            </a:endParaRPr>
          </a:p>
        </p:txBody>
      </p:sp>
      <p:pic>
        <p:nvPicPr>
          <p:cNvPr id="5" name="Picture 4"/>
          <p:cNvPicPr>
            <a:picLocks noChangeAspect="1"/>
          </p:cNvPicPr>
          <p:nvPr/>
        </p:nvPicPr>
        <p:blipFill>
          <a:blip r:embed="rId2"/>
          <a:stretch>
            <a:fillRect/>
          </a:stretch>
        </p:blipFill>
        <p:spPr>
          <a:xfrm>
            <a:off x="4582479" y="3985517"/>
            <a:ext cx="3848228" cy="2528439"/>
          </a:xfrm>
          <a:prstGeom prst="rect">
            <a:avLst/>
          </a:prstGeom>
        </p:spPr>
      </p:pic>
    </p:spTree>
    <p:extLst>
      <p:ext uri="{BB962C8B-B14F-4D97-AF65-F5344CB8AC3E}">
        <p14:creationId xmlns:p14="http://schemas.microsoft.com/office/powerpoint/2010/main" val="21269040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Experiments and Studies</a:t>
            </a:r>
            <a:endParaRPr lang="en-GB" dirty="0"/>
          </a:p>
        </p:txBody>
      </p:sp>
      <p:sp>
        <p:nvSpPr>
          <p:cNvPr id="3" name="Content Placeholder 2"/>
          <p:cNvSpPr>
            <a:spLocks noGrp="1"/>
          </p:cNvSpPr>
          <p:nvPr>
            <p:ph idx="1"/>
          </p:nvPr>
        </p:nvSpPr>
        <p:spPr>
          <a:xfrm>
            <a:off x="1200150" y="1869990"/>
            <a:ext cx="10081260" cy="4302211"/>
          </a:xfrm>
        </p:spPr>
        <p:txBody>
          <a:bodyPr>
            <a:noAutofit/>
          </a:bodyPr>
          <a:lstStyle/>
          <a:p>
            <a:endParaRPr lang="en-GB" sz="2800" dirty="0" smtClean="0"/>
          </a:p>
          <a:p>
            <a:r>
              <a:rPr lang="en-GB" sz="2800" dirty="0" smtClean="0"/>
              <a:t>We </a:t>
            </a:r>
            <a:r>
              <a:rPr lang="en-GB" sz="2800" dirty="0"/>
              <a:t>measure a sample of a population on some factor</a:t>
            </a:r>
          </a:p>
          <a:p>
            <a:pPr lvl="1"/>
            <a:r>
              <a:rPr lang="en-GB" sz="2400" dirty="0"/>
              <a:t>Intelligence, cancer remission, face recognition; anything you can think of!</a:t>
            </a:r>
          </a:p>
          <a:p>
            <a:r>
              <a:rPr lang="en-GB" sz="2800" dirty="0"/>
              <a:t>Its usually impractical to measure an </a:t>
            </a:r>
            <a:r>
              <a:rPr lang="en-GB" sz="2800" i="1" dirty="0"/>
              <a:t>entire</a:t>
            </a:r>
            <a:r>
              <a:rPr lang="en-GB" sz="2800" dirty="0"/>
              <a:t> population!</a:t>
            </a:r>
          </a:p>
          <a:p>
            <a:pPr lvl="1"/>
            <a:r>
              <a:rPr lang="en-GB" sz="2400" dirty="0"/>
              <a:t>Too big, too expensive, not really needed</a:t>
            </a:r>
          </a:p>
          <a:p>
            <a:r>
              <a:rPr lang="en-GB" sz="2800" dirty="0"/>
              <a:t>We want to INFER from our sample to the wider population</a:t>
            </a:r>
          </a:p>
          <a:p>
            <a:pPr lvl="1"/>
            <a:r>
              <a:rPr lang="en-GB" sz="2400" dirty="0"/>
              <a:t>E.g., that measuring a tool which increases intelligence works on our sample</a:t>
            </a:r>
          </a:p>
          <a:p>
            <a:pPr lvl="1"/>
            <a:r>
              <a:rPr lang="en-GB" sz="2400" dirty="0"/>
              <a:t>That the tool will also increase intelligence in the wider population</a:t>
            </a:r>
          </a:p>
        </p:txBody>
      </p:sp>
    </p:spTree>
    <p:extLst>
      <p:ext uri="{BB962C8B-B14F-4D97-AF65-F5344CB8AC3E}">
        <p14:creationId xmlns:p14="http://schemas.microsoft.com/office/powerpoint/2010/main" val="2681257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6134" y="457201"/>
            <a:ext cx="7704667" cy="934994"/>
          </a:xfrm>
        </p:spPr>
        <p:txBody>
          <a:bodyPr/>
          <a:lstStyle/>
          <a:p>
            <a:r>
              <a:rPr lang="en-GB" dirty="0" smtClean="0"/>
              <a:t>Sample </a:t>
            </a:r>
            <a:r>
              <a:rPr lang="en-GB" dirty="0" smtClean="0">
                <a:sym typeface="Wingdings" panose="05000000000000000000" pitchFamily="2" charset="2"/>
              </a:rPr>
              <a:t> Population</a:t>
            </a:r>
            <a:endParaRPr lang="en-GB" dirty="0"/>
          </a:p>
        </p:txBody>
      </p:sp>
      <p:sp>
        <p:nvSpPr>
          <p:cNvPr id="3" name="Content Placeholder 2"/>
          <p:cNvSpPr>
            <a:spLocks noGrp="1"/>
          </p:cNvSpPr>
          <p:nvPr>
            <p:ph idx="1"/>
          </p:nvPr>
        </p:nvSpPr>
        <p:spPr>
          <a:xfrm>
            <a:off x="2258999" y="1726250"/>
            <a:ext cx="7704667" cy="4607621"/>
          </a:xfrm>
        </p:spPr>
        <p:txBody>
          <a:bodyPr>
            <a:normAutofit/>
          </a:bodyPr>
          <a:lstStyle/>
          <a:p>
            <a:r>
              <a:rPr lang="en-GB" sz="2400" dirty="0"/>
              <a:t>To do this, we need two things;</a:t>
            </a:r>
          </a:p>
          <a:p>
            <a:endParaRPr lang="en-GB" sz="2400" dirty="0"/>
          </a:p>
          <a:p>
            <a:pPr marL="457200" indent="-457200">
              <a:buAutoNum type="arabicParenR"/>
            </a:pPr>
            <a:r>
              <a:rPr lang="en-GB" sz="2400" dirty="0"/>
              <a:t>Accurate data from our sample group</a:t>
            </a:r>
          </a:p>
          <a:p>
            <a:pPr marL="457200" indent="-457200">
              <a:buAutoNum type="arabicParenR"/>
            </a:pPr>
            <a:endParaRPr lang="en-GB" sz="2400" dirty="0"/>
          </a:p>
          <a:p>
            <a:pPr marL="457200" indent="-457200">
              <a:buAutoNum type="arabicParenR"/>
            </a:pPr>
            <a:r>
              <a:rPr lang="en-GB" sz="2400" dirty="0"/>
              <a:t>A way to extrapolate from that group to the wider population</a:t>
            </a:r>
          </a:p>
        </p:txBody>
      </p:sp>
      <p:sp>
        <p:nvSpPr>
          <p:cNvPr id="5" name="Cloud Callout 4"/>
          <p:cNvSpPr/>
          <p:nvPr/>
        </p:nvSpPr>
        <p:spPr>
          <a:xfrm>
            <a:off x="7655588" y="503570"/>
            <a:ext cx="2657856" cy="1850877"/>
          </a:xfrm>
          <a:prstGeom prst="cloudCallout">
            <a:avLst>
              <a:gd name="adj1" fmla="val -66704"/>
              <a:gd name="adj2" fmla="val 55913"/>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Descriptive statistics – the sample group</a:t>
            </a:r>
          </a:p>
        </p:txBody>
      </p:sp>
      <p:sp>
        <p:nvSpPr>
          <p:cNvPr id="6" name="Cloud Callout 5"/>
          <p:cNvSpPr/>
          <p:nvPr/>
        </p:nvSpPr>
        <p:spPr>
          <a:xfrm>
            <a:off x="5632704" y="4833521"/>
            <a:ext cx="4578096" cy="1850877"/>
          </a:xfrm>
          <a:prstGeom prst="cloudCallout">
            <a:avLst>
              <a:gd name="adj1" fmla="val -51200"/>
              <a:gd name="adj2" fmla="val -80459"/>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Inferential statistics – statistical information about the group and a link to the wider population</a:t>
            </a:r>
          </a:p>
        </p:txBody>
      </p:sp>
    </p:spTree>
    <p:extLst>
      <p:ext uri="{BB962C8B-B14F-4D97-AF65-F5344CB8AC3E}">
        <p14:creationId xmlns:p14="http://schemas.microsoft.com/office/powerpoint/2010/main" val="11037621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gtEl>
                                        <p:attrNameLst>
                                          <p:attrName>style.visibility</p:attrName>
                                        </p:attrNameLst>
                                      </p:cBhvr>
                                      <p:to>
                                        <p:strVal val="visible"/>
                                      </p:to>
                                    </p:set>
                                    <p:animEffect transition="in" filter="fade">
                                      <p:cBhvr>
                                        <p:cTn id="14" dur="1000"/>
                                        <p:tgtEl>
                                          <p:spTgt spid="6"/>
                                        </p:tgtEl>
                                      </p:cBhvr>
                                    </p:animEffect>
                                    <p:anim calcmode="lin" valueType="num">
                                      <p:cBhvr>
                                        <p:cTn id="15" dur="1000" fill="hold"/>
                                        <p:tgtEl>
                                          <p:spTgt spid="6"/>
                                        </p:tgtEl>
                                        <p:attrNameLst>
                                          <p:attrName>ppt_x</p:attrName>
                                        </p:attrNameLst>
                                      </p:cBhvr>
                                      <p:tavLst>
                                        <p:tav tm="0">
                                          <p:val>
                                            <p:strVal val="#ppt_x"/>
                                          </p:val>
                                        </p:tav>
                                        <p:tav tm="100000">
                                          <p:val>
                                            <p:strVal val="#ppt_x"/>
                                          </p:val>
                                        </p:tav>
                                      </p:tavLst>
                                    </p:anim>
                                    <p:anim calcmode="lin" valueType="num">
                                      <p:cBhvr>
                                        <p:cTn id="16"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Descriptive statistics</a:t>
            </a:r>
            <a:endParaRPr lang="en-GB" dirty="0"/>
          </a:p>
        </p:txBody>
      </p:sp>
      <p:sp>
        <p:nvSpPr>
          <p:cNvPr id="3" name="Content Placeholder 2"/>
          <p:cNvSpPr>
            <a:spLocks noGrp="1"/>
          </p:cNvSpPr>
          <p:nvPr>
            <p:ph idx="1"/>
          </p:nvPr>
        </p:nvSpPr>
        <p:spPr/>
        <p:txBody>
          <a:bodyPr>
            <a:normAutofit/>
          </a:bodyPr>
          <a:lstStyle/>
          <a:p>
            <a:r>
              <a:rPr lang="en-GB" sz="2800" dirty="0"/>
              <a:t>Using the individual pieces of data from each participant</a:t>
            </a:r>
          </a:p>
          <a:p>
            <a:endParaRPr lang="en-GB" sz="2800" dirty="0"/>
          </a:p>
          <a:p>
            <a:pPr lvl="1"/>
            <a:r>
              <a:rPr lang="en-GB" sz="2400" dirty="0"/>
              <a:t>Scores on individual tasks for each participant</a:t>
            </a:r>
          </a:p>
          <a:p>
            <a:pPr lvl="3"/>
            <a:r>
              <a:rPr lang="en-GB" sz="2000" dirty="0"/>
              <a:t>Number of questions answered correctly on IQ test</a:t>
            </a:r>
          </a:p>
          <a:p>
            <a:pPr lvl="3"/>
            <a:r>
              <a:rPr lang="en-GB" sz="2000" dirty="0"/>
              <a:t>Level of anxiety felt</a:t>
            </a:r>
          </a:p>
          <a:p>
            <a:pPr lvl="3"/>
            <a:r>
              <a:rPr lang="en-GB" sz="2000" dirty="0"/>
              <a:t>Reported narcissism scores</a:t>
            </a:r>
          </a:p>
          <a:p>
            <a:pPr lvl="3"/>
            <a:endParaRPr lang="en-GB" sz="2000" dirty="0"/>
          </a:p>
          <a:p>
            <a:pPr lvl="1"/>
            <a:r>
              <a:rPr lang="en-GB" sz="2400" dirty="0"/>
              <a:t>Produces ‘raw’ data</a:t>
            </a:r>
          </a:p>
          <a:p>
            <a:pPr lvl="3"/>
            <a:r>
              <a:rPr lang="en-GB" sz="2000" dirty="0"/>
              <a:t>And sometimes A LOT of it!</a:t>
            </a:r>
          </a:p>
          <a:p>
            <a:pPr lvl="3"/>
            <a:r>
              <a:rPr lang="en-GB" sz="2000" dirty="0"/>
              <a:t>We need a way to reduce this to a manageable level</a:t>
            </a:r>
          </a:p>
          <a:p>
            <a:endParaRPr lang="en-GB" sz="2400" dirty="0"/>
          </a:p>
        </p:txBody>
      </p:sp>
    </p:spTree>
    <p:extLst>
      <p:ext uri="{BB962C8B-B14F-4D97-AF65-F5344CB8AC3E}">
        <p14:creationId xmlns:p14="http://schemas.microsoft.com/office/powerpoint/2010/main" val="25436043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Measures of central tendency</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76164946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Central tendency??</a:t>
            </a:r>
            <a:endParaRPr lang="en-GB" dirty="0"/>
          </a:p>
        </p:txBody>
      </p:sp>
      <p:sp>
        <p:nvSpPr>
          <p:cNvPr id="3" name="Content Placeholder 2"/>
          <p:cNvSpPr>
            <a:spLocks noGrp="1"/>
          </p:cNvSpPr>
          <p:nvPr>
            <p:ph idx="1"/>
          </p:nvPr>
        </p:nvSpPr>
        <p:spPr/>
        <p:txBody>
          <a:bodyPr>
            <a:normAutofit/>
          </a:bodyPr>
          <a:lstStyle/>
          <a:p>
            <a:r>
              <a:rPr lang="en-GB" sz="2400" dirty="0"/>
              <a:t>People will score differently on almost ANY measure</a:t>
            </a:r>
          </a:p>
          <a:p>
            <a:endParaRPr lang="en-GB" sz="2400" dirty="0"/>
          </a:p>
          <a:p>
            <a:pPr lvl="1"/>
            <a:r>
              <a:rPr lang="en-GB" sz="2000" dirty="0"/>
              <a:t>Individual differences; error</a:t>
            </a:r>
          </a:p>
          <a:p>
            <a:pPr lvl="1"/>
            <a:endParaRPr lang="en-GB" sz="2000" dirty="0"/>
          </a:p>
          <a:p>
            <a:r>
              <a:rPr lang="en-GB" sz="2400" dirty="0"/>
              <a:t>If I test a group of 100 people for their IQ, some will score more or less than others. This could be because they are more or less intelligent, more or less tired, or have more or less things playing on their mind!</a:t>
            </a:r>
          </a:p>
          <a:p>
            <a:endParaRPr lang="en-GB" sz="2400" dirty="0"/>
          </a:p>
          <a:p>
            <a:r>
              <a:rPr lang="en-GB" sz="2400" dirty="0"/>
              <a:t>So, we need to find the ‘average’ of all the participants in the group</a:t>
            </a:r>
          </a:p>
          <a:p>
            <a:endParaRPr lang="en-GB" sz="2400" dirty="0"/>
          </a:p>
        </p:txBody>
      </p:sp>
    </p:spTree>
    <p:extLst>
      <p:ext uri="{BB962C8B-B14F-4D97-AF65-F5344CB8AC3E}">
        <p14:creationId xmlns:p14="http://schemas.microsoft.com/office/powerpoint/2010/main" val="13119427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Central tendency</a:t>
            </a:r>
            <a:endParaRPr lang="en-GB" dirty="0"/>
          </a:p>
        </p:txBody>
      </p:sp>
      <p:sp>
        <p:nvSpPr>
          <p:cNvPr id="3" name="Content Placeholder 2"/>
          <p:cNvSpPr>
            <a:spLocks noGrp="1"/>
          </p:cNvSpPr>
          <p:nvPr>
            <p:ph idx="1"/>
          </p:nvPr>
        </p:nvSpPr>
        <p:spPr/>
        <p:txBody>
          <a:bodyPr>
            <a:normAutofit/>
          </a:bodyPr>
          <a:lstStyle/>
          <a:p>
            <a:r>
              <a:rPr lang="en-GB" sz="2800" dirty="0"/>
              <a:t>There are three main ways to measure central tendency:</a:t>
            </a:r>
          </a:p>
          <a:p>
            <a:endParaRPr lang="en-GB" sz="2800" dirty="0"/>
          </a:p>
          <a:p>
            <a:pPr marL="457200" indent="-457200">
              <a:buFont typeface="+mj-lt"/>
              <a:buAutoNum type="arabicParenR"/>
            </a:pPr>
            <a:r>
              <a:rPr lang="en-GB" sz="2800" b="1" dirty="0">
                <a:solidFill>
                  <a:schemeClr val="accent1">
                    <a:lumMod val="75000"/>
                  </a:schemeClr>
                </a:solidFill>
              </a:rPr>
              <a:t>MODE</a:t>
            </a:r>
          </a:p>
          <a:p>
            <a:pPr lvl="1"/>
            <a:r>
              <a:rPr lang="en-GB" sz="2400" dirty="0"/>
              <a:t>The most commonly occurring score</a:t>
            </a:r>
          </a:p>
          <a:p>
            <a:pPr marL="457200" indent="-457200">
              <a:buFont typeface="+mj-lt"/>
              <a:buAutoNum type="arabicParenR"/>
            </a:pPr>
            <a:r>
              <a:rPr lang="en-GB" sz="2800" b="1" dirty="0">
                <a:solidFill>
                  <a:schemeClr val="accent1">
                    <a:lumMod val="75000"/>
                  </a:schemeClr>
                </a:solidFill>
              </a:rPr>
              <a:t>MEDIAN</a:t>
            </a:r>
          </a:p>
          <a:p>
            <a:pPr lvl="1"/>
            <a:r>
              <a:rPr lang="en-GB" sz="2400" dirty="0"/>
              <a:t>The middle score when lined up in rank order (smallest to largest)</a:t>
            </a:r>
          </a:p>
          <a:p>
            <a:pPr marL="457200" indent="-457200">
              <a:buAutoNum type="arabicParenR"/>
            </a:pPr>
            <a:r>
              <a:rPr lang="en-GB" sz="2800" b="1" dirty="0">
                <a:solidFill>
                  <a:schemeClr val="accent1">
                    <a:lumMod val="75000"/>
                  </a:schemeClr>
                </a:solidFill>
              </a:rPr>
              <a:t>MEAN</a:t>
            </a:r>
          </a:p>
          <a:p>
            <a:pPr lvl="1"/>
            <a:r>
              <a:rPr lang="en-GB" sz="2400" dirty="0"/>
              <a:t>The sum of all scores divided by the number of participants</a:t>
            </a:r>
          </a:p>
          <a:p>
            <a:endParaRPr lang="en-GB" sz="2800" dirty="0"/>
          </a:p>
        </p:txBody>
      </p:sp>
    </p:spTree>
    <p:extLst>
      <p:ext uri="{BB962C8B-B14F-4D97-AF65-F5344CB8AC3E}">
        <p14:creationId xmlns:p14="http://schemas.microsoft.com/office/powerpoint/2010/main" val="3667679558"/>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Mode</a:t>
            </a:r>
            <a:endParaRPr lang="en-GB" dirty="0"/>
          </a:p>
        </p:txBody>
      </p:sp>
      <p:sp>
        <p:nvSpPr>
          <p:cNvPr id="3" name="Content Placeholder 2"/>
          <p:cNvSpPr>
            <a:spLocks noGrp="1"/>
          </p:cNvSpPr>
          <p:nvPr>
            <p:ph idx="1"/>
          </p:nvPr>
        </p:nvSpPr>
        <p:spPr>
          <a:xfrm>
            <a:off x="2209800" y="2107356"/>
            <a:ext cx="7772400" cy="4050792"/>
          </a:xfrm>
        </p:spPr>
        <p:txBody>
          <a:bodyPr/>
          <a:lstStyle/>
          <a:p>
            <a:r>
              <a:rPr lang="en-GB" dirty="0"/>
              <a:t>Take all eligible responses (scores on a test, reaction times, </a:t>
            </a:r>
            <a:r>
              <a:rPr lang="en-GB" dirty="0" err="1"/>
              <a:t>etc</a:t>
            </a:r>
            <a:r>
              <a:rPr lang="en-GB" dirty="0"/>
              <a:t>)</a:t>
            </a:r>
          </a:p>
          <a:p>
            <a:endParaRPr lang="en-GB" dirty="0"/>
          </a:p>
          <a:p>
            <a:endParaRPr lang="en-GB" dirty="0"/>
          </a:p>
          <a:p>
            <a:endParaRPr lang="en-GB" dirty="0"/>
          </a:p>
          <a:p>
            <a:r>
              <a:rPr lang="en-GB" dirty="0"/>
              <a:t>The most commonly occurring score</a:t>
            </a:r>
          </a:p>
          <a:p>
            <a:pPr marL="0" indent="0">
              <a:buNone/>
            </a:pPr>
            <a:endParaRPr lang="en-GB" dirty="0"/>
          </a:p>
          <a:p>
            <a:endParaRPr lang="en-GB" dirty="0"/>
          </a:p>
        </p:txBody>
      </p:sp>
      <p:sp>
        <p:nvSpPr>
          <p:cNvPr id="4" name="Rounded Rectangle 3"/>
          <p:cNvSpPr/>
          <p:nvPr/>
        </p:nvSpPr>
        <p:spPr>
          <a:xfrm>
            <a:off x="3682879" y="2876561"/>
            <a:ext cx="5644896" cy="719328"/>
          </a:xfrm>
          <a:prstGeom prst="roundRect">
            <a:avLst/>
          </a:prstGeom>
          <a:no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2800" dirty="0">
                <a:solidFill>
                  <a:schemeClr val="tx1"/>
                </a:solidFill>
              </a:rPr>
              <a:t>10, 5, 8, 12, 8, 3, 9, 18, 7</a:t>
            </a:r>
          </a:p>
        </p:txBody>
      </p:sp>
      <p:sp>
        <p:nvSpPr>
          <p:cNvPr id="5" name="Rounded Rectangle 4"/>
          <p:cNvSpPr/>
          <p:nvPr/>
        </p:nvSpPr>
        <p:spPr>
          <a:xfrm>
            <a:off x="3682879" y="4543163"/>
            <a:ext cx="5644896" cy="719328"/>
          </a:xfrm>
          <a:prstGeom prst="roundRect">
            <a:avLst/>
          </a:prstGeom>
          <a:no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GB" altLang="en-US" sz="2800" dirty="0">
                <a:solidFill>
                  <a:schemeClr val="tx1"/>
                </a:solidFill>
              </a:rPr>
              <a:t>10, 5, 8, 12, 8, 3, 9, 18, 7</a:t>
            </a:r>
          </a:p>
        </p:txBody>
      </p:sp>
      <p:sp>
        <p:nvSpPr>
          <p:cNvPr id="6" name="Oval 5"/>
          <p:cNvSpPr/>
          <p:nvPr/>
        </p:nvSpPr>
        <p:spPr>
          <a:xfrm>
            <a:off x="4605838" y="4485087"/>
            <a:ext cx="502024" cy="835481"/>
          </a:xfrm>
          <a:prstGeom prst="ellipse">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5438100" y="4533439"/>
            <a:ext cx="502024" cy="835481"/>
          </a:xfrm>
          <a:prstGeom prst="ellipse">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ounded Rectangle 7"/>
          <p:cNvSpPr/>
          <p:nvPr/>
        </p:nvSpPr>
        <p:spPr>
          <a:xfrm>
            <a:off x="6887801" y="5643888"/>
            <a:ext cx="1766047" cy="719328"/>
          </a:xfrm>
          <a:prstGeom prst="roundRect">
            <a:avLst/>
          </a:prstGeom>
          <a:no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400" b="1" dirty="0">
                <a:solidFill>
                  <a:schemeClr val="tx1"/>
                </a:solidFill>
              </a:rPr>
              <a:t>Mode = 8</a:t>
            </a:r>
          </a:p>
        </p:txBody>
      </p:sp>
    </p:spTree>
    <p:extLst>
      <p:ext uri="{BB962C8B-B14F-4D97-AF65-F5344CB8AC3E}">
        <p14:creationId xmlns:p14="http://schemas.microsoft.com/office/powerpoint/2010/main" val="2031276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Issues with the mode?</a:t>
            </a:r>
            <a:endParaRPr lang="en-GB" dirty="0"/>
          </a:p>
        </p:txBody>
      </p:sp>
      <p:sp>
        <p:nvSpPr>
          <p:cNvPr id="3" name="Content Placeholder 2"/>
          <p:cNvSpPr>
            <a:spLocks noGrp="1"/>
          </p:cNvSpPr>
          <p:nvPr>
            <p:ph idx="1"/>
          </p:nvPr>
        </p:nvSpPr>
        <p:spPr/>
        <p:txBody>
          <a:bodyPr/>
          <a:lstStyle/>
          <a:p>
            <a:r>
              <a:rPr lang="en-GB" sz="2800" dirty="0"/>
              <a:t>10   3   8   12   8   3   9   18   7</a:t>
            </a:r>
          </a:p>
          <a:p>
            <a:endParaRPr lang="en-GB" sz="2800" dirty="0"/>
          </a:p>
          <a:p>
            <a:endParaRPr lang="en-GB" sz="2800" dirty="0"/>
          </a:p>
          <a:p>
            <a:r>
              <a:rPr lang="en-GB" sz="2800" dirty="0"/>
              <a:t>10, 3, 8, 12, 6, 2, 9, 18, 7</a:t>
            </a:r>
          </a:p>
          <a:p>
            <a:endParaRPr lang="en-GB" dirty="0"/>
          </a:p>
        </p:txBody>
      </p:sp>
      <p:sp>
        <p:nvSpPr>
          <p:cNvPr id="4" name="Oval Callout 3"/>
          <p:cNvSpPr/>
          <p:nvPr/>
        </p:nvSpPr>
        <p:spPr>
          <a:xfrm>
            <a:off x="8044285" y="1426579"/>
            <a:ext cx="2366683" cy="1613647"/>
          </a:xfrm>
          <a:prstGeom prst="wedgeEllipseCallout">
            <a:avLst>
              <a:gd name="adj1" fmla="val -101056"/>
              <a:gd name="adj2" fmla="val 22325"/>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Bimodal</a:t>
            </a:r>
          </a:p>
        </p:txBody>
      </p:sp>
      <p:sp>
        <p:nvSpPr>
          <p:cNvPr id="5" name="Oval 4"/>
          <p:cNvSpPr/>
          <p:nvPr/>
        </p:nvSpPr>
        <p:spPr>
          <a:xfrm>
            <a:off x="1806871" y="1978029"/>
            <a:ext cx="426720" cy="90220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Oval 5"/>
          <p:cNvSpPr/>
          <p:nvPr/>
        </p:nvSpPr>
        <p:spPr>
          <a:xfrm>
            <a:off x="2316671" y="1978029"/>
            <a:ext cx="426720" cy="90220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p:cNvSpPr/>
          <p:nvPr/>
        </p:nvSpPr>
        <p:spPr>
          <a:xfrm>
            <a:off x="3481874" y="1978029"/>
            <a:ext cx="426720" cy="902208"/>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Oval 7"/>
          <p:cNvSpPr/>
          <p:nvPr/>
        </p:nvSpPr>
        <p:spPr>
          <a:xfrm>
            <a:off x="3947113" y="1978029"/>
            <a:ext cx="426720" cy="90220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Oval Callout 8"/>
          <p:cNvSpPr/>
          <p:nvPr/>
        </p:nvSpPr>
        <p:spPr>
          <a:xfrm>
            <a:off x="7844118" y="4537380"/>
            <a:ext cx="2366683" cy="1613647"/>
          </a:xfrm>
          <a:prstGeom prst="wedgeEllipseCallout">
            <a:avLst>
              <a:gd name="adj1" fmla="val -112579"/>
              <a:gd name="adj2" fmla="val -5422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b="1" dirty="0"/>
              <a:t>Non-modal</a:t>
            </a:r>
          </a:p>
        </p:txBody>
      </p:sp>
      <p:sp>
        <p:nvSpPr>
          <p:cNvPr id="10" name="Rounded Rectangle 9"/>
          <p:cNvSpPr/>
          <p:nvPr/>
        </p:nvSpPr>
        <p:spPr>
          <a:xfrm>
            <a:off x="2279720" y="4799992"/>
            <a:ext cx="4188226" cy="1513798"/>
          </a:xfrm>
          <a:prstGeom prst="roundRect">
            <a:avLst/>
          </a:prstGeom>
          <a:noFill/>
          <a:ln w="38100">
            <a:solidFill>
              <a:schemeClr val="accent1">
                <a:lumMod val="50000"/>
              </a:schemeClr>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solidFill>
                  <a:schemeClr val="accent1">
                    <a:lumMod val="50000"/>
                  </a:schemeClr>
                </a:solidFill>
              </a:rPr>
              <a:t>Only useful for certain types of data!</a:t>
            </a:r>
          </a:p>
        </p:txBody>
      </p:sp>
    </p:spTree>
    <p:extLst>
      <p:ext uri="{BB962C8B-B14F-4D97-AF65-F5344CB8AC3E}">
        <p14:creationId xmlns:p14="http://schemas.microsoft.com/office/powerpoint/2010/main" val="22898462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tgtEl>
                                        <p:attrNameLst>
                                          <p:attrName>style.visibility</p:attrName>
                                        </p:attrNameLst>
                                      </p:cBhvr>
                                      <p:to>
                                        <p:strVal val="visible"/>
                                      </p:to>
                                    </p:set>
                                    <p:animEffect transition="in" filter="fade">
                                      <p:cBhvr>
                                        <p:cTn id="15" dur="500"/>
                                        <p:tgtEl>
                                          <p:spTgt spid="6"/>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tgtEl>
                                        <p:attrNameLst>
                                          <p:attrName>style.visibility</p:attrName>
                                        </p:attrNameLst>
                                      </p:cBhvr>
                                      <p:to>
                                        <p:strVal val="visible"/>
                                      </p:to>
                                    </p:set>
                                    <p:animEffect transition="in" filter="fade">
                                      <p:cBhvr>
                                        <p:cTn id="18" dur="500"/>
                                        <p:tgtEl>
                                          <p:spTgt spid="7"/>
                                        </p:tgtEl>
                                      </p:cBhvr>
                                    </p:animEffect>
                                  </p:childTnLst>
                                </p:cTn>
                              </p:par>
                              <p:par>
                                <p:cTn id="19" presetID="10" presetClass="entr" presetSubtype="0" fill="hold" grpId="0" nodeType="withEffect">
                                  <p:stCondLst>
                                    <p:cond delay="0"/>
                                  </p:stCondLst>
                                  <p:childTnLst>
                                    <p:set>
                                      <p:cBhvr>
                                        <p:cTn id="20" dur="1" fill="hold">
                                          <p:stCondLst>
                                            <p:cond delay="0"/>
                                          </p:stCondLst>
                                        </p:cTn>
                                        <p:tgtEl>
                                          <p:spTgt spid="8"/>
                                        </p:tgtEl>
                                        <p:attrNameLst>
                                          <p:attrName>style.visibility</p:attrName>
                                        </p:attrNameLst>
                                      </p:cBhvr>
                                      <p:to>
                                        <p:strVal val="visible"/>
                                      </p:to>
                                    </p:set>
                                    <p:animEffect transition="in" filter="fade">
                                      <p:cBhvr>
                                        <p:cTn id="21" dur="500"/>
                                        <p:tgtEl>
                                          <p:spTgt spid="8"/>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9"/>
                                        </p:tgtEl>
                                        <p:attrNameLst>
                                          <p:attrName>style.visibility</p:attrName>
                                        </p:attrNameLst>
                                      </p:cBhvr>
                                      <p:to>
                                        <p:strVal val="visible"/>
                                      </p:to>
                                    </p:set>
                                    <p:animEffect transition="in" filter="fade">
                                      <p:cBhvr>
                                        <p:cTn id="26" dur="500"/>
                                        <p:tgtEl>
                                          <p:spTgt spid="9"/>
                                        </p:tgtEl>
                                      </p:cBhvr>
                                    </p:animEffect>
                                  </p:childTnLst>
                                </p:cTn>
                              </p:par>
                            </p:childTnLst>
                          </p:cTn>
                        </p:par>
                      </p:childTnLst>
                    </p:cTn>
                  </p:par>
                  <p:par>
                    <p:cTn id="27" fill="hold">
                      <p:stCondLst>
                        <p:cond delay="indefinite"/>
                      </p:stCondLst>
                      <p:childTnLst>
                        <p:par>
                          <p:cTn id="28" fill="hold">
                            <p:stCondLst>
                              <p:cond delay="0"/>
                            </p:stCondLst>
                            <p:childTnLst>
                              <p:par>
                                <p:cTn id="29" presetID="16" presetClass="entr" presetSubtype="21" fill="hold" grpId="0" nodeType="clickEffect">
                                  <p:stCondLst>
                                    <p:cond delay="0"/>
                                  </p:stCondLst>
                                  <p:childTnLst>
                                    <p:set>
                                      <p:cBhvr>
                                        <p:cTn id="30" dur="1" fill="hold">
                                          <p:stCondLst>
                                            <p:cond delay="0"/>
                                          </p:stCondLst>
                                        </p:cTn>
                                        <p:tgtEl>
                                          <p:spTgt spid="10"/>
                                        </p:tgtEl>
                                        <p:attrNameLst>
                                          <p:attrName>style.visibility</p:attrName>
                                        </p:attrNameLst>
                                      </p:cBhvr>
                                      <p:to>
                                        <p:strVal val="visible"/>
                                      </p:to>
                                    </p:set>
                                    <p:animEffect transition="in" filter="barn(inVertical)">
                                      <p:cBhvr>
                                        <p:cTn id="31"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P spid="7" grpId="0" animBg="1"/>
      <p:bldP spid="8" grpId="0" animBg="1"/>
      <p:bldP spid="9" grpId="0" animBg="1"/>
      <p:bldP spid="10"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median</a:t>
            </a:r>
            <a:endParaRPr lang="en-GB" dirty="0"/>
          </a:p>
        </p:txBody>
      </p:sp>
      <p:sp>
        <p:nvSpPr>
          <p:cNvPr id="3" name="Content Placeholder 2"/>
          <p:cNvSpPr>
            <a:spLocks noGrp="1"/>
          </p:cNvSpPr>
          <p:nvPr>
            <p:ph idx="1"/>
          </p:nvPr>
        </p:nvSpPr>
        <p:spPr/>
        <p:txBody>
          <a:bodyPr/>
          <a:lstStyle/>
          <a:p>
            <a:r>
              <a:rPr lang="en-GB" sz="2800" dirty="0"/>
              <a:t>10   5   8   12   8   3   9   18   7</a:t>
            </a:r>
          </a:p>
          <a:p>
            <a:endParaRPr lang="en-GB" sz="2800" dirty="0"/>
          </a:p>
          <a:p>
            <a:r>
              <a:rPr lang="en-GB" sz="2800" dirty="0"/>
              <a:t>Put in rank order;</a:t>
            </a:r>
          </a:p>
          <a:p>
            <a:pPr lvl="1"/>
            <a:r>
              <a:rPr lang="en-GB" sz="2400" dirty="0"/>
              <a:t>3   5   7   8   8   9   10   12   18</a:t>
            </a:r>
          </a:p>
          <a:p>
            <a:pPr lvl="1"/>
            <a:endParaRPr lang="en-GB" sz="2400" dirty="0"/>
          </a:p>
          <a:p>
            <a:endParaRPr lang="en-GB" sz="2800" dirty="0"/>
          </a:p>
          <a:p>
            <a:r>
              <a:rPr lang="en-GB" sz="2800" dirty="0"/>
              <a:t>Central tendency is the middle number</a:t>
            </a:r>
          </a:p>
          <a:p>
            <a:endParaRPr lang="en-GB" dirty="0"/>
          </a:p>
        </p:txBody>
      </p:sp>
      <p:sp>
        <p:nvSpPr>
          <p:cNvPr id="4" name="Oval 3"/>
          <p:cNvSpPr/>
          <p:nvPr/>
        </p:nvSpPr>
        <p:spPr>
          <a:xfrm>
            <a:off x="2889015" y="3673886"/>
            <a:ext cx="426720" cy="63103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Up Arrow 4"/>
          <p:cNvSpPr/>
          <p:nvPr/>
        </p:nvSpPr>
        <p:spPr>
          <a:xfrm>
            <a:off x="4203466" y="4304921"/>
            <a:ext cx="465221" cy="712174"/>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ounded Rectangle 5"/>
          <p:cNvSpPr/>
          <p:nvPr/>
        </p:nvSpPr>
        <p:spPr>
          <a:xfrm>
            <a:off x="7761014" y="3515769"/>
            <a:ext cx="1766047" cy="719328"/>
          </a:xfrm>
          <a:prstGeom prst="roundRect">
            <a:avLst/>
          </a:prstGeom>
          <a:no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400" b="1" dirty="0">
                <a:solidFill>
                  <a:schemeClr val="tx1"/>
                </a:solidFill>
              </a:rPr>
              <a:t>Median= 8</a:t>
            </a:r>
          </a:p>
        </p:txBody>
      </p:sp>
    </p:spTree>
    <p:extLst>
      <p:ext uri="{BB962C8B-B14F-4D97-AF65-F5344CB8AC3E}">
        <p14:creationId xmlns:p14="http://schemas.microsoft.com/office/powerpoint/2010/main" val="2191165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6" presetClass="entr" presetSubtype="21"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barn(inVertical)">
                                      <p:cBhvr>
                                        <p:cTn id="1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P spid="6"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Median</a:t>
            </a:r>
            <a:endParaRPr lang="en-GB" dirty="0"/>
          </a:p>
        </p:txBody>
      </p:sp>
      <p:sp>
        <p:nvSpPr>
          <p:cNvPr id="3" name="Content Placeholder 2"/>
          <p:cNvSpPr>
            <a:spLocks noGrp="1"/>
          </p:cNvSpPr>
          <p:nvPr>
            <p:ph idx="1"/>
          </p:nvPr>
        </p:nvSpPr>
        <p:spPr/>
        <p:txBody>
          <a:bodyPr/>
          <a:lstStyle/>
          <a:p>
            <a:r>
              <a:rPr lang="en-GB" sz="2800" dirty="0"/>
              <a:t>But what about even numbers of data??</a:t>
            </a:r>
          </a:p>
          <a:p>
            <a:pPr marL="0" lvl="1" indent="0">
              <a:buNone/>
            </a:pPr>
            <a:endParaRPr lang="en-GB" sz="2800" dirty="0"/>
          </a:p>
          <a:p>
            <a:pPr marL="0" lvl="1" indent="0" algn="ctr">
              <a:buNone/>
            </a:pPr>
            <a:r>
              <a:rPr lang="en-GB" sz="2800" dirty="0"/>
              <a:t>3   5   7   8   8   9   10   12   14   18</a:t>
            </a:r>
          </a:p>
          <a:p>
            <a:endParaRPr lang="en-GB" sz="2800" dirty="0"/>
          </a:p>
          <a:p>
            <a:r>
              <a:rPr lang="en-GB" sz="2800" dirty="0"/>
              <a:t>Add the numbers and divide by two</a:t>
            </a:r>
          </a:p>
          <a:p>
            <a:r>
              <a:rPr lang="en-GB" sz="2800" dirty="0"/>
              <a:t>(8+9) / 2 = 8.5</a:t>
            </a:r>
          </a:p>
          <a:p>
            <a:endParaRPr lang="en-GB" dirty="0"/>
          </a:p>
        </p:txBody>
      </p:sp>
      <p:sp>
        <p:nvSpPr>
          <p:cNvPr id="4" name="Oval 3"/>
          <p:cNvSpPr/>
          <p:nvPr/>
        </p:nvSpPr>
        <p:spPr>
          <a:xfrm>
            <a:off x="4869181" y="3023710"/>
            <a:ext cx="1286124" cy="631035"/>
          </a:xfrm>
          <a:prstGeom prst="ellipse">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ounded Rectangle 4"/>
          <p:cNvSpPr/>
          <p:nvPr/>
        </p:nvSpPr>
        <p:spPr>
          <a:xfrm>
            <a:off x="4760861" y="5787999"/>
            <a:ext cx="2239290" cy="719328"/>
          </a:xfrm>
          <a:prstGeom prst="roundRect">
            <a:avLst/>
          </a:prstGeom>
          <a:noFill/>
          <a:ln w="317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ltLang="en-US" sz="2400" b="1" dirty="0">
                <a:solidFill>
                  <a:schemeClr val="tx1"/>
                </a:solidFill>
              </a:rPr>
              <a:t>Median= 8.5</a:t>
            </a:r>
          </a:p>
        </p:txBody>
      </p:sp>
    </p:spTree>
    <p:extLst>
      <p:ext uri="{BB962C8B-B14F-4D97-AF65-F5344CB8AC3E}">
        <p14:creationId xmlns:p14="http://schemas.microsoft.com/office/powerpoint/2010/main" val="34554283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4" end="4"/>
                                            </p:txEl>
                                          </p:spTgt>
                                        </p:tgtEl>
                                        <p:attrNameLst>
                                          <p:attrName>style.visibility</p:attrName>
                                        </p:attrNameLst>
                                      </p:cBhvr>
                                      <p:to>
                                        <p:strVal val="visible"/>
                                      </p:to>
                                    </p:set>
                                    <p:anim calcmode="lin" valueType="num">
                                      <p:cBhvr additive="base">
                                        <p:cTn id="14"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6" presetID="2" presetClass="entr" presetSubtype="4" fill="hold" nodeType="withEffect">
                                  <p:stCondLst>
                                    <p:cond delay="0"/>
                                  </p:stCondLst>
                                  <p:childTnLst>
                                    <p:set>
                                      <p:cBhvr>
                                        <p:cTn id="17" dur="1" fill="hold">
                                          <p:stCondLst>
                                            <p:cond delay="0"/>
                                          </p:stCondLst>
                                        </p:cTn>
                                        <p:tgtEl>
                                          <p:spTgt spid="3">
                                            <p:txEl>
                                              <p:pRg st="5" end="5"/>
                                            </p:txEl>
                                          </p:spTgt>
                                        </p:tgtEl>
                                        <p:attrNameLst>
                                          <p:attrName>style.visibility</p:attrName>
                                        </p:attrNameLst>
                                      </p:cBhvr>
                                      <p:to>
                                        <p:strVal val="visible"/>
                                      </p:to>
                                    </p:set>
                                    <p:anim calcmode="lin" valueType="num">
                                      <p:cBhvr additive="base">
                                        <p:cTn id="18"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barn(inVertical)">
                                      <p:cBhvr>
                                        <p:cTn id="24"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Median</a:t>
            </a:r>
            <a:endParaRPr lang="en-GB" dirty="0"/>
          </a:p>
        </p:txBody>
      </p:sp>
      <p:sp>
        <p:nvSpPr>
          <p:cNvPr id="3" name="Content Placeholder 2"/>
          <p:cNvSpPr>
            <a:spLocks noGrp="1"/>
          </p:cNvSpPr>
          <p:nvPr>
            <p:ph idx="1"/>
          </p:nvPr>
        </p:nvSpPr>
        <p:spPr/>
        <p:txBody>
          <a:bodyPr>
            <a:normAutofit/>
          </a:bodyPr>
          <a:lstStyle/>
          <a:p>
            <a:r>
              <a:rPr lang="en-GB" sz="2800" dirty="0"/>
              <a:t>Major problem with the median…</a:t>
            </a:r>
          </a:p>
          <a:p>
            <a:endParaRPr lang="en-GB" sz="2800" dirty="0"/>
          </a:p>
          <a:p>
            <a:r>
              <a:rPr lang="en-GB" sz="2800" dirty="0"/>
              <a:t>1   1   1   2   5   7   8   9   18 </a:t>
            </a:r>
          </a:p>
          <a:p>
            <a:endParaRPr lang="en-GB" sz="2800" dirty="0"/>
          </a:p>
          <a:p>
            <a:r>
              <a:rPr lang="en-GB" sz="2800" dirty="0"/>
              <a:t>Takes no account of the other scores! Purely about the centre</a:t>
            </a:r>
          </a:p>
          <a:p>
            <a:endParaRPr lang="en-GB" sz="2800" dirty="0"/>
          </a:p>
        </p:txBody>
      </p:sp>
    </p:spTree>
    <p:extLst>
      <p:ext uri="{BB962C8B-B14F-4D97-AF65-F5344CB8AC3E}">
        <p14:creationId xmlns:p14="http://schemas.microsoft.com/office/powerpoint/2010/main" val="405630684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a:t>
            </a:r>
            <a:r>
              <a:rPr lang="en-GB" dirty="0" err="1" smtClean="0"/>
              <a:t>MEan</a:t>
            </a:r>
            <a:endParaRPr lang="en-GB" dirty="0"/>
          </a:p>
        </p:txBody>
      </p:sp>
      <p:sp>
        <p:nvSpPr>
          <p:cNvPr id="3" name="Content Placeholder 2"/>
          <p:cNvSpPr>
            <a:spLocks noGrp="1"/>
          </p:cNvSpPr>
          <p:nvPr>
            <p:ph idx="1"/>
          </p:nvPr>
        </p:nvSpPr>
        <p:spPr/>
        <p:txBody>
          <a:bodyPr>
            <a:normAutofit/>
          </a:bodyPr>
          <a:lstStyle/>
          <a:p>
            <a:r>
              <a:rPr lang="en-GB" sz="2800" dirty="0"/>
              <a:t>The measure of arithmetic mean provides us with a powerful description of a large set of data</a:t>
            </a:r>
          </a:p>
          <a:p>
            <a:r>
              <a:rPr lang="en-GB" sz="2800" dirty="0"/>
              <a:t>Takes into account each individual ‘data point’ within the sample</a:t>
            </a:r>
          </a:p>
          <a:p>
            <a:pPr lvl="1"/>
            <a:r>
              <a:rPr lang="en-GB" sz="2200" dirty="0"/>
              <a:t>However, can be a weakness if a very extreme score is present!</a:t>
            </a:r>
          </a:p>
          <a:p>
            <a:pPr lvl="2"/>
            <a:endParaRPr lang="en-GB" sz="2000" dirty="0"/>
          </a:p>
          <a:p>
            <a:pPr lvl="1" indent="0" algn="ctr">
              <a:buNone/>
            </a:pPr>
            <a:r>
              <a:rPr lang="en-GB" sz="2200" dirty="0"/>
              <a:t>E.g., 10   12   1   9   8   500    (mean = 133)</a:t>
            </a:r>
          </a:p>
          <a:p>
            <a:pPr lvl="2"/>
            <a:endParaRPr lang="en-GB" sz="2000" dirty="0"/>
          </a:p>
          <a:p>
            <a:pPr lvl="1"/>
            <a:r>
              <a:rPr lang="en-GB" sz="2400" dirty="0"/>
              <a:t>Larger samples reduce this problem by weakening the effect of each data point individually</a:t>
            </a:r>
          </a:p>
          <a:p>
            <a:endParaRPr lang="en-GB" dirty="0"/>
          </a:p>
        </p:txBody>
      </p:sp>
    </p:spTree>
    <p:extLst>
      <p:ext uri="{BB962C8B-B14F-4D97-AF65-F5344CB8AC3E}">
        <p14:creationId xmlns:p14="http://schemas.microsoft.com/office/powerpoint/2010/main" val="121124384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Mean</a:t>
            </a:r>
            <a:endParaRPr lang="en-GB" dirty="0"/>
          </a:p>
        </p:txBody>
      </p:sp>
      <p:sp>
        <p:nvSpPr>
          <p:cNvPr id="3" name="Content Placeholder 2"/>
          <p:cNvSpPr>
            <a:spLocks noGrp="1"/>
          </p:cNvSpPr>
          <p:nvPr>
            <p:ph idx="1"/>
          </p:nvPr>
        </p:nvSpPr>
        <p:spPr/>
        <p:txBody>
          <a:bodyPr>
            <a:normAutofit lnSpcReduction="10000"/>
          </a:bodyPr>
          <a:lstStyle/>
          <a:p>
            <a:r>
              <a:rPr lang="en-GB" sz="2400" dirty="0"/>
              <a:t>Summed total divided by the number of sample:</a:t>
            </a:r>
          </a:p>
          <a:p>
            <a:endParaRPr lang="en-GB" sz="2400" dirty="0"/>
          </a:p>
          <a:p>
            <a:pPr lvl="1"/>
            <a:r>
              <a:rPr lang="en-GB" sz="2000" dirty="0"/>
              <a:t>For a single participant (over several trials)</a:t>
            </a:r>
          </a:p>
          <a:p>
            <a:pPr lvl="1"/>
            <a:r>
              <a:rPr lang="en-GB" sz="2000" dirty="0"/>
              <a:t>For a number of participants (sample)</a:t>
            </a:r>
          </a:p>
          <a:p>
            <a:pPr lvl="1"/>
            <a:endParaRPr lang="en-GB" sz="2000" dirty="0"/>
          </a:p>
          <a:p>
            <a:pPr lvl="1"/>
            <a:r>
              <a:rPr lang="en-GB" sz="2000" dirty="0"/>
              <a:t>We most often look for the mean of all the participants scores in a group</a:t>
            </a:r>
          </a:p>
          <a:p>
            <a:pPr lvl="1"/>
            <a:endParaRPr lang="en-GB" dirty="0"/>
          </a:p>
          <a:p>
            <a:pPr>
              <a:lnSpc>
                <a:spcPct val="80000"/>
              </a:lnSpc>
              <a:buNone/>
            </a:pPr>
            <a:r>
              <a:rPr lang="en-GB" altLang="en-US" sz="2800" dirty="0">
                <a:latin typeface="Times New Roman" panose="02020603050405020304" pitchFamily="18" charset="0"/>
                <a:cs typeface="Times New Roman" panose="02020603050405020304" pitchFamily="18" charset="0"/>
              </a:rPr>
              <a:t>    _   		</a:t>
            </a:r>
            <a:r>
              <a:rPr lang="en-GB" altLang="en-US" sz="2800" dirty="0">
                <a:latin typeface="Times New Roman" panose="02020603050405020304" pitchFamily="18" charset="0"/>
              </a:rPr>
              <a:t>∑ </a:t>
            </a:r>
            <a:r>
              <a:rPr lang="en-GB" altLang="en-US" sz="2800" i="1" dirty="0">
                <a:latin typeface="Times New Roman" panose="02020603050405020304" pitchFamily="18" charset="0"/>
              </a:rPr>
              <a:t>x</a:t>
            </a:r>
          </a:p>
          <a:p>
            <a:pPr>
              <a:lnSpc>
                <a:spcPct val="80000"/>
              </a:lnSpc>
              <a:buNone/>
            </a:pPr>
            <a:r>
              <a:rPr lang="en-GB" altLang="en-US" sz="2800" dirty="0">
                <a:latin typeface="Times New Roman" panose="02020603050405020304" pitchFamily="18" charset="0"/>
                <a:cs typeface="Times New Roman" panose="02020603050405020304" pitchFamily="18" charset="0"/>
              </a:rPr>
              <a:t>	X	=	¯¯¯</a:t>
            </a:r>
          </a:p>
          <a:p>
            <a:pPr>
              <a:lnSpc>
                <a:spcPct val="80000"/>
              </a:lnSpc>
              <a:buNone/>
            </a:pPr>
            <a:r>
              <a:rPr lang="en-GB" altLang="en-US" sz="2800" dirty="0">
                <a:latin typeface="Times New Roman" panose="02020603050405020304" pitchFamily="18" charset="0"/>
                <a:cs typeface="Times New Roman" panose="02020603050405020304" pitchFamily="18" charset="0"/>
              </a:rPr>
              <a:t>			  </a:t>
            </a:r>
            <a:r>
              <a:rPr lang="en-GB" altLang="en-US" sz="2800" i="1" baseline="30000" dirty="0">
                <a:latin typeface="Times New Roman" panose="02020603050405020304" pitchFamily="18" charset="0"/>
                <a:cs typeface="Times New Roman" panose="02020603050405020304" pitchFamily="18" charset="0"/>
              </a:rPr>
              <a:t>n</a:t>
            </a:r>
            <a:endParaRPr lang="en-GB" dirty="0"/>
          </a:p>
          <a:p>
            <a:endParaRPr lang="en-GB" dirty="0"/>
          </a:p>
        </p:txBody>
      </p:sp>
    </p:spTree>
    <p:extLst>
      <p:ext uri="{BB962C8B-B14F-4D97-AF65-F5344CB8AC3E}">
        <p14:creationId xmlns:p14="http://schemas.microsoft.com/office/powerpoint/2010/main" val="230138285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Descriptive stats</a:t>
            </a:r>
            <a:endParaRPr lang="en-GB" dirty="0"/>
          </a:p>
        </p:txBody>
      </p:sp>
      <p:sp>
        <p:nvSpPr>
          <p:cNvPr id="3" name="Content Placeholder 2"/>
          <p:cNvSpPr>
            <a:spLocks noGrp="1"/>
          </p:cNvSpPr>
          <p:nvPr>
            <p:ph idx="1"/>
          </p:nvPr>
        </p:nvSpPr>
        <p:spPr/>
        <p:txBody>
          <a:bodyPr>
            <a:normAutofit/>
          </a:bodyPr>
          <a:lstStyle/>
          <a:p>
            <a:r>
              <a:rPr lang="en-GB" altLang="en-US" sz="3200" dirty="0"/>
              <a:t>First </a:t>
            </a:r>
            <a:r>
              <a:rPr lang="en-GB" altLang="en-US" sz="3200" dirty="0" err="1"/>
              <a:t>descriptives</a:t>
            </a:r>
            <a:r>
              <a:rPr lang="en-GB" altLang="en-US" sz="3200" dirty="0"/>
              <a:t> can consider the ‘frequencies’ of certain scores</a:t>
            </a:r>
          </a:p>
          <a:p>
            <a:endParaRPr lang="en-GB" altLang="en-US" sz="3200" dirty="0"/>
          </a:p>
          <a:p>
            <a:pPr lvl="1"/>
            <a:r>
              <a:rPr lang="en-GB" altLang="en-US" sz="2800" dirty="0"/>
              <a:t>How many times each score occurs in a sample</a:t>
            </a:r>
          </a:p>
          <a:p>
            <a:pPr lvl="1"/>
            <a:r>
              <a:rPr lang="en-GB" altLang="en-US" sz="2800" dirty="0"/>
              <a:t>Can represent this graphically by plotting out the ‘frequency’ for each score in a ‘histogram’</a:t>
            </a:r>
          </a:p>
          <a:p>
            <a:pPr marL="0" indent="0">
              <a:buNone/>
            </a:pPr>
            <a:endParaRPr lang="en-GB" sz="2800" dirty="0"/>
          </a:p>
        </p:txBody>
      </p:sp>
    </p:spTree>
    <p:extLst>
      <p:ext uri="{BB962C8B-B14F-4D97-AF65-F5344CB8AC3E}">
        <p14:creationId xmlns:p14="http://schemas.microsoft.com/office/powerpoint/2010/main" val="36371600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130405"/>
            <a:ext cx="7772400" cy="1609344"/>
          </a:xfrm>
        </p:spPr>
        <p:txBody>
          <a:bodyPr/>
          <a:lstStyle/>
          <a:p>
            <a:r>
              <a:rPr lang="en-GB" dirty="0" smtClean="0"/>
              <a:t>histogram</a:t>
            </a:r>
            <a:endParaRPr lang="en-GB" dirty="0"/>
          </a:p>
        </p:txBody>
      </p:sp>
      <p:graphicFrame>
        <p:nvGraphicFramePr>
          <p:cNvPr id="4" name="Object 2"/>
          <p:cNvGraphicFramePr>
            <a:graphicFrameLocks noGrp="1" noChangeAspect="1"/>
          </p:cNvGraphicFramePr>
          <p:nvPr>
            <p:ph idx="1"/>
            <p:extLst/>
          </p:nvPr>
        </p:nvGraphicFramePr>
        <p:xfrm>
          <a:off x="1691846" y="1957731"/>
          <a:ext cx="5562600" cy="3438525"/>
        </p:xfrm>
        <a:graphic>
          <a:graphicData uri="http://schemas.openxmlformats.org/presentationml/2006/ole">
            <mc:AlternateContent xmlns:mc="http://schemas.openxmlformats.org/markup-compatibility/2006">
              <mc:Choice xmlns:v="urn:schemas-microsoft-com:vml" Requires="v">
                <p:oleObj spid="_x0000_s1028" name="Chart" r:id="rId3" imgW="5562600" imgH="3438449" progId="Excel.Sheet.8">
                  <p:embed/>
                </p:oleObj>
              </mc:Choice>
              <mc:Fallback>
                <p:oleObj name="Chart" r:id="rId3" imgW="5562600" imgH="3438449" progId="Excel.Sheet.8">
                  <p:embed/>
                  <p:pic>
                    <p:nvPicPr>
                      <p:cNvPr id="4" name="Object 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91846" y="1957731"/>
                        <a:ext cx="5562600" cy="3438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5" name="TextBox 4"/>
          <p:cNvSpPr txBox="1"/>
          <p:nvPr/>
        </p:nvSpPr>
        <p:spPr>
          <a:xfrm>
            <a:off x="7389342" y="2006179"/>
            <a:ext cx="3110813" cy="3170099"/>
          </a:xfrm>
          <a:prstGeom prst="rect">
            <a:avLst/>
          </a:prstGeom>
          <a:noFill/>
        </p:spPr>
        <p:txBody>
          <a:bodyPr wrap="square" rtlCol="0">
            <a:spAutoFit/>
          </a:bodyPr>
          <a:lstStyle/>
          <a:p>
            <a:r>
              <a:rPr lang="en-GB" sz="2000" dirty="0"/>
              <a:t>What does this histogram show us?</a:t>
            </a:r>
          </a:p>
          <a:p>
            <a:endParaRPr lang="en-GB" sz="2000" dirty="0"/>
          </a:p>
          <a:p>
            <a:pPr marL="342900" indent="-342900">
              <a:buAutoNum type="arabicPeriod"/>
            </a:pPr>
            <a:r>
              <a:rPr lang="en-GB" sz="2000" dirty="0"/>
              <a:t>The frequency for each individual score (how many)</a:t>
            </a:r>
          </a:p>
          <a:p>
            <a:pPr marL="342900" indent="-342900">
              <a:buAutoNum type="arabicPeriod"/>
            </a:pPr>
            <a:r>
              <a:rPr lang="en-GB" sz="2000" dirty="0"/>
              <a:t>How symmetrical the data is – ‘skew’</a:t>
            </a:r>
          </a:p>
          <a:p>
            <a:pPr marL="342900" indent="-342900">
              <a:buAutoNum type="arabicPeriod"/>
            </a:pPr>
            <a:r>
              <a:rPr lang="en-GB" sz="2000" dirty="0"/>
              <a:t>Any values markedly different/extreme scores</a:t>
            </a:r>
          </a:p>
        </p:txBody>
      </p:sp>
    </p:spTree>
    <p:extLst>
      <p:ext uri="{BB962C8B-B14F-4D97-AF65-F5344CB8AC3E}">
        <p14:creationId xmlns:p14="http://schemas.microsoft.com/office/powerpoint/2010/main" val="319294503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09800" y="181233"/>
            <a:ext cx="7772400" cy="1606379"/>
          </a:xfrm>
        </p:spPr>
        <p:txBody>
          <a:bodyPr/>
          <a:lstStyle/>
          <a:p>
            <a:r>
              <a:rPr lang="en-GB" dirty="0"/>
              <a:t>Calculating statistical inference from descriptive </a:t>
            </a:r>
            <a:r>
              <a:rPr lang="en-GB" dirty="0" smtClean="0"/>
              <a:t>statistics</a:t>
            </a:r>
            <a:endParaRPr lang="en-GB" dirty="0"/>
          </a:p>
        </p:txBody>
      </p:sp>
      <p:sp>
        <p:nvSpPr>
          <p:cNvPr id="3" name="Content Placeholder 2"/>
          <p:cNvSpPr>
            <a:spLocks noGrp="1"/>
          </p:cNvSpPr>
          <p:nvPr>
            <p:ph idx="1"/>
          </p:nvPr>
        </p:nvSpPr>
        <p:spPr>
          <a:xfrm>
            <a:off x="1272540" y="1993866"/>
            <a:ext cx="9986010" cy="4326924"/>
          </a:xfrm>
        </p:spPr>
        <p:txBody>
          <a:bodyPr>
            <a:normAutofit/>
          </a:bodyPr>
          <a:lstStyle/>
          <a:p>
            <a:r>
              <a:rPr lang="en-GB" altLang="en-US" sz="2800" dirty="0"/>
              <a:t>By plotting these histograms we show one important quality of our sample</a:t>
            </a:r>
          </a:p>
          <a:p>
            <a:r>
              <a:rPr lang="en-GB" altLang="en-US" sz="2800" dirty="0"/>
              <a:t>The variability or ‘dispersion’ of our sample</a:t>
            </a:r>
          </a:p>
          <a:p>
            <a:pPr lvl="1"/>
            <a:r>
              <a:rPr lang="en-GB" altLang="en-US" sz="2400" dirty="0"/>
              <a:t>How much variability is there between the individual scores in our sample</a:t>
            </a:r>
          </a:p>
          <a:p>
            <a:r>
              <a:rPr lang="en-GB" altLang="en-US" sz="2800" dirty="0"/>
              <a:t>Why is this important?</a:t>
            </a:r>
          </a:p>
          <a:p>
            <a:pPr lvl="1"/>
            <a:r>
              <a:rPr lang="en-GB" altLang="en-US" sz="2400" dirty="0"/>
              <a:t>Amount of dispersion tells us how reliable our mean scores are likely to be for a sample</a:t>
            </a:r>
          </a:p>
          <a:p>
            <a:pPr lvl="1"/>
            <a:r>
              <a:rPr lang="en-GB" altLang="en-US" sz="2400" dirty="0"/>
              <a:t>Will be used to judge any differences between samples in terms of significance</a:t>
            </a:r>
          </a:p>
          <a:p>
            <a:endParaRPr lang="en-GB" sz="2400" dirty="0"/>
          </a:p>
        </p:txBody>
      </p:sp>
    </p:spTree>
    <p:extLst>
      <p:ext uri="{BB962C8B-B14F-4D97-AF65-F5344CB8AC3E}">
        <p14:creationId xmlns:p14="http://schemas.microsoft.com/office/powerpoint/2010/main" val="408205286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Skew??</a:t>
            </a:r>
            <a:endParaRPr lang="en-GB" dirty="0"/>
          </a:p>
        </p:txBody>
      </p:sp>
      <p:pic>
        <p:nvPicPr>
          <p:cNvPr id="4" name="Content Placeholder 3"/>
          <p:cNvPicPr>
            <a:picLocks noGrp="1" noChangeAspect="1"/>
          </p:cNvPicPr>
          <p:nvPr>
            <p:ph idx="1"/>
          </p:nvPr>
        </p:nvPicPr>
        <p:blipFill>
          <a:blip r:embed="rId2"/>
          <a:stretch>
            <a:fillRect/>
          </a:stretch>
        </p:blipFill>
        <p:spPr>
          <a:xfrm>
            <a:off x="7761716" y="547129"/>
            <a:ext cx="2509356" cy="2072504"/>
          </a:xfrm>
          <a:prstGeom prst="rect">
            <a:avLst/>
          </a:prstGeom>
        </p:spPr>
      </p:pic>
      <p:sp>
        <p:nvSpPr>
          <p:cNvPr id="5" name="Content Placeholder 2"/>
          <p:cNvSpPr txBox="1">
            <a:spLocks/>
          </p:cNvSpPr>
          <p:nvPr/>
        </p:nvSpPr>
        <p:spPr>
          <a:xfrm>
            <a:off x="1325872" y="2225789"/>
            <a:ext cx="6134100" cy="4050792"/>
          </a:xfrm>
          <a:prstGeom prst="rect">
            <a:avLst/>
          </a:prstGeom>
        </p:spPr>
        <p:txBody>
          <a:bodyPr vert="horz" lIns="91440" tIns="45720" rIns="91440" bIns="45720" rtlCol="0">
            <a:noAutofit/>
          </a:bodyPr>
          <a:lst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a:lstStyle>
          <a:p>
            <a:r>
              <a:rPr lang="en-GB" sz="2800" dirty="0"/>
              <a:t>Some distributions obtained from psychological measures that might be expected to be normal in fact turn out to be </a:t>
            </a:r>
            <a:r>
              <a:rPr lang="en-GB" sz="2800" b="1" dirty="0">
                <a:solidFill>
                  <a:srgbClr val="C00000"/>
                </a:solidFill>
              </a:rPr>
              <a:t>SKEWED.</a:t>
            </a:r>
          </a:p>
          <a:p>
            <a:endParaRPr lang="en-GB" sz="2800" b="1" dirty="0">
              <a:solidFill>
                <a:srgbClr val="C00000"/>
              </a:solidFill>
            </a:endParaRPr>
          </a:p>
          <a:p>
            <a:r>
              <a:rPr lang="en-GB" sz="2800" dirty="0"/>
              <a:t>This means that they are ‘lop-sided’ – they have the peak (mode) to one side and a distinctive tail on the side where more extreme values occur</a:t>
            </a:r>
          </a:p>
        </p:txBody>
      </p:sp>
    </p:spTree>
    <p:extLst>
      <p:ext uri="{BB962C8B-B14F-4D97-AF65-F5344CB8AC3E}">
        <p14:creationId xmlns:p14="http://schemas.microsoft.com/office/powerpoint/2010/main" val="299030330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what is normal distribution?</a:t>
            </a:r>
            <a:endParaRPr lang="en-GB" dirty="0"/>
          </a:p>
        </p:txBody>
      </p:sp>
      <p:pic>
        <p:nvPicPr>
          <p:cNvPr id="4" name="Picture 4" descr="img01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2855119" y="1888181"/>
            <a:ext cx="6481762" cy="4103688"/>
          </a:xfrm>
          <a:prstGeom prst="rect">
            <a:avLst/>
          </a:prstGeom>
        </p:spPr>
      </p:pic>
      <p:cxnSp>
        <p:nvCxnSpPr>
          <p:cNvPr id="6" name="Straight Arrow Connector 5"/>
          <p:cNvCxnSpPr/>
          <p:nvPr/>
        </p:nvCxnSpPr>
        <p:spPr>
          <a:xfrm flipH="1">
            <a:off x="6096001" y="2093976"/>
            <a:ext cx="1573427" cy="62451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728582" y="1852233"/>
            <a:ext cx="705642" cy="369332"/>
          </a:xfrm>
          <a:prstGeom prst="rect">
            <a:avLst/>
          </a:prstGeom>
          <a:noFill/>
        </p:spPr>
        <p:txBody>
          <a:bodyPr wrap="none" rtlCol="0">
            <a:spAutoFit/>
          </a:bodyPr>
          <a:lstStyle/>
          <a:p>
            <a:r>
              <a:rPr lang="en-GB" dirty="0"/>
              <a:t>Mean</a:t>
            </a:r>
          </a:p>
        </p:txBody>
      </p:sp>
      <p:sp>
        <p:nvSpPr>
          <p:cNvPr id="9" name="Oval 8"/>
          <p:cNvSpPr/>
          <p:nvPr/>
        </p:nvSpPr>
        <p:spPr>
          <a:xfrm>
            <a:off x="4604951" y="4893277"/>
            <a:ext cx="2776152" cy="45308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Oval 9"/>
          <p:cNvSpPr/>
          <p:nvPr/>
        </p:nvSpPr>
        <p:spPr>
          <a:xfrm>
            <a:off x="3797644" y="5255742"/>
            <a:ext cx="4522573" cy="33775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Oval 10"/>
          <p:cNvSpPr/>
          <p:nvPr/>
        </p:nvSpPr>
        <p:spPr>
          <a:xfrm>
            <a:off x="2998573" y="5601731"/>
            <a:ext cx="6186616" cy="426087"/>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p:cNvSpPr txBox="1"/>
          <p:nvPr/>
        </p:nvSpPr>
        <p:spPr>
          <a:xfrm>
            <a:off x="5560542" y="2586681"/>
            <a:ext cx="444843" cy="261610"/>
          </a:xfrm>
          <a:prstGeom prst="rect">
            <a:avLst/>
          </a:prstGeom>
          <a:noFill/>
        </p:spPr>
        <p:txBody>
          <a:bodyPr wrap="square" rtlCol="0">
            <a:spAutoFit/>
          </a:bodyPr>
          <a:lstStyle/>
          <a:p>
            <a:r>
              <a:rPr lang="en-GB" sz="1050" dirty="0"/>
              <a:t>x</a:t>
            </a:r>
          </a:p>
        </p:txBody>
      </p:sp>
      <p:sp>
        <p:nvSpPr>
          <p:cNvPr id="13" name="TextBox 12"/>
          <p:cNvSpPr txBox="1"/>
          <p:nvPr/>
        </p:nvSpPr>
        <p:spPr>
          <a:xfrm>
            <a:off x="5869460" y="2293179"/>
            <a:ext cx="444843" cy="261610"/>
          </a:xfrm>
          <a:prstGeom prst="rect">
            <a:avLst/>
          </a:prstGeom>
          <a:noFill/>
        </p:spPr>
        <p:txBody>
          <a:bodyPr wrap="square" rtlCol="0">
            <a:spAutoFit/>
          </a:bodyPr>
          <a:lstStyle/>
          <a:p>
            <a:r>
              <a:rPr lang="en-GB" sz="1050" dirty="0"/>
              <a:t>x</a:t>
            </a:r>
          </a:p>
        </p:txBody>
      </p:sp>
      <p:sp>
        <p:nvSpPr>
          <p:cNvPr id="14" name="TextBox 13"/>
          <p:cNvSpPr txBox="1"/>
          <p:nvPr/>
        </p:nvSpPr>
        <p:spPr>
          <a:xfrm>
            <a:off x="5494639" y="3114578"/>
            <a:ext cx="444843" cy="261610"/>
          </a:xfrm>
          <a:prstGeom prst="rect">
            <a:avLst/>
          </a:prstGeom>
          <a:noFill/>
        </p:spPr>
        <p:txBody>
          <a:bodyPr wrap="square" rtlCol="0">
            <a:spAutoFit/>
          </a:bodyPr>
          <a:lstStyle/>
          <a:p>
            <a:r>
              <a:rPr lang="en-GB" sz="1050" dirty="0"/>
              <a:t>x</a:t>
            </a:r>
          </a:p>
        </p:txBody>
      </p:sp>
      <p:sp>
        <p:nvSpPr>
          <p:cNvPr id="15" name="TextBox 14"/>
          <p:cNvSpPr txBox="1"/>
          <p:nvPr/>
        </p:nvSpPr>
        <p:spPr>
          <a:xfrm>
            <a:off x="6380206" y="4204864"/>
            <a:ext cx="444843" cy="261610"/>
          </a:xfrm>
          <a:prstGeom prst="rect">
            <a:avLst/>
          </a:prstGeom>
          <a:noFill/>
        </p:spPr>
        <p:txBody>
          <a:bodyPr wrap="square" rtlCol="0">
            <a:spAutoFit/>
          </a:bodyPr>
          <a:lstStyle/>
          <a:p>
            <a:r>
              <a:rPr lang="en-GB" sz="1050" dirty="0"/>
              <a:t>x</a:t>
            </a:r>
          </a:p>
        </p:txBody>
      </p:sp>
      <p:sp>
        <p:nvSpPr>
          <p:cNvPr id="16" name="TextBox 15"/>
          <p:cNvSpPr txBox="1"/>
          <p:nvPr/>
        </p:nvSpPr>
        <p:spPr>
          <a:xfrm>
            <a:off x="5515234" y="3717048"/>
            <a:ext cx="444843" cy="261610"/>
          </a:xfrm>
          <a:prstGeom prst="rect">
            <a:avLst/>
          </a:prstGeom>
          <a:noFill/>
        </p:spPr>
        <p:txBody>
          <a:bodyPr wrap="square" rtlCol="0">
            <a:spAutoFit/>
          </a:bodyPr>
          <a:lstStyle/>
          <a:p>
            <a:r>
              <a:rPr lang="en-GB" sz="1050" dirty="0"/>
              <a:t>x</a:t>
            </a:r>
          </a:p>
        </p:txBody>
      </p:sp>
      <p:sp>
        <p:nvSpPr>
          <p:cNvPr id="17" name="TextBox 16"/>
          <p:cNvSpPr txBox="1"/>
          <p:nvPr/>
        </p:nvSpPr>
        <p:spPr>
          <a:xfrm>
            <a:off x="6462585" y="2887303"/>
            <a:ext cx="444843" cy="261610"/>
          </a:xfrm>
          <a:prstGeom prst="rect">
            <a:avLst/>
          </a:prstGeom>
          <a:noFill/>
        </p:spPr>
        <p:txBody>
          <a:bodyPr wrap="square" rtlCol="0">
            <a:spAutoFit/>
          </a:bodyPr>
          <a:lstStyle/>
          <a:p>
            <a:r>
              <a:rPr lang="en-GB" sz="1050" dirty="0"/>
              <a:t>x</a:t>
            </a:r>
          </a:p>
        </p:txBody>
      </p:sp>
      <p:sp>
        <p:nvSpPr>
          <p:cNvPr id="18" name="TextBox 17"/>
          <p:cNvSpPr txBox="1"/>
          <p:nvPr/>
        </p:nvSpPr>
        <p:spPr>
          <a:xfrm>
            <a:off x="6602627" y="3650038"/>
            <a:ext cx="444843" cy="261610"/>
          </a:xfrm>
          <a:prstGeom prst="rect">
            <a:avLst/>
          </a:prstGeom>
          <a:noFill/>
        </p:spPr>
        <p:txBody>
          <a:bodyPr wrap="square" rtlCol="0">
            <a:spAutoFit/>
          </a:bodyPr>
          <a:lstStyle/>
          <a:p>
            <a:r>
              <a:rPr lang="en-GB" sz="1050" dirty="0"/>
              <a:t>x</a:t>
            </a:r>
          </a:p>
        </p:txBody>
      </p:sp>
      <p:sp>
        <p:nvSpPr>
          <p:cNvPr id="19" name="TextBox 18"/>
          <p:cNvSpPr txBox="1"/>
          <p:nvPr/>
        </p:nvSpPr>
        <p:spPr>
          <a:xfrm>
            <a:off x="6157785" y="3929892"/>
            <a:ext cx="444843" cy="261610"/>
          </a:xfrm>
          <a:prstGeom prst="rect">
            <a:avLst/>
          </a:prstGeom>
          <a:noFill/>
        </p:spPr>
        <p:txBody>
          <a:bodyPr wrap="square" rtlCol="0">
            <a:spAutoFit/>
          </a:bodyPr>
          <a:lstStyle/>
          <a:p>
            <a:r>
              <a:rPr lang="en-GB" sz="1050" dirty="0"/>
              <a:t>x</a:t>
            </a:r>
          </a:p>
        </p:txBody>
      </p:sp>
      <p:sp>
        <p:nvSpPr>
          <p:cNvPr id="20" name="TextBox 19"/>
          <p:cNvSpPr txBox="1"/>
          <p:nvPr/>
        </p:nvSpPr>
        <p:spPr>
          <a:xfrm>
            <a:off x="5161007" y="2978587"/>
            <a:ext cx="444843" cy="261610"/>
          </a:xfrm>
          <a:prstGeom prst="rect">
            <a:avLst/>
          </a:prstGeom>
          <a:noFill/>
        </p:spPr>
        <p:txBody>
          <a:bodyPr wrap="square" rtlCol="0">
            <a:spAutoFit/>
          </a:bodyPr>
          <a:lstStyle/>
          <a:p>
            <a:r>
              <a:rPr lang="en-GB" sz="1050" dirty="0"/>
              <a:t>x</a:t>
            </a:r>
          </a:p>
        </p:txBody>
      </p:sp>
      <p:sp>
        <p:nvSpPr>
          <p:cNvPr id="21" name="TextBox 20"/>
          <p:cNvSpPr txBox="1"/>
          <p:nvPr/>
        </p:nvSpPr>
        <p:spPr>
          <a:xfrm>
            <a:off x="5865342" y="2891481"/>
            <a:ext cx="444843" cy="261610"/>
          </a:xfrm>
          <a:prstGeom prst="rect">
            <a:avLst/>
          </a:prstGeom>
          <a:noFill/>
        </p:spPr>
        <p:txBody>
          <a:bodyPr wrap="square" rtlCol="0">
            <a:spAutoFit/>
          </a:bodyPr>
          <a:lstStyle/>
          <a:p>
            <a:r>
              <a:rPr lang="en-GB" sz="1050" dirty="0"/>
              <a:t>x</a:t>
            </a:r>
          </a:p>
        </p:txBody>
      </p:sp>
      <p:sp>
        <p:nvSpPr>
          <p:cNvPr id="22" name="TextBox 21"/>
          <p:cNvSpPr txBox="1"/>
          <p:nvPr/>
        </p:nvSpPr>
        <p:spPr>
          <a:xfrm>
            <a:off x="5651158" y="3388428"/>
            <a:ext cx="444843" cy="261610"/>
          </a:xfrm>
          <a:prstGeom prst="rect">
            <a:avLst/>
          </a:prstGeom>
          <a:noFill/>
        </p:spPr>
        <p:txBody>
          <a:bodyPr wrap="square" rtlCol="0">
            <a:spAutoFit/>
          </a:bodyPr>
          <a:lstStyle/>
          <a:p>
            <a:r>
              <a:rPr lang="en-GB" sz="1050" dirty="0"/>
              <a:t>x</a:t>
            </a:r>
          </a:p>
        </p:txBody>
      </p:sp>
      <p:sp>
        <p:nvSpPr>
          <p:cNvPr id="23" name="TextBox 22"/>
          <p:cNvSpPr txBox="1"/>
          <p:nvPr/>
        </p:nvSpPr>
        <p:spPr>
          <a:xfrm>
            <a:off x="6170142" y="3196281"/>
            <a:ext cx="444843" cy="261610"/>
          </a:xfrm>
          <a:prstGeom prst="rect">
            <a:avLst/>
          </a:prstGeom>
          <a:noFill/>
        </p:spPr>
        <p:txBody>
          <a:bodyPr wrap="square" rtlCol="0">
            <a:spAutoFit/>
          </a:bodyPr>
          <a:lstStyle/>
          <a:p>
            <a:r>
              <a:rPr lang="en-GB" sz="1050" dirty="0"/>
              <a:t>x</a:t>
            </a:r>
          </a:p>
        </p:txBody>
      </p:sp>
      <p:sp>
        <p:nvSpPr>
          <p:cNvPr id="24" name="TextBox 23"/>
          <p:cNvSpPr txBox="1"/>
          <p:nvPr/>
        </p:nvSpPr>
        <p:spPr>
          <a:xfrm>
            <a:off x="5290044" y="4160001"/>
            <a:ext cx="444843" cy="261610"/>
          </a:xfrm>
          <a:prstGeom prst="rect">
            <a:avLst/>
          </a:prstGeom>
          <a:noFill/>
        </p:spPr>
        <p:txBody>
          <a:bodyPr wrap="square" rtlCol="0">
            <a:spAutoFit/>
          </a:bodyPr>
          <a:lstStyle/>
          <a:p>
            <a:r>
              <a:rPr lang="en-GB" sz="1050" dirty="0"/>
              <a:t>x</a:t>
            </a:r>
          </a:p>
        </p:txBody>
      </p:sp>
      <p:sp>
        <p:nvSpPr>
          <p:cNvPr id="25" name="TextBox 24"/>
          <p:cNvSpPr txBox="1"/>
          <p:nvPr/>
        </p:nvSpPr>
        <p:spPr>
          <a:xfrm>
            <a:off x="6518898" y="3314955"/>
            <a:ext cx="444843" cy="261610"/>
          </a:xfrm>
          <a:prstGeom prst="rect">
            <a:avLst/>
          </a:prstGeom>
          <a:noFill/>
        </p:spPr>
        <p:txBody>
          <a:bodyPr wrap="square" rtlCol="0">
            <a:spAutoFit/>
          </a:bodyPr>
          <a:lstStyle/>
          <a:p>
            <a:r>
              <a:rPr lang="en-GB" sz="1050" dirty="0"/>
              <a:t>x</a:t>
            </a:r>
          </a:p>
        </p:txBody>
      </p:sp>
      <p:sp>
        <p:nvSpPr>
          <p:cNvPr id="26" name="TextBox 25"/>
          <p:cNvSpPr txBox="1"/>
          <p:nvPr/>
        </p:nvSpPr>
        <p:spPr>
          <a:xfrm>
            <a:off x="6145428" y="2668384"/>
            <a:ext cx="444843" cy="261610"/>
          </a:xfrm>
          <a:prstGeom prst="rect">
            <a:avLst/>
          </a:prstGeom>
          <a:noFill/>
        </p:spPr>
        <p:txBody>
          <a:bodyPr wrap="square" rtlCol="0">
            <a:spAutoFit/>
          </a:bodyPr>
          <a:lstStyle/>
          <a:p>
            <a:r>
              <a:rPr lang="en-GB" sz="1050" dirty="0"/>
              <a:t>x</a:t>
            </a:r>
          </a:p>
        </p:txBody>
      </p:sp>
      <p:sp>
        <p:nvSpPr>
          <p:cNvPr id="27" name="TextBox 26"/>
          <p:cNvSpPr txBox="1"/>
          <p:nvPr/>
        </p:nvSpPr>
        <p:spPr>
          <a:xfrm>
            <a:off x="6252520" y="3593255"/>
            <a:ext cx="444843" cy="261610"/>
          </a:xfrm>
          <a:prstGeom prst="rect">
            <a:avLst/>
          </a:prstGeom>
          <a:noFill/>
        </p:spPr>
        <p:txBody>
          <a:bodyPr wrap="square" rtlCol="0">
            <a:spAutoFit/>
          </a:bodyPr>
          <a:lstStyle/>
          <a:p>
            <a:r>
              <a:rPr lang="en-GB" sz="1050" dirty="0"/>
              <a:t>x</a:t>
            </a:r>
          </a:p>
        </p:txBody>
      </p:sp>
      <p:sp>
        <p:nvSpPr>
          <p:cNvPr id="28" name="TextBox 27"/>
          <p:cNvSpPr txBox="1"/>
          <p:nvPr/>
        </p:nvSpPr>
        <p:spPr>
          <a:xfrm>
            <a:off x="5282515" y="3488550"/>
            <a:ext cx="444843" cy="261610"/>
          </a:xfrm>
          <a:prstGeom prst="rect">
            <a:avLst/>
          </a:prstGeom>
          <a:noFill/>
        </p:spPr>
        <p:txBody>
          <a:bodyPr wrap="square" rtlCol="0">
            <a:spAutoFit/>
          </a:bodyPr>
          <a:lstStyle/>
          <a:p>
            <a:r>
              <a:rPr lang="en-GB" sz="1050" dirty="0"/>
              <a:t>x</a:t>
            </a:r>
          </a:p>
        </p:txBody>
      </p:sp>
      <p:sp>
        <p:nvSpPr>
          <p:cNvPr id="29" name="TextBox 28"/>
          <p:cNvSpPr txBox="1"/>
          <p:nvPr/>
        </p:nvSpPr>
        <p:spPr>
          <a:xfrm>
            <a:off x="5700585" y="4029196"/>
            <a:ext cx="444843" cy="261610"/>
          </a:xfrm>
          <a:prstGeom prst="rect">
            <a:avLst/>
          </a:prstGeom>
          <a:noFill/>
        </p:spPr>
        <p:txBody>
          <a:bodyPr wrap="square" rtlCol="0">
            <a:spAutoFit/>
          </a:bodyPr>
          <a:lstStyle/>
          <a:p>
            <a:r>
              <a:rPr lang="en-GB" sz="1050" dirty="0"/>
              <a:t>x</a:t>
            </a:r>
          </a:p>
        </p:txBody>
      </p:sp>
      <p:sp>
        <p:nvSpPr>
          <p:cNvPr id="30" name="TextBox 29"/>
          <p:cNvSpPr txBox="1"/>
          <p:nvPr/>
        </p:nvSpPr>
        <p:spPr>
          <a:xfrm>
            <a:off x="7110960" y="3854865"/>
            <a:ext cx="444843" cy="261610"/>
          </a:xfrm>
          <a:prstGeom prst="rect">
            <a:avLst/>
          </a:prstGeom>
          <a:noFill/>
        </p:spPr>
        <p:txBody>
          <a:bodyPr wrap="square" rtlCol="0">
            <a:spAutoFit/>
          </a:bodyPr>
          <a:lstStyle/>
          <a:p>
            <a:r>
              <a:rPr lang="en-GB" sz="1050" dirty="0">
                <a:solidFill>
                  <a:srgbClr val="00B050"/>
                </a:solidFill>
              </a:rPr>
              <a:t>x</a:t>
            </a:r>
          </a:p>
        </p:txBody>
      </p:sp>
      <p:sp>
        <p:nvSpPr>
          <p:cNvPr id="31" name="TextBox 30"/>
          <p:cNvSpPr txBox="1"/>
          <p:nvPr/>
        </p:nvSpPr>
        <p:spPr>
          <a:xfrm>
            <a:off x="7493167" y="4077511"/>
            <a:ext cx="444843" cy="261610"/>
          </a:xfrm>
          <a:prstGeom prst="rect">
            <a:avLst/>
          </a:prstGeom>
          <a:noFill/>
        </p:spPr>
        <p:txBody>
          <a:bodyPr wrap="square" rtlCol="0">
            <a:spAutoFit/>
          </a:bodyPr>
          <a:lstStyle/>
          <a:p>
            <a:r>
              <a:rPr lang="en-GB" sz="1050" dirty="0">
                <a:solidFill>
                  <a:srgbClr val="00B050"/>
                </a:solidFill>
              </a:rPr>
              <a:t>x</a:t>
            </a:r>
          </a:p>
        </p:txBody>
      </p:sp>
      <p:sp>
        <p:nvSpPr>
          <p:cNvPr id="32" name="TextBox 31"/>
          <p:cNvSpPr txBox="1"/>
          <p:nvPr/>
        </p:nvSpPr>
        <p:spPr>
          <a:xfrm>
            <a:off x="4202971" y="4272230"/>
            <a:ext cx="444843" cy="261610"/>
          </a:xfrm>
          <a:prstGeom prst="rect">
            <a:avLst/>
          </a:prstGeom>
          <a:noFill/>
        </p:spPr>
        <p:txBody>
          <a:bodyPr wrap="square" rtlCol="0">
            <a:spAutoFit/>
          </a:bodyPr>
          <a:lstStyle/>
          <a:p>
            <a:r>
              <a:rPr lang="en-GB" sz="1050" dirty="0">
                <a:solidFill>
                  <a:srgbClr val="00B050"/>
                </a:solidFill>
              </a:rPr>
              <a:t>x</a:t>
            </a:r>
          </a:p>
        </p:txBody>
      </p:sp>
      <p:sp>
        <p:nvSpPr>
          <p:cNvPr id="33" name="TextBox 32"/>
          <p:cNvSpPr txBox="1"/>
          <p:nvPr/>
        </p:nvSpPr>
        <p:spPr>
          <a:xfrm>
            <a:off x="7335618" y="4226290"/>
            <a:ext cx="444843" cy="261610"/>
          </a:xfrm>
          <a:prstGeom prst="rect">
            <a:avLst/>
          </a:prstGeom>
          <a:noFill/>
        </p:spPr>
        <p:txBody>
          <a:bodyPr wrap="square" rtlCol="0">
            <a:spAutoFit/>
          </a:bodyPr>
          <a:lstStyle/>
          <a:p>
            <a:r>
              <a:rPr lang="en-GB" sz="1050" dirty="0">
                <a:solidFill>
                  <a:srgbClr val="00B050"/>
                </a:solidFill>
              </a:rPr>
              <a:t>x</a:t>
            </a:r>
          </a:p>
        </p:txBody>
      </p:sp>
      <p:sp>
        <p:nvSpPr>
          <p:cNvPr id="34" name="TextBox 33"/>
          <p:cNvSpPr txBox="1"/>
          <p:nvPr/>
        </p:nvSpPr>
        <p:spPr>
          <a:xfrm>
            <a:off x="7034422" y="4130105"/>
            <a:ext cx="444843" cy="261610"/>
          </a:xfrm>
          <a:prstGeom prst="rect">
            <a:avLst/>
          </a:prstGeom>
          <a:noFill/>
        </p:spPr>
        <p:txBody>
          <a:bodyPr wrap="square" rtlCol="0">
            <a:spAutoFit/>
          </a:bodyPr>
          <a:lstStyle/>
          <a:p>
            <a:r>
              <a:rPr lang="en-GB" sz="1050" dirty="0">
                <a:solidFill>
                  <a:srgbClr val="00B050"/>
                </a:solidFill>
              </a:rPr>
              <a:t>x</a:t>
            </a:r>
          </a:p>
        </p:txBody>
      </p:sp>
      <p:sp>
        <p:nvSpPr>
          <p:cNvPr id="35" name="TextBox 34"/>
          <p:cNvSpPr txBox="1"/>
          <p:nvPr/>
        </p:nvSpPr>
        <p:spPr>
          <a:xfrm>
            <a:off x="4697257" y="4151093"/>
            <a:ext cx="444843" cy="261610"/>
          </a:xfrm>
          <a:prstGeom prst="rect">
            <a:avLst/>
          </a:prstGeom>
          <a:noFill/>
        </p:spPr>
        <p:txBody>
          <a:bodyPr wrap="square" rtlCol="0">
            <a:spAutoFit/>
          </a:bodyPr>
          <a:lstStyle/>
          <a:p>
            <a:r>
              <a:rPr lang="en-GB" sz="1050" dirty="0">
                <a:solidFill>
                  <a:srgbClr val="00B050"/>
                </a:solidFill>
              </a:rPr>
              <a:t>x</a:t>
            </a:r>
          </a:p>
        </p:txBody>
      </p:sp>
      <p:sp>
        <p:nvSpPr>
          <p:cNvPr id="36" name="TextBox 35"/>
          <p:cNvSpPr txBox="1"/>
          <p:nvPr/>
        </p:nvSpPr>
        <p:spPr>
          <a:xfrm>
            <a:off x="4403977" y="4074059"/>
            <a:ext cx="444843" cy="261610"/>
          </a:xfrm>
          <a:prstGeom prst="rect">
            <a:avLst/>
          </a:prstGeom>
          <a:noFill/>
        </p:spPr>
        <p:txBody>
          <a:bodyPr wrap="square" rtlCol="0">
            <a:spAutoFit/>
          </a:bodyPr>
          <a:lstStyle/>
          <a:p>
            <a:r>
              <a:rPr lang="en-GB" sz="1050" dirty="0">
                <a:solidFill>
                  <a:srgbClr val="00B050"/>
                </a:solidFill>
              </a:rPr>
              <a:t>x</a:t>
            </a:r>
          </a:p>
        </p:txBody>
      </p:sp>
      <p:sp>
        <p:nvSpPr>
          <p:cNvPr id="37" name="TextBox 36"/>
          <p:cNvSpPr txBox="1"/>
          <p:nvPr/>
        </p:nvSpPr>
        <p:spPr>
          <a:xfrm>
            <a:off x="4845201" y="3890153"/>
            <a:ext cx="444843" cy="261610"/>
          </a:xfrm>
          <a:prstGeom prst="rect">
            <a:avLst/>
          </a:prstGeom>
          <a:noFill/>
        </p:spPr>
        <p:txBody>
          <a:bodyPr wrap="square" rtlCol="0">
            <a:spAutoFit/>
          </a:bodyPr>
          <a:lstStyle/>
          <a:p>
            <a:r>
              <a:rPr lang="en-GB" sz="1050" dirty="0">
                <a:solidFill>
                  <a:srgbClr val="00B050"/>
                </a:solidFill>
              </a:rPr>
              <a:t>x</a:t>
            </a:r>
          </a:p>
        </p:txBody>
      </p:sp>
      <p:sp>
        <p:nvSpPr>
          <p:cNvPr id="38" name="TextBox 37"/>
          <p:cNvSpPr txBox="1"/>
          <p:nvPr/>
        </p:nvSpPr>
        <p:spPr>
          <a:xfrm>
            <a:off x="7147708" y="3620474"/>
            <a:ext cx="444843" cy="261610"/>
          </a:xfrm>
          <a:prstGeom prst="rect">
            <a:avLst/>
          </a:prstGeom>
          <a:noFill/>
        </p:spPr>
        <p:txBody>
          <a:bodyPr wrap="square" rtlCol="0">
            <a:spAutoFit/>
          </a:bodyPr>
          <a:lstStyle/>
          <a:p>
            <a:r>
              <a:rPr lang="en-GB" sz="1050" dirty="0">
                <a:solidFill>
                  <a:srgbClr val="00B050"/>
                </a:solidFill>
              </a:rPr>
              <a:t>x</a:t>
            </a:r>
          </a:p>
        </p:txBody>
      </p:sp>
      <p:sp>
        <p:nvSpPr>
          <p:cNvPr id="39" name="TextBox 38"/>
          <p:cNvSpPr txBox="1"/>
          <p:nvPr/>
        </p:nvSpPr>
        <p:spPr>
          <a:xfrm>
            <a:off x="4631726" y="3682314"/>
            <a:ext cx="444843" cy="261610"/>
          </a:xfrm>
          <a:prstGeom prst="rect">
            <a:avLst/>
          </a:prstGeom>
          <a:noFill/>
        </p:spPr>
        <p:txBody>
          <a:bodyPr wrap="square" rtlCol="0">
            <a:spAutoFit/>
          </a:bodyPr>
          <a:lstStyle/>
          <a:p>
            <a:r>
              <a:rPr lang="en-GB" sz="1050" dirty="0">
                <a:solidFill>
                  <a:srgbClr val="00B050"/>
                </a:solidFill>
              </a:rPr>
              <a:t>x</a:t>
            </a:r>
          </a:p>
        </p:txBody>
      </p:sp>
      <p:sp>
        <p:nvSpPr>
          <p:cNvPr id="40" name="TextBox 39"/>
          <p:cNvSpPr txBox="1"/>
          <p:nvPr/>
        </p:nvSpPr>
        <p:spPr>
          <a:xfrm>
            <a:off x="3632026" y="4335669"/>
            <a:ext cx="444843" cy="261610"/>
          </a:xfrm>
          <a:prstGeom prst="rect">
            <a:avLst/>
          </a:prstGeom>
          <a:noFill/>
        </p:spPr>
        <p:txBody>
          <a:bodyPr wrap="square" rtlCol="0">
            <a:spAutoFit/>
          </a:bodyPr>
          <a:lstStyle/>
          <a:p>
            <a:r>
              <a:rPr lang="en-GB" sz="1050" b="1" dirty="0">
                <a:solidFill>
                  <a:srgbClr val="FF0000"/>
                </a:solidFill>
              </a:rPr>
              <a:t>x</a:t>
            </a:r>
          </a:p>
        </p:txBody>
      </p:sp>
      <p:sp>
        <p:nvSpPr>
          <p:cNvPr id="41" name="TextBox 40"/>
          <p:cNvSpPr txBox="1"/>
          <p:nvPr/>
        </p:nvSpPr>
        <p:spPr>
          <a:xfrm>
            <a:off x="8200269" y="4347399"/>
            <a:ext cx="444843" cy="261610"/>
          </a:xfrm>
          <a:prstGeom prst="rect">
            <a:avLst/>
          </a:prstGeom>
          <a:noFill/>
        </p:spPr>
        <p:txBody>
          <a:bodyPr wrap="square" rtlCol="0">
            <a:spAutoFit/>
          </a:bodyPr>
          <a:lstStyle/>
          <a:p>
            <a:r>
              <a:rPr lang="en-GB" sz="1050" b="1" dirty="0">
                <a:solidFill>
                  <a:srgbClr val="FF0000"/>
                </a:solidFill>
              </a:rPr>
              <a:t>x</a:t>
            </a:r>
          </a:p>
        </p:txBody>
      </p:sp>
    </p:spTree>
    <p:extLst>
      <p:ext uri="{BB962C8B-B14F-4D97-AF65-F5344CB8AC3E}">
        <p14:creationId xmlns:p14="http://schemas.microsoft.com/office/powerpoint/2010/main" val="347396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13"/>
                                        </p:tgtEl>
                                        <p:attrNameLst>
                                          <p:attrName>style.visibility</p:attrName>
                                        </p:attrNameLst>
                                      </p:cBhvr>
                                      <p:to>
                                        <p:strVal val="visible"/>
                                      </p:to>
                                    </p:set>
                                    <p:anim calcmode="lin" valueType="num">
                                      <p:cBhvr additive="base">
                                        <p:cTn id="15" dur="500" fill="hold"/>
                                        <p:tgtEl>
                                          <p:spTgt spid="13"/>
                                        </p:tgtEl>
                                        <p:attrNameLst>
                                          <p:attrName>ppt_x</p:attrName>
                                        </p:attrNameLst>
                                      </p:cBhvr>
                                      <p:tavLst>
                                        <p:tav tm="0">
                                          <p:val>
                                            <p:strVal val="#ppt_x"/>
                                          </p:val>
                                        </p:tav>
                                        <p:tav tm="100000">
                                          <p:val>
                                            <p:strVal val="#ppt_x"/>
                                          </p:val>
                                        </p:tav>
                                      </p:tavLst>
                                    </p:anim>
                                    <p:anim calcmode="lin" valueType="num">
                                      <p:cBhvr additive="base">
                                        <p:cTn id="16" dur="500" fill="hold"/>
                                        <p:tgtEl>
                                          <p:spTgt spid="13"/>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26"/>
                                        </p:tgtEl>
                                        <p:attrNameLst>
                                          <p:attrName>style.visibility</p:attrName>
                                        </p:attrNameLst>
                                      </p:cBhvr>
                                      <p:to>
                                        <p:strVal val="visible"/>
                                      </p:to>
                                    </p:set>
                                    <p:anim calcmode="lin" valueType="num">
                                      <p:cBhvr additive="base">
                                        <p:cTn id="19" dur="500" fill="hold"/>
                                        <p:tgtEl>
                                          <p:spTgt spid="26"/>
                                        </p:tgtEl>
                                        <p:attrNameLst>
                                          <p:attrName>ppt_x</p:attrName>
                                        </p:attrNameLst>
                                      </p:cBhvr>
                                      <p:tavLst>
                                        <p:tav tm="0">
                                          <p:val>
                                            <p:strVal val="#ppt_x"/>
                                          </p:val>
                                        </p:tav>
                                        <p:tav tm="100000">
                                          <p:val>
                                            <p:strVal val="#ppt_x"/>
                                          </p:val>
                                        </p:tav>
                                      </p:tavLst>
                                    </p:anim>
                                    <p:anim calcmode="lin" valueType="num">
                                      <p:cBhvr additive="base">
                                        <p:cTn id="20" dur="500" fill="hold"/>
                                        <p:tgtEl>
                                          <p:spTgt spid="26"/>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17"/>
                                        </p:tgtEl>
                                        <p:attrNameLst>
                                          <p:attrName>style.visibility</p:attrName>
                                        </p:attrNameLst>
                                      </p:cBhvr>
                                      <p:to>
                                        <p:strVal val="visible"/>
                                      </p:to>
                                    </p:set>
                                    <p:anim calcmode="lin" valueType="num">
                                      <p:cBhvr additive="base">
                                        <p:cTn id="23" dur="500" fill="hold"/>
                                        <p:tgtEl>
                                          <p:spTgt spid="17"/>
                                        </p:tgtEl>
                                        <p:attrNameLst>
                                          <p:attrName>ppt_x</p:attrName>
                                        </p:attrNameLst>
                                      </p:cBhvr>
                                      <p:tavLst>
                                        <p:tav tm="0">
                                          <p:val>
                                            <p:strVal val="#ppt_x"/>
                                          </p:val>
                                        </p:tav>
                                        <p:tav tm="100000">
                                          <p:val>
                                            <p:strVal val="#ppt_x"/>
                                          </p:val>
                                        </p:tav>
                                      </p:tavLst>
                                    </p:anim>
                                    <p:anim calcmode="lin" valueType="num">
                                      <p:cBhvr additive="base">
                                        <p:cTn id="24" dur="500" fill="hold"/>
                                        <p:tgtEl>
                                          <p:spTgt spid="17"/>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2"/>
                                        </p:tgtEl>
                                        <p:attrNameLst>
                                          <p:attrName>style.visibility</p:attrName>
                                        </p:attrNameLst>
                                      </p:cBhvr>
                                      <p:to>
                                        <p:strVal val="visible"/>
                                      </p:to>
                                    </p:set>
                                    <p:anim calcmode="lin" valueType="num">
                                      <p:cBhvr additive="base">
                                        <p:cTn id="27" dur="500" fill="hold"/>
                                        <p:tgtEl>
                                          <p:spTgt spid="12"/>
                                        </p:tgtEl>
                                        <p:attrNameLst>
                                          <p:attrName>ppt_x</p:attrName>
                                        </p:attrNameLst>
                                      </p:cBhvr>
                                      <p:tavLst>
                                        <p:tav tm="0">
                                          <p:val>
                                            <p:strVal val="#ppt_x"/>
                                          </p:val>
                                        </p:tav>
                                        <p:tav tm="100000">
                                          <p:val>
                                            <p:strVal val="#ppt_x"/>
                                          </p:val>
                                        </p:tav>
                                      </p:tavLst>
                                    </p:anim>
                                    <p:anim calcmode="lin" valueType="num">
                                      <p:cBhvr additive="base">
                                        <p:cTn id="28" dur="500" fill="hold"/>
                                        <p:tgtEl>
                                          <p:spTgt spid="12"/>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21"/>
                                        </p:tgtEl>
                                        <p:attrNameLst>
                                          <p:attrName>style.visibility</p:attrName>
                                        </p:attrNameLst>
                                      </p:cBhvr>
                                      <p:to>
                                        <p:strVal val="visible"/>
                                      </p:to>
                                    </p:set>
                                    <p:anim calcmode="lin" valueType="num">
                                      <p:cBhvr additive="base">
                                        <p:cTn id="31" dur="500" fill="hold"/>
                                        <p:tgtEl>
                                          <p:spTgt spid="21"/>
                                        </p:tgtEl>
                                        <p:attrNameLst>
                                          <p:attrName>ppt_x</p:attrName>
                                        </p:attrNameLst>
                                      </p:cBhvr>
                                      <p:tavLst>
                                        <p:tav tm="0">
                                          <p:val>
                                            <p:strVal val="#ppt_x"/>
                                          </p:val>
                                        </p:tav>
                                        <p:tav tm="100000">
                                          <p:val>
                                            <p:strVal val="#ppt_x"/>
                                          </p:val>
                                        </p:tav>
                                      </p:tavLst>
                                    </p:anim>
                                    <p:anim calcmode="lin" valueType="num">
                                      <p:cBhvr additive="base">
                                        <p:cTn id="32" dur="500" fill="hold"/>
                                        <p:tgtEl>
                                          <p:spTgt spid="21"/>
                                        </p:tgtEl>
                                        <p:attrNameLst>
                                          <p:attrName>ppt_y</p:attrName>
                                        </p:attrNameLst>
                                      </p:cBhvr>
                                      <p:tavLst>
                                        <p:tav tm="0">
                                          <p:val>
                                            <p:strVal val="1+#ppt_h/2"/>
                                          </p:val>
                                        </p:tav>
                                        <p:tav tm="100000">
                                          <p:val>
                                            <p:strVal val="#ppt_y"/>
                                          </p:val>
                                        </p:tav>
                                      </p:tavLst>
                                    </p:anim>
                                  </p:childTnLst>
                                </p:cTn>
                              </p:par>
                              <p:par>
                                <p:cTn id="33" presetID="2" presetClass="entr" presetSubtype="4" fill="hold" grpId="0" nodeType="withEffect">
                                  <p:stCondLst>
                                    <p:cond delay="0"/>
                                  </p:stCondLst>
                                  <p:childTnLst>
                                    <p:set>
                                      <p:cBhvr>
                                        <p:cTn id="34" dur="1" fill="hold">
                                          <p:stCondLst>
                                            <p:cond delay="0"/>
                                          </p:stCondLst>
                                        </p:cTn>
                                        <p:tgtEl>
                                          <p:spTgt spid="23"/>
                                        </p:tgtEl>
                                        <p:attrNameLst>
                                          <p:attrName>style.visibility</p:attrName>
                                        </p:attrNameLst>
                                      </p:cBhvr>
                                      <p:to>
                                        <p:strVal val="visible"/>
                                      </p:to>
                                    </p:set>
                                    <p:anim calcmode="lin" valueType="num">
                                      <p:cBhvr additive="base">
                                        <p:cTn id="35" dur="500" fill="hold"/>
                                        <p:tgtEl>
                                          <p:spTgt spid="23"/>
                                        </p:tgtEl>
                                        <p:attrNameLst>
                                          <p:attrName>ppt_x</p:attrName>
                                        </p:attrNameLst>
                                      </p:cBhvr>
                                      <p:tavLst>
                                        <p:tav tm="0">
                                          <p:val>
                                            <p:strVal val="#ppt_x"/>
                                          </p:val>
                                        </p:tav>
                                        <p:tav tm="100000">
                                          <p:val>
                                            <p:strVal val="#ppt_x"/>
                                          </p:val>
                                        </p:tav>
                                      </p:tavLst>
                                    </p:anim>
                                    <p:anim calcmode="lin" valueType="num">
                                      <p:cBhvr additive="base">
                                        <p:cTn id="36" dur="500" fill="hold"/>
                                        <p:tgtEl>
                                          <p:spTgt spid="23"/>
                                        </p:tgtEl>
                                        <p:attrNameLst>
                                          <p:attrName>ppt_y</p:attrName>
                                        </p:attrNameLst>
                                      </p:cBhvr>
                                      <p:tavLst>
                                        <p:tav tm="0">
                                          <p:val>
                                            <p:strVal val="1+#ppt_h/2"/>
                                          </p:val>
                                        </p:tav>
                                        <p:tav tm="100000">
                                          <p:val>
                                            <p:strVal val="#ppt_y"/>
                                          </p:val>
                                        </p:tav>
                                      </p:tavLst>
                                    </p:anim>
                                  </p:childTnLst>
                                </p:cTn>
                              </p:par>
                              <p:par>
                                <p:cTn id="37" presetID="2" presetClass="entr" presetSubtype="4" fill="hold" grpId="0" nodeType="withEffect">
                                  <p:stCondLst>
                                    <p:cond delay="0"/>
                                  </p:stCondLst>
                                  <p:childTnLst>
                                    <p:set>
                                      <p:cBhvr>
                                        <p:cTn id="38" dur="1" fill="hold">
                                          <p:stCondLst>
                                            <p:cond delay="0"/>
                                          </p:stCondLst>
                                        </p:cTn>
                                        <p:tgtEl>
                                          <p:spTgt spid="20"/>
                                        </p:tgtEl>
                                        <p:attrNameLst>
                                          <p:attrName>style.visibility</p:attrName>
                                        </p:attrNameLst>
                                      </p:cBhvr>
                                      <p:to>
                                        <p:strVal val="visible"/>
                                      </p:to>
                                    </p:set>
                                    <p:anim calcmode="lin" valueType="num">
                                      <p:cBhvr additive="base">
                                        <p:cTn id="39" dur="500" fill="hold"/>
                                        <p:tgtEl>
                                          <p:spTgt spid="20"/>
                                        </p:tgtEl>
                                        <p:attrNameLst>
                                          <p:attrName>ppt_x</p:attrName>
                                        </p:attrNameLst>
                                      </p:cBhvr>
                                      <p:tavLst>
                                        <p:tav tm="0">
                                          <p:val>
                                            <p:strVal val="#ppt_x"/>
                                          </p:val>
                                        </p:tav>
                                        <p:tav tm="100000">
                                          <p:val>
                                            <p:strVal val="#ppt_x"/>
                                          </p:val>
                                        </p:tav>
                                      </p:tavLst>
                                    </p:anim>
                                    <p:anim calcmode="lin" valueType="num">
                                      <p:cBhvr additive="base">
                                        <p:cTn id="40" dur="500" fill="hold"/>
                                        <p:tgtEl>
                                          <p:spTgt spid="20"/>
                                        </p:tgtEl>
                                        <p:attrNameLst>
                                          <p:attrName>ppt_y</p:attrName>
                                        </p:attrNameLst>
                                      </p:cBhvr>
                                      <p:tavLst>
                                        <p:tav tm="0">
                                          <p:val>
                                            <p:strVal val="1+#ppt_h/2"/>
                                          </p:val>
                                        </p:tav>
                                        <p:tav tm="100000">
                                          <p:val>
                                            <p:strVal val="#ppt_y"/>
                                          </p:val>
                                        </p:tav>
                                      </p:tavLst>
                                    </p:anim>
                                  </p:childTnLst>
                                </p:cTn>
                              </p:par>
                              <p:par>
                                <p:cTn id="41" presetID="2" presetClass="entr" presetSubtype="4" fill="hold" grpId="1" nodeType="withEffect">
                                  <p:stCondLst>
                                    <p:cond delay="0"/>
                                  </p:stCondLst>
                                  <p:childTnLst>
                                    <p:set>
                                      <p:cBhvr>
                                        <p:cTn id="42" dur="1" fill="hold">
                                          <p:stCondLst>
                                            <p:cond delay="0"/>
                                          </p:stCondLst>
                                        </p:cTn>
                                        <p:tgtEl>
                                          <p:spTgt spid="23"/>
                                        </p:tgtEl>
                                        <p:attrNameLst>
                                          <p:attrName>style.visibility</p:attrName>
                                        </p:attrNameLst>
                                      </p:cBhvr>
                                      <p:to>
                                        <p:strVal val="visible"/>
                                      </p:to>
                                    </p:set>
                                    <p:anim calcmode="lin" valueType="num">
                                      <p:cBhvr additive="base">
                                        <p:cTn id="43" dur="500" fill="hold"/>
                                        <p:tgtEl>
                                          <p:spTgt spid="23"/>
                                        </p:tgtEl>
                                        <p:attrNameLst>
                                          <p:attrName>ppt_x</p:attrName>
                                        </p:attrNameLst>
                                      </p:cBhvr>
                                      <p:tavLst>
                                        <p:tav tm="0">
                                          <p:val>
                                            <p:strVal val="#ppt_x"/>
                                          </p:val>
                                        </p:tav>
                                        <p:tav tm="100000">
                                          <p:val>
                                            <p:strVal val="#ppt_x"/>
                                          </p:val>
                                        </p:tav>
                                      </p:tavLst>
                                    </p:anim>
                                    <p:anim calcmode="lin" valueType="num">
                                      <p:cBhvr additive="base">
                                        <p:cTn id="44" dur="500" fill="hold"/>
                                        <p:tgtEl>
                                          <p:spTgt spid="23"/>
                                        </p:tgtEl>
                                        <p:attrNameLst>
                                          <p:attrName>ppt_y</p:attrName>
                                        </p:attrNameLst>
                                      </p:cBhvr>
                                      <p:tavLst>
                                        <p:tav tm="0">
                                          <p:val>
                                            <p:strVal val="1+#ppt_h/2"/>
                                          </p:val>
                                        </p:tav>
                                        <p:tav tm="100000">
                                          <p:val>
                                            <p:strVal val="#ppt_y"/>
                                          </p:val>
                                        </p:tav>
                                      </p:tavLst>
                                    </p:anim>
                                  </p:childTnLst>
                                </p:cTn>
                              </p:par>
                              <p:par>
                                <p:cTn id="45" presetID="2" presetClass="entr" presetSubtype="4" fill="hold" grpId="0" nodeType="withEffect">
                                  <p:stCondLst>
                                    <p:cond delay="0"/>
                                  </p:stCondLst>
                                  <p:childTnLst>
                                    <p:set>
                                      <p:cBhvr>
                                        <p:cTn id="46" dur="1" fill="hold">
                                          <p:stCondLst>
                                            <p:cond delay="0"/>
                                          </p:stCondLst>
                                        </p:cTn>
                                        <p:tgtEl>
                                          <p:spTgt spid="18"/>
                                        </p:tgtEl>
                                        <p:attrNameLst>
                                          <p:attrName>style.visibility</p:attrName>
                                        </p:attrNameLst>
                                      </p:cBhvr>
                                      <p:to>
                                        <p:strVal val="visible"/>
                                      </p:to>
                                    </p:set>
                                    <p:anim calcmode="lin" valueType="num">
                                      <p:cBhvr additive="base">
                                        <p:cTn id="47" dur="500" fill="hold"/>
                                        <p:tgtEl>
                                          <p:spTgt spid="18"/>
                                        </p:tgtEl>
                                        <p:attrNameLst>
                                          <p:attrName>ppt_x</p:attrName>
                                        </p:attrNameLst>
                                      </p:cBhvr>
                                      <p:tavLst>
                                        <p:tav tm="0">
                                          <p:val>
                                            <p:strVal val="#ppt_x"/>
                                          </p:val>
                                        </p:tav>
                                        <p:tav tm="100000">
                                          <p:val>
                                            <p:strVal val="#ppt_x"/>
                                          </p:val>
                                        </p:tav>
                                      </p:tavLst>
                                    </p:anim>
                                    <p:anim calcmode="lin" valueType="num">
                                      <p:cBhvr additive="base">
                                        <p:cTn id="48" dur="500" fill="hold"/>
                                        <p:tgtEl>
                                          <p:spTgt spid="18"/>
                                        </p:tgtEl>
                                        <p:attrNameLst>
                                          <p:attrName>ppt_y</p:attrName>
                                        </p:attrNameLst>
                                      </p:cBhvr>
                                      <p:tavLst>
                                        <p:tav tm="0">
                                          <p:val>
                                            <p:strVal val="1+#ppt_h/2"/>
                                          </p:val>
                                        </p:tav>
                                        <p:tav tm="100000">
                                          <p:val>
                                            <p:strVal val="#ppt_y"/>
                                          </p:val>
                                        </p:tav>
                                      </p:tavLst>
                                    </p:anim>
                                  </p:childTnLst>
                                </p:cTn>
                              </p:par>
                              <p:par>
                                <p:cTn id="49" presetID="2" presetClass="entr" presetSubtype="4" fill="hold" grpId="2" nodeType="withEffect">
                                  <p:stCondLst>
                                    <p:cond delay="0"/>
                                  </p:stCondLst>
                                  <p:childTnLst>
                                    <p:set>
                                      <p:cBhvr>
                                        <p:cTn id="50" dur="1" fill="hold">
                                          <p:stCondLst>
                                            <p:cond delay="0"/>
                                          </p:stCondLst>
                                        </p:cTn>
                                        <p:tgtEl>
                                          <p:spTgt spid="23"/>
                                        </p:tgtEl>
                                        <p:attrNameLst>
                                          <p:attrName>style.visibility</p:attrName>
                                        </p:attrNameLst>
                                      </p:cBhvr>
                                      <p:to>
                                        <p:strVal val="visible"/>
                                      </p:to>
                                    </p:set>
                                    <p:anim calcmode="lin" valueType="num">
                                      <p:cBhvr additive="base">
                                        <p:cTn id="51" dur="500" fill="hold"/>
                                        <p:tgtEl>
                                          <p:spTgt spid="23"/>
                                        </p:tgtEl>
                                        <p:attrNameLst>
                                          <p:attrName>ppt_x</p:attrName>
                                        </p:attrNameLst>
                                      </p:cBhvr>
                                      <p:tavLst>
                                        <p:tav tm="0">
                                          <p:val>
                                            <p:strVal val="#ppt_x"/>
                                          </p:val>
                                        </p:tav>
                                        <p:tav tm="100000">
                                          <p:val>
                                            <p:strVal val="#ppt_x"/>
                                          </p:val>
                                        </p:tav>
                                      </p:tavLst>
                                    </p:anim>
                                    <p:anim calcmode="lin" valueType="num">
                                      <p:cBhvr additive="base">
                                        <p:cTn id="52" dur="500" fill="hold"/>
                                        <p:tgtEl>
                                          <p:spTgt spid="23"/>
                                        </p:tgtEl>
                                        <p:attrNameLst>
                                          <p:attrName>ppt_y</p:attrName>
                                        </p:attrNameLst>
                                      </p:cBhvr>
                                      <p:tavLst>
                                        <p:tav tm="0">
                                          <p:val>
                                            <p:strVal val="1+#ppt_h/2"/>
                                          </p:val>
                                        </p:tav>
                                        <p:tav tm="100000">
                                          <p:val>
                                            <p:strVal val="#ppt_y"/>
                                          </p:val>
                                        </p:tav>
                                      </p:tavLst>
                                    </p:anim>
                                  </p:childTnLst>
                                </p:cTn>
                              </p:par>
                              <p:par>
                                <p:cTn id="53" presetID="2" presetClass="entr" presetSubtype="4" fill="hold" grpId="0" nodeType="withEffect">
                                  <p:stCondLst>
                                    <p:cond delay="0"/>
                                  </p:stCondLst>
                                  <p:childTnLst>
                                    <p:set>
                                      <p:cBhvr>
                                        <p:cTn id="54" dur="1" fill="hold">
                                          <p:stCondLst>
                                            <p:cond delay="0"/>
                                          </p:stCondLst>
                                        </p:cTn>
                                        <p:tgtEl>
                                          <p:spTgt spid="16"/>
                                        </p:tgtEl>
                                        <p:attrNameLst>
                                          <p:attrName>style.visibility</p:attrName>
                                        </p:attrNameLst>
                                      </p:cBhvr>
                                      <p:to>
                                        <p:strVal val="visible"/>
                                      </p:to>
                                    </p:set>
                                    <p:anim calcmode="lin" valueType="num">
                                      <p:cBhvr additive="base">
                                        <p:cTn id="55" dur="500" fill="hold"/>
                                        <p:tgtEl>
                                          <p:spTgt spid="16"/>
                                        </p:tgtEl>
                                        <p:attrNameLst>
                                          <p:attrName>ppt_x</p:attrName>
                                        </p:attrNameLst>
                                      </p:cBhvr>
                                      <p:tavLst>
                                        <p:tav tm="0">
                                          <p:val>
                                            <p:strVal val="#ppt_x"/>
                                          </p:val>
                                        </p:tav>
                                        <p:tav tm="100000">
                                          <p:val>
                                            <p:strVal val="#ppt_x"/>
                                          </p:val>
                                        </p:tav>
                                      </p:tavLst>
                                    </p:anim>
                                    <p:anim calcmode="lin" valueType="num">
                                      <p:cBhvr additive="base">
                                        <p:cTn id="56" dur="500" fill="hold"/>
                                        <p:tgtEl>
                                          <p:spTgt spid="16"/>
                                        </p:tgtEl>
                                        <p:attrNameLst>
                                          <p:attrName>ppt_y</p:attrName>
                                        </p:attrNameLst>
                                      </p:cBhvr>
                                      <p:tavLst>
                                        <p:tav tm="0">
                                          <p:val>
                                            <p:strVal val="1+#ppt_h/2"/>
                                          </p:val>
                                        </p:tav>
                                        <p:tav tm="100000">
                                          <p:val>
                                            <p:strVal val="#ppt_y"/>
                                          </p:val>
                                        </p:tav>
                                      </p:tavLst>
                                    </p:anim>
                                  </p:childTnLst>
                                </p:cTn>
                              </p:par>
                              <p:par>
                                <p:cTn id="57" presetID="2" presetClass="entr" presetSubtype="4" fill="hold" grpId="0" nodeType="withEffect">
                                  <p:stCondLst>
                                    <p:cond delay="0"/>
                                  </p:stCondLst>
                                  <p:childTnLst>
                                    <p:set>
                                      <p:cBhvr>
                                        <p:cTn id="58" dur="1" fill="hold">
                                          <p:stCondLst>
                                            <p:cond delay="0"/>
                                          </p:stCondLst>
                                        </p:cTn>
                                        <p:tgtEl>
                                          <p:spTgt spid="19"/>
                                        </p:tgtEl>
                                        <p:attrNameLst>
                                          <p:attrName>style.visibility</p:attrName>
                                        </p:attrNameLst>
                                      </p:cBhvr>
                                      <p:to>
                                        <p:strVal val="visible"/>
                                      </p:to>
                                    </p:set>
                                    <p:anim calcmode="lin" valueType="num">
                                      <p:cBhvr additive="base">
                                        <p:cTn id="59" dur="500" fill="hold"/>
                                        <p:tgtEl>
                                          <p:spTgt spid="19"/>
                                        </p:tgtEl>
                                        <p:attrNameLst>
                                          <p:attrName>ppt_x</p:attrName>
                                        </p:attrNameLst>
                                      </p:cBhvr>
                                      <p:tavLst>
                                        <p:tav tm="0">
                                          <p:val>
                                            <p:strVal val="#ppt_x"/>
                                          </p:val>
                                        </p:tav>
                                        <p:tav tm="100000">
                                          <p:val>
                                            <p:strVal val="#ppt_x"/>
                                          </p:val>
                                        </p:tav>
                                      </p:tavLst>
                                    </p:anim>
                                    <p:anim calcmode="lin" valueType="num">
                                      <p:cBhvr additive="base">
                                        <p:cTn id="60" dur="500" fill="hold"/>
                                        <p:tgtEl>
                                          <p:spTgt spid="19"/>
                                        </p:tgtEl>
                                        <p:attrNameLst>
                                          <p:attrName>ppt_y</p:attrName>
                                        </p:attrNameLst>
                                      </p:cBhvr>
                                      <p:tavLst>
                                        <p:tav tm="0">
                                          <p:val>
                                            <p:strVal val="1+#ppt_h/2"/>
                                          </p:val>
                                        </p:tav>
                                        <p:tav tm="100000">
                                          <p:val>
                                            <p:strVal val="#ppt_y"/>
                                          </p:val>
                                        </p:tav>
                                      </p:tavLst>
                                    </p:anim>
                                  </p:childTnLst>
                                </p:cTn>
                              </p:par>
                              <p:par>
                                <p:cTn id="61" presetID="2" presetClass="entr" presetSubtype="4" fill="hold" grpId="0" nodeType="withEffect">
                                  <p:stCondLst>
                                    <p:cond delay="0"/>
                                  </p:stCondLst>
                                  <p:childTnLst>
                                    <p:set>
                                      <p:cBhvr>
                                        <p:cTn id="62" dur="1" fill="hold">
                                          <p:stCondLst>
                                            <p:cond delay="0"/>
                                          </p:stCondLst>
                                        </p:cTn>
                                        <p:tgtEl>
                                          <p:spTgt spid="15"/>
                                        </p:tgtEl>
                                        <p:attrNameLst>
                                          <p:attrName>style.visibility</p:attrName>
                                        </p:attrNameLst>
                                      </p:cBhvr>
                                      <p:to>
                                        <p:strVal val="visible"/>
                                      </p:to>
                                    </p:set>
                                    <p:anim calcmode="lin" valueType="num">
                                      <p:cBhvr additive="base">
                                        <p:cTn id="63" dur="500" fill="hold"/>
                                        <p:tgtEl>
                                          <p:spTgt spid="15"/>
                                        </p:tgtEl>
                                        <p:attrNameLst>
                                          <p:attrName>ppt_x</p:attrName>
                                        </p:attrNameLst>
                                      </p:cBhvr>
                                      <p:tavLst>
                                        <p:tav tm="0">
                                          <p:val>
                                            <p:strVal val="#ppt_x"/>
                                          </p:val>
                                        </p:tav>
                                        <p:tav tm="100000">
                                          <p:val>
                                            <p:strVal val="#ppt_x"/>
                                          </p:val>
                                        </p:tav>
                                      </p:tavLst>
                                    </p:anim>
                                    <p:anim calcmode="lin" valueType="num">
                                      <p:cBhvr additive="base">
                                        <p:cTn id="64" dur="500" fill="hold"/>
                                        <p:tgtEl>
                                          <p:spTgt spid="15"/>
                                        </p:tgtEl>
                                        <p:attrNameLst>
                                          <p:attrName>ppt_y</p:attrName>
                                        </p:attrNameLst>
                                      </p:cBhvr>
                                      <p:tavLst>
                                        <p:tav tm="0">
                                          <p:val>
                                            <p:strVal val="1+#ppt_h/2"/>
                                          </p:val>
                                        </p:tav>
                                        <p:tav tm="100000">
                                          <p:val>
                                            <p:strVal val="#ppt_y"/>
                                          </p:val>
                                        </p:tav>
                                      </p:tavLst>
                                    </p:anim>
                                  </p:childTnLst>
                                </p:cTn>
                              </p:par>
                              <p:par>
                                <p:cTn id="65" presetID="2" presetClass="entr" presetSubtype="4" fill="hold" grpId="0" nodeType="withEffect">
                                  <p:stCondLst>
                                    <p:cond delay="0"/>
                                  </p:stCondLst>
                                  <p:childTnLst>
                                    <p:set>
                                      <p:cBhvr>
                                        <p:cTn id="66" dur="1" fill="hold">
                                          <p:stCondLst>
                                            <p:cond delay="0"/>
                                          </p:stCondLst>
                                        </p:cTn>
                                        <p:tgtEl>
                                          <p:spTgt spid="29"/>
                                        </p:tgtEl>
                                        <p:attrNameLst>
                                          <p:attrName>style.visibility</p:attrName>
                                        </p:attrNameLst>
                                      </p:cBhvr>
                                      <p:to>
                                        <p:strVal val="visible"/>
                                      </p:to>
                                    </p:set>
                                    <p:anim calcmode="lin" valueType="num">
                                      <p:cBhvr additive="base">
                                        <p:cTn id="67" dur="500" fill="hold"/>
                                        <p:tgtEl>
                                          <p:spTgt spid="29"/>
                                        </p:tgtEl>
                                        <p:attrNameLst>
                                          <p:attrName>ppt_x</p:attrName>
                                        </p:attrNameLst>
                                      </p:cBhvr>
                                      <p:tavLst>
                                        <p:tav tm="0">
                                          <p:val>
                                            <p:strVal val="#ppt_x"/>
                                          </p:val>
                                        </p:tav>
                                        <p:tav tm="100000">
                                          <p:val>
                                            <p:strVal val="#ppt_x"/>
                                          </p:val>
                                        </p:tav>
                                      </p:tavLst>
                                    </p:anim>
                                    <p:anim calcmode="lin" valueType="num">
                                      <p:cBhvr additive="base">
                                        <p:cTn id="68" dur="500" fill="hold"/>
                                        <p:tgtEl>
                                          <p:spTgt spid="29"/>
                                        </p:tgtEl>
                                        <p:attrNameLst>
                                          <p:attrName>ppt_y</p:attrName>
                                        </p:attrNameLst>
                                      </p:cBhvr>
                                      <p:tavLst>
                                        <p:tav tm="0">
                                          <p:val>
                                            <p:strVal val="1+#ppt_h/2"/>
                                          </p:val>
                                        </p:tav>
                                        <p:tav tm="100000">
                                          <p:val>
                                            <p:strVal val="#ppt_y"/>
                                          </p:val>
                                        </p:tav>
                                      </p:tavLst>
                                    </p:anim>
                                  </p:childTnLst>
                                </p:cTn>
                              </p:par>
                              <p:par>
                                <p:cTn id="69" presetID="2" presetClass="entr" presetSubtype="4" fill="hold" grpId="0" nodeType="withEffect">
                                  <p:stCondLst>
                                    <p:cond delay="0"/>
                                  </p:stCondLst>
                                  <p:childTnLst>
                                    <p:set>
                                      <p:cBhvr>
                                        <p:cTn id="70" dur="1" fill="hold">
                                          <p:stCondLst>
                                            <p:cond delay="0"/>
                                          </p:stCondLst>
                                        </p:cTn>
                                        <p:tgtEl>
                                          <p:spTgt spid="28"/>
                                        </p:tgtEl>
                                        <p:attrNameLst>
                                          <p:attrName>style.visibility</p:attrName>
                                        </p:attrNameLst>
                                      </p:cBhvr>
                                      <p:to>
                                        <p:strVal val="visible"/>
                                      </p:to>
                                    </p:set>
                                    <p:anim calcmode="lin" valueType="num">
                                      <p:cBhvr additive="base">
                                        <p:cTn id="71" dur="500" fill="hold"/>
                                        <p:tgtEl>
                                          <p:spTgt spid="28"/>
                                        </p:tgtEl>
                                        <p:attrNameLst>
                                          <p:attrName>ppt_x</p:attrName>
                                        </p:attrNameLst>
                                      </p:cBhvr>
                                      <p:tavLst>
                                        <p:tav tm="0">
                                          <p:val>
                                            <p:strVal val="#ppt_x"/>
                                          </p:val>
                                        </p:tav>
                                        <p:tav tm="100000">
                                          <p:val>
                                            <p:strVal val="#ppt_x"/>
                                          </p:val>
                                        </p:tav>
                                      </p:tavLst>
                                    </p:anim>
                                    <p:anim calcmode="lin" valueType="num">
                                      <p:cBhvr additive="base">
                                        <p:cTn id="72" dur="500" fill="hold"/>
                                        <p:tgtEl>
                                          <p:spTgt spid="28"/>
                                        </p:tgtEl>
                                        <p:attrNameLst>
                                          <p:attrName>ppt_y</p:attrName>
                                        </p:attrNameLst>
                                      </p:cBhvr>
                                      <p:tavLst>
                                        <p:tav tm="0">
                                          <p:val>
                                            <p:strVal val="1+#ppt_h/2"/>
                                          </p:val>
                                        </p:tav>
                                        <p:tav tm="100000">
                                          <p:val>
                                            <p:strVal val="#ppt_y"/>
                                          </p:val>
                                        </p:tav>
                                      </p:tavLst>
                                    </p:anim>
                                  </p:childTnLst>
                                </p:cTn>
                              </p:par>
                              <p:par>
                                <p:cTn id="73" presetID="2" presetClass="entr" presetSubtype="4" fill="hold" grpId="0" nodeType="withEffect">
                                  <p:stCondLst>
                                    <p:cond delay="0"/>
                                  </p:stCondLst>
                                  <p:childTnLst>
                                    <p:set>
                                      <p:cBhvr>
                                        <p:cTn id="74" dur="1" fill="hold">
                                          <p:stCondLst>
                                            <p:cond delay="0"/>
                                          </p:stCondLst>
                                        </p:cTn>
                                        <p:tgtEl>
                                          <p:spTgt spid="24"/>
                                        </p:tgtEl>
                                        <p:attrNameLst>
                                          <p:attrName>style.visibility</p:attrName>
                                        </p:attrNameLst>
                                      </p:cBhvr>
                                      <p:to>
                                        <p:strVal val="visible"/>
                                      </p:to>
                                    </p:set>
                                    <p:anim calcmode="lin" valueType="num">
                                      <p:cBhvr additive="base">
                                        <p:cTn id="75" dur="500" fill="hold"/>
                                        <p:tgtEl>
                                          <p:spTgt spid="24"/>
                                        </p:tgtEl>
                                        <p:attrNameLst>
                                          <p:attrName>ppt_x</p:attrName>
                                        </p:attrNameLst>
                                      </p:cBhvr>
                                      <p:tavLst>
                                        <p:tav tm="0">
                                          <p:val>
                                            <p:strVal val="#ppt_x"/>
                                          </p:val>
                                        </p:tav>
                                        <p:tav tm="100000">
                                          <p:val>
                                            <p:strVal val="#ppt_x"/>
                                          </p:val>
                                        </p:tav>
                                      </p:tavLst>
                                    </p:anim>
                                    <p:anim calcmode="lin" valueType="num">
                                      <p:cBhvr additive="base">
                                        <p:cTn id="76" dur="500" fill="hold"/>
                                        <p:tgtEl>
                                          <p:spTgt spid="24"/>
                                        </p:tgtEl>
                                        <p:attrNameLst>
                                          <p:attrName>ppt_y</p:attrName>
                                        </p:attrNameLst>
                                      </p:cBhvr>
                                      <p:tavLst>
                                        <p:tav tm="0">
                                          <p:val>
                                            <p:strVal val="1+#ppt_h/2"/>
                                          </p:val>
                                        </p:tav>
                                        <p:tav tm="100000">
                                          <p:val>
                                            <p:strVal val="#ppt_y"/>
                                          </p:val>
                                        </p:tav>
                                      </p:tavLst>
                                    </p:anim>
                                  </p:childTnLst>
                                </p:cTn>
                              </p:par>
                              <p:par>
                                <p:cTn id="77" presetID="2" presetClass="entr" presetSubtype="4" fill="hold" grpId="0" nodeType="withEffect">
                                  <p:stCondLst>
                                    <p:cond delay="0"/>
                                  </p:stCondLst>
                                  <p:childTnLst>
                                    <p:set>
                                      <p:cBhvr>
                                        <p:cTn id="78" dur="1" fill="hold">
                                          <p:stCondLst>
                                            <p:cond delay="0"/>
                                          </p:stCondLst>
                                        </p:cTn>
                                        <p:tgtEl>
                                          <p:spTgt spid="22"/>
                                        </p:tgtEl>
                                        <p:attrNameLst>
                                          <p:attrName>style.visibility</p:attrName>
                                        </p:attrNameLst>
                                      </p:cBhvr>
                                      <p:to>
                                        <p:strVal val="visible"/>
                                      </p:to>
                                    </p:set>
                                    <p:anim calcmode="lin" valueType="num">
                                      <p:cBhvr additive="base">
                                        <p:cTn id="79" dur="500" fill="hold"/>
                                        <p:tgtEl>
                                          <p:spTgt spid="22"/>
                                        </p:tgtEl>
                                        <p:attrNameLst>
                                          <p:attrName>ppt_x</p:attrName>
                                        </p:attrNameLst>
                                      </p:cBhvr>
                                      <p:tavLst>
                                        <p:tav tm="0">
                                          <p:val>
                                            <p:strVal val="#ppt_x"/>
                                          </p:val>
                                        </p:tav>
                                        <p:tav tm="100000">
                                          <p:val>
                                            <p:strVal val="#ppt_x"/>
                                          </p:val>
                                        </p:tav>
                                      </p:tavLst>
                                    </p:anim>
                                    <p:anim calcmode="lin" valueType="num">
                                      <p:cBhvr additive="base">
                                        <p:cTn id="80" dur="500" fill="hold"/>
                                        <p:tgtEl>
                                          <p:spTgt spid="22"/>
                                        </p:tgtEl>
                                        <p:attrNameLst>
                                          <p:attrName>ppt_y</p:attrName>
                                        </p:attrNameLst>
                                      </p:cBhvr>
                                      <p:tavLst>
                                        <p:tav tm="0">
                                          <p:val>
                                            <p:strVal val="1+#ppt_h/2"/>
                                          </p:val>
                                        </p:tav>
                                        <p:tav tm="100000">
                                          <p:val>
                                            <p:strVal val="#ppt_y"/>
                                          </p:val>
                                        </p:tav>
                                      </p:tavLst>
                                    </p:anim>
                                  </p:childTnLst>
                                </p:cTn>
                              </p:par>
                              <p:par>
                                <p:cTn id="81" presetID="2" presetClass="entr" presetSubtype="4" fill="hold" grpId="0" nodeType="withEffect">
                                  <p:stCondLst>
                                    <p:cond delay="0"/>
                                  </p:stCondLst>
                                  <p:childTnLst>
                                    <p:set>
                                      <p:cBhvr>
                                        <p:cTn id="82" dur="1" fill="hold">
                                          <p:stCondLst>
                                            <p:cond delay="0"/>
                                          </p:stCondLst>
                                        </p:cTn>
                                        <p:tgtEl>
                                          <p:spTgt spid="25"/>
                                        </p:tgtEl>
                                        <p:attrNameLst>
                                          <p:attrName>style.visibility</p:attrName>
                                        </p:attrNameLst>
                                      </p:cBhvr>
                                      <p:to>
                                        <p:strVal val="visible"/>
                                      </p:to>
                                    </p:set>
                                    <p:anim calcmode="lin" valueType="num">
                                      <p:cBhvr additive="base">
                                        <p:cTn id="83" dur="500" fill="hold"/>
                                        <p:tgtEl>
                                          <p:spTgt spid="25"/>
                                        </p:tgtEl>
                                        <p:attrNameLst>
                                          <p:attrName>ppt_x</p:attrName>
                                        </p:attrNameLst>
                                      </p:cBhvr>
                                      <p:tavLst>
                                        <p:tav tm="0">
                                          <p:val>
                                            <p:strVal val="#ppt_x"/>
                                          </p:val>
                                        </p:tav>
                                        <p:tav tm="100000">
                                          <p:val>
                                            <p:strVal val="#ppt_x"/>
                                          </p:val>
                                        </p:tav>
                                      </p:tavLst>
                                    </p:anim>
                                    <p:anim calcmode="lin" valueType="num">
                                      <p:cBhvr additive="base">
                                        <p:cTn id="84" dur="500" fill="hold"/>
                                        <p:tgtEl>
                                          <p:spTgt spid="25"/>
                                        </p:tgtEl>
                                        <p:attrNameLst>
                                          <p:attrName>ppt_y</p:attrName>
                                        </p:attrNameLst>
                                      </p:cBhvr>
                                      <p:tavLst>
                                        <p:tav tm="0">
                                          <p:val>
                                            <p:strVal val="1+#ppt_h/2"/>
                                          </p:val>
                                        </p:tav>
                                        <p:tav tm="100000">
                                          <p:val>
                                            <p:strVal val="#ppt_y"/>
                                          </p:val>
                                        </p:tav>
                                      </p:tavLst>
                                    </p:anim>
                                  </p:childTnLst>
                                </p:cTn>
                              </p:par>
                              <p:par>
                                <p:cTn id="85" presetID="2" presetClass="entr" presetSubtype="4" fill="hold" grpId="0" nodeType="withEffect">
                                  <p:stCondLst>
                                    <p:cond delay="0"/>
                                  </p:stCondLst>
                                  <p:childTnLst>
                                    <p:set>
                                      <p:cBhvr>
                                        <p:cTn id="86" dur="1" fill="hold">
                                          <p:stCondLst>
                                            <p:cond delay="0"/>
                                          </p:stCondLst>
                                        </p:cTn>
                                        <p:tgtEl>
                                          <p:spTgt spid="14"/>
                                        </p:tgtEl>
                                        <p:attrNameLst>
                                          <p:attrName>style.visibility</p:attrName>
                                        </p:attrNameLst>
                                      </p:cBhvr>
                                      <p:to>
                                        <p:strVal val="visible"/>
                                      </p:to>
                                    </p:set>
                                    <p:anim calcmode="lin" valueType="num">
                                      <p:cBhvr additive="base">
                                        <p:cTn id="87" dur="500" fill="hold"/>
                                        <p:tgtEl>
                                          <p:spTgt spid="14"/>
                                        </p:tgtEl>
                                        <p:attrNameLst>
                                          <p:attrName>ppt_x</p:attrName>
                                        </p:attrNameLst>
                                      </p:cBhvr>
                                      <p:tavLst>
                                        <p:tav tm="0">
                                          <p:val>
                                            <p:strVal val="#ppt_x"/>
                                          </p:val>
                                        </p:tav>
                                        <p:tav tm="100000">
                                          <p:val>
                                            <p:strVal val="#ppt_x"/>
                                          </p:val>
                                        </p:tav>
                                      </p:tavLst>
                                    </p:anim>
                                    <p:anim calcmode="lin" valueType="num">
                                      <p:cBhvr additive="base">
                                        <p:cTn id="88" dur="500" fill="hold"/>
                                        <p:tgtEl>
                                          <p:spTgt spid="14"/>
                                        </p:tgtEl>
                                        <p:attrNameLst>
                                          <p:attrName>ppt_y</p:attrName>
                                        </p:attrNameLst>
                                      </p:cBhvr>
                                      <p:tavLst>
                                        <p:tav tm="0">
                                          <p:val>
                                            <p:strVal val="1+#ppt_h/2"/>
                                          </p:val>
                                        </p:tav>
                                        <p:tav tm="100000">
                                          <p:val>
                                            <p:strVal val="#ppt_y"/>
                                          </p:val>
                                        </p:tav>
                                      </p:tavLst>
                                    </p:anim>
                                  </p:childTnLst>
                                </p:cTn>
                              </p:par>
                              <p:par>
                                <p:cTn id="89" presetID="2" presetClass="entr" presetSubtype="4" fill="hold" grpId="0" nodeType="withEffect">
                                  <p:stCondLst>
                                    <p:cond delay="0"/>
                                  </p:stCondLst>
                                  <p:childTnLst>
                                    <p:set>
                                      <p:cBhvr>
                                        <p:cTn id="90" dur="1" fill="hold">
                                          <p:stCondLst>
                                            <p:cond delay="0"/>
                                          </p:stCondLst>
                                        </p:cTn>
                                        <p:tgtEl>
                                          <p:spTgt spid="27"/>
                                        </p:tgtEl>
                                        <p:attrNameLst>
                                          <p:attrName>style.visibility</p:attrName>
                                        </p:attrNameLst>
                                      </p:cBhvr>
                                      <p:to>
                                        <p:strVal val="visible"/>
                                      </p:to>
                                    </p:set>
                                    <p:anim calcmode="lin" valueType="num">
                                      <p:cBhvr additive="base">
                                        <p:cTn id="91" dur="500" fill="hold"/>
                                        <p:tgtEl>
                                          <p:spTgt spid="27"/>
                                        </p:tgtEl>
                                        <p:attrNameLst>
                                          <p:attrName>ppt_x</p:attrName>
                                        </p:attrNameLst>
                                      </p:cBhvr>
                                      <p:tavLst>
                                        <p:tav tm="0">
                                          <p:val>
                                            <p:strVal val="#ppt_x"/>
                                          </p:val>
                                        </p:tav>
                                        <p:tav tm="100000">
                                          <p:val>
                                            <p:strVal val="#ppt_x"/>
                                          </p:val>
                                        </p:tav>
                                      </p:tavLst>
                                    </p:anim>
                                    <p:anim calcmode="lin" valueType="num">
                                      <p:cBhvr additive="base">
                                        <p:cTn id="92" dur="500" fill="hold"/>
                                        <p:tgtEl>
                                          <p:spTgt spid="27"/>
                                        </p:tgtEl>
                                        <p:attrNameLst>
                                          <p:attrName>ppt_y</p:attrName>
                                        </p:attrNameLst>
                                      </p:cBhvr>
                                      <p:tavLst>
                                        <p:tav tm="0">
                                          <p:val>
                                            <p:strVal val="1+#ppt_h/2"/>
                                          </p:val>
                                        </p:tav>
                                        <p:tav tm="100000">
                                          <p:val>
                                            <p:strVal val="#ppt_y"/>
                                          </p:val>
                                        </p:tav>
                                      </p:tavLst>
                                    </p:anim>
                                  </p:childTnLst>
                                </p:cTn>
                              </p:par>
                            </p:childTnLst>
                          </p:cTn>
                        </p:par>
                      </p:childTnLst>
                    </p:cTn>
                  </p:par>
                  <p:par>
                    <p:cTn id="93" fill="hold">
                      <p:stCondLst>
                        <p:cond delay="indefinite"/>
                      </p:stCondLst>
                      <p:childTnLst>
                        <p:par>
                          <p:cTn id="94" fill="hold">
                            <p:stCondLst>
                              <p:cond delay="0"/>
                            </p:stCondLst>
                            <p:childTnLst>
                              <p:par>
                                <p:cTn id="95" presetID="2" presetClass="entr" presetSubtype="4" fill="hold" grpId="1" nodeType="clickEffect">
                                  <p:stCondLst>
                                    <p:cond delay="0"/>
                                  </p:stCondLst>
                                  <p:childTnLst>
                                    <p:set>
                                      <p:cBhvr>
                                        <p:cTn id="96" dur="1" fill="hold">
                                          <p:stCondLst>
                                            <p:cond delay="0"/>
                                          </p:stCondLst>
                                        </p:cTn>
                                        <p:tgtEl>
                                          <p:spTgt spid="9"/>
                                        </p:tgtEl>
                                        <p:attrNameLst>
                                          <p:attrName>style.visibility</p:attrName>
                                        </p:attrNameLst>
                                      </p:cBhvr>
                                      <p:to>
                                        <p:strVal val="visible"/>
                                      </p:to>
                                    </p:set>
                                    <p:anim calcmode="lin" valueType="num">
                                      <p:cBhvr additive="base">
                                        <p:cTn id="97" dur="500" fill="hold"/>
                                        <p:tgtEl>
                                          <p:spTgt spid="9"/>
                                        </p:tgtEl>
                                        <p:attrNameLst>
                                          <p:attrName>ppt_x</p:attrName>
                                        </p:attrNameLst>
                                      </p:cBhvr>
                                      <p:tavLst>
                                        <p:tav tm="0">
                                          <p:val>
                                            <p:strVal val="#ppt_x"/>
                                          </p:val>
                                        </p:tav>
                                        <p:tav tm="100000">
                                          <p:val>
                                            <p:strVal val="#ppt_x"/>
                                          </p:val>
                                        </p:tav>
                                      </p:tavLst>
                                    </p:anim>
                                    <p:anim calcmode="lin" valueType="num">
                                      <p:cBhvr additive="base">
                                        <p:cTn id="9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par>
                    <p:cTn id="99" fill="hold">
                      <p:stCondLst>
                        <p:cond delay="indefinite"/>
                      </p:stCondLst>
                      <p:childTnLst>
                        <p:par>
                          <p:cTn id="100" fill="hold">
                            <p:stCondLst>
                              <p:cond delay="0"/>
                            </p:stCondLst>
                            <p:childTnLst>
                              <p:par>
                                <p:cTn id="101" presetID="2" presetClass="exit" presetSubtype="4" fill="hold" grpId="0" nodeType="clickEffect">
                                  <p:stCondLst>
                                    <p:cond delay="0"/>
                                  </p:stCondLst>
                                  <p:childTnLst>
                                    <p:anim calcmode="lin" valueType="num">
                                      <p:cBhvr additive="base">
                                        <p:cTn id="102" dur="500"/>
                                        <p:tgtEl>
                                          <p:spTgt spid="9"/>
                                        </p:tgtEl>
                                        <p:attrNameLst>
                                          <p:attrName>ppt_x</p:attrName>
                                        </p:attrNameLst>
                                      </p:cBhvr>
                                      <p:tavLst>
                                        <p:tav tm="0">
                                          <p:val>
                                            <p:strVal val="ppt_x"/>
                                          </p:val>
                                        </p:tav>
                                        <p:tav tm="100000">
                                          <p:val>
                                            <p:strVal val="ppt_x"/>
                                          </p:val>
                                        </p:tav>
                                      </p:tavLst>
                                    </p:anim>
                                    <p:anim calcmode="lin" valueType="num">
                                      <p:cBhvr additive="base">
                                        <p:cTn id="103" dur="500"/>
                                        <p:tgtEl>
                                          <p:spTgt spid="9"/>
                                        </p:tgtEl>
                                        <p:attrNameLst>
                                          <p:attrName>ppt_y</p:attrName>
                                        </p:attrNameLst>
                                      </p:cBhvr>
                                      <p:tavLst>
                                        <p:tav tm="0">
                                          <p:val>
                                            <p:strVal val="ppt_y"/>
                                          </p:val>
                                        </p:tav>
                                        <p:tav tm="100000">
                                          <p:val>
                                            <p:strVal val="1+ppt_h/2"/>
                                          </p:val>
                                        </p:tav>
                                      </p:tavLst>
                                    </p:anim>
                                    <p:set>
                                      <p:cBhvr>
                                        <p:cTn id="104" dur="1" fill="hold">
                                          <p:stCondLst>
                                            <p:cond delay="499"/>
                                          </p:stCondLst>
                                        </p:cTn>
                                        <p:tgtEl>
                                          <p:spTgt spid="9"/>
                                        </p:tgtEl>
                                        <p:attrNameLst>
                                          <p:attrName>style.visibility</p:attrName>
                                        </p:attrNameLst>
                                      </p:cBhvr>
                                      <p:to>
                                        <p:strVal val="hidden"/>
                                      </p:to>
                                    </p:set>
                                  </p:childTnLst>
                                </p:cTn>
                              </p:par>
                              <p:par>
                                <p:cTn id="105" presetID="2" presetClass="entr" presetSubtype="4" fill="hold" grpId="1" nodeType="withEffect">
                                  <p:stCondLst>
                                    <p:cond delay="0"/>
                                  </p:stCondLst>
                                  <p:childTnLst>
                                    <p:set>
                                      <p:cBhvr>
                                        <p:cTn id="106" dur="1" fill="hold">
                                          <p:stCondLst>
                                            <p:cond delay="0"/>
                                          </p:stCondLst>
                                        </p:cTn>
                                        <p:tgtEl>
                                          <p:spTgt spid="10"/>
                                        </p:tgtEl>
                                        <p:attrNameLst>
                                          <p:attrName>style.visibility</p:attrName>
                                        </p:attrNameLst>
                                      </p:cBhvr>
                                      <p:to>
                                        <p:strVal val="visible"/>
                                      </p:to>
                                    </p:set>
                                    <p:anim calcmode="lin" valueType="num">
                                      <p:cBhvr additive="base">
                                        <p:cTn id="107" dur="500" fill="hold"/>
                                        <p:tgtEl>
                                          <p:spTgt spid="10"/>
                                        </p:tgtEl>
                                        <p:attrNameLst>
                                          <p:attrName>ppt_x</p:attrName>
                                        </p:attrNameLst>
                                      </p:cBhvr>
                                      <p:tavLst>
                                        <p:tav tm="0">
                                          <p:val>
                                            <p:strVal val="#ppt_x"/>
                                          </p:val>
                                        </p:tav>
                                        <p:tav tm="100000">
                                          <p:val>
                                            <p:strVal val="#ppt_x"/>
                                          </p:val>
                                        </p:tav>
                                      </p:tavLst>
                                    </p:anim>
                                    <p:anim calcmode="lin" valueType="num">
                                      <p:cBhvr additive="base">
                                        <p:cTn id="108" dur="500" fill="hold"/>
                                        <p:tgtEl>
                                          <p:spTgt spid="10"/>
                                        </p:tgtEl>
                                        <p:attrNameLst>
                                          <p:attrName>ppt_y</p:attrName>
                                        </p:attrNameLst>
                                      </p:cBhvr>
                                      <p:tavLst>
                                        <p:tav tm="0">
                                          <p:val>
                                            <p:strVal val="1+#ppt_h/2"/>
                                          </p:val>
                                        </p:tav>
                                        <p:tav tm="100000">
                                          <p:val>
                                            <p:strVal val="#ppt_y"/>
                                          </p:val>
                                        </p:tav>
                                      </p:tavLst>
                                    </p:anim>
                                  </p:childTnLst>
                                </p:cTn>
                              </p:par>
                              <p:par>
                                <p:cTn id="109" presetID="2" presetClass="entr" presetSubtype="4" fill="hold" grpId="0" nodeType="withEffect">
                                  <p:stCondLst>
                                    <p:cond delay="0"/>
                                  </p:stCondLst>
                                  <p:childTnLst>
                                    <p:set>
                                      <p:cBhvr>
                                        <p:cTn id="110" dur="1" fill="hold">
                                          <p:stCondLst>
                                            <p:cond delay="0"/>
                                          </p:stCondLst>
                                        </p:cTn>
                                        <p:tgtEl>
                                          <p:spTgt spid="30"/>
                                        </p:tgtEl>
                                        <p:attrNameLst>
                                          <p:attrName>style.visibility</p:attrName>
                                        </p:attrNameLst>
                                      </p:cBhvr>
                                      <p:to>
                                        <p:strVal val="visible"/>
                                      </p:to>
                                    </p:set>
                                    <p:anim calcmode="lin" valueType="num">
                                      <p:cBhvr additive="base">
                                        <p:cTn id="111" dur="500" fill="hold"/>
                                        <p:tgtEl>
                                          <p:spTgt spid="30"/>
                                        </p:tgtEl>
                                        <p:attrNameLst>
                                          <p:attrName>ppt_x</p:attrName>
                                        </p:attrNameLst>
                                      </p:cBhvr>
                                      <p:tavLst>
                                        <p:tav tm="0">
                                          <p:val>
                                            <p:strVal val="#ppt_x"/>
                                          </p:val>
                                        </p:tav>
                                        <p:tav tm="100000">
                                          <p:val>
                                            <p:strVal val="#ppt_x"/>
                                          </p:val>
                                        </p:tav>
                                      </p:tavLst>
                                    </p:anim>
                                    <p:anim calcmode="lin" valueType="num">
                                      <p:cBhvr additive="base">
                                        <p:cTn id="112" dur="500" fill="hold"/>
                                        <p:tgtEl>
                                          <p:spTgt spid="30"/>
                                        </p:tgtEl>
                                        <p:attrNameLst>
                                          <p:attrName>ppt_y</p:attrName>
                                        </p:attrNameLst>
                                      </p:cBhvr>
                                      <p:tavLst>
                                        <p:tav tm="0">
                                          <p:val>
                                            <p:strVal val="1+#ppt_h/2"/>
                                          </p:val>
                                        </p:tav>
                                        <p:tav tm="100000">
                                          <p:val>
                                            <p:strVal val="#ppt_y"/>
                                          </p:val>
                                        </p:tav>
                                      </p:tavLst>
                                    </p:anim>
                                  </p:childTnLst>
                                </p:cTn>
                              </p:par>
                              <p:par>
                                <p:cTn id="113" presetID="2" presetClass="entr" presetSubtype="4" fill="hold" grpId="0" nodeType="withEffect">
                                  <p:stCondLst>
                                    <p:cond delay="0"/>
                                  </p:stCondLst>
                                  <p:childTnLst>
                                    <p:set>
                                      <p:cBhvr>
                                        <p:cTn id="114" dur="1" fill="hold">
                                          <p:stCondLst>
                                            <p:cond delay="0"/>
                                          </p:stCondLst>
                                        </p:cTn>
                                        <p:tgtEl>
                                          <p:spTgt spid="31"/>
                                        </p:tgtEl>
                                        <p:attrNameLst>
                                          <p:attrName>style.visibility</p:attrName>
                                        </p:attrNameLst>
                                      </p:cBhvr>
                                      <p:to>
                                        <p:strVal val="visible"/>
                                      </p:to>
                                    </p:set>
                                    <p:anim calcmode="lin" valueType="num">
                                      <p:cBhvr additive="base">
                                        <p:cTn id="115" dur="500" fill="hold"/>
                                        <p:tgtEl>
                                          <p:spTgt spid="31"/>
                                        </p:tgtEl>
                                        <p:attrNameLst>
                                          <p:attrName>ppt_x</p:attrName>
                                        </p:attrNameLst>
                                      </p:cBhvr>
                                      <p:tavLst>
                                        <p:tav tm="0">
                                          <p:val>
                                            <p:strVal val="#ppt_x"/>
                                          </p:val>
                                        </p:tav>
                                        <p:tav tm="100000">
                                          <p:val>
                                            <p:strVal val="#ppt_x"/>
                                          </p:val>
                                        </p:tav>
                                      </p:tavLst>
                                    </p:anim>
                                    <p:anim calcmode="lin" valueType="num">
                                      <p:cBhvr additive="base">
                                        <p:cTn id="116" dur="500" fill="hold"/>
                                        <p:tgtEl>
                                          <p:spTgt spid="31"/>
                                        </p:tgtEl>
                                        <p:attrNameLst>
                                          <p:attrName>ppt_y</p:attrName>
                                        </p:attrNameLst>
                                      </p:cBhvr>
                                      <p:tavLst>
                                        <p:tav tm="0">
                                          <p:val>
                                            <p:strVal val="1+#ppt_h/2"/>
                                          </p:val>
                                        </p:tav>
                                        <p:tav tm="100000">
                                          <p:val>
                                            <p:strVal val="#ppt_y"/>
                                          </p:val>
                                        </p:tav>
                                      </p:tavLst>
                                    </p:anim>
                                  </p:childTnLst>
                                </p:cTn>
                              </p:par>
                              <p:par>
                                <p:cTn id="117" presetID="2" presetClass="entr" presetSubtype="4" fill="hold" grpId="0" nodeType="withEffect">
                                  <p:stCondLst>
                                    <p:cond delay="0"/>
                                  </p:stCondLst>
                                  <p:childTnLst>
                                    <p:set>
                                      <p:cBhvr>
                                        <p:cTn id="118" dur="1" fill="hold">
                                          <p:stCondLst>
                                            <p:cond delay="0"/>
                                          </p:stCondLst>
                                        </p:cTn>
                                        <p:tgtEl>
                                          <p:spTgt spid="32"/>
                                        </p:tgtEl>
                                        <p:attrNameLst>
                                          <p:attrName>style.visibility</p:attrName>
                                        </p:attrNameLst>
                                      </p:cBhvr>
                                      <p:to>
                                        <p:strVal val="visible"/>
                                      </p:to>
                                    </p:set>
                                    <p:anim calcmode="lin" valueType="num">
                                      <p:cBhvr additive="base">
                                        <p:cTn id="119" dur="500" fill="hold"/>
                                        <p:tgtEl>
                                          <p:spTgt spid="32"/>
                                        </p:tgtEl>
                                        <p:attrNameLst>
                                          <p:attrName>ppt_x</p:attrName>
                                        </p:attrNameLst>
                                      </p:cBhvr>
                                      <p:tavLst>
                                        <p:tav tm="0">
                                          <p:val>
                                            <p:strVal val="#ppt_x"/>
                                          </p:val>
                                        </p:tav>
                                        <p:tav tm="100000">
                                          <p:val>
                                            <p:strVal val="#ppt_x"/>
                                          </p:val>
                                        </p:tav>
                                      </p:tavLst>
                                    </p:anim>
                                    <p:anim calcmode="lin" valueType="num">
                                      <p:cBhvr additive="base">
                                        <p:cTn id="120" dur="500" fill="hold"/>
                                        <p:tgtEl>
                                          <p:spTgt spid="32"/>
                                        </p:tgtEl>
                                        <p:attrNameLst>
                                          <p:attrName>ppt_y</p:attrName>
                                        </p:attrNameLst>
                                      </p:cBhvr>
                                      <p:tavLst>
                                        <p:tav tm="0">
                                          <p:val>
                                            <p:strVal val="1+#ppt_h/2"/>
                                          </p:val>
                                        </p:tav>
                                        <p:tav tm="100000">
                                          <p:val>
                                            <p:strVal val="#ppt_y"/>
                                          </p:val>
                                        </p:tav>
                                      </p:tavLst>
                                    </p:anim>
                                  </p:childTnLst>
                                </p:cTn>
                              </p:par>
                              <p:par>
                                <p:cTn id="121" presetID="2" presetClass="entr" presetSubtype="4" fill="hold" grpId="0" nodeType="withEffect">
                                  <p:stCondLst>
                                    <p:cond delay="0"/>
                                  </p:stCondLst>
                                  <p:childTnLst>
                                    <p:set>
                                      <p:cBhvr>
                                        <p:cTn id="122" dur="1" fill="hold">
                                          <p:stCondLst>
                                            <p:cond delay="0"/>
                                          </p:stCondLst>
                                        </p:cTn>
                                        <p:tgtEl>
                                          <p:spTgt spid="33"/>
                                        </p:tgtEl>
                                        <p:attrNameLst>
                                          <p:attrName>style.visibility</p:attrName>
                                        </p:attrNameLst>
                                      </p:cBhvr>
                                      <p:to>
                                        <p:strVal val="visible"/>
                                      </p:to>
                                    </p:set>
                                    <p:anim calcmode="lin" valueType="num">
                                      <p:cBhvr additive="base">
                                        <p:cTn id="123" dur="500" fill="hold"/>
                                        <p:tgtEl>
                                          <p:spTgt spid="33"/>
                                        </p:tgtEl>
                                        <p:attrNameLst>
                                          <p:attrName>ppt_x</p:attrName>
                                        </p:attrNameLst>
                                      </p:cBhvr>
                                      <p:tavLst>
                                        <p:tav tm="0">
                                          <p:val>
                                            <p:strVal val="#ppt_x"/>
                                          </p:val>
                                        </p:tav>
                                        <p:tav tm="100000">
                                          <p:val>
                                            <p:strVal val="#ppt_x"/>
                                          </p:val>
                                        </p:tav>
                                      </p:tavLst>
                                    </p:anim>
                                    <p:anim calcmode="lin" valueType="num">
                                      <p:cBhvr additive="base">
                                        <p:cTn id="124" dur="500" fill="hold"/>
                                        <p:tgtEl>
                                          <p:spTgt spid="33"/>
                                        </p:tgtEl>
                                        <p:attrNameLst>
                                          <p:attrName>ppt_y</p:attrName>
                                        </p:attrNameLst>
                                      </p:cBhvr>
                                      <p:tavLst>
                                        <p:tav tm="0">
                                          <p:val>
                                            <p:strVal val="1+#ppt_h/2"/>
                                          </p:val>
                                        </p:tav>
                                        <p:tav tm="100000">
                                          <p:val>
                                            <p:strVal val="#ppt_y"/>
                                          </p:val>
                                        </p:tav>
                                      </p:tavLst>
                                    </p:anim>
                                  </p:childTnLst>
                                </p:cTn>
                              </p:par>
                              <p:par>
                                <p:cTn id="125" presetID="2" presetClass="entr" presetSubtype="4" fill="hold" grpId="0" nodeType="withEffect">
                                  <p:stCondLst>
                                    <p:cond delay="0"/>
                                  </p:stCondLst>
                                  <p:childTnLst>
                                    <p:set>
                                      <p:cBhvr>
                                        <p:cTn id="126" dur="1" fill="hold">
                                          <p:stCondLst>
                                            <p:cond delay="0"/>
                                          </p:stCondLst>
                                        </p:cTn>
                                        <p:tgtEl>
                                          <p:spTgt spid="34"/>
                                        </p:tgtEl>
                                        <p:attrNameLst>
                                          <p:attrName>style.visibility</p:attrName>
                                        </p:attrNameLst>
                                      </p:cBhvr>
                                      <p:to>
                                        <p:strVal val="visible"/>
                                      </p:to>
                                    </p:set>
                                    <p:anim calcmode="lin" valueType="num">
                                      <p:cBhvr additive="base">
                                        <p:cTn id="127" dur="500" fill="hold"/>
                                        <p:tgtEl>
                                          <p:spTgt spid="34"/>
                                        </p:tgtEl>
                                        <p:attrNameLst>
                                          <p:attrName>ppt_x</p:attrName>
                                        </p:attrNameLst>
                                      </p:cBhvr>
                                      <p:tavLst>
                                        <p:tav tm="0">
                                          <p:val>
                                            <p:strVal val="#ppt_x"/>
                                          </p:val>
                                        </p:tav>
                                        <p:tav tm="100000">
                                          <p:val>
                                            <p:strVal val="#ppt_x"/>
                                          </p:val>
                                        </p:tav>
                                      </p:tavLst>
                                    </p:anim>
                                    <p:anim calcmode="lin" valueType="num">
                                      <p:cBhvr additive="base">
                                        <p:cTn id="128" dur="500" fill="hold"/>
                                        <p:tgtEl>
                                          <p:spTgt spid="34"/>
                                        </p:tgtEl>
                                        <p:attrNameLst>
                                          <p:attrName>ppt_y</p:attrName>
                                        </p:attrNameLst>
                                      </p:cBhvr>
                                      <p:tavLst>
                                        <p:tav tm="0">
                                          <p:val>
                                            <p:strVal val="1+#ppt_h/2"/>
                                          </p:val>
                                        </p:tav>
                                        <p:tav tm="100000">
                                          <p:val>
                                            <p:strVal val="#ppt_y"/>
                                          </p:val>
                                        </p:tav>
                                      </p:tavLst>
                                    </p:anim>
                                  </p:childTnLst>
                                </p:cTn>
                              </p:par>
                              <p:par>
                                <p:cTn id="129" presetID="2" presetClass="entr" presetSubtype="4" fill="hold" grpId="0" nodeType="withEffect">
                                  <p:stCondLst>
                                    <p:cond delay="0"/>
                                  </p:stCondLst>
                                  <p:childTnLst>
                                    <p:set>
                                      <p:cBhvr>
                                        <p:cTn id="130" dur="1" fill="hold">
                                          <p:stCondLst>
                                            <p:cond delay="0"/>
                                          </p:stCondLst>
                                        </p:cTn>
                                        <p:tgtEl>
                                          <p:spTgt spid="35"/>
                                        </p:tgtEl>
                                        <p:attrNameLst>
                                          <p:attrName>style.visibility</p:attrName>
                                        </p:attrNameLst>
                                      </p:cBhvr>
                                      <p:to>
                                        <p:strVal val="visible"/>
                                      </p:to>
                                    </p:set>
                                    <p:anim calcmode="lin" valueType="num">
                                      <p:cBhvr additive="base">
                                        <p:cTn id="131" dur="500" fill="hold"/>
                                        <p:tgtEl>
                                          <p:spTgt spid="35"/>
                                        </p:tgtEl>
                                        <p:attrNameLst>
                                          <p:attrName>ppt_x</p:attrName>
                                        </p:attrNameLst>
                                      </p:cBhvr>
                                      <p:tavLst>
                                        <p:tav tm="0">
                                          <p:val>
                                            <p:strVal val="#ppt_x"/>
                                          </p:val>
                                        </p:tav>
                                        <p:tav tm="100000">
                                          <p:val>
                                            <p:strVal val="#ppt_x"/>
                                          </p:val>
                                        </p:tav>
                                      </p:tavLst>
                                    </p:anim>
                                    <p:anim calcmode="lin" valueType="num">
                                      <p:cBhvr additive="base">
                                        <p:cTn id="132" dur="500" fill="hold"/>
                                        <p:tgtEl>
                                          <p:spTgt spid="35"/>
                                        </p:tgtEl>
                                        <p:attrNameLst>
                                          <p:attrName>ppt_y</p:attrName>
                                        </p:attrNameLst>
                                      </p:cBhvr>
                                      <p:tavLst>
                                        <p:tav tm="0">
                                          <p:val>
                                            <p:strVal val="1+#ppt_h/2"/>
                                          </p:val>
                                        </p:tav>
                                        <p:tav tm="100000">
                                          <p:val>
                                            <p:strVal val="#ppt_y"/>
                                          </p:val>
                                        </p:tav>
                                      </p:tavLst>
                                    </p:anim>
                                  </p:childTnLst>
                                </p:cTn>
                              </p:par>
                              <p:par>
                                <p:cTn id="133" presetID="2" presetClass="entr" presetSubtype="4" fill="hold" grpId="0" nodeType="withEffect">
                                  <p:stCondLst>
                                    <p:cond delay="0"/>
                                  </p:stCondLst>
                                  <p:childTnLst>
                                    <p:set>
                                      <p:cBhvr>
                                        <p:cTn id="134" dur="1" fill="hold">
                                          <p:stCondLst>
                                            <p:cond delay="0"/>
                                          </p:stCondLst>
                                        </p:cTn>
                                        <p:tgtEl>
                                          <p:spTgt spid="36"/>
                                        </p:tgtEl>
                                        <p:attrNameLst>
                                          <p:attrName>style.visibility</p:attrName>
                                        </p:attrNameLst>
                                      </p:cBhvr>
                                      <p:to>
                                        <p:strVal val="visible"/>
                                      </p:to>
                                    </p:set>
                                    <p:anim calcmode="lin" valueType="num">
                                      <p:cBhvr additive="base">
                                        <p:cTn id="135" dur="500" fill="hold"/>
                                        <p:tgtEl>
                                          <p:spTgt spid="36"/>
                                        </p:tgtEl>
                                        <p:attrNameLst>
                                          <p:attrName>ppt_x</p:attrName>
                                        </p:attrNameLst>
                                      </p:cBhvr>
                                      <p:tavLst>
                                        <p:tav tm="0">
                                          <p:val>
                                            <p:strVal val="#ppt_x"/>
                                          </p:val>
                                        </p:tav>
                                        <p:tav tm="100000">
                                          <p:val>
                                            <p:strVal val="#ppt_x"/>
                                          </p:val>
                                        </p:tav>
                                      </p:tavLst>
                                    </p:anim>
                                    <p:anim calcmode="lin" valueType="num">
                                      <p:cBhvr additive="base">
                                        <p:cTn id="136" dur="500" fill="hold"/>
                                        <p:tgtEl>
                                          <p:spTgt spid="36"/>
                                        </p:tgtEl>
                                        <p:attrNameLst>
                                          <p:attrName>ppt_y</p:attrName>
                                        </p:attrNameLst>
                                      </p:cBhvr>
                                      <p:tavLst>
                                        <p:tav tm="0">
                                          <p:val>
                                            <p:strVal val="1+#ppt_h/2"/>
                                          </p:val>
                                        </p:tav>
                                        <p:tav tm="100000">
                                          <p:val>
                                            <p:strVal val="#ppt_y"/>
                                          </p:val>
                                        </p:tav>
                                      </p:tavLst>
                                    </p:anim>
                                  </p:childTnLst>
                                </p:cTn>
                              </p:par>
                              <p:par>
                                <p:cTn id="137" presetID="2" presetClass="entr" presetSubtype="4" fill="hold" grpId="0" nodeType="withEffect">
                                  <p:stCondLst>
                                    <p:cond delay="0"/>
                                  </p:stCondLst>
                                  <p:childTnLst>
                                    <p:set>
                                      <p:cBhvr>
                                        <p:cTn id="138" dur="1" fill="hold">
                                          <p:stCondLst>
                                            <p:cond delay="0"/>
                                          </p:stCondLst>
                                        </p:cTn>
                                        <p:tgtEl>
                                          <p:spTgt spid="37"/>
                                        </p:tgtEl>
                                        <p:attrNameLst>
                                          <p:attrName>style.visibility</p:attrName>
                                        </p:attrNameLst>
                                      </p:cBhvr>
                                      <p:to>
                                        <p:strVal val="visible"/>
                                      </p:to>
                                    </p:set>
                                    <p:anim calcmode="lin" valueType="num">
                                      <p:cBhvr additive="base">
                                        <p:cTn id="139" dur="500" fill="hold"/>
                                        <p:tgtEl>
                                          <p:spTgt spid="37"/>
                                        </p:tgtEl>
                                        <p:attrNameLst>
                                          <p:attrName>ppt_x</p:attrName>
                                        </p:attrNameLst>
                                      </p:cBhvr>
                                      <p:tavLst>
                                        <p:tav tm="0">
                                          <p:val>
                                            <p:strVal val="#ppt_x"/>
                                          </p:val>
                                        </p:tav>
                                        <p:tav tm="100000">
                                          <p:val>
                                            <p:strVal val="#ppt_x"/>
                                          </p:val>
                                        </p:tav>
                                      </p:tavLst>
                                    </p:anim>
                                    <p:anim calcmode="lin" valueType="num">
                                      <p:cBhvr additive="base">
                                        <p:cTn id="140" dur="500" fill="hold"/>
                                        <p:tgtEl>
                                          <p:spTgt spid="37"/>
                                        </p:tgtEl>
                                        <p:attrNameLst>
                                          <p:attrName>ppt_y</p:attrName>
                                        </p:attrNameLst>
                                      </p:cBhvr>
                                      <p:tavLst>
                                        <p:tav tm="0">
                                          <p:val>
                                            <p:strVal val="1+#ppt_h/2"/>
                                          </p:val>
                                        </p:tav>
                                        <p:tav tm="100000">
                                          <p:val>
                                            <p:strVal val="#ppt_y"/>
                                          </p:val>
                                        </p:tav>
                                      </p:tavLst>
                                    </p:anim>
                                  </p:childTnLst>
                                </p:cTn>
                              </p:par>
                              <p:par>
                                <p:cTn id="141" presetID="2" presetClass="entr" presetSubtype="4" fill="hold" grpId="0" nodeType="withEffect">
                                  <p:stCondLst>
                                    <p:cond delay="0"/>
                                  </p:stCondLst>
                                  <p:childTnLst>
                                    <p:set>
                                      <p:cBhvr>
                                        <p:cTn id="142" dur="1" fill="hold">
                                          <p:stCondLst>
                                            <p:cond delay="0"/>
                                          </p:stCondLst>
                                        </p:cTn>
                                        <p:tgtEl>
                                          <p:spTgt spid="38"/>
                                        </p:tgtEl>
                                        <p:attrNameLst>
                                          <p:attrName>style.visibility</p:attrName>
                                        </p:attrNameLst>
                                      </p:cBhvr>
                                      <p:to>
                                        <p:strVal val="visible"/>
                                      </p:to>
                                    </p:set>
                                    <p:anim calcmode="lin" valueType="num">
                                      <p:cBhvr additive="base">
                                        <p:cTn id="143" dur="500" fill="hold"/>
                                        <p:tgtEl>
                                          <p:spTgt spid="38"/>
                                        </p:tgtEl>
                                        <p:attrNameLst>
                                          <p:attrName>ppt_x</p:attrName>
                                        </p:attrNameLst>
                                      </p:cBhvr>
                                      <p:tavLst>
                                        <p:tav tm="0">
                                          <p:val>
                                            <p:strVal val="#ppt_x"/>
                                          </p:val>
                                        </p:tav>
                                        <p:tav tm="100000">
                                          <p:val>
                                            <p:strVal val="#ppt_x"/>
                                          </p:val>
                                        </p:tav>
                                      </p:tavLst>
                                    </p:anim>
                                    <p:anim calcmode="lin" valueType="num">
                                      <p:cBhvr additive="base">
                                        <p:cTn id="144" dur="500" fill="hold"/>
                                        <p:tgtEl>
                                          <p:spTgt spid="38"/>
                                        </p:tgtEl>
                                        <p:attrNameLst>
                                          <p:attrName>ppt_y</p:attrName>
                                        </p:attrNameLst>
                                      </p:cBhvr>
                                      <p:tavLst>
                                        <p:tav tm="0">
                                          <p:val>
                                            <p:strVal val="1+#ppt_h/2"/>
                                          </p:val>
                                        </p:tav>
                                        <p:tav tm="100000">
                                          <p:val>
                                            <p:strVal val="#ppt_y"/>
                                          </p:val>
                                        </p:tav>
                                      </p:tavLst>
                                    </p:anim>
                                  </p:childTnLst>
                                </p:cTn>
                              </p:par>
                              <p:par>
                                <p:cTn id="145" presetID="2" presetClass="entr" presetSubtype="4" fill="hold" grpId="0" nodeType="withEffect">
                                  <p:stCondLst>
                                    <p:cond delay="0"/>
                                  </p:stCondLst>
                                  <p:childTnLst>
                                    <p:set>
                                      <p:cBhvr>
                                        <p:cTn id="146" dur="1" fill="hold">
                                          <p:stCondLst>
                                            <p:cond delay="0"/>
                                          </p:stCondLst>
                                        </p:cTn>
                                        <p:tgtEl>
                                          <p:spTgt spid="39"/>
                                        </p:tgtEl>
                                        <p:attrNameLst>
                                          <p:attrName>style.visibility</p:attrName>
                                        </p:attrNameLst>
                                      </p:cBhvr>
                                      <p:to>
                                        <p:strVal val="visible"/>
                                      </p:to>
                                    </p:set>
                                    <p:anim calcmode="lin" valueType="num">
                                      <p:cBhvr additive="base">
                                        <p:cTn id="147" dur="500" fill="hold"/>
                                        <p:tgtEl>
                                          <p:spTgt spid="39"/>
                                        </p:tgtEl>
                                        <p:attrNameLst>
                                          <p:attrName>ppt_x</p:attrName>
                                        </p:attrNameLst>
                                      </p:cBhvr>
                                      <p:tavLst>
                                        <p:tav tm="0">
                                          <p:val>
                                            <p:strVal val="#ppt_x"/>
                                          </p:val>
                                        </p:tav>
                                        <p:tav tm="100000">
                                          <p:val>
                                            <p:strVal val="#ppt_x"/>
                                          </p:val>
                                        </p:tav>
                                      </p:tavLst>
                                    </p:anim>
                                    <p:anim calcmode="lin" valueType="num">
                                      <p:cBhvr additive="base">
                                        <p:cTn id="148" dur="500" fill="hold"/>
                                        <p:tgtEl>
                                          <p:spTgt spid="39"/>
                                        </p:tgtEl>
                                        <p:attrNameLst>
                                          <p:attrName>ppt_y</p:attrName>
                                        </p:attrNameLst>
                                      </p:cBhvr>
                                      <p:tavLst>
                                        <p:tav tm="0">
                                          <p:val>
                                            <p:strVal val="1+#ppt_h/2"/>
                                          </p:val>
                                        </p:tav>
                                        <p:tav tm="100000">
                                          <p:val>
                                            <p:strVal val="#ppt_y"/>
                                          </p:val>
                                        </p:tav>
                                      </p:tavLst>
                                    </p:anim>
                                  </p:childTnLst>
                                </p:cTn>
                              </p:par>
                            </p:childTnLst>
                          </p:cTn>
                        </p:par>
                      </p:childTnLst>
                    </p:cTn>
                  </p:par>
                  <p:par>
                    <p:cTn id="149" fill="hold">
                      <p:stCondLst>
                        <p:cond delay="indefinite"/>
                      </p:stCondLst>
                      <p:childTnLst>
                        <p:par>
                          <p:cTn id="150" fill="hold">
                            <p:stCondLst>
                              <p:cond delay="0"/>
                            </p:stCondLst>
                            <p:childTnLst>
                              <p:par>
                                <p:cTn id="151" presetID="2" presetClass="exit" presetSubtype="4" fill="hold" grpId="0" nodeType="clickEffect">
                                  <p:stCondLst>
                                    <p:cond delay="0"/>
                                  </p:stCondLst>
                                  <p:childTnLst>
                                    <p:anim calcmode="lin" valueType="num">
                                      <p:cBhvr additive="base">
                                        <p:cTn id="152" dur="500"/>
                                        <p:tgtEl>
                                          <p:spTgt spid="10"/>
                                        </p:tgtEl>
                                        <p:attrNameLst>
                                          <p:attrName>ppt_x</p:attrName>
                                        </p:attrNameLst>
                                      </p:cBhvr>
                                      <p:tavLst>
                                        <p:tav tm="0">
                                          <p:val>
                                            <p:strVal val="ppt_x"/>
                                          </p:val>
                                        </p:tav>
                                        <p:tav tm="100000">
                                          <p:val>
                                            <p:strVal val="ppt_x"/>
                                          </p:val>
                                        </p:tav>
                                      </p:tavLst>
                                    </p:anim>
                                    <p:anim calcmode="lin" valueType="num">
                                      <p:cBhvr additive="base">
                                        <p:cTn id="153" dur="500"/>
                                        <p:tgtEl>
                                          <p:spTgt spid="10"/>
                                        </p:tgtEl>
                                        <p:attrNameLst>
                                          <p:attrName>ppt_y</p:attrName>
                                        </p:attrNameLst>
                                      </p:cBhvr>
                                      <p:tavLst>
                                        <p:tav tm="0">
                                          <p:val>
                                            <p:strVal val="ppt_y"/>
                                          </p:val>
                                        </p:tav>
                                        <p:tav tm="100000">
                                          <p:val>
                                            <p:strVal val="1+ppt_h/2"/>
                                          </p:val>
                                        </p:tav>
                                      </p:tavLst>
                                    </p:anim>
                                    <p:set>
                                      <p:cBhvr>
                                        <p:cTn id="154" dur="1" fill="hold">
                                          <p:stCondLst>
                                            <p:cond delay="499"/>
                                          </p:stCondLst>
                                        </p:cTn>
                                        <p:tgtEl>
                                          <p:spTgt spid="10"/>
                                        </p:tgtEl>
                                        <p:attrNameLst>
                                          <p:attrName>style.visibility</p:attrName>
                                        </p:attrNameLst>
                                      </p:cBhvr>
                                      <p:to>
                                        <p:strVal val="hidden"/>
                                      </p:to>
                                    </p:set>
                                  </p:childTnLst>
                                </p:cTn>
                              </p:par>
                              <p:par>
                                <p:cTn id="155" presetID="2" presetClass="entr" presetSubtype="4" fill="hold" grpId="0" nodeType="withEffect">
                                  <p:stCondLst>
                                    <p:cond delay="0"/>
                                  </p:stCondLst>
                                  <p:childTnLst>
                                    <p:set>
                                      <p:cBhvr>
                                        <p:cTn id="156" dur="1" fill="hold">
                                          <p:stCondLst>
                                            <p:cond delay="0"/>
                                          </p:stCondLst>
                                        </p:cTn>
                                        <p:tgtEl>
                                          <p:spTgt spid="11"/>
                                        </p:tgtEl>
                                        <p:attrNameLst>
                                          <p:attrName>style.visibility</p:attrName>
                                        </p:attrNameLst>
                                      </p:cBhvr>
                                      <p:to>
                                        <p:strVal val="visible"/>
                                      </p:to>
                                    </p:set>
                                    <p:anim calcmode="lin" valueType="num">
                                      <p:cBhvr additive="base">
                                        <p:cTn id="157" dur="500" fill="hold"/>
                                        <p:tgtEl>
                                          <p:spTgt spid="11"/>
                                        </p:tgtEl>
                                        <p:attrNameLst>
                                          <p:attrName>ppt_x</p:attrName>
                                        </p:attrNameLst>
                                      </p:cBhvr>
                                      <p:tavLst>
                                        <p:tav tm="0">
                                          <p:val>
                                            <p:strVal val="#ppt_x"/>
                                          </p:val>
                                        </p:tav>
                                        <p:tav tm="100000">
                                          <p:val>
                                            <p:strVal val="#ppt_x"/>
                                          </p:val>
                                        </p:tav>
                                      </p:tavLst>
                                    </p:anim>
                                    <p:anim calcmode="lin" valueType="num">
                                      <p:cBhvr additive="base">
                                        <p:cTn id="158" dur="500" fill="hold"/>
                                        <p:tgtEl>
                                          <p:spTgt spid="11"/>
                                        </p:tgtEl>
                                        <p:attrNameLst>
                                          <p:attrName>ppt_y</p:attrName>
                                        </p:attrNameLst>
                                      </p:cBhvr>
                                      <p:tavLst>
                                        <p:tav tm="0">
                                          <p:val>
                                            <p:strVal val="1+#ppt_h/2"/>
                                          </p:val>
                                        </p:tav>
                                        <p:tav tm="100000">
                                          <p:val>
                                            <p:strVal val="#ppt_y"/>
                                          </p:val>
                                        </p:tav>
                                      </p:tavLst>
                                    </p:anim>
                                  </p:childTnLst>
                                </p:cTn>
                              </p:par>
                              <p:par>
                                <p:cTn id="159" presetID="2" presetClass="entr" presetSubtype="4" fill="hold" grpId="0" nodeType="withEffect">
                                  <p:stCondLst>
                                    <p:cond delay="0"/>
                                  </p:stCondLst>
                                  <p:childTnLst>
                                    <p:set>
                                      <p:cBhvr>
                                        <p:cTn id="160" dur="1" fill="hold">
                                          <p:stCondLst>
                                            <p:cond delay="0"/>
                                          </p:stCondLst>
                                        </p:cTn>
                                        <p:tgtEl>
                                          <p:spTgt spid="40"/>
                                        </p:tgtEl>
                                        <p:attrNameLst>
                                          <p:attrName>style.visibility</p:attrName>
                                        </p:attrNameLst>
                                      </p:cBhvr>
                                      <p:to>
                                        <p:strVal val="visible"/>
                                      </p:to>
                                    </p:set>
                                    <p:anim calcmode="lin" valueType="num">
                                      <p:cBhvr additive="base">
                                        <p:cTn id="161" dur="500" fill="hold"/>
                                        <p:tgtEl>
                                          <p:spTgt spid="40"/>
                                        </p:tgtEl>
                                        <p:attrNameLst>
                                          <p:attrName>ppt_x</p:attrName>
                                        </p:attrNameLst>
                                      </p:cBhvr>
                                      <p:tavLst>
                                        <p:tav tm="0">
                                          <p:val>
                                            <p:strVal val="#ppt_x"/>
                                          </p:val>
                                        </p:tav>
                                        <p:tav tm="100000">
                                          <p:val>
                                            <p:strVal val="#ppt_x"/>
                                          </p:val>
                                        </p:tav>
                                      </p:tavLst>
                                    </p:anim>
                                    <p:anim calcmode="lin" valueType="num">
                                      <p:cBhvr additive="base">
                                        <p:cTn id="162" dur="500" fill="hold"/>
                                        <p:tgtEl>
                                          <p:spTgt spid="40"/>
                                        </p:tgtEl>
                                        <p:attrNameLst>
                                          <p:attrName>ppt_y</p:attrName>
                                        </p:attrNameLst>
                                      </p:cBhvr>
                                      <p:tavLst>
                                        <p:tav tm="0">
                                          <p:val>
                                            <p:strVal val="1+#ppt_h/2"/>
                                          </p:val>
                                        </p:tav>
                                        <p:tav tm="100000">
                                          <p:val>
                                            <p:strVal val="#ppt_y"/>
                                          </p:val>
                                        </p:tav>
                                      </p:tavLst>
                                    </p:anim>
                                  </p:childTnLst>
                                </p:cTn>
                              </p:par>
                              <p:par>
                                <p:cTn id="163" presetID="2" presetClass="entr" presetSubtype="4" fill="hold" grpId="0" nodeType="withEffect">
                                  <p:stCondLst>
                                    <p:cond delay="0"/>
                                  </p:stCondLst>
                                  <p:childTnLst>
                                    <p:set>
                                      <p:cBhvr>
                                        <p:cTn id="164" dur="1" fill="hold">
                                          <p:stCondLst>
                                            <p:cond delay="0"/>
                                          </p:stCondLst>
                                        </p:cTn>
                                        <p:tgtEl>
                                          <p:spTgt spid="41"/>
                                        </p:tgtEl>
                                        <p:attrNameLst>
                                          <p:attrName>style.visibility</p:attrName>
                                        </p:attrNameLst>
                                      </p:cBhvr>
                                      <p:to>
                                        <p:strVal val="visible"/>
                                      </p:to>
                                    </p:set>
                                    <p:anim calcmode="lin" valueType="num">
                                      <p:cBhvr additive="base">
                                        <p:cTn id="165" dur="500" fill="hold"/>
                                        <p:tgtEl>
                                          <p:spTgt spid="41"/>
                                        </p:tgtEl>
                                        <p:attrNameLst>
                                          <p:attrName>ppt_x</p:attrName>
                                        </p:attrNameLst>
                                      </p:cBhvr>
                                      <p:tavLst>
                                        <p:tav tm="0">
                                          <p:val>
                                            <p:strVal val="#ppt_x"/>
                                          </p:val>
                                        </p:tav>
                                        <p:tav tm="100000">
                                          <p:val>
                                            <p:strVal val="#ppt_x"/>
                                          </p:val>
                                        </p:tav>
                                      </p:tavLst>
                                    </p:anim>
                                    <p:anim calcmode="lin" valueType="num">
                                      <p:cBhvr additive="base">
                                        <p:cTn id="166" dur="500" fill="hold"/>
                                        <p:tgtEl>
                                          <p:spTgt spid="4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0" animBg="1"/>
      <p:bldP spid="9" grpId="1" animBg="1"/>
      <p:bldP spid="10" grpId="0" animBg="1"/>
      <p:bldP spid="10" grpId="1" animBg="1"/>
      <p:bldP spid="11" grpId="0" animBg="1"/>
      <p:bldP spid="12" grpId="0"/>
      <p:bldP spid="13" grpId="0"/>
      <p:bldP spid="14" grpId="0"/>
      <p:bldP spid="15" grpId="0"/>
      <p:bldP spid="16" grpId="0"/>
      <p:bldP spid="17" grpId="0"/>
      <p:bldP spid="18" grpId="0"/>
      <p:bldP spid="19" grpId="0"/>
      <p:bldP spid="20" grpId="0"/>
      <p:bldP spid="21" grpId="0"/>
      <p:bldP spid="22" grpId="0"/>
      <p:bldP spid="23" grpId="0"/>
      <p:bldP spid="23" grpId="1"/>
      <p:bldP spid="23" grpId="2"/>
      <p:bldP spid="24" grpId="0"/>
      <p:bldP spid="25" grpId="0"/>
      <p:bldP spid="26" grpId="0"/>
      <p:bldP spid="27" grpId="0"/>
      <p:bldP spid="28" grpId="0"/>
      <p:bldP spid="29" grpId="0"/>
      <p:bldP spid="30" grpId="0"/>
      <p:bldP spid="31" grpId="0"/>
      <p:bldP spid="32" grpId="0"/>
      <p:bldP spid="33" grpId="0"/>
      <p:bldP spid="34" grpId="0"/>
      <p:bldP spid="35" grpId="0"/>
      <p:bldP spid="36" grpId="0"/>
      <p:bldP spid="37" grpId="0"/>
      <p:bldP spid="38" grpId="0"/>
      <p:bldP spid="39" grpId="0"/>
      <p:bldP spid="40" grpId="0"/>
      <p:bldP spid="41"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648184" y="654945"/>
            <a:ext cx="1406611" cy="1478655"/>
          </a:xfrm>
        </p:spPr>
        <p:txBody>
          <a:bodyPr>
            <a:normAutofit/>
          </a:bodyPr>
          <a:lstStyle/>
          <a:p>
            <a:r>
              <a:rPr lang="en-GB" sz="1200" dirty="0"/>
              <a:t>Greater number of extreme values below the median has the effect of shifting the mean towards the tail</a:t>
            </a:r>
          </a:p>
        </p:txBody>
      </p:sp>
      <p:sp>
        <p:nvSpPr>
          <p:cNvPr id="4" name="Content Placeholder 3"/>
          <p:cNvSpPr>
            <a:spLocks noGrp="1"/>
          </p:cNvSpPr>
          <p:nvPr>
            <p:ph sz="half" idx="2"/>
          </p:nvPr>
        </p:nvSpPr>
        <p:spPr>
          <a:xfrm>
            <a:off x="1979972" y="2891481"/>
            <a:ext cx="3657600" cy="3036467"/>
          </a:xfrm>
        </p:spPr>
        <p:txBody>
          <a:bodyPr>
            <a:noAutofit/>
          </a:bodyPr>
          <a:lstStyle/>
          <a:p>
            <a:r>
              <a:rPr lang="en-GB" sz="2400" dirty="0" smtClean="0"/>
              <a:t>Can occur when a test is relatively </a:t>
            </a:r>
            <a:r>
              <a:rPr lang="en-GB" sz="2400" b="1" u="sng" dirty="0" smtClean="0">
                <a:solidFill>
                  <a:srgbClr val="C00000"/>
                </a:solidFill>
              </a:rPr>
              <a:t>EASY</a:t>
            </a:r>
          </a:p>
          <a:p>
            <a:endParaRPr lang="en-GB" sz="2400" b="1" u="sng" dirty="0">
              <a:solidFill>
                <a:srgbClr val="C00000"/>
              </a:solidFill>
            </a:endParaRPr>
          </a:p>
          <a:p>
            <a:r>
              <a:rPr lang="en-GB" sz="2400" dirty="0" smtClean="0"/>
              <a:t>Produces ‘ceiling effects’</a:t>
            </a:r>
          </a:p>
          <a:p>
            <a:pPr lvl="1"/>
            <a:r>
              <a:rPr lang="en-GB" dirty="0" smtClean="0"/>
              <a:t>People can’t score much higher than the mean but substantial number of p’s can score a low </a:t>
            </a:r>
            <a:r>
              <a:rPr lang="en-GB" i="1" dirty="0" smtClean="0"/>
              <a:t>lower</a:t>
            </a:r>
            <a:r>
              <a:rPr lang="en-GB" dirty="0" smtClean="0"/>
              <a:t> than the mean</a:t>
            </a:r>
          </a:p>
          <a:p>
            <a:pPr lvl="1"/>
            <a:endParaRPr lang="en-GB" dirty="0"/>
          </a:p>
          <a:p>
            <a:r>
              <a:rPr lang="en-GB" sz="2400" dirty="0" smtClean="0"/>
              <a:t>Better to use median or mode</a:t>
            </a:r>
          </a:p>
        </p:txBody>
      </p:sp>
      <p:sp>
        <p:nvSpPr>
          <p:cNvPr id="6" name="Content Placeholder 5"/>
          <p:cNvSpPr>
            <a:spLocks noGrp="1"/>
          </p:cNvSpPr>
          <p:nvPr>
            <p:ph sz="quarter" idx="4"/>
          </p:nvPr>
        </p:nvSpPr>
        <p:spPr>
          <a:xfrm>
            <a:off x="7019163" y="2868312"/>
            <a:ext cx="3657600" cy="3036468"/>
          </a:xfrm>
        </p:spPr>
        <p:txBody>
          <a:bodyPr>
            <a:noAutofit/>
          </a:bodyPr>
          <a:lstStyle/>
          <a:p>
            <a:r>
              <a:rPr lang="en-GB" sz="2400" dirty="0" smtClean="0"/>
              <a:t>Can occur when a test is </a:t>
            </a:r>
            <a:r>
              <a:rPr lang="en-GB" sz="2400" b="1" u="sng" dirty="0" smtClean="0">
                <a:solidFill>
                  <a:srgbClr val="C00000"/>
                </a:solidFill>
              </a:rPr>
              <a:t>hard</a:t>
            </a:r>
          </a:p>
          <a:p>
            <a:endParaRPr lang="en-GB" sz="2400" b="1" u="sng" dirty="0">
              <a:solidFill>
                <a:srgbClr val="C00000"/>
              </a:solidFill>
            </a:endParaRPr>
          </a:p>
          <a:p>
            <a:r>
              <a:rPr lang="en-GB" sz="2400" dirty="0" smtClean="0"/>
              <a:t>Produces ‘floor effects’</a:t>
            </a:r>
          </a:p>
          <a:p>
            <a:pPr lvl="1"/>
            <a:r>
              <a:rPr lang="en-GB" dirty="0" smtClean="0"/>
              <a:t>Participants produce mostly low scores but some can still score well above the mean</a:t>
            </a:r>
          </a:p>
          <a:p>
            <a:pPr lvl="1"/>
            <a:endParaRPr lang="en-GB" dirty="0"/>
          </a:p>
          <a:p>
            <a:r>
              <a:rPr lang="en-GB" sz="2400" dirty="0" smtClean="0"/>
              <a:t>Again, better to use median or mode as measure of central tendency</a:t>
            </a:r>
            <a:endParaRPr lang="en-GB" sz="2400" dirty="0"/>
          </a:p>
        </p:txBody>
      </p:sp>
      <p:pic>
        <p:nvPicPr>
          <p:cNvPr id="7" name="Content Placeholder 3"/>
          <p:cNvPicPr>
            <a:picLocks noChangeAspect="1"/>
          </p:cNvPicPr>
          <p:nvPr/>
        </p:nvPicPr>
        <p:blipFill>
          <a:blip r:embed="rId2"/>
          <a:stretch>
            <a:fillRect/>
          </a:stretch>
        </p:blipFill>
        <p:spPr>
          <a:xfrm>
            <a:off x="3054795" y="154288"/>
            <a:ext cx="5967081" cy="2737193"/>
          </a:xfrm>
          <a:prstGeom prst="rect">
            <a:avLst/>
          </a:prstGeom>
        </p:spPr>
      </p:pic>
      <p:sp>
        <p:nvSpPr>
          <p:cNvPr id="8" name="Text Placeholder 2"/>
          <p:cNvSpPr txBox="1">
            <a:spLocks/>
          </p:cNvSpPr>
          <p:nvPr/>
        </p:nvSpPr>
        <p:spPr>
          <a:xfrm>
            <a:off x="8996856" y="474473"/>
            <a:ext cx="1406611" cy="1478655"/>
          </a:xfrm>
          <a:prstGeom prst="rect">
            <a:avLst/>
          </a:prstGeom>
        </p:spPr>
        <p:txBody>
          <a:bodyPr vert="horz" lIns="91440" tIns="45720" rIns="91440" bIns="45720" rtlCol="0" anchor="ctr">
            <a:normAutofit/>
          </a:bodyPr>
          <a:lstStyle>
            <a:lvl1pPr marL="0" indent="0" algn="l" defTabSz="914400" rtl="0" eaLnBrk="1" latinLnBrk="0" hangingPunct="1">
              <a:lnSpc>
                <a:spcPct val="90000"/>
              </a:lnSpc>
              <a:spcBef>
                <a:spcPts val="1200"/>
              </a:spcBef>
              <a:buClr>
                <a:schemeClr val="accent1">
                  <a:lumMod val="75000"/>
                </a:schemeClr>
              </a:buClr>
              <a:buSzPct val="85000"/>
              <a:buFont typeface="Wingdings" pitchFamily="2" charset="2"/>
              <a:buNone/>
              <a:defRPr sz="2000" b="1" kern="1200">
                <a:solidFill>
                  <a:schemeClr val="accent1">
                    <a:lumMod val="75000"/>
                  </a:schemeClr>
                </a:solidFill>
                <a:latin typeface="+mn-lt"/>
                <a:ea typeface="+mn-ea"/>
                <a:cs typeface="+mn-cs"/>
              </a:defRPr>
            </a:lvl1pPr>
            <a:lvl2pPr marL="4572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None/>
              <a:defRPr sz="1600" b="1" kern="1200">
                <a:solidFill>
                  <a:schemeClr val="tx1"/>
                </a:solidFill>
                <a:latin typeface="+mn-lt"/>
                <a:ea typeface="+mn-ea"/>
                <a:cs typeface="+mn-cs"/>
              </a:defRPr>
            </a:lvl9pPr>
          </a:lstStyle>
          <a:p>
            <a:r>
              <a:rPr lang="en-GB" sz="1200" b="0" dirty="0"/>
              <a:t>Greater number of extreme values above the median has the effect of shifting the mean towards the tail</a:t>
            </a:r>
          </a:p>
        </p:txBody>
      </p:sp>
    </p:spTree>
    <p:extLst>
      <p:ext uri="{BB962C8B-B14F-4D97-AF65-F5344CB8AC3E}">
        <p14:creationId xmlns:p14="http://schemas.microsoft.com/office/powerpoint/2010/main" val="8331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1000"/>
                                        <p:tgtEl>
                                          <p:spTgt spid="6">
                                            <p:txEl>
                                              <p:pRg st="2" end="2"/>
                                            </p:txEl>
                                          </p:spTgt>
                                        </p:tgtEl>
                                      </p:cBhvr>
                                    </p:animEffect>
                                    <p:anim calcmode="lin" valueType="num">
                                      <p:cBhvr>
                                        <p:cTn id="13"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6">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6">
                                            <p:txEl>
                                              <p:pRg st="3" end="3"/>
                                            </p:txEl>
                                          </p:spTgt>
                                        </p:tgtEl>
                                        <p:attrNameLst>
                                          <p:attrName>style.visibility</p:attrName>
                                        </p:attrNameLst>
                                      </p:cBhvr>
                                      <p:to>
                                        <p:strVal val="visible"/>
                                      </p:to>
                                    </p:set>
                                    <p:animEffect transition="in" filter="fade">
                                      <p:cBhvr>
                                        <p:cTn id="17" dur="1000"/>
                                        <p:tgtEl>
                                          <p:spTgt spid="6">
                                            <p:txEl>
                                              <p:pRg st="3" end="3"/>
                                            </p:txEl>
                                          </p:spTgt>
                                        </p:tgtEl>
                                      </p:cBhvr>
                                    </p:animEffect>
                                    <p:anim calcmode="lin" valueType="num">
                                      <p:cBhvr>
                                        <p:cTn id="18"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6">
                                            <p:txEl>
                                              <p:pRg st="3" end="3"/>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fade">
                                      <p:cBhvr>
                                        <p:cTn id="22" dur="1000"/>
                                        <p:tgtEl>
                                          <p:spTgt spid="6">
                                            <p:txEl>
                                              <p:pRg st="5" end="5"/>
                                            </p:txEl>
                                          </p:spTgt>
                                        </p:tgtEl>
                                      </p:cBhvr>
                                    </p:animEffect>
                                    <p:anim calcmode="lin" valueType="num">
                                      <p:cBhvr>
                                        <p:cTn id="23"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24" dur="1000" fill="hold"/>
                                        <p:tgtEl>
                                          <p:spTgt spid="6">
                                            <p:txEl>
                                              <p:pRg st="5" end="5"/>
                                            </p:txEl>
                                          </p:spTgt>
                                        </p:tgtEl>
                                        <p:attrNameLst>
                                          <p:attrName>ppt_y</p:attrName>
                                        </p:attrNameLst>
                                      </p:cBhvr>
                                      <p:tavLst>
                                        <p:tav tm="0">
                                          <p:val>
                                            <p:strVal val="#ppt_y+.1"/>
                                          </p:val>
                                        </p:tav>
                                        <p:tav tm="100000">
                                          <p:val>
                                            <p:strVal val="#ppt_y"/>
                                          </p:val>
                                        </p:tav>
                                      </p:tavLst>
                                    </p:anim>
                                  </p:childTnLst>
                                </p:cTn>
                              </p:par>
                              <p:par>
                                <p:cTn id="25" presetID="42" presetClass="entr" presetSubtype="0" fill="hold" grpId="0" nodeType="withEffect">
                                  <p:stCondLst>
                                    <p:cond delay="0"/>
                                  </p:stCondLst>
                                  <p:childTnLst>
                                    <p:set>
                                      <p:cBhvr>
                                        <p:cTn id="26" dur="1" fill="hold">
                                          <p:stCondLst>
                                            <p:cond delay="0"/>
                                          </p:stCondLst>
                                        </p:cTn>
                                        <p:tgtEl>
                                          <p:spTgt spid="8"/>
                                        </p:tgtEl>
                                        <p:attrNameLst>
                                          <p:attrName>style.visibility</p:attrName>
                                        </p:attrNameLst>
                                      </p:cBhvr>
                                      <p:to>
                                        <p:strVal val="visible"/>
                                      </p:to>
                                    </p:set>
                                    <p:animEffect transition="in" filter="fade">
                                      <p:cBhvr>
                                        <p:cTn id="27" dur="1000"/>
                                        <p:tgtEl>
                                          <p:spTgt spid="8"/>
                                        </p:tgtEl>
                                      </p:cBhvr>
                                    </p:animEffect>
                                    <p:anim calcmode="lin" valueType="num">
                                      <p:cBhvr>
                                        <p:cTn id="28" dur="1000" fill="hold"/>
                                        <p:tgtEl>
                                          <p:spTgt spid="8"/>
                                        </p:tgtEl>
                                        <p:attrNameLst>
                                          <p:attrName>ppt_x</p:attrName>
                                        </p:attrNameLst>
                                      </p:cBhvr>
                                      <p:tavLst>
                                        <p:tav tm="0">
                                          <p:val>
                                            <p:strVal val="#ppt_x"/>
                                          </p:val>
                                        </p:tav>
                                        <p:tav tm="100000">
                                          <p:val>
                                            <p:strVal val="#ppt_x"/>
                                          </p:val>
                                        </p:tav>
                                      </p:tavLst>
                                    </p:anim>
                                    <p:anim calcmode="lin" valueType="num">
                                      <p:cBhvr>
                                        <p:cTn id="29" dur="1000" fill="hold"/>
                                        <p:tgtEl>
                                          <p:spTgt spid="8"/>
                                        </p:tgtEl>
                                        <p:attrNameLst>
                                          <p:attrName>ppt_y</p:attrName>
                                        </p:attrNameLst>
                                      </p:cBhvr>
                                      <p:tavLst>
                                        <p:tav tm="0">
                                          <p:val>
                                            <p:strVal val="#ppt_y+.1"/>
                                          </p:val>
                                        </p:tav>
                                        <p:tav tm="100000">
                                          <p:val>
                                            <p:strVal val="#ppt_y"/>
                                          </p:val>
                                        </p:tav>
                                      </p:tavLst>
                                    </p:anim>
                                  </p:childTnLst>
                                </p:cTn>
                              </p:par>
                              <p:par>
                                <p:cTn id="30" presetID="42" presetClass="exit" presetSubtype="0" fill="hold" grpId="0" nodeType="withEffect">
                                  <p:stCondLst>
                                    <p:cond delay="0"/>
                                  </p:stCondLst>
                                  <p:childTnLst>
                                    <p:animEffect transition="out" filter="fade">
                                      <p:cBhvr>
                                        <p:cTn id="31" dur="1000"/>
                                        <p:tgtEl>
                                          <p:spTgt spid="4">
                                            <p:txEl>
                                              <p:pRg st="0" end="0"/>
                                            </p:txEl>
                                          </p:spTgt>
                                        </p:tgtEl>
                                      </p:cBhvr>
                                    </p:animEffect>
                                    <p:anim calcmode="lin" valueType="num">
                                      <p:cBhvr>
                                        <p:cTn id="32" dur="1000"/>
                                        <p:tgtEl>
                                          <p:spTgt spid="4">
                                            <p:txEl>
                                              <p:pRg st="0" end="0"/>
                                            </p:txEl>
                                          </p:spTgt>
                                        </p:tgtEl>
                                        <p:attrNameLst>
                                          <p:attrName>ppt_x</p:attrName>
                                        </p:attrNameLst>
                                      </p:cBhvr>
                                      <p:tavLst>
                                        <p:tav tm="0">
                                          <p:val>
                                            <p:strVal val="ppt_x"/>
                                          </p:val>
                                        </p:tav>
                                        <p:tav tm="100000">
                                          <p:val>
                                            <p:strVal val="ppt_x"/>
                                          </p:val>
                                        </p:tav>
                                      </p:tavLst>
                                    </p:anim>
                                    <p:anim calcmode="lin" valueType="num">
                                      <p:cBhvr>
                                        <p:cTn id="33" dur="1000"/>
                                        <p:tgtEl>
                                          <p:spTgt spid="4">
                                            <p:txEl>
                                              <p:pRg st="0" end="0"/>
                                            </p:txEl>
                                          </p:spTgt>
                                        </p:tgtEl>
                                        <p:attrNameLst>
                                          <p:attrName>ppt_y</p:attrName>
                                        </p:attrNameLst>
                                      </p:cBhvr>
                                      <p:tavLst>
                                        <p:tav tm="0">
                                          <p:val>
                                            <p:strVal val="ppt_y"/>
                                          </p:val>
                                        </p:tav>
                                        <p:tav tm="100000">
                                          <p:val>
                                            <p:strVal val="ppt_y+.1"/>
                                          </p:val>
                                        </p:tav>
                                      </p:tavLst>
                                    </p:anim>
                                    <p:set>
                                      <p:cBhvr>
                                        <p:cTn id="34" dur="1" fill="hold">
                                          <p:stCondLst>
                                            <p:cond delay="999"/>
                                          </p:stCondLst>
                                        </p:cTn>
                                        <p:tgtEl>
                                          <p:spTgt spid="4">
                                            <p:txEl>
                                              <p:pRg st="0" end="0"/>
                                            </p:txEl>
                                          </p:spTgt>
                                        </p:tgtEl>
                                        <p:attrNameLst>
                                          <p:attrName>style.visibility</p:attrName>
                                        </p:attrNameLst>
                                      </p:cBhvr>
                                      <p:to>
                                        <p:strVal val="hidden"/>
                                      </p:to>
                                    </p:set>
                                  </p:childTnLst>
                                </p:cTn>
                              </p:par>
                              <p:par>
                                <p:cTn id="35" presetID="42" presetClass="exit" presetSubtype="0" fill="hold" grpId="0" nodeType="withEffect">
                                  <p:stCondLst>
                                    <p:cond delay="0"/>
                                  </p:stCondLst>
                                  <p:childTnLst>
                                    <p:animEffect transition="out" filter="fade">
                                      <p:cBhvr>
                                        <p:cTn id="36" dur="1000"/>
                                        <p:tgtEl>
                                          <p:spTgt spid="4">
                                            <p:txEl>
                                              <p:pRg st="2" end="2"/>
                                            </p:txEl>
                                          </p:spTgt>
                                        </p:tgtEl>
                                      </p:cBhvr>
                                    </p:animEffect>
                                    <p:anim calcmode="lin" valueType="num">
                                      <p:cBhvr>
                                        <p:cTn id="37" dur="1000"/>
                                        <p:tgtEl>
                                          <p:spTgt spid="4">
                                            <p:txEl>
                                              <p:pRg st="2" end="2"/>
                                            </p:txEl>
                                          </p:spTgt>
                                        </p:tgtEl>
                                        <p:attrNameLst>
                                          <p:attrName>ppt_x</p:attrName>
                                        </p:attrNameLst>
                                      </p:cBhvr>
                                      <p:tavLst>
                                        <p:tav tm="0">
                                          <p:val>
                                            <p:strVal val="ppt_x"/>
                                          </p:val>
                                        </p:tav>
                                        <p:tav tm="100000">
                                          <p:val>
                                            <p:strVal val="ppt_x"/>
                                          </p:val>
                                        </p:tav>
                                      </p:tavLst>
                                    </p:anim>
                                    <p:anim calcmode="lin" valueType="num">
                                      <p:cBhvr>
                                        <p:cTn id="38" dur="1000"/>
                                        <p:tgtEl>
                                          <p:spTgt spid="4">
                                            <p:txEl>
                                              <p:pRg st="2" end="2"/>
                                            </p:txEl>
                                          </p:spTgt>
                                        </p:tgtEl>
                                        <p:attrNameLst>
                                          <p:attrName>ppt_y</p:attrName>
                                        </p:attrNameLst>
                                      </p:cBhvr>
                                      <p:tavLst>
                                        <p:tav tm="0">
                                          <p:val>
                                            <p:strVal val="ppt_y"/>
                                          </p:val>
                                        </p:tav>
                                        <p:tav tm="100000">
                                          <p:val>
                                            <p:strVal val="ppt_y+.1"/>
                                          </p:val>
                                        </p:tav>
                                      </p:tavLst>
                                    </p:anim>
                                    <p:set>
                                      <p:cBhvr>
                                        <p:cTn id="39" dur="1" fill="hold">
                                          <p:stCondLst>
                                            <p:cond delay="999"/>
                                          </p:stCondLst>
                                        </p:cTn>
                                        <p:tgtEl>
                                          <p:spTgt spid="4">
                                            <p:txEl>
                                              <p:pRg st="2" end="2"/>
                                            </p:txEl>
                                          </p:spTgt>
                                        </p:tgtEl>
                                        <p:attrNameLst>
                                          <p:attrName>style.visibility</p:attrName>
                                        </p:attrNameLst>
                                      </p:cBhvr>
                                      <p:to>
                                        <p:strVal val="hidden"/>
                                      </p:to>
                                    </p:set>
                                  </p:childTnLst>
                                </p:cTn>
                              </p:par>
                              <p:par>
                                <p:cTn id="40" presetID="42" presetClass="exit" presetSubtype="0" fill="hold" grpId="0" nodeType="withEffect">
                                  <p:stCondLst>
                                    <p:cond delay="0"/>
                                  </p:stCondLst>
                                  <p:childTnLst>
                                    <p:animEffect transition="out" filter="fade">
                                      <p:cBhvr>
                                        <p:cTn id="41" dur="1000"/>
                                        <p:tgtEl>
                                          <p:spTgt spid="4">
                                            <p:txEl>
                                              <p:pRg st="3" end="3"/>
                                            </p:txEl>
                                          </p:spTgt>
                                        </p:tgtEl>
                                      </p:cBhvr>
                                    </p:animEffect>
                                    <p:anim calcmode="lin" valueType="num">
                                      <p:cBhvr>
                                        <p:cTn id="42" dur="1000"/>
                                        <p:tgtEl>
                                          <p:spTgt spid="4">
                                            <p:txEl>
                                              <p:pRg st="3" end="3"/>
                                            </p:txEl>
                                          </p:spTgt>
                                        </p:tgtEl>
                                        <p:attrNameLst>
                                          <p:attrName>ppt_x</p:attrName>
                                        </p:attrNameLst>
                                      </p:cBhvr>
                                      <p:tavLst>
                                        <p:tav tm="0">
                                          <p:val>
                                            <p:strVal val="ppt_x"/>
                                          </p:val>
                                        </p:tav>
                                        <p:tav tm="100000">
                                          <p:val>
                                            <p:strVal val="ppt_x"/>
                                          </p:val>
                                        </p:tav>
                                      </p:tavLst>
                                    </p:anim>
                                    <p:anim calcmode="lin" valueType="num">
                                      <p:cBhvr>
                                        <p:cTn id="43" dur="1000"/>
                                        <p:tgtEl>
                                          <p:spTgt spid="4">
                                            <p:txEl>
                                              <p:pRg st="3" end="3"/>
                                            </p:txEl>
                                          </p:spTgt>
                                        </p:tgtEl>
                                        <p:attrNameLst>
                                          <p:attrName>ppt_y</p:attrName>
                                        </p:attrNameLst>
                                      </p:cBhvr>
                                      <p:tavLst>
                                        <p:tav tm="0">
                                          <p:val>
                                            <p:strVal val="ppt_y"/>
                                          </p:val>
                                        </p:tav>
                                        <p:tav tm="100000">
                                          <p:val>
                                            <p:strVal val="ppt_y+.1"/>
                                          </p:val>
                                        </p:tav>
                                      </p:tavLst>
                                    </p:anim>
                                    <p:set>
                                      <p:cBhvr>
                                        <p:cTn id="44" dur="1" fill="hold">
                                          <p:stCondLst>
                                            <p:cond delay="999"/>
                                          </p:stCondLst>
                                        </p:cTn>
                                        <p:tgtEl>
                                          <p:spTgt spid="4">
                                            <p:txEl>
                                              <p:pRg st="3" end="3"/>
                                            </p:txEl>
                                          </p:spTgt>
                                        </p:tgtEl>
                                        <p:attrNameLst>
                                          <p:attrName>style.visibility</p:attrName>
                                        </p:attrNameLst>
                                      </p:cBhvr>
                                      <p:to>
                                        <p:strVal val="hidden"/>
                                      </p:to>
                                    </p:set>
                                  </p:childTnLst>
                                </p:cTn>
                              </p:par>
                              <p:par>
                                <p:cTn id="45" presetID="42" presetClass="exit" presetSubtype="0" fill="hold" grpId="0" nodeType="withEffect">
                                  <p:stCondLst>
                                    <p:cond delay="0"/>
                                  </p:stCondLst>
                                  <p:childTnLst>
                                    <p:animEffect transition="out" filter="fade">
                                      <p:cBhvr>
                                        <p:cTn id="46" dur="1000"/>
                                        <p:tgtEl>
                                          <p:spTgt spid="4">
                                            <p:txEl>
                                              <p:pRg st="5" end="5"/>
                                            </p:txEl>
                                          </p:spTgt>
                                        </p:tgtEl>
                                      </p:cBhvr>
                                    </p:animEffect>
                                    <p:anim calcmode="lin" valueType="num">
                                      <p:cBhvr>
                                        <p:cTn id="47" dur="1000"/>
                                        <p:tgtEl>
                                          <p:spTgt spid="4">
                                            <p:txEl>
                                              <p:pRg st="5" end="5"/>
                                            </p:txEl>
                                          </p:spTgt>
                                        </p:tgtEl>
                                        <p:attrNameLst>
                                          <p:attrName>ppt_x</p:attrName>
                                        </p:attrNameLst>
                                      </p:cBhvr>
                                      <p:tavLst>
                                        <p:tav tm="0">
                                          <p:val>
                                            <p:strVal val="ppt_x"/>
                                          </p:val>
                                        </p:tav>
                                        <p:tav tm="100000">
                                          <p:val>
                                            <p:strVal val="ppt_x"/>
                                          </p:val>
                                        </p:tav>
                                      </p:tavLst>
                                    </p:anim>
                                    <p:anim calcmode="lin" valueType="num">
                                      <p:cBhvr>
                                        <p:cTn id="48" dur="1000"/>
                                        <p:tgtEl>
                                          <p:spTgt spid="4">
                                            <p:txEl>
                                              <p:pRg st="5" end="5"/>
                                            </p:txEl>
                                          </p:spTgt>
                                        </p:tgtEl>
                                        <p:attrNameLst>
                                          <p:attrName>ppt_y</p:attrName>
                                        </p:attrNameLst>
                                      </p:cBhvr>
                                      <p:tavLst>
                                        <p:tav tm="0">
                                          <p:val>
                                            <p:strVal val="ppt_y"/>
                                          </p:val>
                                        </p:tav>
                                        <p:tav tm="100000">
                                          <p:val>
                                            <p:strVal val="ppt_y+.1"/>
                                          </p:val>
                                        </p:tav>
                                      </p:tavLst>
                                    </p:anim>
                                    <p:set>
                                      <p:cBhvr>
                                        <p:cTn id="49" dur="1" fill="hold">
                                          <p:stCondLst>
                                            <p:cond delay="999"/>
                                          </p:stCondLst>
                                        </p:cTn>
                                        <p:tgtEl>
                                          <p:spTgt spid="4">
                                            <p:txEl>
                                              <p:pRg st="5" end="5"/>
                                            </p:txEl>
                                          </p:spTgt>
                                        </p:tgtEl>
                                        <p:attrNameLst>
                                          <p:attrName>style.visibility</p:attrName>
                                        </p:attrNameLst>
                                      </p:cBhvr>
                                      <p:to>
                                        <p:strVal val="hidden"/>
                                      </p:to>
                                    </p:set>
                                  </p:childTnLst>
                                </p:cTn>
                              </p:par>
                              <p:par>
                                <p:cTn id="50" presetID="42" presetClass="exit" presetSubtype="0" fill="hold" grpId="0" nodeType="withEffect">
                                  <p:stCondLst>
                                    <p:cond delay="0"/>
                                  </p:stCondLst>
                                  <p:childTnLst>
                                    <p:animEffect transition="out" filter="fade">
                                      <p:cBhvr>
                                        <p:cTn id="51" dur="1000"/>
                                        <p:tgtEl>
                                          <p:spTgt spid="3">
                                            <p:txEl>
                                              <p:pRg st="0" end="0"/>
                                            </p:txEl>
                                          </p:spTgt>
                                        </p:tgtEl>
                                      </p:cBhvr>
                                    </p:animEffect>
                                    <p:anim calcmode="lin" valueType="num">
                                      <p:cBhvr>
                                        <p:cTn id="52" dur="1000"/>
                                        <p:tgtEl>
                                          <p:spTgt spid="3">
                                            <p:txEl>
                                              <p:pRg st="0" end="0"/>
                                            </p:txEl>
                                          </p:spTgt>
                                        </p:tgtEl>
                                        <p:attrNameLst>
                                          <p:attrName>ppt_x</p:attrName>
                                        </p:attrNameLst>
                                      </p:cBhvr>
                                      <p:tavLst>
                                        <p:tav tm="0">
                                          <p:val>
                                            <p:strVal val="ppt_x"/>
                                          </p:val>
                                        </p:tav>
                                        <p:tav tm="100000">
                                          <p:val>
                                            <p:strVal val="ppt_x"/>
                                          </p:val>
                                        </p:tav>
                                      </p:tavLst>
                                    </p:anim>
                                    <p:anim calcmode="lin" valueType="num">
                                      <p:cBhvr>
                                        <p:cTn id="53" dur="1000"/>
                                        <p:tgtEl>
                                          <p:spTgt spid="3">
                                            <p:txEl>
                                              <p:pRg st="0" end="0"/>
                                            </p:txEl>
                                          </p:spTgt>
                                        </p:tgtEl>
                                        <p:attrNameLst>
                                          <p:attrName>ppt_y</p:attrName>
                                        </p:attrNameLst>
                                      </p:cBhvr>
                                      <p:tavLst>
                                        <p:tav tm="0">
                                          <p:val>
                                            <p:strVal val="ppt_y"/>
                                          </p:val>
                                        </p:tav>
                                        <p:tav tm="100000">
                                          <p:val>
                                            <p:strVal val="ppt_y+.1"/>
                                          </p:val>
                                        </p:tav>
                                      </p:tavLst>
                                    </p:anim>
                                    <p:set>
                                      <p:cBhvr>
                                        <p:cTn id="54" dur="1" fill="hold">
                                          <p:stCondLst>
                                            <p:cond delay="999"/>
                                          </p:stCondLst>
                                        </p:cTn>
                                        <p:tgtEl>
                                          <p:spTgt spid="3">
                                            <p:txEl>
                                              <p:pRg st="0" end="0"/>
                                            </p:txEl>
                                          </p:spTgt>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uiExpand="1" build="p"/>
      <p:bldP spid="6" grpId="0" build="p"/>
      <p:bldP spid="8"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2092411" y="2188777"/>
            <a:ext cx="8153058" cy="2309083"/>
          </a:xfrm>
          <a:prstGeom prst="rect">
            <a:avLst/>
          </a:prstGeom>
        </p:spPr>
      </p:pic>
    </p:spTree>
    <p:extLst>
      <p:ext uri="{BB962C8B-B14F-4D97-AF65-F5344CB8AC3E}">
        <p14:creationId xmlns:p14="http://schemas.microsoft.com/office/powerpoint/2010/main" val="1168480125"/>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Measures of variation and dispersion</a:t>
            </a:r>
            <a:endParaRPr lang="en-GB" dirty="0"/>
          </a:p>
        </p:txBody>
      </p:sp>
      <p:sp>
        <p:nvSpPr>
          <p:cNvPr id="3" name="Content Placeholder 2"/>
          <p:cNvSpPr>
            <a:spLocks noGrp="1"/>
          </p:cNvSpPr>
          <p:nvPr>
            <p:ph idx="1"/>
          </p:nvPr>
        </p:nvSpPr>
        <p:spPr>
          <a:xfrm>
            <a:off x="2209801" y="3509748"/>
            <a:ext cx="3853249" cy="2662452"/>
          </a:xfrm>
        </p:spPr>
        <p:txBody>
          <a:bodyPr>
            <a:normAutofit/>
          </a:bodyPr>
          <a:lstStyle/>
          <a:p>
            <a:pPr>
              <a:lnSpc>
                <a:spcPct val="80000"/>
              </a:lnSpc>
            </a:pPr>
            <a:r>
              <a:rPr lang="en-GB" altLang="en-US" dirty="0" smtClean="0"/>
              <a:t>Imagine </a:t>
            </a:r>
            <a:r>
              <a:rPr lang="en-GB" altLang="en-US" dirty="0"/>
              <a:t>two sets of data with the same </a:t>
            </a:r>
            <a:r>
              <a:rPr lang="en-GB" altLang="en-US" dirty="0" smtClean="0"/>
              <a:t>mean</a:t>
            </a:r>
          </a:p>
          <a:p>
            <a:pPr>
              <a:lnSpc>
                <a:spcPct val="80000"/>
              </a:lnSpc>
            </a:pPr>
            <a:endParaRPr lang="en-GB" altLang="en-US" dirty="0"/>
          </a:p>
          <a:p>
            <a:pPr>
              <a:lnSpc>
                <a:spcPct val="80000"/>
              </a:lnSpc>
            </a:pPr>
            <a:r>
              <a:rPr lang="en-GB" altLang="en-US" dirty="0"/>
              <a:t>Set A: 12, 14, 15, 16, 18 = </a:t>
            </a:r>
            <a:r>
              <a:rPr lang="en-GB" altLang="en-US" b="1" dirty="0">
                <a:solidFill>
                  <a:schemeClr val="accent1">
                    <a:lumMod val="75000"/>
                  </a:schemeClr>
                </a:solidFill>
              </a:rPr>
              <a:t>mean 15</a:t>
            </a:r>
          </a:p>
          <a:p>
            <a:pPr>
              <a:lnSpc>
                <a:spcPct val="80000"/>
              </a:lnSpc>
            </a:pPr>
            <a:r>
              <a:rPr lang="en-GB" altLang="en-US" dirty="0"/>
              <a:t>Set B: 2, 3, 15, 27, 28 = </a:t>
            </a:r>
            <a:r>
              <a:rPr lang="en-GB" altLang="en-US" dirty="0" smtClean="0"/>
              <a:t/>
            </a:r>
            <a:br>
              <a:rPr lang="en-GB" altLang="en-US" dirty="0" smtClean="0"/>
            </a:br>
            <a:r>
              <a:rPr lang="en-GB" altLang="en-US" b="1" dirty="0" smtClean="0">
                <a:solidFill>
                  <a:schemeClr val="accent1">
                    <a:lumMod val="75000"/>
                  </a:schemeClr>
                </a:solidFill>
              </a:rPr>
              <a:t>mean </a:t>
            </a:r>
            <a:r>
              <a:rPr lang="en-GB" altLang="en-US" b="1" dirty="0">
                <a:solidFill>
                  <a:schemeClr val="accent1">
                    <a:lumMod val="75000"/>
                  </a:schemeClr>
                </a:solidFill>
              </a:rPr>
              <a:t>15</a:t>
            </a:r>
          </a:p>
          <a:p>
            <a:pPr>
              <a:lnSpc>
                <a:spcPct val="80000"/>
              </a:lnSpc>
            </a:pPr>
            <a:endParaRPr lang="en-GB" altLang="en-US" sz="2400" b="1" dirty="0"/>
          </a:p>
          <a:p>
            <a:endParaRPr lang="en-GB" dirty="0"/>
          </a:p>
        </p:txBody>
      </p:sp>
      <p:sp>
        <p:nvSpPr>
          <p:cNvPr id="4" name="TextBox 3"/>
          <p:cNvSpPr txBox="1"/>
          <p:nvPr/>
        </p:nvSpPr>
        <p:spPr>
          <a:xfrm>
            <a:off x="6293708" y="3509748"/>
            <a:ext cx="3954162" cy="2733056"/>
          </a:xfrm>
          <a:prstGeom prst="rect">
            <a:avLst/>
          </a:prstGeom>
          <a:noFill/>
        </p:spPr>
        <p:txBody>
          <a:bodyPr wrap="square" rtlCol="0">
            <a:spAutoFit/>
          </a:bodyPr>
          <a:lstStyle/>
          <a:p>
            <a:pPr>
              <a:lnSpc>
                <a:spcPct val="80000"/>
              </a:lnSpc>
            </a:pPr>
            <a:r>
              <a:rPr lang="en-GB" altLang="en-US" sz="2000" dirty="0"/>
              <a:t>The range can distinguish between these two data sets</a:t>
            </a:r>
          </a:p>
          <a:p>
            <a:pPr>
              <a:lnSpc>
                <a:spcPct val="80000"/>
              </a:lnSpc>
            </a:pPr>
            <a:endParaRPr lang="en-GB" altLang="en-US" sz="2000" dirty="0"/>
          </a:p>
          <a:p>
            <a:pPr>
              <a:lnSpc>
                <a:spcPct val="80000"/>
              </a:lnSpc>
            </a:pPr>
            <a:r>
              <a:rPr lang="en-GB" altLang="en-US" sz="2000" dirty="0"/>
              <a:t>Set A: range is 18-12 = </a:t>
            </a:r>
            <a:r>
              <a:rPr lang="en-GB" altLang="en-US" sz="2000" b="1" dirty="0"/>
              <a:t>6</a:t>
            </a:r>
          </a:p>
          <a:p>
            <a:pPr>
              <a:lnSpc>
                <a:spcPct val="80000"/>
              </a:lnSpc>
            </a:pPr>
            <a:endParaRPr lang="en-GB" altLang="en-US" sz="2000" b="1" dirty="0"/>
          </a:p>
          <a:p>
            <a:pPr>
              <a:lnSpc>
                <a:spcPct val="80000"/>
              </a:lnSpc>
            </a:pPr>
            <a:r>
              <a:rPr lang="en-GB" altLang="en-US" sz="2000" dirty="0"/>
              <a:t>Set B: range is 28-2 = </a:t>
            </a:r>
            <a:r>
              <a:rPr lang="en-GB" altLang="en-US" sz="2000" b="1" dirty="0"/>
              <a:t>26</a:t>
            </a:r>
          </a:p>
          <a:p>
            <a:pPr>
              <a:lnSpc>
                <a:spcPct val="80000"/>
              </a:lnSpc>
            </a:pPr>
            <a:endParaRPr lang="en-GB" altLang="en-US" b="1" dirty="0"/>
          </a:p>
          <a:p>
            <a:pPr>
              <a:lnSpc>
                <a:spcPct val="80000"/>
              </a:lnSpc>
            </a:pPr>
            <a:endParaRPr lang="en-GB" altLang="en-US" b="1" dirty="0"/>
          </a:p>
          <a:p>
            <a:pPr>
              <a:lnSpc>
                <a:spcPct val="80000"/>
              </a:lnSpc>
            </a:pPr>
            <a:endParaRPr lang="en-GB" altLang="en-US" b="1" dirty="0">
              <a:solidFill>
                <a:schemeClr val="accent1">
                  <a:lumMod val="75000"/>
                </a:schemeClr>
              </a:solidFill>
            </a:endParaRPr>
          </a:p>
          <a:p>
            <a:pPr>
              <a:lnSpc>
                <a:spcPct val="80000"/>
              </a:lnSpc>
            </a:pPr>
            <a:r>
              <a:rPr lang="en-GB" altLang="en-US" b="1" dirty="0">
                <a:solidFill>
                  <a:schemeClr val="accent1">
                    <a:lumMod val="75000"/>
                  </a:schemeClr>
                </a:solidFill>
              </a:rPr>
              <a:t>Set B contains more dispersion</a:t>
            </a:r>
            <a:r>
              <a:rPr lang="en-GB" altLang="en-US" b="1" dirty="0">
                <a:solidFill>
                  <a:schemeClr val="accent1">
                    <a:lumMod val="75000"/>
                  </a:schemeClr>
                </a:solidFill>
                <a:latin typeface="Times New Roman" panose="02020603050405020304" pitchFamily="18" charset="0"/>
              </a:rPr>
              <a:t> </a:t>
            </a:r>
          </a:p>
          <a:p>
            <a:endParaRPr lang="en-GB" dirty="0"/>
          </a:p>
        </p:txBody>
      </p:sp>
      <p:sp>
        <p:nvSpPr>
          <p:cNvPr id="5" name="TextBox 4"/>
          <p:cNvSpPr txBox="1"/>
          <p:nvPr/>
        </p:nvSpPr>
        <p:spPr>
          <a:xfrm>
            <a:off x="2209801" y="1929220"/>
            <a:ext cx="6352765" cy="1415772"/>
          </a:xfrm>
          <a:prstGeom prst="rect">
            <a:avLst/>
          </a:prstGeom>
          <a:noFill/>
          <a:ln w="38100" cmpd="dbl">
            <a:solidFill>
              <a:schemeClr val="accent2">
                <a:lumMod val="75000"/>
              </a:schemeClr>
            </a:solidFill>
          </a:ln>
        </p:spPr>
        <p:txBody>
          <a:bodyPr wrap="none" rtlCol="0">
            <a:spAutoFit/>
          </a:bodyPr>
          <a:lstStyle/>
          <a:p>
            <a:pPr marL="457200" indent="-457200">
              <a:buAutoNum type="arabicPeriod"/>
            </a:pPr>
            <a:r>
              <a:rPr lang="en-GB" sz="2400" b="1" dirty="0">
                <a:solidFill>
                  <a:schemeClr val="accent1">
                    <a:lumMod val="75000"/>
                  </a:schemeClr>
                </a:solidFill>
              </a:rPr>
              <a:t>RANGE</a:t>
            </a:r>
          </a:p>
          <a:p>
            <a:pPr marL="457200" indent="-457200">
              <a:buAutoNum type="arabicPeriod"/>
            </a:pPr>
            <a:endParaRPr lang="en-GB" sz="2400" b="1" dirty="0">
              <a:solidFill>
                <a:schemeClr val="accent1">
                  <a:lumMod val="75000"/>
                </a:schemeClr>
              </a:solidFill>
            </a:endParaRPr>
          </a:p>
          <a:p>
            <a:pPr lvl="1"/>
            <a:r>
              <a:rPr lang="en-GB" sz="2000" dirty="0"/>
              <a:t>The difference between the lowest and the highest score</a:t>
            </a:r>
          </a:p>
          <a:p>
            <a:endParaRPr lang="en-GB" dirty="0"/>
          </a:p>
        </p:txBody>
      </p:sp>
    </p:spTree>
    <p:extLst>
      <p:ext uri="{BB962C8B-B14F-4D97-AF65-F5344CB8AC3E}">
        <p14:creationId xmlns:p14="http://schemas.microsoft.com/office/powerpoint/2010/main" val="94584261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Measures of variation and dispersion</a:t>
            </a:r>
            <a:endParaRPr lang="en-GB" dirty="0"/>
          </a:p>
        </p:txBody>
      </p:sp>
      <p:sp>
        <p:nvSpPr>
          <p:cNvPr id="3" name="Content Placeholder 2"/>
          <p:cNvSpPr>
            <a:spLocks noGrp="1"/>
          </p:cNvSpPr>
          <p:nvPr>
            <p:ph idx="1"/>
          </p:nvPr>
        </p:nvSpPr>
        <p:spPr>
          <a:xfrm>
            <a:off x="2209800" y="2121409"/>
            <a:ext cx="7772400" cy="1058397"/>
          </a:xfrm>
          <a:ln w="38100" cmpd="dbl">
            <a:solidFill>
              <a:schemeClr val="accent2">
                <a:lumMod val="75000"/>
              </a:schemeClr>
            </a:solidFill>
          </a:ln>
        </p:spPr>
        <p:txBody>
          <a:bodyPr>
            <a:normAutofit/>
          </a:bodyPr>
          <a:lstStyle/>
          <a:p>
            <a:pPr marL="0" indent="0">
              <a:buNone/>
            </a:pPr>
            <a:r>
              <a:rPr lang="en-GB" sz="2400" b="1" dirty="0">
                <a:solidFill>
                  <a:schemeClr val="accent1">
                    <a:lumMod val="75000"/>
                  </a:schemeClr>
                </a:solidFill>
              </a:rPr>
              <a:t>2.    VARIANCE</a:t>
            </a:r>
          </a:p>
          <a:p>
            <a:pPr marL="0" indent="0">
              <a:buNone/>
            </a:pPr>
            <a:r>
              <a:rPr lang="en-GB" sz="2400" dirty="0"/>
              <a:t>	</a:t>
            </a:r>
            <a:r>
              <a:rPr lang="en-GB" dirty="0" smtClean="0"/>
              <a:t>The degree to which all scores vary from the mean</a:t>
            </a:r>
          </a:p>
        </p:txBody>
      </p:sp>
      <p:sp>
        <p:nvSpPr>
          <p:cNvPr id="4" name="TextBox 3"/>
          <p:cNvSpPr txBox="1"/>
          <p:nvPr/>
        </p:nvSpPr>
        <p:spPr>
          <a:xfrm>
            <a:off x="1771136" y="3591697"/>
            <a:ext cx="8628417" cy="1938992"/>
          </a:xfrm>
          <a:prstGeom prst="rect">
            <a:avLst/>
          </a:prstGeom>
          <a:noFill/>
        </p:spPr>
        <p:txBody>
          <a:bodyPr wrap="square" rtlCol="0">
            <a:spAutoFit/>
          </a:bodyPr>
          <a:lstStyle/>
          <a:p>
            <a:pPr>
              <a:lnSpc>
                <a:spcPct val="90000"/>
              </a:lnSpc>
              <a:spcBef>
                <a:spcPts val="1200"/>
              </a:spcBef>
              <a:buClr>
                <a:srgbClr val="D34817">
                  <a:lumMod val="75000"/>
                </a:srgbClr>
              </a:buClr>
              <a:buSzPct val="85000"/>
            </a:pPr>
            <a:r>
              <a:rPr lang="en-GB" sz="2000" dirty="0"/>
              <a:t>Compute how </a:t>
            </a:r>
            <a:r>
              <a:rPr lang="en-GB" sz="2000" b="1" dirty="0"/>
              <a:t>each </a:t>
            </a:r>
            <a:r>
              <a:rPr lang="en-GB" sz="2000" dirty="0"/>
              <a:t>score deviates from the mean by subtracting the score from the mean</a:t>
            </a:r>
          </a:p>
          <a:p>
            <a:pPr>
              <a:lnSpc>
                <a:spcPct val="90000"/>
              </a:lnSpc>
              <a:spcBef>
                <a:spcPts val="1200"/>
              </a:spcBef>
              <a:buClr>
                <a:srgbClr val="D34817">
                  <a:lumMod val="75000"/>
                </a:srgbClr>
              </a:buClr>
              <a:buSzPct val="85000"/>
            </a:pPr>
            <a:endParaRPr lang="en-GB" sz="2000" dirty="0"/>
          </a:p>
          <a:p>
            <a:pPr>
              <a:lnSpc>
                <a:spcPct val="90000"/>
              </a:lnSpc>
              <a:spcBef>
                <a:spcPts val="1200"/>
              </a:spcBef>
              <a:buClr>
                <a:srgbClr val="D34817">
                  <a:lumMod val="75000"/>
                </a:srgbClr>
              </a:buClr>
              <a:buSzPct val="85000"/>
            </a:pPr>
            <a:r>
              <a:rPr lang="en-GB" sz="2000" dirty="0" err="1"/>
              <a:t>E.g</a:t>
            </a:r>
            <a:r>
              <a:rPr lang="en-GB" sz="2000" dirty="0"/>
              <a:t>, Set C</a:t>
            </a:r>
          </a:p>
          <a:p>
            <a:pPr>
              <a:lnSpc>
                <a:spcPct val="90000"/>
              </a:lnSpc>
              <a:spcBef>
                <a:spcPts val="1200"/>
              </a:spcBef>
              <a:buClr>
                <a:srgbClr val="D34817">
                  <a:lumMod val="75000"/>
                </a:srgbClr>
              </a:buClr>
              <a:buSzPct val="85000"/>
            </a:pPr>
            <a:r>
              <a:rPr lang="en-GB" sz="2000" dirty="0"/>
              <a:t>15-2 = </a:t>
            </a:r>
            <a:r>
              <a:rPr lang="en-GB" sz="2000" b="1" dirty="0"/>
              <a:t>13</a:t>
            </a:r>
            <a:r>
              <a:rPr lang="en-GB" sz="2000" dirty="0"/>
              <a:t>,    15-14 = </a:t>
            </a:r>
            <a:r>
              <a:rPr lang="en-GB" sz="2000" b="1" dirty="0"/>
              <a:t>1</a:t>
            </a:r>
            <a:r>
              <a:rPr lang="en-GB" sz="2000" dirty="0"/>
              <a:t>,     15-15 = </a:t>
            </a:r>
            <a:r>
              <a:rPr lang="en-GB" sz="2000" b="1" dirty="0"/>
              <a:t>0</a:t>
            </a:r>
            <a:r>
              <a:rPr lang="en-GB" sz="2000" dirty="0"/>
              <a:t>,    15-16 = </a:t>
            </a:r>
            <a:r>
              <a:rPr lang="en-GB" sz="2000" b="1" dirty="0"/>
              <a:t>-1</a:t>
            </a:r>
            <a:r>
              <a:rPr lang="en-GB" sz="2000" dirty="0"/>
              <a:t>,    15-28 = </a:t>
            </a:r>
            <a:r>
              <a:rPr lang="en-GB" sz="2000" b="1" dirty="0"/>
              <a:t>-13</a:t>
            </a:r>
            <a:endParaRPr lang="en-GB" sz="2000" dirty="0"/>
          </a:p>
        </p:txBody>
      </p:sp>
    </p:spTree>
    <p:extLst>
      <p:ext uri="{BB962C8B-B14F-4D97-AF65-F5344CB8AC3E}">
        <p14:creationId xmlns:p14="http://schemas.microsoft.com/office/powerpoint/2010/main" val="152448308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Variance</a:t>
            </a:r>
            <a:endParaRPr lang="en-GB" dirty="0"/>
          </a:p>
        </p:txBody>
      </p:sp>
      <p:sp>
        <p:nvSpPr>
          <p:cNvPr id="3" name="Content Placeholder 2"/>
          <p:cNvSpPr>
            <a:spLocks noGrp="1"/>
          </p:cNvSpPr>
          <p:nvPr>
            <p:ph idx="1"/>
          </p:nvPr>
        </p:nvSpPr>
        <p:spPr/>
        <p:txBody>
          <a:bodyPr/>
          <a:lstStyle/>
          <a:p>
            <a:r>
              <a:rPr lang="en-GB" sz="2400" dirty="0"/>
              <a:t>Square the deviation scores and sum</a:t>
            </a:r>
          </a:p>
          <a:p>
            <a:pPr lvl="1"/>
            <a:r>
              <a:rPr lang="en-GB" sz="2000" dirty="0"/>
              <a:t>Square them to get rid of the sign (negative scores)</a:t>
            </a:r>
          </a:p>
          <a:p>
            <a:pPr lvl="1"/>
            <a:r>
              <a:rPr lang="en-GB" sz="2000" dirty="0"/>
              <a:t>E.g., -13 x -13 = 169</a:t>
            </a:r>
          </a:p>
          <a:p>
            <a:pPr lvl="1"/>
            <a:endParaRPr lang="en-GB" sz="2000" dirty="0"/>
          </a:p>
          <a:p>
            <a:pPr marL="274320" lvl="1" indent="0">
              <a:buNone/>
            </a:pPr>
            <a:r>
              <a:rPr lang="en-GB" sz="2000" dirty="0"/>
              <a:t>169 + 1 + 0 + 1 + 169 = 340</a:t>
            </a:r>
          </a:p>
          <a:p>
            <a:pPr marL="274320" lvl="1" indent="0">
              <a:buNone/>
            </a:pPr>
            <a:endParaRPr lang="en-GB" dirty="0" smtClean="0"/>
          </a:p>
          <a:p>
            <a:r>
              <a:rPr lang="en-GB" sz="2400" dirty="0"/>
              <a:t>Divide the total by the number of scores MINUS ONE to get the variance</a:t>
            </a:r>
          </a:p>
          <a:p>
            <a:endParaRPr lang="en-GB" sz="2400" dirty="0"/>
          </a:p>
          <a:p>
            <a:r>
              <a:rPr lang="en-GB" sz="2400" dirty="0"/>
              <a:t>340 / 4 = 85</a:t>
            </a:r>
          </a:p>
        </p:txBody>
      </p:sp>
    </p:spTree>
    <p:extLst>
      <p:ext uri="{BB962C8B-B14F-4D97-AF65-F5344CB8AC3E}">
        <p14:creationId xmlns:p14="http://schemas.microsoft.com/office/powerpoint/2010/main" val="3318778281"/>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Measures of variation and dispersion</a:t>
            </a:r>
            <a:endParaRPr lang="en-GB" dirty="0"/>
          </a:p>
        </p:txBody>
      </p:sp>
      <p:sp>
        <p:nvSpPr>
          <p:cNvPr id="3" name="Content Placeholder 2"/>
          <p:cNvSpPr>
            <a:spLocks noGrp="1"/>
          </p:cNvSpPr>
          <p:nvPr>
            <p:ph idx="1"/>
          </p:nvPr>
        </p:nvSpPr>
        <p:spPr>
          <a:xfrm>
            <a:off x="2209800" y="2121409"/>
            <a:ext cx="7772400" cy="1058397"/>
          </a:xfrm>
          <a:ln w="38100" cmpd="dbl">
            <a:solidFill>
              <a:schemeClr val="accent2">
                <a:lumMod val="75000"/>
              </a:schemeClr>
            </a:solidFill>
          </a:ln>
        </p:spPr>
        <p:txBody>
          <a:bodyPr>
            <a:normAutofit/>
          </a:bodyPr>
          <a:lstStyle/>
          <a:p>
            <a:pPr marL="0" indent="0">
              <a:buNone/>
            </a:pPr>
            <a:r>
              <a:rPr lang="en-GB" sz="2400" b="1" dirty="0">
                <a:solidFill>
                  <a:schemeClr val="accent1">
                    <a:lumMod val="75000"/>
                  </a:schemeClr>
                </a:solidFill>
              </a:rPr>
              <a:t>3.    STANDARD DEVIATION</a:t>
            </a:r>
          </a:p>
          <a:p>
            <a:pPr marL="548640" lvl="2" indent="0">
              <a:buNone/>
            </a:pPr>
            <a:r>
              <a:rPr lang="en-GB" sz="1800" dirty="0"/>
              <a:t>Square root of variance – produces a measure of dispersion which relates to the actual scores</a:t>
            </a:r>
          </a:p>
        </p:txBody>
      </p:sp>
      <p:sp>
        <p:nvSpPr>
          <p:cNvPr id="4" name="TextBox 3"/>
          <p:cNvSpPr txBox="1"/>
          <p:nvPr/>
        </p:nvSpPr>
        <p:spPr>
          <a:xfrm>
            <a:off x="1754660" y="3451655"/>
            <a:ext cx="8628417" cy="2954655"/>
          </a:xfrm>
          <a:prstGeom prst="rect">
            <a:avLst/>
          </a:prstGeom>
          <a:noFill/>
        </p:spPr>
        <p:txBody>
          <a:bodyPr wrap="square" rtlCol="0">
            <a:spAutoFit/>
          </a:bodyPr>
          <a:lstStyle/>
          <a:p>
            <a:pPr marL="342900" indent="-342900">
              <a:lnSpc>
                <a:spcPct val="90000"/>
              </a:lnSpc>
              <a:spcBef>
                <a:spcPts val="1200"/>
              </a:spcBef>
              <a:buClr>
                <a:srgbClr val="D34817">
                  <a:lumMod val="75000"/>
                </a:srgbClr>
              </a:buClr>
              <a:buSzPct val="85000"/>
              <a:buFont typeface="Arial" panose="020B0604020202020204" pitchFamily="34" charset="0"/>
              <a:buChar char="•"/>
            </a:pPr>
            <a:r>
              <a:rPr lang="en-GB" sz="2000" dirty="0"/>
              <a:t>Set C:    2, 14, 15, 16, 28</a:t>
            </a:r>
          </a:p>
          <a:p>
            <a:pPr marL="800100" lvl="1" indent="-342900">
              <a:lnSpc>
                <a:spcPct val="90000"/>
              </a:lnSpc>
              <a:spcBef>
                <a:spcPts val="1200"/>
              </a:spcBef>
              <a:buClr>
                <a:srgbClr val="D34817">
                  <a:lumMod val="75000"/>
                </a:srgbClr>
              </a:buClr>
              <a:buSzPct val="85000"/>
              <a:buFont typeface="Arial" panose="020B0604020202020204" pitchFamily="34" charset="0"/>
              <a:buChar char="•"/>
            </a:pPr>
            <a:r>
              <a:rPr lang="en-GB" sz="2000" dirty="0"/>
              <a:t>MEAN = 15</a:t>
            </a:r>
          </a:p>
          <a:p>
            <a:pPr marL="800100" lvl="1" indent="-342900">
              <a:lnSpc>
                <a:spcPct val="90000"/>
              </a:lnSpc>
              <a:spcBef>
                <a:spcPts val="1200"/>
              </a:spcBef>
              <a:buClr>
                <a:srgbClr val="D34817">
                  <a:lumMod val="75000"/>
                </a:srgbClr>
              </a:buClr>
              <a:buSzPct val="85000"/>
              <a:buFont typeface="Arial" panose="020B0604020202020204" pitchFamily="34" charset="0"/>
              <a:buChar char="•"/>
            </a:pPr>
            <a:r>
              <a:rPr lang="en-GB" sz="2000" dirty="0"/>
              <a:t>RANGE = 26</a:t>
            </a:r>
          </a:p>
          <a:p>
            <a:pPr marL="800100" lvl="1" indent="-342900">
              <a:lnSpc>
                <a:spcPct val="90000"/>
              </a:lnSpc>
              <a:spcBef>
                <a:spcPts val="1200"/>
              </a:spcBef>
              <a:buClr>
                <a:srgbClr val="D34817">
                  <a:lumMod val="75000"/>
                </a:srgbClr>
              </a:buClr>
              <a:buSzPct val="85000"/>
              <a:buFont typeface="Arial" panose="020B0604020202020204" pitchFamily="34" charset="0"/>
              <a:buChar char="•"/>
            </a:pPr>
            <a:r>
              <a:rPr lang="en-GB" sz="2000" dirty="0"/>
              <a:t>VARIANCE = 85</a:t>
            </a:r>
          </a:p>
          <a:p>
            <a:pPr marL="800100" lvl="1" indent="-342900">
              <a:lnSpc>
                <a:spcPct val="90000"/>
              </a:lnSpc>
              <a:spcBef>
                <a:spcPts val="1200"/>
              </a:spcBef>
              <a:buClr>
                <a:srgbClr val="D34817">
                  <a:lumMod val="75000"/>
                </a:srgbClr>
              </a:buClr>
              <a:buSzPct val="85000"/>
              <a:buFont typeface="Arial" panose="020B0604020202020204" pitchFamily="34" charset="0"/>
              <a:buChar char="•"/>
            </a:pPr>
            <a:r>
              <a:rPr lang="en-GB" sz="2000" dirty="0"/>
              <a:t>STANDARD DEVIATION = </a:t>
            </a:r>
            <a:r>
              <a:rPr lang="en-GB" altLang="en-US" sz="2000" dirty="0"/>
              <a:t>√85 = 9.22</a:t>
            </a:r>
          </a:p>
          <a:p>
            <a:pPr marL="800100" lvl="1" indent="-342900">
              <a:lnSpc>
                <a:spcPct val="90000"/>
              </a:lnSpc>
              <a:spcBef>
                <a:spcPts val="1200"/>
              </a:spcBef>
              <a:buClr>
                <a:srgbClr val="D34817">
                  <a:lumMod val="75000"/>
                </a:srgbClr>
              </a:buClr>
              <a:buSzPct val="85000"/>
              <a:buFont typeface="Arial" panose="020B0604020202020204" pitchFamily="34" charset="0"/>
              <a:buChar char="•"/>
            </a:pPr>
            <a:endParaRPr lang="en-GB" sz="2000" dirty="0"/>
          </a:p>
          <a:p>
            <a:pPr marL="342900" indent="-342900">
              <a:lnSpc>
                <a:spcPct val="90000"/>
              </a:lnSpc>
              <a:spcBef>
                <a:spcPts val="1200"/>
              </a:spcBef>
              <a:buClr>
                <a:srgbClr val="D34817">
                  <a:lumMod val="75000"/>
                </a:srgbClr>
              </a:buClr>
              <a:buSzPct val="85000"/>
              <a:buFont typeface="Arial" panose="020B0604020202020204" pitchFamily="34" charset="0"/>
              <a:buChar char="•"/>
            </a:pPr>
            <a:r>
              <a:rPr lang="en-GB" sz="2000" dirty="0"/>
              <a:t>The standard deviation from the mean was 9.22</a:t>
            </a:r>
          </a:p>
        </p:txBody>
      </p:sp>
    </p:spTree>
    <p:extLst>
      <p:ext uri="{BB962C8B-B14F-4D97-AF65-F5344CB8AC3E}">
        <p14:creationId xmlns:p14="http://schemas.microsoft.com/office/powerpoint/2010/main" val="235881052"/>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Normal distribution</a:t>
            </a:r>
            <a:endParaRPr lang="en-GB" dirty="0"/>
          </a:p>
        </p:txBody>
      </p:sp>
      <p:pic>
        <p:nvPicPr>
          <p:cNvPr id="4" name="Picture 4" descr="img019"/>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a:xfrm>
            <a:off x="2855119" y="1888181"/>
            <a:ext cx="6481762" cy="4103688"/>
          </a:xfrm>
          <a:prstGeom prst="rect">
            <a:avLst/>
          </a:prstGeom>
        </p:spPr>
      </p:pic>
      <p:sp>
        <p:nvSpPr>
          <p:cNvPr id="5" name="TextBox 9"/>
          <p:cNvSpPr txBox="1">
            <a:spLocks noChangeArrowheads="1"/>
          </p:cNvSpPr>
          <p:nvPr/>
        </p:nvSpPr>
        <p:spPr bwMode="auto">
          <a:xfrm>
            <a:off x="3741139" y="4561320"/>
            <a:ext cx="714375" cy="369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dirty="0"/>
              <a:t>-3.44</a:t>
            </a:r>
          </a:p>
        </p:txBody>
      </p:sp>
      <p:sp>
        <p:nvSpPr>
          <p:cNvPr id="6" name="TextBox 8"/>
          <p:cNvSpPr txBox="1">
            <a:spLocks noChangeArrowheads="1"/>
          </p:cNvSpPr>
          <p:nvPr/>
        </p:nvSpPr>
        <p:spPr bwMode="auto">
          <a:xfrm>
            <a:off x="4707926" y="4561320"/>
            <a:ext cx="785813" cy="369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dirty="0"/>
              <a:t>5.78</a:t>
            </a:r>
          </a:p>
        </p:txBody>
      </p:sp>
      <p:sp>
        <p:nvSpPr>
          <p:cNvPr id="7" name="TextBox 4"/>
          <p:cNvSpPr txBox="1">
            <a:spLocks noChangeArrowheads="1"/>
          </p:cNvSpPr>
          <p:nvPr/>
        </p:nvSpPr>
        <p:spPr bwMode="auto">
          <a:xfrm>
            <a:off x="5662710" y="4561320"/>
            <a:ext cx="714375" cy="369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dirty="0"/>
              <a:t>15</a:t>
            </a:r>
          </a:p>
        </p:txBody>
      </p:sp>
      <p:sp>
        <p:nvSpPr>
          <p:cNvPr id="8" name="TextBox 5"/>
          <p:cNvSpPr txBox="1">
            <a:spLocks noChangeArrowheads="1"/>
          </p:cNvSpPr>
          <p:nvPr/>
        </p:nvSpPr>
        <p:spPr bwMode="auto">
          <a:xfrm>
            <a:off x="6546055" y="4561320"/>
            <a:ext cx="785812" cy="369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r>
              <a:rPr lang="en-GB" altLang="en-US" dirty="0"/>
              <a:t>24.22</a:t>
            </a:r>
          </a:p>
        </p:txBody>
      </p:sp>
      <p:sp>
        <p:nvSpPr>
          <p:cNvPr id="9" name="TextBox 6"/>
          <p:cNvSpPr txBox="1">
            <a:spLocks noChangeArrowheads="1"/>
          </p:cNvSpPr>
          <p:nvPr/>
        </p:nvSpPr>
        <p:spPr bwMode="auto">
          <a:xfrm>
            <a:off x="7548561" y="4561320"/>
            <a:ext cx="857250" cy="369887"/>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lgn="ctr" eaLnBrk="1" hangingPunct="1"/>
            <a:r>
              <a:rPr lang="en-GB" altLang="en-US" dirty="0"/>
              <a:t>33.44</a:t>
            </a:r>
          </a:p>
        </p:txBody>
      </p:sp>
      <p:sp>
        <p:nvSpPr>
          <p:cNvPr id="10" name="TextBox 10"/>
          <p:cNvSpPr txBox="1">
            <a:spLocks noChangeArrowheads="1"/>
          </p:cNvSpPr>
          <p:nvPr/>
        </p:nvSpPr>
        <p:spPr bwMode="auto">
          <a:xfrm>
            <a:off x="8478440" y="4590409"/>
            <a:ext cx="785812"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1" name="TextBox 10"/>
          <p:cNvSpPr txBox="1">
            <a:spLocks noChangeArrowheads="1"/>
          </p:cNvSpPr>
          <p:nvPr/>
        </p:nvSpPr>
        <p:spPr bwMode="auto">
          <a:xfrm>
            <a:off x="2810068" y="4590409"/>
            <a:ext cx="785812" cy="36988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cs typeface="Arial" panose="020B0604020202020204" pitchFamily="34" charset="0"/>
              </a:defRPr>
            </a:lvl1pPr>
            <a:lvl2pPr marL="742950" indent="-285750" eaLnBrk="0" hangingPunct="0">
              <a:defRPr>
                <a:solidFill>
                  <a:schemeClr val="tx1"/>
                </a:solidFill>
                <a:latin typeface="Arial" panose="020B0604020202020204" pitchFamily="34" charset="0"/>
                <a:cs typeface="Arial" panose="020B0604020202020204" pitchFamily="34" charset="0"/>
              </a:defRPr>
            </a:lvl2pPr>
            <a:lvl3pPr marL="1143000" indent="-228600" eaLnBrk="0" hangingPunct="0">
              <a:defRPr>
                <a:solidFill>
                  <a:schemeClr val="tx1"/>
                </a:solidFill>
                <a:latin typeface="Arial" panose="020B0604020202020204" pitchFamily="34" charset="0"/>
                <a:cs typeface="Arial" panose="020B0604020202020204" pitchFamily="34" charset="0"/>
              </a:defRPr>
            </a:lvl3pPr>
            <a:lvl4pPr marL="1600200" indent="-228600" eaLnBrk="0" hangingPunct="0">
              <a:defRPr>
                <a:solidFill>
                  <a:schemeClr val="tx1"/>
                </a:solidFill>
                <a:latin typeface="Arial" panose="020B0604020202020204" pitchFamily="34" charset="0"/>
                <a:cs typeface="Arial" panose="020B0604020202020204" pitchFamily="34" charset="0"/>
              </a:defRPr>
            </a:lvl4pPr>
            <a:lvl5pPr marL="2057400" indent="-228600" eaLnBrk="0" hangingPunct="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eaLnBrk="1" hangingPunct="1"/>
            <a:endParaRPr lang="en-US" altLang="en-US"/>
          </a:p>
        </p:txBody>
      </p:sp>
      <p:sp>
        <p:nvSpPr>
          <p:cNvPr id="12" name="TextBox 11"/>
          <p:cNvSpPr txBox="1"/>
          <p:nvPr/>
        </p:nvSpPr>
        <p:spPr>
          <a:xfrm>
            <a:off x="7809472" y="2148097"/>
            <a:ext cx="1694695" cy="1200329"/>
          </a:xfrm>
          <a:prstGeom prst="rect">
            <a:avLst/>
          </a:prstGeom>
          <a:noFill/>
        </p:spPr>
        <p:txBody>
          <a:bodyPr wrap="none" rtlCol="0">
            <a:spAutoFit/>
          </a:bodyPr>
          <a:lstStyle/>
          <a:p>
            <a:r>
              <a:rPr lang="en-GB" sz="2400" b="1" dirty="0">
                <a:solidFill>
                  <a:schemeClr val="accent1">
                    <a:lumMod val="75000"/>
                  </a:schemeClr>
                </a:solidFill>
              </a:rPr>
              <a:t>MEAN = 15</a:t>
            </a:r>
          </a:p>
          <a:p>
            <a:endParaRPr lang="en-GB" sz="2400" b="1" dirty="0">
              <a:solidFill>
                <a:schemeClr val="accent1">
                  <a:lumMod val="75000"/>
                </a:schemeClr>
              </a:solidFill>
            </a:endParaRPr>
          </a:p>
          <a:p>
            <a:r>
              <a:rPr lang="en-GB" sz="2400" b="1" dirty="0">
                <a:solidFill>
                  <a:schemeClr val="accent1">
                    <a:lumMod val="75000"/>
                  </a:schemeClr>
                </a:solidFill>
              </a:rPr>
              <a:t>SD = 9.22</a:t>
            </a:r>
          </a:p>
        </p:txBody>
      </p:sp>
    </p:spTree>
    <p:extLst>
      <p:ext uri="{BB962C8B-B14F-4D97-AF65-F5344CB8AC3E}">
        <p14:creationId xmlns:p14="http://schemas.microsoft.com/office/powerpoint/2010/main" val="1984153057"/>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And finally….</a:t>
            </a:r>
            <a:endParaRPr lang="en-GB" dirty="0"/>
          </a:p>
        </p:txBody>
      </p:sp>
      <p:sp>
        <p:nvSpPr>
          <p:cNvPr id="3" name="Content Placeholder 2"/>
          <p:cNvSpPr>
            <a:spLocks noGrp="1"/>
          </p:cNvSpPr>
          <p:nvPr>
            <p:ph idx="1"/>
          </p:nvPr>
        </p:nvSpPr>
        <p:spPr>
          <a:xfrm>
            <a:off x="1024128" y="1988820"/>
            <a:ext cx="9720073" cy="4023360"/>
          </a:xfrm>
        </p:spPr>
        <p:txBody>
          <a:bodyPr>
            <a:noAutofit/>
          </a:bodyPr>
          <a:lstStyle/>
          <a:p>
            <a:pPr algn="ctr"/>
            <a:r>
              <a:rPr lang="en-GB" sz="3200" b="1" dirty="0" smtClean="0"/>
              <a:t>PROBABILITY</a:t>
            </a:r>
          </a:p>
          <a:p>
            <a:endParaRPr lang="en-GB" sz="3200" dirty="0"/>
          </a:p>
          <a:p>
            <a:r>
              <a:rPr lang="en-GB" sz="3200" dirty="0" smtClean="0"/>
              <a:t>We work in terms of probability in stats</a:t>
            </a:r>
          </a:p>
          <a:p>
            <a:endParaRPr lang="en-GB" sz="3200" dirty="0"/>
          </a:p>
          <a:p>
            <a:r>
              <a:rPr lang="en-GB" sz="3200" dirty="0" smtClean="0"/>
              <a:t>How do we use probability in psychology?</a:t>
            </a:r>
          </a:p>
          <a:p>
            <a:pPr lvl="1"/>
            <a:r>
              <a:rPr lang="en-GB" sz="2800" dirty="0" smtClean="0"/>
              <a:t>Aim to generate a measure of probability that our results were purely ‘chance’ results</a:t>
            </a:r>
          </a:p>
          <a:p>
            <a:pPr lvl="2"/>
            <a:r>
              <a:rPr lang="en-GB" sz="2000" dirty="0" smtClean="0"/>
              <a:t>A measure of ‘significance’ for our results</a:t>
            </a:r>
          </a:p>
          <a:p>
            <a:pPr lvl="2"/>
            <a:r>
              <a:rPr lang="en-GB" sz="2000" dirty="0" smtClean="0"/>
              <a:t>A measure of ‘meaningfulness’ for our results</a:t>
            </a:r>
            <a:endParaRPr lang="en-GB" sz="2000" dirty="0"/>
          </a:p>
        </p:txBody>
      </p:sp>
    </p:spTree>
    <p:extLst>
      <p:ext uri="{BB962C8B-B14F-4D97-AF65-F5344CB8AC3E}">
        <p14:creationId xmlns:p14="http://schemas.microsoft.com/office/powerpoint/2010/main" val="18243799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Significance and the illustrious p-value</a:t>
            </a:r>
            <a:endParaRPr lang="en-GB" dirty="0"/>
          </a:p>
        </p:txBody>
      </p:sp>
      <p:sp>
        <p:nvSpPr>
          <p:cNvPr id="3" name="Content Placeholder 2"/>
          <p:cNvSpPr>
            <a:spLocks noGrp="1"/>
          </p:cNvSpPr>
          <p:nvPr>
            <p:ph idx="1"/>
          </p:nvPr>
        </p:nvSpPr>
        <p:spPr/>
        <p:txBody>
          <a:bodyPr>
            <a:normAutofit/>
          </a:bodyPr>
          <a:lstStyle/>
          <a:p>
            <a:r>
              <a:rPr lang="en-GB" sz="2800" dirty="0"/>
              <a:t>We aim to calculate a probability value (or a p-value) that represents:</a:t>
            </a:r>
          </a:p>
          <a:p>
            <a:pPr lvl="1"/>
            <a:endParaRPr lang="en-GB" sz="2400" dirty="0"/>
          </a:p>
          <a:p>
            <a:pPr lvl="1"/>
            <a:r>
              <a:rPr lang="en-GB" sz="2400" dirty="0"/>
              <a:t>How likely it is that we would find out set of results, if those results were purely down to ‘chance’ (i.e., if the null hypothesis were true)</a:t>
            </a:r>
          </a:p>
          <a:p>
            <a:pPr lvl="1"/>
            <a:endParaRPr lang="en-GB" sz="2400" dirty="0"/>
          </a:p>
          <a:p>
            <a:r>
              <a:rPr lang="en-GB" sz="2800" dirty="0"/>
              <a:t>The p-value represents this as a % chance</a:t>
            </a:r>
          </a:p>
          <a:p>
            <a:r>
              <a:rPr lang="en-GB" sz="2800" dirty="0"/>
              <a:t>P-values are written as values between 0 and 1</a:t>
            </a:r>
          </a:p>
          <a:p>
            <a:endParaRPr lang="en-GB" sz="2800" dirty="0"/>
          </a:p>
        </p:txBody>
      </p:sp>
    </p:spTree>
    <p:extLst>
      <p:ext uri="{BB962C8B-B14F-4D97-AF65-F5344CB8AC3E}">
        <p14:creationId xmlns:p14="http://schemas.microsoft.com/office/powerpoint/2010/main" val="28716438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Hypothesis testing</a:t>
            </a:r>
            <a:endParaRPr lang="en-GB" dirty="0"/>
          </a:p>
        </p:txBody>
      </p:sp>
      <p:sp>
        <p:nvSpPr>
          <p:cNvPr id="3" name="Content Placeholder 2"/>
          <p:cNvSpPr>
            <a:spLocks noGrp="1"/>
          </p:cNvSpPr>
          <p:nvPr>
            <p:ph idx="1"/>
          </p:nvPr>
        </p:nvSpPr>
        <p:spPr>
          <a:xfrm>
            <a:off x="1165860" y="2221992"/>
            <a:ext cx="9578340" cy="4050792"/>
          </a:xfrm>
        </p:spPr>
        <p:txBody>
          <a:bodyPr>
            <a:noAutofit/>
          </a:bodyPr>
          <a:lstStyle/>
          <a:p>
            <a:r>
              <a:rPr lang="en-GB" sz="2800" dirty="0"/>
              <a:t>So, a 50% chance would be written as 0.50</a:t>
            </a:r>
          </a:p>
          <a:p>
            <a:endParaRPr lang="en-GB" sz="2800" dirty="0"/>
          </a:p>
          <a:p>
            <a:r>
              <a:rPr lang="en-GB" sz="2800" dirty="0"/>
              <a:t>The level we accept a result as significant is below a 5% chance</a:t>
            </a:r>
          </a:p>
          <a:p>
            <a:r>
              <a:rPr lang="en-GB" sz="2800" dirty="0"/>
              <a:t>i.e., </a:t>
            </a:r>
            <a:r>
              <a:rPr lang="en-GB" sz="2800" b="1" u="sng" dirty="0">
                <a:solidFill>
                  <a:schemeClr val="accent1">
                    <a:lumMod val="75000"/>
                  </a:schemeClr>
                </a:solidFill>
              </a:rPr>
              <a:t>0.05</a:t>
            </a:r>
          </a:p>
          <a:p>
            <a:endParaRPr lang="en-GB" sz="2800" b="1" u="sng" dirty="0">
              <a:solidFill>
                <a:schemeClr val="accent1">
                  <a:lumMod val="75000"/>
                </a:schemeClr>
              </a:solidFill>
            </a:endParaRPr>
          </a:p>
          <a:p>
            <a:endParaRPr lang="en-GB" sz="2800" b="1" u="sng" dirty="0">
              <a:solidFill>
                <a:schemeClr val="accent1">
                  <a:lumMod val="75000"/>
                </a:schemeClr>
              </a:solidFill>
            </a:endParaRPr>
          </a:p>
          <a:p>
            <a:pPr marL="0" indent="0" algn="ctr">
              <a:buNone/>
            </a:pPr>
            <a:r>
              <a:rPr lang="en-GB" sz="2800" i="1" dirty="0">
                <a:solidFill>
                  <a:schemeClr val="accent1">
                    <a:lumMod val="75000"/>
                  </a:schemeClr>
                </a:solidFill>
              </a:rPr>
              <a:t>p</a:t>
            </a:r>
            <a:r>
              <a:rPr lang="en-GB" sz="2800" dirty="0">
                <a:solidFill>
                  <a:schemeClr val="accent1">
                    <a:lumMod val="75000"/>
                  </a:schemeClr>
                </a:solidFill>
              </a:rPr>
              <a:t> &lt; 0.05 is a significant result</a:t>
            </a:r>
          </a:p>
          <a:p>
            <a:pPr marL="0" indent="0" algn="ctr">
              <a:buNone/>
            </a:pPr>
            <a:r>
              <a:rPr lang="en-GB" sz="2800" i="1" dirty="0">
                <a:solidFill>
                  <a:schemeClr val="accent1">
                    <a:lumMod val="75000"/>
                  </a:schemeClr>
                </a:solidFill>
              </a:rPr>
              <a:t>p</a:t>
            </a:r>
            <a:r>
              <a:rPr lang="en-GB" sz="2800" dirty="0">
                <a:solidFill>
                  <a:schemeClr val="accent1">
                    <a:lumMod val="75000"/>
                  </a:schemeClr>
                </a:solidFill>
              </a:rPr>
              <a:t> &gt; .05 is a non-significant result</a:t>
            </a:r>
            <a:endParaRPr lang="en-GB" sz="2800" i="1" dirty="0">
              <a:solidFill>
                <a:schemeClr val="accent1">
                  <a:lumMod val="75000"/>
                </a:schemeClr>
              </a:solidFill>
            </a:endParaRPr>
          </a:p>
        </p:txBody>
      </p:sp>
    </p:spTree>
    <p:extLst>
      <p:ext uri="{BB962C8B-B14F-4D97-AF65-F5344CB8AC3E}">
        <p14:creationId xmlns:p14="http://schemas.microsoft.com/office/powerpoint/2010/main" val="2989527111"/>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Statistical inference</a:t>
            </a:r>
            <a:endParaRPr lang="en-GB" dirty="0"/>
          </a:p>
        </p:txBody>
      </p:sp>
      <p:sp>
        <p:nvSpPr>
          <p:cNvPr id="3" name="Content Placeholder 2"/>
          <p:cNvSpPr>
            <a:spLocks noGrp="1"/>
          </p:cNvSpPr>
          <p:nvPr>
            <p:ph idx="1"/>
          </p:nvPr>
        </p:nvSpPr>
        <p:spPr>
          <a:xfrm>
            <a:off x="1024128" y="2286000"/>
            <a:ext cx="10325862" cy="4023360"/>
          </a:xfrm>
        </p:spPr>
        <p:txBody>
          <a:bodyPr>
            <a:normAutofit/>
          </a:bodyPr>
          <a:lstStyle/>
          <a:p>
            <a:r>
              <a:rPr lang="en-GB" altLang="en-US" sz="2800" dirty="0"/>
              <a:t>What is the probability value representing as ‘significant’ in a test of difference between sets of data?</a:t>
            </a:r>
          </a:p>
          <a:p>
            <a:pPr lvl="1"/>
            <a:endParaRPr lang="en-GB" altLang="en-US" sz="2400" dirty="0"/>
          </a:p>
          <a:p>
            <a:pPr lvl="1"/>
            <a:r>
              <a:rPr lang="en-GB" altLang="en-US" sz="2400" dirty="0"/>
              <a:t>That the scores are significantly different</a:t>
            </a:r>
          </a:p>
          <a:p>
            <a:pPr lvl="1"/>
            <a:endParaRPr lang="en-GB" altLang="en-US" sz="2400" dirty="0"/>
          </a:p>
          <a:p>
            <a:pPr lvl="1"/>
            <a:r>
              <a:rPr lang="en-GB" altLang="en-US" sz="2400" dirty="0"/>
              <a:t>But also, that the groups tested are not from the same global ‘population’</a:t>
            </a:r>
          </a:p>
          <a:p>
            <a:pPr lvl="1"/>
            <a:endParaRPr lang="en-GB" altLang="en-US" sz="2400" dirty="0"/>
          </a:p>
          <a:p>
            <a:pPr lvl="1"/>
            <a:r>
              <a:rPr lang="en-GB" altLang="en-US" sz="2400" dirty="0"/>
              <a:t>To do this we need to use certain ‘descriptive’ statistics for each groups data</a:t>
            </a:r>
          </a:p>
          <a:p>
            <a:pPr lvl="2"/>
            <a:r>
              <a:rPr lang="en-GB" altLang="en-US" sz="2000" dirty="0"/>
              <a:t>This can depend upon the test that we are using</a:t>
            </a:r>
          </a:p>
          <a:p>
            <a:endParaRPr lang="en-GB" sz="2400" dirty="0"/>
          </a:p>
        </p:txBody>
      </p:sp>
    </p:spTree>
    <p:extLst>
      <p:ext uri="{BB962C8B-B14F-4D97-AF65-F5344CB8AC3E}">
        <p14:creationId xmlns:p14="http://schemas.microsoft.com/office/powerpoint/2010/main" val="2517221341"/>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panose="020B06060201040202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panose="020B0602020104020603"/>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objectDefaults/>
  <a:extraClrSchemeLst/>
  <a:extLst>
    <a:ext uri="{05A4C25C-085E-4340-85A3-A5531E510DB2}">
      <thm15:themeFamily xmlns:thm15="http://schemas.microsoft.com/office/thememl/2012/main" name="Integral" id="{3577F8C9-A904-41D8-97D2-FD898F53F20E}" vid="{682D6EBE-8D36-4FF2-9DB3-F3D8D7B6715D}"/>
    </a:ext>
  </a:extLst>
</a:theme>
</file>

<file path=docProps/app.xml><?xml version="1.0" encoding="utf-8"?>
<Properties xmlns="http://schemas.openxmlformats.org/officeDocument/2006/extended-properties" xmlns:vt="http://schemas.openxmlformats.org/officeDocument/2006/docPropsVTypes">
  <Template>Integral</Template>
  <TotalTime>939</TotalTime>
  <Words>1706</Words>
  <Application>Microsoft Office PowerPoint</Application>
  <PresentationFormat>Widescreen</PresentationFormat>
  <Paragraphs>294</Paragraphs>
  <Slides>36</Slides>
  <Notes>0</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36</vt:i4>
      </vt:variant>
    </vt:vector>
  </HeadingPairs>
  <TitlesOfParts>
    <vt:vector size="44" baseType="lpstr">
      <vt:lpstr>Arial</vt:lpstr>
      <vt:lpstr>Times New Roman</vt:lpstr>
      <vt:lpstr>Tw Cen MT</vt:lpstr>
      <vt:lpstr>Tw Cen MT Condensed</vt:lpstr>
      <vt:lpstr>Wingdings</vt:lpstr>
      <vt:lpstr>Wingdings 3</vt:lpstr>
      <vt:lpstr>Integral</vt:lpstr>
      <vt:lpstr>Chart</vt:lpstr>
      <vt:lpstr>Academic Study Skills for Students</vt:lpstr>
      <vt:lpstr>Why use numbers?</vt:lpstr>
      <vt:lpstr>Can we trust numbers?</vt:lpstr>
      <vt:lpstr>And numbers fit… where?</vt:lpstr>
      <vt:lpstr>Using data</vt:lpstr>
      <vt:lpstr>Types of data</vt:lpstr>
      <vt:lpstr>PowerPoint Presentation</vt:lpstr>
      <vt:lpstr>Experiments and Studies</vt:lpstr>
      <vt:lpstr>Sample  Population</vt:lpstr>
      <vt:lpstr>Descriptive statistics</vt:lpstr>
      <vt:lpstr>Measures of central tendency</vt:lpstr>
      <vt:lpstr>Central tendency??</vt:lpstr>
      <vt:lpstr>Central tendency</vt:lpstr>
      <vt:lpstr>The Mode</vt:lpstr>
      <vt:lpstr>Issues with the mode?</vt:lpstr>
      <vt:lpstr>The median</vt:lpstr>
      <vt:lpstr>The Median</vt:lpstr>
      <vt:lpstr>The Median</vt:lpstr>
      <vt:lpstr>The MEan</vt:lpstr>
      <vt:lpstr>The Mean</vt:lpstr>
      <vt:lpstr>Descriptive stats</vt:lpstr>
      <vt:lpstr>histogram</vt:lpstr>
      <vt:lpstr>Calculating statistical inference from descriptive statistics</vt:lpstr>
      <vt:lpstr>Skew??</vt:lpstr>
      <vt:lpstr>So what is normal distribution?</vt:lpstr>
      <vt:lpstr>PowerPoint Presentation</vt:lpstr>
      <vt:lpstr>PowerPoint Presentation</vt:lpstr>
      <vt:lpstr>Measures of variation and dispersion</vt:lpstr>
      <vt:lpstr>Measures of variation and dispersion</vt:lpstr>
      <vt:lpstr>Variance</vt:lpstr>
      <vt:lpstr>Measures of variation and dispersion</vt:lpstr>
      <vt:lpstr>Normal distribution</vt:lpstr>
      <vt:lpstr>And finally….</vt:lpstr>
      <vt:lpstr>Significance and the illustrious p-value</vt:lpstr>
      <vt:lpstr>Hypothesis testing</vt:lpstr>
      <vt:lpstr>Statistical inference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Academic Study Skills for Students</dc:title>
  <dc:creator>Stacey Coleman</dc:creator>
  <cp:lastModifiedBy>Stacey Coleman</cp:lastModifiedBy>
  <cp:revision>4</cp:revision>
  <dcterms:created xsi:type="dcterms:W3CDTF">2018-11-19T08:25:44Z</dcterms:created>
  <dcterms:modified xsi:type="dcterms:W3CDTF">2019-11-08T07:56:05Z</dcterms:modified>
</cp:coreProperties>
</file>