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97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5FF"/>
    <a:srgbClr val="3C49FF"/>
    <a:srgbClr val="7B98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56"/>
    <p:restoredTop sz="94590"/>
  </p:normalViewPr>
  <p:slideViewPr>
    <p:cSldViewPr snapToGrid="0" snapToObjects="1">
      <p:cViewPr varScale="1">
        <p:scale>
          <a:sx n="88" d="100"/>
          <a:sy n="88" d="100"/>
        </p:scale>
        <p:origin x="208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microsoft.com/office/2011/relationships/chartStyle" Target="style2.xml"/><Relationship Id="rId2" Type="http://schemas.microsoft.com/office/2011/relationships/chartColorStyle" Target="colors2.xml"/><Relationship Id="rId3" Type="http://schemas.openxmlformats.org/officeDocument/2006/relationships/oleObject" Target="Chart%20in%20Microsoft%20Office%20PowerPoint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>
                <a:latin typeface="Futura Medium" charset="0"/>
                <a:ea typeface="Futura Medium" charset="0"/>
                <a:cs typeface="Futura Medium" charset="0"/>
              </a:rPr>
              <a:t>National Average</a:t>
            </a:r>
          </a:p>
        </c:rich>
      </c:tx>
      <c:layout>
        <c:manualLayout>
          <c:xMode val="edge"/>
          <c:yMode val="edge"/>
          <c:x val="0.319519823971204"/>
          <c:y val="0.003348900473474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National Average</c:v>
                </c:pt>
              </c:strCache>
            </c:strRef>
          </c:tx>
          <c:dPt>
            <c:idx val="0"/>
            <c:bubble3D val="0"/>
            <c:spPr>
              <a:solidFill>
                <a:srgbClr val="7B98EB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tx2">
                  <a:lumMod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Sheet1!$A$2:$A$5</c:f>
              <c:strCache>
                <c:ptCount val="2"/>
                <c:pt idx="0">
                  <c:v>Pupils </c:v>
                </c:pt>
                <c:pt idx="1">
                  <c:v>Pupils with ALN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78.0</c:v>
                </c:pt>
                <c:pt idx="1">
                  <c:v>22.0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Futura Medium" charset="0"/>
              <a:ea typeface="Futura Medium" charset="0"/>
              <a:cs typeface="Futura Medium" charset="0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95842280513576"/>
          <c:y val="0.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Futura Medium" charset="0"/>
              <a:ea typeface="Futura Medium" charset="0"/>
              <a:cs typeface="Futura Medium" charset="0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'[Chart in Microsoft Office PowerPoint]Sheet1'!$B$15</c:f>
              <c:strCache>
                <c:ptCount val="1"/>
                <c:pt idx="0">
                  <c:v>My Setting</c:v>
                </c:pt>
              </c:strCache>
            </c:strRef>
          </c:tx>
          <c:dPt>
            <c:idx val="0"/>
            <c:bubble3D val="0"/>
            <c:spPr>
              <a:solidFill>
                <a:srgbClr val="7B98EB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tx2">
                  <a:lumMod val="5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'[Chart in Microsoft Office PowerPoint]Sheet1'!$A$16:$A$17</c:f>
              <c:strCache>
                <c:ptCount val="2"/>
                <c:pt idx="0">
                  <c:v>Pupils</c:v>
                </c:pt>
                <c:pt idx="1">
                  <c:v>Pupils with ALN</c:v>
                </c:pt>
              </c:strCache>
            </c:strRef>
          </c:cat>
          <c:val>
            <c:numRef>
              <c:f>'[Chart in Microsoft Office PowerPoint]Sheet1'!$B$16:$B$17</c:f>
              <c:numCache>
                <c:formatCode>General</c:formatCode>
                <c:ptCount val="2"/>
                <c:pt idx="0">
                  <c:v>66.0</c:v>
                </c:pt>
                <c:pt idx="1">
                  <c:v>34.0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64281548728963"/>
          <c:y val="0.916484340266994"/>
          <c:w val="0.471436902542074"/>
          <c:h val="0.083515659733006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Futura Medium" charset="0"/>
              <a:ea typeface="Futura Medium" charset="0"/>
              <a:cs typeface="Futura Medium" charset="0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64272-26A1-8243-BE21-7C1CA3BDBA59}" type="datetimeFigureOut">
              <a:rPr lang="en-US" smtClean="0"/>
              <a:t>1/21/20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D26EB5-E043-5848-9137-BC63B61F0E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460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462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39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017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443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436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035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386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371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26EB5-E043-5848-9137-BC63B61F0E0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414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AD9D8455-8CEC-B646-A952-35545CB77972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35B049F-C108-EF4C-B0A2-E34333A8597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41087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8" r:id="rId1"/>
    <p:sldLayoutId id="2147484299" r:id="rId2"/>
    <p:sldLayoutId id="2147484300" r:id="rId3"/>
    <p:sldLayoutId id="2147484301" r:id="rId4"/>
    <p:sldLayoutId id="2147484302" r:id="rId5"/>
    <p:sldLayoutId id="2147484303" r:id="rId6"/>
    <p:sldLayoutId id="2147484304" r:id="rId7"/>
    <p:sldLayoutId id="2147484305" r:id="rId8"/>
    <p:sldLayoutId id="2147484306" r:id="rId9"/>
    <p:sldLayoutId id="2147484307" r:id="rId10"/>
    <p:sldLayoutId id="2147484308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048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4" Type="http://schemas.openxmlformats.org/officeDocument/2006/relationships/chart" Target="../charts/chart2.xm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www.nhswalesawards.wales.nhs.uk/opendoc/27578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ommunicationtrust.org.uk/media/7415/universally_speaking_5-11_checklist_final.pdf" TargetMode="External"/><Relationship Id="rId4" Type="http://schemas.openxmlformats.org/officeDocument/2006/relationships/hyperlink" Target="http://ouleft.org/wp-content/uploads/Vygotsky-Mind-in-Society.pdf" TargetMode="External"/><Relationship Id="rId5" Type="http://schemas.openxmlformats.org/officeDocument/2006/relationships/hyperlink" Target="https://gov.wales/sites/default/files/publications/2019-07/flying-start-speech-language-and-communication-guidance.pdf" TargetMode="External"/><Relationship Id="rId6" Type="http://schemas.openxmlformats.org/officeDocument/2006/relationships/hyperlink" Target="https://hwb.gov.wales/storage/4373f5ea-f77e-4b10-a20f-4b06eb02f6a0/draft-statutory-guidance-languages-literacy-and-communication.pdf" TargetMode="External"/><Relationship Id="rId7" Type="http://schemas.openxmlformats.org/officeDocument/2006/relationships/hyperlink" Target="https://gov.wales/sites/default/files/statistics-and-research/2019-07/school-census-results-2019-764.pdf" TargetMode="External"/><Relationship Id="rId8" Type="http://schemas.openxmlformats.org/officeDocument/2006/relationships/hyperlink" Target="https://gov.wales/sites/default/files/consultations/2018-12/draft-additional-learning-needs-code-for-wales_0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2162628" y="1712462"/>
            <a:ext cx="795382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Present a critically reflective PowerPoint presentation on one aspect of ALN organisation within your setting. </a:t>
            </a:r>
            <a:endParaRPr lang="en-GB" sz="2800" dirty="0">
              <a:effectLst/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426192" y="3490210"/>
            <a:ext cx="7850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Speech and Language Therapy</a:t>
            </a:r>
            <a:endParaRPr lang="en-US" sz="3600" b="1" dirty="0"/>
          </a:p>
        </p:txBody>
      </p:sp>
      <p:sp>
        <p:nvSpPr>
          <p:cNvPr id="13" name="Oval Callout 12"/>
          <p:cNvSpPr/>
          <p:nvPr/>
        </p:nvSpPr>
        <p:spPr>
          <a:xfrm>
            <a:off x="7259448" y="4238141"/>
            <a:ext cx="2328110" cy="1291771"/>
          </a:xfrm>
          <a:prstGeom prst="wedgeEllipseCallout">
            <a:avLst>
              <a:gd name="adj1" fmla="val -53875"/>
              <a:gd name="adj2" fmla="val 75983"/>
            </a:avLst>
          </a:prstGeom>
          <a:solidFill>
            <a:srgbClr val="7B98EB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16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1804124188"/>
              </p:ext>
            </p:extLst>
          </p:nvPr>
        </p:nvGraphicFramePr>
        <p:xfrm>
          <a:off x="740229" y="1097038"/>
          <a:ext cx="6415314" cy="45199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75505706"/>
              </p:ext>
            </p:extLst>
          </p:nvPr>
        </p:nvGraphicFramePr>
        <p:xfrm>
          <a:off x="6110515" y="1097037"/>
          <a:ext cx="6415314" cy="45199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Rectangle 5"/>
          <p:cNvSpPr/>
          <p:nvPr/>
        </p:nvSpPr>
        <p:spPr>
          <a:xfrm>
            <a:off x="5355307" y="156623"/>
            <a:ext cx="2098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Context</a:t>
            </a:r>
            <a:endParaRPr lang="en-US" sz="3600" b="1" dirty="0">
              <a:solidFill>
                <a:srgbClr val="4D45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870644" y="6234276"/>
            <a:ext cx="3164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(Welsh Government, </a:t>
            </a:r>
            <a:r>
              <a:rPr lang="en-GB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2019). </a:t>
            </a:r>
            <a:endParaRPr lang="en-US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01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06172" y="1364343"/>
            <a:ext cx="937622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  <a:t>Space for 12 pupils.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  <a:t>Aged between 3-5.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  <a:t>Additional learning needs: </a:t>
            </a:r>
            <a:b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  <a:t>Autism Spectrum Disorder (ASD)</a:t>
            </a:r>
            <a:br>
              <a:rPr lang="en-US" sz="2800" dirty="0" smtClean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800" dirty="0">
                <a:latin typeface="Futura Medium" charset="0"/>
                <a:ea typeface="Futura Medium" charset="0"/>
                <a:cs typeface="Futura Medium" charset="0"/>
              </a:rPr>
              <a:t>Speech, Language and Communication difficulties,</a:t>
            </a:r>
            <a:br>
              <a:rPr lang="en-GB" sz="2800" dirty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800" dirty="0">
                <a:latin typeface="Futura Medium" charset="0"/>
                <a:ea typeface="Futura Medium" charset="0"/>
                <a:cs typeface="Futura Medium" charset="0"/>
              </a:rPr>
              <a:t>Global developmental delays, </a:t>
            </a:r>
            <a:br>
              <a:rPr lang="en-GB" sz="2800" dirty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800" dirty="0" smtClean="0">
                <a:latin typeface="Futura Medium" charset="0"/>
                <a:ea typeface="Futura Medium" charset="0"/>
                <a:cs typeface="Futura Medium" charset="0"/>
              </a:rPr>
              <a:t>Social </a:t>
            </a:r>
            <a:r>
              <a:rPr lang="en-GB" sz="2800" dirty="0">
                <a:latin typeface="Futura Medium" charset="0"/>
                <a:ea typeface="Futura Medium" charset="0"/>
                <a:cs typeface="Futura Medium" charset="0"/>
              </a:rPr>
              <a:t>communication difficulties, </a:t>
            </a:r>
            <a:br>
              <a:rPr lang="en-GB" sz="2800" dirty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800" dirty="0" smtClean="0">
                <a:latin typeface="Futura Medium" charset="0"/>
                <a:ea typeface="Futura Medium" charset="0"/>
                <a:cs typeface="Futura Medium" charset="0"/>
              </a:rPr>
              <a:t>Social, Emotional Behavioural </a:t>
            </a:r>
            <a:r>
              <a:rPr lang="en-GB" sz="2800" dirty="0">
                <a:latin typeface="Futura Medium" charset="0"/>
                <a:ea typeface="Futura Medium" charset="0"/>
                <a:cs typeface="Futura Medium" charset="0"/>
              </a:rPr>
              <a:t>difficulties </a:t>
            </a:r>
            <a:br>
              <a:rPr lang="en-GB" sz="2800" dirty="0"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800" dirty="0" smtClean="0">
                <a:latin typeface="Futura Medium" charset="0"/>
                <a:ea typeface="Futura Medium" charset="0"/>
                <a:cs typeface="Futura Medium" charset="0"/>
              </a:rPr>
              <a:t>Medical </a:t>
            </a:r>
            <a:r>
              <a:rPr lang="en-GB" sz="2800" dirty="0">
                <a:latin typeface="Futura Medium" charset="0"/>
                <a:ea typeface="Futura Medium" charset="0"/>
                <a:cs typeface="Futura Medium" charset="0"/>
              </a:rPr>
              <a:t>needs </a:t>
            </a:r>
            <a:endParaRPr lang="en-GB" sz="2800" dirty="0" smtClean="0">
              <a:latin typeface="Futura Medium" charset="0"/>
              <a:ea typeface="Futura Medium" charset="0"/>
              <a:cs typeface="Futura Medium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latin typeface="Futura Medium" charset="0"/>
                <a:ea typeface="Futura Medium" charset="0"/>
                <a:cs typeface="Futura Medium" charset="0"/>
              </a:rPr>
              <a:t>1 teacher, 7 teaching assistants. </a:t>
            </a:r>
            <a:endParaRPr lang="en-US" sz="2800" dirty="0">
              <a:latin typeface="Futura Medium" charset="0"/>
              <a:ea typeface="Futura Medium" charset="0"/>
              <a:cs typeface="Futura Medium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39193" y="229194"/>
            <a:ext cx="2098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Context</a:t>
            </a:r>
            <a:endParaRPr lang="en-US" sz="3600" b="1" dirty="0">
              <a:solidFill>
                <a:srgbClr val="4D45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59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98169" y="1632021"/>
            <a:ext cx="941977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“UNICEF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UNESCO and the World Health Organisation (WHO) identify effective communication skills as one of the top ten core life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skills” </a:t>
            </a:r>
          </a:p>
          <a:p>
            <a:endParaRPr lang="en-GB" sz="2000" dirty="0" smtClean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National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Literacy Trust, 2011 page 8).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13727" y="179380"/>
            <a:ext cx="39886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Communication</a:t>
            </a:r>
            <a:endParaRPr lang="en-US" sz="3600" b="1" dirty="0">
              <a:solidFill>
                <a:srgbClr val="4D45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98169" y="4084935"/>
            <a:ext cx="941977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Speech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language and communication needs are the most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prevalent</a:t>
            </a:r>
            <a:b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Additional Learning Need in 3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- 11 year old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pupils.</a:t>
            </a:r>
          </a:p>
          <a:p>
            <a:endParaRPr lang="en-GB" sz="2000" dirty="0" smtClean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(Gascoigne, 2012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) </a:t>
            </a:r>
            <a:endParaRPr lang="en-US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endParaRPr lang="en-GB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56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4971" y="1449978"/>
            <a:ext cx="960845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Speech and communication difficulties can control emotional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development,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and therefore result in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behavioural difficulties and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create troubles with children  making friends.</a:t>
            </a:r>
          </a:p>
          <a:p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</a:t>
            </a:r>
            <a:endParaRPr lang="en-GB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(Ripley, 2008). </a:t>
            </a:r>
            <a:endParaRPr lang="en-US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304872" y="121323"/>
            <a:ext cx="39886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Communication</a:t>
            </a:r>
            <a:endParaRPr lang="en-US" sz="3600" b="1" dirty="0">
              <a:solidFill>
                <a:srgbClr val="4D45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494972" y="4099449"/>
            <a:ext cx="9608457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ithout timely intervention,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these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speech and language difficulties can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be persistent, with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widespread and compressive difficulties resulting in lower chances in the future.</a:t>
            </a:r>
          </a:p>
          <a:p>
            <a:pPr algn="ctr"/>
            <a:endParaRPr lang="en-GB" dirty="0" smtClean="0">
              <a:solidFill>
                <a:srgbClr val="000000"/>
              </a:solidFill>
              <a:latin typeface="Calibri Light" charset="0"/>
              <a:ea typeface="Calibri" charset="0"/>
              <a:cs typeface="Raavi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(Clegg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</a:t>
            </a:r>
            <a:r>
              <a:rPr lang="en-GB" sz="20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Hollus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and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Rutter,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1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999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)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89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61329" y="237438"/>
            <a:ext cx="44391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Critical Reflection</a:t>
            </a:r>
            <a:endParaRPr lang="en-US" sz="3600" b="1" dirty="0">
              <a:solidFill>
                <a:srgbClr val="4D45FF"/>
              </a:solidFill>
            </a:endParaRPr>
          </a:p>
        </p:txBody>
      </p:sp>
      <p:sp>
        <p:nvSpPr>
          <p:cNvPr id="5" name="AutoShape 2" descr="rl.png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449" y="1022757"/>
            <a:ext cx="6268664" cy="529095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 6"/>
          <p:cNvSpPr/>
          <p:nvPr/>
        </p:nvSpPr>
        <p:spPr>
          <a:xfrm>
            <a:off x="9913813" y="6113659"/>
            <a:ext cx="18374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Gibbs (1988)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38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650243" y="280981"/>
            <a:ext cx="80114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Working with </a:t>
            </a:r>
            <a:r>
              <a:rPr lang="en-GB" sz="3600" b="1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Outside Agencies</a:t>
            </a:r>
            <a:endParaRPr lang="en-US" sz="3600" b="1" dirty="0">
              <a:solidFill>
                <a:srgbClr val="4D45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849121" y="1501392"/>
            <a:ext cx="761366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Overcoming children’s communication difficulties requires collaboration between schools and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health professionals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</a:p>
          <a:p>
            <a:pPr algn="ctr"/>
            <a:endParaRPr lang="en-GB" sz="2000" dirty="0"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(</a:t>
            </a:r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Pring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 et al, 2012)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49120" y="4084936"/>
            <a:ext cx="761366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Successful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joint working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can improve children’s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communication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skills by encouraging a holistic approach to meet the learners needs</a:t>
            </a:r>
          </a:p>
          <a:p>
            <a:pPr algn="ctr"/>
            <a:endParaRPr lang="en-GB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</a:t>
            </a:r>
            <a:r>
              <a:rPr lang="en-GB" sz="2000" dirty="0" smtClean="0">
                <a:latin typeface="Futura Medium" charset="0"/>
                <a:ea typeface="Futura Medium" charset="0"/>
                <a:cs typeface="Futura Medium" charset="0"/>
              </a:rPr>
              <a:t>(Wright 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&amp; </a:t>
            </a:r>
            <a:r>
              <a:rPr lang="en-GB" sz="2000" dirty="0" err="1" smtClean="0">
                <a:latin typeface="Futura Medium" charset="0"/>
                <a:ea typeface="Futura Medium" charset="0"/>
                <a:cs typeface="Futura Medium" charset="0"/>
              </a:rPr>
              <a:t>Kersner</a:t>
            </a:r>
            <a:r>
              <a:rPr lang="en-GB" sz="2000" dirty="0" smtClean="0">
                <a:latin typeface="Futura Medium" charset="0"/>
                <a:ea typeface="Futura Medium" charset="0"/>
                <a:cs typeface="Futura Medium" charset="0"/>
              </a:rPr>
              <a:t>, 2004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)</a:t>
            </a:r>
            <a:endParaRPr lang="en-GB" sz="2000" dirty="0">
              <a:effectLst/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51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550" y="198301"/>
            <a:ext cx="7348764" cy="64033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8676229" y="6201531"/>
            <a:ext cx="35157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(McLachlan and Elks, 2012)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44251" y="152791"/>
            <a:ext cx="103560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err="1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Wellcomm</a:t>
            </a:r>
            <a:r>
              <a:rPr lang="en-GB" sz="3600" b="1" dirty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 Speech and Language Toolkit 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7" name="AutoShape 4" descr="data:image/jpg;base64,%20/9j/4AAQSkZJRgABAQEAYABgAAD/2wBDAAUDBAQEAwUEBAQFBQUGBwwIBwcHBw8LCwkMEQ8SEhEPERETFhwXExQaFRERGCEYGh0dHx8fExciJCIeJBweHx7/2wBDAQUFBQcGBw4ICA4eFBEUHh4eHh4eHh4eHh4eHh4eHh4eHh4eHh4eHh4eHh4eHh4eHh4eHh4eHh4eHh4eHh4eHh7/wAARCAFpAe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WT5TyKHGDmjqo9aHya+OPpyOT7wpYvvketObBWo87Tu9KoZbA+WlUZFInTjmnoM0CK7R/vCaZ3yOoqzIv7z3xUKDDfXg0i0XLf5oxzSyDAJqO14yvp0qZgSM5oENzlcilA5FIg4K+lKOgNAyQCoJRtqctxmo5mXOOKARJb9CPSpJBkAiqkdxFGfmYDIqaK7gmQ+VIGA7inZhcH7UgHTvSOwOec8UA9MGgBXUHGaa/ODTn+5n0pvVKEJjJP9SxPGOaryncA3arLfNG69iCKqy/LEBVIRDxvYVVuBwak3/vSPaopm681QmzH1HIkJ9qh+CUvk/Fi8i6edZSDH0ZD/SrGp9FNYXgS9i0z4vWtxM2yL7PNvb0Hlkn+VdGH+I58R8B9EyRbpCAO9YPjGzElgWxyKwtO+NXw8uXKf2vJExYKGlt2VTnvn0rbTxF4Z8Qw+XZ+I9KdWXO0XSK2M45z05r11Fs8jmPHdauVjlZWODnFYhlnkuB5cZIxwMcn/CvU/id4S07w/4Sm16ORZZPPSMvFCZooQT8zSYYHAHfOM4rhLHw/c6zOJo/FNxpGkEZiuf7JbdODzuRUUkL9WqXQZamios0kI/fRMh9+1L/AGxZxjdJcRoPUuKfquh+B7O+8v8A4Ti5u5QoZ3uoArJn/YkGfy/WqC6TazRGXSfEN1ew7iuYbSJACO3IFTKhYpTuacOpW8q7oZVkHqhzUn22P3rlNM0WfUtdgt4bLUb0ypI2+J0Eihe+2MZxnuT61p+IbHW9JsoB9nnhdgFRZrViznPXcRg1Lo2KUjes75VuoWUkESLg4HrX1RrcksaRNCQJApKkjvivlHQkWfV7ezChrhnDCMRkNhWw2eOxr6u1of6n6H+lRZWdiZvU47WH1K8tS9zJsQD7ijANcVqPG6vSdXTdaOPavL9dk8tmGe9c80OLMaJgbyb6gfpWhEw4rAt7gfa7jn+Pj8q0oZ+gzWLRqjXjxUq1nRT9KsLcDuaQF0AUuKrLcL604TD1oAlIpjAZpplGKY0goA9R+FMMUegz3Cq4d5iGJ6HA7fnVjURptrai41BXf7QzbY1TcW5qx4QuZH8FxXUkcUZKOQsa7VwCQOPwrntY8SXUkLwx2kCPENqS4yV9xnvXa9IIxWsmcB42gVr52a0htIwPkgTGQPVj61mW8YVAoGAOgFS6zMXmO5izM2Tk8mmwniuOW50R2J0T0qVFqNGFTKaQxy7h0Yj6GnCSb/nq/wCdJkUCqTYEivIcZY024hjuF2zKHHuKegqTFaKTIdilHYwxEeWGAByF3HGfpVyG6lt+YwufelIqJhVe0l3Jsh1zql64xuAz6Csa8V5nLyEs3qa0pFBpLW3hmu4455fKjJwz4JwPwqW29w2MPyPaiuv/AOEf0b/n8b9f8KKOQLmHC25SGzmnjkYPWmLkydqkXIY15yR6oi85FQyDk1K3ysD2psw5zQNE1s25MdxUqn5utVbVsMRVj+IHtTAkfrVc5y1Tn1puOWyKQ0xYG+cHjBq3/DVCP5Tj+6c1eU5xQNjFG1/agnGfrRJ1qjq99HZWkk7Nwqkk+lNK7FeyJ7y9gtY/MmdVABySeBXn/iHx0kzvFpoJCnBlI/lXIeJfFE2pPIks5jgB3EA9vSuP1bUGkh8+3iKW4+USSHJc98V69DAxjrPc8qvjXJ2hsdPeeL7tZXRrpyWJ5YdKbpnjq8t42t4r6SIE5DAAiuDhtp7pGnZSR2I6VEwKMQB0Ndfsodjl9rPuev6P8QdStGkM00N+p6Bjh8fhxXQ23xS0UOkd3BPbsTycAgflXgCTSIeG2n24xVy2vpSu5iCq8HPf/Gsp4OlLoawxdSPU+q9K1Ox1S2FxY3Mc8ZGcqelWE+6R7185+GPEd1pkom02ZoSfvxZyrfhXqXgXx5bapObK8AtpjwNzcZ9s9jXm1sHKnqtUehRxcamj0Z3A64qvP9wg1Ox5yDUE/Q/SuU6TPc4uB71HO1Pl/wBYrVBctyapCZm6k3ArkrXMfxL0ZiAVkk8tgehDAqQfzrpb5+BXFeK7m40/VrLUbZgs1u4kiJGcMpyP1rpo6Mwq6oZ4v8B6EuuXKWU01hEH+Ty4mkhA9MgEg5/pWIngG+kONP1uznOSAnmAN+ROf0q7qHjrXLi5aef7M5PUCPH48GiHx5LtC3WnpIP9mT+hBr36dehypNP8H/keDOhiE3Zp/ev8zNu/DXjWzgaBllkt2z8oc7W9eDgdqgtNU8ZaMhjtzqdtH/dgmfb+ABIrrbXxhpJUOYZ7Y46ooGPxUg1dTxHo1ydv9qICe02c/m4P860vh5bSt6p/pchLER3hf0a/Wxh+Evirqnhu6mmm0i0vbickTz30BklcYwF3EggD0rTf4jeCtTuRc6h4OtLWYJz9hlMCSPkZZkKsvSryxadfD93JaT5OTja38mH8qo3XhaxnBZrGDO3A+QjPvwp/nVeyjJWUk/mv1J9vKD1i18n+lztvC3xA+H1vJIlnNf6Z50yZeKK3O1QOp2lCB6gAk+9dmPFXhnU7RnTxpc2/mO1xun02QeXjPyjGQB3C18/XXgm13fLabef4JR0/E5/Ss9/CLQsTD/aEXTlAev4CiOFnCNkm/wARrGQb+JfgfUnw/wBJ8I2Oqve2viCx1S7kt41RUYb44yc5K53ZYnJJxXrGopvaP2Br4l8FHxJpWsRDT4bq+laVI2nukYtCgcFwvYjjOa+4P9cqNGC24cYrkxNB0kla1zaGJVduV72MO/hLQsMZ4ryXxZp9696/k27svrjiveU02aQZ8ljn1HFRSeHWmJMkcYz7VwuDZqp2PmH+xJ45HkKTKWOSeamjsboH5WkP/Aa+lR4R088yRo34U5fCelL/AMuy/lUOgzT2yPnH7HqEa7uvsVpha8ThkU/mK+jpvCeluMfZ1H4Vl3vw/wBLnzhdv4UnQYe2R4KLicdYT+Bp4vWA+aNx+Fewy/DGzySsh/OqNz8NVQZQk1PsZFe1ieXf2gmeWI+opft8Z/jX867DVPBVxbqfLiJ98Vzz+G74yiM22dzAdKj2bRSmmez6ev2XwHZR9CbWP/x7B/rXJ6yqx2kr4AJ5NdrrqCLSoLaMYVdqgewFcV4mjcabKVU9K6JmUWeXarcA3gHHBJqSGbis6/sbuS6Mp3x47EUkUV2g/wBYD9RXK0dKZuRyDiplmAHWsRZLpf4FP0NP+1TDgwt+BqbDubQmFPEozWIL7H3lcfhUkWoJ/ex9eKaQXN+NxUnmD1rFjvEI+Vxn0zU4uh/eFaJEmmX96azCqAuMjrTvP96CSy7CtDw7eabaXEj30UruQFi2KCFPfIrDkmwOT1q74XjF7r9rERlQ/mMPZeacdwZ6f5UP/Puf++aKd9pf+9RXTYzseSAEYqVu1DLwRSLkg14p7Fxp5FIfmTFKfTjrSL94igERKdrg8cHrVv8AhzVaQYI6fWrETAxjnPHNAyVfu4pJR8pK9adHyKU/doGQn/WBsdRzVmI5QeoqvLwAfQ1PD9446HkUiiSXla8w+LevLa6eNLWUK8pO4YydvrXp1y22BvUA18yfFm/ebxpf5fJUrGvPAGMn+ddmBpqdXXoceMqOFPTqQJJZOI/MYysCS+OAPQUy4ij1S8ae5lWKxhT91EDjce1YFtcrGBnJVjz64pbjUWYKq/Lg4AHp/wDqAr3meKjvFhtzpAjiVFYLux+FYcmhysm4R7v4Qe2cZ/QVX0fVPLMjMxJbCj24rpE1JVtWjGMYJ/D/ACKkdzjLjT2jZ8fdUgFqrNFKAFAx2xXexW0F3FFEwTdzIRj+f41Sn0XdmVR854UY7n/IpXGcpCZI2AUnI6YrYtNQeRlaVmV0barr1zSavp7WaPtUkqNin1I6mss+asSRr1z196WjGtD2rwL4/WQJpmuZSQYWO47N/vf416EXWRVKnIZQc5r5ft5mz5bZJxw3oa9n+FGty6hpH2K5cm4tjt6dV7HNeXisMornielhcQ5PlkdbMvFUL44BrUuV4NZGont6iuKC1OybMe8PGfeuM8dklY8jgdK7G8kRUPc1jX2j3HiCMQwxMQvV+ij8f8K9DD0Jzd0tDgxGJhDRvXseWXUyqxHU+lUx585/drgDv2r0W9+HM9oDIZEmPYHhc+w6n8a5zUND1CBykkPkr6udv5DrXeoqJyx9pVdor5GEJGjiEcjDdjnmoJrgAj5s8dqdeQyxyMgUsfZarfZZ3GSpAosrnR7Fw+MmtblmkOccDitW11TULcjyL24j9NspFYy220n5ufarEUEq9mUH+9S5b7EykkdPbeMtetxj+0GkHpIqt/MVvaV8UNXt2Ae30+4x2eCuDSzlk7H8aWS1EDbmmHTpihRcdmZt82lj2zw/8aIbW6WS80CNRjBNq6oW9zxXrnhr9ozweLeOK5TVrNgMZaBZAPxBz+lfHNra3V84EQ8uPPMjf09a1TapCqxxyMWUck9z71NRyesmVRoRqPkhH7j7p0n40eCNRA8rxJarntcRPH/MV02n+MdCvwPsup6bcZ7R3S5/LNfAugK2ZAXLdK3FU1yuu0zsllii7N6n3nHfW7jIV8eowakFzan/AJaFfqpr4asNU1Wz/wCPPUry3x/zznZf5Gug0/4heNrMDyvEV6wHQSsJB/48DR9ZXVGLy6XSR9kK8DdJoz+NO8pW+7g/Q18rWPxk8ZW4Anksbod/MtwCfxXFbtj8dL9SPtmgWsnqYZmQ/qDTWIgzKWBqo+izD7U1oQeorxew+OmkNj7Tp2pW577HVx/SugsPjJ4TuMBtUngJ7T2zf0Bq1Vg+pi8NVX2TvLzTllQ4FYEmnLFdqGjH3gelLYfEPw1d48nXtMkJ7NJsP64rW/tKw1BVaN4JSOjQyhqq6exHLKO6M/UIxI6LjOKhk0yFov30YYnse1bEaWu/fIZs9vlHFTeXpzdZGP8AvZocbiucPfeHbCYndCv5VkzeCLGQnbFz9K9SS2sf4fKP/Aqf9lT+FFx7UvZofOzyCT4eI3+rGKqv8NZjna59q9oaAD+GmGHmj2SK9ozxSX4cXSqcHP4Vm3XgDUYx8qhvwr3povamNCD2peyQe0Z86z+DtTjPNru+lQf8IrqX8Vuy19GNbIeqKfwqJ7GFv+WS/lSdJFe0Z86N4f1FD92VB9ajGl3yN8zsAPUV9B3Wk2rKcxr+VYOo+Hbd1JEdS6dhqoeF3ZuUkK7lOPaut+FdvLJPe30qjCKIkI9Tyf5CtXUvCULTu2NuTWppNlDoOiuucKgaaQ/h/gKmMbMpO5p5HtRXjf8Awsm4/vH/AL5oq+dG/sZG0DlQ1M6MRREcqy+lI453dj1rxzvAqMYpJAMhu9OKjAIpH5GKYXGSr8oNOtj1WhRlfcU2P5JcH1oHctxtzinZ6ioc4YHtT++e1IaGy/8AHu5A5AziixZWYMOjD1pxBZiM1DCBEcDoOgpFEHi7UU03Q7y7dgPLiJr5P165e81Ce7k+/KxYg+5r3P456qYdOg09WObqQb8f3VwT/SvCtVjwZJMYG/8ATPWvZy+Fo83c8nHTvLl7FORgq/096YGBkHr0pkrfNzzToFyC35V6R55bhciQc4GcmtJ75/LYBjyMAGsdWwQ3vU0j/uCc84pMZ01hqflAgNliQpY+lbdlrSrcJ1ACF+T3PSuBSRvJ+UnnmrbTv9rIUnBUCpsUd5q7WU0CuGDeWuQoP3if/r1jR6biKJzy24sfy/8Ar1z6ahJkFmYDO7Hv2q+msTfZgu70zSsBp2+ls0UromTnAr0L4W2NxbWf25VIUuU6feHeuJ0PWdvloEVmcYOfpivbPBGn/ZfDMayKNzsXH41xYyVoWO7BU+aV+xfmG5N3qtcprt5i8a1iwZQgbBOODXXyrwPyrg/EK7PFEZ/56WrD67WH+Nc2AhGVeKktB5nUnTw8pQdmVIFuvtge4snuYQrMVRsAsBwPXmvQ0utA0+zR5sxQqo6nALY+6AvU+1cbZNhiKj8Vc+H93PyTof1r6mdGPI2uh8vl+IcsTClPaUkm+urJfEPjpJZxZ6TZJplu7hGuXj3THJxken86rReF9NmnM0uozXW75suuD+PNZEbEqOSaufb7lbSXay7ghwSgyv0NeOpKb94/YqvD06cLYSSiut938zoF0XwjZW4a9mgjHfCbmY+i9ST9BWdLoejanKYtL8MoAxwJ73dJIw/2Y84H/Avyqz4H02z1fw9BqjSSreSNIskp+YsVcjv04A6V0ek2ut6Rdb9PvrVoy43q6YYjv2I/WvQp4WPLzWPzTF5zTp4iVCL1i2nKXl2W3pe5R0j4V232X99DHb5HUqNw/oPwqHVfhJoNlbteTXwhTvJK21c+3c10viLxxcafcXUMdlFdz5HkDd8sYxnLDuemKzvhner4r1PWP+EviuJnXYsTH5PLBBJ2dh07VM0ublPTpZdW+rfXat+V7Pdv07L+rHnT+C/7QuvsOgxXN0+cbym1QPX2H1Nben/Ae7UC51TU4iepjRSQv4nrXvMs/hbw94ekntpEt7eJATGVALHqPm7mvDvG/wAQNU1rfa2jtaWR42ocMw9zUz9nTWu5vgMuxGZS9xcsF1/rd/1ocR4l02HTLuW0s7iORYjtLJz+vT8q558DituYbo2HXisSfhyK8yo7s+yhl1LBxSpr59TT0HG2Q/7QrbiHcHNYmi/8e5PqxrYg5A4rknueFXd6ki2g9qlAFQpu+lTKTgE1kzBjgop2wGkUipFIpEjRGMUuz0qQdacBUsCIrx0zT0aWMgxyOhH90kfyp4X0pdvPekBfsvEviSyx9l1vUIwOgFwxH5Gtuz+J3ja2x/xOGmA7TQq39M1yu32FG0dxTU5LZkOnB7o9DsvjR4miwLqy065A/wBhkJ/I1t2XxwUY+2aA494bj+hFeQGNfSkKL2q1iKi6mcsLSfQ99sPjZ4dkx50eqWv1QOP0Nbtj8VvClzjGuxxk9p4mX9cV8xlBim7cVaxczJ4Gkz66svGWiXgH2fVtLnz/AHZ1z/OtSLUoZBlYw49UcGvi/HTrU0F5eW7Bre8uIT6pIV/lWixj6ozeXroz7OF5bH7yyL9RSi4tW6TAfUEV8i2njPxXaY8jxBfgDs0pYf8Aj2a2LX4q+MoAA99b3A9JbdT+owatYuPVGbwE+jPpueSJzhJYz9GqIx/KT1FfPVt8YtYU/wClaXYz+pRmT/GtKH4yWjqFuNHuYj3MUwb+eKtYiDM3g6i6HrOqWqshcDGDXnnxW1L+z/B93sbElx+5T6Hr+lLo/wATdA1Bzbtez2hZT/x8jav0znFcV8WNSTX9V0vRdJmS53sMGI7gWY4AqKlSPLozSjQkprmPMfz/ACor3f8A4Ucf+fkf99UVyXXc9Dnj3MSI8j06U9x8pHp0qFanyDg+owa5kSRJ0PU0IeeRSj5SR1o7etMBPuyfWmzDBz3pZDjDdxRJlowaBokU7o1NSxnctQWx+Qr6VMhoHcc4G2q03yg+qjNWuDlfaqV9InkPuIA7n0FKw0zwb406g114qigDHbBCOCe5JP8AhXE6iwaEejCr3ja+N/4q1G4YnmXaufQDFY+pN/o8YU9F/wDr19FQjywijw60uabZSvFw6kdDU8a7bZDnqarsdyj8xVhebaH3H9a6DAikbEiL7U5m+Uqe4qC4J88n0FPLZP1FAE0UmYwM81bkmH2hivp/SsyFvmH1qYP84PXiiwD2kJcZ4AAA+lWgxBGOnH8qoP1b2FWnblB/npUjOg8M/vtQtoyTjODX01oM6vo1u54VIsn6AV8zeBB5muwpx0Zv0r6JsZWbwxHBa/6+aHy19ieK83G7pHr4Cyg2bUmGQEYI65rh/GKbNZ06X1MkZ/Fc/wBK7gR+XbpHuJ2IFz64Fcf47TH2KX+5dLn8QR/WufBStXi/MyzGPNh5ryKNucSCneIhu8N3n+yFf8jUafeFWtQXzNCv19YCRX2S1TR8NQlyV4S7NfmczAeCKlODDIuOqH+VVbZshTzyBVte6+oNfOLc/pqLvA6P4Ovu8H7c/wCrvJl/8ez/AFrtVrgvgw//ABIb+H/nnfv+qqa7xTX0NB/u0fzJnUOTMKy/vP8AM4rxV/yHZ/on/oIrOhkliIaKR4yO6sRitLxbxrsnvGh/n/hWUK4qvxs/orhRqWS4a/8AKiPXb+9ubdI7i6nlRTkK7kjNYEhrW1U/u0+prJkz+NefWfvHZXjGEmoqxC/Kmsa8GJM1sSdKy79eTXPI87FK8TQ0cYsl6ck/zrThbpyKzdLytpHx2rQiPPNcktz42esmy4hPqKmXryarxmp0qDNkqr7irFqqidWZhgVAtSLSvYhml5cL9NpP1oFqhJxkVQUmpo3dejN+dU6i6ojkfRks1uY0LbjxUYBPepWmkZNrMSPemrisZtN6FRv1IgwzTgM/w09lVjnFJgjpWZY3b+FNKe9SHpgjHvTCp7HNADSvHrSFaCrA0jbv4Tz3oAawGaaVHvmnAt35pGbA+71phYjZajKipSy00svemBCyioivpU5x60wg84pgyvtYH2r1D9nLw6dU8Xvq1xHm305d65HBkP3fy615ptP419V/Bbw8PD/gW1R023N2PtE3HOWHA/AYpSdkY1ZWR2nHpRS7h6UVlqch83Yx296kiPymk4IzSL8pA96pHUOcZwenrTWA/DFPI4I9elRZ4piEPzL1zSRn5CvXFA4poO1yOxoAWJv3lT5IIqqx2vnpUxb5c9BRYdyfcqsCTisHxTcrbabcyMdqKuSfatV5Bt/xrzz4v6slv4Xujuw82I4h656mrpwcpJEzlyxbPC7ybzrySZuS8jMce5qKYbjKpIPJxj2qKJyJFb0IxTom3HPTtX0SVjw27sqp90qecGp937mP0HFMlTbLkYANL/yyHr9KoRFcH5s+poU/KT6CnTplCcjPUVEJP3eOQKoQqHEmaVG5/GmHqD+FIDgn60gLB5OPUAVPnJRvrmq69M1NJ8kRPtikNGv4Wu5rW/SeAgPsYZIr6K+GVn/afheO5v8AMzrKXVTxtIPtXzz4BhS41uCOT7oyT+dfSvw/C+SY7dgse8/L655/rXm43eyPXwELxN6b+lcp49TOjPJ/zzdH/Jga6+6jaORkbj0rmvGUXm6FeL38pj+Qrz6UuWaZriY3hKPkc6CKvxL5ljcx9d0Lj9Ky4X3xI3qoNaemtlih7qR+lfbwkfnUtDjLRswxn/ZFX4Tl196zrYFYgn93K/kau2rZK/WvnnpJo/pTBz56MJd0vyNT4NSbP7cg7C8Uj8UH+FejrXlnwsfy9a16LkHzIm/9CH9K9OjbIBr3sM700fztxNT5M0rLzOR8Y8a4T/0xT+ZrIWtfxhzrI46wr/M1kD8xXJW/iM/e+DJXyPD+n6sqap91frWRIOtautKz2+2OTYxHDAZxWQkQhgWJWZtoxljkn3NefWfvHZiqj9u4207kUvSqF2uVq9J1qCVdy4rnZyVNUzUs7cLaxDb/AAD+VWo4QTV+G3ZYkXaDhRUiRAMPlricj4xlRIOOKkWJhWpDbqeMc1ZSz4471HOZsx0ibFSCNga2Fsu2KeLPP8NJzRNjIVTnoakVa0vsYzQbGs3ICgq0oQ+lWDYsrZUn86cLeQdam4yqV5o2nHerJjYHpSFMdRSuBWIpOBzjFTlRTNvHWi4EJ+ppMeoFSsn0pjLxTGROv1FMZeemalbNMOe4p3AgZRn0pvQYNSsaiancCJhzxUTA+9TtUZ/lTTEdL8K/D7eI/GtjYspa3RxLOfRF5NfXAUKoRRgAYA9K8n/Zt8O/Y9AuNfuI8S3rbIiRyI1/xP8AKvW1HU1nN3ZxVp3kM20U7d/s0UrGVz5vg+5tPUHFD9aPuTc8Z605x8x9Ks6hQcqDURO2QjFKh+bBPWklGSD6UxDG4qOXqD3p0p6U1sGOmFxJuUBFCuPLx3qONi0ZU9RUTTLCTnqaBkGpXsdtFIztynLknGBXz/8AFDXm1S8EMbEwxk7RXW/EXxJI9zJp9rJgAkysD94+leXTr9oumZiSBXp4Ojb3mediat/dRV8tgq9jgUQ5DsgB4wc1Zt0865AHc/pWubFYY2LDJ2gfiTXo3OOxgS8r7iomPUdOM1anTZM4IwOfwNUc8/TimhMlxuiz+FVl4Zl/KrSYEYBz3qvKu2UN+dNCYhGVJ9Oab/H9af8AdfHY0KhcqqjLZxTAtW6bgN3AB3Mfam3Um/pwB0p87BIhCh93I7momX/RGf8A2wKko3/ALSJqbSRqWKRkkD071738P9W+1M0NjZhZ0+fLvtGOAa8I+H0wguLmXaSTHsUAZ5zX0J8NYlkiuNQa2EMjMEHqRjn9a8zGvlbZ7GAbUNDrfNupYg12sayY6IcgfjWbq8YmspIz0ZSv5itSXpWfeAeWa8tNt3OipqcBphJsICeuwA/WtPTTi5TPriuZ1eDUZtCvbTS5xBeb3WJy2MYc8Z7ccZpfhzca4dJjGvxul0kxVfMA3MgxgnH4/lX2dGpfl80fn9ahZSd9mQOvlzzr/dmkH/jxqa2OHGfWoNdlNrc6nKI2k8qSRwi9W4zgVneFNbh1yyNzFC8LxsFkQnIB6jB7g15FaLVSXqfumU4+l9Xw9GT96UE19xufD1xH4w1uHP3oo3/JmH9a9MtJPkHevLfBjbfH+oL0D2n8nFek2rYNezhH+7R+McXU3HNq3qYXjE/8TeP1MA/nWSCOlavi/wD5CcJ/6Y4/WsheTmuau/3jP2fgeV8jofP/ANKZW1LlV9qyZutaOsymGEMqlzzwOprGS4Yqpm2q56gdBXJODb0O3G14xruHXcHpETLqPUj+dK33j6VZ0+3lnvIYoY3kd5FCqoySc1yTTRySqxdNyT0OvSEYFSLFz61KpVbue0Yjzrdgsqd0PoanjVT7V5srx3PkmyW2hVtp2jkVoQWgYdwahtE3J9K2LWMfL6GsZSIKi2LdsUfYpF/gz9K2xAOMVKIuOlRzAc6YGUncn5ilFurdVxXReUCOVFNNtGR9wUuYZz5svTFNNmR/DW+bVKY9qedtLmA557Q91FQyWvbZXRNaMP4T9aiktyP4T+VFwsc5JZj+6aryWuOnFdHLB9KqyxDHQYp3Cxz7WxqB42Fb0sar2qrJCD2qrhYxmVu4qJl/CtdrYVXmhIqrhYzGHHNRMoq68JzyKhkh/OncLFRqtaHps2r6xaaZbqTJcSrGMe561XkjbNd18DrvRdN8WvqOtXHleREfI+Un5jxn8qaVyJy5Ytn0rounwaZpNrptsoWK3iWNcew61cbpisrTvEmg3yA2erWkhPbzACPwNaiMjpuVg2emDnNRZnmO4m2iovtVv/z8Rf8AfQooswPm+Vj5o3dqmPzAEdqZcKMbh1FMhc9DWh2CsdrU7dkexFNl9aYjUyRp7jvSfmKdJ94N60wnHHpTEQbhHIST1Fcv471caVpTTBsSP8qev1rob+QIc5rxv4n6o1/rf2VCfLt1wcevetqFPnkiKs+WJyNy8kzySsSXkJbk9M1RuQsMXlKcsfvHHSrsuVO0HJ9ux9KjMUTT+WrZC43uecn2+lewtDzJD9CtImL3FwxWFVJZumPT/PuK1LNfttsJdwAiYCRT19j/AJ9KrahIggi0+1jwR8z89/etGzjWx8q2IDMwzMT0GegpknM6jGGkZgPfFZEybWz710M+1Z5kKjOSD6Y7Vl3cPDD0rSLIZSTkfSmZ3x4PBxgUseVOO+cGmniQ+maoQj/MM96mtjsiaX+L7oqE9fqKlYgQxL65J/OgAHKkd6sQqr6PcMT86upA9aqr/rSKniZoxJGMbXHSkyk9TZ8GSpFdlZG2qVJP4c/0r6H+FF6t54dW4GQHkc49MGvmLS5ClxwehxX0P8BbhX8NTRs2WhuiCPZlGP1BrzMwj7lz0sDPXlPR5DwDVG9+61X5cVUmQyfKqkk+leTHc757Hnkq+XqN7H6Tk/mAf61LEcOD710d74TmkuZbmK5VXkwWVl4yBjqPaqE3h3VIeViSUf7DjP5GvqcLjKPs4xctUfF4zA1/aykouzZymr5XXLvB2nerDB9VFVbeGGHd5MMUQdi7+WgXcx7nHU1u63oOsf2hJdDTbloWRMsqZwQOcgfhWSUKttdSpHUEYNcVecZVZcrufsPDvLLL6DkvejG3miHw02z4jEf37R/02mrunaT4r0/4lvfx3rXGiXjM8ymX5Yxt4XYe4OMEdjWfo/yfESyb+/BIv/jo/wAK9GUV6WHXNTXkfmPF8/ZZpVVr8yRl+KfmvLdh3iYfqK4e28Ww/wDCVTeG7rTJY5TIFt7lZOvy55XHIPqDxiu28R/6+1/3X/8AZaymhjeWOZ40aSLIjcqNyg9QD1FZ4h/vGffcJ0sTVyTD/V6nLyyd/NXehmeISFhRveseyhM7faJAREOVB/i9/pW9qFvb3eo21reGQRbGlIT+IggYPtz+lWbfRtMZt091LcnPCudoH4CvfybL5VoqtZPtd2+8+Y8QeJoYXETwMW07JtpXdn0X6u5hy3EQbamZX/uoM1Laf28zM2mRJbo67S5kXcR3wR/9austrS1jXbbRRKP9gDmqWoaOZpFks7qSwcElzCMB/qP619Fisndan7/veSsvub/4B+T4LiNYar+7fJ5yvJfNK35Mk8KreaOky7YpVnfe5kGXbjjJreF/azLtuNPAz1MbYNZdpFLDbJHLMZnUYLkYLU6SQRgbiMmoxHDuVqj7SrTtZd3f8Huc+H4qzirieSnV5m32VvxWiOt8NWthfwStaTTr5UnlsH+bDYBxn6EV0ltotwIh80bc8djXO/COAPpl9NuwGvpOPXAUf0r0e0RjgsAQOlfkGZwhSxU4U17qeh+w5dVqVMNCdR+81qYo0y6RAzQOPoM1EYWU4K/nxXWrIR2pW8uTiRFYf7Qrz7nbzHIBccEH8qUxjtXTy2FlID+62E90OKrSaNE2fLuCPQMtIfMYJj49KTyvpWrJpN4n3Qrj/ZP+NVJIZoj+8hdfqtId0UzGfQ00x81byPcUbQfSkMz3t0P8IP4VVms4jztxWu6Liqc+CcDFVcDDubEc7WP41TeykU54Nb7xnBOKrshHBWruBgzQOgOR+lUJ0z/D+VdHcj6VQkiVs5HFO4zDMeRnNRSx8dK2Xt0wdq4qlc2+Adp/CqTEY00a+lXNFh/cyTZ+9JtH0HH881HdRmOF5ccKpNXtOiaGyiiPUKN316mumgt2c2JeiRMpZXJDY4q5HrOqW1vttr6dGJ2oPMOAScVRKs241R1eV7e3ZkGXVSIx6ux2IPzJP4V0JHG2an/CSw/9BCX/AL7oqj/wrCb/AJ+Zvzoq7iujrsBl68VWKhSeuc1PEx6EcVHcLg7uMmuFHUOIBQHjGKr/AHW44qRH+XbUc3X1NUIVjuBqGTjHvUitiopzhTx9KLE3MDxfeiy0ya4JxsT8z2rwm7neeeWdmJeRtxY16T8XNQ2wwacrHfLlmA7KK8qvpsSCNTzj8q9PCQ925xYiepHLISwWMEds+/c09E8hAxbJ7Ci3j2Kzt6YGafAn2i5Xd93t9K7LHK2aukWf+lItxlXYh5Mjr3Ap5P2m/kMbEh5N2SPU/wCfyqaeT7PDPISDLt2/mf8AP5VX0lmjEkzAsUB2DuWPAoJuUdWXGokR5xyScdeazJM+YxbjjHNbmpQm2UCTJuHUFl64HpWOYzvweecmnETM6aHCl1HBP5VVPzAMK25IRjByM1nTQtDNux8pPUdK0JTKfb3pznMcZ9BUhjIb2pqrglD0zkUDGA9ZPSpydyq3ccVWPC7D171JCx2gfhQND4zsugezV7Z8Ar7bfXlsW4liEmPdT/8AXrxSZd0SuvY16D8GNSjtvFWntI2I3k8txns3FcmLhzUmdWFny1EfScKSXHC/KO7H+lXYLdIVwmSe59alihKrtGCAcClWF2bCg1865dD2bXImUk+9WbWx3fM4H5Vat7UxjccMashlHBXFNSM3EiEAAwpwfaqt5p1peDZd2kM4/wBuMGtFAHOAau29qB8zcmk3Y2hNx2ZzMfgnRpANllHbHO5XiUBgfrVW98E3keWtLmKdeyt8jf4V3KJhh0x6YqYLk4FdWHxtah8LPNx2BpYyXNVV336niHi/Q9VtVglm0+dY0JDOF3KM9OR9K50KccYr6Zit+MnkVQ1Lw1oepZ+2aXaux/jCbW/MYNdLzNzlea+4+o4fzGlleFWGcW0m9eup8yXqn+27T/rjL/NasNnoAa9m1r4S6PdSrcafdXFpcKCqeY3mRgHGRjg9h3rmtR+FfiS3ObZ7O8X/AGJCh/Jh/WvtMjznBxwypzqcrv1/qx+acc4Wvj81li8PTcoNJfhba9zgEVypZTtwOfmx/wDrqRbi4XpK341sah4T8RWBb7Vot4ijqyx71/NciseWFkO2RWRsdGGDX1NHEwqXlTmn6M/PK2GqU7KpBr1RIt/OPvbG/DH8qpXtwZpGduAO3pUhiZR2/CtPwfo51C/N1MmbW3boejv2H0HeuDOcU4YdOo9EepkOEjLENU17zR0/gWxuNP0KPznkjkldpSg6jceB+VekaCtz9nDzylgegNYehWb3EwdgCgNdfHsVAoGABX5Li6vtaspvdn6zhoeypRgug4ZxS0BR2INKR7Vxs6RCeMZNINw/io/CjHpSGODMtO87nBqPBo/CkMc8dvKf3kSN9VqvJptm/IUof9k1Kee1IzbBwxoTHYzbzSsKfJm/MVkTadeKchQ/0Nb0s2T1qLzPSquNXObkjlT78bKfcVXmfaDkV1Rljx83T3rMv0t3H+rQ+4qtB3Zy8zKx5qEhW5U/hWvNpkTNlXZPbqKrS6VIOY3VvY8VQ7mZIuFPes25wT71qXtvdQqd0RI9Qc1kSOc/Mp/EYp2YXRTvk8ww24P+skGfoOT/ACrRChTVKFhJqJbHESY/4Eef5AfnV4MMZrupRtFHn15XmNf5fl796o6TCNU8aaXZdUSY3cg/2IuF/Nyat3Uwhtnl6kDj3PYfnVn4U2Zk8RahqDciNVt0J/ur1/Nj+lbI52em4op272opBY4ZDikn+ZT09qRV96XqpFciR1srJ940kuSM9M0SfK+KYxyCOveqEAPaob2VIYHlkYKiqSxPYCn8A9x3ri/i3q32Lw4bOFys122zI/hTq36cfjVwjzSSIm7K55d4o1h9U1i71J2Pl/diGeiDpWLpts0ztNL1YbsHsvapAguNq8iMDc/uOwqUu0aSxg/NKQOOwr2opRVkeZN3dyK4wQFToxwP6mpolEcitjO0bvyqG3G+Ysq4AGBnsBUkD7pS2flPA+lUkZNl255slR+XZ9zk1qaRboljJfyrtiUfJk8sfXFYNzIFWNT3yT71aGovJYCLdhVcbuPY/wCFDQr2Fe3lZHvZcYbJUHv7/Ss7aF49asXl88yIu4gdcdBgdKrFixwoz6VaiQ2LIo2/7v8AKoHVc4xkfTrU/wAoOZJFVcHJNQh42HEnsM8VYkUriHDF0yO+KSW1Zo96rz1HvVpiGOdwNNjmCo8bcY5H9ahlpmTIoxkjPp60xFAb5WHrzV27i5LKo2k9uxqi67W9RQii1ByHRsY7Vo+F7lrXU02nBDjB9weKyLZsSxluhODV0Zhudw+8pDfWomrqxpB21Pur4c2c3iTS7bUJo5ILZ0Vmc/xnHO3/ABrs38M2q5+zzOns43Vzn7PmpLqnwv0mQMGMUXlkj26fpivRFXcelRTy7D8msSniqyfxHI3Og3qfdjWUf7B/pWbJYTK+2SN4z/tLivSY4Qoyac8asu1lDD0IzWU8mpv4HY0jmE18Suedw2nljpk1Lgr0/Kuzm0mymP8AqdhPdOKpz+Gz1huB7iQf1FefVynER+HU66eYUpb6HNJvY/cyKu2yrjLZH1qwtotvY3V9IMx28bMQGC7yO2TwPrXO6Z4ovNSvktbDw7BcO5wqLqIVz+BWlDKcTJXskOWNpbo6QYI+U5oxzUF7qGm2181iyO94vDwWl1DKyt3XDMhJHoAabb6lYS6tFpfm3VreS58uK8tHiLYBPDYK9Ae9RPLcTH7NzSGKpvrYnII6HFKC3qa0H0m9A3Kkcg/2JAarSWd1Gfnt5V/4AaxdCtT+KL+4TqQnsyESuOuDVa9s9OvVK32n21wPSSJW/mKssGU85H1FNJz6GpU5RemgnTjJanLaj4B8J3mSNNNsx7wSFf06U/TvCekaZbJbW8DPGnTc2Sfc+9dGQfSmd+RWlXG16kFCc20u7M6OCoUpucIJN9kUYbO3iGIVEY9AKc1u+SRzXPeNvElxp97FpOkxxvfSKHd5OVjBPHHcmuSbxr4g0a6V9TaO6gyN6FApx7Ed64ZSPJxfFGAwmJ+r1G77NpaL1PT9u3tinq1N0+6hv7GC8tm8yGZA6H1BqbaM4K0rn0cZKSuhvBpfLU07y19cVFcZggeXKgKpbJPHAoKQ4xt2PFRtG+PWvlzxJ4u8YXmpy3F1q98imQ7FglZI1GeAAvH9a3fAHxG8SabrFrBqGoSXmmvIEmF0c+WpPLBuoxWrou1z3p5DWjT51JN9j6EOR97iql3Jt6HNSW2qWGoWq3FlcRXELZAdDkVEypI2c1lY8Rpp2ZUL+opN1WGhxjB/OopEwvTIoC5XnkwnasyRwzVNeH5jjgVlyXkSn5WL/SqLSLXzdmpGdgPWqsN9BLL5W4rJ2VuCfpTrmUKh9KYFS/m3dsGs940YHdjHvUssu5jmqOryeVpszJjeV2p9TwP51pFXaRMtFcy7MKyvMoAErlhj07foBU/oKZCqxRKi9FUACpV4X1NemkeU3qZ+qzAPFGThQ3mN9F/+viu0+E0X/FOtebNvnSHb7gHr+JJrz7U3jlvWEjAxqcNz/CoyfzJx+FeteFYxb+G7JVQRgwh9o4A3DOP1pNPcV9TWzRVbzTRSKOPU46UucCmtxJmiSuZHSQ3A43Cq6tl/arL/ADLiqbcNVIQTHb7V4x8YtQN1r8NgrfLHHlsfwgnn88CvYL+QIhkYhVA5Jr5z8S6h/aGtXt+W/wBfKRGP9gcCuzBwvO5y4iVlYezKtpHHHwXOW49eg/ICmIyv5nGNp2rx7c0TNlogBwqZpkXyxbsdQWJ9zXppHnthOWXCLwe9KrEMuOM0nysQ3Vm/ShMCVMnAyMn2q7GdyK6ZnlBbJwuBTkGLcjuTwKjmmXzCo65qMzEkiIZI4J7CmkJskkdI8F+McYqBriR+E+RfXvUUxG7ux7mhOO1MRMrbcjJOQMk03vt/OmluPWkBHU0ADKBuPT3FNSQRyASfMnQ/SkMjo2V5NR7kkyB8reh6GgY9meCZ7aXnb3/vL2NV7mI4z/d/lUt7ukt0k/jiG3J67e1JA6yRDP0qHoaR1Kqg7T+dasAE81sT0ZgjH61nFSrc8Z4NXbIt9m3L/wAszu/EH/69TI0h2Prn9inWJLnQNU0CZz5tjKCEPYEnpX0jHGFA45r5V/Zz8vQ/jl9lhwltreircR46F1Az+PBP419X9RXVR+ExqbjCKQLUgXNTxR4+Yit0YsZDH3I4qDU2ZgtrD9+TqfRatXE8cKZY5J6KOpqtaxXCRS3UirNcuP3aD5R7Ln+tDEjG8S6JNqumLo1q8KRsQZN4b5scgZUjjufwqva6Xp/gXQpXs4Vk1KVPnmZXZM+mcEqvsa6SW9tdJtYjqM9vDdSjLAvxnuAT2H605JFkTzEkDhv4lOc0r3NE38jyEaXf+ILsR3trbXrTsd0kgBUDuQ6cj8x9K6M+DdS0aMyaD4unsY0Gfst+omgHrt3Z2/ln3rq7nRdNuJjMIPIn7ywHYx+uOD+INRrY6nChjW7gv4CP9VdRcn8Rx+lS4I6XiG9tjnrC68X21xBFq3hrT7+CVwj3umz7Nqk/eI54xyen411jQxmAtp93M7r0j80A/wDj39aoQw22nzidtLu9PK8k2zkxN9QOP5VS1TXribVUisNNgurfADSScFj+Byv4ihJrqTJe0eiN+2M4095rqKYsMkRzKpYY7fLxzVHUdNT7Ij4AuMAE9j61ILqe3cr9lv4UAz5kRWeP+efzFasUXmWu+82yA4ZSEKnn27Goq0oVYuM0RGcqbumcSwwSrDDA8io5QdjFRk44q74iGn6dcxqswV5H2yI0gIRjyB9arBQ3Ofyr4/FYeWHqOL2PZo141Vo9TwX4jSXi+I21Btyh8DI/hI4xXKXl5NdMI2YspPAr6J8T+FdH8QWzQajbMSTkSROUcH1BFcvp/wAJtCsbtLhLu8nKHKLcPuAP0GM1xtI+NzDhH6zjHXjLSTuy98P7z+z9BsNJuIzvjjxuz3JJ/rXYj3U/zrP07QbW1cSb2lYdNwwBWsVwKpn21KCpwUFstDkvHHiP+xUFvbbDcupYs3IjX1+tePeLdT1rVbH7UZZXjDbiZGPK+oUcCu++J2nyLqzTTZENygRW7Zxjb9a5zy/3YjYcYwRiuecnGR+YcQ5njKOZe+/di00ulv1ueTvK7fMrke4NQwancafdRXqM7SRyBl+Tfg+uO9d7qPg7SLqVpxHLBI3JMMhQH8OlQ2vhfTbHd5fnEnqWfJP411rF07H3GI8TqFbC8sKT52ra7fenc3fhV4zkmnul1KEJ9slDl4oxGsRCheVHTOMk+terBdyblIIPIINeMWtpDayHyFCKRl/c11cXjSDQvA8moXjebKjGK0jJ5lOPlH0Hc+lRGTqy91HFkXEVXHTq+3Wi1v8Ap/l1Oxk1C3iuxaPdwLORkRNKN5H060tzc7V5r5R1nUbzVdUn1O+maW5mcs7ensPQCu6+F9x4lj1m3jvb25h0wxNJ5dw+Q4xxjPI5rsqYTkjfmPXwua+3qcih8/8AM9Q1+++RYUJBc/MfQVWntYWgjmt5Ve44AJOMD0rntav5n1hIWdVjcbkIHfp1q5DoeqTwmeK+jVeoB4zXM1Y92ATw3lxdyR3U0CugLJ5XTA6D1z71mXOuyWVwolkU2zMAxLEnnqfbFc14mu9S0ed45Th2GNytnNTbhNodpJcOm8xAtuHNXGIqh3BXcNwwQemKzNYIa4t7fr1kI+nA/U/pTvCd99q0SAuQzJlM+oBwKhlZZtTuZccR4jX8OT+p/StqEffOWvK0A7qPTvTLmYW8DTHpGpJp6f3jUV55beVA5GHfc4P91eT/AEH412uVlc4LXZx9zFd32sWWjwq3nXbokhx93ecsT+Ga+gX2wWyxrwqqFH0Fcn4b020fW7e6jgKSxwGWZj/E5+Vcf8BrpryTLbazhUc4JtD5LMi3+9FRbvpRVXKMCT5l3cVGWPfpSxsfutTXOGK1zI2I2OD7VBPyakk/CoZ+Vz6VZLOf8b3HkeH7xlbDCBsH8K+c55PNvFhj6L0z617h8UL0W/hu8kzyybV+p4rwqyjbzFm2kktwa9TBR91s8/FS1RvT4VFPbyz+VRO22EHrUUsm+zweo4P0qCKTfale4Oa7TkLEbeveo76TacD8MU3dgIenNNnxJJu7AfrVEleRnaby4+pJ5qyV8iEKOvU1UWQpI79DjinGfzIkJ6mgQckkmnA5pJBhR2oTpQIcQcUnOKcelNOSaBjWPNRsgY5XrT296jPHQ4oAQSsuUk5U8c1FEPKlMeeCcqalZRIuG/MVXn3RhVfqDlWHcUmi4uzLX+sj6fNV7SF8yO5hXBOwsPyOf6VmwtnIJ96vaJMsOoKzDKsCpGayktDopNKSvsfSHgK5OnyfDHxPLiPZejT3c94posD9QfzNfWsUmcc/Wvk7w3ph1r4AeHri3Yiaz1GLaB1DLKyD8twr6T8N6sNT0Wyvlxi4gSQ/Ujn9c100nZGFRHTxOtM1HUIbK3MszAegz1qg94sKD+Jz91fWoEhN5cgTHzCrBnZfUdFFbuVkYtElhHPqd9HcecTDjcdvcZ6Y7V0krLbxbtuSOgAqKDy7WHLEb25/+sKhkPnNkSYYdj6+vHIpK73ENmRLhGW4jjlVuoZQwP4Gsl/D9pG5l02afTpfSFsoT7oePyxWtyuDJnbxll5/UVMYmA+Vg3sRg0xqTWxkKdYtlxJFBeqB96M7G/I8VLBq1kjgXgktW7CVcD8+lX/ukeYrKO+R/WpTHE6ncqup7MARQO66oS3kt3XdBKjKf7rZqC806xvf+PuzikPYlcMPxHNVrnRNOnbdHG9q3Z7eQof8P0p1hpl/b3ceNWmntRnfHMgLY7YYf4UitFqmP0vRrezvPtUE9yIwpXy3l3J9eeRj61FruqC2TEbqJWUtHu6Rp3kb+g/+vU+u6lDY2hfbvGdkcQ/5bP2X6Dua8k+IutzyO2jxTGS6uCGvZF9D0jHoPb0+tC11OXFYqNCm6k2c/rF/ceIPEAkty32aFiIM8k88ufUsf6V6XpFm1rZKsp3TMAzn0PpXOeBtEWEC5kUZTH4t/wDWrsPm7ivnM2xXPL2Udlv6l8O4OUr42t8UtvT/AIP5DGjU0xojipwRQcGvFaPqSoystMJarwjZmCqpZjwAOpq1Po95FGJHh+oU5IrSFCpUTcFewnVhGykzntTtLXUbKSzvraOeCQYZGHWvPdX8B6ta7j4f1CCeDqtpqKklPZJV+YD2Oa9Rlhw2OjehFV5Y5FHpWLXRo58Xl+GxseWtBM8Ru7DxVaMVvPB99J/tWdzHKp/PB/Sst4fEk0u238Iatk95tigfU5r3KXeSdxINRAsD1P5UlCH8p4n+p+Xp3Sf3nkWm+BvFGqyKdWMGnWmctDG25mHoT/hTvHngCLWI4I7S++yS2imNInG5XHXdjqCfX6V66JPUCqOuaTo+sW4TUrOOYr91j8rr9GHI/A1rCo4P3dD2KOVYahSdKnCyZ83ReENX8PavDc6jZW9xaqSDJvBRTjhsHB4OD0rpLmdrtXE0zM8g2sx4OPQD0rq/EPg2SQ+VHqmovaK24RSuJf8Ax4/Nj6k1xni7T20aAXW8suQuAp3E/StpzlVab3O7A4enhouC2Z0GheH9K2w+ZcPcmKQMFLHgH+ld35SnH2e3jRAOBXlPwuXVZtUutU1G3lgtNipbhujDucfl+de02skS2jLIkQbAdZd/DKfT1rOV72Z2q1tDgvHyrJaL9otYXEZ3D5AQfY15X4i1eKW6EFsqFMYTaPuj0r1/xHGl7I0e7jJwoPavLNZ06LQ9UMn2aGeKUk/MMEVpTZNTYs+E9R+xoYXztClq3bNXW0XzP9Y53t9TzWHZX1ldBbO30/ypJWClg2QFzk/pXRNyeOgrrox3Z52JlqkKMDjj1qlJZyajqUUKyNGGmSHcvbnc36Basu2xSxwB1P0q34Ki+1aqzYJNrGZm/wCuj9B+X8q1bOdHa6DAsME0wH+sfA9lXgfyou5NokkY8AE1cKrbWiQr0VQKy7xWneGzXrPIFPsvf9KRSMj+0rj/AJ5t/wB80V3P2O0/54p+VFX7GRPtUcFKpFMclkJ7ipGYkVCflP1rkR1EbGq8zAIRU0mM46Vn6hIQhP51aM5HmfxomxoZQH70qjGa86jhESBOldn8ZJPMtrZcj/XZP5VyT/e617OEVqZ5eJfvFBmKl4zUUTYDr05qzLGHk3HrzzVIl43IY8Y4roZgmWN4KVDJLsDZximB/LcrnhuRTZcN3waaJHMyyofLYA4qG0ZjKsT8ENUbqyEEcH+dLA2blJO65z+VMC1dNulIHQU+L7g6+1MhQvljUnGcDFIQ/K4+7k/XioyevOKceBUTNQMQkmkpKOlAwGQeKivUMke9MYUZIqdSKZdhjat26UAVoH+dT6jmrVuecdwetUEbGParsbDecetRI2iz6q/ZsuotQ+Cuo2TzBprHUGkCEjIGVcfyNey+A5vs+jS2R62l3NCq+28kfoa+J/hTqC2up3FpNcJDDcR9XuDENw7ZHc+9e8fCnxTqml67crqGoPJpzY83z181Qdvyssq9D6huCOc5q4SMatanF8snZnv/ANodZdi/NO464+4K3dOaKygUM3zH1PevALn4nSQ3V6bDULN5kc7ULKzfUAnJH0qfQPi9ZNqaXutaOJJwuw3Fo/zAYxzG39Dj2ranq7si6a0PoiKaCcDLkn64/SpGhjPKOVPbuK4fwx4w8OeIVxpOpQvKRzA3ySj/AIA39K6JJ5Y+FbOO3/1jzWtxWNE+fEc/e9xz/wDXpyX7cBhnnvVVb0bB03dxg1yPjnw3qOu3EN3Y+KNT0u4hUiNLeXame5I7/iKGVFJuzdjvVvEPZl+nNG6OVjs2n1wdpryaNvihoMSyO9lrkCDksgWQj/gOOfwq74Z+JS6hrVtpGq+GNW068uJPKj+TzIS3+8Pu9OuBSujV0JWvF3PT1B3hQzZP94f4U66uI7eFgZAiqu+Rz/Cvr9T2qASeTGMDdIxwo9T/AIVzPiq6Msq6XHL8mBLdSf5/DFDRiYXibX/Ljl1mRMYBh0+A9M+v9Sa5Xwvpc15efbbjMs8z5Bbux6sam1jdq+uhSNttbDy0XsK6/wANW6Qw/aCACRtjHovr+NcmNxKw9Jy69D57klm2PVCPwR3/AK89jWtraO3t0gjHCjr6n1pSvpSvcRqpZjgDvXGeMfiVoHh1GEr/AGiYDiND/XoK+QtKbP0GKUEktEjsCvHNVbi4ih6yKD7nFeDa78bfEFyG/suxt7SNiQhYFmx688fpXIf8LQ8ZW9z9ojv4vNByGaEOQfxraOFk3qDqpH2P4f8ALtoRdSozysOPkOEH5da2be8huWxkBuwr450j9oLx7aOPtk8N9FnkPGF/UV6l4E+OOjeJZEstYgOn3bY2yg4GfUH/ABr6LDTpU4qEdDy6tOcm5M9xuLK0u8rJGCw7isLVNCmjBa2cMPQ1c8O6rHecLIrkKCSD1GcZrWaaNn2h1ye2a1q4ajiFeSM4VqlJ6M87uLeSN9s8RQ+4qFoV7V6HNBa3DtA2xnAyV6nB74rE1Dw2p+a2kMRzkjG5f8RXkV8nktaTuehSzBPSasck8NVLtMKcA/ga19QtrywXdc27BS21WjBcc9M4HH41lSyLIThh+BryalGdN2mrHoQqRmrxZlSo3OCfx4rH1yO3ayk+1QCSPHQgHmunePI6A1mana+dC8fTI9KhGqZzGgpFNbGNVAAGAB2xXHePPEF94an8sSyPaSAlOeVPcfSugkebTr7cRiPOGHvXJfFO60vUrZLS7SSU7gxVJApWrpr31c1vpoXPhvqk/iB7i4+YqrqpY9MYzWN8QLkTausS/djzWl4AittE8Er5chSSTc31z7/SuN1G+a+1GSbr82B+FbRiud2Ib93U63SY7WaWCaGJFaOH5yvGWP8A9YGtSsvwzD5OlLIVw0rFvw6D+VaRbg13RVlY8upLmk2V7112pEzAGZtuM8lerH8s11vw3sfs+mzXjcyXszSk+i9AP5n8a8+1WGSTWBJCrPK0K20YH8Jdsk/kK9g02BbXT4IUXCpGFA9MChrUnoLfPyFqHQ4/O1Wa4blYU2L/ALx6/pUN7KF3yE8KK0vD8X2fSEeRcPJmV8+//wBbFXSjeQSdkaWBRVL7RN/zzFFddjE4oEFeOnaopOhotZo5reOaF1eGVRJGy9CrDIofkYNeTax3leY7h7isbVZcRkc1q3BC85+tc7rcm1GParijOTPM/iWvnWIfOdj5/pXLyEbUbjlR3rp/FoNzDLET94GuSBIt0DAhgoBzXsYX4bHl4jcSXmqFwoWQMOp61caRfUAfmKrHaXbP4V0swRTmDbf93+VMDZG1vzq2wDfL6iqUkbKxHahAK57ZNRwsRcJjnJxTSxppPemI2JWVR5cZye5pi/Jyx/CobaQeSu35n7mpB78mgBzNuqMmlJpppABo70hpRTGOXrTpubdx7UwGnn/VP/umpAzF+8RVlOKgi+8DV2KPdknvSkaROl+G1tZ3viiCw1D/AFF1ui5HQlTg/XIFdFq8WoeB9YaB5J4Y2OYriBioYehA7+1Yulwtay6dMiqHj2/MOCCQf/rV7ZpsukeLNJe31uCIzN95JB0IGOD2+tclTmUrrVHVGNOpTcJb+exxGl+LLHU/L/ta0tNT29JGjXzB/L+lb0WhaJq5Emj61cWVxjiKRwR9MP1/A1i+Ifg26s114d1HYeqxTHj8HH9RXIXcfjPwowGrabK0AOBI43Ifo4/rTjVk/wCHL5M4qmV04fZcfOO33bfgeiXvh/xZpbhvs0V8F5V4WMcg9wG/oa3PD/xf8XeHXS2vriaSJf8Al31OInj2fr+tcXofxGudOtRuuZIeOYJCJU/Lp/KtWT4l2WsW4tF8MteXbnAWHJVv+A4NbQxVT7cTN4WtC3LNSXmrP8P8j37wL8XtP8RIyXOj3luyrkvEwlhJ9icEGrB8dag+pXX2e1VIQgEIY7tjZ6se/GeB0rznwsdZubKGG50+00S0VcJaW4y4H+03QfQVd8UXl7peltDotmLq72nYGOFz/eY+n865auNqOVo6HvYfAUow5pq56h4Evb7UPtLXl7JNGWACsQTu74z2ruIVhjAndFUxqQrFcsB396+CvC/j3xbY6k8l9rerLAs26SGKUiPO7JHGQv4Cvprwz8b/AA3rNgqLb3MV7Go2xPIrq7diW6+/SvSw7tFRb1PGr1Izm3E9Uv76OG2mllG+TbgoOdgPRTg8E8VzGpzva6dcXtxt852ywHQyH7qj2H9Kg02+W5iF7eTxwoWLBpMLuOMlz9Ocf/WrO8T3tvfXkFraSrJa24ByhyHY+nr/APrrpbSR5WY4r6vRdviei9SLRrNpCsfPzfNI3t3/ADrob7UILOHc3Cqucf0qraumm6eWkwHYbnPp7V5t4z1251C8+wWbNknovQD/AD2r5PG13iat/srY9fI8uWX4ZJr35av/AC+RQ8ffEG/v5JdP0rPHy5jOVH1Pf+VeaS6fNJI1zcztIyn53HIX2r0yz8MyPbNNc+UqjOFReDSyeELiVTJIDtA/dRYwAP7xArJVIx0R63Lfc8nmikyWdfJQdFPXHvVKVljGViyOxI4/Ku71LwvcNcsFVmAPyjH9PWsi48OyJII5Pkx9926L+NbxmmQ0cs8ZYlmZSO5Ip8YCFmiXG0jOOvtWrqmlahJIn2e1dLQZCysv3vetHSrO1i0y4kkmj8yLAPr09K2JR2nwq8a61o8y+ZI0sBUD/SM4x25r3DTfHNreRCcRRCdQMmQA4J9CK+WLbxRKsK2eEKLyGA52npk/lXTeA9fRtRSK4k+SQlc54B7GtIV6kFypg6EKjPomLxRLqFz5aSR20ioSxYKHVDj5lIOQOKmTxBeaHN/pc1zf27zxxgOQWwzhMg9TgnJ9ga46GVlu5DbWdveBVSPDNmVV6hRjkjit2xt9S8Q6iJI7W8tI8bJJ3GxUTuAD94n09q48VUxLqw9m3zXW2zV9b9AdOlBNSR6PdRo2Rj8RXK6t4UsboO0G+zlZw7SW2FLEeowQR68V1DngDOcDFMFfTThGatJXPLjKUXdM8w1fS9d0pLq6azXUrVCDEtkP323HO5WOCRz0PPpWel3azXT2a3EYu41DSWzMBKgI43L1FeuSIDyOD6isLxF4d0rWLS4gvrYK00bIZ4TslXI6hhyCOxry6+U0p6wdmd1LHzj8Wp5J4msVkAby8t0OK8M8d6PJpOrrNJumtpWLYY8n1B96+ifEPgzXNNnibRNWSfSoIG3212jzTMwxtxJndzz2Nec6xf2X9nW6+NNHm0I3UrRQx3pU7nHUBlJwfY4NebPBVqDu1deR6VPF06itexwFtrGmzaPNaWpkiYIf3b5yD7HvVHTdNuJkMkcbFVxlscAmvS38DaFNFutozAxHyuhz/wDrqO60tdE0+GwWXzfOmMjHbjhR/jisINc1kbVJWjcqwxiOFIV4VFAH4ChPmY54A6Up+7mq987LauF4d/kU+54ruPNJ/BMkd/4pWAruZQ8x9uwP/fIH516VcEpGa4L4K6PNA2p65dxlGunEcAPURj/Hj8q7rUX6KKTDqZcqG5uYLT/nq/zf7o5NdHcH5FjXv2HoKyNBjEl/Nctz5S+Wp9zya0JfOa6EsbxiFMq4YHcfp6c10UVpcib1Jdv0oqL/AIEaK3sQeG/BHUpp/Cv9kXkitc6cfkOesJ6fkcj8q7Z2+Y14l4H1Y6J4ktrxmPkMfLmHYo3B/Lr+Fe13ChWO05Xgqc5yD0rhxMLTv3O9KysU7psg1y+vSbYjzXRXn3T14rldfJZDxz6VnDcynscFrjku2PWuaul3dOTXQ6z95ua525jLAsrEEd69XDHm1zOlbBKkUyVh8jL6YqWcNj98uR/fWqoG9WVfmxyK6jnQpYbs8U2Xa2DTPmU/NSZbbikMjkRTUDrirDMaiemA+xbazL3PSrZYGqdpgTLV6TAHFAiPmikB5o70gDvS0maUc0DFFSLgqR7VGvWpouc0gMxGCmtKwurdZFFxlUzyQM1kEnefrUqGixVz0PSJobqdWjkV13ggDrgCvTfDdvcXEmLdkU4ydxr54sLkWd3FOd2xT84VsEivZtAutVjtYr/RhJqMLAHyiD5gHsR1rOUlB6lwpyn8J7vFZ7YUVV4CgD8qyPElja3ejXdjfQ7reaMpIhOAR7HsaTw9rOpT6dGJ9MuYztGRIu0iqOu6brmqTBVuktoc5ORubFeS2k9z6Ne9G1jz3Xvhr4dkW3XSZ721nUgyxOfMWRPUE9K9C8E+HrLR7JUt7SKIkfM4X5j9T1NaekaObaJVlkaRsBSz9cVo3TwW0Y+ZV7VE8RKbtcVPDwg+ZIcHiXCtgYqh4gvLNrExwSfv3O0D+f4VUvbkyknJVe57ms2XUlt43hhigZnG0l+qr3Oe3FFrm99Cp4R8R+DLq2NleaPHYMGKvlN6k565HIrpYfh/4P1RDdWEcJDfxwvkD8uRXzL4+8bXFx8QL++0SZVsiyxohUFHCgAn8Tnmtzwr8UFs5l+2R3FnJ/z2tmJH4jr/ADrolhq0FzU2eBUWGrNxqRT/AK7n0fYeDn06PZbtNcopyvmTlyv0DdPwroNDtZYZBJcRMmw/KrDGW/wFebeEfipLdRrsubTVY++DtlH1x/UV3Np4v028jaVS8M4X5IpB3789DWVTF4nkdORxQyDBxxCxEb3XS91+P+YeOda+z4gWTn+PH8q5CyKwt5kuNz85J5Of/rmq/iu7ke6jZ/mY5Y9+TVGW5ZnWNdzEKCD+lYQh7p6spHc2mrxrFEshG0Ett46dq1H1m2baoZTLIRuHYD0ryyO8YQSSO4jVj1JzkDoKSz1gxMZpGOUBIzUulcOY9O1jULDTdLmvptjybT5ag9v/AK9eO3mpX1/dPcS7XBfcFA+Vc+1adzqsOoKv20M3ou7pXOaldrZvItvJkNhScc5FdFGko69TOUmzodQu7mXTUjWQBAuCv92uPvYblkaFe7Bmwec9hXaeF9JuW037ZqTFA4/dxEfNt7EiqmrJHkrbquN20k/qfeh1FeyGlpqcRfQ/ZrXO35jwc+tangVGutYhtfO8t2kUc9snrWdrskMcn39x7L1AqDQruS21CK6jyrIQ4PuDVoaeuh9jXlhZab4fs76zt/IuwUDOqnkkclj6DGf/ANddVL4q0+FbNZ3k3XMe8FV3BfXP41wvg7xja3GjWxvLpY0MY7ctmrt5q2h3FulrKEaMZMLxR5aP8R79a9FVopXi0YRoucrSTZ0N54z0u31S2tDukhnXJuFPyoc4wR1+vpXSLICAQQQeQQeCK8NvZAZIpVyrA/Mp6MO9df4I8Xafb239kahcOjxEmF2UkGP0J7Y6fSow+O55OM9DoxWX8kFKnr3PQy/FQTtgU5GVkDKwKkZBHcVUu26816NzykincfeLA7T+hqnf6Tp+oCJ7yzgeWPcY5GjVjEzDBYZBGccZxVkFmfcw+XPH+NcP8SvF40+wkstPcNcSkxhweAR94/h0+ufSolJRV2axi5OyPO7mz8L6J4+1CLQrmeCCRy115sxMTSH+FB0UD0Hr9Kp+IJln1iRVYMsKKgIPGTyf5iuWhjuNUv2SBWaJckuR19WNammxeVaKDkkjcSevNfP1GqlZzPVa5KSiTN0x70y1aH+27ZJ2UJCjTEE9+g/mTUxGTXE+ONY+w6Brd5Co81gsMbegJ2//ABdWo8zsYN2Vz3LSSsdhGybSGG75TxzVfULgASSM33RXxvoXjDxNocu7StavbcZyUEhKH/gJ4r1r4S/ETxN4u8U2fh/UILa4jcmSadUKMqKMkkDjngfjW8sNKJlGsmz33S4/s2lIzA72Bkb3J7fyqwilIY4yfmxlvrTZm3SRxLjH3iPYdKUHPPXNbRjZCbFwfaiiiqHc+PQBtNepfCPX/wC3vBaRTSbrzTG+zy56lP4G/Lj8K8wC8e9Q/BXWm0jx75Uj4tbxGhnHbr8p/A/zNTVpqcGddSfLOK7nu138oPP5VyfiNSAxByAK63UV8rchPKnr6iuQ1/J3MP5158Nyah57rB+c1hzZVdy84NbWvZDtWFBISr7/ALua9TD7nn1tiF1Ei7omw3daqPGEk3PHtPTIq5LHzuRuexpu/PyyjHvXW0cpmSw85STI96ZtkA+6DWhLEh+7gjtTRFgVIygwJ+9GRUTpnpWky8cjNQvGCKAM45Bq3FKJFwxww/WmzJgdKrjKnPQ0wLu30o281paboep6lpD6lp9u13HE22dIvmeI9cleuCO4rPdXRirqyMOoYYIpXHytDcc0oXijHuKmgtbiZh5NvLJ6bUJ/lQwSb2GAV0XgXw1eeJtchsbdGEQIa4mA4iTufr6Ct7wR8Ldc16VJ75TptjkFncfOw/2R/jXv/hPw1pvh7TF0/TIBHGOXY8s7epPeuHEYuMFaO56eEy+dR801ZHgGifBvVLq8f7few20QkIAQGRyM/gK9B0L4KeFbcK179svX7+ZJtX8lxXrmlaVCokkZBncfxqaW2CnjgV588dUl1PQpYCkuhyukeBvCmmYFpoNgpH8RhDN+Zya6CG0ghXbFBGijoFUAVJwp5oklVV+9msHUlLdnZGlGOyHDjoKimkRFOcVXnvETJLVzmt65DEGLyhVX1NNJsp2RvzXe47Ubn1FYOoXUazM0s+APU8CvP9e+J2n6fvjtWNzccjahyB9TXmHiPxZrOtsyyztBCxyUjbBP1NdVLBzm77I4a+Np09E7s9Z8UeP9H0kMr3AmcdI0OWNeU+LPiJq2swSWtnCtnbOCG28yMPTPb8K5dolyTjJPc80oUgdK9OlhYQ31PJrY2pU02RRgXMvQ8VYcdam28+9NZcHPWt2caLumpOoimt98e1wWdSQfwNe1/C++1KeGIahdNIpSPBfk5IU9fqTXiGnXEUcyiUHYvocED2r13whqNnNpUb6bJuaORdwYdABwP0rixa93Y7MNvudx4oZ/OikZuOUJ/UH8xVUzyKA/VRbk/jir2pFb7T5JYyCwiLL35HOP1rC0+czWvm9eFX8M4/pXFBaG8tx+oMVENtvVfKQbvm5JrLurvaPlDMvPzHpmq99cMzSsfvSueT6ZwP8APvVa3di/lmNmlbJ2nt7VookNjrK+u2Lx28ZY7jhyOldHoOlCGQ3uoss0gYEBhiOM+p9T7VnWUscJG2Lew/jJwqZ9K1W1GO3jRgu7H3dw4H0B/maznJ7IqK7nStNcXNt5aSFIiBukZfncew9K5rW5Qge3hyqt94qcu31PYewpq6zK5kkmuHVG6hOePc96zNR1QSZSziCKByx6ms1Bl8yOb1f/AFn3QAO5pmm/dkbP3hg0Pb3V/cEAERj7znpUjeXCfJiHyr3Pc+taXsrDjHW57T4Q8288PW3lzJIQoDRsMNGw4/Kt3REuYrt1uuobG0Nwo/rWf8I4rLVfDEZgkWPUIGZWUnHmJnitTWIb3T7oXMisSvDnGMDtWjo+5zI6KFS0+Vm9eW6yxgKAfQ1hSwSwzNIv3sEZ9q1tG1CK6j+9yRwKtXlrmNmC5BrikrM9G51fgPxBHdaNa2czETxJsBJzuA4rcmk808H5e/vXj+k3L2eqxxl9qLMDkHqDXoOsa0saTW2nsst6qAsM/LDkcFj0HHOK97D1eemmfO4ily1GZfjvxSlnIdFsJit55fmXUy8/ZITwD/10boo+p6CvKNQs7zW74W9upjUrhjniGLso9/5810X2NUilfzGlDS+ZJNJy1xKeN5z+CqP/AK9athYpaQ4GC7fM7eprgzDE8q5V1OnCUepz2pada6F4ZmjtVAkkAiDEcktwT+WTXNYwmOnHFdJ45mJubOy7ANMw/Rf61zj5/CuLDr3L9zSu7ysV72b7LYTXHdEJHue364ryb4rX0MXhmw09ZCZbuUzvg8bI8oufqdx/GvSPF8zpYx20X+skbP5dP1Irz34laZ5NtozSx70a1ZRuH92Rv8RXbRXvXOecW46Hk4PNe9/ssabHaw6n4jnwpf8A0aEkdhyxH44FeOzaVEctHujOemcivfPh1e+GU+HVvoEGuWltfiJlYv8Au2EjEseG68muurL3dDmjTcXqeraZqltd3MyRyq8wVTtA6Kc4P44NaK9QKxLTUrWKG1jkjltbaCERo7jKMeOdw9h3x1NbNo6TgTQyLJH2ZDkfnWaehZa20U75vU0UcwWPlHSvD93eabcapJmCwgHzylScn0Ud64fTLH7JrYmWTdEVYAtwea+ifBot9X+E7afGiiRFZGA6lgSc/kRXhOqW7Wt3LCwwUYgg19DPL6caEJL7S3OGWOqSxElL7L2Pa9A1D+2vC0F4W3XEP7i49cjofxrE1ofuz+tcb4A8WDw/eTQ36yS6fcqEk28sh7MB3xXZX09veWouLSVJ4XHyup4NfNYjDSoT12PVjXhVjeJwXiCH5244rnlj2xP7tzXVa6uWP5GuZnYKCvTvXRhtzjr7FNhtPHSmtgj5sGlY1GT+NdjOQQqB0OPakJxSFgKjLgGpGSZHeomxTHkxmoWk96AFm+7VKTrU8snTmoGbd90ZpDOj+G3ih/C/iOO6kLGzmxHcoP7ueG+o6/nX0dHbaPq0KXEtva3UUihkcoGDKehFfJJznpivQPhZ47k0OVNK1KUnTmb92558g/8AxP8AKsqtPmV0d+ExCg+WWx79D4X8LhvMGk2gb/rkBV2PS9LjAEFjApHT5elYlprCOiujB0bBDKQQR6iryahnhWJHfmvLqxkme5Dl6HS25U4AwAO1XoCo4yOa4qXXo7dhyAPrUtv4iWYZDYA9DXM4XNlJHfpeRQwgdu9Ur6+Rd204/pXITa8ccMcetZN/r55zIB14JqFSHzJHXXWpRgn5hntWZd6uq/Lvrg9T8WWdnE0tzdRjH+1Xnnib4i3N6Wh0sEA8GVhx+AropYaU9jnrYunSXvM9K8XeOLPS4GMlwC/ZR1J9q8b8SeJ9T1ydjLK0MBPEanBI9zWHNJNPMZriRpZW6sxzQpr1aOFjT13Z4eIx06ui0Q5QFHFLu4phPFNJ5rpOIcWyaQtTD1pDQMeKQEs2ACTngetdN4J8H6h4kkMiH7PZIcPcMOCfRR3Nem6L4Y0bw8f9BgM9yeDcTYZvw7AfSuSvi4UdN2fS5PwtjMySqfDDu/0XU474N+B73XPEx+3aS5t0tZJIjcR4RpeAmQeoyfpXuH/Cvda0iEWd1p9kgnAEZgjUAN6ZAHNXPhVHs1a4aSQfaDCPLZv4TuH+Fe0rP51j5hIwq/MCcgEc5zW+HSxNHmlpc3zLLYZZX9hB83ds8a0nwnLZubPUb6FJcZULE5BBHI5xn6isDWPBt5pMMsdvNBdqZWKCMkMAckDkYJG7oD2r6FuLH7ZFB9sijEycqQOo9vzrMHhyGSxeG7kVVZjujVNybc8Y5GCPbpU1MFFL3TzHbdo+WG0i61O7eC3jIjhIEjMMBR71qrY2dugiSRZZCMPIW5b/AOtXqXjfwNqAsmmtbx5o4i2Y7aEb2Q9CQSMsO+Mk151b2NpZylbqO/WQZJ85QnH0xmvOqxlDSREoK+hnyRxRxhYWj3g8HG7b+FY9wn7wm4kkds+o2itnUZtN6Ki7h0VmOT78VkzyBv8AlgGQdNp3fnk1lFkNFaeVrhRDCpbaflRFzke9WYNNkY/6Q/J/5Zr2qSG4Xy9rEqvpwv8AKpku0b5YfnI646fiamU2XCA29RLe1SMLjeQI416t/n1rCvrZo2fp16j+QrckZU+d5N0rA5Y9R7CsrUJg7hB0U8/Ws0bqJ6H4EmuNMtIZrL5l2h9no2OeD1FemWXiDTddRra8UWlxs24cnbz9a8m8E61DpsSR3aedFIu1lHJUZ616FFBoeqwALKkgI/dsv319s9RWlLFzpOz1RvUwt1ewv2aPQriRmuVW2LfKSeF79fSodQ+I2lWq+TFFPckDqoCg/TNcl45gvtNgjge6lntCxEYYcqfQ1x7pLJGchUB7MeRU1qkZyvHY+gynL4VaXNU1Os1jxvDeF2szJYzMMCR1DBM98V3ulX0DaDZ6VpsnmiXElxMX3NO5PJJ78nn14FeA3kG6Xat0n4jivQ/g9qSWMUlvduDOXKwfNnCnuPzP51rQr+zTvsc2dZRCEVVpI9RhtEklGZDLHAcK3Z5BwWHsMkD8T3qdxIp+XJFSR7fLXbwMcVHe3AtbKa4fG2KNnP4CvNq1XVm5M8mEVCNjgdeuTda3dS9QjCFfovX9c1S9elIN3l7m++2WYn1PJ/nTJ5FggeV8bUUsc+wzXoxXKkjgk7u5zWsSvc686RK7CKJvujPI/wDsmH5VzPxN1aS8fTtFwu3TLcI5A5Mjctz7DA/CtjRNbj0+9vtRnCmWO2aRVJ6uW+Ufmc/hXBSs80zzSMWd2LMx7k8mu2nZQHTg3K7KccQPapmgVlwyg1OqKDnFOC8Zqrm/KmXNC8Ra9oB/4lupTLF3hkO+M/8AAT/Ssa81nxI2tz6tb6tdWlxO+9xbuY0z7KOMVdZNw560wQqeo6UGcqEWTf8ACd/ED/oZr7/vs0VX8tKKBfV4no/wd1lbTUJ9Lmb91cDdHk/xDqPxH8qyfi74fa01I6jbxkwy/ex2Nc7bSy288c1uxSRGDKfQivVtA1XTvHHhkq5UyjMcq90cV9RldaNeg6Et1seDmtB0ayrR2e54FMpGfSrfhvVptN1BE8wi3mcLKnbnofrWx4y8O3OiX8kLo3lZ+Rsdq5K8jIVj37Vz4mg7OEkZ0qmqkjt9dX5iexrkb47ZCvSuitLr7dotvMT8+3a31HBrmtdBSUP2PH414dD3ZWZ6NbWN0VHb8qjfK57iqryyc+Wc+1RrdsD865rqZyErzVDJKT0qbzbV/vcU4C17SDFICmS7dBTo7aST1q35tsp+UbvrTJbv+6AB/KgCF7WKL5p5OfTNRltwxFHtH940gXfIZGJYn1qZV/CkMqtH+NRmrpUHiq0+AcKPmpjOm8F+NbzQWW0uA9zYE/cz80fuv+Fer6T4w0m9hDWt3G47hjhl+oNfPyxnv1p4Q4+7msqlGMzro4ydJW3R9Ft4i8Nsp8+6h9yZBWDrXj7QrMlLO4jcDsgz/KvEhGxPC09YWNYLBRvqzZ5lO2iO/wBR+JUrbltYXPu3ArmtQ8Wa5fkr53lKeyf41kpAo61KqhegreNCEehzzxdWe7I3E0777mV5G/2jmpFUKPlpTSE1rY527gaAcU0mjPNMQ4nim5prGkJoAXPNbngnQx4g8QR2LyGKAAyTMOu0dh7nNYOa9d+F+hrpmiDUp0P2y8wwyOUjB4H49fyrnxNX2cL9T3eHss/tDGxjJXjHWXp/wTvoYYLGxjsbKJYYYlEcaKOn/wBepYrQAqzZLY6Ed6kg8vAkPzGiS64OMj8K8C13dn7raMIKMFZI62ws9J8O6wkV3qDPfrEDIqHZGhZQdu7BycEc8c16fpNxZPGbeVQm8BFUuctkc9/1rzXRNa0+4WO91bS4GvAqqblVBL4GATngHA7Cuw0u+jW5V47NVaQ5kZnJbZ15Pb6V7uCrRinFbH5LnU3VxC9pdyW70tfyt0PRLa1WSyCyuXcRhFJOWUD3rIv1j09AGuD5f3SJP8awfDXjGwn1q906KZnubaEzSoF4ILhRj8T0rV1a+s760kgYBw3X2r0o1IVI3izxoNKTjcx77WbW18wbXnPKvH90gn3PSvNPiLNY3b2y3mmxPbSZCzKW86Jh1U849DjHNdJ4uiRlkmVhvCgHHR0PrXmvieb91FDeM0jLia3d2OSOV27h3GO/UGuDFtJWZM6S+JGLrujQ2cgkVhJbv8yOCRuB/Hg+1ZLwRtgI0mMdpDVjU9XuBp0VrcxicSMSSpHy47E5+lZUlxZK3yoOnTfgfpXkyi09DBNMmkSNFKhXkPq5OKgW9jtydzhj6DgCq2oXcRjPl7VwOQB1rn57iQsV29s5xgDNSoN7miaRuSai0jZ4DHoAelRxSb3A9OTWTbH5RIc4Ga0NJYmU5zyOtNx5Ud2Fp+0kb8NwQFZentWrpviC9066E1vIYyOx6Ee471zVvcPHKF3AD0Iq2XaUFg2COlYOJ79KlfRo6DxF4p1XVJN4hynGI16A+2a5e+vbiCRzPHIoJ4JHrUNxfS25AYnOeCO1L/aklxFzguOqn+IVSj5HqUHGnaKdiFfJuctBMRIexPBqfT9RmtLhfmdJI2yD3BqKC9s/vNCqvnnAxUeobZwJoeSo5A7inbWx1zs43vc+jvAmvRaxo0D7h520Bx796n8bXHlaMLcfeuJFT/gI5P8ALH415N8HPEEFlPJZ3TYUkMjDt616B4qu47y/gSJw6Qxbic8bmP8AgP1rmjStVsfDY+n7GcomMclgKyPFVx5WmeUAS0zBMD06n+X61sHrmuV8U33lX7txttoGYf7xH/7Nd6PKSOC164+0apPsOEG2MAd9ox/PNUkUj/GkPJOTknue9SqK7VorHTFBt+XNOAOKUcUuM0FWGgc4NB+n0pxHpSH8BQFiLn3oqXj+8KKQ7Eo4NZHhO41zw54la8s2Btnb9+mfldc/zrZxjFMf0NdFKrOlLmi7MyrYeFZcs0erw3Gk+L9JEcyqWIwd33lNeX+NPBF9pLSTQxme1zkMvJAptheXFhcia2kZGH5H2NdzofjmxmCWuqlIGc4Bf7re2a+mw+No4yPLU0kfNYrA1MI3KGsTyPwzMY5bmwbj/logP5H+lO1eJJI2VxxXrur+CdB1eddQsT9luuoeM/K2exHeuU1jwbq2nnzfshvB2aPkD8K83EZRWVW8du5pSxtN07S3PI7qN4ZzFJkMOQenFRkM3o36V0XizTJ2iNxJFJHNHydy4JWuVE2OG5+lc9Wm6crMUZcyuSlPVSKQRimibPcYp6yelZFB5f8AtGneUO5OKVXyemac7L5Zx1oAZGyp1HGanJ/+saq5pR3wTjuM0DHyydlxmlgg43t1NEEW5txHHarWPTpQBGIl4BpzIq9qkXrTHPNMCMYzQaOhppNAAaXtTcjNBK9qADNJnikzTd2aAFzTc0h+tNzQA8+9N3YFMZqZkseOlAF/Q7db7W7KzkPyTTqjfQnmvoWNEASNRtXhVHoK+dLSV7S4juYTiWNg6n3Br6G8O3ceqWVpex42yRiT6HHT8683Hp6PofovAtWFqtL7Ta+41plRF+XIOPWqZlO01bn5zz+NUpdueT9MV5SP0+pHSxLYancSazY6YzYSWZcfTr/SvRda1qHS9Nmlmk2IiFm9WPYV59ooVtdsJHUHZMpHHT6VJ461OOTVksJVJjib51PG4jgZrshL9w0urPyjPsJLC1nd76mNpevah4duTrcLD+1dQYuqSciODsGHv/StC0+J3ibTJ0vrqO3v7aWZVnTy9rBCcfKR3H0NcNqmqC6ub65L8qgCfTOKt2GoRyXtnYuwYSOu7P8AvgitKNSpBqzPl5NHsN94o06TV5LN7g7WTym77ScnP4GuN+KtzPp0dpZttE8UZdiuCCrHjHqM5/OuQvp2a6mk53Elj65zWfqV+0kvk3RLnyk2v35GMH8BXdjEpRuTRrtpxZhaheQ3U29v3MvPKkgH3NFtFkZmnZST3OR+dZ19a7Z3WO5zzngY4qaxkuLaH946snG3PeuO2mgJanTWkNqIJGVg4VVPr9azL/LT7lQBWwQaS11J4xtREIbhiKljlW4jC9QT1HYVFjop023ZBa/6iRhgLv2pn17itOxsmjQyKv8AXFZ8drJuJPMY+6BWrayhFAXhfT1NZVHfY+my7BSprmluMkiONwG5yOM9qimnZTti5f8AiPpUl9Myfd/1j/dGfu1VjRIUx0OOfeskexGAy/B2Lzwecn1rMLlCVzyTmrtxIWBGeO1UJhnmtImE42Zej8q5hG8YkH8Q70iebbtuXLIOpqrasysOasGd1YlSD6r60dTaNRdRbi4kt4nntZmhYDdlTgg+leweEPtTeHbSa8kMlxLGHdjjnPT9MV5Ho9r9u1GG0jUss7hcexr3KKFYYkhQAIihVA9BVHzOdtOtFrsNb5VYk4AGST6V5X4ounkeaVj/AMfD8D/Zzn+gr0bxPdJaaNNI7Y3DZ+fX9M15j4vuI7nUojCqoqwRgqvQNtGRVQTckeRBamQuO4qUD5aYg/GpFHeuo6Ugxx6UDg84o2k+9KVyKYCc89aG+7QG52nNKw/KgdiPn/Jop35UUXCxdK855yPWopB1IFXDHMqefsxGcgsR39KryD8SapFtFU/NWX4itJLjTT5aZdDuAHU1tFfk4PJFMZevpWkZOLujGpSU4uLOV8OeKde0edI7S6meMHBhYFhj6V6tpnxBuIlC39tuH96M/wBDXJIi5JwM/TmoriLEZfI64xnn/wCvXq4XMasXy3PHr5ZBR5nqemJ4q8Maknl3ccPzdRNHVWfwl8OdUDSvp9qCehglKZ/KvMHNRiR1J8uRkP8AsnFei8bzq04JnmvB8usZHV658JvD7W0txYX9xaf3EkcPn9P615nrnhLUtLDyLsuYVPLx9R9RXVLrmqRx+SbuR4x/CxyBVa51CSZjvJ5rmqwozWisxpTjuzgMkdGP50AtjG44rpdU0qK6LSR4jl9ex+tc9NBLbyGOVSp/nXn1KTgzVO46PnrUojJ69O9Qp1qwGIHFZlEyHAp+7iogw/u/lTiyDj5h7YoAfnjNRs3NOZhwM/pSPtH8X6UAMPNMPWnMV96YTgdKACg8U0k0wt70AOJ5pMnFNNNLUAKaazUxmzQq+tACopb6VIvA4pBQT2oAUmvWfgdqnm6feadI/wA1uwePP91s5/X+deSKrSSrEn3mIUZ9TXrXhPw6ukGG7sA8lwUxIwc/vQeox9elKWEniaclFbHsZDmkMtx9OtUfu7P0Z6NK2QfWqjYLHP1pllex3dsGjPIyGB4KkdQfQ0SttbILZHQKMk/SvnJU3F8r3P3KpjaPsfbc3u73LmkBv7UgaParrKu1j0U571n/ABUhtjJ9stZzM8kzo7DOA2cYz9KnR0itPOu5Ps5LfLGpyzmmanLHa6BdQvBBPCgVjHKOUkYjoRyMZrqpWjFxZ+Z59mVHGVE4O9jyu5W5V7h/LdYzGNpxwTkUy2upI9XtLkk4jKsc9wME/wCFaN9eSXECwyLsWL5UTGOKzLi32Jv69utbJngfVOePNE7K7iP225z03sM9utc/4jjlWe1ZUyDGUOfY5/8AZq27bULaa3gY3EQdok8wFsFWAwQc/Sl1u38zSYrqMpIiOy/KQeCOScfhW853iTTwtmuY52x02S8m+YCMBfwqhqenv5yL0wP1NbVvcPEifMQQe3OajuZUM/zSbAep21y8zPTpYOF9UULbTyhUnP19K1YI40UMgHH9az2uIeT5shb6YpBqBTCwxfiealps9anRpUrcqNhWlkTaqAY4PtUYmjjyiPvfv6Cs9ZbybHmSlU9FGM1PHCCCMkY7Vm0d9JSexcUMW3iRXb3qlczOrHKH8KmK7E+WqTswGM0kjpn7sbDVdWqOReOhxUhznnFB2sMZwaqxzMiX5fTFReYfNOfXrTrjcq7TjB71TlfknpVJHJWqqJ2/witWufFUrkfu7VC/Tuen869hxzg9K4L4IWHlaBc6k64e7mwpP91f/r133IFTJ6ny2KqurVcjhPidd5NrpyvtLHe/t2/lmuAnbzp3k6bjkD27VteNb43fiG4dGyikov0HH+NYijiummrImEdBQOAR6c08EnsaQcdjzTivTBzVmoZ+b2peKQ9AcUjZ+h70DDjnnt1o7etJ0H86UnHSkA3C+lFLu+lFAXNIsSccVG6nr+lPOAODz9aa53Of6VrY0IzyMdPpSbecdBUo5IytJg9P1pktjCvAweO9YXjWaS306CSNiriYEH8DXRBR/F+Fct8RDts7WPsXY/pVw3ObEv8AdMfYXKahZJcqpHUMOwI60OK0vCNkt38LpZ4FzdWN28zD+9G2AfyxWeJElTcvryPSvSw9eNS8Xujx6lJxSfciPJ5GahcVOw70xgO9dXKjnbIg2OO1Nu7WG6j2SgH+6fQ0si84oRj938qTjoQcxfW72c/lscg9DTUfitzXbfzbMvjJj5GP1rnFPoa4KkOVmiehcVsdKXNVQ9PEnFZjJs80jNUe7AzRuoAfnikZuMUwt6UbWPagaTYHmm54p2z1/SlCYpXKUGQNJg4pzDC0XMWV3CmwlnXae3ejcGrAi1J7U4DApOKZAh4puaVuaYxFACK21wwJyDmu98HeN7rQr/7Ldr9ptN3yk/eT3964IDNXblf9MVe+1c/kK2oVJQd4inFNanuzX1lfXQ1uwdB5gxcKvSTjhsdmz1qre6vH5u1j5jKvIzwPrXnejXU9nGVjdgGA3ehq9HdlYmZm+aQY6/rXLmNOLqqaR6+Fx9f6p9WcvdTub3hzULjUfEDTXBaQR42J6k9BXWeILeSN7TRid89wGlm9z1/nVL4F6Gt55+r3QzFC+Fz6gdfyOa0ZZm1DxxLqFuu/7PKVBzn+Hp+n6V5FSS5rDitLnlOrNNZ3ToxJYOQSe+DULzln56E11PxLtbK4v5LuwGDISzJ0KsOoI/zmuMU8jggitYO6PVwc7LlL6lmzkDFao1K+m0qLTfMAtouiqoXI68nvWTbMCME1dh29emKTk0exHDwqWbGP56jKHIHtUTNO4AKbvrWqskfl4wAajOwKemajmO2ODgupneTJIeRgVZhtVUZPJqY49RQW7LyKG2zaFGCHKmUzjpUsBGfm+tJEDtGaWT7m5eKlnXFWGXB456VUYfjUkz5wTUDt2ppGFWdxGbBprN7UGk9aZzMifPmBm7A8VmXrksI15ZjgVoXDhQW44FL4FsTrPjXT7dgSnnB3/wB1eTWkF1PHx9VQjZH0H4S09dL8LWFjtw0cC7v948mpNfuhY6Rc3GcFIzt+p4H6mr7NjA7VxnxSv/J0mKzU/NK25hnsP/rn9Kyirs8BK7PNZW8yZn6kmhf60ij07Cng5xkcGutHSlYBTh2NKAKXqPegpDW5NITk56049KQD0xQAhzimtwKfyO3FIRxQIZzRT/xooCxeZeMjpTOhx0qbbgfexSeWc/MfXNalDBz/AI09AR04pFXaPUe1Ab5uhpkjgpZ6434jNhrSMf7bdfpXZqrdfbNcR8RmH262UdFiJ/Wrjuc2Lf7pnWfC2dbPR7TzBuhnDrMvqrMRWTrWmtpOt3NnztVsxn+8h5BrQ8Krs0Gyzn/VAj8ea1PEkK6jpEN+pBuLQeXKM8lOx/z61lO8ZcyJnC9NHKMpxTD6dazdY1AyFrW1Jx0dwf0FRWl7NCgWUeYvueRXo4fFu1qh5lShf4TUYDGKhddrZHGKdBcQzAFWwfRuDSyA+9ehGaktGcsoOO4ky7gy9RjFcXPE0U7x8/KxFdwy/ulOecc1RayWaZ28vcayqUechSscqm/OMZ/CrMVrPIQEiY56ACuptNKZ5AI4AT24rcS3t9HtjLPta4P3Vx933pRwndi9r2OGl0u5t0DXEZXPbPNVjFjtW/qN200jSynOegrJcksTXLWUYaI6KUXPVkITaOKCvSpCvHrTTXMdViPGDQBS0qrQA1l7YqFI1jc+lWRUTY5NUjKpsMbrSN0pxP40w81RiNPC1H1NLIfzpq9etIaJoE3Oq9yQKt3Hzag7DpvIH4VBpoLX8I7Bsn8OalX5pVY/xEmtaQTOhtm/dryalt4HudSgh52sefSoLbJjX6Vct7mS2ctGdpI27h1FdGIoe1iKlU5GeyzeItG8M+E00mwkjFwyhWRB0yMnn1rjPAXiKHT9Ul+3SBFuSJAxHAcHJ/PJrjRJLNNJI0hZmyRn1qrqfmbA6nKq3Qdq8GeFcG1JHpRq3SaPYfFml6XqNy15YXEUfmDJB6Z9PY/zrgtZ8PfZ/wB6SgY9drAj9Kw7XXNQMAiiuJI8LtPP3gOmR3pn27UVYmRlmHfjH8qmlhZ9DrpYunTkuYsrYyK3A79asxW745BNVrfWVVcTWzjHdTmrkWtWGBuZkPuvFEqFZfZPqcLjsBNaVF89B5tfRjQbfj7xzT11KyY/LcRnPq1Si4tzyJoyP96snGa3R6kZYeXwyT+ZCtvzkk1KkQB70pmhHzeYv50n2mLIIkX86XLI1UqS6kqrjPNQzvgY7U2S7h/56oP+BCq80yvyHQ/Q0KDCdenayZDI3zkZyDSHGM0rfN/jUSNyV9KZxOauPPSmSNhfWlkZVQszAAd6xr3WrWMFIi0jD0HH51UISlsjkxOLpUY3m7DtTl4Ea9+TXf8AwA03zNWvtUZeIIxGp926/pXkl1qMkzHYAg9epr6H+COm/YPAFvM64lu2aZiepB4H8q2qQcIHy1fGRrzfKduW+avKviJffa9fkiU7lhwgH06/qTXpN9ci1tZrhsbYkL/kK8aupTcXcsr8szE5rGmtbhTV2QL156elPC46UY5z0pQP09a3NxwoxtFLjikIoKD9aQHqac3Wm5wOOaBBzikPNKOlGM8UDQmfeilwv90UUDNLAwAMYpM/QUq/dFNbqfrW4mJtbJ9KZ+nvUr1EnRvrQQO3bR6jvXB/EKTfrCgdoR/Wu6fqa8/8ef8AIdb/AK5J/KrhuceMf7s7rSV8rSbRG5xCn8qkeMTxOjZwwKnnt6VDbf8AHjB/uL/KrcPUUHQlocte6NDCT5SY9qzHttrcjH1rr9W/1sn/AF0rAv8A71DRz1IJPQzWjC9MUJPJGMK2R6HmpLnr+IqtJ0ampOOxjJJmjZTG4hkV1UFCDx71LA5in3YJUjDCqWj/AOtm/wB3+tXPT616+Gk3BNnlV4pTaR0sF/ZWNgJVVTIRx61yOsak0rNcTvhc8VNc/wDHuPrWPrf/AB4n/eFaV6jUTOnFXGO/mHd7cUwjjHWiD/VR/QUrda8VtvVnqpJKyGdqaykmpB0o70hMakZzUvk49qWP+tTt91qGxpGfPhV4qu5q1c/dFVP4quOxzVfiCmtgChvumkf7pqjIhfmmgc0tA60ii7pXE7v/AHInb9Mf1p6FQiM7Yx0FM0zpdf8AXBv5ion7fStE7RE1dnS6e6NCpB3Dvg1YPWsfQf8AVN9a1+34V3wlzQTMmrMEYK+70pSy5IYZVutR96TvUTipbmkW1sT2kduk3zdDS3cRU7o8svqKrL1FXE/1Df739K45U1Td4myk5KzKJYn7yg1GzKeuRUh6n61A/U1oiLCNsPZfxphVM/dH4Gkb7tRP0o5mKyHOY1ONrA/WmBo+wP503ufpSLSuIfmP+6TT0uPLP7vcv41XNI3Q1L1HGUou8WXf7YuIRxsP1FVrzVrxkWZXEZJPCiqs33ain/48l+prJ0odjp+vYhqzm/vGXN5dXP8Ar5mcemeKr0vpSHp+FSlbYxlOU3eTuyxp9s15fwWsalmmkVAPqcV9babbJYaVbWUfCQRrGMewxXy74A/5HTR/+vxP519Tn/VGuPFvZHThluznPH96LfQvKDfPO4XGew5P9K80HWu2+J/3LP8A4H/MVxf+FZUtj0qWwob2xTl6+pqM1Iv+FaGyHcUemDTT98/WgUFC80qjNMHVaen3/wAaBCNgH2pv3Qe1Pk++PrTZfun6UAN49KKKKrlA/9k=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870" y="1216887"/>
            <a:ext cx="6905671" cy="48355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333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0016" y="225363"/>
            <a:ext cx="35176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Staff Training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537331" y="1633248"/>
            <a:ext cx="744306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All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learners need to experience rich language environments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</a:p>
          <a:p>
            <a:endParaRPr lang="en-GB" sz="2000" dirty="0"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(Curriculum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for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Wales, 2019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)</a:t>
            </a:r>
            <a:endParaRPr lang="en-US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37331" y="3954307"/>
            <a:ext cx="7443063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U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sing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adults with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an increased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skill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level and training can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help to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create higher qualities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of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provisions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and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therefore can promote better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outcomes for the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learners. </a:t>
            </a:r>
          </a:p>
          <a:p>
            <a:endParaRPr lang="en-GB" dirty="0">
              <a:solidFill>
                <a:srgbClr val="000000"/>
              </a:solidFill>
              <a:effectLst/>
              <a:latin typeface="Calibri Light" charset="0"/>
              <a:ea typeface="Times New Roman" charset="0"/>
              <a:cs typeface="Times New Roman" charset="0"/>
            </a:endParaRPr>
          </a:p>
          <a:p>
            <a:pPr algn="r"/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(The Communication Trust) </a:t>
            </a:r>
            <a:endParaRPr lang="en-GB" sz="2000" dirty="0">
              <a:effectLst/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56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127CAEB6-2762-403E-98B1-8B96D27C63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xmlns="" id="{B93A55BE-E875-414E-8964-9F4BD06F988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xmlns="" id="{CA1FECA8-74A7-4D1C-9D1E-6EDE1F9619A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E66A305C-77FF-48A3-926C-973D082346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333181" y="-118114"/>
            <a:ext cx="6638806" cy="1292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solidFill>
                  <a:schemeClr val="tx2"/>
                </a:solidFill>
                <a:latin typeface="Futura Medium" charset="0"/>
                <a:ea typeface="Futura Medium" charset="0"/>
                <a:cs typeface="Futura Medium" charset="0"/>
              </a:rPr>
              <a:t>Classroom Set up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59" r="-1" b="-1"/>
          <a:stretch/>
        </p:blipFill>
        <p:spPr>
          <a:xfrm>
            <a:off x="7806125" y="1095335"/>
            <a:ext cx="3863299" cy="233366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" r="12984" b="17738"/>
          <a:stretch/>
        </p:blipFill>
        <p:spPr>
          <a:xfrm rot="5400000">
            <a:off x="4979414" y="1327045"/>
            <a:ext cx="2686481" cy="1927886"/>
          </a:xfrm>
          <a:prstGeom prst="rect">
            <a:avLst/>
          </a:prstGeom>
        </p:spPr>
      </p:pic>
      <p:sp>
        <p:nvSpPr>
          <p:cNvPr id="5" name="AutoShape 2" descr="data:image/jpg;base64,%20/9j/4AAQSkZJRgABAQEAYABgAAD/2wBDAAUDBAQEAwUEBAQFBQUGBwwIBwcHBw8LCwkMEQ8SEhEPERETFhwXExQaFRERGCEYGh0dHx8fExciJCIeJBweHx7/2wBDAQUFBQcGBw4ICA4eFBEUHh4eHh4eHh4eHh4eHh4eHh4eHh4eHh4eHh4eHh4eHh4eHh4eHh4eHh4eHh4eHh4eHh7/wAARCAEaAXk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7CnRvMyOmKwPiHpg1PwDr2nsobzrCYAe+0kfrXTOOainjWaCSFxlXUqfoRVxlaxhOne58keCo1m+HWhTAfMkTwN/vRyMv8sV6B4a0uK7a1JHLxuD9QR/jXGeA7fyfDWraW4+fTtcuIseisFYfrur0XwKcCzP9y4Kn6Mp/wpzpr2rRpGT5Ey9LoIj6LWXr+mmPS5m2n5QD+telTWyuOOtY3iCx36TdJt/5ZN/KirQXK7BTq6o8XuoeDxVOCH5/xrbuIuKpxQ/PXgPc9RMs2cXTitq0gOBVKxi5FdBYw5Arqoq5jUdhkUB9KnSH2q8lvxUgh9q6uUxuURD7U4Q+1Mh+0ZG6ZstuxiMYGKfqayR6WbhJpEdXXOQOmQDWv1aVrmLxMYq9gMXtTTF7UyOG8W6UtMXg8wBTnO4FTnP0NaRirCrTcHZmtOopozjD7VG8YyBWmY6x9bj+f7rFtnybexzjp+NY8rbSNk0Dog6lR9TUTGEDmSP/AL6FVzb27TyPIqxttTG4ZAJ68VHJBGlxE4keEJOWKr0deflPHT8u1CoSb3L5oouiIHoKXyfaptPT903HG84+lWvLrAbM4w+1NMA9K0jFTTH7UCuZxgHpTTbj0rS8qkMXtSYXMprcelRtb8dK1TF7U0w+1IdzHe39qja39q2WhqJoOaQ7mO1tx0phtvatk2/emNB7UBcyPs9J9m9q1vs/tSiD2pBcyfs/tSiD2rV+z+1KLf2oHcyhb08W/FaYt6X7PjtTC5meR7Uvke1aQg56UeR7UAZwh9qkjh6n0FXvJp4h+RuOoprcLlRYeFGD0qneRBrpFx0re8msrUP3Znmx/qo2b8hmu16IyTuzxHVH87WbqbqGmYj86Y8fy4x1qRF3OXPrU5jy4+lfPSldnrpWRVeMCLpVbP8AnFaUy4jBrP2Glcdj79NNp1Ia+tPnD5ptbUWPxQ+ImkYwhuIL9B/vFgT/AOPCuk8OQtLazQJM0LCRHDr2wwqn42t/sf7R1ynRdY8PMfq0ZB/khrS8NAi5uI+mY2x+Wf6VtUfvJ90Zw+Fo9L09JBaqkzbpF4LYxn3pbqBZYJEYZ3KR+lTWfzQJIP4lBqQrW19DHqeGXcBVmUjkEiqEcf7wj3rpdbtzHqd1GeCsrfzrHWL96a+amrNnsxd0WbCPkcV02nRZA4rDskwRXU6VHlRXThtzGqWUtxgcUvkVfWLgUeXXfynNc5d47oXjRrGvliQqDjPJ9aW/SafSJxJt3GMtgD0//VWheyxWuov5k6R5AYKxPPGM8D2rIk1q0hintnIyC65AJyCT7e9dya5Fc8qrWgm4uXcraRqUdw8UGyQM0gwTgD8hXSGGvPLGcw3kMi5+WRTz9a9QZO4rzq7cnc1yrESqxlzGc0VY+t2sk00CR7fmDA7s+3pXStHWR4jCxWqSN0DYPXv9K5JNR1k7I9qF27JHLXMKx28twsM06xw7/KiU+Y2CeAM8n2qayhtby2iv9jrbsiyASqUaMHswPerSXkJnDyPGTjqQ2Pb3qW9uI7i3ZYZk3sNpPKhevIzVU8Rh29JrfuXOnVW8fwLdpb+XvTqA3H41P5dJpO14TtKnbhTtORVzZWDs2+XYnXqUzHSGP2q4UppSpAqeXR5VW9lGygLlEw03yqvmOm+XUjKBhpPI9q0PKpDF7UDM5ofammH2rSMNIYfakBmmGkEA9K0fJ9qPJ9qB3M4Q0vlVoeT7UCGiwGf5NHle1aBipvlUBcoeUPSjyqveVSGOgZS8vmnrH8vTqRVjyqkWP7o96uHxImT0KpjbL7sY7cdK5zxXui0HUZVwP3RXkevH9a610whrkPiE/leGJ/8AppLGn65/pXTWdqbZNLWaR4/bxAHdU5XMlTsirJtUdKAvU185c9kr3cfyY9qwv7Qg/wCebV6RdaHptu0YuJL5nMYkbZGCo4Jxn8DTv+EX0X/nnef98JXoU8FP7Ub/ADOSWJj0f4H1xRRRX0B4x4r8b4vsfxd+H2rdEnllsZDjqHUgD83qbRo/K1sIy4ySp/lUv7UcbW/hnQddj+/pet282fQZyf8A0EVauI1h1wuv3fNyD7Z4rWXwxZmt2judD+bS4M9QgB/DirbLVXQf+PMp/ddh+uf61fIqrmL3PLfF8GzX7serbvzArnjH++6V2fjyHbrJbH34lP8ASuWaP98OK8TEK1RnqUXeCH2wUMOcGup0YLsXJrlX3xzRsmO2cqT39vbP6V0enP5ce5CWLkEjYTwOcY9f6124Ggpa3Ma87HSxxhkBBBHtSNH7U3RMm3kU4yJTn8ef61eMddric3Mc7qmmpdXJYqhcbQN4yMc5qsmgac80rNESQ+MFugxWvqyzK4ki+6Ey2Op5qmkd19pkXCcbcneR1/D2rtpwi4I8uqoe01Ri3GkWwLNHbYURuTJvIKuPu8dPWla0STRpJI5rnJtiyOLl87tv1rRZpsvGy8lnGwOMNyfasnT49TbRN6m1yIWCBi2OARzitKVNX0BOKWi6EVxYhoHfzrhI/KjZHFzJuyfvZ+bHQimajZpZ+RM7SSqsjh1eR3VkCkjhmOT705ZNQk0KM+TEd1vG2DM23acDP3f0qbU/MhtUmmjwIpwJAJGY9D0zUYimuSSltqdWGneceVa6EkNuJtOtrq2jto1nQOu+HoCM9jVDT7q5vY5XjhjhMMskTpLb7WJRsZHzdD1H1rQ+1vEkI+zyMzOFXahx685OKq3N463apLFLGzRttYwsVPK8cZrxJ0cOuh9DTVdrbo+xPYTXjXTQN5GGhEq4jKlecEHnmsx9R1X/AIRyfURcoJktnmUeSCh2549e3rWloUqTax5YLs625yWiZONwx97rXK2utWraHeWQaVsxSREC3lbkBhgcY6/hSw9OnKckldEzhNNe7rpfQ7rRLPUn064uL2e3kdEjZG8kqjFm5HDZyB/MVjQXGoWt0i6jqVrOs28Rolv5eGVh33HPBrTTVo5vC8TW8d5880bBfssgLKCCeD7VzHi8s17pH7qZF88jLxFAT6D16frXXiKEI0W7HNTlNytI6uBi45FTBajsl+SrQSvETNGQ7KXy/arCpmnCOgVysI6PLq35dHl0DuVPK9qQx+1XfLo8ukFyj5PtSeT7Vf8ALpDHQFygYvak8qrxjpPKouFyj5VIYqvGP2phjpjuUTHTGSrrx4qJkoC5V2VKqfMvspNOK81Iy4z/ALorWiryFN6FJyrQ7wwKkZBHeuB+KcyrpFrBuG5p9xXPYA16DdcQmvNPi1L+9023HUI7n8SB/Q1eNdqLLwqvVRwqDOW71Lbx+ZLHGM5dwv5mmoPkar2hIH1azU/dEoZvoOT/ACrwKavJI9WTsmdVp1jpd5Dd3N1apLcvcTBXkUsAFYqB16DFTf2VY/8APhp//gKf/iqseHEji0m2kaSISSxB2DIz43/NyAcZ5q/9pt/+fq0/78n/ABr6uKVkeROpPmdmfQVFFISAMkgD3rQ4zzz9o6wOofB3XUUfNDGsy+xVhWLp9yNQ0HSNTX/l6sIJvzjU12fxIvtGm8Fa1YXWqWETTWMqqslwoJO044J9a8z+Et0t58K/D5LZkgge2fPUeXIyj/x3FaP+GZ/bPWvDzbo5Pfa35itRvvAetYvhhwQoz1jH6Gt/FK5m1qcX8QoB59rLjqrL+R/+vXGSx/OD716F4/i3WVtJ/dkI/Mf/AFq4SZea8rFfGz0KHwoaLaKQjzEDY6Zrc0eztcD90PzNZkS1s6TwwpYWTUh1lodDZQxxxbY0CjrxU5rH8S6lPo/hXUNWt4UmltIDIsbkhWx64ry6T4xasf8AmEWY+kjV9ZgcrxONi5UY3S8z5vMM2wuBko15Wb8mes6nJ5bxMMHqDkE+npVAXGL19ufmQZ+UjnJ9q8o1P4xaksSBNItS/Jy0jEfpit3wf4xbXdKhm1G2SIS7wREGIBVxj39DXRWwdTCK1VWOOlj6eLmpUXdenyO0ikUyvujLESEg9MZFYNhqFqsJtZLq3iaGSRXEjEEHce30Nb6TwTmN97A7gynkE8VV0tEaa9Ds26O/d9oOAQQp59Rg1jDls2dvvppJnPWWr6bb+HbeK6uI1eOIIwIbccdBjFWNU1iwubP7Ot1EzSSjamTuJz0xitbX44l067bcTvljcKTkDay9B26VU8W7H0V9pEgFxGw9gXA/rSr8k4N2et+v/ANsNzwqRTa0t08/Us3MkY8pxCQjzhmO0/NkEfyxUMVtArW1rbQeTDFC4SPYcKMqcCn3uk2a2sJaDKK0JBLtkkkA8dO9MjsdMkvYVghXes7wuY3OeEJ2k+vTivElKfZdOv8AwD6SMaNl7z69F/mT2O9tfi3R7P8ARn4+jLUHhkj+zLOHYcqpAOPVjVzTrJLbXYWCEO0Uin52Py5UjqapaFp8TaZET9o2lpNxW5kXB3t0ANTh0/azuZV+VwVnpp+pvRtGIoo8BSIlyfXH+Fcd47C/atERCSDdyPyu3JwM/wA6uWVhLNHGt1JeLCsdr5Di8kyxJG/cN3rjsKzvF8Zj1fQY2llkf9458yVnA+bHG4k1147TDyOajGKqKzOnsV+WripVex6Y9q0IlzXz0djoluMWOniOpwmKeEFMm5X8ugR1bEdL5dAXKnl0eXVvy6PLpDuVPLo8urnl0eXSC5SMVJ5dXTH7Unl0BcomOmNHxV8x0xo6YGdJHxVd0rTlj4qnKuM0yrlMr81LIMbqdxvplxyTyRz2rooLUmb0KN/wgX3ryb4qTbvEUcYP+qt1H55P9a9Xvmy4FeLePJfM8W3vzFlRwmT7ACssydqVvM6MEv3hkRn5K0NJbZPNN3itpWH12ED+dZytxW94asTfR36CXyybfYpGM5JyOD64xXl4WPNVij0arUY3Ze1vTNek1rw8bEBLXTpRJKGL5c5wcADB+Udz3rb/ALN1D/pt+a1UF14veNd15aoTjdiNMY4z364zWf5XiP8A562X5JX0qR5TSv8AEvx/yPajp7yIVuNS1efPd9QlH6KQKibQtKkIM1lHOQcjz2aXn/gRNWNt+U3PNbxL6/8A66qz3VpCM3GtRD2Rwf5U3VtuzkUG9kWI9N023G6HT7OLA6pAi/yFRXKW86hFKEqQ2FI4rJuNY0QghZp7k/j/AFqi/iK0tpZDaWLDfjJZsZx64rnni6S3kbRwtR/ZOy0u6a1kQ54HFdVa3ayIDnNeM3Piy+6RQ26D3BY1Vm8Va6w2pqEkS+kYC/yrFZjTi+5p/Z85b6HsPjBRLojN/cdW/pXnV3Pbx/fniT6uK4+61G+uXH2m9uJc/wB+Ums+VuTzzXJXxiqSukdNLBuCs2dw2taZAvzXSkgc7ATTB44020+aOGeb06KK4ORsofpWZdyEQ+4rKFdxd0aPCxe562vjTTNb8Ma1HqSPZ2axLDK0f7xgr5GcexFebSW3w6A48aXSEf39Pb+lUvAt4Zr3V7Fm4e0DgHnOHHb8a5DWbI295LDIMEMeR396+ky/PcZhYWoytfc+ezLIsFi6i9vC9tjuRo/w8uGUv47VgO32F1P8jXXeGf8AhXWl2K21v4jtJcMWDyBg3PXsK8Njt1j27WLZ9TVuEcipxecYnFv987iwuTYTCxtRjb8fzPpPSNS8JzTeXZ6vZXDqhcqrZIUDJP0AqK61z4fGRpJta0dGfqxvNm4/99CvLPhZ5a+KIQQCJIZY/wA0NZmh+IdYk8WXPhqR0FsoZ4dw3bFGPlGc8YqKFaS+HS5tUw1NvVHsUl98PLiPy31bRpVPGG1HIP5tSJH4DbHkX+kgg5XGoAgN2ON2K5ubwhY3kEbXOk6bdgoG8wWNvISSOcqQCPwNYGofDPw0FjlOheHiZZViRZbGSB97dB8rdfwrplWr2tzO3qyFhaKd1FX9EehXNxNPEkMeu6W4DKcqyZ4II/j9qvNb3hmhZtU01fLYsQAVJyCOTu968GudI8F6dHIZ/CcaXUbHYI7mUISD161qfFWCP/hJ7qWMOpZEbGePuDpXnVo+zXNd/ez2KOInUfLZdfsrqe62kbrqEdxJd2bKiMvyscknHOSfao7S1uLWAxW91aFQzlN7HjJJ7H3r5qtPM2j526etXreO6uJkht1mllY4VEyzH6AVhDFuMnJIc8M5LV/gfQiWepRWMNvHcWbtGI8uXbnbjt+ArC8ZQ3KXmmahfSQLHBujAQl2kY84HFeZtoi2Chtc1E27kZ+yQPvn/wCBc4T8Tn2p51l0sxYaejWtmrFwpkLuzEY3Fj3x6YFViMwc6bhImOFs7pnp1l4lsVu4bVmK3E5CpFjLAnsfQ12Vkr+WGdQCfcV8waZqcqePdDgVyA99EG9Tk4qfxFr3iC18QXUNvrOpeWJWwFnYBRnpjNcdOXu3ZFWFnZH1Gqn0H508L7frXyvB4r8Sf9B3UPxmNWB4u8TKONdvv+/lXzRM/Zs+ogrf3f1pHLLtxEzZOPlxx7/Svl5vGfipR8viC9H/AAOuk0bxDrd54Dv7i78Zvpt01/DDFezfMIAQSQRjoaa5WJwaPoAK39yk2v8A3D+dfO13b/E+3P8AyU6wdT90mVlyP+/dVHk+JgXK/ErTt4PC/aPvfjs4oaSNKdCc9j6U2v8A3P1o2yf88/1r5qgvfiS8ph/4WLp7SL1Auxx/45WlZw/E6ZWY/EawiVRlmM+7A9fuVXIiHCSVz6C2v/zz/Wk2v/c/WvCNf1jWY/CGh20HxM8m/u72ZTqccRkWcADCAAcAZ6+tYsK/EA3Sxf8AC25J93RUs23foDRyIIwbZ9HlX/ufrSFX/ufrXzW0nj63mkF18VLwKRhc2UgA/wDHafo2p+IY7e6i1b4s3UkxU+Q8cDrtbtkFamUbLRDcGup9HPGxH3f1rB1+9h0uFrm9zFACBvxkZPSvAIZPHRtpLmb417IIwWdvsbcAcnrWrruuXo+DkVzceI5teN1qyxw3kq7C6KM8DAx3q50+VNk03dpHrNtqVrcKJYZVeM9GByKcblJEV1YENyK8v8F3c39lwzRyFGbJ4NdjaaipIjuE2gDAaMf0pUKvLubVKPY0533Tj614Tr10bjWL6YDPmTu2c/7Rr2m93raTXUB89UjZvkPPA9OteAvI5c7uuck4rnzGomopHRgoNNtlpGJZRmppGHPY1Sic7hT2kP6V5adjuY4qcnd3NR+Wn90flQGbnceaXd7n8qfM+47HsPiaH7D4u1exGVjSctGvYK3IAFUnb5CPaug+L9v9l+IJlAwLu1R/xHH9BXM7uPwrvxsbVmc2Flekh0OQM5/CklamK2KZK3y1yHQFw3GajL5xSTH91molbKKaB2Hs3K/WoZT8x+tEjgDPvUM7fPntTuKwhOAfpWZd/wCqb61fLc1Qu+jiquKxW8BybfHDQk8T2MyD6jB/oat/EK1tI5QsUvm3agB1UDGPrmsvwq/lfELSmyQHaSI/8CjYfzxW9rulxxXctx5BJZcgDvzzXoYbWB5uMVpnAk3cScWauP8ArsB/Sqo1K9WQr/Z2SOwuFzUPia4S31J7eGOUxqCB8/IbNYumQSG9FyULEHOd39K9KOFvHnPPdV3sesfCHV5LjxXZJcWc1oRKE/e4wSQehHWpfGOl+IdL1htf0exRjHuDGQcMPTHeqPhC3u7XW9Lu9jqFuYiTjplhWxPHf2ms3aR+MFubaWZjNYX1u0sOc87GXlcfpWuGhz3u7WCbt5nL2fxO1KO4YXekwpLnJeNnT8uTW7b/ABKup2hYxSSeS4kQPKJArDoeRmtSfQ/BGoMJLq2trefHLwylVP8A31g1nSeBvD8jb9Purh8HokiYP4mt/YVX1QOpEzNa1i31O0Ma2c6THoxcdTXWfE+1ma9a5WJighi3NjjmMVx+ueF/GkEMkehSaJpEciFPtFxch5yCOcEA449MV3niVBc6XZLDMJ4FsYSjgfePlrk/jiuTHRlGCUjfCS9+6OV8OwaZu36o10YlAwluF3OfTcen5Gt2XV5o4XttItY9Lt2GD5OTK4/2pD8x+gwKwvJMdtEem4Aj8xV9W4rw5ux6cXcovDIz9yccmkZGjBz6VbeQr09KpXdw+w/SsizmNNucfFPQV6/6bCf/AB6tLW7LXtY8bajBo9hLcJE5LMqEge5rmLSXb8V9D/6+oj/49XTaB8TvEg17VNLtIYFe3uWRHWMZKg8bvXpXfRWiOCs/eKc2meILJylxp0ykdcqR/OmiPVT0sZifYV7DZ+IvESkRatfaWJNivghskEcdqvjWNSaCKeBdLlWViqfIRkj/AIDWsqUUrvYy5meEXrX1rCZrq2khjBA3OMCtg+dN8KruVlZY5NViUZHXCE8V6L4k8Twm1VNQ0uyuVZDuiaIMPcelcrdeILXxF8JJLqSxjtgutGCBIF2ouxOMD0wTWcoqOxSbZ1mhx2PkWl3PJA6sAC0q70Ube4784rZWXTVP/H14cxx005uPXvXh8DMoGyRl9gxFWlnnA4uJR/wM044nlWxrFJLVs9ku7qwfU7D7H/ZxtvJkF20duF3SbfkxkZ61yfj+2jsdPubm2ZoQYCCqnALEY/rXEG6uscXU4/7aGqly7zDbcTSuuedzE1m6rlK5o5RVPkRva5pjf8Il4Jtn2qvlyz5PH3n/APrV3OkQ6fpqwyLDLMgXLG3lCyA9iDnis74gR6fDpfhyxtlffBp6EFx/yzbkd+uc/wCNcxCijGKFU5ZGUbcp62niXS1ifzb3V0yODNGrhT6jArldd1Ce78U6fc2utaRLpKIxvI5bdUklxnACkZyeBkH8K52CMFeaJbZCK6I4l9jJxRhfEvSobjS4Vt8RyTuNyqeMdelWviYi6L8KvB2jrwzTSzt9QAP/AGarK6Vb3d7DFNnZvBOOv6VQ/aKmT+1vDumwk7IbQkKeo3N/9aonNyiyqS99HUeDvl0a0Xv5a5rqLcZauY8ODZaQJ/dUD9K6S1POa54s7JI0ImZfmVip9Qao6voGj6uzfbLNUlx/r4PkfPv2P41aDcKKmjOWY0SjGa95BFuOx57rXgHUrUPPps0d/CP4R8koH+6ev4GuOnV4XaORGR0OGVhgg+leteOHxonlbsb5FHXt1/pXkd82Z5DknLEZrgrUlB6HRTm5bjVbrRupmcjnilrA1PpX4/22y80TUR3MkDH8iP5mvPd3Ar1z49WvneB/tSjLWtykn0ByD/OvHlfcgNe1mUffTPPwEr02h5bmmu3Bphb5qbI3WvNO8TfmH8KhV/3ZHoaVTwRUKty696QwmYeXTJm+QGmznMdMc/uhSHYaz1SuJDkqfSrL8iqdx9/2xTuNIx5bw6Xqlpqwj8w2k6y7M43Y7ZqLVvHraveebeWDKy8J5cpXA+g4p2rRGW1kQdcVxgULNzXRRqSjsxVKEJ6yR0KapoLymSbSZndjli7hwfzrTi1nQfIMcKXFhkdYbZCf51y6RqwzUyRLW31ystOYyeBov7J0mnz+H0uoZptb1UBJFc7bNc8EH+9jt6Va1nV9Fu9Vubm3ig2Sys6mRJlbBOedrgVyiws8qxxRtI7ZwF9qe1vLE4WaGSItnG4dcVSxFZq5jLBUL2N4XWlsfvQL7Ca5X/2Y0+OSx3ZW8RF7bb+UEf8AfSmsARCnCHmpWKmuxLwFPo3951Ns2neapfWbnaOdv24AfTleh6V6bYzeE7rSLS3m8S2CMlukbjzgWyFwQSf514nZabdXWTBGCoOCxYAZ/n3pJ7OSC4eGTaXQjO05FW8RJq7iQsJBOykem+MU0aB7WHRbq2uIkjO4xS7yDkdeaxRIcn6Vz3hyPy5LjI48v+RrZyea56sr2djSEOW6uJJM3T2qrNKxTnHSi4Yj16VnzO23qelZ3NbHIeeU+KmiuFJ23EZ4/wB6q+n6lrekeLNT1CLRYZvtkrM8bzfdycjHTB/OsTxneNb+IYpY5WSVRlWU4IOeorCl1m7WQt9uuBk8/vDXrYf3Yq6PMrx5paM9if4keOtgW30mWMKMf8fUIGPxpp+J3jVXXzdFuXI6hb+Ij9BXksetX/UX8/8A33ViDXb3d/x+yEj15ro9rH+X8TL2U/5j0u4+IGt3VhNbx+Crt5nUqJDOGCk9+BzW34ItNQ1b4IWcGm6fcyXA1yV5Y9h3D92Bn6V5bp3ia8VwRdjjj/Vr/hXoui/EDxnptstvY61JFF12iJCP1WuWvXp2tY6KWFqSd00bNp4L8YyLkaHcKP8AbGM0k3hXxZC21tBuz7qhIog+KXj0ddaLfW3j/wDiauRfFjxuvXUYW+tsv+FcXtaZ0fVK3kU18LeK2Td/Yd0B7ris660fXo32S6ReIc45ib/CumT4t+NO91aH62wp/wDwt7xiRhpLBh6G2H+NL2tMX1St5G18RdF1241q0Nlp7zQQ2EEQYEdQvP8AOsKHw54qJ+XRbk1Knxf8Xbskaaff7N/9epl+Mni0HmHTW/7YH/Gj2tNu4vqtZLoOj8P+KVGDod1+GKn/ALA8ShSX0a5Axz0qIfGfxQP+XPTG+sTf40v/AAurxMB/yDtLP/bNv8a0jVpkPC1uyH6Fp2pf27Ct1p9xCoOSXXArh/jXJ9r+Ktvag58iGGMj0z839a6yX4w+IpCN2maZjP8Acb/GuHubqXxD47fWLiJY5JXDFFOQuFxgflVTqRcdC6OHnGV5Ho+iKfLXHYVv2itt79a53SbjylAwOK3rS84HFYxkdEos0UQkipolOD9aqrdj8hU9vcBkB9ea0TM+VnPfEGXbDbR+7P8AkP8A69eWSc8+pzXf/Ee4JkAX+CA/mTXnrtx7VxYl6m1JBngfWncUzBpnNcptY+1PiRafbfAusW+3cfszOB7r8w/lXzpZybrWM/7Ir6glls9Qtp7SO6gl8yNkYI4JwRjtXy1Zq0ImtnGGhmeM/UGvosyj7qZ5OXy1aLW7jmkY0zPH40dq8Y9RDCeTVdeLg+4qRjhqhY/vgaTLQOc5WogT5RHoakb7/wBaYB8rikUiM/dFVbnrVtRmMYqtdDgVNyooyLn7xrkdVt/Kv+B8rGuwuvvmsfUIVkljPGQ1awepq1oZ8KALUqitOGzVl+XB+lP+wf7P6U2xqJn2zLDdxTNH5iruDLjOQQRVrUrlL14fLt2j2MxJIAzkD/Cp1ssdqetnxWirNR5TCdJX5jPWP/ZqxHEhHzOQfpVxLIgcfzpTatis1IhiadA8izW0MyLkCTJOMEcUuqwqNQV1kifenPlvnBB7/mfyqNoAeoBx0zTo4SOBitfbe7y2MfZ2lzFjSkxJKB/FGa2RGKztMjKzsT02GtdVwPwpN6ISXvMoTRrnpVOa3TYeO1aUo5qvIuVb6URsVPRHnFhY6fqd695f2gnBkkjCFsY2sR1/Cq+q6H4ebVJIU0jy4UVfkSZssSM5J/GtPQlxA3/XxL/6Mao9R41ef/gA/wDHRX0NSKjQTXkedwzFYrNJUq2sbS/NEGmaD4avdZt9Lg0dbf8ActcSSmVpGYKwG0AnAHNbuueEfDlpYtJb6cFd3Cgl2OO54z7VR8ID/iuRnOBpzfTmQf4V1XivIsIR6zD+Rq6UYujzNalYuKXEcMHH+HzRVvzOX1/TvC8eiQ2+iaO1vOkoeaadtzMoHQYPrUNouVHFTXeTbsO/H86W1U+hrxce7zR9bmWAoYKoqdFWVr9yeNB6VYhhMgO1enWlhjOBxVhUbtkV510eYyP7M6rkqcU3y1q1hgMFuD6ml8s4pNroTqVTHgUzaKuGPFN8v2pJgVSi4ppRcVbKe1MZOK1iQyi6rmr/AIWhBvnl/u1XlTHpWr4Zj2wF/wC8c1o3oR1OrssZP5VrW/QVjWR5rYgPSlFiki2H+9VqFiEH0qhng/WrcXINapmbOJ+IMxMtwQehSMfzriy+e/FdJ46m3Stz9+dj+ArlA3ze1clbWRUNi3nimc+1MDcUbqwsaH0v4PvLSYWd7pE1nBqUyAIkzFljZuMMByR1rzfWYbmx8Za7YXkqS3Ed0Xd0TYrFuchcnA59aX4daPrGmeJYdUuv9HtY4ESOKV8ykg8fKM44HfBqTx/c+d8ULqfbtF5apJj3Ax/7LXuYzFUqkfZqSueHltOrGTlKNkVS3yk0bsg0zPODQhyB9K8s9oY+d9Rydc/SnTHmmzZ20mUgfqPrSbeG+lP25A/OnhTv6dahlorIP3RqvdD5N3bFXhGdj8VVuYC9swHpSRalY5bUr5RIRHhj654rEu5JHZSzH6elbkXhG+Hi2z1I5OltEfNUPhuU6FOvBptxoRb/AFbzKM/xJmu6OFv8M0duHzfC0H+8ou/f+rGHGzKcqSD7VZjvLuP7s8g/HNWn0W+QnayYH95CK1vDVlDbPNcajDbzsqjylZvlDep5/nTWBqPqrHbU4kwMl/DbfmkU9Pn1mYB1wIu8kigD8PWt+0zLH8w5BKnjuKsf2bPrJWdhLbwkAbXQZ/4COmPcj8K27bTobeBYliAQeoyT+NZVlSguWLuzwquKnianNyqMeiRhiJe+PypGjU8ce3Fbr2sbceUv5VEbKIf8sx+tc3MSYf2ePP3V/KlW3jz91a2fsMP9wj8aDYxejD8aLiMxYo4yrAAZyKsJyoPqKlurVUVGXcfm7n2NIE2oB/sj+VbL4UZr42UpfT61BJ0PHWp5Qd1QSbsdKuL1HU+E4bSBtgb/AK7y/wDoxqr6oP8Aiazn/d/9BFKkt9C9utnZJcRSXcq3DtJtMS72+YDvVbXJblL+VrW1W5bzkVlMmzC4GSD7V9DWf7hL0ODhJqnmc5v+WW2r3XQt+FWI8dv7aaD/AORK6rxZIPslsn96U/oprjvDkjx+Mb6SOJpni0xSsanBc7ycD610GoXU2oaTpl1NYzWUjs7NbzEF04Iwcf55q6UrULGlWLlxZGX95fkUo4/MdUx1NalpZDcBis/w6bi9dGksJbOTLfupHVjgd8jiunht5lIPlE89sV4GOl759hnVWNStGUdrLy7j7XS9wB25q4uln/nmT+Fa2mWkxUfumrUFlOv/ACxf8q85s8VnLjS89Yz/AN80NpYH8P6V1JtpB1icf8BpPJ/2W/Kp5mSclJpoH8B/Kqktmqn7p/Ku1khAXJB/KqEsasSen4VSbEclNaqo6HNVpIPlzXTXKpvxkcVQu1QYHy1rFks56WEbTjrWzo8WyBF9AKiljUg8D8q0LFQAK1b0JRo2y4A9a14M4/CqFsv3a0EHBqUxSRInIH1q2nyRu3Yc1Vi+8oqxeNt0ydv9g1rFmTPLfF8ha5hUnnaW/M1gA/MeeBWt4pbOqsv9xFH6ZrHB71zz3HHYlDYFLvNRk0ZrMs9i1LUbq1vrVYJAjT/IuSBub0Ge/NYXi6z1qy1/R9Q1aIos+6FWJG48dwOnWtHV7db/AEmMwZW4t5BNGWbJ3Dn/ABxS+PNUj1rwRY6j58ZvLS6ja4jB+aNiCDx1A71tl1KlKj/eRjiKlSNRX+FlIt8wJ60qtjj3qoJgRu9eaQzYY88GqsaXLM54NIzZjqB5gV60zz/3a7V3ZIB5xgetJplJmlbruUGpinzCl0WGS6+WFC5zjArG1rx74T8M+LpPD+ufavtMCI8jrHmNdwyB6ngiojSnUlyxVxyqwpq8mdFZ2E9yx2LhO7HpWxZaRbW6ZKeY/qf6CqWk+N/BWoov2PxBYcjhXk2EfgcVrLq2iMMrrGnkf9fSf41EqVSOji/uF7WEtmMMCK+fLP5U1oIG+9Fx7rSTa1oMQJk1vT1HvdJ/jUOn6/4f1K5+y6frVncT9o45QWP09aPZ1Er8rFzQva5M1vbN1jU/Var/ANjaSZjN9it/MJ3FvLGSfWtXZ2DCmSOsfDMp+gqOfl6im4RXNJ2RUaBF9KiaDd0q8q78EAEHuarpeae9wLdLy1ebOAiyqWJ9MZovcuK5leOpX+y5oFr7VprHn+Ail8rn7rUXEZf2TH8OaPshP8JrUEYz91x+FPEY9T+VMDm9at/Ks9xXHzCqYg3RofUCui8RxBdHkbqQy/zrFtzut42/2RW1/cRmvjZlyWp3/nVS5tWVM8VsuPn/ABNV2hM0gXado5NJTdzSSujhrPw/qUat+6QgyOwO8dCxI/nUMng/XpbmaZLeIrI+V/ejOMAf0r0aC1LyBQH6+la62u0AAkfhXbUzGpKCjoZZVSWX4h16e7VtTynwx4I1+28SXeoSW0ZjktUiCrIC2QxJrY1zw3rcv2cRabO+C2doBxxXqOn2pRC2eT7VfhgfeG3DinHM6kafLZBGlFZosw+1e9um1jx/QfDusx6liXTbmP5TyyYH512Vl4ck4a4YA+g5rtjG3qKPJP8AdFefXrurLmZ6+Ox0sVU9pJWMW109IQMbqtFSOx/KtDyW/uikMR/u1hc4eYz8Z9aXa396rvk8fdNHl47H8qBXM6VGKEbh09ay5I23HIWujeMf5FZlzCvmHp+VMdzm7uHEpJRfrisrU7UMokEY49BXU31qpTdgDFZs1srIVP8AOtEwORa0jxjaRznqas2g244wauTWu19vX8ajMLKwb355rRSuI07UZI+lX1+6aoWhq6v3R9aIikTR/f8AoKdq7bNHf1YqP1pIOSai8TPs0+JPV8/kK2iYzPJNdk8zVbluo3kflxVEdKluH3zySHu5P61Fnk1zvctbC9qXb/tUgpc+1IpHVeCvG+m61pUUklxDb3YjAnhlbaVbvgHqDV3XptBubSYrNbm7KDa4lGSc8Djr+NdefhdZY/c2VoG/65DNYfiT4dWOh6ZJqmoWlmsUf3SuN+e305rrjg4QnzQdjjeLlKKjJXMW0k3WsZPJ2gGnF/mHpVaxcNb5HIyac7HAp2NuhLLJhapi5ZVIzjBqWR8qazJmwJB2601ETdjH8X+JtW0aCG60648uMuVl4JJ446Ee9eR+J/EN74g8Q/2lqGDOYxEWGfmC5wTk+9ej+Io/tmk3Vv1YDcv1FeSXI23Kf7xr08FCN721PNxc5PToWWx1qN5HHSRx/wACNOPSmP06V6kThY0szfedj9TVrR9RutH1S21KzlaOe3lWRCD3BzVVVpSgIqnG+4k7H0vp3x80KaNRe28dvLgbhufGf++a2rT4yeEJlG66twf+uw/qK+Q7xxG6ZySVpkd0qk8Eg1408qpXdj0I4+dtT7Vtvib4SuBxewgH0mQ5/WsST4n/AA40vxILJLaOObaHa5jiXCk+hHX8K+SBewg8hvypVmjkmVo8njB4pUsrpc3vXsVLMaiXu6H3PZ+O/CN0gaHV4yD0+Vh/StKPxJ4dbGNXtR9WxXwnBNPCd0M0sXurEVfh8Qa1EAE1S5A92zVvJaT+GTJWYz6xPuaLWNFlGY9Vs2z/ANNhViO905ioW/tDk4GJl5P518Mp4q8Qr93VZx+C/wCFV73W9YvHD3Op3MrDpl+PyFT/AGLH+f8AD/gj/tGX8v4n3R4njVtBuGDA42twfRhXIwSKII1z0GK+cfh3418QyeMtE0ia7EllcSiNgyfNwDxmvabm8kikZQxADHFefiMLKjaLZ10a6qe8dEXzKAOeT0q/bwmOLB6nk15R4u1+80/R7q7gbEkWGXkjuPSvP/8Ahc/iG3kK7TIg4BEzAn881nDCVKi900niIQ+Jn1XpsBAMhHXpXOJ8S/A/9ry6a2twrNDIY3Yqdm4HBANeFW/x/wBfWHy1tZVwOvmq2PzWvLkkM2+V+Wdi5PuTk124XLOZv234HLWxvLb2Z97abr2g3sYa01ewlX2mUfzrctfJKbleNgfRga/PWGeaL/VTSp/uuRVuPWNWi/1epXa/SU10vJIP4Zv7jFZjJPWJ+gQMJzu2qOgJIGarz6jo9u2241KyiPo86g/zr4Gk1zWH+9ql4frMaqTXt5JkyXdw/wBZDU/2FHrP8P8AgjeZN/Z/E/RCOOORQyMGDDIIOQR60phX1rwz4FfFXRbP4d6VpOr3bi8tUeMszqSVDnb1OemK9LtfiB4duEDJdOwPcJn+RrxKuHnTm422PQhUUoqVzpWjTP3qTav96slPF3h9+t4o+sTf4U6XxP4cjt3nk1K2VEUs2Tg4AyeDWXs5di+ZdzUMORkGqd3Bznj8q8Ltv2lLVr+TzPDxFlvIjYSneVzwT2/Suu0346+A9QRVnmubJ/SRMj8xXbLLMVFX5b+hhHGUW7cx3ctsXQjC/lWTLa8kFRUFl8QfBN2MweI7L/gbFf5inT+JPDbvuj1ywYH0nFYPD1o7wf3G8a0HtJGfqNlht4QYqi1qMfdrQvvEvhkRN5mvaev/AG2FZemeINC1S7e107VLe4mUbtinnHqM9afsqiV3F/cUqsG7XFhXYdp61bVuVFFxH/GMZHWq6y/vB7UR1KbNO05P41leOJvKtBzysLt+f/6q0bJ+a5j4jXX7udc9I1Ufia2WxjI86bp9aQcCgnkUmflrnZqPX73tT9retRJ9/pU25akD6b1LxFBbAxaeBM/eRvuj/GuE8cy3Gp6DfCeRpHMRIz2xzx6VezVe+TzbWWP+8hB/EV6h56VjzPQ5d2nRMe6DP16f0q1Ic1l+GspZPC3WKeSM/nn+taRbNYvc61sI3ORVC5H3h7VdzzVG5I300RI5y5UfaXVjwwNeTeI4vs2qvGBwCT+teq623kzLJzjvXm/jNFlvo3UDzJOFHoPWu/CS5ZHBiY3Rmq4ZQaCwqq8Pl9GfPqTVZriQSFSQRXpRqJnC42NIEZpwYCq3luVDLJlSMjio3SY9HA/CtPaonlY+7t5Llk8ld2M5x2qn5TcqvbrVqCSWNDHk5PGQcZ+tLDjB461M5J7DimUVjDZyOR1qxaLsZSP71PAUXjLjhlzTnxGueB81TB6ja0LhP4Ugx6VEkyN0YZ+tPDCulWIHgUMBQDSMaANz4dfL4+0Jv7t+n65FfQGqEfapvaRh+tfPvw/cL430jv8A6XH/AOhV9B6wNt5P/vk142Zr3ono4L4WcZ45BfQ71P8Apm1eFX64Ne7+LQGsLhP7yMP0rw3UF5qcHswxO5DYoC7bumw/4/0q9bL+6X6VThXCsfarsBHljHpXq0locEtyQLS7acnSpMV1RWhm2RCMmleA7Cc1KtPLALV8qJuznrkKk6OzAfL/AFNW/tBXSSyyEBp+xx0X/wCvVXVl/wBU3sf5/wD16STjR4B/emY/oK8+rH3mdEHoadrqV9Co8m+uo/8AdlYf1pW1zXHuHQ6tfPCUIZTOxUjGMdazw4K4Bqa1G4u3YlVH5/8A1qmnBSkEpNIuxLiMD0FOxxVsxrtHFQOoBr0nGxhzDAqdd+PwpQzD7srY9mNNb73tSLz6Vm0yrkhZifmYn8aseH9em8OeIbfWLfeXgDcK2M5GO/1qsaz71cs30H8656kVKLTLhJqSaPW7P41X0x2tFMCeMFYzXouna5LJbRvJ99kBbjvivmfw7bedq1tH13SKP1r3y0b92uPavDrUKcX7qPVo15y+I7rTtU3AVzfjm581XJ/jlH5AVa0xvu56VheKpdzwr7s1c9RcsGdEXeSMMn5qOwpp6Z70vpmuE6CSPqx9KbuP96lThGpvNID3XtzUZOQaUnimc816ZxHl0Uf2fX9Ys+gW4EgHsatdM03xDH9m8eTjoLm23fUj/JpJOvFYz3N4bCFsYxVG6yvU96tt3qjfNnihAzB8TAfZ2Neb6r++12Ne0cBP516T4hH+iP8ASvNGO7XLxjzsjCj/AD+FduH2ZxV90UbhASRWNdp5cwJ6VuXjLHlnIAFYt25nbP3R2FdtM5Jq5oaAEulktmOHX5kz3Hcf1qxdWjw5zyPWsexma0u4rheSjZI9R3H5V0ev30UdsqQsGeVQQR2X1rQizMkn5GRdme570gy0ZkABZ2J47c1RT7w+tKruB8rMPoaYco6VnW4RiPb606VtwweCTVeZ5GALMxx0yelGWxksc/Wglkt0yKzLGAOe3birGlATI+9idp9aoT/NKSpyOOfwq9oOPNkRuhANN3S0NcOk6iTLnkLn7709LeJ/vzyqPUAHFSyquPl602NWI4rP2ku53uhT2saHhO2jt/Fujyw3RmBvYQQVxj5xX0Rrvy6hP/vV88+Gl2+I9Mf0vYSf++xX0T4hwNQm+o/lXBjW21cqlTUL2OG8VviMD+8SP0rxXVARIRjoTXtPiwcw/wDXUfyryLWbfN26jgbjniqwpzYkyfN2QEjg8AZqXy7lbh4xgFeSvb8KTVIfKzHj7qq3Ix1xWmoVbuGZvmSeBScnv0P8q9DmaOJFWFbwjPlggd91TiO74/dHn3FammWzF267eiqa0m0+XG7y+apV5ofJFnMst4vy/ZpCfwqCRr7n/RZgvc7TXVJaS7vmXv8AlRqu2CwduQW4o+szegeyRwuouskMe0MNrMCG/CmXB/4l9qPQsf1pzN5n2rPQ5YfXNR3LfuLdPRSf1ok76kpWGCRsY4rZgMa2FkQoBLMXP04FYsaNJIsa9WOBWhbBp5ktUkYLGpAI781VOXI7ikrm4ZFYDBFRPVX7DdW+P3x+jCkAus4+Vvoa61XT3I5Cc4pBUe24x/qyfoaaWnTrbyflSdSIcrLHaqc4yZT7D+dJJdOqnMTDA6nim28omVwchzwR2rKU1ZopLU2/AkPma3CxHCfMa9f0uTzIFbsWOK8x8EQmNp7jGNq4FelaGu2zgB67c149bVno0jqbH5YSx9Ca4zxrq9pa6mlvLNsZYgcbSepNdlEdtoeO2K8w8aOJvEVyeu0hB+AFYOCnozrhdvQemtacw+W8jyeuTip49Ss5BhbuBj/viuaMak8qKaYIz/yzX8qj6nDuaXkdhFdQlBiVDk9mFP8AtEf94fmK4s2kPXywPoMU37LF/d/U1P1KPcfNI+rCabnB4pe1YupawRN9j09RNP8AxOfuR/U+vtVo5m7HJfEmaG18V6NM0iq0xMWM8nP/AOuoWPC5rk/ivE9rq2nam0zzzJMC8jeoOcD0FdOriSMMDwTkGoqxtZmlGfNdBI2eKpXXFXJcYBrM1CQbDz9KiJpIyNccG2K+teYGeOK61C5kb7020AdTjsK7zxFfR2tvl/mkIOxM8n/61ecWsP2l5JW/ic4r0MPHR3OKqm5JIp3MklzJ5knA/hX0qIpWwbE91pjWOT0rqTIdFmSVxRitQ6ecZo/s40+ZC9kzKAxTljYqOKuXVn5Kbm7nFXLS3BHT5afMTGm3Kxj+SwGdpzUckbFtoHPWuja2T0qisKf2lKCcKqCkpBOjsY7RMP4SKdbs0Mm5evTmtK4EfOKqlQe1VzXMnSs9GKNQuecKuOhxSw6lLFx5Zx9aj8semKTy/cijQvmq9za0TV4/7Vsi6FT9oj7f7Qr6W8SHbqc+fUH8MCvlfTIlXUbZ+pEyH/x4V9S+K2/4mb9fuj+VefjUro7MPKUr8xwnjKfyoFk/uyV5RqOoGHVI58ZXcdy+qnrXpfjsk2D+xrx+/fzLtj2BwKvCrQwxGrLWvzw3FzcSQoyhgm1Sc+maf5o/sSzkddxVniOPrkfzrOAqUPJ5Ah3fuw27HvjGa7bnMoGrp+uPZgBI9wByAw6Vu2/jWHAFxYsfdcVxop4x/dpFch258XaMwJaK5BPUeWP8axda1qG8TyoCFhHPzdSawyv+yKiK+1JJXDlIIhlZ89dn9RRcxgLDtcN8gzjsfSpgmFfjkjr+NNK84q7k8mpFbArMpHUZP6Vc0Y4vd3opqBEIfd2wf5VNaMYJhIF3cYxTTFyvU6C5LSJHj5jt54qJLebHCqfxqqmrSKMCEED1NTf2tt4mswD19OKakPlJobe4jm3mMEY6bhU4SUtlo2I9OKp/2raH70Ei/Q0qahZMMb5E+tFwcUZ+qHy7R1bIbcFqHTkVfJk6ZOD70msyLIAFfcCxbrTrH5oIh3D4P5ipkQlY9A8OhUs5Y8fMa7/SlCxxr6AV57ooP22NB0PX869F0/qPbFcFXc7aJttlbUY7sK8o1aTz9UupOu6Vj+tep3sgisi542qzfkK8lb5mLHqeaiO52UkR7aNvtT8dqQCrNbDCKNv0p5X1puPf9KAPoGa8uNVYx2zNb2Q4aTGHk+noPemfZobeHbbqAP8APNXIk3LxwOufWr0FmsX7y4Xt8sZ/m3+Fc5xO7PPPiF4Zm1fQJbhsQx2/zrkcyew/xrL0tydPgyRnYufrirPxo+JFlpVlcaHpu281OVDG4XlIFI7+/tXIfDK/mvPDcXnyFpU3KSx9G/8Ar06kJcikXQlFTcTrbiQKvWuX8SavDYoUXElww+VM9Pc1neJdSmXXWMTlWtxsUdQMjJJ/OufkDSStJIxd2OWZupqqdDZs3TcrkE7zXEzTTMXdjyf6fSmiJV+6oH0FWdmO2aRlzXWh8pWIo21Y2A0gTn/EUxNEBQ8elBjqyFo28+9AuUzr+ye5RVjKrg5OanjhCLt7AVaxSiOncnkSdyr5eKxZI5JNSnVVYA45x2rpCnGKDGrDp1oTsTOnzWObltSvQVAYWyeK6R7dcHNQmz56U+Yh0Dn/ACj6U0xnPSug+w9TtppsRnoTT5hewZjWikXEZx/Gv86+nPFBJ1Bz1+RT+lfP8FjtdeO4r3zxG267Vs5zbof0rjxbvY0pQcTzn4hSeVo8z98gD6mvKPILDNej/Ee4El1DYqeFHmOP5f1rjWtWXLR8nuvrWmH0iZzp8zuZUcLMWx2qYWshA+WtDTrWQFmljK7myB7VpCFfSt3ImnQ01Of+yyf3aPs8gP3a6EQj0Ap6W6nnAo5i/YGDHGQOVNS/Z0YZHWtp7cc4Wqk1oyHdGPqKLg6VjJuYtoUL3PP51Wlj+celal3H/q9vGTg/mKge2Zm+UZA71dzBw95lNo8KKf8AZznip5rdlCgnnIx78iraxlfmYcUNhGF2ygIWX5hwaZKWLZclj6mtBiWBCrVWaM+lJMbhYr4U01kHWpdpH8PFG09MZpkNFR4wRg1Pp+RcRp2Lj+ddHp/gvVryJZpPJtUYZXzmwT+ArQtvArwzLJJrViNpBwAT3rdYerbY5pVIdzR8Opu1NPYH+dd/pv3/AMa5TS7C2srjzm1K3fjGBmugtNTs4TzcQnH+1/8AWrlqYOu38P5HRTxFNLc1PEsvl6Pct3EJH58V5oVrt9evoNQsJLeCaIM5Xq/GBzXMyaVdDJXynH+zIDULCVl9k7KWJpW+IziPzpQoqw9lcx8tC4/DNR7dpwc596zlCUd0dMZRls7jNtN2/SpsUY9qkqx9HxLHZqGZg8oGc/wp9P8AGvFfi/8AFwIJtE8Lz75jlZ71TwvqE9T71l/Fvx1rmsRNpmhwXEOnEfvZl+/L7YHIFeXadp5Yh5Bz6VcMO4azR5yl7T3YE/hnSLfVtYiTV9U/s+3nc+bdSI0m3Pcgcnmuk0G4uNFguLGzmjlhaRisu0gkdMgHpnGeao28CoBirkS+taT95WOmlh4wdwKszlmJyTkk9SacR8uP6U9gMkDOPekxUI6bEW33pSvXin49qVUOKYrEWzrjIp2ypwvFKseaYcpX2ZAyPyNAiJqyI6eIqLi5Rl+to10WsYZYYMDCyuHbOOTkAd6rlTnjirvl57Uoh4OQKExchRK4FN2/hV9oaiaAnO0E46n0ouVyFQrk0u0ZxU4gOO5NAhYEcZouHKRhcCnCPcKlEZHUU8L+FMdiuY/zr1rxJLHAkc0rbV+zRDP1AH868xnRCgKKwIX5snOTXYfFefboenqGCmWKMYB64WuevHmcUZz0Wh5rqty2oalPdNn53+Ueg6D9KhVOKlWPJqxHD7ZFbLRCUSKKPOKm8vtVmOEcfLT/AC+adyrFQx81LHHgdKm8o1IkeBRcLFfbR5fTIqwE9qcqdqB2Kcum2853OvPtSvaRKmxVGK0AvHFNZVJw2RwecZouHIuxzd/azCWPZEXRGBJHpmp1s3kOZBtH90VsBeOlNMeDTuzNUkm2ZT2wQYA4qF4FPatWWOomj9qLjcEZjWyelTaLZxjUkkK5EfzYPr2qy0f0q1pcW3zG/CunCLmrI5MYlGk2XLm4nuJC7yNjsAeBUO31NSUVtOpKTbbPIUUlYZsFIUFSUVnzMqxGFx0p2WHRmH0NLikNNSYWHLc3Mf3JnH409rySQBZsMPXHNRYphFU5uSsxwbhJSRdwKNo9KVPuD1o215TPpFqiSKKOK2e6nZVVRwD1JrmcxyzNLDgo5JGKdql1JfRvArMqEEZBxWN4Tm2tNZzNgxncB+hFeriqqmrLoeNgqcqck5dTfSMAcU8DimtKGY4pymuA9hMXFO6igVLbJE0yLM7JET8zKu4gewyM0hkarnNKF4p4XjGPxqRR3zxQMYq46inhcH2NAyTxTkHPekMcq8Cn4pVFPX2FADUUdTTyuetOAwCTSjrz+FMqxHt+n0pNpycdOhqTFKq44wMUirEfk8dKesa7trLzipBgcdeacvXH60DsIsMfel+zxt/CBUqLzk07bz6jFMLFY2cLHbyB7VL4h+1aybU3ky4to/LjCpjj1PqelThfl5zmnKisMHtQ0S4JmGumbT94H8KmWz46VqmH0pRGOvtTsTymWLbGenSk+ztj7uK1GjyPemNGcd6LCsZ3kU5YetXSnqKNg207CsUBF82KQxe1X/L+XpTfLPtzSsFips4ppWrvljFMMQosFikY8+1IU9BXoHgz4W+MPFlqLzS9L2WbH5bi4cRo3+7nlvwFdHL+z749UfKmlv8AS6x/Na46mYYWnLllNJkOcU9WeMPHxiojFnNevXHwH+IiZ26TbSe6Xkf9TWfP8FfiNHn/AIpuRv8AcnjP/s1JZhhXtUX3oOePc8vaPJ6VYt02QH3ruLj4U/ECEEyeE9R+qoG/kazL7wP41s0IfwnrR/3bRm/lXo4LF4f3pe0W3dHBmD5oJR11ObPFMLCrF9o/ia3JEvhrWI/9+zkH9KyLldWiP73TLyP/AHoGH9K2jKEtpL7zzOV9i8XHrSbh7ViyXF2p+aGRfqhFRm9lBG7j61qoX6iN7cKduzWCmoP3wfxqePUB3o9mwua/0oxxVKK9jb+IA+9WY5VbuKlpoZoRj5F+gpdo9qdCMwoeuRS7fc15j3Z9ND4UctGuKwr4Cw8QRXI4jl5b+R/xrfrG8W/8e0B/2z/KumO5xV17t+xuJ0H86lX25qpp5JtIc8/u1/lVqPrUm6JVqdFFQw/eNWFqWWhVGae21gAq/XnrTRTh0pFht6dcVNGo4yM0kf8ASph938TTGkJtHbp705AufQ0i/epzfdoGhR9aAp+oFIOtOX7tIpCEcgnk04cn/PFJ3pY+v4UDFK9KeqkgfNmgdfwqSP71MACsPlNOQdz196RicfhT4vu00Md3705MfWkX73405aAJO2M9aktLZri4SJcAsevtUcPf6Vp6J/x+Oe/lGujC01UrRg9mzmxdR0qMprdIwPF2p+TdDT7FvLihGHK9Wak06f7VarL/ABdG9jXP6oSb+fPPzn+daPh0nypR2ytd2NipJy7Hi5ZVl7Tlb3NYrjHf2puOelOXoaRf6V5R7zGMO1NP6070obqKAG0ZVPmYZUcn6U4dKjl/1bf7p/lQSz728O/Zv7A042cax25tYzEi9FXaMAfhV6ua+FrM3w28NszFidLt8knn/Viul9K/Kauk2vM8t7hRR3oNQIOKaVX0pwpGpMCKSGNhhlB+tVJdNs5OsKZ+lXjTT1qbs0UmjGm8P6ZL/rLOB/8AeQGqU3g/w/L/AKzR7F/963Q/0rpGptP2k1szRTZx8/w78IzH954d0tvrap/hVGf4UeA5SS/hXSSf+vZa7s0hqliq62m/vZWnY82m+C/w7kJJ8L2A/wB1Sv8AI1Wf4HfDduT4ciH+7PIP5NXqBprVX9o4tbVZfew5YvojzJvgt4ECBU0uVABgBbl+P1qL/hSXgf8A587z/wACmr1A0yo/tLF/8/X97N1Jn//Z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data:image/jpg;base64,%20/9j/4AAQSkZJRgABAQEAYABgAAD/2wBDAAUDBAQEAwUEBAQFBQUGBwwIBwcHBw8LCwkMEQ8SEhEPERETFhwXExQaFRERGCEYGh0dHx8fExciJCIeJBweHx7/2wBDAQUFBQcGBw4ICA4eFBEUHh4eHh4eHh4eHh4eHh4eHh4eHh4eHh4eHh4eHh4eHh4eHh4eHh4eHh4eHh4eHh4eHh7/wAARCAD+AL4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l4NNVflHiK/x+FWFsGwMeILg/7yKRWFub+8af5j4+8Rj3r5Dll3P3z69M6OO1uV6a6eP+mC1Zjt7sHjWoz9YP8DXLLLID98/nUizSr/y0P501F9yJY2Ut0dZ9hlkiWOTUdPdMH5Wtjjnr37isqX4feHLpsyRacjHvEJI/5GstbmYD/WHj3qVby5xgSGt4SqQfuzaOKqqVX46cX6pf5FlfhRorzo8er+Sitkp5hYEenK8V0nhrwdq1rttrjx3dRWUcgaOGzuXRQgzlME7QpyO1cwt9dgf601Mup3yjiY11vGV5R5ZTbPGrZHgqkuZU0n5aHsukDUtNbyrHXkWxEbKLc3O1Qxz0A6AAjH0rXtJJIWjZ/Ed2+zaSP7RBBrwZdY1AD/XE/hR/a97gfvqUa0oqyZhWyGjWd5FzxB8K9UuvE95eafrel2VlPMzqwuMyKrHOMev413+spdyaVpdjHcWVy9uqpczyyKGcBcblHOCT715i2rXfJ8zNRnVbzP8ArD+VZyrzkknqiocPYZS5tbnvcfiDTY40VnbIUA4Kn+tL/wAJPpA4Mkg/4CP8a8B/tK6Iz5hzUbaldY++fzrN1por/VvBPe/3n0F/wleid55B9Uptv4q0KO3vFa7YNLu2jyzz8uK+fTqNz/z0NINRuh/y0NJYmrF3Vh/6sYCS3l96/wAj1fxNqWn3uqtPbzKyeXGgYgj7qAH9c1S+12vIMikkcH0rzM6jc45c0n9o3Q43muWo5zk5PqdMeH8EopJy+9f5HqAurTcP9ITj3qNr6xivDJLb/ax9ndImRlzFIej89xXmf9pXOPv4yKQanc/3jURcou4Ph7BtfFL8P8j1LRIdNs/HEBGqPPYosCtcXEmRndl8ewGK9a1LxDomp/ErRZLfVbSS2treUmQSjAds4X68CvlQ6pc4xurpPh5dzXWuv5nISBiPqSB/jXfhsTNz5Wt2n9x5+N4awkKTqRnLRPt1PfLKFNW+M2oTb/3dnbdNu7d91cfz5rlfiVtb4jzRjaVttPiQYHA3szY/lWR9ourXWLi8tZlWRl2ZO4EDJ6EEf5FU4lf7bdXUzh5LhgxwTgYGABkk1dbEqVNwXV3PkIYdxqqXRKxxx+FPiAKMLf8A4OlJ/wAKr8R9hf8A5p/hX0f5NBi969L2cP5Uc/13E/8APyX3s+Z9Q+GviCytjc3E1/DEGC7mKYyTgDp6mnJ8NfEmPvalx/0yX/4mvd/iTbs3gLWJE3bobfzxt65jYP8A+y1vwr5iLIv3XUMPxGafs6f8o/r+K/5+S+9nzavw08S44Oo5941/+Jo/4Vp4pB+Vr/GO8QP9K+l1jNPEZp+yp/yh/aOL/wCfsvvZ8yf8K98Vp/z9/jaE0g8B+LM9Lr/wCNfT3lmnCM0/Y0/5Q/tPGf8AP2X3s+Xj4C8Xdhcj/tyNN/4QfxWn3vM/GzP+NfUflmjyzR7Gn/KNZrjf+fr+9nys3gzxNnl3/wDAU/40f8IZ4m7NL/4C19VeWaPLbOaPYUv5Slm+O/5+v7z5TPg7xNz8sp/7djTH8J+I1+8mPrAwr6vEbUhjOal4el/KUs4x3/P1nyY3hjxBjG2MH3ib/Gmjwx4gxyIj/wBsm5/WvrXyzijyjS+rUf5SlnWP/wCfrPkseGdexzGn4RtR/wAI1reOYx/37avrPymzSGEmpeFo/wApSzzMP+frPkw+G9Y5+VRjpmM0f8IzrZPSP/v2f8a+sWtlPVF/Km/ZY/8Anmn/AHyKX1Sj/KP+3cw/5+v8D5e0PwTr+qahb2cKpumOAcbce+ScV3Hw++H+sw3epXAntfLtWMVwXbGNvJ24znpXtIhjj/eeWg288CuT8L3Ri8Ba7fMfmuJZ2z7HgfzpLD0oTTS6MbzrH1IOMql9uiOKEgZmc9CaiMgIyOlNk0fWP+Ebl1iLVLNFFq90IGg3MFAJAzn0x+dUtPeSSxgabAkaNSwUYGcV4soOOrNozUtj3oLSbRmlWlr6A8MzvE1ot54Z1WzbBE9lNHg9OUIqPwhcfbfCmkXhwTNYwucdMmMGtXYHBU9GGDXOfDBm/wCEF0yOTdvgR4CCckeXIyY/8dqgOlVaeBSCnCmSKBQBS0tMQmKXFKKWi4hNtGKWlpgNxRilNBpDG7aXFLRSGNxRtp1HSmIYVo206kbpSGU9XXOmXAEhj3IRuXqM145repPZ2t5pWm3ch0tC2xWA5HufrXonxTu5LbwbceW7I80iRgg+vJ/QV4r4guFtdFu5ScKkbH8AK87GVWpKEd/60O/CU1ZykRXvxWGq6VL4N07S9ts0S2X2ppjkhcAkLjjOPXvWtCCoCjoABXk/w6s9KmFjdxay1xqbSbriyMDL5SZ4beeGzgdPWvWLX5iSfSufHqMaijHob4O7g5S6nvI6UuaYh+XkAGjNeseWSA8g1zPw72x2OrWYwDbazeJgDAAaTzB+jiujBrm/CZ8nxV4stP8Ap+huR82eJIEH4coaYjqxThUSmng0yWPp1R5pwbimIdTqr3VzHbwtLJkKoya8mj+PWjNcOh0C/wDLVjhhMhJA747fnWc60KfxM78FlmJxvM6Eb232/U9hpa80t/jR4XkVWmsdXgDDIJtwwx+DVfi+LfgViBJqk1uSM4mtnX+lCr07blyyfGxdvZv5a/kd3SVy9t8RPA9z/qvE2nj/AH3Kf+hAVp23iTw7c/8AHvr2ly/7t2h/rT9pF7MwngMVD4qbXyZq0tQRXVrJzHdW7/7sqn+tTjkZXkeoq7mDpzjugBo7UnSimjMKKU0UDPP/AI2S40fTrUH/AFt1ux/uj/69eUat5nlxiK3guW8wfu5ziNsc4Y4PB+leifG24H9raRb5+5G8hH16fyrgTKMg7smvExb/AHzfY9fCx/cpGdDbp9vFx/ZWn2MrFi32Qgrt2qFGQq+jH8a2rY4iLDOSaplhVpH2QpnFc1STnK7OmEFCNke8A0uaiVqUGvfPCH7ua5vTy0PxN1eMZCXOl2s3TgsskqH6nBH6V0Vc3qH7j4naRLwBc6XdQdOrLJE4/TdTEzqwaduqIGng00SyXvS9qjB5p27iqEZHi6Ro9AvnzjbbyEH0+U181/BSG3vfEF19ojiYwweYGkxhfmAzz9a+mfE1jJqWh3ljC4SSaF41Y9iQRXhfgHwndeC9bum8SiJIbmHZHNGxK5VgcMQOM4rCUG60ZJbXPbwWLhSy+vT5rSly/NX1OuubrSNHNxem8unaCNpDCqqscoAzgEr+HWvMvHlxH4tvbbWLOEaejW4QxFdxJDuCxK+wFesQ3vhWS6Wdby2Z4wVAO4qB34IxXmvxi0u/1zxHb3nh/Trm7tIrdYzJbwnYGyTwR/vVriE3RfMrvyM8lnKOPhKNRRVnvbscRNo8sWAbqAknAU7gT+Yx+tVzYXG4qHt2IOP9aOfpmnTaP4kgI8zTtVjI6fu34qL/AInNvkPHeoM5IeNsfqK8hwh1TP0SGJxX2asJf15MnSz1NCTFFJwcExuOv4GpIr7XbXLRXeoxbe6yOAP1qgLy9jTYSu0kMQYlGT9cZ7U17ySSZ5pFhMjjaW24I9+vWocafRs3jWxza5owa9X/AJHtP7OGr69qfiq8jvNXvrmzhsyzRTTM67iwA69D1r34V4l+yvYbNL1nVCD+9mjgU47KCT+rV7bXrYNNUlc/O+JqkZZjNRWisvwFpDRS102PAPMPiP5Vz42t4mjRzDaEncuepGB+pqklvagf8ecP4IK85+K2qNN8StaZby7RUl8kKk7KAFABHB9Qa52GSORt7X1+D6m7k/8AiqIzhHdHYsNOSWp7ZDDaluLWH/v2KW4S3Q8QxAf7orxaVY/+fq5k/wB65k/xqtJ9n/iRj9ZGP9ar20f5Slg5/wAx9XoaeD0qBGpweuVM5mTA1zfi79z4m8JXn/UQltj82OJIH/PlBVrxLqU1no91JZ3NvbXSxMYpZ1zHG2OGf/ZHevHfEfjPV5orJ7nx94WmkivIHtxBGMRyhuZWYZ+XaWG3361nOtGLsxqLaPoAdKevSvCX8c+JRCmfih4PhZc7pDZ71k9wB938zVC++JninTcGf4iaBcB1LxCDRcmVeeV3OoxkEdamOJg/+GYOmz6HHSnA15J8M/HV5r9/YNfeNtOuHnRj/ZSaaIp5OD8xYEhcYzjJ+tesrk4wK6ITU0ZSVh9QXNrDOMSRo31Gam796cFYngGtSTLbR7HOfskWfZatWlnBDHtSMKM9quGNscg06OGQjhT+VVcRXNvGf4Qaa1jbv96FG+qirphdRllI+tVbvVdGsJBDeXypLjd5aoztj1woNAFd9F02QfvLG2Ye8QP9Kqy+FfD0v+s0XT3+tuv+FXT4k8OAEteTKB1ZrSUAe5O2rE9/psUMdxJf28cMgzG7OMMPUeo6UW7lKclsxmmWFnptqtrYWsNtACSI4kCrk+wq1VZdR0sruGpWxBHGGqdHSSNZIpFkRhlWU5BFANt6scKeOvPA7mmCqmuXS2eh39433YLWSQ/gpNIErnx74juXvvEup3pJJmu5ZM/VyarJuPXNRB9x3HqeTUyN7/nXJc+hUbIequPWuU8X+JZNO1FNPs2bzUTfKRFuAz0FdYJBxzXP+E5Fnk1PViAftl2wQ/8ATNPlX+Rq4S5XzWIqxckoRdrn2gDQGqJWpwNSeOyO8tobq3khmjDo6FWB7givKPGXwv8ACGm+DtUvdP0gR3FtatJG7SO+0KQxABPoDXrmeKzvEVqL7w9qdm3Sezlj6+qEU0Szgm+D/gK5s4vK8PxGMjegaVzjdz61cg+F3hi9jt7fWtJgvYLBDBZB2YeVEWLbBg9ATXV+C7n7d4Q0e8OMzWMLnHTJQVrKvDe5p+YjmdD8F+B/D2s2t9pPh1f7QtlcW3kliyKRhuWbao+bkn1rb1LW7yOFpGu4bGFc5MAWRhj1kk+QfgG+ves65ka21YbpPLSZDAzkAhQxGGweOGCn6A14br8d9ov27S/Emt6jqUsl00qtfZiiXBIA69Dxx09BWiklG73Fa7sfRNh4kia2k+03KTvEQyTRrxNGwyj8cdODjjINZOo+Mxb6UNQuL+9UFPN2QhI4l4yAWxuxjuSa4n4dahcXWk2kGpNEJ1ZrfECAKYiCyY/3SrD/AIHXP+J9F2w6dqzaleSQW6mI6euWEjAkBQOgz3rOisQ60uZLlsrd/O5pH2LXvNo7DTPi/pup287WNxq5urZDI++UPbkgEleeSMA84FR6/wCObLTbPR2k06LUbq5RFneSZNzyMgOCW6d+4FeReDdAlk13U9VitbqxskjnjjtpoypJaNl49Ru4ArpfHGnyaxpGlWGmR6eJoxFJNJJeRwvG6qBtdWIPX+VdipT5+Vsxm4S+HRHqlr4gj/4R5bxdNfS7+OZD5Sz5IXzVU5AO0ggkVX8U+Io9L02e6jacS3lxztjZwCqLjLD7oAIrk/Cel6h9qZ9T1C1mmu5VVbSynEkZGVOSOSCMZJ6D1rS8aeGdc1rThptgGspI7lphcEsQQVVSpUAgghe/r2rmhCt7VuTVrfruXU9nGKUXcp+C/GGs6tqtlFNCjJI0nmzQy/u0Cg4ABPUkdPxq14i+IF34I0yK7tbeGSRRbWkhnZiEUIztjHck/Tp1qr4X+HuvabrT3jPEsckBh8uORtkYIILKuwc8+ta/jvwfdazouqaL9gnH2oxS29xHGsioyqByCwOeP1raKkpxd7pb+ZDcZX6HMaT8cbyS5sMKkdzqDsJgiu4Vt+F2gkjkcnFe7eFH36FbvuDbmkYEdDmRjmvBPCfwlv8ATdZs7xo9SkW3XlJooVRnHRt3mFlHTsTX0Fotp9h0q0ssg+RCqZAxkgYzTd7tjly/ZLwrlvi5d/Yvhnr8wbBNo0Y995C4/WupHSvN/wBpC8+zfDGaHvc3cMQ/Alj/AOg1E9EyqKvUivM+ZA/PWpVfPfFUmcjnnFNaYAHPSuM9+4eIbw2OjXdyD8yRHbg/xHgfqag0kxabpFpZc7oolDALnnqT+eaoa+/2m1EcmTGJFcqO+05xUjakluTmO1nLYbetygzn2J4pu/LocmIqzhK8Vc+116U5TUamlFM85km6jhjtPQ8GmZoDUyTnvhgzf8IRYQvndbGW2IJyR5croB+QFdQh61yvgMCGDWbPp5GsXWMDAAdg4/8AQ66ZTTuIztd09rqJvLALYPB6H2rm9a8Jv4oureXW7W3kMMYjLOu7fjo2Dxn+vp0ruQcj1p6Kq8mtYysibvoZei+GNN08iRY98gGNzHOB6ClufCeh3Fy1xJp8ZkY5YgkZP4GtL+0oRK8NvbPcSRgM+ZVjVc9Bk9zg1WbxJCFJW2sUKnDibUFUj6cc1qm3qQxtj4b0ezkDwadbo4OQ2zJz9TV6TS7KQktawsT6oKfZ6ja3lnHdxsEVwcKzDIIOCPwPFRS6siSxW8DQ+bNKIlZvmCZBJJHfABqFXpuXLzK/qHK97Elrp9vBIGit0THouKt7FHasKLWr2WSVrfVVkijlMZZYISBj3/pV3TNTkuLm8t7m4hm8h02TBAm8MobBA44z1rSco01zTdkJJvY0wFp4UE9Kz9Uv0sdOmuhskMaEhd2Nx7DNYup+M7PR3jF1rmmoGby2LqFCv1I74/E1FOpCom4NP0Hyu+x1ojA7VIOtZGka3JfTwQvPY3IniaRWtxjbjHuQw56jFa2c1Yh4rxf9q688vw9olkG/1t28pX/dTA/9CNezivnj9rG63+IdEsRn91aPIR/vPgf+gms6vws6sGr1keM7hj5qjfGOKQZ6UN05zXGe5Yq3Cq3FZctnCWPy4PsK15FyaheMZzzVILH2mp4p1NHalzTPCYvrRmmk00UEmB4alK+LPFNkRjbcQXCnPaSED8OUNdMGrk7I+T8UNUj4AudJtpjx1KSSJz+BFdQDTELdLI9vIsTsjkHaynBBrK+x6k0W2STIx1aTJNbCmpBzxiuPGZZRxtva307MqFWVPY8P+MXkW+hTpqV95CxzRMmJzGNzFxye/A/SuG1648Q2+hQyaPDPPYeTEYLhIzJvBbk7u9fQuveFodUuWkZoijY3JLAkqnHTIYEfpkc+tSWfhy6htxbjVJI4VG1EhQRKi+ihcAflXo0aEKdOMI9DPntPmaG+E7R7nQUkWRUBL8Feh3tmqer2N4k0C2lykdzJKyREJna5jcA+/Pauu0ewSxtBbxklR60690uzvFCXFuko3ZwwyK5I5RhI1/bqHvXve73H7efLy30PmnVfDHjjStGnsY9WDxyTF9i3gd42B3AkAj5tw5PI59q9q+HNjeXuim5v58XLbElIywLqoBIJ6iu3j8NWDIv+gWuO26NavJpvkQhY0RUXoFxgV14jC0cTB06qumSqsk7o4vxVZiz0lnkuN8YdN4YYGN4zz2FeM+ItC8Trq1xezWOoStLIziOBQUbJ4APbt1Br6QuraGeJopo1kU8EMMg1nL4R0VvmGi2Z9/IH+FThMDh8JFxoxsmP28m7s85+COjaxA6rqga3kti7CADAjRiuF46klSa9lWqun6ZFp8JS3tUt0znCJtGatDrW8aUYycluyJTciRa+Wv2mbs3HxQlh3ZFtZwxj8QW/9mr6kFfH3xpuvtnxS1+UHKpc+WD7KoX+YNRX+E7cvV6jfkcgKUjOaYKeOlch7SI9jH61Gy57VY9Dzmmu2fQ1Q7H2GDxSg81Gppao+eH5pM0lJmgRzd/ui+J+lSchbjSbmM88ErJEw+pwTXTg1yvinbF4w8J3RwM3Nxb5/wB+BiB+aV04NMROhqZc56VRl3NEyr1IqmLKaUKxkEZAwep59a5cVXxFJL2FPnv52sOMYv4nY2pJkihaViNqgk8+lc6PE8nkW1w1xZwG5CskbRBiNwBAJMi88jPHWpb7TpBZSbrnquPu/wD168a8V3XiO41yK6s9IeayW1Ecq28RmD4X+7yMhh0x+NVhK+MnGTq0lF6W1v8AkUqdNu3Me52HiCZpokuntBG0nlviPaykgkHIdh26H1q7qGowQrv89eOeOa8b+FB1BHTSNS0q9sna5FyWuAA7sT35JJC9/QV63eaNFNaNGryFtuBk1WLeP519XUbdb33JSpJ+82cB478bWeh6da3s9imo3lzdOpVipZIwWH8Q+UYXI96s+EfGGg65At1oypHdx3ERkRUCSxgtgghcZGM+oqHxH8PZ9bgiS9tIzLHEITPFcbXkQNnBBUjnvV/wd4Mi0e7jSHTI7WISb5G3KS/DADgDj5s89wK9K0uRrr0Mm1odqdfgltBMsNwmV3fvFCkfUV5trvjfVhfrEs4tVaIzH7UjN5+77iRrnGAMZPrxnNem39kj2brBDHvKkDIrlF0q5mFk19oPnXNnGqRyiVDtIGCR35/TNcODo4uDk8RUUu1laxbnT+yil8OvEWt6v4ihbyDa6c+3Y0abI5vkcuMA9QQvbtXqoNc3oVrcC7jkktRbxRbmGW3MWIxj6dfzrolr0GYkydRXxF4uu/t3irVrzr597NJwfVzX2lqc/wBm0u7ud23yoJH3emFJr4ZkfzGaQnLMSx+prmxD2PVyyOsmHelUjpTQeacfqK5rnrWFOPekP1oPrSYoBI+v1pc01elLWlj50XNFJQaBHNePiI10G8zjyNZt8kDJw+6P/wBnFdMOlcx8TiU8HzXIBJtbq2uMD/YnRv6V0oPagRKtPXpUKtUgNVElkrKrptYZBrMfw7pEhJfT7dstuOUzz61qKeKeDxW0SGQ6bpllZtm2tYYv9xQK1FquhqUNWiJJKQKNwNNJ6elOz0qgJBTlUe1MBp6GgCSMYqZahQ1IpoAwPihd/Yvhz4huc4K6fKowO7LtH6kV8YIeMc19ZftB3X2b4S6vyB5xih/ORf8ACvkhG56muTEbo9nLV7jfmWe/FKOhpq8jI5p6nPUVznqBjPFDJkdjSj9aO2cUh2PrxfpSn9MUDoKUGtz5oSj60tBpiMD4hwfaPAmuR4yfsMrAe6ruH8q1tOl+0afbXHB82FJOPdQabrEK3Wk3tuwBEtvIhB6HKkVneArk3PgnRJ2IZnsISSB32CkxG4tSL0qOnJVITJl6U9ajSpErREMmSpAaiWpBWiJHntTvSm9RSj7386oRItP6Ypi9qlWmAqfjUq0wU4GgDyv9qS6MPw5t7fdj7RqEakeyqzf0FfMI/Cvdv2rtajkudI8PLG4kiVrt3P3SG+VQP++W/MV4X3rirO8j3sBG1FEkTYqwB0qsh57VYibOF61id6JApPtQQewpR27ZpccUij63BpQcU1elHc5roPmR1H1pCaKBC4B47Hiub+HG5fBtjCxJMDSwc9tkrqB+QrpO9Yfg9BBb6jb4I8vUrjqezPuH/oVKwjc/GnqcUz3o3KOpAH1poTJ16VItUzeWcYG66gX6yCmnWNNUf8fcRP8As8/yrSJLNRDxUi1jf23Y5+VpW5/hjanjWoz9y1uW/wCAgf1rVJks2O3WlU4xmscavOThNPf/AIFIBSJqV9MDttIUwcfMxPNVYk31p4NYSXOqH/lpAvphD/jTi9+eWuwP91BVWFc3lYE9aeK58faW5a9n/A4/lToY911CHmlbgk7pDz2/rU6DPEv2rLpZPFej2PAaKxZz/wACc4/9BrxvHQEmrvim+uNS8T6ldSefNvu5ShJL4XecAH0FVI4biTkW8vT+7XFNNybPew1WnTgotiqNvUZqRDzkcVJFY3Tf8scD3YVYj0u6wCxjH41HK+x0fWqK+0RpyOetLz64q9FpUhORKAPpk1YXR8qD5r89wuKXKxPHUF1Poz+3bXH7uC5f6R4/nTDrbnPl6dOf95gKoPqFor7WurND73Cg1nXfijw/a58/X9KjOM4NwpP5A1rzI8TlbNxtY1Bs7NPjUf7Uuf6VH/aOrsuBHax/gT/WuRuPiJ4RgBzr8cmDz5UDt/TFZVx8WvCqsRE2pXB9VgCj9SKLj9nI9ANxrLj/AI/Ik/3Yh/WoUtrlQ7C/mVpG3yFCF3N68V5rP8ZtJU/6Pot7N6eZOqfyzWZc/Gi4Jxa+H7VevMszNj8gKaUuxPJ5nrhtS3+tvblvrMaIbGzYAyAsf9skn9a8Sn+LviaRf3NvpsGfSEsR+bf0qjcfEzxlKQP7U8oHkeVAi/0zVKE+wuWH8yPoRILZW2pZkgfxBatJGfL/AHdqY39GWvmG58ZeLrhMTeIdRIzjAmK/yxWbNqGq3H/HzqF3MTwfMnZv5mrVOYv3fc+sHvrS3H7+4tIG6HzZ1X+ZqjP4w8NWynz/ABBpUZ9FnDt+AFfKu1m6tu9//wBdGzjO449QOtaKnMjnorufTNx8SvBtuCG8QJIRziK3kbP47cfrVCb4weEIQfKm1G4I67LYKP1Ir59SJWTI6k9CM06JM9ACCeRmrVKXcXtaV9I/ie5XHxu0ZR/o2i6jMQeryoo/TNZ9x8cbjcRa+G4l/wCul0Wz+SivHScEICCD1welLHxISCUOOOar2PmJ14raJ6bP8aPE0jr5dhp0APGAGb+ZrN1P4meL79GVdQjtyUKAwQBTg+h6iuJK7scAN6HNSbNxx93il9XiL6y+yH6fctBaJFPDJLKpI3KRyO2Se+KtSX21A6WobtzL/wDWqqgHSTlvUHpSGLBxxJ8vGD1o9ijP2hYOoXG3cLaJPZiTSjUr7Hy+Up9REP61UjG1Npz1xz2p4CohDYweQQ2f/wBX40eziHOyYahfMfmvZCP9kBf5ClNxcMBuuLhh2zIeKiRVV+7KQRntUhA3fNuIP07UOK7D5nY5JmcEndzilXJHUkEVNt+XlQBjtSlP3mBk4/WlypdDTnk+pCy7iMnAJ654xSbORyV5was+UpUKMYzyT9aesbM/GBgc5HaqSIbZUHzHg7hT0iyMqM5PQ1IicgL9D7in7CHXAHynr2PNOwhBGSQu0YU4x3qWOHcpbA49PSnptw2WAPqT1qxCiFT0JPQkdafQm+pAEUjCrwemByKkC7SWLAofzFTdGIbKsD0A4/ShQhGFyD344/OmkS3qRLCMFXJGehHUinNEF+VV6Hjnmp2VSgVvXjC8/rSxRxlxl8AHoOMj0p2C5CkbeWflAGOuelOCsASWwAcVad4iztHGyx87QzBj+dIwVQAUB/2sdaAvqVkgPBKktnHSrAUKiIoy+NrLtAqfHyjaxYADoRz9aTHJDENgdc8deaYkRRqWG3BJAzinMgI37dzf57elTxJEG+T5VU85PT9Ka58wEqVIJxkfzp3EMKqBg9lyM8896GUrg7cqVyOMcVISUC/Kox92hd8mFcorcZ3HHP1NFwsQYwhfgr37/Wkb75wAVbjp1qzewyW8uyQBnx82Bn+VV/KePCsmMgtgjGR/+sVFykhEVwu1s8YxxxUil1LGQDGRwPWmBdzblzkDnmlCyyBtobg87QTg0rlJamCuNx4O3txTgq7zgHgc89acVVywXIHXr2p+eT2Zqm5REVK5Y5AH50QqPOJbOMkY9Ke6d8AAL0B96Ur8pfJ5GaYDT+7GVBx0OB3p43+ZuYfMc80hkEcIGCQCOPXinqfv47ZyTSF1HWyFoj1G4ljjpx/OpV2kg7g3HYU2GUr8vUqCOtBkVgXwQ3GO9US9SVP3khI38cZJ/wAanSNtwY+mc56e9MSNjEZCwIYDg9v84oScKzKqADnnOSRQrg9GSiJVcM0jK2eAaa68YHGSByBzSrJ+6EoAIViCD3p0bk/vD6YIz6002PQFYJKq856de/rTgRvKnkjsDSFcABm+bIxgYp2zEgj7nksfSmTYbt+fCqdpH8I6+tSEADCLgD0A60zAEfys3UfzxTjEgOAz7QOecZpPUauOg+X6Ac88U4eXJJu6AL0Iz+IquudrHaNvGeeas4RnUKg46Z9KAGyqWYtyq4GO2aa+07mypGeQc9KWRgkgLLl2bjk4A61LIvX5jtKhtuB3obsCi2R3TMMBTsPVVA6HjvUDSFR8zZOeTnmlJJkCjHA6Z4+tJJJ5cgXG5uOT/n61Fi9gIUsPmBB7/wAqn3L8rRwlcDawU9TnrzVdW3nYcDHQgU6CNZP9liMk4oA//9k=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6" descr="data:image/jpg;base64,%20/9j/4AAQSkZJRgABAQEAYABgAAD/2wBDAAUDBAQEAwUEBAQFBQUGBwwIBwcHBw8LCwkMEQ8SEhEPERETFhwXExQaFRERGCEYGh0dHx8fExciJCIeJBweHx7/2wBDAQUFBQcGBw4ICA4eFBEUHh4eHh4eHh4eHh4eHh4eHh4eHh4eHh4eHh4eHh4eHh4eHh4eHh4eHh4eHh4eHh4eHh7/wAARCADrAL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6X0fTUKruubg/8Dx/Suqs4Y4YEijGFUYArntGbha6SHGyubDzcoq7HUVmOxVHWwBp7Scfu2VuTjoapeIfF3h3QbkWuqata21yUEgheQBipyAcHtwfyrnb74leD5bWaNtWtTuUgDzlOfwFepRwledpRg2vQ8zE42hBOEppP1NLULqNrMM0tujIyFVEgJyGHPHtUd7cxsIJDPC+yVSAJQT1x/Wufi8ceH765eysS04eFmHlopRcAnOf6CumtLiCaN7iKdnimVJFRzwnA+76Dvj1Na1IOm+WSsziozlVvKLVjG8ZXEFvpMV3tWFLa7imc7wcDeNxOPYmuc8S6rYT6RJJDqVnczedFKkdspckq6nqPbNdn4qh3eFdZ/eNIptzIqnJwQM4H5CrMNtB9oe6YtKssKFIyvyJhf4e3P8AhWlKcIJSavZ/5G041JylBNJNdvXzOPvPEmmb7dfMkmcyr5ccdjKCcHnBIGccnFM1nVYLixS3K3MbmQbVe0eNc8k/Mw9M1u3sCW40NXmMpivQSZSC+Gjfg89s1B47jz4cVUPmYmXJ64DAj+tZ4hU3SfKns+v/AADpw0qqrJyktGunp5kOq3kP2FJJHRIzNERuZQciRT1z6VTvtUspfssMl1ZozXC4AnXtnrzx9a07/SdOj012XTrNUjSIo3kjfu3KTzjpUOoR6e0dzaR29uZIZbfcojG5AzqeT7ivDqe197bZfqfUUvq/uLV6tdF29Rb2a3aS1jjvLeRWu4gkayqxzvB7c9jTdZvILfxXdQvd21u/2SBv3syoSu6Tpnr0rWuLVIZIh5UaL9oi2KF5U7xzmopYfO8W6osaqJFt7ZSzLnj96cfrShF/WPe7GM5QdHRO2v5ozBrujxSGH+2NNjmZELf6Wvy/M/51teG9c0m91GVbTULKZ40CvtlDAHBPB79ecdKxtc0m4vr+ZbSYWdykVs5kVDkhWmO3jsSVyO4GO9dTo0QWbUrhYNv+kKPk44CLx79a9KJxT9nZ6PZf1sYkdxDe6teTwPFIgZUDxtuU4APB74JIrWjj4HFZVi267vnwAPtUijAxwGIH6AVuQDOB7V87iHetP1OvZJBHF7VMsNWIo+KlEdY2J5isIeOlO8kY6VaCUpXiixPMc9pDAECuotWHl9QBXA3es2OjqWuZcyAcRJyx/wAPxrhfF/jrVL+NoYpDa2xH+rjPJ+prsoYmNNWYnh51HdC/tDm1uPE+n3lncQzk2rQS+W4baytkA46cOa8y8uQnhW/KvSNH8YXmlfDSK60vR9N1Ce2vZorkXERbA+8rcck4IFc6fjh4gEpj/wCEa8OjHcWsn/xVfeZbxfTweFhRlC9vP/gHwebcGzx2LnXjV5b9Lf8ABJPhzo95earHNEpCoxWQtHlVBH/169Y0vRLu2CiOQEgbdxhGT78mvLI/jV4nx+70vQ4v9y3b/wCKqaP4y+MJDgR6Yn0gP/xVfOZnmccbiJVleN+h9BluUPBYeNJvmt12/C57Tb6PJLazQ3F1LiVWViI1zgjn+dQjw7MsMcS69fBI1Cri3izge5U15GvxX8ZuOGsR9ID/AI1t+JPHusaXH4elvdaWwg1W1wXjtopCLjdjkMwwuMcjODWVLEyirJ/fY6p4ODd2vxZ3V34SguNn2vW9ZlCMHUCSNMN6/Kg9TUUvhCx8s4vdWlK/MiS3ZZN3YkY55rzmbxP4uu51isfHoQsfl3aDG4P4h6pXt98T0yH+ISxnsR4bOCPqM1rPEV5Ll5nYKeDpRlzKOp6heaZ4muNP+zk6fGCqjfmRjgEdunanXWla9NCIjJpqDzFZiI5CeGBxy3HSvHTrHxEX/W/FC0Tno2kMv9KluNT8YWkMN1qHxagjhd1VQloFLk9hle9cDw8ne8n957Cx0o2tCOmux7Wml37y27SNagJKrkqrFiAc4yTUlzo08mqXV3HPGnniMOHQkfKCBjDD1rx74g+JvEdh4tvLOz1q4jtk2bERh8uVGe2etc+/izxO/XXb/wDCUj+VczrqE29bj9nUnFbJHu40LU11GW5bVrdt+0bGtsqABjA+bP61o2FjdW7P/pdqVkYl18rbzgDIweBwPWvnIeIPEMhw2uakf+3l/wDGnSTa9cphdUvWPX5rlx/WumGLm9iJ0Hb3mvuPfBo91b2jeVcRTTgs+D8odjzjvisLRvGdvcGXy4Wee2kMdxbg5dCDg49enauD+GFndDxRDNqF/dSvEDIFMrMpwO+TXM/Da/kvNR1C+DtmScsDnnlif61wV6bUk+rLprmvc+mNI1Ow1K1E9rdKVPBB4IPoRV8NH/z2WvE/EljD4k0caVeahqGm/vhMLvT5PLl3AFfmx94YP8q4bW/hXDZOkg1nx1q8LdJLe/UoT6HjKn60ko7MzdJ9D6lMkC53TqPxpjXdkv3ryMfVhXzFZfDGIhW/4R7xBNnGPtmvshP1C1ffwHDp9u8jeFtLfawG2XU55nBPtuArRwSI9m+5ckYsTuJJPUk1g6x/qD6jIrcbNZWrR5R68lM9hIzPhxINS0fxPosx3NHJHOoPbOVz+grnJozBdNFIpyCQa1vhg/2f4pXenscJqFhIn/AlwwP6GtL4h2unw+IhFppaVsfvSGDBm9RjgfSvSpy93Q8zERtUZywjC9qsW20OKp6ndeXFnzoocDJ+XeaoafKuploF1G6jk2kgogXit40pWuc8qi2O509FdR0Ip3xmt45fAnhS9YqotbiaLJ/3s1laM0un2qRSXElxjrJJ1rt76Dwzq3w2tl8Rala2kCX+EeaUKPMbGF474yce1dVO01ZGUrrVk/gzULKDTba6hS1vlWPa8IlX5wRg/TrXQQ6lYQ/6qw1GzBIz9muty4Htn+QrxbxT8PbrTb4T6E019aSDcjxEMCPYg81mx6Z4jtVBfT7tRjqY2B/Suh1JX5bagopK72Pc77WIL69KG6k+zixaIQTxYaSYng9MdPQ15F46tVtdasbdjtQzKyqT05A6VX03T/EmovstLW8H+0Udf1NdhpvhDw7oFm2seO9ShtWY/u45JMuzdsAck5rSNOUkzNySLXxGj3eONRP+0v8A6AK59lxXb/ECCGbxPPLAnzFF8zrndj/DFcfeL5bldvNfPTfvs96hrBEduP3oFbKOUX5TjNY1srGYfKa1SrY6Gumgx1aVzpfCshhstW1JiD5OnzOCeBkIa4H4LrnRzMRjfJXdahqyR/B/xIrIyz21hJGrkDGGGAvqeT3rj/hJH5fh+3/2mJq67u0clONuY9GQ8j61o2FxNbSs8Llc8EdQw9CO9ZcDbnX61oQ/1rO1wZqR2um3AL2dpa22oZDr55Zoi3qOflPNcb4y8U3OizvZ61YTQSs28CODCyH1DZO4fT1rqrf/AFje1Wn+z3tgbDVLSHULJjzDMM7fdT1U/SpkpdCdEefMOcVS1CPcmfUVelIDn3rlPiB4i/sfThFaqHvph+6B6IP7xry6cXOSjE9KTUFzMwPtlvofxH0HVLieOGJbkRys7BQEb5STntg5/Cu4vodMuLm6msbi1ulYkjy3DDJPtXzLqVtqepXT3dzLNO7tksxJJJqvaW+r2d1m1mnhkB+UoxH8q9ylheSNmzya9b2krpHtPimKGG6t44LRVwpaQOM5zS+D9Hurq5kuIbdSgGSSMDA6/Ma4bw54u1Kw1BJtfhur2F0CCaNv3kf4EYb+delWfjW0uLONob7VpISvyHKEY/St5VoU6fLLqYRoTnK8SxLbi/SSK1lt4WVtmZ38tSfY4yR9B+NVPDEdnH4e1vRPF01lqsVrqkEyrCGaEF43C8ke3vVP7X4WLvJJBqzO5LMfMb5j648zFXbDxH4Z0nS76303S71rq8lSV57go/KcKNrEjgdKxp4qlT+E0lhKz6F7Q9a8H6BIf7LfUrAE8pFeqYv++WrqLb4laIy7ZJFkXsz7M/8AjrV5xP4puJY/L3vGmckRWsKk/U7c0g8TzmJYfMu/LXoAsS/+yVv/AGq3vb7v+CZ/Uan8v4npsnxI8P8Alnfqa2y9/JjUH/vok1z91qHw31G7W8ns11a8VtySXs8j89sKOOuOBXJp4hX7OIGiuXjB+6zR/wBFq/aeNLiCQEQzkeizbT+goeZ3Vr/gNYCpvy/ie0NoE+oSPdBkjDquAyH+6K8T8fWviDS/E93ai8cICGTDKPlI4wDzXar8btRRBHF4dswqjABmb/Cqlz8ZtYkfeug6aD0ydzGvL/dtttnrYKpVw0+ZwTXZnncMviJWBN1d47FWBzV7b4xkCyRPqbL/ALMbuP0U11r/ABj8UYxDp+lxj08pj/7MKrP8YPGzMPL/ALPi/wB23P8AVqtTprqz0nmVR/8ALmJb1k6hH8Ddce+t7i3nupYIR5kZTd+8UkjIHBANL8OISmiWqD+7mud8XeOPE3ijSo9L1eeCS3acSYSLaQV6c+nNdL4UZre0iRTgLGKcqnPLQ8uaesmrXZ2dpGwIP1rSt+AAaxLO4Zl5PatSGU4z6VaOds0rUja7e9TxYCiqds+ID71ZB+WmQzgX5jVvSvEPFetQ6prN5dmX93HL5aeyrkD8yCfxr0n4k62dD8JXTQsPtc4MMA9CRy30Aya+bm1ATLcxhsBw23+f9DXPllPV1GdOPntBG9eeI0ixHDGBhPToRVEeIHkJdlXrjjtmuWmnZnSTnkc/lTVm2wsueTg17LVzyzYk166juTtkBw23B5GK774c6deLoC6nJOJLa7lfy4hzsKnn6E5FePzyEyEng8GvZ/hLc3M3hoacw/dRP9oXjO4OMcH6rXHjVakdeDt7TU3WiXP3ailh2nG2tZ4Gz901BLC3fNeLd3PWMsx/7NOjiz2NW/J3Ho35VNGsiLhc4+lNNdSXcprEf7lPWI5+7V3dN7/lQqH0NVddCdSusPsKf5PfirQjbH3aeIn/ALuKpNAUDF9PypVh+bpmrywSHsPzp62smM0+ZDRnPHmeFceprvNEGIvwFcckJ/tAA9QBXZ6WuErSm9TOqtDdtmxj8K1bdvkP0rFhb5lFalu3y9e9dCONo1oT+6UVZ3YFVIjyo9qsbvl+lWQfOnxajmvrbX7xnxHp9skUSnsWPzn64GK8DtVMqPhwHVdw59K774pePptZ1C9t/Dwkt9PuI0SZ5AMzkZ5AP3eDj8q8ziaSMANCwI4yARmt8HRnCn7xniq0Zz90lnZt4I+6R+RprkgfUCrMM8P2doJYnG45VinIq1DDFcW4tiVEyg+W4/iHoRXXsc17mWw8xo+xcbfxr2b4BySXMKQNG/ltFJHv/h3KwYD64Zq8blikjLRsOQcqfevb/wBn5Y7bRbuW4hnYWl9HIPLxkrLGy5HHPQfmK5sXBzptI6cNPknc9MfTsdhiq09gfVcVueIL21i8Izapp8M5nFyluiSkfMxIHanDTp/LRLhhFOU3GN0ZWAzjoR614VahUpRUpbM9WlWjOXKtzNsvDEt1bLOs9uoboDk/nWfPp/kSvCxUshIJHStmayv45Yfsl8kSJuMoEYY49eaH0+R3LtMpyc5xXl0frKqSdWScehtoc+bHn736U9LIf3j+Vbn9ltn/AF4/75/+vS/2X/08f+O//XrtUxWMpLNcfeNSpZr6mtVNNH/Pw35VPHp0YHMzH8qXOCMlbNfc09rWNULOwVR1LNgCtlNNiJ4kk/DFeDfFbX9Qm8Q3en/aGFhBI0cSKfvbTgk+vNdGGoyxEuVMzrVo0Y3Z3k2p6PFqcu7UrXAIGRID/Kuh0rXdElGyHVbNm9PNA/nXzlHeeZGUwxIHpWPeXlwsxVJJM4ywbIFerHBqOlzz5Yty6H2HDNHhH8xdrYCEHINaVrJuZV/Gvmj4PeNEtrhdI1CaYW3nLKhBJ2kdgD2zj8q+irW4QbZA3ybc5qZQcHYcZKaujpLdstUqsTNtzxnkVl6XeR3OSjA4q9bNmcn2pi2Z8AyIyndHKAT3Yk5pqKM/vJWkPoDgCq7MSQoapI1ONoB+tesjzCwFi9ZPpvNIVYHdHJMpHfdmkLLGvzNk+mKP30n/AEyT9TTAjuZJeWbDN1PHJ969Z/Z+uF1i+fR3uJIzsjlTYwGdjgc/QOfyryz7PF/ECx9Sea6rQ/EtnH8QtN8Qatp9itrG8aXlvBb7YpIwNrHYP4iOTjuM1lOEZK0loaU6ji7pn1XbeGVWfRNGaaSYTaobyYt1CRRk/wDoRX8619X04w6hLDHPLKFATfK2XPfk/Umr/gdPCl7ZR+IPBOi27QXCFRcW0xPHGVPoQR04NXZtK1GSQs9rKWJySeprxszlCqoxpRbt5M9DCJwblN/iebS6Ddx6k8rLNNFj5F3Ntye/BGfTFaWn2U8NlHFcNmRRgknk/WusGmXcsqqsMmC20sFOBzg1taj4Av7cF4ru3nXPGQVJ/pXjUsFXlJzV2ux2yr04vVnn97qa6fqENnJdadbRiyWcLPZ7mmYswIEhYKCMDg881heKvGlzatbDw48F7cGXE0CaUzDb6q+3H/669Wi07xNYxrDFACiDA2hWx+NK0fiVsb0ZfqFr6XD4qlS5eai3bpZf5Hk1qE6l+WolfzOKivfFc1uZIkjiK3ckchNukW2NTwy5VixIwRxj3qd28QyeI4tNc3d7pFzaM3nNapiKXkjc6LgdBwfWuoabXRefZDMfNxwoC0tw2s24zdX6W4x/y0mRf51j9ZjUvGNNvpsdSvB80pROWCKi73Yqo6k9AK8P+OGiNF4vNxFbrGk8IZAo4PJyfbvXvt7bWktrJHcXmnXET8NEtyjM4z2AOa43x3a6fqjC8ukbyrGPBiR9rOo7BsHn8KMvozoxbnFpjxEo17cjufL9750AYhsHpiqDXTSbQ4Bwec9W+tdn8X9IsdG1+T+zZJJbZnIUt1PAPI7EZwa8/kbDbuK9BSU1zI4qlOVOXLI1NBtJJtbtrayy088qxouOSxPFfUupSGysI7dW5VApPqQOTXlnwB8FztdJ4w1KIxwopFirdXY8F8egHAr0nxLKpcCuOvd7HVh1bcu+Crt1vfKJOGBru7LozeteceE2A1FD7V6LbvthqacXYdTc/PyNkQbick04Ts52xDHv6VXYcirEACgmvVR5hLGqqc5JY9zUu+oGbFAfkUySZmpNwNRI3LKaN3GRQM7z4L+JbnQvFS6cbyaCy1H92yrIQok/hbAP4fjX2b8Go5P7Dvr6aaSXzJ9oLsTgKvv9a/PkMSUkRiroQykHBBHcV6vpv7RPxI0vQ4tHhutMkhii8sSy2QMzD1Zs8t74rgng74lYhPpsepDMWsE8I1u738ux9uaSP9At2LcuQc+5auM8S2fiOz+ImpeJtMvrWWzgtpD5cl6CFcRYAaP/AHsDr1rz3XPi1oun21jNc6rcS4WNisY4GADjA7ZFcfoPxo8L6p4vv4tY0dbWz1ASRpd+UGcszhlEvPK57/yrpy6uotuS0sl/mcOYYacbcru3+B7Vonjnxbqfwsv9cj09n1aC6WOMx2h2uhKkkIeoA3An2qbQfiDr91q+kaXqGmQxm/ijEgaGSNtzFtzLnjAAHGK8+tfHEPhHUf7J1y4vtNiDBrJZIjDHjORtPRveodZ+J03hyVJ/DeqT3Ru5HaaK8zJGucHKg9Dk1tPH0Hzt0mrvT/L+vkPDZRiKlSFOFVN2t8/6/wCCe2awv2fxBaT5wp2g+/OP615l+1Fo6smi60sbEgvayFRn/aX/ANmrgr/4t+Kb64gnlvYtsLbtghXBHoeM4q3qXxv8YNbuJGshC+NssdqpMR9ec/nXFleZLBYp1rXV72+Vme7j+EMXisOqfNFab38/Q5Cya0sZIbpbO9WeIhvNDYUHPXGPT3rodN8bNNdny7lBcBSoO0MR2zg965Dxj8QvEniBkstW1W7ud+FjAfbG2PVRgZ75xXPaPolyNbtNTE2Xhm3ui9GUjlc13Zlm8cfOMuTlS87k5bwrUwFGUIz559krJf8ABOp8SaJDqdnIszM7Fi/mk87j1NcT4a0fRLHxvZweIVN7pwkAlVDgBjwN3qAeSK9UF4z2DW0dnHHn70rtub8BXNappNkE3eWN/qa8N1nFtI+io8M1qkPaV1by6nvFzDElqkduqJGihUVBgKB0AHpXG67CxnHNL4V8Sf2l4cCTN/plmBHN/tDHyt+P881WurwXEo5HFEcTZWZ85UwcqdRxfQ0fCkTLebvQV3auRGoHpXHeGsA59TXVK+5lGa3jO6OadO0j4JQbuak3cVArFGBp8nA3Lyp/SvTR5A4NuG3v2phfDA/nUfXocehqNyeh4PemIsGT98DngjNSB+tUA3IHpUyuaBluF8ZFaWj6W2t30dgl5Z2W8M3n3UmyNAoJOT9BWIj4JxVhJM7V70mnYEbnijVZNQvSsDAWkPyQgqAWA43HGOT19s1i+Y0g2qrFzxtHJzSNJgdfxqqLiSBxNC5STduUjt70oxUY2RUpOTvI+2vAFho9/o2lyeIPiJYXKT6dGl9pN3NHMEbYAVUsfkI9RyD61yh8F6LfeKL3Rb+bTLbTmdmtNSS5UqoHQHa4OGHHJ4r5afxFrgJH9qXHB9RUT67rEn3tSuD/AMCraOIqcjhKKaasZOjD2iqQk0076H0l4i+GcmjrHJoPivRdWQ53RNcgEH0DZ7j1964rVE1LS2cT6XJtPDiOZJF/NTXkMetaxHny9Tukz12yEZpG1XWJM7tSvmHfNw3+NeZPBuUnLofQ4fiDFUIKClf11PWPBfhTVPGOrzroai3SzTzJJLvISLOcAEZJ78Y7V1dz4e1jw9ZwTXmqJPdTyfu4EiKoIQP9ZzyMngDHIrb+DfiDR/Anw3ijnsru81G4U3V5LuGNxHC8nJAGB+dcnP4y1DxJrUt61uJTLhpnxkRr/Cg+g/qa4pNuTS2R9VlsMS6sZYi8b6+vyN9pgbYuVAYjnFZF5NumLNzjoKtTSMLTcw2luAM81nZUzZPQc1zPc+0rzuki3p0z2NxLeAlVaMiQDuv/AOul03XoJp2COTzSGeBdMluJOEYbR6nNcV4bb9+7A8BsVpThzXPieIaUaVSnOO8ke/8AhWQSQo46MK6yyx5m5iAqjJrhPh/N5mnY7rxXZTy+VpczfxMuwfU8V1pWifMVGrnwk60LIVOOo96RX3E7uuaGXgmvUR4A5gjdPlNMYHGGXI9fSmkjHWmCVlPymqASRGXkcihX/Cn+d/eHWo3VTyp/CgBxbninBjjjrUIBpcn6UATPL8hWoGO4k0p6UwmgAc5Y+9IKArFsAEmp47c5+Y49hQAvkSRsPMjZc9MjrV22sLyaLzIrWZ4+7KhI/Olkmlmx5shbHQdhWjpesalYSK9lfTQFOF2njH06VcYxbFdnr/h+WCHQrKO8m3ymJU2qhy5A5wDyRVnw3pFrZ2Esdms0Yed5CJcbgT246D0rL8GTC+tU1hszyvH5bE9UK9VHpk1uadLdRau9vcbXhuFDKUHET/3Se+QP096+cqJqUkfuWAlTqUqVS11ayfk0Ou0VE24B9a5/VpFt45H/AIduT7V0V5gk+nSvP/HeomG2+yp96fg+yg/40UabqVFFGOdYyOEoSqy6FbVtejSzW3e4+Xd8idzSeGD+5DDvXCzMWuAT/CM13Xhf/jzi+lelVoRpRSR+XYjNKuNq88+myPZfhtNmFo813OsXCQaerSNtRQ0rn0VRzXnHw2fE+2tz4w6oum+BdUmZ2XMAt0KckNIccfgf0rFr3LGbndnzHo2g2uqQyQpqUcF/u/dxSDCsPTPrWZqemappMxjvrWSMA8PjKH6HpUmqRNDqEsYyCrHB9CK39I8RajHbLG8omjxgpKN6n869aDhKKueRJSTORMkbcleaadh53iu5nutFuAXudAs2fHJiJjJ/Kqn2nw2p/wCRbJ+t2xFWqcXtL8xcz7HHnaO+altLG8vG22lpPOR/zzQt/KuuTWtMtubPwvpiOOjy7pD+tPl8ZeIfIeC3vhZwONrR20SxjHXHAz+tP2cFuxXl2OMubW4tZDFcwyQuOquuDUVbmo3FxqisLuZpp0UmN2OSfUViKDxWclbYpDW4ApnU1LMMNs7gc0xVJqSkWY9qrxUh4NQruUcrkHtSGRgNvbt7UhWLUXMq+mTViH7gqnYPulZmYKqqT+lWYLqD7u8A+9bQshHQ+GNeu9GvQ0cjfZ3I81B6dMj3r0y01VLyMy2snzYWRSD94DrXjQmh/wCei/nWzoHiBNMJVn3R9gD09fwrkxeGVRc0dz6nh/PZYOXsar9x/gepajexyQs+8KpG4k9h615X4jvRf6hJMufLHyRj/ZH+c0/WvFC3kP2eDckP8Xq3/wBasUXHnZVQV96yweHVBOU9yuIs5+vtUqXwrd92VzzI1d74ZGLGP8K4e2jZbxInO5W6E9eTivRdGtvJs04q8VJStY+coppnoPw6P+mAVm/tK6l5eg6Zpwb5rq5adh/soMD9Wq98PyRd5H4VwP7Q2oG88dLYqSUsLVIsejN8x/mK5Y6yijr6NnHeLbYxa7N8vDEkVm6e2Plrr/Gln5lwZxgAZzXG2cEjXLrv2+UMkDvmurDVV7PU5K1N8xrx7SpqhcYVzT7ib7NtEh4PSqzXEbnIcHmumMkzFpoC2TSUhZaQMPWtETqLu2Oj/wB1gaYlmVu52YYjiJP+FMmlj2kbufatLUp4/wCwFaNTvlwXb14xT0aYndHOO26Qt6nNXrSEOqt2qvbxDJZ+1XbPK2rcEYY4PrXNJ3OinHuW47SPYSxBHpVC9tI1BaJse3aiS5kztzioJGZgck1KTRpJxatYYX8uIKncENTYY2mkWNQWZjjAprDjFWrKaS3DPFJsJGCcc/TNXd2OeKV9dhl5bpb3JijfeBwT7+lMXrTxuY7m69qUJzSNVq20tB0dWbd9si+5xUEY5qUrn2qWaIuyL/xNLH/ex+terWFuWsunQV5Yx8y90uQfxOB+ORXs2ixjysGsKiFHc3vhxb5vNzDAHJ+gryDxXnV/FGp6k3IuLl2U/wCznA/QCvaLOVdH8K6vqWdpjtyqH/abgY/HFePeXxxWEPjbPQowTjqaHi2Pakwxx1rgtKG67vvqv9a9Q8b2hj8xhyGU9q8w0wql3fyN0XBP60sO7wZzV1aaKOtSb7vYOiDH41RAqSRmkkaRurEk0Ba71ojntcZ+NN71I4ppWmJoQCrHnO0Ucb/6uP8AkahQVN5f+iyP7D+dFw5bos2durIrMM1oy2ZaLhe1P0yHMEZHdR/KtaOIbcHH4dqycjrp09Dk7mxlEmQPpUf2STHIrtPs6E8qDUM1nGwJC9ulCmJ0Dh2iIcjaTjmnpGxAyOK1Ftt2ryRdP3ZqSS1KoOM4rTnMFQvqZipTxHxVh4yKVFqbmigVxCakWJqvQw7qsxWvynjijmLVO5n2TZv9Ph5ytyCPoSK9w0df3Yrxlrdodb084xumUfqK9q0gcDFZ1Ohko2k0W/iDMtr4At7Tjde3QJB/upz/ADArzdV+Ud67L4t3GdR07TFJ22lqCw/2m6/oBXIwj5QK5qe1+56lONopHd+M7ZLi2d4sFXXcrDpg14FPL5Ut9HyC7BfwzzXtvhfWbPXdCdLYMPskhgKuecD7p+hFeK6zCy67eRjOVlYfrUYJNOUZdDixNnyyRSAyaft9qsRW7Y6VIIW7rXoNmKgykVpNvFXTbs3bFOjtWPBBx9KLj5DO27Wq4ygadL9B/OrQ05nICgmjULR4bGXI4wM/nRcORpM19Ki/0SAj+4v8q3LTTbu5srq8t4d0NqFM7ZHygnANUNGhP9nQHHPljitOOI9s5NYyb6HdCPuoqKnGaXy81bWIqaUQnHy8nvSuVynMmzlj8SKyoxiaMksBwOtWrm2G08VuCFsHFQXFrkdCTVcwlSS2OYnt8A/yqqqfNiujmsjnpVX7A27gVSZm6TKtpFkite0tvMdUVckkAfWmWtoyj7vf061owQso+6felc1hAie0CviSMb0OVJ52sK9C8DAXqaeMEsdofPcr1/lXFlPk5B9q7H4d3C2umahdNj/QIpH/ADHH9ayqytFhUp3aOa8YXn9o+LNRus5Xzii/ReB/KqUIwOnNMijLHfISWY5J960IId2CKlaKxukc14H/ALS8M3bTXdpP9kvIRgFcb8fdZc4BHX86pXthDNqdzegMDPIXwT0yc4rqNQ17WNW0jTLDUdQmubawR0tY3IIiBwMD8AKoRKp5Kg1f2uZHPSopRSZjrZhV6c9qQ2uBnArYcAICBzTUVWUZGeKfMW6aMuO1BOduf0qzHYqcBl/GrsKrycDIzircaruIxRcFTRnQ2BjYMq5HeqPimNf7Ldxw2QMfjXTJ/q898VQ1+CF7Mq0YILjP50KVncJUuaPKuoujR/8AEqtiQMeUuQOp4q/HGSv3fapLeNEtolRQqqgAA7DFSxD5z9RUt3NFDl0IfJ6fKTUkUPqAeKnHLH61LCBmP3z/AFoKSK4h5BXjnrnmka1DqPm57kCrhUCR8djgfnSj7h+uKVykkZ81mjNlAcdt1C2CA8jNaA4YH0PFSIASAelCZaiipBYRjHFXY7WFR0z7UxWYEYPYmrOSYiT1ouUopDRBFg5jGSMjikMUOSPLXPQkLTx055570SEhgo6UDsiAwp0Cj8qXy19AOealHUL2yac33TSFZH//2Q=="/>
          <p:cNvSpPr>
            <a:spLocks noChangeAspect="1" noChangeArrowheads="1"/>
          </p:cNvSpPr>
          <p:nvPr/>
        </p:nvSpPr>
        <p:spPr bwMode="auto">
          <a:xfrm>
            <a:off x="304800" y="304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609599" y="914400"/>
            <a:ext cx="4278143" cy="5179739"/>
            <a:chOff x="3479800" y="0"/>
            <a:chExt cx="5224660" cy="68580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79800" y="0"/>
              <a:ext cx="5224660" cy="6858000"/>
            </a:xfrm>
            <a:prstGeom prst="rect">
              <a:avLst/>
            </a:prstGeom>
          </p:spPr>
        </p:pic>
        <p:sp>
          <p:nvSpPr>
            <p:cNvPr id="3" name="Oval 2"/>
            <p:cNvSpPr/>
            <p:nvPr/>
          </p:nvSpPr>
          <p:spPr>
            <a:xfrm>
              <a:off x="6898726" y="2685142"/>
              <a:ext cx="759643" cy="769257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11"/>
          <a:stretch/>
        </p:blipFill>
        <p:spPr>
          <a:xfrm>
            <a:off x="6106351" y="3752342"/>
            <a:ext cx="4363739" cy="284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07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68129" y="109249"/>
            <a:ext cx="103062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Picture Exchange Communication System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438399" y="1494749"/>
            <a:ext cx="809897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PECS are an effective tool in helping children with additional needs use pictures to communicate.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</a:p>
          <a:p>
            <a:endParaRPr lang="en-GB" sz="2000" dirty="0"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Flippin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 et al (2010)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3746500" y="3116944"/>
            <a:ext cx="5382986" cy="3289780"/>
            <a:chOff x="3746500" y="3116944"/>
            <a:chExt cx="5382986" cy="328978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591"/>
            <a:stretch/>
          </p:blipFill>
          <p:spPr>
            <a:xfrm>
              <a:off x="3746500" y="3116944"/>
              <a:ext cx="5382986" cy="3289780"/>
            </a:xfrm>
            <a:prstGeom prst="rect">
              <a:avLst/>
            </a:prstGeom>
          </p:spPr>
        </p:pic>
        <p:sp>
          <p:nvSpPr>
            <p:cNvPr id="6" name="Oval 5"/>
            <p:cNvSpPr/>
            <p:nvPr/>
          </p:nvSpPr>
          <p:spPr>
            <a:xfrm>
              <a:off x="6979655" y="5192159"/>
              <a:ext cx="622024" cy="581008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1067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86742" y="993393"/>
            <a:ext cx="7620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Research has emphasised that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 correlation exists between high levels of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childhood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sign and increased vocabulary in later child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development.</a:t>
            </a:r>
          </a:p>
          <a:p>
            <a:endParaRPr lang="en-GB" sz="2000" dirty="0">
              <a:solidFill>
                <a:srgbClr val="000000"/>
              </a:solidFill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Rowe, 2006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)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86742" y="3518878"/>
            <a:ext cx="7620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Signs language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gives preverbal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learners opportunity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to communicate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in a simple form and can decrease frustrations quickly.</a:t>
            </a:r>
          </a:p>
          <a:p>
            <a:pPr algn="ctr"/>
            <a:endParaRPr lang="en-GB" sz="2000" dirty="0">
              <a:solidFill>
                <a:srgbClr val="000000"/>
              </a:solidFill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(</a:t>
            </a:r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Acredolo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 and </a:t>
            </a:r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Goodwyn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, 2001).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50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61388" y="138277"/>
            <a:ext cx="49548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Supporting Parents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26871" y="1480234"/>
            <a:ext cx="762391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Partnerships between parents and schools can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have a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substantial positive affect on </a:t>
            </a:r>
            <a:r>
              <a:rPr lang="en-GB" sz="20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pupils </a:t>
            </a:r>
            <a:r>
              <a:rPr lang="en-GB" sz="20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attainment. </a:t>
            </a:r>
          </a:p>
          <a:p>
            <a:pPr algn="ctr"/>
            <a:endParaRPr lang="en-GB" sz="2000" dirty="0">
              <a:solidFill>
                <a:srgbClr val="000000"/>
              </a:solidFill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Desforges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 and </a:t>
            </a:r>
            <a:r>
              <a:rPr lang="en-GB" sz="2000" dirty="0" err="1">
                <a:latin typeface="Futura Medium" charset="0"/>
                <a:ea typeface="Futura Medium" charset="0"/>
                <a:cs typeface="Futura Medium" charset="0"/>
              </a:rPr>
              <a:t>Abouchaar</a:t>
            </a:r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 (2003)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526872" y="4007300"/>
            <a:ext cx="7623913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Parents need to be provided with support and guidance on how they can help their child to reach their full potential.</a:t>
            </a:r>
          </a:p>
          <a:p>
            <a:pPr algn="ctr"/>
            <a:endParaRPr lang="en-GB" dirty="0">
              <a:latin typeface="Futura Medium" charset="0"/>
              <a:ea typeface="Futura Medium" charset="0"/>
              <a:cs typeface="Futura Medium" charset="0"/>
            </a:endParaRPr>
          </a:p>
          <a:p>
            <a:pPr algn="r"/>
            <a:r>
              <a:rPr lang="en-GB" sz="2000" dirty="0">
                <a:latin typeface="Futura Medium" charset="0"/>
                <a:ea typeface="Futura Medium" charset="0"/>
                <a:cs typeface="Futura Medium" charset="0"/>
              </a:rPr>
              <a:t>(Welsh Government, 2018)</a:t>
            </a:r>
            <a:r>
              <a:rPr lang="en-GB" sz="2000" dirty="0" smtClean="0">
                <a:effectLst/>
                <a:latin typeface="Futura Medium" charset="0"/>
                <a:ea typeface="Futura Medium" charset="0"/>
                <a:cs typeface="Futura Medium" charset="0"/>
              </a:rPr>
              <a:t> </a:t>
            </a:r>
            <a:endParaRPr lang="en-US" sz="2000" dirty="0"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26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58073" y="152791"/>
            <a:ext cx="28712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References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70180" y="799122"/>
            <a:ext cx="10552564" cy="60312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Acredolo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L., and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Goodwyn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S. (1985). ‘Symbolic gesturing in language development’ Human Development, 28, pp. 40-45.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Clegg, J., Hollis, C. and Rutter, M. (1999) Life Sentence: What Happens to Children with Developmental Language Disorders in Later Life? Royal College of Speech and Language Therapists November Bulletin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 algn="just">
              <a:lnSpc>
                <a:spcPct val="150000"/>
              </a:lnSpc>
              <a:buFont typeface="Arial" charset="0"/>
              <a:buChar char="•"/>
            </a:pP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Desforges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C. and A.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Abouchaar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. (2003)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The Impact of Parental Involvement, Parental Support and Family Education on Pupil Achievement and Adjustment: A Literature Review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. Department of Education and Skills.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Flippin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M.,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Reszka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S., &amp; Watson, L. R. (2010). Effectiveness of the picture exchange communication system (PECS) on communication and speech for children with autism spectrum disorders: A meta-analysis. 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American Journal of Speech-Language Pathology, 19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178-195.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Florian, L, Linklater, H (2010) Preparing teachers for inclusive education: Using inclusive pedagogy to enhance teaching and learning for all.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Cambridge Journal of Education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40: 369–86. 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Gascoigne, M.T. (2012)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Better communication – shaping speech, language and communication services for children and young people.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London: RCSLT.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 algn="just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Gibbs, G. (1988)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Learning by Doing: A guide to teaching and learning methods. Further Education Unit.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Oxford Polytechnic: Oxford.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spcAft>
                <a:spcPts val="1200"/>
              </a:spcAft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McLachlan, H, and Elks, L. (2012)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Language Builders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. ELKLAN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Moran, K. (2012). Research review: The effectiveness of the picture exchange communication system (PECS) on communication and speech for children with autism spectrum disorders: A meta-analysis. 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Science in Autism Treatment, 9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(2), 23.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NHS Wales (2015)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Story Board Entry Form 2015.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Available from: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3"/>
              </a:rPr>
              <a:t>http://www.nhswalesawards.wales.nhs.uk/opendoc/275784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(Accessed 19 January 2020)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Pring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T., Flood, E., Dodd, B., and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Joffe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V. (2012). The working practices and clinical experiences of paediatric speech and language therapists: a national UK survey. 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International Journal of. Language Communication. Disorders.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 47, 696–708.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Ripley, K. (2008) Outcomes of early intervention for pre-school children with behaviour problems and SLI: Can we really make a difference?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Presentation to NAPLIC conference.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21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01616" y="26196"/>
            <a:ext cx="28712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smtClean="0">
                <a:solidFill>
                  <a:srgbClr val="4D45FF"/>
                </a:solidFill>
                <a:latin typeface="Futura Medium" charset="0"/>
                <a:ea typeface="Futura Medium" charset="0"/>
                <a:cs typeface="Futura Medium" charset="0"/>
              </a:rPr>
              <a:t>References</a:t>
            </a:r>
            <a:endParaRPr lang="en-US" sz="3600" b="1" dirty="0">
              <a:solidFill>
                <a:srgbClr val="4D45FF"/>
              </a:solidFill>
              <a:latin typeface="Futura Medium" charset="0"/>
              <a:ea typeface="Futura Medium" charset="0"/>
              <a:cs typeface="Futura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2172" y="672527"/>
            <a:ext cx="11509828" cy="58773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Roberts, M. Y. and Kaiser, A. P. (2011) 'The effectiveness of parent -implemented language interventions: A meta-analysis.'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American Journal of Speech-Language Pathology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20(3) pp. 180-199.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Rowe, M.L.,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Özçalıskan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S., and Goldin-Meadow, S. (2006). ‘The added value of gesture in predicting vocabulary growth’ in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Bamman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D.,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Magnitskaia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T., and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Zaller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C., (eds.)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Proceedings of the 30th Annual Boston University Conference on Language Development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pp. 501–512.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The Communication Trust. (2017)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3"/>
              </a:rPr>
              <a:t>https://www.thecommunicationtrust.org.uk/media/7415/universally_speaking_5-11_checklist_final.pdf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Accessed 11 January 2020)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The National Literacy Trust (2011)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Investigating communication, language and literacy development in the early year’s sector.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London: National Literacy Trust.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Vygotsky, L. S. (1978). 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4"/>
              </a:rPr>
              <a:t>Mind in society: The development of higher psychological processes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. Cambridge, MA: Harvard University Press.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Welsh Government (2017)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Flying Start – Annex. Guidance on Speech Language and Communication.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Available from: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5"/>
              </a:rPr>
              <a:t>https://gov.wales/sites/default/files/publications/2019-07/flying-start-speech-language-and-communication-guidance.pdf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(Accessed 18 January 2020)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Welsh Government (2019)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Draft Curriculum for Wales 2022.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Available at: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6"/>
              </a:rPr>
              <a:t>https://hwb.gov.wales/storage/4373f5ea-f77e-4b10-a20f-4b06eb02f6a0/draft-statutory-guidance-languages-literacy-and-communication.pdf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(Accessed 18 January 2020)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Welsh Government (2019)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Schools’ Census Results: as at January 2019.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Available from: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7"/>
              </a:rPr>
              <a:t>https://gov.wales/sites/default/files/statistics-and-research/2019-07/school-census-results-2019-764.pdf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(Accessed 18 January 2020)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Welsh Government. (2018)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Draft Additional Learning Needs Code for Wales. 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Available at:  </a:t>
            </a:r>
            <a:r>
              <a:rPr lang="en-GB" sz="1200" u="sng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  <a:hlinkClick r:id="rId8"/>
              </a:rPr>
              <a:t>https://gov.wales/sites/default/files/consultations/2018-12/draft-additional-learning-needs-code-for-wales_0.pdf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(Accessed 11 December 2019) 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Wright, J. A. &amp;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Kersner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M. (2004) Short term projects: the standards fund and collaboration between speech and language therapists and teachers.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Support for Learning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19 (1) </a:t>
            </a:r>
            <a:r>
              <a:rPr lang="en-GB" sz="12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pp.19-23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Wright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J.A. (1996) Teachers and therapists: the evolution of a partnership.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Child Language Teaching and Therapy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12: 3–14</a:t>
            </a:r>
            <a:r>
              <a:rPr lang="en-GB" sz="1200" dirty="0" smtClean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.</a:t>
            </a:r>
            <a:endParaRPr lang="en-GB" sz="1200" dirty="0" smtClean="0">
              <a:effectLst/>
              <a:latin typeface="Futura Medium" charset="0"/>
              <a:ea typeface="Futura Medium" charset="0"/>
              <a:cs typeface="Futura Medium" charset="0"/>
            </a:endParaRPr>
          </a:p>
          <a:p>
            <a:pPr marL="171450" indent="-171450">
              <a:lnSpc>
                <a:spcPct val="150000"/>
              </a:lnSpc>
              <a:buFont typeface="Arial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Wright, J.A., </a:t>
            </a:r>
            <a:r>
              <a:rPr lang="en-GB" sz="1200" dirty="0" err="1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Kersner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, M. (1999) Teachers and speech and language therapists working with children with physical disabilities: Implications for inclusive education. </a:t>
            </a:r>
            <a:r>
              <a:rPr lang="en-GB" sz="1200" i="1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British Journal of Special Education</a:t>
            </a:r>
            <a:r>
              <a:rPr lang="en-GB" sz="1200" dirty="0">
                <a:solidFill>
                  <a:srgbClr val="000000"/>
                </a:solidFill>
                <a:latin typeface="Futura Medium" charset="0"/>
                <a:ea typeface="Futura Medium" charset="0"/>
                <a:cs typeface="Futura Medium" charset="0"/>
              </a:rPr>
              <a:t> 26: 201–05. </a:t>
            </a:r>
            <a:endParaRPr lang="en-GB" sz="1200" dirty="0">
              <a:effectLst/>
              <a:latin typeface="Futura Medium" charset="0"/>
              <a:ea typeface="Futura Medium" charset="0"/>
              <a:cs typeface="Futura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1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ustom 5">
      <a:dk1>
        <a:srgbClr val="000000"/>
      </a:dk1>
      <a:lt1>
        <a:srgbClr val="FFFFFF"/>
      </a:lt1>
      <a:dk2>
        <a:srgbClr val="2144F4"/>
      </a:dk2>
      <a:lt2>
        <a:srgbClr val="FFFFFF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</a:majorFont>
      <a:minorFont>
        <a:latin typeface="Franklin Gothic Book" panose="020B0503020102020204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1624</TotalTime>
  <Words>717</Words>
  <Application>Microsoft Macintosh PowerPoint</Application>
  <PresentationFormat>Widescreen</PresentationFormat>
  <Paragraphs>96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Calibri</vt:lpstr>
      <vt:lpstr>Calibri Light</vt:lpstr>
      <vt:lpstr>Franklin Gothic Book</vt:lpstr>
      <vt:lpstr>Futura Medium</vt:lpstr>
      <vt:lpstr>Raavi</vt:lpstr>
      <vt:lpstr>Times New Roman</vt:lpstr>
      <vt:lpstr>Arial</vt:lpstr>
      <vt:lpstr>Crop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Bowring</dc:creator>
  <cp:lastModifiedBy>Katie Bowring</cp:lastModifiedBy>
  <cp:revision>26</cp:revision>
  <dcterms:created xsi:type="dcterms:W3CDTF">2020-01-21T21:29:13Z</dcterms:created>
  <dcterms:modified xsi:type="dcterms:W3CDTF">2020-01-23T00:33:13Z</dcterms:modified>
</cp:coreProperties>
</file>