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notesMasterIdLst>
    <p:notesMasterId r:id="rId27"/>
  </p:notesMasterIdLst>
  <p:sldIdLst>
    <p:sldId id="256" r:id="rId2"/>
    <p:sldId id="268" r:id="rId3"/>
    <p:sldId id="257" r:id="rId4"/>
    <p:sldId id="259" r:id="rId5"/>
    <p:sldId id="278" r:id="rId6"/>
    <p:sldId id="260" r:id="rId7"/>
    <p:sldId id="261" r:id="rId8"/>
    <p:sldId id="279" r:id="rId9"/>
    <p:sldId id="262" r:id="rId10"/>
    <p:sldId id="280" r:id="rId11"/>
    <p:sldId id="264" r:id="rId12"/>
    <p:sldId id="271" r:id="rId13"/>
    <p:sldId id="272" r:id="rId14"/>
    <p:sldId id="273" r:id="rId15"/>
    <p:sldId id="265" r:id="rId16"/>
    <p:sldId id="274" r:id="rId17"/>
    <p:sldId id="275" r:id="rId18"/>
    <p:sldId id="263" r:id="rId19"/>
    <p:sldId id="276" r:id="rId20"/>
    <p:sldId id="277" r:id="rId21"/>
    <p:sldId id="269" r:id="rId22"/>
    <p:sldId id="270" r:id="rId23"/>
    <p:sldId id="258" r:id="rId24"/>
    <p:sldId id="267" r:id="rId25"/>
    <p:sldId id="28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05" d="100"/>
          <a:sy n="105" d="100"/>
        </p:scale>
        <p:origin x="8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commentAuthors" Target="commentAuthor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notesMaster" Target="notesMasters/notesMaster1.xml" /><Relationship Id="rId30" Type="http://schemas.openxmlformats.org/officeDocument/2006/relationships/viewProps" Target="viewProps.xml" /></Relationships>
</file>

<file path=ppt/diagrams/_rels/data2.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image" Target="../media/image18.svg" /><Relationship Id="rId1" Type="http://schemas.openxmlformats.org/officeDocument/2006/relationships/image" Target="../media/image17.png" /><Relationship Id="rId6" Type="http://schemas.openxmlformats.org/officeDocument/2006/relationships/image" Target="../media/image22.svg" /><Relationship Id="rId5" Type="http://schemas.openxmlformats.org/officeDocument/2006/relationships/image" Target="../media/image21.png" /><Relationship Id="rId4" Type="http://schemas.openxmlformats.org/officeDocument/2006/relationships/image" Target="../media/image20.svg" /></Relationships>
</file>

<file path=ppt/diagrams/_rels/data3.xml.rels><?xml version="1.0" encoding="UTF-8" standalone="yes"?>
<Relationships xmlns="http://schemas.openxmlformats.org/package/2006/relationships"><Relationship Id="rId8" Type="http://schemas.openxmlformats.org/officeDocument/2006/relationships/image" Target="../media/image35.svg" /><Relationship Id="rId3" Type="http://schemas.openxmlformats.org/officeDocument/2006/relationships/image" Target="../media/image32.png" /><Relationship Id="rId7" Type="http://schemas.openxmlformats.org/officeDocument/2006/relationships/image" Target="../media/image34.png" /><Relationship Id="rId2" Type="http://schemas.openxmlformats.org/officeDocument/2006/relationships/image" Target="../media/image31.svg" /><Relationship Id="rId1" Type="http://schemas.openxmlformats.org/officeDocument/2006/relationships/image" Target="../media/image30.png" /><Relationship Id="rId6" Type="http://schemas.openxmlformats.org/officeDocument/2006/relationships/image" Target="../media/image22.svg" /><Relationship Id="rId5" Type="http://schemas.openxmlformats.org/officeDocument/2006/relationships/image" Target="../media/image21.png" /><Relationship Id="rId4" Type="http://schemas.openxmlformats.org/officeDocument/2006/relationships/image" Target="../media/image33.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image" Target="../media/image18.svg" /><Relationship Id="rId1" Type="http://schemas.openxmlformats.org/officeDocument/2006/relationships/image" Target="../media/image17.png" /><Relationship Id="rId6" Type="http://schemas.openxmlformats.org/officeDocument/2006/relationships/image" Target="../media/image22.svg" /><Relationship Id="rId5" Type="http://schemas.openxmlformats.org/officeDocument/2006/relationships/image" Target="../media/image21.png" /><Relationship Id="rId4" Type="http://schemas.openxmlformats.org/officeDocument/2006/relationships/image" Target="../media/image20.svg" /></Relationships>
</file>

<file path=ppt/diagrams/_rels/drawing3.xml.rels><?xml version="1.0" encoding="UTF-8" standalone="yes"?>
<Relationships xmlns="http://schemas.openxmlformats.org/package/2006/relationships"><Relationship Id="rId8" Type="http://schemas.openxmlformats.org/officeDocument/2006/relationships/image" Target="../media/image35.svg" /><Relationship Id="rId3" Type="http://schemas.openxmlformats.org/officeDocument/2006/relationships/image" Target="../media/image32.png" /><Relationship Id="rId7" Type="http://schemas.openxmlformats.org/officeDocument/2006/relationships/image" Target="../media/image34.png" /><Relationship Id="rId2" Type="http://schemas.openxmlformats.org/officeDocument/2006/relationships/image" Target="../media/image31.svg" /><Relationship Id="rId1" Type="http://schemas.openxmlformats.org/officeDocument/2006/relationships/image" Target="../media/image30.png" /><Relationship Id="rId6" Type="http://schemas.openxmlformats.org/officeDocument/2006/relationships/image" Target="../media/image22.svg" /><Relationship Id="rId5" Type="http://schemas.openxmlformats.org/officeDocument/2006/relationships/image" Target="../media/image21.png" /><Relationship Id="rId4" Type="http://schemas.openxmlformats.org/officeDocument/2006/relationships/image" Target="../media/image33.svg" /></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E3D81E-D0DB-4AAC-934D-ED136961B4B6}" type="doc">
      <dgm:prSet loTypeId="urn:microsoft.com/office/officeart/2005/8/layout/hierarchy1" loCatId="hierarchy" qsTypeId="urn:microsoft.com/office/officeart/2005/8/quickstyle/simple5" qsCatId="simple" csTypeId="urn:microsoft.com/office/officeart/2005/8/colors/accent5_2" csCatId="accent5" phldr="1"/>
      <dgm:spPr/>
      <dgm:t>
        <a:bodyPr/>
        <a:lstStyle/>
        <a:p>
          <a:endParaRPr lang="en-GB"/>
        </a:p>
      </dgm:t>
    </dgm:pt>
    <dgm:pt modelId="{6AAFA9CE-C3AF-43C7-9A9E-F418724212D4}">
      <dgm:prSet phldrT="[Text]"/>
      <dgm:spPr/>
      <dgm:t>
        <a:bodyPr/>
        <a:lstStyle/>
        <a:p>
          <a:r>
            <a:rPr lang="en-GB" dirty="0"/>
            <a:t>Management</a:t>
          </a:r>
        </a:p>
      </dgm:t>
    </dgm:pt>
    <dgm:pt modelId="{71C0F5ED-6CEE-4D09-847E-97FD9E287E84}" type="parTrans" cxnId="{313950AB-37C4-4C54-9A6D-B84CF2F026DD}">
      <dgm:prSet/>
      <dgm:spPr/>
      <dgm:t>
        <a:bodyPr/>
        <a:lstStyle/>
        <a:p>
          <a:endParaRPr lang="en-GB"/>
        </a:p>
      </dgm:t>
    </dgm:pt>
    <dgm:pt modelId="{14BA3865-D7E5-4851-9AAC-BE5DE83F6A1F}" type="sibTrans" cxnId="{313950AB-37C4-4C54-9A6D-B84CF2F026DD}">
      <dgm:prSet/>
      <dgm:spPr/>
      <dgm:t>
        <a:bodyPr/>
        <a:lstStyle/>
        <a:p>
          <a:endParaRPr lang="en-GB"/>
        </a:p>
      </dgm:t>
    </dgm:pt>
    <dgm:pt modelId="{E82DF742-9DDE-4C43-BDAE-69EA458DAB62}">
      <dgm:prSet phldrT="[Text]"/>
      <dgm:spPr/>
      <dgm:t>
        <a:bodyPr/>
        <a:lstStyle/>
        <a:p>
          <a:r>
            <a:rPr lang="en-GB" dirty="0"/>
            <a:t>Purchasing</a:t>
          </a:r>
        </a:p>
      </dgm:t>
    </dgm:pt>
    <dgm:pt modelId="{330FD4E0-FFDF-4A4F-B5C7-CD3E4BB1A0CD}" type="parTrans" cxnId="{A181E374-5958-4443-BFC0-7D79E8822C3D}">
      <dgm:prSet/>
      <dgm:spPr/>
      <dgm:t>
        <a:bodyPr/>
        <a:lstStyle/>
        <a:p>
          <a:endParaRPr lang="en-GB"/>
        </a:p>
      </dgm:t>
    </dgm:pt>
    <dgm:pt modelId="{BCFD8361-D8F9-451A-B138-6A3858DA10B6}" type="sibTrans" cxnId="{A181E374-5958-4443-BFC0-7D79E8822C3D}">
      <dgm:prSet/>
      <dgm:spPr/>
      <dgm:t>
        <a:bodyPr/>
        <a:lstStyle/>
        <a:p>
          <a:endParaRPr lang="en-GB"/>
        </a:p>
      </dgm:t>
    </dgm:pt>
    <dgm:pt modelId="{C346477E-15C4-426D-9408-5782E398FE63}">
      <dgm:prSet phldrT="[Text]"/>
      <dgm:spPr/>
      <dgm:t>
        <a:bodyPr/>
        <a:lstStyle/>
        <a:p>
          <a:r>
            <a:rPr lang="en-GB" dirty="0"/>
            <a:t>Sales</a:t>
          </a:r>
        </a:p>
      </dgm:t>
    </dgm:pt>
    <dgm:pt modelId="{F2A7B937-4D89-4121-8523-4902E576A23C}" type="parTrans" cxnId="{548DC25B-EE34-4658-8712-0B0136FED6F9}">
      <dgm:prSet/>
      <dgm:spPr/>
      <dgm:t>
        <a:bodyPr/>
        <a:lstStyle/>
        <a:p>
          <a:endParaRPr lang="en-GB"/>
        </a:p>
      </dgm:t>
    </dgm:pt>
    <dgm:pt modelId="{712F7955-D4CC-4221-8D16-0FC29697A8DF}" type="sibTrans" cxnId="{548DC25B-EE34-4658-8712-0B0136FED6F9}">
      <dgm:prSet/>
      <dgm:spPr/>
      <dgm:t>
        <a:bodyPr/>
        <a:lstStyle/>
        <a:p>
          <a:endParaRPr lang="en-GB"/>
        </a:p>
      </dgm:t>
    </dgm:pt>
    <dgm:pt modelId="{C12371BD-9A29-4A49-87D1-89A760D01E75}">
      <dgm:prSet phldrT="[Text]"/>
      <dgm:spPr/>
      <dgm:t>
        <a:bodyPr/>
        <a:lstStyle/>
        <a:p>
          <a:r>
            <a:rPr lang="en-GB" dirty="0"/>
            <a:t>Finance</a:t>
          </a:r>
        </a:p>
      </dgm:t>
    </dgm:pt>
    <dgm:pt modelId="{E657887F-1234-43EC-BB32-7E3C5750F343}" type="parTrans" cxnId="{FE36E577-5E9A-4B47-AB3F-A089EDE547D1}">
      <dgm:prSet/>
      <dgm:spPr/>
      <dgm:t>
        <a:bodyPr/>
        <a:lstStyle/>
        <a:p>
          <a:endParaRPr lang="en-GB"/>
        </a:p>
      </dgm:t>
    </dgm:pt>
    <dgm:pt modelId="{E62881AA-184E-4230-AD6F-742CF60D5BD5}" type="sibTrans" cxnId="{FE36E577-5E9A-4B47-AB3F-A089EDE547D1}">
      <dgm:prSet/>
      <dgm:spPr/>
      <dgm:t>
        <a:bodyPr/>
        <a:lstStyle/>
        <a:p>
          <a:endParaRPr lang="en-GB"/>
        </a:p>
      </dgm:t>
    </dgm:pt>
    <dgm:pt modelId="{4C367EA5-A5A2-408E-BDDA-72FE9966595F}">
      <dgm:prSet phldrT="[Text]"/>
      <dgm:spPr/>
      <dgm:t>
        <a:bodyPr/>
        <a:lstStyle/>
        <a:p>
          <a:r>
            <a:rPr lang="en-GB" dirty="0"/>
            <a:t>Marketing</a:t>
          </a:r>
        </a:p>
      </dgm:t>
    </dgm:pt>
    <dgm:pt modelId="{429945E6-729E-460C-841F-AFEF358EAF39}" type="parTrans" cxnId="{D0F67BF5-7373-4B5E-9C2E-FA037CD07769}">
      <dgm:prSet/>
      <dgm:spPr/>
      <dgm:t>
        <a:bodyPr/>
        <a:lstStyle/>
        <a:p>
          <a:endParaRPr lang="en-GB"/>
        </a:p>
      </dgm:t>
    </dgm:pt>
    <dgm:pt modelId="{EF7FD030-C0F2-4F9C-8ED7-D0E4796E08AB}" type="sibTrans" cxnId="{D0F67BF5-7373-4B5E-9C2E-FA037CD07769}">
      <dgm:prSet/>
      <dgm:spPr/>
      <dgm:t>
        <a:bodyPr/>
        <a:lstStyle/>
        <a:p>
          <a:endParaRPr lang="en-GB"/>
        </a:p>
      </dgm:t>
    </dgm:pt>
    <dgm:pt modelId="{3890FE28-E695-4091-BF06-5F9A0E86BBD5}">
      <dgm:prSet phldrT="[Text]"/>
      <dgm:spPr/>
      <dgm:t>
        <a:bodyPr/>
        <a:lstStyle/>
        <a:p>
          <a:r>
            <a:rPr lang="en-GB" dirty="0"/>
            <a:t>Distribution</a:t>
          </a:r>
        </a:p>
      </dgm:t>
    </dgm:pt>
    <dgm:pt modelId="{18CFC1C0-FC66-4FBA-8D21-6A725F812646}" type="parTrans" cxnId="{AEE7D219-F24B-4E73-8593-0BA052D98714}">
      <dgm:prSet/>
      <dgm:spPr/>
      <dgm:t>
        <a:bodyPr/>
        <a:lstStyle/>
        <a:p>
          <a:endParaRPr lang="en-GB"/>
        </a:p>
      </dgm:t>
    </dgm:pt>
    <dgm:pt modelId="{0B3F7541-AE06-4F69-A409-4F207696D748}" type="sibTrans" cxnId="{AEE7D219-F24B-4E73-8593-0BA052D98714}">
      <dgm:prSet/>
      <dgm:spPr/>
      <dgm:t>
        <a:bodyPr/>
        <a:lstStyle/>
        <a:p>
          <a:endParaRPr lang="en-GB"/>
        </a:p>
      </dgm:t>
    </dgm:pt>
    <dgm:pt modelId="{BBD24590-8053-47E1-B359-C68DC59838FA}">
      <dgm:prSet phldrT="[Text]"/>
      <dgm:spPr/>
      <dgm:t>
        <a:bodyPr/>
        <a:lstStyle/>
        <a:p>
          <a:r>
            <a:rPr lang="en-GB" dirty="0"/>
            <a:t>Order reception</a:t>
          </a:r>
        </a:p>
      </dgm:t>
    </dgm:pt>
    <dgm:pt modelId="{85464536-E8B2-46B4-BEE3-7474D7D42ABC}" type="parTrans" cxnId="{C42C3EB8-F057-41DC-BB11-C74530A9214C}">
      <dgm:prSet/>
      <dgm:spPr/>
      <dgm:t>
        <a:bodyPr/>
        <a:lstStyle/>
        <a:p>
          <a:endParaRPr lang="en-GB"/>
        </a:p>
      </dgm:t>
    </dgm:pt>
    <dgm:pt modelId="{E3974899-35AD-432E-BA6C-10B92D7DA320}" type="sibTrans" cxnId="{C42C3EB8-F057-41DC-BB11-C74530A9214C}">
      <dgm:prSet/>
      <dgm:spPr/>
      <dgm:t>
        <a:bodyPr/>
        <a:lstStyle/>
        <a:p>
          <a:endParaRPr lang="en-GB"/>
        </a:p>
      </dgm:t>
    </dgm:pt>
    <dgm:pt modelId="{48C38EAB-3C4F-4BB3-A562-C70255B04258}">
      <dgm:prSet phldrT="[Text]"/>
      <dgm:spPr/>
      <dgm:t>
        <a:bodyPr/>
        <a:lstStyle/>
        <a:p>
          <a:r>
            <a:rPr lang="en-GB" dirty="0"/>
            <a:t>Order Delivery</a:t>
          </a:r>
        </a:p>
      </dgm:t>
    </dgm:pt>
    <dgm:pt modelId="{B46F3887-F88F-4659-B9FF-7C7B75F700B5}" type="parTrans" cxnId="{F4289EA1-5695-4096-AD3C-E7B70DB7A492}">
      <dgm:prSet/>
      <dgm:spPr/>
      <dgm:t>
        <a:bodyPr/>
        <a:lstStyle/>
        <a:p>
          <a:endParaRPr lang="en-GB"/>
        </a:p>
      </dgm:t>
    </dgm:pt>
    <dgm:pt modelId="{F9216EE0-98AB-4E81-ABD0-02634E6054BD}" type="sibTrans" cxnId="{F4289EA1-5695-4096-AD3C-E7B70DB7A492}">
      <dgm:prSet/>
      <dgm:spPr/>
      <dgm:t>
        <a:bodyPr/>
        <a:lstStyle/>
        <a:p>
          <a:endParaRPr lang="en-GB"/>
        </a:p>
      </dgm:t>
    </dgm:pt>
    <dgm:pt modelId="{E8058749-1F1F-4E49-9AE0-8087A5831177}">
      <dgm:prSet phldrT="[Text]"/>
      <dgm:spPr/>
      <dgm:t>
        <a:bodyPr/>
        <a:lstStyle/>
        <a:p>
          <a:r>
            <a:rPr lang="en-GB" dirty="0"/>
            <a:t>Supplies purchase</a:t>
          </a:r>
        </a:p>
      </dgm:t>
    </dgm:pt>
    <dgm:pt modelId="{B468720F-8F37-413A-B5FA-789B7E39D949}" type="parTrans" cxnId="{9A3BD004-FA24-4ACB-9F7F-F2FE3E0CF115}">
      <dgm:prSet/>
      <dgm:spPr/>
      <dgm:t>
        <a:bodyPr/>
        <a:lstStyle/>
        <a:p>
          <a:endParaRPr lang="en-GB"/>
        </a:p>
      </dgm:t>
    </dgm:pt>
    <dgm:pt modelId="{77FF9145-99AA-42B0-961A-82B5E6A0D7AA}" type="sibTrans" cxnId="{9A3BD004-FA24-4ACB-9F7F-F2FE3E0CF115}">
      <dgm:prSet/>
      <dgm:spPr/>
      <dgm:t>
        <a:bodyPr/>
        <a:lstStyle/>
        <a:p>
          <a:endParaRPr lang="en-GB"/>
        </a:p>
      </dgm:t>
    </dgm:pt>
    <dgm:pt modelId="{4061453B-C690-4D3E-88B4-BEA3E2C25173}">
      <dgm:prSet phldrT="[Text]"/>
      <dgm:spPr/>
      <dgm:t>
        <a:bodyPr/>
        <a:lstStyle/>
        <a:p>
          <a:r>
            <a:rPr lang="en-GB" dirty="0"/>
            <a:t>Product development</a:t>
          </a:r>
        </a:p>
      </dgm:t>
    </dgm:pt>
    <dgm:pt modelId="{3A1FF9A5-D2FD-4D83-951C-446E0C236F4A}" type="parTrans" cxnId="{4E11A8CA-7DA7-40B9-9558-ED34CBF7BEF8}">
      <dgm:prSet/>
      <dgm:spPr/>
      <dgm:t>
        <a:bodyPr/>
        <a:lstStyle/>
        <a:p>
          <a:endParaRPr lang="en-GB"/>
        </a:p>
      </dgm:t>
    </dgm:pt>
    <dgm:pt modelId="{3D9BB6FC-9A95-4E8A-9174-BA44A06E2513}" type="sibTrans" cxnId="{4E11A8CA-7DA7-40B9-9558-ED34CBF7BEF8}">
      <dgm:prSet/>
      <dgm:spPr/>
      <dgm:t>
        <a:bodyPr/>
        <a:lstStyle/>
        <a:p>
          <a:endParaRPr lang="en-GB"/>
        </a:p>
      </dgm:t>
    </dgm:pt>
    <dgm:pt modelId="{581EA024-7FD7-4712-A3A4-0287A56DD302}" type="pres">
      <dgm:prSet presAssocID="{93E3D81E-D0DB-4AAC-934D-ED136961B4B6}" presName="hierChild1" presStyleCnt="0">
        <dgm:presLayoutVars>
          <dgm:chPref val="1"/>
          <dgm:dir/>
          <dgm:animOne val="branch"/>
          <dgm:animLvl val="lvl"/>
          <dgm:resizeHandles/>
        </dgm:presLayoutVars>
      </dgm:prSet>
      <dgm:spPr/>
    </dgm:pt>
    <dgm:pt modelId="{22BA48B5-9ED9-4893-A57C-5EAE1155CD07}" type="pres">
      <dgm:prSet presAssocID="{6AAFA9CE-C3AF-43C7-9A9E-F418724212D4}" presName="hierRoot1" presStyleCnt="0"/>
      <dgm:spPr/>
    </dgm:pt>
    <dgm:pt modelId="{73237684-D411-41C9-9627-D425AC037E8C}" type="pres">
      <dgm:prSet presAssocID="{6AAFA9CE-C3AF-43C7-9A9E-F418724212D4}" presName="composite" presStyleCnt="0"/>
      <dgm:spPr/>
    </dgm:pt>
    <dgm:pt modelId="{68B8546B-02E9-4F7F-9B89-34B19405E73D}" type="pres">
      <dgm:prSet presAssocID="{6AAFA9CE-C3AF-43C7-9A9E-F418724212D4}" presName="background" presStyleLbl="node0" presStyleIdx="0" presStyleCnt="1"/>
      <dgm:spPr/>
    </dgm:pt>
    <dgm:pt modelId="{C4C02ECA-55C7-46A1-8EF8-D0553DB1AA93}" type="pres">
      <dgm:prSet presAssocID="{6AAFA9CE-C3AF-43C7-9A9E-F418724212D4}" presName="text" presStyleLbl="fgAcc0" presStyleIdx="0" presStyleCnt="1" custLinFactNeighborX="-6118" custLinFactNeighborY="1276">
        <dgm:presLayoutVars>
          <dgm:chPref val="3"/>
        </dgm:presLayoutVars>
      </dgm:prSet>
      <dgm:spPr/>
    </dgm:pt>
    <dgm:pt modelId="{2E84DB51-270E-493D-A025-3946C2848079}" type="pres">
      <dgm:prSet presAssocID="{6AAFA9CE-C3AF-43C7-9A9E-F418724212D4}" presName="hierChild2" presStyleCnt="0"/>
      <dgm:spPr/>
    </dgm:pt>
    <dgm:pt modelId="{33F5F824-BD3A-4092-82A9-F0D21EA8AFAB}" type="pres">
      <dgm:prSet presAssocID="{F2A7B937-4D89-4121-8523-4902E576A23C}" presName="Name10" presStyleLbl="parChTrans1D2" presStyleIdx="0" presStyleCnt="5"/>
      <dgm:spPr/>
    </dgm:pt>
    <dgm:pt modelId="{83561E89-266E-477E-98C9-729454D452D3}" type="pres">
      <dgm:prSet presAssocID="{C346477E-15C4-426D-9408-5782E398FE63}" presName="hierRoot2" presStyleCnt="0"/>
      <dgm:spPr/>
    </dgm:pt>
    <dgm:pt modelId="{2E43FE9D-A722-4C26-B5C3-D3868BA47510}" type="pres">
      <dgm:prSet presAssocID="{C346477E-15C4-426D-9408-5782E398FE63}" presName="composite2" presStyleCnt="0"/>
      <dgm:spPr/>
    </dgm:pt>
    <dgm:pt modelId="{466E60C7-E70D-47A8-8AC6-7B3FBF7673B5}" type="pres">
      <dgm:prSet presAssocID="{C346477E-15C4-426D-9408-5782E398FE63}" presName="background2" presStyleLbl="node2" presStyleIdx="0" presStyleCnt="5"/>
      <dgm:spPr/>
    </dgm:pt>
    <dgm:pt modelId="{56BF5A3D-C363-42A9-A005-CA5FA7A5961F}" type="pres">
      <dgm:prSet presAssocID="{C346477E-15C4-426D-9408-5782E398FE63}" presName="text2" presStyleLbl="fgAcc2" presStyleIdx="0" presStyleCnt="5">
        <dgm:presLayoutVars>
          <dgm:chPref val="3"/>
        </dgm:presLayoutVars>
      </dgm:prSet>
      <dgm:spPr/>
    </dgm:pt>
    <dgm:pt modelId="{596035ED-C92D-4D7B-81DD-DCD83393F307}" type="pres">
      <dgm:prSet presAssocID="{C346477E-15C4-426D-9408-5782E398FE63}" presName="hierChild3" presStyleCnt="0"/>
      <dgm:spPr/>
    </dgm:pt>
    <dgm:pt modelId="{BDB0EB41-D58F-46E1-B148-2C4E8463E9AB}" type="pres">
      <dgm:prSet presAssocID="{85464536-E8B2-46B4-BEE3-7474D7D42ABC}" presName="Name17" presStyleLbl="parChTrans1D3" presStyleIdx="0" presStyleCnt="4"/>
      <dgm:spPr/>
    </dgm:pt>
    <dgm:pt modelId="{0617AA1C-9E38-4249-9198-5A3263C1E87C}" type="pres">
      <dgm:prSet presAssocID="{BBD24590-8053-47E1-B359-C68DC59838FA}" presName="hierRoot3" presStyleCnt="0"/>
      <dgm:spPr/>
    </dgm:pt>
    <dgm:pt modelId="{2488B7EB-0D99-4719-858A-483291B716A9}" type="pres">
      <dgm:prSet presAssocID="{BBD24590-8053-47E1-B359-C68DC59838FA}" presName="composite3" presStyleCnt="0"/>
      <dgm:spPr/>
    </dgm:pt>
    <dgm:pt modelId="{17EC2450-21AA-44CD-A41F-8B0525082E22}" type="pres">
      <dgm:prSet presAssocID="{BBD24590-8053-47E1-B359-C68DC59838FA}" presName="background3" presStyleLbl="node3" presStyleIdx="0" presStyleCnt="4"/>
      <dgm:spPr/>
    </dgm:pt>
    <dgm:pt modelId="{73293C00-E30F-4054-B583-60D2252CB1FC}" type="pres">
      <dgm:prSet presAssocID="{BBD24590-8053-47E1-B359-C68DC59838FA}" presName="text3" presStyleLbl="fgAcc3" presStyleIdx="0" presStyleCnt="4">
        <dgm:presLayoutVars>
          <dgm:chPref val="3"/>
        </dgm:presLayoutVars>
      </dgm:prSet>
      <dgm:spPr/>
    </dgm:pt>
    <dgm:pt modelId="{A743CD49-080F-4CB2-90D6-AE93B4F0277F}" type="pres">
      <dgm:prSet presAssocID="{BBD24590-8053-47E1-B359-C68DC59838FA}" presName="hierChild4" presStyleCnt="0"/>
      <dgm:spPr/>
    </dgm:pt>
    <dgm:pt modelId="{A0C36425-88D7-4AE4-9BD1-67ADCFB8E1F3}" type="pres">
      <dgm:prSet presAssocID="{B46F3887-F88F-4659-B9FF-7C7B75F700B5}" presName="Name17" presStyleLbl="parChTrans1D3" presStyleIdx="1" presStyleCnt="4"/>
      <dgm:spPr/>
    </dgm:pt>
    <dgm:pt modelId="{6B883A06-ED4F-451C-81D8-D64BFAFA0E50}" type="pres">
      <dgm:prSet presAssocID="{48C38EAB-3C4F-4BB3-A562-C70255B04258}" presName="hierRoot3" presStyleCnt="0"/>
      <dgm:spPr/>
    </dgm:pt>
    <dgm:pt modelId="{138E13DB-2147-454F-AE94-FE9E5DE837F3}" type="pres">
      <dgm:prSet presAssocID="{48C38EAB-3C4F-4BB3-A562-C70255B04258}" presName="composite3" presStyleCnt="0"/>
      <dgm:spPr/>
    </dgm:pt>
    <dgm:pt modelId="{A66E57DD-BEE2-442A-85EC-B93DD0473ACB}" type="pres">
      <dgm:prSet presAssocID="{48C38EAB-3C4F-4BB3-A562-C70255B04258}" presName="background3" presStyleLbl="node3" presStyleIdx="1" presStyleCnt="4"/>
      <dgm:spPr/>
    </dgm:pt>
    <dgm:pt modelId="{E2CA981C-BF9E-4166-8AB1-D4DE5C590AA9}" type="pres">
      <dgm:prSet presAssocID="{48C38EAB-3C4F-4BB3-A562-C70255B04258}" presName="text3" presStyleLbl="fgAcc3" presStyleIdx="1" presStyleCnt="4">
        <dgm:presLayoutVars>
          <dgm:chPref val="3"/>
        </dgm:presLayoutVars>
      </dgm:prSet>
      <dgm:spPr/>
    </dgm:pt>
    <dgm:pt modelId="{36C451D7-B139-4422-BFAB-99BA528C0F96}" type="pres">
      <dgm:prSet presAssocID="{48C38EAB-3C4F-4BB3-A562-C70255B04258}" presName="hierChild4" presStyleCnt="0"/>
      <dgm:spPr/>
    </dgm:pt>
    <dgm:pt modelId="{18AD6349-0A81-4351-B09D-A0A44E289B22}" type="pres">
      <dgm:prSet presAssocID="{330FD4E0-FFDF-4A4F-B5C7-CD3E4BB1A0CD}" presName="Name10" presStyleLbl="parChTrans1D2" presStyleIdx="1" presStyleCnt="5"/>
      <dgm:spPr/>
    </dgm:pt>
    <dgm:pt modelId="{AB051D22-E4FF-4215-B0D2-DDB5668110B1}" type="pres">
      <dgm:prSet presAssocID="{E82DF742-9DDE-4C43-BDAE-69EA458DAB62}" presName="hierRoot2" presStyleCnt="0"/>
      <dgm:spPr/>
    </dgm:pt>
    <dgm:pt modelId="{1B93A25E-423C-4050-8BEC-9697589BF0BC}" type="pres">
      <dgm:prSet presAssocID="{E82DF742-9DDE-4C43-BDAE-69EA458DAB62}" presName="composite2" presStyleCnt="0"/>
      <dgm:spPr/>
    </dgm:pt>
    <dgm:pt modelId="{6D2C1B9C-8947-4D8B-8E9C-9F4B43930117}" type="pres">
      <dgm:prSet presAssocID="{E82DF742-9DDE-4C43-BDAE-69EA458DAB62}" presName="background2" presStyleLbl="node2" presStyleIdx="1" presStyleCnt="5"/>
      <dgm:spPr/>
    </dgm:pt>
    <dgm:pt modelId="{2D94EB8C-AB28-4CC7-9D3D-15719C316590}" type="pres">
      <dgm:prSet presAssocID="{E82DF742-9DDE-4C43-BDAE-69EA458DAB62}" presName="text2" presStyleLbl="fgAcc2" presStyleIdx="1" presStyleCnt="5">
        <dgm:presLayoutVars>
          <dgm:chPref val="3"/>
        </dgm:presLayoutVars>
      </dgm:prSet>
      <dgm:spPr/>
    </dgm:pt>
    <dgm:pt modelId="{6BA7F751-8601-4EFD-9F30-E945AEA3486A}" type="pres">
      <dgm:prSet presAssocID="{E82DF742-9DDE-4C43-BDAE-69EA458DAB62}" presName="hierChild3" presStyleCnt="0"/>
      <dgm:spPr/>
    </dgm:pt>
    <dgm:pt modelId="{06BCA0A3-1A73-4EA6-B8D3-47CD202939B7}" type="pres">
      <dgm:prSet presAssocID="{B468720F-8F37-413A-B5FA-789B7E39D949}" presName="Name17" presStyleLbl="parChTrans1D3" presStyleIdx="2" presStyleCnt="4"/>
      <dgm:spPr/>
    </dgm:pt>
    <dgm:pt modelId="{EABDFC3C-65C5-4202-B514-7F38BB605DF1}" type="pres">
      <dgm:prSet presAssocID="{E8058749-1F1F-4E49-9AE0-8087A5831177}" presName="hierRoot3" presStyleCnt="0"/>
      <dgm:spPr/>
    </dgm:pt>
    <dgm:pt modelId="{98D75B0E-3126-48F9-ADAF-D915D874DB00}" type="pres">
      <dgm:prSet presAssocID="{E8058749-1F1F-4E49-9AE0-8087A5831177}" presName="composite3" presStyleCnt="0"/>
      <dgm:spPr/>
    </dgm:pt>
    <dgm:pt modelId="{9506BC80-E1A3-4B6A-8112-47AF77E84F90}" type="pres">
      <dgm:prSet presAssocID="{E8058749-1F1F-4E49-9AE0-8087A5831177}" presName="background3" presStyleLbl="node3" presStyleIdx="2" presStyleCnt="4"/>
      <dgm:spPr/>
    </dgm:pt>
    <dgm:pt modelId="{35EF629C-7F01-4C9B-B134-F327B5802960}" type="pres">
      <dgm:prSet presAssocID="{E8058749-1F1F-4E49-9AE0-8087A5831177}" presName="text3" presStyleLbl="fgAcc3" presStyleIdx="2" presStyleCnt="4">
        <dgm:presLayoutVars>
          <dgm:chPref val="3"/>
        </dgm:presLayoutVars>
      </dgm:prSet>
      <dgm:spPr/>
    </dgm:pt>
    <dgm:pt modelId="{530CE151-67BA-4161-8D9F-3BB23D8084CB}" type="pres">
      <dgm:prSet presAssocID="{E8058749-1F1F-4E49-9AE0-8087A5831177}" presName="hierChild4" presStyleCnt="0"/>
      <dgm:spPr/>
    </dgm:pt>
    <dgm:pt modelId="{F90221FA-D9F7-4F94-83DA-AF1067581A96}" type="pres">
      <dgm:prSet presAssocID="{3A1FF9A5-D2FD-4D83-951C-446E0C236F4A}" presName="Name17" presStyleLbl="parChTrans1D3" presStyleIdx="3" presStyleCnt="4"/>
      <dgm:spPr/>
    </dgm:pt>
    <dgm:pt modelId="{2C89B0DC-0CF8-46AB-95C3-D53AF3996619}" type="pres">
      <dgm:prSet presAssocID="{4061453B-C690-4D3E-88B4-BEA3E2C25173}" presName="hierRoot3" presStyleCnt="0"/>
      <dgm:spPr/>
    </dgm:pt>
    <dgm:pt modelId="{2758E171-8130-40C6-A86B-005623387E54}" type="pres">
      <dgm:prSet presAssocID="{4061453B-C690-4D3E-88B4-BEA3E2C25173}" presName="composite3" presStyleCnt="0"/>
      <dgm:spPr/>
    </dgm:pt>
    <dgm:pt modelId="{8613EBAC-A88A-4A99-8B8D-670CF013CE71}" type="pres">
      <dgm:prSet presAssocID="{4061453B-C690-4D3E-88B4-BEA3E2C25173}" presName="background3" presStyleLbl="node3" presStyleIdx="3" presStyleCnt="4"/>
      <dgm:spPr/>
    </dgm:pt>
    <dgm:pt modelId="{BD247222-3C91-4460-A8A8-03183333EF0E}" type="pres">
      <dgm:prSet presAssocID="{4061453B-C690-4D3E-88B4-BEA3E2C25173}" presName="text3" presStyleLbl="fgAcc3" presStyleIdx="3" presStyleCnt="4">
        <dgm:presLayoutVars>
          <dgm:chPref val="3"/>
        </dgm:presLayoutVars>
      </dgm:prSet>
      <dgm:spPr/>
    </dgm:pt>
    <dgm:pt modelId="{B892BF0B-45BA-471F-9CE5-1E2F8E8CF06D}" type="pres">
      <dgm:prSet presAssocID="{4061453B-C690-4D3E-88B4-BEA3E2C25173}" presName="hierChild4" presStyleCnt="0"/>
      <dgm:spPr/>
    </dgm:pt>
    <dgm:pt modelId="{0B384E95-74F9-414C-ABC5-6C0DAADF90DC}" type="pres">
      <dgm:prSet presAssocID="{E657887F-1234-43EC-BB32-7E3C5750F343}" presName="Name10" presStyleLbl="parChTrans1D2" presStyleIdx="2" presStyleCnt="5"/>
      <dgm:spPr/>
    </dgm:pt>
    <dgm:pt modelId="{C7E24A3A-A5B3-4C38-B121-EC40D28BB065}" type="pres">
      <dgm:prSet presAssocID="{C12371BD-9A29-4A49-87D1-89A760D01E75}" presName="hierRoot2" presStyleCnt="0"/>
      <dgm:spPr/>
    </dgm:pt>
    <dgm:pt modelId="{26A66530-1E60-4B7F-8870-092604E9905E}" type="pres">
      <dgm:prSet presAssocID="{C12371BD-9A29-4A49-87D1-89A760D01E75}" presName="composite2" presStyleCnt="0"/>
      <dgm:spPr/>
    </dgm:pt>
    <dgm:pt modelId="{F6FC5E5A-32EA-4EA5-AA9A-11E2A2A76EDB}" type="pres">
      <dgm:prSet presAssocID="{C12371BD-9A29-4A49-87D1-89A760D01E75}" presName="background2" presStyleLbl="node2" presStyleIdx="2" presStyleCnt="5"/>
      <dgm:spPr/>
    </dgm:pt>
    <dgm:pt modelId="{924C6E7C-DAA5-4936-BB59-100DE8420A9B}" type="pres">
      <dgm:prSet presAssocID="{C12371BD-9A29-4A49-87D1-89A760D01E75}" presName="text2" presStyleLbl="fgAcc2" presStyleIdx="2" presStyleCnt="5">
        <dgm:presLayoutVars>
          <dgm:chPref val="3"/>
        </dgm:presLayoutVars>
      </dgm:prSet>
      <dgm:spPr/>
    </dgm:pt>
    <dgm:pt modelId="{2E4CD84E-4310-4E82-95C8-4C59074C0929}" type="pres">
      <dgm:prSet presAssocID="{C12371BD-9A29-4A49-87D1-89A760D01E75}" presName="hierChild3" presStyleCnt="0"/>
      <dgm:spPr/>
    </dgm:pt>
    <dgm:pt modelId="{75C80627-1B36-4963-86AA-0A023184BBC7}" type="pres">
      <dgm:prSet presAssocID="{429945E6-729E-460C-841F-AFEF358EAF39}" presName="Name10" presStyleLbl="parChTrans1D2" presStyleIdx="3" presStyleCnt="5"/>
      <dgm:spPr/>
    </dgm:pt>
    <dgm:pt modelId="{5CD29372-5AD4-4DF2-B656-8836073B316C}" type="pres">
      <dgm:prSet presAssocID="{4C367EA5-A5A2-408E-BDDA-72FE9966595F}" presName="hierRoot2" presStyleCnt="0"/>
      <dgm:spPr/>
    </dgm:pt>
    <dgm:pt modelId="{B8480903-0810-4E3F-AA36-CF52EB167716}" type="pres">
      <dgm:prSet presAssocID="{4C367EA5-A5A2-408E-BDDA-72FE9966595F}" presName="composite2" presStyleCnt="0"/>
      <dgm:spPr/>
    </dgm:pt>
    <dgm:pt modelId="{CEBB32DA-B051-4F30-87A3-DE981B56C21B}" type="pres">
      <dgm:prSet presAssocID="{4C367EA5-A5A2-408E-BDDA-72FE9966595F}" presName="background2" presStyleLbl="node2" presStyleIdx="3" presStyleCnt="5"/>
      <dgm:spPr/>
    </dgm:pt>
    <dgm:pt modelId="{F2024F87-C7A5-46E5-A1F1-4B414F2AD88F}" type="pres">
      <dgm:prSet presAssocID="{4C367EA5-A5A2-408E-BDDA-72FE9966595F}" presName="text2" presStyleLbl="fgAcc2" presStyleIdx="3" presStyleCnt="5">
        <dgm:presLayoutVars>
          <dgm:chPref val="3"/>
        </dgm:presLayoutVars>
      </dgm:prSet>
      <dgm:spPr/>
    </dgm:pt>
    <dgm:pt modelId="{C40639EE-271F-4736-A2C7-3C92271D729E}" type="pres">
      <dgm:prSet presAssocID="{4C367EA5-A5A2-408E-BDDA-72FE9966595F}" presName="hierChild3" presStyleCnt="0"/>
      <dgm:spPr/>
    </dgm:pt>
    <dgm:pt modelId="{1851CDCF-5D78-4A5E-B312-90227FF381C3}" type="pres">
      <dgm:prSet presAssocID="{18CFC1C0-FC66-4FBA-8D21-6A725F812646}" presName="Name10" presStyleLbl="parChTrans1D2" presStyleIdx="4" presStyleCnt="5"/>
      <dgm:spPr/>
    </dgm:pt>
    <dgm:pt modelId="{43FF3A65-C10E-40B4-B0FD-E3C9D84F1A82}" type="pres">
      <dgm:prSet presAssocID="{3890FE28-E695-4091-BF06-5F9A0E86BBD5}" presName="hierRoot2" presStyleCnt="0"/>
      <dgm:spPr/>
    </dgm:pt>
    <dgm:pt modelId="{C60DCE01-977F-4723-8D4C-A358433CE60C}" type="pres">
      <dgm:prSet presAssocID="{3890FE28-E695-4091-BF06-5F9A0E86BBD5}" presName="composite2" presStyleCnt="0"/>
      <dgm:spPr/>
    </dgm:pt>
    <dgm:pt modelId="{82697A6B-6A8E-40A7-8FAF-8D2A5C93D7F8}" type="pres">
      <dgm:prSet presAssocID="{3890FE28-E695-4091-BF06-5F9A0E86BBD5}" presName="background2" presStyleLbl="node2" presStyleIdx="4" presStyleCnt="5"/>
      <dgm:spPr/>
    </dgm:pt>
    <dgm:pt modelId="{779A97A2-3F0E-4EEB-B5BB-ABD9D7EFFC55}" type="pres">
      <dgm:prSet presAssocID="{3890FE28-E695-4091-BF06-5F9A0E86BBD5}" presName="text2" presStyleLbl="fgAcc2" presStyleIdx="4" presStyleCnt="5">
        <dgm:presLayoutVars>
          <dgm:chPref val="3"/>
        </dgm:presLayoutVars>
      </dgm:prSet>
      <dgm:spPr/>
    </dgm:pt>
    <dgm:pt modelId="{71C2EA98-81E5-43C9-AF93-E7FD8F0BE85F}" type="pres">
      <dgm:prSet presAssocID="{3890FE28-E695-4091-BF06-5F9A0E86BBD5}" presName="hierChild3" presStyleCnt="0"/>
      <dgm:spPr/>
    </dgm:pt>
  </dgm:ptLst>
  <dgm:cxnLst>
    <dgm:cxn modelId="{9A3BD004-FA24-4ACB-9F7F-F2FE3E0CF115}" srcId="{E82DF742-9DDE-4C43-BDAE-69EA458DAB62}" destId="{E8058749-1F1F-4E49-9AE0-8087A5831177}" srcOrd="0" destOrd="0" parTransId="{B468720F-8F37-413A-B5FA-789B7E39D949}" sibTransId="{77FF9145-99AA-42B0-961A-82B5E6A0D7AA}"/>
    <dgm:cxn modelId="{94BC8614-B017-4EA9-A810-BA2C3343D6C2}" type="presOf" srcId="{48C38EAB-3C4F-4BB3-A562-C70255B04258}" destId="{E2CA981C-BF9E-4166-8AB1-D4DE5C590AA9}" srcOrd="0" destOrd="0" presId="urn:microsoft.com/office/officeart/2005/8/layout/hierarchy1"/>
    <dgm:cxn modelId="{62CB7917-4D20-4AEA-BE25-3F651CF863CD}" type="presOf" srcId="{93E3D81E-D0DB-4AAC-934D-ED136961B4B6}" destId="{581EA024-7FD7-4712-A3A4-0287A56DD302}" srcOrd="0" destOrd="0" presId="urn:microsoft.com/office/officeart/2005/8/layout/hierarchy1"/>
    <dgm:cxn modelId="{AEE7D219-F24B-4E73-8593-0BA052D98714}" srcId="{6AAFA9CE-C3AF-43C7-9A9E-F418724212D4}" destId="{3890FE28-E695-4091-BF06-5F9A0E86BBD5}" srcOrd="4" destOrd="0" parTransId="{18CFC1C0-FC66-4FBA-8D21-6A725F812646}" sibTransId="{0B3F7541-AE06-4F69-A409-4F207696D748}"/>
    <dgm:cxn modelId="{22ACC41A-4ED6-46DA-98A6-255B2B8AA6C6}" type="presOf" srcId="{B468720F-8F37-413A-B5FA-789B7E39D949}" destId="{06BCA0A3-1A73-4EA6-B8D3-47CD202939B7}" srcOrd="0" destOrd="0" presId="urn:microsoft.com/office/officeart/2005/8/layout/hierarchy1"/>
    <dgm:cxn modelId="{BDB96E1F-2419-4F2A-801D-1487DF006157}" type="presOf" srcId="{4061453B-C690-4D3E-88B4-BEA3E2C25173}" destId="{BD247222-3C91-4460-A8A8-03183333EF0E}" srcOrd="0" destOrd="0" presId="urn:microsoft.com/office/officeart/2005/8/layout/hierarchy1"/>
    <dgm:cxn modelId="{C93C612C-D5E1-4F95-8AB6-5E873868FCC6}" type="presOf" srcId="{4C367EA5-A5A2-408E-BDDA-72FE9966595F}" destId="{F2024F87-C7A5-46E5-A1F1-4B414F2AD88F}" srcOrd="0" destOrd="0" presId="urn:microsoft.com/office/officeart/2005/8/layout/hierarchy1"/>
    <dgm:cxn modelId="{548DC25B-EE34-4658-8712-0B0136FED6F9}" srcId="{6AAFA9CE-C3AF-43C7-9A9E-F418724212D4}" destId="{C346477E-15C4-426D-9408-5782E398FE63}" srcOrd="0" destOrd="0" parTransId="{F2A7B937-4D89-4121-8523-4902E576A23C}" sibTransId="{712F7955-D4CC-4221-8D16-0FC29697A8DF}"/>
    <dgm:cxn modelId="{63E3F668-401A-4152-B08A-1AA17CDC4AC9}" type="presOf" srcId="{C12371BD-9A29-4A49-87D1-89A760D01E75}" destId="{924C6E7C-DAA5-4936-BB59-100DE8420A9B}" srcOrd="0" destOrd="0" presId="urn:microsoft.com/office/officeart/2005/8/layout/hierarchy1"/>
    <dgm:cxn modelId="{9430324A-E80C-4D48-BF39-64119FD0C1E9}" type="presOf" srcId="{C346477E-15C4-426D-9408-5782E398FE63}" destId="{56BF5A3D-C363-42A9-A005-CA5FA7A5961F}" srcOrd="0" destOrd="0" presId="urn:microsoft.com/office/officeart/2005/8/layout/hierarchy1"/>
    <dgm:cxn modelId="{A181E374-5958-4443-BFC0-7D79E8822C3D}" srcId="{6AAFA9CE-C3AF-43C7-9A9E-F418724212D4}" destId="{E82DF742-9DDE-4C43-BDAE-69EA458DAB62}" srcOrd="1" destOrd="0" parTransId="{330FD4E0-FFDF-4A4F-B5C7-CD3E4BB1A0CD}" sibTransId="{BCFD8361-D8F9-451A-B138-6A3858DA10B6}"/>
    <dgm:cxn modelId="{7D89C955-23E4-4477-B6D0-2BC2DCC039F3}" type="presOf" srcId="{330FD4E0-FFDF-4A4F-B5C7-CD3E4BB1A0CD}" destId="{18AD6349-0A81-4351-B09D-A0A44E289B22}" srcOrd="0" destOrd="0" presId="urn:microsoft.com/office/officeart/2005/8/layout/hierarchy1"/>
    <dgm:cxn modelId="{FE36E577-5E9A-4B47-AB3F-A089EDE547D1}" srcId="{6AAFA9CE-C3AF-43C7-9A9E-F418724212D4}" destId="{C12371BD-9A29-4A49-87D1-89A760D01E75}" srcOrd="2" destOrd="0" parTransId="{E657887F-1234-43EC-BB32-7E3C5750F343}" sibTransId="{E62881AA-184E-4230-AD6F-742CF60D5BD5}"/>
    <dgm:cxn modelId="{6F000881-BBFE-4218-A020-9468F2433F30}" type="presOf" srcId="{3890FE28-E695-4091-BF06-5F9A0E86BBD5}" destId="{779A97A2-3F0E-4EEB-B5BB-ABD9D7EFFC55}" srcOrd="0" destOrd="0" presId="urn:microsoft.com/office/officeart/2005/8/layout/hierarchy1"/>
    <dgm:cxn modelId="{DC369487-8240-4385-A3BE-CB98CCE92D88}" type="presOf" srcId="{F2A7B937-4D89-4121-8523-4902E576A23C}" destId="{33F5F824-BD3A-4092-82A9-F0D21EA8AFAB}" srcOrd="0" destOrd="0" presId="urn:microsoft.com/office/officeart/2005/8/layout/hierarchy1"/>
    <dgm:cxn modelId="{DBCF5E96-1E26-46BA-89E3-28093B023F20}" type="presOf" srcId="{E82DF742-9DDE-4C43-BDAE-69EA458DAB62}" destId="{2D94EB8C-AB28-4CC7-9D3D-15719C316590}" srcOrd="0" destOrd="0" presId="urn:microsoft.com/office/officeart/2005/8/layout/hierarchy1"/>
    <dgm:cxn modelId="{F4289EA1-5695-4096-AD3C-E7B70DB7A492}" srcId="{C346477E-15C4-426D-9408-5782E398FE63}" destId="{48C38EAB-3C4F-4BB3-A562-C70255B04258}" srcOrd="1" destOrd="0" parTransId="{B46F3887-F88F-4659-B9FF-7C7B75F700B5}" sibTransId="{F9216EE0-98AB-4E81-ABD0-02634E6054BD}"/>
    <dgm:cxn modelId="{313950AB-37C4-4C54-9A6D-B84CF2F026DD}" srcId="{93E3D81E-D0DB-4AAC-934D-ED136961B4B6}" destId="{6AAFA9CE-C3AF-43C7-9A9E-F418724212D4}" srcOrd="0" destOrd="0" parTransId="{71C0F5ED-6CEE-4D09-847E-97FD9E287E84}" sibTransId="{14BA3865-D7E5-4851-9AAC-BE5DE83F6A1F}"/>
    <dgm:cxn modelId="{8E51A2AF-3E79-43C9-811A-2E98138E3716}" type="presOf" srcId="{6AAFA9CE-C3AF-43C7-9A9E-F418724212D4}" destId="{C4C02ECA-55C7-46A1-8EF8-D0553DB1AA93}" srcOrd="0" destOrd="0" presId="urn:microsoft.com/office/officeart/2005/8/layout/hierarchy1"/>
    <dgm:cxn modelId="{CFD451B2-5EC7-4613-A0BB-F1ED54DEF0DE}" type="presOf" srcId="{429945E6-729E-460C-841F-AFEF358EAF39}" destId="{75C80627-1B36-4963-86AA-0A023184BBC7}" srcOrd="0" destOrd="0" presId="urn:microsoft.com/office/officeart/2005/8/layout/hierarchy1"/>
    <dgm:cxn modelId="{90EC5CB6-6598-49C7-B3D5-BB440EAC6276}" type="presOf" srcId="{3A1FF9A5-D2FD-4D83-951C-446E0C236F4A}" destId="{F90221FA-D9F7-4F94-83DA-AF1067581A96}" srcOrd="0" destOrd="0" presId="urn:microsoft.com/office/officeart/2005/8/layout/hierarchy1"/>
    <dgm:cxn modelId="{C42C3EB8-F057-41DC-BB11-C74530A9214C}" srcId="{C346477E-15C4-426D-9408-5782E398FE63}" destId="{BBD24590-8053-47E1-B359-C68DC59838FA}" srcOrd="0" destOrd="0" parTransId="{85464536-E8B2-46B4-BEE3-7474D7D42ABC}" sibTransId="{E3974899-35AD-432E-BA6C-10B92D7DA320}"/>
    <dgm:cxn modelId="{E321B6B8-20BC-4CCC-A220-21D93094D753}" type="presOf" srcId="{BBD24590-8053-47E1-B359-C68DC59838FA}" destId="{73293C00-E30F-4054-B583-60D2252CB1FC}" srcOrd="0" destOrd="0" presId="urn:microsoft.com/office/officeart/2005/8/layout/hierarchy1"/>
    <dgm:cxn modelId="{F2CBC6BC-A06B-411D-B469-AF2D50FA6F8A}" type="presOf" srcId="{E8058749-1F1F-4E49-9AE0-8087A5831177}" destId="{35EF629C-7F01-4C9B-B134-F327B5802960}" srcOrd="0" destOrd="0" presId="urn:microsoft.com/office/officeart/2005/8/layout/hierarchy1"/>
    <dgm:cxn modelId="{4E11A8CA-7DA7-40B9-9558-ED34CBF7BEF8}" srcId="{E82DF742-9DDE-4C43-BDAE-69EA458DAB62}" destId="{4061453B-C690-4D3E-88B4-BEA3E2C25173}" srcOrd="1" destOrd="0" parTransId="{3A1FF9A5-D2FD-4D83-951C-446E0C236F4A}" sibTransId="{3D9BB6FC-9A95-4E8A-9174-BA44A06E2513}"/>
    <dgm:cxn modelId="{196F68D4-3ACE-4A89-982C-8C45432C6158}" type="presOf" srcId="{E657887F-1234-43EC-BB32-7E3C5750F343}" destId="{0B384E95-74F9-414C-ABC5-6C0DAADF90DC}" srcOrd="0" destOrd="0" presId="urn:microsoft.com/office/officeart/2005/8/layout/hierarchy1"/>
    <dgm:cxn modelId="{5716D0E4-B8BD-4F6C-BCA1-DC94538D1320}" type="presOf" srcId="{85464536-E8B2-46B4-BEE3-7474D7D42ABC}" destId="{BDB0EB41-D58F-46E1-B148-2C4E8463E9AB}" srcOrd="0" destOrd="0" presId="urn:microsoft.com/office/officeart/2005/8/layout/hierarchy1"/>
    <dgm:cxn modelId="{435ECEF0-0D3A-458E-8FFE-481F1852F7E5}" type="presOf" srcId="{B46F3887-F88F-4659-B9FF-7C7B75F700B5}" destId="{A0C36425-88D7-4AE4-9BD1-67ADCFB8E1F3}" srcOrd="0" destOrd="0" presId="urn:microsoft.com/office/officeart/2005/8/layout/hierarchy1"/>
    <dgm:cxn modelId="{D0F67BF5-7373-4B5E-9C2E-FA037CD07769}" srcId="{6AAFA9CE-C3AF-43C7-9A9E-F418724212D4}" destId="{4C367EA5-A5A2-408E-BDDA-72FE9966595F}" srcOrd="3" destOrd="0" parTransId="{429945E6-729E-460C-841F-AFEF358EAF39}" sibTransId="{EF7FD030-C0F2-4F9C-8ED7-D0E4796E08AB}"/>
    <dgm:cxn modelId="{8C5E6FF9-9464-4B3B-B49C-D3001DB4A441}" type="presOf" srcId="{18CFC1C0-FC66-4FBA-8D21-6A725F812646}" destId="{1851CDCF-5D78-4A5E-B312-90227FF381C3}" srcOrd="0" destOrd="0" presId="urn:microsoft.com/office/officeart/2005/8/layout/hierarchy1"/>
    <dgm:cxn modelId="{EA6773A1-3BF2-4B59-B818-DC25B6F0DCBD}" type="presParOf" srcId="{581EA024-7FD7-4712-A3A4-0287A56DD302}" destId="{22BA48B5-9ED9-4893-A57C-5EAE1155CD07}" srcOrd="0" destOrd="0" presId="urn:microsoft.com/office/officeart/2005/8/layout/hierarchy1"/>
    <dgm:cxn modelId="{7B322AAE-D962-4C76-A9D1-629DD41D3BFE}" type="presParOf" srcId="{22BA48B5-9ED9-4893-A57C-5EAE1155CD07}" destId="{73237684-D411-41C9-9627-D425AC037E8C}" srcOrd="0" destOrd="0" presId="urn:microsoft.com/office/officeart/2005/8/layout/hierarchy1"/>
    <dgm:cxn modelId="{A22A5309-A915-4000-8C62-52E0B1A7B1CB}" type="presParOf" srcId="{73237684-D411-41C9-9627-D425AC037E8C}" destId="{68B8546B-02E9-4F7F-9B89-34B19405E73D}" srcOrd="0" destOrd="0" presId="urn:microsoft.com/office/officeart/2005/8/layout/hierarchy1"/>
    <dgm:cxn modelId="{BDDDE36D-A5A4-4E04-8F46-2754B9A9E4D8}" type="presParOf" srcId="{73237684-D411-41C9-9627-D425AC037E8C}" destId="{C4C02ECA-55C7-46A1-8EF8-D0553DB1AA93}" srcOrd="1" destOrd="0" presId="urn:microsoft.com/office/officeart/2005/8/layout/hierarchy1"/>
    <dgm:cxn modelId="{A4E29CF6-88AB-407A-81F8-3AAD814E50C2}" type="presParOf" srcId="{22BA48B5-9ED9-4893-A57C-5EAE1155CD07}" destId="{2E84DB51-270E-493D-A025-3946C2848079}" srcOrd="1" destOrd="0" presId="urn:microsoft.com/office/officeart/2005/8/layout/hierarchy1"/>
    <dgm:cxn modelId="{E3DE2217-7DFC-4C96-B26B-3C3688B82EB0}" type="presParOf" srcId="{2E84DB51-270E-493D-A025-3946C2848079}" destId="{33F5F824-BD3A-4092-82A9-F0D21EA8AFAB}" srcOrd="0" destOrd="0" presId="urn:microsoft.com/office/officeart/2005/8/layout/hierarchy1"/>
    <dgm:cxn modelId="{090A38F9-DE91-4D6B-8CC0-32570F3D48A8}" type="presParOf" srcId="{2E84DB51-270E-493D-A025-3946C2848079}" destId="{83561E89-266E-477E-98C9-729454D452D3}" srcOrd="1" destOrd="0" presId="urn:microsoft.com/office/officeart/2005/8/layout/hierarchy1"/>
    <dgm:cxn modelId="{F31FD73A-E2B9-49A0-A0A1-75E9516FAD12}" type="presParOf" srcId="{83561E89-266E-477E-98C9-729454D452D3}" destId="{2E43FE9D-A722-4C26-B5C3-D3868BA47510}" srcOrd="0" destOrd="0" presId="urn:microsoft.com/office/officeart/2005/8/layout/hierarchy1"/>
    <dgm:cxn modelId="{0695E9A1-C2E0-4218-9E3F-C55BD82142AE}" type="presParOf" srcId="{2E43FE9D-A722-4C26-B5C3-D3868BA47510}" destId="{466E60C7-E70D-47A8-8AC6-7B3FBF7673B5}" srcOrd="0" destOrd="0" presId="urn:microsoft.com/office/officeart/2005/8/layout/hierarchy1"/>
    <dgm:cxn modelId="{BF0BBC17-59CB-4629-8582-D8F61738D34E}" type="presParOf" srcId="{2E43FE9D-A722-4C26-B5C3-D3868BA47510}" destId="{56BF5A3D-C363-42A9-A005-CA5FA7A5961F}" srcOrd="1" destOrd="0" presId="urn:microsoft.com/office/officeart/2005/8/layout/hierarchy1"/>
    <dgm:cxn modelId="{0653D539-535F-48B6-83FE-052B7BC99EB3}" type="presParOf" srcId="{83561E89-266E-477E-98C9-729454D452D3}" destId="{596035ED-C92D-4D7B-81DD-DCD83393F307}" srcOrd="1" destOrd="0" presId="urn:microsoft.com/office/officeart/2005/8/layout/hierarchy1"/>
    <dgm:cxn modelId="{C9BABC94-BAA2-4A8D-8F99-8AA217D2B0B8}" type="presParOf" srcId="{596035ED-C92D-4D7B-81DD-DCD83393F307}" destId="{BDB0EB41-D58F-46E1-B148-2C4E8463E9AB}" srcOrd="0" destOrd="0" presId="urn:microsoft.com/office/officeart/2005/8/layout/hierarchy1"/>
    <dgm:cxn modelId="{0B9A3F81-890D-4454-BB57-B8489DDC56FA}" type="presParOf" srcId="{596035ED-C92D-4D7B-81DD-DCD83393F307}" destId="{0617AA1C-9E38-4249-9198-5A3263C1E87C}" srcOrd="1" destOrd="0" presId="urn:microsoft.com/office/officeart/2005/8/layout/hierarchy1"/>
    <dgm:cxn modelId="{08C261BE-DD3A-4AF9-94B5-64651452082A}" type="presParOf" srcId="{0617AA1C-9E38-4249-9198-5A3263C1E87C}" destId="{2488B7EB-0D99-4719-858A-483291B716A9}" srcOrd="0" destOrd="0" presId="urn:microsoft.com/office/officeart/2005/8/layout/hierarchy1"/>
    <dgm:cxn modelId="{18FB852D-5745-4F4A-966D-4AA9EB6A8737}" type="presParOf" srcId="{2488B7EB-0D99-4719-858A-483291B716A9}" destId="{17EC2450-21AA-44CD-A41F-8B0525082E22}" srcOrd="0" destOrd="0" presId="urn:microsoft.com/office/officeart/2005/8/layout/hierarchy1"/>
    <dgm:cxn modelId="{C7D27C1F-B1C3-48CD-A8E5-4625C30B503C}" type="presParOf" srcId="{2488B7EB-0D99-4719-858A-483291B716A9}" destId="{73293C00-E30F-4054-B583-60D2252CB1FC}" srcOrd="1" destOrd="0" presId="urn:microsoft.com/office/officeart/2005/8/layout/hierarchy1"/>
    <dgm:cxn modelId="{D3B70BDF-6975-4905-9BD2-96EB896940A9}" type="presParOf" srcId="{0617AA1C-9E38-4249-9198-5A3263C1E87C}" destId="{A743CD49-080F-4CB2-90D6-AE93B4F0277F}" srcOrd="1" destOrd="0" presId="urn:microsoft.com/office/officeart/2005/8/layout/hierarchy1"/>
    <dgm:cxn modelId="{BE2E2420-42D5-4A67-B567-102FBFC67298}" type="presParOf" srcId="{596035ED-C92D-4D7B-81DD-DCD83393F307}" destId="{A0C36425-88D7-4AE4-9BD1-67ADCFB8E1F3}" srcOrd="2" destOrd="0" presId="urn:microsoft.com/office/officeart/2005/8/layout/hierarchy1"/>
    <dgm:cxn modelId="{263564ED-64FD-4C5D-82A5-DF825E66BB53}" type="presParOf" srcId="{596035ED-C92D-4D7B-81DD-DCD83393F307}" destId="{6B883A06-ED4F-451C-81D8-D64BFAFA0E50}" srcOrd="3" destOrd="0" presId="urn:microsoft.com/office/officeart/2005/8/layout/hierarchy1"/>
    <dgm:cxn modelId="{CB8263C6-6FA5-4A7E-980D-19B0D53D3992}" type="presParOf" srcId="{6B883A06-ED4F-451C-81D8-D64BFAFA0E50}" destId="{138E13DB-2147-454F-AE94-FE9E5DE837F3}" srcOrd="0" destOrd="0" presId="urn:microsoft.com/office/officeart/2005/8/layout/hierarchy1"/>
    <dgm:cxn modelId="{810B1632-A71D-4B63-AC08-8D1D0D860676}" type="presParOf" srcId="{138E13DB-2147-454F-AE94-FE9E5DE837F3}" destId="{A66E57DD-BEE2-442A-85EC-B93DD0473ACB}" srcOrd="0" destOrd="0" presId="urn:microsoft.com/office/officeart/2005/8/layout/hierarchy1"/>
    <dgm:cxn modelId="{B6AC7E92-F2ED-4980-9C99-3EDE5F94BB4A}" type="presParOf" srcId="{138E13DB-2147-454F-AE94-FE9E5DE837F3}" destId="{E2CA981C-BF9E-4166-8AB1-D4DE5C590AA9}" srcOrd="1" destOrd="0" presId="urn:microsoft.com/office/officeart/2005/8/layout/hierarchy1"/>
    <dgm:cxn modelId="{F3F22A8F-1841-4497-869F-13B75B5E3B56}" type="presParOf" srcId="{6B883A06-ED4F-451C-81D8-D64BFAFA0E50}" destId="{36C451D7-B139-4422-BFAB-99BA528C0F96}" srcOrd="1" destOrd="0" presId="urn:microsoft.com/office/officeart/2005/8/layout/hierarchy1"/>
    <dgm:cxn modelId="{A370C974-5BFB-4A4B-A93F-D8A0D50B45BF}" type="presParOf" srcId="{2E84DB51-270E-493D-A025-3946C2848079}" destId="{18AD6349-0A81-4351-B09D-A0A44E289B22}" srcOrd="2" destOrd="0" presId="urn:microsoft.com/office/officeart/2005/8/layout/hierarchy1"/>
    <dgm:cxn modelId="{368A22A8-C828-4826-A6A1-27D49B5FEEF3}" type="presParOf" srcId="{2E84DB51-270E-493D-A025-3946C2848079}" destId="{AB051D22-E4FF-4215-B0D2-DDB5668110B1}" srcOrd="3" destOrd="0" presId="urn:microsoft.com/office/officeart/2005/8/layout/hierarchy1"/>
    <dgm:cxn modelId="{BFE98B53-532E-470C-8E2C-E04B4A21D3A5}" type="presParOf" srcId="{AB051D22-E4FF-4215-B0D2-DDB5668110B1}" destId="{1B93A25E-423C-4050-8BEC-9697589BF0BC}" srcOrd="0" destOrd="0" presId="urn:microsoft.com/office/officeart/2005/8/layout/hierarchy1"/>
    <dgm:cxn modelId="{64B728EA-2E6F-4AC9-926C-2A7F6D92A265}" type="presParOf" srcId="{1B93A25E-423C-4050-8BEC-9697589BF0BC}" destId="{6D2C1B9C-8947-4D8B-8E9C-9F4B43930117}" srcOrd="0" destOrd="0" presId="urn:microsoft.com/office/officeart/2005/8/layout/hierarchy1"/>
    <dgm:cxn modelId="{015BBFBE-4F15-453D-AE0F-21E028850568}" type="presParOf" srcId="{1B93A25E-423C-4050-8BEC-9697589BF0BC}" destId="{2D94EB8C-AB28-4CC7-9D3D-15719C316590}" srcOrd="1" destOrd="0" presId="urn:microsoft.com/office/officeart/2005/8/layout/hierarchy1"/>
    <dgm:cxn modelId="{60A34A40-2EE9-4302-9241-D6992AC0FA88}" type="presParOf" srcId="{AB051D22-E4FF-4215-B0D2-DDB5668110B1}" destId="{6BA7F751-8601-4EFD-9F30-E945AEA3486A}" srcOrd="1" destOrd="0" presId="urn:microsoft.com/office/officeart/2005/8/layout/hierarchy1"/>
    <dgm:cxn modelId="{B8A77D3B-BF33-4915-9C62-790CAA8D28DF}" type="presParOf" srcId="{6BA7F751-8601-4EFD-9F30-E945AEA3486A}" destId="{06BCA0A3-1A73-4EA6-B8D3-47CD202939B7}" srcOrd="0" destOrd="0" presId="urn:microsoft.com/office/officeart/2005/8/layout/hierarchy1"/>
    <dgm:cxn modelId="{A5532F37-0002-45E3-860B-CEECBE820A96}" type="presParOf" srcId="{6BA7F751-8601-4EFD-9F30-E945AEA3486A}" destId="{EABDFC3C-65C5-4202-B514-7F38BB605DF1}" srcOrd="1" destOrd="0" presId="urn:microsoft.com/office/officeart/2005/8/layout/hierarchy1"/>
    <dgm:cxn modelId="{9494C21C-9469-419E-B799-668613702FB1}" type="presParOf" srcId="{EABDFC3C-65C5-4202-B514-7F38BB605DF1}" destId="{98D75B0E-3126-48F9-ADAF-D915D874DB00}" srcOrd="0" destOrd="0" presId="urn:microsoft.com/office/officeart/2005/8/layout/hierarchy1"/>
    <dgm:cxn modelId="{86B47C91-ED49-4914-9F49-0BEE8D9E1669}" type="presParOf" srcId="{98D75B0E-3126-48F9-ADAF-D915D874DB00}" destId="{9506BC80-E1A3-4B6A-8112-47AF77E84F90}" srcOrd="0" destOrd="0" presId="urn:microsoft.com/office/officeart/2005/8/layout/hierarchy1"/>
    <dgm:cxn modelId="{44BDF4A9-5A01-4482-AF5C-25805D27502A}" type="presParOf" srcId="{98D75B0E-3126-48F9-ADAF-D915D874DB00}" destId="{35EF629C-7F01-4C9B-B134-F327B5802960}" srcOrd="1" destOrd="0" presId="urn:microsoft.com/office/officeart/2005/8/layout/hierarchy1"/>
    <dgm:cxn modelId="{48CA1137-5386-4609-84BC-38427C7A01CD}" type="presParOf" srcId="{EABDFC3C-65C5-4202-B514-7F38BB605DF1}" destId="{530CE151-67BA-4161-8D9F-3BB23D8084CB}" srcOrd="1" destOrd="0" presId="urn:microsoft.com/office/officeart/2005/8/layout/hierarchy1"/>
    <dgm:cxn modelId="{9B67C28A-B9C3-45D7-9FAE-65917696D99C}" type="presParOf" srcId="{6BA7F751-8601-4EFD-9F30-E945AEA3486A}" destId="{F90221FA-D9F7-4F94-83DA-AF1067581A96}" srcOrd="2" destOrd="0" presId="urn:microsoft.com/office/officeart/2005/8/layout/hierarchy1"/>
    <dgm:cxn modelId="{63D2C2B4-2E3A-4ADB-A3BC-3E35609EFD7E}" type="presParOf" srcId="{6BA7F751-8601-4EFD-9F30-E945AEA3486A}" destId="{2C89B0DC-0CF8-46AB-95C3-D53AF3996619}" srcOrd="3" destOrd="0" presId="urn:microsoft.com/office/officeart/2005/8/layout/hierarchy1"/>
    <dgm:cxn modelId="{B8C95B42-CECC-4824-A6DE-70BDE050FCA7}" type="presParOf" srcId="{2C89B0DC-0CF8-46AB-95C3-D53AF3996619}" destId="{2758E171-8130-40C6-A86B-005623387E54}" srcOrd="0" destOrd="0" presId="urn:microsoft.com/office/officeart/2005/8/layout/hierarchy1"/>
    <dgm:cxn modelId="{D0B3C333-550D-4AEB-BADC-88F06B2C0A4C}" type="presParOf" srcId="{2758E171-8130-40C6-A86B-005623387E54}" destId="{8613EBAC-A88A-4A99-8B8D-670CF013CE71}" srcOrd="0" destOrd="0" presId="urn:microsoft.com/office/officeart/2005/8/layout/hierarchy1"/>
    <dgm:cxn modelId="{1E2C4CBF-FFEB-4B64-8FC2-257B5C6825C5}" type="presParOf" srcId="{2758E171-8130-40C6-A86B-005623387E54}" destId="{BD247222-3C91-4460-A8A8-03183333EF0E}" srcOrd="1" destOrd="0" presId="urn:microsoft.com/office/officeart/2005/8/layout/hierarchy1"/>
    <dgm:cxn modelId="{1E0F6F4C-234F-42E6-ACEE-1F968E5C871A}" type="presParOf" srcId="{2C89B0DC-0CF8-46AB-95C3-D53AF3996619}" destId="{B892BF0B-45BA-471F-9CE5-1E2F8E8CF06D}" srcOrd="1" destOrd="0" presId="urn:microsoft.com/office/officeart/2005/8/layout/hierarchy1"/>
    <dgm:cxn modelId="{61A03526-23FF-411F-B0BD-F4D2FA0BE086}" type="presParOf" srcId="{2E84DB51-270E-493D-A025-3946C2848079}" destId="{0B384E95-74F9-414C-ABC5-6C0DAADF90DC}" srcOrd="4" destOrd="0" presId="urn:microsoft.com/office/officeart/2005/8/layout/hierarchy1"/>
    <dgm:cxn modelId="{60186166-9C31-4D51-8E64-262FAC63DD9D}" type="presParOf" srcId="{2E84DB51-270E-493D-A025-3946C2848079}" destId="{C7E24A3A-A5B3-4C38-B121-EC40D28BB065}" srcOrd="5" destOrd="0" presId="urn:microsoft.com/office/officeart/2005/8/layout/hierarchy1"/>
    <dgm:cxn modelId="{05237797-AC90-4B6A-B508-CDC083A78178}" type="presParOf" srcId="{C7E24A3A-A5B3-4C38-B121-EC40D28BB065}" destId="{26A66530-1E60-4B7F-8870-092604E9905E}" srcOrd="0" destOrd="0" presId="urn:microsoft.com/office/officeart/2005/8/layout/hierarchy1"/>
    <dgm:cxn modelId="{AC6AA790-7834-416B-B6C3-62E8E774C68D}" type="presParOf" srcId="{26A66530-1E60-4B7F-8870-092604E9905E}" destId="{F6FC5E5A-32EA-4EA5-AA9A-11E2A2A76EDB}" srcOrd="0" destOrd="0" presId="urn:microsoft.com/office/officeart/2005/8/layout/hierarchy1"/>
    <dgm:cxn modelId="{8E776714-6427-48E1-8A56-E5D191908A65}" type="presParOf" srcId="{26A66530-1E60-4B7F-8870-092604E9905E}" destId="{924C6E7C-DAA5-4936-BB59-100DE8420A9B}" srcOrd="1" destOrd="0" presId="urn:microsoft.com/office/officeart/2005/8/layout/hierarchy1"/>
    <dgm:cxn modelId="{AA9C806C-C187-4681-8F84-EACB33293A77}" type="presParOf" srcId="{C7E24A3A-A5B3-4C38-B121-EC40D28BB065}" destId="{2E4CD84E-4310-4E82-95C8-4C59074C0929}" srcOrd="1" destOrd="0" presId="urn:microsoft.com/office/officeart/2005/8/layout/hierarchy1"/>
    <dgm:cxn modelId="{99BDC69E-12EF-4F1F-A990-BBCEA32E180C}" type="presParOf" srcId="{2E84DB51-270E-493D-A025-3946C2848079}" destId="{75C80627-1B36-4963-86AA-0A023184BBC7}" srcOrd="6" destOrd="0" presId="urn:microsoft.com/office/officeart/2005/8/layout/hierarchy1"/>
    <dgm:cxn modelId="{F689DD37-5294-4A4B-B941-B873B0293A6A}" type="presParOf" srcId="{2E84DB51-270E-493D-A025-3946C2848079}" destId="{5CD29372-5AD4-4DF2-B656-8836073B316C}" srcOrd="7" destOrd="0" presId="urn:microsoft.com/office/officeart/2005/8/layout/hierarchy1"/>
    <dgm:cxn modelId="{ACD5854E-2165-46F9-B521-1A882E916513}" type="presParOf" srcId="{5CD29372-5AD4-4DF2-B656-8836073B316C}" destId="{B8480903-0810-4E3F-AA36-CF52EB167716}" srcOrd="0" destOrd="0" presId="urn:microsoft.com/office/officeart/2005/8/layout/hierarchy1"/>
    <dgm:cxn modelId="{63F25DDB-F3AF-459E-9B1D-E81850F4C6E8}" type="presParOf" srcId="{B8480903-0810-4E3F-AA36-CF52EB167716}" destId="{CEBB32DA-B051-4F30-87A3-DE981B56C21B}" srcOrd="0" destOrd="0" presId="urn:microsoft.com/office/officeart/2005/8/layout/hierarchy1"/>
    <dgm:cxn modelId="{A70CC6C6-8F8E-4276-BC12-55924F48FE0B}" type="presParOf" srcId="{B8480903-0810-4E3F-AA36-CF52EB167716}" destId="{F2024F87-C7A5-46E5-A1F1-4B414F2AD88F}" srcOrd="1" destOrd="0" presId="urn:microsoft.com/office/officeart/2005/8/layout/hierarchy1"/>
    <dgm:cxn modelId="{27AB0913-9C4D-4518-8DD6-55961197AFCF}" type="presParOf" srcId="{5CD29372-5AD4-4DF2-B656-8836073B316C}" destId="{C40639EE-271F-4736-A2C7-3C92271D729E}" srcOrd="1" destOrd="0" presId="urn:microsoft.com/office/officeart/2005/8/layout/hierarchy1"/>
    <dgm:cxn modelId="{DFADEF81-5623-4E2A-8B9E-745C6914FC3C}" type="presParOf" srcId="{2E84DB51-270E-493D-A025-3946C2848079}" destId="{1851CDCF-5D78-4A5E-B312-90227FF381C3}" srcOrd="8" destOrd="0" presId="urn:microsoft.com/office/officeart/2005/8/layout/hierarchy1"/>
    <dgm:cxn modelId="{AC87669C-77A5-4A71-AE1C-21FB45188FF6}" type="presParOf" srcId="{2E84DB51-270E-493D-A025-3946C2848079}" destId="{43FF3A65-C10E-40B4-B0FD-E3C9D84F1A82}" srcOrd="9" destOrd="0" presId="urn:microsoft.com/office/officeart/2005/8/layout/hierarchy1"/>
    <dgm:cxn modelId="{2C4B6627-4DCA-4DC7-BBC9-FE3D9E367219}" type="presParOf" srcId="{43FF3A65-C10E-40B4-B0FD-E3C9D84F1A82}" destId="{C60DCE01-977F-4723-8D4C-A358433CE60C}" srcOrd="0" destOrd="0" presId="urn:microsoft.com/office/officeart/2005/8/layout/hierarchy1"/>
    <dgm:cxn modelId="{4990BCA6-10A4-477E-9E83-A55B3370FEAD}" type="presParOf" srcId="{C60DCE01-977F-4723-8D4C-A358433CE60C}" destId="{82697A6B-6A8E-40A7-8FAF-8D2A5C93D7F8}" srcOrd="0" destOrd="0" presId="urn:microsoft.com/office/officeart/2005/8/layout/hierarchy1"/>
    <dgm:cxn modelId="{11109F70-15C0-436A-AA1E-3FFA4B2B6DE8}" type="presParOf" srcId="{C60DCE01-977F-4723-8D4C-A358433CE60C}" destId="{779A97A2-3F0E-4EEB-B5BB-ABD9D7EFFC55}" srcOrd="1" destOrd="0" presId="urn:microsoft.com/office/officeart/2005/8/layout/hierarchy1"/>
    <dgm:cxn modelId="{83C09BEA-ED80-4D04-8BC7-031738EC6DE4}" type="presParOf" srcId="{43FF3A65-C10E-40B4-B0FD-E3C9D84F1A82}" destId="{71C2EA98-81E5-43C9-AF93-E7FD8F0BE85F}"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5C3CFF-8E6C-4BF1-99A9-3EE2F3D4B03A}"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GB"/>
        </a:p>
      </dgm:t>
    </dgm:pt>
    <dgm:pt modelId="{481DE171-6395-4D12-A309-F36E93C38EFB}">
      <dgm:prSet/>
      <dgm:spPr/>
      <dgm:t>
        <a:bodyPr/>
        <a:lstStyle/>
        <a:p>
          <a:pPr>
            <a:lnSpc>
              <a:spcPct val="100000"/>
            </a:lnSpc>
          </a:pPr>
          <a:r>
            <a:rPr lang="en-GB" b="0" i="0"/>
            <a:t>Sales offerings</a:t>
          </a:r>
          <a:endParaRPr lang="en-GB"/>
        </a:p>
      </dgm:t>
    </dgm:pt>
    <dgm:pt modelId="{79C9C3C7-48A3-4962-AEEC-A959E08449A2}" type="parTrans" cxnId="{0D8817F6-C151-47EB-9D2F-45F12E2D7D53}">
      <dgm:prSet/>
      <dgm:spPr/>
      <dgm:t>
        <a:bodyPr/>
        <a:lstStyle/>
        <a:p>
          <a:endParaRPr lang="en-GB"/>
        </a:p>
      </dgm:t>
    </dgm:pt>
    <dgm:pt modelId="{8D93B4B9-DE02-42F1-917A-DA5172E311C2}" type="sibTrans" cxnId="{0D8817F6-C151-47EB-9D2F-45F12E2D7D53}">
      <dgm:prSet/>
      <dgm:spPr/>
      <dgm:t>
        <a:bodyPr/>
        <a:lstStyle/>
        <a:p>
          <a:endParaRPr lang="en-GB"/>
        </a:p>
      </dgm:t>
    </dgm:pt>
    <dgm:pt modelId="{34C99FFE-F215-4DFB-AF17-5DB82910AE21}">
      <dgm:prSet/>
      <dgm:spPr/>
      <dgm:t>
        <a:bodyPr/>
        <a:lstStyle/>
        <a:p>
          <a:pPr>
            <a:lnSpc>
              <a:spcPct val="100000"/>
            </a:lnSpc>
          </a:pPr>
          <a:r>
            <a:rPr lang="en-GB" b="0" i="0"/>
            <a:t>Advertising expansion</a:t>
          </a:r>
          <a:endParaRPr lang="en-GB"/>
        </a:p>
      </dgm:t>
    </dgm:pt>
    <dgm:pt modelId="{BD67C469-0ADE-4DAA-8451-860A530FC1EF}" type="parTrans" cxnId="{FF7AB579-3C2A-418E-ABD1-8184FB8361CF}">
      <dgm:prSet/>
      <dgm:spPr/>
      <dgm:t>
        <a:bodyPr/>
        <a:lstStyle/>
        <a:p>
          <a:endParaRPr lang="en-GB"/>
        </a:p>
      </dgm:t>
    </dgm:pt>
    <dgm:pt modelId="{2FD7C48E-1020-452A-8E7F-A99272324026}" type="sibTrans" cxnId="{FF7AB579-3C2A-418E-ABD1-8184FB8361CF}">
      <dgm:prSet/>
      <dgm:spPr/>
      <dgm:t>
        <a:bodyPr/>
        <a:lstStyle/>
        <a:p>
          <a:endParaRPr lang="en-GB"/>
        </a:p>
      </dgm:t>
    </dgm:pt>
    <dgm:pt modelId="{C32480F2-19D1-41F8-BA81-221057EBDE5E}">
      <dgm:prSet/>
      <dgm:spPr/>
      <dgm:t>
        <a:bodyPr/>
        <a:lstStyle/>
        <a:p>
          <a:pPr>
            <a:lnSpc>
              <a:spcPct val="100000"/>
            </a:lnSpc>
          </a:pPr>
          <a:r>
            <a:rPr lang="en-GB" b="0" i="0"/>
            <a:t>Social media marketing</a:t>
          </a:r>
          <a:endParaRPr lang="en-GB"/>
        </a:p>
      </dgm:t>
    </dgm:pt>
    <dgm:pt modelId="{34782F8D-712C-4440-9A3F-935A9C37EB9C}" type="parTrans" cxnId="{E9B1C963-B134-4A86-93A9-4304828CE579}">
      <dgm:prSet/>
      <dgm:spPr/>
      <dgm:t>
        <a:bodyPr/>
        <a:lstStyle/>
        <a:p>
          <a:endParaRPr lang="en-GB"/>
        </a:p>
      </dgm:t>
    </dgm:pt>
    <dgm:pt modelId="{B69D6E24-1A4E-44DB-B2BD-A7991DAC517B}" type="sibTrans" cxnId="{E9B1C963-B134-4A86-93A9-4304828CE579}">
      <dgm:prSet/>
      <dgm:spPr/>
      <dgm:t>
        <a:bodyPr/>
        <a:lstStyle/>
        <a:p>
          <a:endParaRPr lang="en-GB"/>
        </a:p>
      </dgm:t>
    </dgm:pt>
    <dgm:pt modelId="{17461672-EC0B-4D0E-A341-BD92F912D2A0}" type="pres">
      <dgm:prSet presAssocID="{E35C3CFF-8E6C-4BF1-99A9-3EE2F3D4B03A}" presName="root" presStyleCnt="0">
        <dgm:presLayoutVars>
          <dgm:dir/>
          <dgm:resizeHandles val="exact"/>
        </dgm:presLayoutVars>
      </dgm:prSet>
      <dgm:spPr/>
    </dgm:pt>
    <dgm:pt modelId="{2BBFD87C-5453-48D1-8478-87F7FED050ED}" type="pres">
      <dgm:prSet presAssocID="{481DE171-6395-4D12-A309-F36E93C38EFB}" presName="compNode" presStyleCnt="0"/>
      <dgm:spPr/>
    </dgm:pt>
    <dgm:pt modelId="{6A22C107-F96A-4354-9CC5-30CECFBF581E}" type="pres">
      <dgm:prSet presAssocID="{481DE171-6395-4D12-A309-F36E93C38EF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9F08EA7-FA6E-4505-8E42-F457B5A55785}" type="pres">
      <dgm:prSet presAssocID="{481DE171-6395-4D12-A309-F36E93C38EFB}" presName="spaceRect" presStyleCnt="0"/>
      <dgm:spPr/>
    </dgm:pt>
    <dgm:pt modelId="{BEF92175-8850-4A01-B56D-16B1D8F13A63}" type="pres">
      <dgm:prSet presAssocID="{481DE171-6395-4D12-A309-F36E93C38EFB}" presName="textRect" presStyleLbl="revTx" presStyleIdx="0" presStyleCnt="3">
        <dgm:presLayoutVars>
          <dgm:chMax val="1"/>
          <dgm:chPref val="1"/>
        </dgm:presLayoutVars>
      </dgm:prSet>
      <dgm:spPr/>
    </dgm:pt>
    <dgm:pt modelId="{3D14D0ED-4689-4C42-A5A6-524774D27E23}" type="pres">
      <dgm:prSet presAssocID="{8D93B4B9-DE02-42F1-917A-DA5172E311C2}" presName="sibTrans" presStyleCnt="0"/>
      <dgm:spPr/>
    </dgm:pt>
    <dgm:pt modelId="{B9CB7F6C-EBAC-47F6-86C9-81952A87A558}" type="pres">
      <dgm:prSet presAssocID="{34C99FFE-F215-4DFB-AF17-5DB82910AE21}" presName="compNode" presStyleCnt="0"/>
      <dgm:spPr/>
    </dgm:pt>
    <dgm:pt modelId="{4553BABD-AD45-4073-9877-BAE639719D70}" type="pres">
      <dgm:prSet presAssocID="{34C99FFE-F215-4DFB-AF17-5DB82910AE2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3061BDD7-BD3B-4B29-A0B8-BAC0E6091A86}" type="pres">
      <dgm:prSet presAssocID="{34C99FFE-F215-4DFB-AF17-5DB82910AE21}" presName="spaceRect" presStyleCnt="0"/>
      <dgm:spPr/>
    </dgm:pt>
    <dgm:pt modelId="{2A353CC1-8EFF-459E-8468-A964286BAECE}" type="pres">
      <dgm:prSet presAssocID="{34C99FFE-F215-4DFB-AF17-5DB82910AE21}" presName="textRect" presStyleLbl="revTx" presStyleIdx="1" presStyleCnt="3">
        <dgm:presLayoutVars>
          <dgm:chMax val="1"/>
          <dgm:chPref val="1"/>
        </dgm:presLayoutVars>
      </dgm:prSet>
      <dgm:spPr/>
    </dgm:pt>
    <dgm:pt modelId="{679F3AE6-2FD9-4ECC-BDEA-D343B4FBF039}" type="pres">
      <dgm:prSet presAssocID="{2FD7C48E-1020-452A-8E7F-A99272324026}" presName="sibTrans" presStyleCnt="0"/>
      <dgm:spPr/>
    </dgm:pt>
    <dgm:pt modelId="{DEEC96E6-3624-4DC8-8AD5-1FAFBFEC30BC}" type="pres">
      <dgm:prSet presAssocID="{C32480F2-19D1-41F8-BA81-221057EBDE5E}" presName="compNode" presStyleCnt="0"/>
      <dgm:spPr/>
    </dgm:pt>
    <dgm:pt modelId="{1B191692-FE9D-42FF-9269-21437FECDE57}" type="pres">
      <dgm:prSet presAssocID="{C32480F2-19D1-41F8-BA81-221057EBDE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2B9751CF-AE8D-411C-9089-05FED6B7937B}" type="pres">
      <dgm:prSet presAssocID="{C32480F2-19D1-41F8-BA81-221057EBDE5E}" presName="spaceRect" presStyleCnt="0"/>
      <dgm:spPr/>
    </dgm:pt>
    <dgm:pt modelId="{EE217079-BF68-4393-835B-58E8FAFF2ED5}" type="pres">
      <dgm:prSet presAssocID="{C32480F2-19D1-41F8-BA81-221057EBDE5E}" presName="textRect" presStyleLbl="revTx" presStyleIdx="2" presStyleCnt="3">
        <dgm:presLayoutVars>
          <dgm:chMax val="1"/>
          <dgm:chPref val="1"/>
        </dgm:presLayoutVars>
      </dgm:prSet>
      <dgm:spPr/>
    </dgm:pt>
  </dgm:ptLst>
  <dgm:cxnLst>
    <dgm:cxn modelId="{3B20625E-7463-4D84-BD6F-FBBE04ACDA2C}" type="presOf" srcId="{481DE171-6395-4D12-A309-F36E93C38EFB}" destId="{BEF92175-8850-4A01-B56D-16B1D8F13A63}" srcOrd="0" destOrd="0" presId="urn:microsoft.com/office/officeart/2018/2/layout/IconLabelList"/>
    <dgm:cxn modelId="{E9B1C963-B134-4A86-93A9-4304828CE579}" srcId="{E35C3CFF-8E6C-4BF1-99A9-3EE2F3D4B03A}" destId="{C32480F2-19D1-41F8-BA81-221057EBDE5E}" srcOrd="2" destOrd="0" parTransId="{34782F8D-712C-4440-9A3F-935A9C37EB9C}" sibTransId="{B69D6E24-1A4E-44DB-B2BD-A7991DAC517B}"/>
    <dgm:cxn modelId="{F0DAAD4B-81DE-46EC-9A78-949126A24494}" type="presOf" srcId="{34C99FFE-F215-4DFB-AF17-5DB82910AE21}" destId="{2A353CC1-8EFF-459E-8468-A964286BAECE}" srcOrd="0" destOrd="0" presId="urn:microsoft.com/office/officeart/2018/2/layout/IconLabelList"/>
    <dgm:cxn modelId="{FF7AB579-3C2A-418E-ABD1-8184FB8361CF}" srcId="{E35C3CFF-8E6C-4BF1-99A9-3EE2F3D4B03A}" destId="{34C99FFE-F215-4DFB-AF17-5DB82910AE21}" srcOrd="1" destOrd="0" parTransId="{BD67C469-0ADE-4DAA-8451-860A530FC1EF}" sibTransId="{2FD7C48E-1020-452A-8E7F-A99272324026}"/>
    <dgm:cxn modelId="{472CC7A1-D8E6-44EF-B993-F7F721567B96}" type="presOf" srcId="{E35C3CFF-8E6C-4BF1-99A9-3EE2F3D4B03A}" destId="{17461672-EC0B-4D0E-A341-BD92F912D2A0}" srcOrd="0" destOrd="0" presId="urn:microsoft.com/office/officeart/2018/2/layout/IconLabelList"/>
    <dgm:cxn modelId="{6D2C74B4-0FA3-4FF2-8415-71EAC50A3704}" type="presOf" srcId="{C32480F2-19D1-41F8-BA81-221057EBDE5E}" destId="{EE217079-BF68-4393-835B-58E8FAFF2ED5}" srcOrd="0" destOrd="0" presId="urn:microsoft.com/office/officeart/2018/2/layout/IconLabelList"/>
    <dgm:cxn modelId="{0D8817F6-C151-47EB-9D2F-45F12E2D7D53}" srcId="{E35C3CFF-8E6C-4BF1-99A9-3EE2F3D4B03A}" destId="{481DE171-6395-4D12-A309-F36E93C38EFB}" srcOrd="0" destOrd="0" parTransId="{79C9C3C7-48A3-4962-AEEC-A959E08449A2}" sibTransId="{8D93B4B9-DE02-42F1-917A-DA5172E311C2}"/>
    <dgm:cxn modelId="{7948F36B-0569-4255-8ADB-B790DECEEE48}" type="presParOf" srcId="{17461672-EC0B-4D0E-A341-BD92F912D2A0}" destId="{2BBFD87C-5453-48D1-8478-87F7FED050ED}" srcOrd="0" destOrd="0" presId="urn:microsoft.com/office/officeart/2018/2/layout/IconLabelList"/>
    <dgm:cxn modelId="{A4602DBD-C28C-44AC-9FA7-9E15995DDF9C}" type="presParOf" srcId="{2BBFD87C-5453-48D1-8478-87F7FED050ED}" destId="{6A22C107-F96A-4354-9CC5-30CECFBF581E}" srcOrd="0" destOrd="0" presId="urn:microsoft.com/office/officeart/2018/2/layout/IconLabelList"/>
    <dgm:cxn modelId="{BC6E5D91-7389-4E28-9645-CD56CDEB5261}" type="presParOf" srcId="{2BBFD87C-5453-48D1-8478-87F7FED050ED}" destId="{59F08EA7-FA6E-4505-8E42-F457B5A55785}" srcOrd="1" destOrd="0" presId="urn:microsoft.com/office/officeart/2018/2/layout/IconLabelList"/>
    <dgm:cxn modelId="{E8CEE123-B733-49F8-A09B-E9C5AFBAFB00}" type="presParOf" srcId="{2BBFD87C-5453-48D1-8478-87F7FED050ED}" destId="{BEF92175-8850-4A01-B56D-16B1D8F13A63}" srcOrd="2" destOrd="0" presId="urn:microsoft.com/office/officeart/2018/2/layout/IconLabelList"/>
    <dgm:cxn modelId="{A1CDB304-7F2C-4126-9DA8-B2846AFCA876}" type="presParOf" srcId="{17461672-EC0B-4D0E-A341-BD92F912D2A0}" destId="{3D14D0ED-4689-4C42-A5A6-524774D27E23}" srcOrd="1" destOrd="0" presId="urn:microsoft.com/office/officeart/2018/2/layout/IconLabelList"/>
    <dgm:cxn modelId="{E03499F7-513B-4946-B1C2-19DADCEB153B}" type="presParOf" srcId="{17461672-EC0B-4D0E-A341-BD92F912D2A0}" destId="{B9CB7F6C-EBAC-47F6-86C9-81952A87A558}" srcOrd="2" destOrd="0" presId="urn:microsoft.com/office/officeart/2018/2/layout/IconLabelList"/>
    <dgm:cxn modelId="{FE5E4B3E-098E-4469-B5CE-48DF37605A95}" type="presParOf" srcId="{B9CB7F6C-EBAC-47F6-86C9-81952A87A558}" destId="{4553BABD-AD45-4073-9877-BAE639719D70}" srcOrd="0" destOrd="0" presId="urn:microsoft.com/office/officeart/2018/2/layout/IconLabelList"/>
    <dgm:cxn modelId="{AB13D5D4-0672-4637-8ED0-C77D09FAF232}" type="presParOf" srcId="{B9CB7F6C-EBAC-47F6-86C9-81952A87A558}" destId="{3061BDD7-BD3B-4B29-A0B8-BAC0E6091A86}" srcOrd="1" destOrd="0" presId="urn:microsoft.com/office/officeart/2018/2/layout/IconLabelList"/>
    <dgm:cxn modelId="{D78F3A98-E0DB-404C-8B48-549A2CD3BBBE}" type="presParOf" srcId="{B9CB7F6C-EBAC-47F6-86C9-81952A87A558}" destId="{2A353CC1-8EFF-459E-8468-A964286BAECE}" srcOrd="2" destOrd="0" presId="urn:microsoft.com/office/officeart/2018/2/layout/IconLabelList"/>
    <dgm:cxn modelId="{F0FCF39A-E92E-4A97-93F4-40E31DEBD065}" type="presParOf" srcId="{17461672-EC0B-4D0E-A341-BD92F912D2A0}" destId="{679F3AE6-2FD9-4ECC-BDEA-D343B4FBF039}" srcOrd="3" destOrd="0" presId="urn:microsoft.com/office/officeart/2018/2/layout/IconLabelList"/>
    <dgm:cxn modelId="{F819262F-D944-4179-A1E4-1BADD813377E}" type="presParOf" srcId="{17461672-EC0B-4D0E-A341-BD92F912D2A0}" destId="{DEEC96E6-3624-4DC8-8AD5-1FAFBFEC30BC}" srcOrd="4" destOrd="0" presId="urn:microsoft.com/office/officeart/2018/2/layout/IconLabelList"/>
    <dgm:cxn modelId="{BCE03717-B59F-4E9D-B527-9293A1F8BE77}" type="presParOf" srcId="{DEEC96E6-3624-4DC8-8AD5-1FAFBFEC30BC}" destId="{1B191692-FE9D-42FF-9269-21437FECDE57}" srcOrd="0" destOrd="0" presId="urn:microsoft.com/office/officeart/2018/2/layout/IconLabelList"/>
    <dgm:cxn modelId="{02BFCE71-4428-4E00-8945-052F44C72973}" type="presParOf" srcId="{DEEC96E6-3624-4DC8-8AD5-1FAFBFEC30BC}" destId="{2B9751CF-AE8D-411C-9089-05FED6B7937B}" srcOrd="1" destOrd="0" presId="urn:microsoft.com/office/officeart/2018/2/layout/IconLabelList"/>
    <dgm:cxn modelId="{998B0608-2526-4E4A-90BF-14F905D8FCC3}" type="presParOf" srcId="{DEEC96E6-3624-4DC8-8AD5-1FAFBFEC30BC}" destId="{EE217079-BF68-4393-835B-58E8FAFF2ED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D8D91D-2F9B-4CC5-96FE-0609AE19C103}"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GB"/>
        </a:p>
      </dgm:t>
    </dgm:pt>
    <dgm:pt modelId="{8D314B00-C440-4BB4-95BA-B15067C0B582}">
      <dgm:prSet phldrT="[Text]"/>
      <dgm:spPr/>
      <dgm:t>
        <a:bodyPr/>
        <a:lstStyle/>
        <a:p>
          <a:pPr>
            <a:lnSpc>
              <a:spcPct val="100000"/>
            </a:lnSpc>
          </a:pPr>
          <a:r>
            <a:rPr lang="en-GB"/>
            <a:t>Product</a:t>
          </a:r>
        </a:p>
      </dgm:t>
    </dgm:pt>
    <dgm:pt modelId="{6B34E5FE-9D54-4165-A052-14804552ABF3}" type="parTrans" cxnId="{CBE5E140-1EFB-4036-A5C0-E08011969637}">
      <dgm:prSet/>
      <dgm:spPr/>
      <dgm:t>
        <a:bodyPr/>
        <a:lstStyle/>
        <a:p>
          <a:endParaRPr lang="en-GB"/>
        </a:p>
      </dgm:t>
    </dgm:pt>
    <dgm:pt modelId="{790C1D80-A721-4B63-B678-6C47B3D98961}" type="sibTrans" cxnId="{CBE5E140-1EFB-4036-A5C0-E08011969637}">
      <dgm:prSet/>
      <dgm:spPr/>
      <dgm:t>
        <a:bodyPr/>
        <a:lstStyle/>
        <a:p>
          <a:endParaRPr lang="en-GB"/>
        </a:p>
      </dgm:t>
    </dgm:pt>
    <dgm:pt modelId="{9307565D-B54A-4C80-8750-82D2D514EE35}">
      <dgm:prSet phldrT="[Text]"/>
      <dgm:spPr/>
      <dgm:t>
        <a:bodyPr/>
        <a:lstStyle/>
        <a:p>
          <a:pPr>
            <a:lnSpc>
              <a:spcPct val="100000"/>
            </a:lnSpc>
          </a:pPr>
          <a:r>
            <a:rPr lang="en-GB"/>
            <a:t>Stationery goods</a:t>
          </a:r>
        </a:p>
      </dgm:t>
    </dgm:pt>
    <dgm:pt modelId="{89B9F6A9-F6BC-4990-8CDA-79D90B4BEAFA}" type="parTrans" cxnId="{AD9539FA-FF60-4358-B35A-8CE3B26C5C76}">
      <dgm:prSet/>
      <dgm:spPr/>
      <dgm:t>
        <a:bodyPr/>
        <a:lstStyle/>
        <a:p>
          <a:endParaRPr lang="en-GB"/>
        </a:p>
      </dgm:t>
    </dgm:pt>
    <dgm:pt modelId="{26386F92-9C3A-47C3-AF71-2C7660D7F276}" type="sibTrans" cxnId="{AD9539FA-FF60-4358-B35A-8CE3B26C5C76}">
      <dgm:prSet/>
      <dgm:spPr/>
      <dgm:t>
        <a:bodyPr/>
        <a:lstStyle/>
        <a:p>
          <a:endParaRPr lang="en-GB"/>
        </a:p>
      </dgm:t>
    </dgm:pt>
    <dgm:pt modelId="{84F49A95-C257-4C0D-B819-C9715E0C0542}">
      <dgm:prSet phldrT="[Text]"/>
      <dgm:spPr/>
      <dgm:t>
        <a:bodyPr/>
        <a:lstStyle/>
        <a:p>
          <a:pPr>
            <a:lnSpc>
              <a:spcPct val="100000"/>
            </a:lnSpc>
          </a:pPr>
          <a:r>
            <a:rPr lang="en-GB"/>
            <a:t>Place</a:t>
          </a:r>
        </a:p>
      </dgm:t>
    </dgm:pt>
    <dgm:pt modelId="{596206CF-7AAF-4652-98F2-4099F73F12C0}" type="parTrans" cxnId="{1F51CBD7-F9B0-4E45-8B7F-0E4176CE781B}">
      <dgm:prSet/>
      <dgm:spPr/>
      <dgm:t>
        <a:bodyPr/>
        <a:lstStyle/>
        <a:p>
          <a:endParaRPr lang="en-GB"/>
        </a:p>
      </dgm:t>
    </dgm:pt>
    <dgm:pt modelId="{16D79E40-E39D-496D-9D2A-FAFB0DA9E683}" type="sibTrans" cxnId="{1F51CBD7-F9B0-4E45-8B7F-0E4176CE781B}">
      <dgm:prSet/>
      <dgm:spPr/>
      <dgm:t>
        <a:bodyPr/>
        <a:lstStyle/>
        <a:p>
          <a:endParaRPr lang="en-GB"/>
        </a:p>
      </dgm:t>
    </dgm:pt>
    <dgm:pt modelId="{69997E17-6D07-444E-86C5-045D40090136}">
      <dgm:prSet phldrT="[Text]"/>
      <dgm:spPr/>
      <dgm:t>
        <a:bodyPr/>
        <a:lstStyle/>
        <a:p>
          <a:pPr>
            <a:lnSpc>
              <a:spcPct val="100000"/>
            </a:lnSpc>
          </a:pPr>
          <a:r>
            <a:rPr lang="en-GB"/>
            <a:t>Online</a:t>
          </a:r>
        </a:p>
      </dgm:t>
    </dgm:pt>
    <dgm:pt modelId="{CE18B9BF-E6B2-4E54-921B-EB28A43229E8}" type="parTrans" cxnId="{7E16F16E-E93A-4F17-8BB7-45E98D4D931E}">
      <dgm:prSet/>
      <dgm:spPr/>
      <dgm:t>
        <a:bodyPr/>
        <a:lstStyle/>
        <a:p>
          <a:endParaRPr lang="en-GB"/>
        </a:p>
      </dgm:t>
    </dgm:pt>
    <dgm:pt modelId="{6BB1F4E1-1034-40FB-B55F-A45F301D9DAE}" type="sibTrans" cxnId="{7E16F16E-E93A-4F17-8BB7-45E98D4D931E}">
      <dgm:prSet/>
      <dgm:spPr/>
      <dgm:t>
        <a:bodyPr/>
        <a:lstStyle/>
        <a:p>
          <a:endParaRPr lang="en-GB"/>
        </a:p>
      </dgm:t>
    </dgm:pt>
    <dgm:pt modelId="{9E22DD01-FC1B-4A5C-930E-1754CEAC3B63}">
      <dgm:prSet phldrT="[Text]"/>
      <dgm:spPr/>
      <dgm:t>
        <a:bodyPr/>
        <a:lstStyle/>
        <a:p>
          <a:pPr>
            <a:lnSpc>
              <a:spcPct val="100000"/>
            </a:lnSpc>
          </a:pPr>
          <a:r>
            <a:rPr lang="en-GB"/>
            <a:t>No Geographical barriers</a:t>
          </a:r>
        </a:p>
      </dgm:t>
    </dgm:pt>
    <dgm:pt modelId="{20892F3B-F8D3-4D7C-9F2C-3806B315B763}" type="parTrans" cxnId="{A88262D2-5C36-4ABC-A065-534189AEFD66}">
      <dgm:prSet/>
      <dgm:spPr/>
      <dgm:t>
        <a:bodyPr/>
        <a:lstStyle/>
        <a:p>
          <a:endParaRPr lang="en-GB"/>
        </a:p>
      </dgm:t>
    </dgm:pt>
    <dgm:pt modelId="{8738A962-DDB3-4FE3-AE48-713AF7DAB6D0}" type="sibTrans" cxnId="{A88262D2-5C36-4ABC-A065-534189AEFD66}">
      <dgm:prSet/>
      <dgm:spPr/>
      <dgm:t>
        <a:bodyPr/>
        <a:lstStyle/>
        <a:p>
          <a:endParaRPr lang="en-GB"/>
        </a:p>
      </dgm:t>
    </dgm:pt>
    <dgm:pt modelId="{A3908178-D0E3-4232-B0D7-22C3B80D0D97}">
      <dgm:prSet phldrT="[Text]"/>
      <dgm:spPr/>
      <dgm:t>
        <a:bodyPr/>
        <a:lstStyle/>
        <a:p>
          <a:pPr>
            <a:lnSpc>
              <a:spcPct val="100000"/>
            </a:lnSpc>
          </a:pPr>
          <a:r>
            <a:rPr lang="en-GB"/>
            <a:t>Promotion</a:t>
          </a:r>
        </a:p>
      </dgm:t>
    </dgm:pt>
    <dgm:pt modelId="{5A5BCC8D-4483-47F4-8839-60AEDE326295}" type="parTrans" cxnId="{E9EB59E2-D42E-4A70-9986-E3D62C2A80A7}">
      <dgm:prSet/>
      <dgm:spPr/>
      <dgm:t>
        <a:bodyPr/>
        <a:lstStyle/>
        <a:p>
          <a:endParaRPr lang="en-GB"/>
        </a:p>
      </dgm:t>
    </dgm:pt>
    <dgm:pt modelId="{69AC5292-7857-473A-B2A8-5B65730F172E}" type="sibTrans" cxnId="{E9EB59E2-D42E-4A70-9986-E3D62C2A80A7}">
      <dgm:prSet/>
      <dgm:spPr/>
      <dgm:t>
        <a:bodyPr/>
        <a:lstStyle/>
        <a:p>
          <a:endParaRPr lang="en-GB"/>
        </a:p>
      </dgm:t>
    </dgm:pt>
    <dgm:pt modelId="{8C08691D-D935-496B-9469-205CEF67A5D0}">
      <dgm:prSet phldrT="[Text]"/>
      <dgm:spPr/>
      <dgm:t>
        <a:bodyPr/>
        <a:lstStyle/>
        <a:p>
          <a:pPr>
            <a:lnSpc>
              <a:spcPct val="100000"/>
            </a:lnSpc>
          </a:pPr>
          <a:r>
            <a:rPr lang="en-GB"/>
            <a:t>Traditional advertising</a:t>
          </a:r>
        </a:p>
      </dgm:t>
    </dgm:pt>
    <dgm:pt modelId="{4A1A2D94-26B6-49D1-91EE-62007CCCF948}" type="parTrans" cxnId="{16A36A88-42BA-457D-BEDC-B2BE8A4ACC69}">
      <dgm:prSet/>
      <dgm:spPr/>
      <dgm:t>
        <a:bodyPr/>
        <a:lstStyle/>
        <a:p>
          <a:endParaRPr lang="en-GB"/>
        </a:p>
      </dgm:t>
    </dgm:pt>
    <dgm:pt modelId="{2C43F4DA-8323-4484-85AF-F51CB391DAC0}" type="sibTrans" cxnId="{16A36A88-42BA-457D-BEDC-B2BE8A4ACC69}">
      <dgm:prSet/>
      <dgm:spPr/>
      <dgm:t>
        <a:bodyPr/>
        <a:lstStyle/>
        <a:p>
          <a:endParaRPr lang="en-GB"/>
        </a:p>
      </dgm:t>
    </dgm:pt>
    <dgm:pt modelId="{C7D81D4C-DCB8-4417-B7FB-ED072361EE20}">
      <dgm:prSet phldrT="[Text]"/>
      <dgm:spPr/>
      <dgm:t>
        <a:bodyPr/>
        <a:lstStyle/>
        <a:p>
          <a:pPr>
            <a:lnSpc>
              <a:spcPct val="100000"/>
            </a:lnSpc>
          </a:pPr>
          <a:r>
            <a:rPr lang="en-GB"/>
            <a:t>Social media marketing </a:t>
          </a:r>
        </a:p>
      </dgm:t>
    </dgm:pt>
    <dgm:pt modelId="{E8620E4D-36AE-48D0-AC1E-73663FFB299C}" type="parTrans" cxnId="{CEA8EFD3-40A5-43C6-AA3B-1E9DC3DBB35F}">
      <dgm:prSet/>
      <dgm:spPr/>
      <dgm:t>
        <a:bodyPr/>
        <a:lstStyle/>
        <a:p>
          <a:endParaRPr lang="en-GB"/>
        </a:p>
      </dgm:t>
    </dgm:pt>
    <dgm:pt modelId="{4FC67067-A974-4947-99E0-0F64823A78C5}" type="sibTrans" cxnId="{CEA8EFD3-40A5-43C6-AA3B-1E9DC3DBB35F}">
      <dgm:prSet/>
      <dgm:spPr/>
      <dgm:t>
        <a:bodyPr/>
        <a:lstStyle/>
        <a:p>
          <a:endParaRPr lang="en-GB"/>
        </a:p>
      </dgm:t>
    </dgm:pt>
    <dgm:pt modelId="{86CC4E55-086A-492D-BB41-27C23A8E4AB9}">
      <dgm:prSet phldrT="[Text]"/>
      <dgm:spPr/>
      <dgm:t>
        <a:bodyPr/>
        <a:lstStyle/>
        <a:p>
          <a:pPr>
            <a:lnSpc>
              <a:spcPct val="100000"/>
            </a:lnSpc>
          </a:pPr>
          <a:r>
            <a:rPr lang="en-GB"/>
            <a:t>Price</a:t>
          </a:r>
        </a:p>
      </dgm:t>
    </dgm:pt>
    <dgm:pt modelId="{F009FEBE-1BE6-4399-9818-B82F08987582}" type="sibTrans" cxnId="{68A1B384-F199-49DA-BC09-78BE46E793AE}">
      <dgm:prSet/>
      <dgm:spPr/>
      <dgm:t>
        <a:bodyPr/>
        <a:lstStyle/>
        <a:p>
          <a:endParaRPr lang="en-GB"/>
        </a:p>
      </dgm:t>
    </dgm:pt>
    <dgm:pt modelId="{8CB2DB49-749E-420B-AB93-4BCCEAFF8656}" type="parTrans" cxnId="{68A1B384-F199-49DA-BC09-78BE46E793AE}">
      <dgm:prSet/>
      <dgm:spPr/>
      <dgm:t>
        <a:bodyPr/>
        <a:lstStyle/>
        <a:p>
          <a:endParaRPr lang="en-GB"/>
        </a:p>
      </dgm:t>
    </dgm:pt>
    <dgm:pt modelId="{3AEE69EC-F73F-4F73-934B-E3B69CF93900}">
      <dgm:prSet phldrT="[Text]"/>
      <dgm:spPr/>
      <dgm:t>
        <a:bodyPr/>
        <a:lstStyle/>
        <a:p>
          <a:pPr>
            <a:lnSpc>
              <a:spcPct val="100000"/>
            </a:lnSpc>
          </a:pPr>
          <a:r>
            <a:rPr lang="en-GB"/>
            <a:t>Minimal pricing</a:t>
          </a:r>
        </a:p>
      </dgm:t>
    </dgm:pt>
    <dgm:pt modelId="{3C944A07-1A06-4624-AB2E-2BB236D4C619}" type="parTrans" cxnId="{0F443C9F-C222-4D34-877E-15DA694D21B6}">
      <dgm:prSet/>
      <dgm:spPr/>
      <dgm:t>
        <a:bodyPr/>
        <a:lstStyle/>
        <a:p>
          <a:endParaRPr lang="en-GB"/>
        </a:p>
      </dgm:t>
    </dgm:pt>
    <dgm:pt modelId="{3D0D5DD6-416E-4F84-A811-1372DC724968}" type="sibTrans" cxnId="{0F443C9F-C222-4D34-877E-15DA694D21B6}">
      <dgm:prSet/>
      <dgm:spPr/>
      <dgm:t>
        <a:bodyPr/>
        <a:lstStyle/>
        <a:p>
          <a:endParaRPr lang="en-GB"/>
        </a:p>
      </dgm:t>
    </dgm:pt>
    <dgm:pt modelId="{05B3C2C5-8F27-408E-97B7-B7D3C614431E}" type="pres">
      <dgm:prSet presAssocID="{11D8D91D-2F9B-4CC5-96FE-0609AE19C103}" presName="root" presStyleCnt="0">
        <dgm:presLayoutVars>
          <dgm:dir/>
          <dgm:resizeHandles val="exact"/>
        </dgm:presLayoutVars>
      </dgm:prSet>
      <dgm:spPr/>
    </dgm:pt>
    <dgm:pt modelId="{F5A79B40-0E07-4121-9425-7C4386815AE6}" type="pres">
      <dgm:prSet presAssocID="{8D314B00-C440-4BB4-95BA-B15067C0B582}" presName="compNode" presStyleCnt="0"/>
      <dgm:spPr/>
    </dgm:pt>
    <dgm:pt modelId="{0F96F6C2-5254-488A-A4B6-ADEB18DB2190}" type="pres">
      <dgm:prSet presAssocID="{8D314B00-C440-4BB4-95BA-B15067C0B582}" presName="bgRect" presStyleLbl="bgShp" presStyleIdx="0" presStyleCnt="4"/>
      <dgm:spPr/>
    </dgm:pt>
    <dgm:pt modelId="{790BAF16-2F60-48B6-ABE5-7DD80A13BEA0}" type="pres">
      <dgm:prSet presAssocID="{8D314B00-C440-4BB4-95BA-B15067C0B58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cart"/>
        </a:ext>
      </dgm:extLst>
    </dgm:pt>
    <dgm:pt modelId="{E9AE9E8A-EDD6-4BFA-824B-925041A1E280}" type="pres">
      <dgm:prSet presAssocID="{8D314B00-C440-4BB4-95BA-B15067C0B582}" presName="spaceRect" presStyleCnt="0"/>
      <dgm:spPr/>
    </dgm:pt>
    <dgm:pt modelId="{6D64EC7C-96E2-45AB-9644-DAD21A1E3D51}" type="pres">
      <dgm:prSet presAssocID="{8D314B00-C440-4BB4-95BA-B15067C0B582}" presName="parTx" presStyleLbl="revTx" presStyleIdx="0" presStyleCnt="8">
        <dgm:presLayoutVars>
          <dgm:chMax val="0"/>
          <dgm:chPref val="0"/>
        </dgm:presLayoutVars>
      </dgm:prSet>
      <dgm:spPr/>
    </dgm:pt>
    <dgm:pt modelId="{40E4A33C-4F1E-4005-98F2-BB4D244B4E9F}" type="pres">
      <dgm:prSet presAssocID="{8D314B00-C440-4BB4-95BA-B15067C0B582}" presName="desTx" presStyleLbl="revTx" presStyleIdx="1" presStyleCnt="8">
        <dgm:presLayoutVars/>
      </dgm:prSet>
      <dgm:spPr/>
    </dgm:pt>
    <dgm:pt modelId="{23A6F760-6D96-4B22-B3F6-68FF5705657C}" type="pres">
      <dgm:prSet presAssocID="{790C1D80-A721-4B63-B678-6C47B3D98961}" presName="sibTrans" presStyleCnt="0"/>
      <dgm:spPr/>
    </dgm:pt>
    <dgm:pt modelId="{2F10FA96-70E4-4DB7-86F0-59FA38D0E2F1}" type="pres">
      <dgm:prSet presAssocID="{86CC4E55-086A-492D-BB41-27C23A8E4AB9}" presName="compNode" presStyleCnt="0"/>
      <dgm:spPr/>
    </dgm:pt>
    <dgm:pt modelId="{7ED57BC6-0B9B-41C8-B07D-8455F0820C61}" type="pres">
      <dgm:prSet presAssocID="{86CC4E55-086A-492D-BB41-27C23A8E4AB9}" presName="bgRect" presStyleLbl="bgShp" presStyleIdx="1" presStyleCnt="4"/>
      <dgm:spPr/>
    </dgm:pt>
    <dgm:pt modelId="{53650CBD-1813-4B6F-A53D-D30FBB686B4D}" type="pres">
      <dgm:prSet presAssocID="{86CC4E55-086A-492D-BB41-27C23A8E4A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09EED40-2D8C-4D9A-B810-CD8A7C67A435}" type="pres">
      <dgm:prSet presAssocID="{86CC4E55-086A-492D-BB41-27C23A8E4AB9}" presName="spaceRect" presStyleCnt="0"/>
      <dgm:spPr/>
    </dgm:pt>
    <dgm:pt modelId="{06CE59C8-130C-43E0-8FD1-15F5BA19B5E3}" type="pres">
      <dgm:prSet presAssocID="{86CC4E55-086A-492D-BB41-27C23A8E4AB9}" presName="parTx" presStyleLbl="revTx" presStyleIdx="2" presStyleCnt="8">
        <dgm:presLayoutVars>
          <dgm:chMax val="0"/>
          <dgm:chPref val="0"/>
        </dgm:presLayoutVars>
      </dgm:prSet>
      <dgm:spPr/>
    </dgm:pt>
    <dgm:pt modelId="{F95A8467-7C81-4D5D-959F-75F4167D64C0}" type="pres">
      <dgm:prSet presAssocID="{86CC4E55-086A-492D-BB41-27C23A8E4AB9}" presName="desTx" presStyleLbl="revTx" presStyleIdx="3" presStyleCnt="8">
        <dgm:presLayoutVars/>
      </dgm:prSet>
      <dgm:spPr/>
    </dgm:pt>
    <dgm:pt modelId="{5D47DE96-CACF-4644-881F-1084D23146EE}" type="pres">
      <dgm:prSet presAssocID="{F009FEBE-1BE6-4399-9818-B82F08987582}" presName="sibTrans" presStyleCnt="0"/>
      <dgm:spPr/>
    </dgm:pt>
    <dgm:pt modelId="{A8C791FC-1E04-4C98-A9B2-D008056F62AF}" type="pres">
      <dgm:prSet presAssocID="{84F49A95-C257-4C0D-B819-C9715E0C0542}" presName="compNode" presStyleCnt="0"/>
      <dgm:spPr/>
    </dgm:pt>
    <dgm:pt modelId="{1AA6AB03-A7AD-4FEA-BBA3-52889D0EFDB1}" type="pres">
      <dgm:prSet presAssocID="{84F49A95-C257-4C0D-B819-C9715E0C0542}" presName="bgRect" presStyleLbl="bgShp" presStyleIdx="2" presStyleCnt="4"/>
      <dgm:spPr/>
    </dgm:pt>
    <dgm:pt modelId="{4545BE25-EEF0-43DB-8AC2-61E9DDBFABC3}" type="pres">
      <dgm:prSet presAssocID="{84F49A95-C257-4C0D-B819-C9715E0C05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24B096A0-957D-4822-989E-D488590AFCC0}" type="pres">
      <dgm:prSet presAssocID="{84F49A95-C257-4C0D-B819-C9715E0C0542}" presName="spaceRect" presStyleCnt="0"/>
      <dgm:spPr/>
    </dgm:pt>
    <dgm:pt modelId="{E2BC4E73-EA3A-420B-B323-639E35B33A7C}" type="pres">
      <dgm:prSet presAssocID="{84F49A95-C257-4C0D-B819-C9715E0C0542}" presName="parTx" presStyleLbl="revTx" presStyleIdx="4" presStyleCnt="8">
        <dgm:presLayoutVars>
          <dgm:chMax val="0"/>
          <dgm:chPref val="0"/>
        </dgm:presLayoutVars>
      </dgm:prSet>
      <dgm:spPr/>
    </dgm:pt>
    <dgm:pt modelId="{35F77631-162B-4E67-8D25-DFAFB4914C5A}" type="pres">
      <dgm:prSet presAssocID="{84F49A95-C257-4C0D-B819-C9715E0C0542}" presName="desTx" presStyleLbl="revTx" presStyleIdx="5" presStyleCnt="8">
        <dgm:presLayoutVars/>
      </dgm:prSet>
      <dgm:spPr/>
    </dgm:pt>
    <dgm:pt modelId="{940CD095-CB69-4756-851C-3B7DA4632E76}" type="pres">
      <dgm:prSet presAssocID="{16D79E40-E39D-496D-9D2A-FAFB0DA9E683}" presName="sibTrans" presStyleCnt="0"/>
      <dgm:spPr/>
    </dgm:pt>
    <dgm:pt modelId="{01E6C898-02F0-4C9E-88DA-7589FF96FF7D}" type="pres">
      <dgm:prSet presAssocID="{A3908178-D0E3-4232-B0D7-22C3B80D0D97}" presName="compNode" presStyleCnt="0"/>
      <dgm:spPr/>
    </dgm:pt>
    <dgm:pt modelId="{479F524B-1442-4BF6-8E2D-8F8D7B87EF01}" type="pres">
      <dgm:prSet presAssocID="{A3908178-D0E3-4232-B0D7-22C3B80D0D97}" presName="bgRect" presStyleLbl="bgShp" presStyleIdx="3" presStyleCnt="4"/>
      <dgm:spPr/>
    </dgm:pt>
    <dgm:pt modelId="{A03148FB-D3A1-4CC1-8D8F-F2AF350367F4}" type="pres">
      <dgm:prSet presAssocID="{A3908178-D0E3-4232-B0D7-22C3B80D0D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g"/>
        </a:ext>
      </dgm:extLst>
    </dgm:pt>
    <dgm:pt modelId="{17FDB869-54E2-429A-BE69-A06ADD2B1247}" type="pres">
      <dgm:prSet presAssocID="{A3908178-D0E3-4232-B0D7-22C3B80D0D97}" presName="spaceRect" presStyleCnt="0"/>
      <dgm:spPr/>
    </dgm:pt>
    <dgm:pt modelId="{AEA42F87-6EB5-475D-8F6A-062FDD95D33D}" type="pres">
      <dgm:prSet presAssocID="{A3908178-D0E3-4232-B0D7-22C3B80D0D97}" presName="parTx" presStyleLbl="revTx" presStyleIdx="6" presStyleCnt="8">
        <dgm:presLayoutVars>
          <dgm:chMax val="0"/>
          <dgm:chPref val="0"/>
        </dgm:presLayoutVars>
      </dgm:prSet>
      <dgm:spPr/>
    </dgm:pt>
    <dgm:pt modelId="{3DDDD3D0-A789-4FD3-A7E9-2103C1E8CFB8}" type="pres">
      <dgm:prSet presAssocID="{A3908178-D0E3-4232-B0D7-22C3B80D0D97}" presName="desTx" presStyleLbl="revTx" presStyleIdx="7" presStyleCnt="8">
        <dgm:presLayoutVars/>
      </dgm:prSet>
      <dgm:spPr/>
    </dgm:pt>
  </dgm:ptLst>
  <dgm:cxnLst>
    <dgm:cxn modelId="{E3C73212-454C-4D45-9656-1B34FEB4E693}" type="presOf" srcId="{9E22DD01-FC1B-4A5C-930E-1754CEAC3B63}" destId="{35F77631-162B-4E67-8D25-DFAFB4914C5A}" srcOrd="0" destOrd="1" presId="urn:microsoft.com/office/officeart/2018/2/layout/IconVerticalSolidList"/>
    <dgm:cxn modelId="{E9B79A1A-6EC3-4E61-97F2-5903FFE6C27C}" type="presOf" srcId="{8C08691D-D935-496B-9469-205CEF67A5D0}" destId="{3DDDD3D0-A789-4FD3-A7E9-2103C1E8CFB8}" srcOrd="0" destOrd="0" presId="urn:microsoft.com/office/officeart/2018/2/layout/IconVerticalSolidList"/>
    <dgm:cxn modelId="{565C3D2D-7E7A-40A7-8D96-18CB080A059A}" type="presOf" srcId="{69997E17-6D07-444E-86C5-045D40090136}" destId="{35F77631-162B-4E67-8D25-DFAFB4914C5A}" srcOrd="0" destOrd="0" presId="urn:microsoft.com/office/officeart/2018/2/layout/IconVerticalSolidList"/>
    <dgm:cxn modelId="{16001930-D85F-4944-A768-94C69DB003FB}" type="presOf" srcId="{9307565D-B54A-4C80-8750-82D2D514EE35}" destId="{40E4A33C-4F1E-4005-98F2-BB4D244B4E9F}" srcOrd="0" destOrd="0" presId="urn:microsoft.com/office/officeart/2018/2/layout/IconVerticalSolidList"/>
    <dgm:cxn modelId="{1C1EF139-7FCC-4E8D-BA2F-964578C10B5C}" type="presOf" srcId="{84F49A95-C257-4C0D-B819-C9715E0C0542}" destId="{E2BC4E73-EA3A-420B-B323-639E35B33A7C}" srcOrd="0" destOrd="0" presId="urn:microsoft.com/office/officeart/2018/2/layout/IconVerticalSolidList"/>
    <dgm:cxn modelId="{CBE5E140-1EFB-4036-A5C0-E08011969637}" srcId="{11D8D91D-2F9B-4CC5-96FE-0609AE19C103}" destId="{8D314B00-C440-4BB4-95BA-B15067C0B582}" srcOrd="0" destOrd="0" parTransId="{6B34E5FE-9D54-4165-A052-14804552ABF3}" sibTransId="{790C1D80-A721-4B63-B678-6C47B3D98961}"/>
    <dgm:cxn modelId="{2F6A425E-2529-4774-B42F-DCFCD96D2168}" type="presOf" srcId="{86CC4E55-086A-492D-BB41-27C23A8E4AB9}" destId="{06CE59C8-130C-43E0-8FD1-15F5BA19B5E3}" srcOrd="0" destOrd="0" presId="urn:microsoft.com/office/officeart/2018/2/layout/IconVerticalSolidList"/>
    <dgm:cxn modelId="{AEFDA662-F09B-4E9E-92C5-BEA6C90C2508}" type="presOf" srcId="{C7D81D4C-DCB8-4417-B7FB-ED072361EE20}" destId="{3DDDD3D0-A789-4FD3-A7E9-2103C1E8CFB8}" srcOrd="0" destOrd="1" presId="urn:microsoft.com/office/officeart/2018/2/layout/IconVerticalSolidList"/>
    <dgm:cxn modelId="{A32BF145-9A72-44BA-8564-4758BE400003}" type="presOf" srcId="{8D314B00-C440-4BB4-95BA-B15067C0B582}" destId="{6D64EC7C-96E2-45AB-9644-DAD21A1E3D51}" srcOrd="0" destOrd="0" presId="urn:microsoft.com/office/officeart/2018/2/layout/IconVerticalSolidList"/>
    <dgm:cxn modelId="{7E16F16E-E93A-4F17-8BB7-45E98D4D931E}" srcId="{84F49A95-C257-4C0D-B819-C9715E0C0542}" destId="{69997E17-6D07-444E-86C5-045D40090136}" srcOrd="0" destOrd="0" parTransId="{CE18B9BF-E6B2-4E54-921B-EB28A43229E8}" sibTransId="{6BB1F4E1-1034-40FB-B55F-A45F301D9DAE}"/>
    <dgm:cxn modelId="{68A1B384-F199-49DA-BC09-78BE46E793AE}" srcId="{11D8D91D-2F9B-4CC5-96FE-0609AE19C103}" destId="{86CC4E55-086A-492D-BB41-27C23A8E4AB9}" srcOrd="1" destOrd="0" parTransId="{8CB2DB49-749E-420B-AB93-4BCCEAFF8656}" sibTransId="{F009FEBE-1BE6-4399-9818-B82F08987582}"/>
    <dgm:cxn modelId="{16A36A88-42BA-457D-BEDC-B2BE8A4ACC69}" srcId="{A3908178-D0E3-4232-B0D7-22C3B80D0D97}" destId="{8C08691D-D935-496B-9469-205CEF67A5D0}" srcOrd="0" destOrd="0" parTransId="{4A1A2D94-26B6-49D1-91EE-62007CCCF948}" sibTransId="{2C43F4DA-8323-4484-85AF-F51CB391DAC0}"/>
    <dgm:cxn modelId="{6E79478F-D847-4D4F-BFAD-B4D4633DB1D2}" type="presOf" srcId="{A3908178-D0E3-4232-B0D7-22C3B80D0D97}" destId="{AEA42F87-6EB5-475D-8F6A-062FDD95D33D}" srcOrd="0" destOrd="0" presId="urn:microsoft.com/office/officeart/2018/2/layout/IconVerticalSolidList"/>
    <dgm:cxn modelId="{0F443C9F-C222-4D34-877E-15DA694D21B6}" srcId="{86CC4E55-086A-492D-BB41-27C23A8E4AB9}" destId="{3AEE69EC-F73F-4F73-934B-E3B69CF93900}" srcOrd="0" destOrd="0" parTransId="{3C944A07-1A06-4624-AB2E-2BB236D4C619}" sibTransId="{3D0D5DD6-416E-4F84-A811-1372DC724968}"/>
    <dgm:cxn modelId="{68BFDBA8-E7C9-41BC-93E5-FECF6421886D}" type="presOf" srcId="{11D8D91D-2F9B-4CC5-96FE-0609AE19C103}" destId="{05B3C2C5-8F27-408E-97B7-B7D3C614431E}" srcOrd="0" destOrd="0" presId="urn:microsoft.com/office/officeart/2018/2/layout/IconVerticalSolidList"/>
    <dgm:cxn modelId="{A88262D2-5C36-4ABC-A065-534189AEFD66}" srcId="{84F49A95-C257-4C0D-B819-C9715E0C0542}" destId="{9E22DD01-FC1B-4A5C-930E-1754CEAC3B63}" srcOrd="1" destOrd="0" parTransId="{20892F3B-F8D3-4D7C-9F2C-3806B315B763}" sibTransId="{8738A962-DDB3-4FE3-AE48-713AF7DAB6D0}"/>
    <dgm:cxn modelId="{CEA8EFD3-40A5-43C6-AA3B-1E9DC3DBB35F}" srcId="{A3908178-D0E3-4232-B0D7-22C3B80D0D97}" destId="{C7D81D4C-DCB8-4417-B7FB-ED072361EE20}" srcOrd="1" destOrd="0" parTransId="{E8620E4D-36AE-48D0-AC1E-73663FFB299C}" sibTransId="{4FC67067-A974-4947-99E0-0F64823A78C5}"/>
    <dgm:cxn modelId="{1F51CBD7-F9B0-4E45-8B7F-0E4176CE781B}" srcId="{11D8D91D-2F9B-4CC5-96FE-0609AE19C103}" destId="{84F49A95-C257-4C0D-B819-C9715E0C0542}" srcOrd="2" destOrd="0" parTransId="{596206CF-7AAF-4652-98F2-4099F73F12C0}" sibTransId="{16D79E40-E39D-496D-9D2A-FAFB0DA9E683}"/>
    <dgm:cxn modelId="{E9EB59E2-D42E-4A70-9986-E3D62C2A80A7}" srcId="{11D8D91D-2F9B-4CC5-96FE-0609AE19C103}" destId="{A3908178-D0E3-4232-B0D7-22C3B80D0D97}" srcOrd="3" destOrd="0" parTransId="{5A5BCC8D-4483-47F4-8839-60AEDE326295}" sibTransId="{69AC5292-7857-473A-B2A8-5B65730F172E}"/>
    <dgm:cxn modelId="{27A497E4-D081-4717-BC10-8DA1B9BAFF9B}" type="presOf" srcId="{3AEE69EC-F73F-4F73-934B-E3B69CF93900}" destId="{F95A8467-7C81-4D5D-959F-75F4167D64C0}" srcOrd="0" destOrd="0" presId="urn:microsoft.com/office/officeart/2018/2/layout/IconVerticalSolidList"/>
    <dgm:cxn modelId="{AD9539FA-FF60-4358-B35A-8CE3B26C5C76}" srcId="{8D314B00-C440-4BB4-95BA-B15067C0B582}" destId="{9307565D-B54A-4C80-8750-82D2D514EE35}" srcOrd="0" destOrd="0" parTransId="{89B9F6A9-F6BC-4990-8CDA-79D90B4BEAFA}" sibTransId="{26386F92-9C3A-47C3-AF71-2C7660D7F276}"/>
    <dgm:cxn modelId="{F0BB4243-394E-4638-9E02-55AA4094AB5D}" type="presParOf" srcId="{05B3C2C5-8F27-408E-97B7-B7D3C614431E}" destId="{F5A79B40-0E07-4121-9425-7C4386815AE6}" srcOrd="0" destOrd="0" presId="urn:microsoft.com/office/officeart/2018/2/layout/IconVerticalSolidList"/>
    <dgm:cxn modelId="{1A123CF4-3D8E-46B2-91FE-175FA6563613}" type="presParOf" srcId="{F5A79B40-0E07-4121-9425-7C4386815AE6}" destId="{0F96F6C2-5254-488A-A4B6-ADEB18DB2190}" srcOrd="0" destOrd="0" presId="urn:microsoft.com/office/officeart/2018/2/layout/IconVerticalSolidList"/>
    <dgm:cxn modelId="{B4DEEEEB-B1F5-4EED-9F1E-5C969DE92A2C}" type="presParOf" srcId="{F5A79B40-0E07-4121-9425-7C4386815AE6}" destId="{790BAF16-2F60-48B6-ABE5-7DD80A13BEA0}" srcOrd="1" destOrd="0" presId="urn:microsoft.com/office/officeart/2018/2/layout/IconVerticalSolidList"/>
    <dgm:cxn modelId="{38F344CA-2912-46F7-B5BA-BE8602DDAF25}" type="presParOf" srcId="{F5A79B40-0E07-4121-9425-7C4386815AE6}" destId="{E9AE9E8A-EDD6-4BFA-824B-925041A1E280}" srcOrd="2" destOrd="0" presId="urn:microsoft.com/office/officeart/2018/2/layout/IconVerticalSolidList"/>
    <dgm:cxn modelId="{85F17CAA-29B5-4B51-A330-D5BB641F1AE9}" type="presParOf" srcId="{F5A79B40-0E07-4121-9425-7C4386815AE6}" destId="{6D64EC7C-96E2-45AB-9644-DAD21A1E3D51}" srcOrd="3" destOrd="0" presId="urn:microsoft.com/office/officeart/2018/2/layout/IconVerticalSolidList"/>
    <dgm:cxn modelId="{88D2D6CA-79F9-4009-8114-BB35712A0D9D}" type="presParOf" srcId="{F5A79B40-0E07-4121-9425-7C4386815AE6}" destId="{40E4A33C-4F1E-4005-98F2-BB4D244B4E9F}" srcOrd="4" destOrd="0" presId="urn:microsoft.com/office/officeart/2018/2/layout/IconVerticalSolidList"/>
    <dgm:cxn modelId="{547FA633-6A25-4CE2-A07F-DFE770E2E1C5}" type="presParOf" srcId="{05B3C2C5-8F27-408E-97B7-B7D3C614431E}" destId="{23A6F760-6D96-4B22-B3F6-68FF5705657C}" srcOrd="1" destOrd="0" presId="urn:microsoft.com/office/officeart/2018/2/layout/IconVerticalSolidList"/>
    <dgm:cxn modelId="{791E7DC2-DF62-4497-B0E7-04E7EAF2D416}" type="presParOf" srcId="{05B3C2C5-8F27-408E-97B7-B7D3C614431E}" destId="{2F10FA96-70E4-4DB7-86F0-59FA38D0E2F1}" srcOrd="2" destOrd="0" presId="urn:microsoft.com/office/officeart/2018/2/layout/IconVerticalSolidList"/>
    <dgm:cxn modelId="{D3BAA1EC-1E0A-40F6-9A75-9398A76A7E0D}" type="presParOf" srcId="{2F10FA96-70E4-4DB7-86F0-59FA38D0E2F1}" destId="{7ED57BC6-0B9B-41C8-B07D-8455F0820C61}" srcOrd="0" destOrd="0" presId="urn:microsoft.com/office/officeart/2018/2/layout/IconVerticalSolidList"/>
    <dgm:cxn modelId="{84830FD0-272C-4774-BEB7-B35409987D92}" type="presParOf" srcId="{2F10FA96-70E4-4DB7-86F0-59FA38D0E2F1}" destId="{53650CBD-1813-4B6F-A53D-D30FBB686B4D}" srcOrd="1" destOrd="0" presId="urn:microsoft.com/office/officeart/2018/2/layout/IconVerticalSolidList"/>
    <dgm:cxn modelId="{33C2E4D7-C8E0-4790-91E9-654B81902241}" type="presParOf" srcId="{2F10FA96-70E4-4DB7-86F0-59FA38D0E2F1}" destId="{C09EED40-2D8C-4D9A-B810-CD8A7C67A435}" srcOrd="2" destOrd="0" presId="urn:microsoft.com/office/officeart/2018/2/layout/IconVerticalSolidList"/>
    <dgm:cxn modelId="{9785150C-52E3-4C91-85B7-BB1ACAFFE72C}" type="presParOf" srcId="{2F10FA96-70E4-4DB7-86F0-59FA38D0E2F1}" destId="{06CE59C8-130C-43E0-8FD1-15F5BA19B5E3}" srcOrd="3" destOrd="0" presId="urn:microsoft.com/office/officeart/2018/2/layout/IconVerticalSolidList"/>
    <dgm:cxn modelId="{6B4C758D-F199-4A3D-AD53-1DE5C35BE4CB}" type="presParOf" srcId="{2F10FA96-70E4-4DB7-86F0-59FA38D0E2F1}" destId="{F95A8467-7C81-4D5D-959F-75F4167D64C0}" srcOrd="4" destOrd="0" presId="urn:microsoft.com/office/officeart/2018/2/layout/IconVerticalSolidList"/>
    <dgm:cxn modelId="{3630C36F-EE21-47B0-B4D7-F0F02C8A2839}" type="presParOf" srcId="{05B3C2C5-8F27-408E-97B7-B7D3C614431E}" destId="{5D47DE96-CACF-4644-881F-1084D23146EE}" srcOrd="3" destOrd="0" presId="urn:microsoft.com/office/officeart/2018/2/layout/IconVerticalSolidList"/>
    <dgm:cxn modelId="{2B9CAE86-F015-4909-87DB-5591B0E11FC5}" type="presParOf" srcId="{05B3C2C5-8F27-408E-97B7-B7D3C614431E}" destId="{A8C791FC-1E04-4C98-A9B2-D008056F62AF}" srcOrd="4" destOrd="0" presId="urn:microsoft.com/office/officeart/2018/2/layout/IconVerticalSolidList"/>
    <dgm:cxn modelId="{808A28A6-3F9A-4DB4-907E-2972668C7057}" type="presParOf" srcId="{A8C791FC-1E04-4C98-A9B2-D008056F62AF}" destId="{1AA6AB03-A7AD-4FEA-BBA3-52889D0EFDB1}" srcOrd="0" destOrd="0" presId="urn:microsoft.com/office/officeart/2018/2/layout/IconVerticalSolidList"/>
    <dgm:cxn modelId="{0110B237-6469-4D8B-A69E-36636F753841}" type="presParOf" srcId="{A8C791FC-1E04-4C98-A9B2-D008056F62AF}" destId="{4545BE25-EEF0-43DB-8AC2-61E9DDBFABC3}" srcOrd="1" destOrd="0" presId="urn:microsoft.com/office/officeart/2018/2/layout/IconVerticalSolidList"/>
    <dgm:cxn modelId="{A84F7095-D278-4B45-8C80-365C46CA0735}" type="presParOf" srcId="{A8C791FC-1E04-4C98-A9B2-D008056F62AF}" destId="{24B096A0-957D-4822-989E-D488590AFCC0}" srcOrd="2" destOrd="0" presId="urn:microsoft.com/office/officeart/2018/2/layout/IconVerticalSolidList"/>
    <dgm:cxn modelId="{2FBD55BC-D0AD-40F9-A29E-76D3C3D36AFE}" type="presParOf" srcId="{A8C791FC-1E04-4C98-A9B2-D008056F62AF}" destId="{E2BC4E73-EA3A-420B-B323-639E35B33A7C}" srcOrd="3" destOrd="0" presId="urn:microsoft.com/office/officeart/2018/2/layout/IconVerticalSolidList"/>
    <dgm:cxn modelId="{488B3823-E9DC-4F11-A5F3-C67E6497D266}" type="presParOf" srcId="{A8C791FC-1E04-4C98-A9B2-D008056F62AF}" destId="{35F77631-162B-4E67-8D25-DFAFB4914C5A}" srcOrd="4" destOrd="0" presId="urn:microsoft.com/office/officeart/2018/2/layout/IconVerticalSolidList"/>
    <dgm:cxn modelId="{1012E10E-187E-4BA7-B430-B51AE5B9138E}" type="presParOf" srcId="{05B3C2C5-8F27-408E-97B7-B7D3C614431E}" destId="{940CD095-CB69-4756-851C-3B7DA4632E76}" srcOrd="5" destOrd="0" presId="urn:microsoft.com/office/officeart/2018/2/layout/IconVerticalSolidList"/>
    <dgm:cxn modelId="{369E37DA-A26A-4386-9EEB-6683F6BE740B}" type="presParOf" srcId="{05B3C2C5-8F27-408E-97B7-B7D3C614431E}" destId="{01E6C898-02F0-4C9E-88DA-7589FF96FF7D}" srcOrd="6" destOrd="0" presId="urn:microsoft.com/office/officeart/2018/2/layout/IconVerticalSolidList"/>
    <dgm:cxn modelId="{9660005A-E502-4EC2-B5C1-70AF980600B5}" type="presParOf" srcId="{01E6C898-02F0-4C9E-88DA-7589FF96FF7D}" destId="{479F524B-1442-4BF6-8E2D-8F8D7B87EF01}" srcOrd="0" destOrd="0" presId="urn:microsoft.com/office/officeart/2018/2/layout/IconVerticalSolidList"/>
    <dgm:cxn modelId="{E42BC83C-5942-44CB-BACD-CB7EFC91698D}" type="presParOf" srcId="{01E6C898-02F0-4C9E-88DA-7589FF96FF7D}" destId="{A03148FB-D3A1-4CC1-8D8F-F2AF350367F4}" srcOrd="1" destOrd="0" presId="urn:microsoft.com/office/officeart/2018/2/layout/IconVerticalSolidList"/>
    <dgm:cxn modelId="{381CC82F-2736-4180-937D-7770BB8FB800}" type="presParOf" srcId="{01E6C898-02F0-4C9E-88DA-7589FF96FF7D}" destId="{17FDB869-54E2-429A-BE69-A06ADD2B1247}" srcOrd="2" destOrd="0" presId="urn:microsoft.com/office/officeart/2018/2/layout/IconVerticalSolidList"/>
    <dgm:cxn modelId="{96A98005-9EC0-48F8-85A6-0CF0D621F66E}" type="presParOf" srcId="{01E6C898-02F0-4C9E-88DA-7589FF96FF7D}" destId="{AEA42F87-6EB5-475D-8F6A-062FDD95D33D}" srcOrd="3" destOrd="0" presId="urn:microsoft.com/office/officeart/2018/2/layout/IconVerticalSolidList"/>
    <dgm:cxn modelId="{0EC94BF1-4123-435F-93D1-E02DE85D8EF2}" type="presParOf" srcId="{01E6C898-02F0-4C9E-88DA-7589FF96FF7D}" destId="{3DDDD3D0-A789-4FD3-A7E9-2103C1E8CFB8}"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C6CCE2-FCE4-4E22-A980-90FD039FFE80}"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GB"/>
        </a:p>
      </dgm:t>
    </dgm:pt>
    <dgm:pt modelId="{FD92A2E1-08A2-47B3-8310-A2DAE3DEDCA8}">
      <dgm:prSet phldrT="[Text]"/>
      <dgm:spPr/>
      <dgm:t>
        <a:bodyPr/>
        <a:lstStyle/>
        <a:p>
          <a:r>
            <a:rPr lang="en-GB" dirty="0"/>
            <a:t>Strengths</a:t>
          </a:r>
        </a:p>
      </dgm:t>
    </dgm:pt>
    <dgm:pt modelId="{66778BB1-FA39-4C25-A885-53DB59D62996}" type="parTrans" cxnId="{C30B6F60-CB31-44A5-8A8C-3B153A52F8F4}">
      <dgm:prSet/>
      <dgm:spPr/>
      <dgm:t>
        <a:bodyPr/>
        <a:lstStyle/>
        <a:p>
          <a:endParaRPr lang="en-GB"/>
        </a:p>
      </dgm:t>
    </dgm:pt>
    <dgm:pt modelId="{F41CA652-CB48-462B-B313-2FFA1AB02DEF}" type="sibTrans" cxnId="{C30B6F60-CB31-44A5-8A8C-3B153A52F8F4}">
      <dgm:prSet/>
      <dgm:spPr/>
      <dgm:t>
        <a:bodyPr/>
        <a:lstStyle/>
        <a:p>
          <a:endParaRPr lang="en-GB"/>
        </a:p>
      </dgm:t>
    </dgm:pt>
    <dgm:pt modelId="{F71813E2-49A0-4A7C-A34D-ABF76F156BC5}">
      <dgm:prSet phldrT="[Text]"/>
      <dgm:spPr/>
      <dgm:t>
        <a:bodyPr/>
        <a:lstStyle/>
        <a:p>
          <a:r>
            <a:rPr lang="en-GB" dirty="0"/>
            <a:t>Increased gross margin</a:t>
          </a:r>
        </a:p>
      </dgm:t>
    </dgm:pt>
    <dgm:pt modelId="{B4F52E2E-A142-492A-BE54-3FE067DEE975}" type="parTrans" cxnId="{9456FC38-1B6A-4E83-B190-2152B61388E0}">
      <dgm:prSet/>
      <dgm:spPr/>
      <dgm:t>
        <a:bodyPr/>
        <a:lstStyle/>
        <a:p>
          <a:endParaRPr lang="en-GB"/>
        </a:p>
      </dgm:t>
    </dgm:pt>
    <dgm:pt modelId="{628E02C5-B13D-475F-B070-8313AD81F014}" type="sibTrans" cxnId="{9456FC38-1B6A-4E83-B190-2152B61388E0}">
      <dgm:prSet/>
      <dgm:spPr/>
      <dgm:t>
        <a:bodyPr/>
        <a:lstStyle/>
        <a:p>
          <a:endParaRPr lang="en-GB"/>
        </a:p>
      </dgm:t>
    </dgm:pt>
    <dgm:pt modelId="{E505C01B-9812-4BCC-BCC3-BB7CCD9A6928}">
      <dgm:prSet phldrT="[Text]"/>
      <dgm:spPr/>
      <dgm:t>
        <a:bodyPr/>
        <a:lstStyle/>
        <a:p>
          <a:r>
            <a:rPr lang="en-GB" dirty="0"/>
            <a:t>Less risk</a:t>
          </a:r>
        </a:p>
      </dgm:t>
    </dgm:pt>
    <dgm:pt modelId="{4ACD9EB3-F073-4344-BF38-377E135BB64F}" type="parTrans" cxnId="{799A01CD-C9B4-4429-B099-1CD38E04E843}">
      <dgm:prSet/>
      <dgm:spPr/>
      <dgm:t>
        <a:bodyPr/>
        <a:lstStyle/>
        <a:p>
          <a:endParaRPr lang="en-GB"/>
        </a:p>
      </dgm:t>
    </dgm:pt>
    <dgm:pt modelId="{841A7934-A118-4AD5-97DC-202E45C57160}" type="sibTrans" cxnId="{799A01CD-C9B4-4429-B099-1CD38E04E843}">
      <dgm:prSet/>
      <dgm:spPr/>
      <dgm:t>
        <a:bodyPr/>
        <a:lstStyle/>
        <a:p>
          <a:endParaRPr lang="en-GB"/>
        </a:p>
      </dgm:t>
    </dgm:pt>
    <dgm:pt modelId="{819D454A-5F5B-4218-A47B-4DBCA6EAC40E}">
      <dgm:prSet phldrT="[Text]"/>
      <dgm:spPr/>
      <dgm:t>
        <a:bodyPr/>
        <a:lstStyle/>
        <a:p>
          <a:r>
            <a:rPr lang="en-GB" dirty="0"/>
            <a:t>Weaknesses</a:t>
          </a:r>
        </a:p>
      </dgm:t>
    </dgm:pt>
    <dgm:pt modelId="{6BB072C6-491E-4CD4-B72C-3EA81FBDEBB3}" type="parTrans" cxnId="{C1AF6759-45B0-45E8-99CD-8E2D0A6FE33D}">
      <dgm:prSet/>
      <dgm:spPr/>
      <dgm:t>
        <a:bodyPr/>
        <a:lstStyle/>
        <a:p>
          <a:endParaRPr lang="en-GB"/>
        </a:p>
      </dgm:t>
    </dgm:pt>
    <dgm:pt modelId="{4D28F310-2C8C-4065-A21E-32E9F8EC5634}" type="sibTrans" cxnId="{C1AF6759-45B0-45E8-99CD-8E2D0A6FE33D}">
      <dgm:prSet/>
      <dgm:spPr/>
      <dgm:t>
        <a:bodyPr/>
        <a:lstStyle/>
        <a:p>
          <a:endParaRPr lang="en-GB"/>
        </a:p>
      </dgm:t>
    </dgm:pt>
    <dgm:pt modelId="{AA11E81C-B7EB-4007-B887-DF3C86B97628}">
      <dgm:prSet phldrT="[Text]"/>
      <dgm:spPr/>
      <dgm:t>
        <a:bodyPr/>
        <a:lstStyle/>
        <a:p>
          <a:r>
            <a:rPr lang="en-GB" dirty="0"/>
            <a:t>More barriers</a:t>
          </a:r>
        </a:p>
      </dgm:t>
    </dgm:pt>
    <dgm:pt modelId="{B23179AF-D932-4A89-96D7-7F7D70BE1EAC}" type="parTrans" cxnId="{4D7B1AAF-4948-4CDD-A6B7-4A0AA1A50078}">
      <dgm:prSet/>
      <dgm:spPr/>
      <dgm:t>
        <a:bodyPr/>
        <a:lstStyle/>
        <a:p>
          <a:endParaRPr lang="en-GB"/>
        </a:p>
      </dgm:t>
    </dgm:pt>
    <dgm:pt modelId="{99C27291-45BE-49E2-94A6-47FC269DCB58}" type="sibTrans" cxnId="{4D7B1AAF-4948-4CDD-A6B7-4A0AA1A50078}">
      <dgm:prSet/>
      <dgm:spPr/>
      <dgm:t>
        <a:bodyPr/>
        <a:lstStyle/>
        <a:p>
          <a:endParaRPr lang="en-GB"/>
        </a:p>
      </dgm:t>
    </dgm:pt>
    <dgm:pt modelId="{A24C5EB3-0499-42A3-B29D-C3EACA1B0FBA}">
      <dgm:prSet phldrT="[Text]"/>
      <dgm:spPr/>
      <dgm:t>
        <a:bodyPr/>
        <a:lstStyle/>
        <a:p>
          <a:r>
            <a:rPr lang="en-GB" dirty="0"/>
            <a:t>No pricing flexibility</a:t>
          </a:r>
        </a:p>
      </dgm:t>
    </dgm:pt>
    <dgm:pt modelId="{8388B5F3-3B5E-480E-81D7-D82FD1703149}" type="parTrans" cxnId="{A52A5139-7E8D-4CB6-91DE-67EB40A8CD3A}">
      <dgm:prSet/>
      <dgm:spPr/>
      <dgm:t>
        <a:bodyPr/>
        <a:lstStyle/>
        <a:p>
          <a:endParaRPr lang="en-GB"/>
        </a:p>
      </dgm:t>
    </dgm:pt>
    <dgm:pt modelId="{F4D99A48-3289-4FD8-8835-0E06F636B632}" type="sibTrans" cxnId="{A52A5139-7E8D-4CB6-91DE-67EB40A8CD3A}">
      <dgm:prSet/>
      <dgm:spPr/>
      <dgm:t>
        <a:bodyPr/>
        <a:lstStyle/>
        <a:p>
          <a:endParaRPr lang="en-GB"/>
        </a:p>
      </dgm:t>
    </dgm:pt>
    <dgm:pt modelId="{D7491777-0FD4-4DF3-AF29-A16367B661DB}">
      <dgm:prSet phldrT="[Text]"/>
      <dgm:spPr/>
      <dgm:t>
        <a:bodyPr/>
        <a:lstStyle/>
        <a:p>
          <a:r>
            <a:rPr lang="en-GB" dirty="0"/>
            <a:t>Reduction of geographical barriers and website visibility</a:t>
          </a:r>
        </a:p>
      </dgm:t>
    </dgm:pt>
    <dgm:pt modelId="{CCBE59D4-B4ED-4D27-B692-EABECD4759FF}" type="parTrans" cxnId="{A0971A1C-CEC2-48BB-8A87-DEA20B4F10BB}">
      <dgm:prSet/>
      <dgm:spPr/>
      <dgm:t>
        <a:bodyPr/>
        <a:lstStyle/>
        <a:p>
          <a:endParaRPr lang="en-GB"/>
        </a:p>
      </dgm:t>
    </dgm:pt>
    <dgm:pt modelId="{6CD46334-CDC5-4655-BC88-E3897C351DF5}" type="sibTrans" cxnId="{A0971A1C-CEC2-48BB-8A87-DEA20B4F10BB}">
      <dgm:prSet/>
      <dgm:spPr/>
      <dgm:t>
        <a:bodyPr/>
        <a:lstStyle/>
        <a:p>
          <a:endParaRPr lang="en-GB"/>
        </a:p>
      </dgm:t>
    </dgm:pt>
    <dgm:pt modelId="{1DA18044-D65C-4F75-AB64-157ED84149CB}">
      <dgm:prSet phldrT="[Text]"/>
      <dgm:spPr/>
      <dgm:t>
        <a:bodyPr/>
        <a:lstStyle/>
        <a:p>
          <a:r>
            <a:rPr lang="en-GB" dirty="0"/>
            <a:t>Increased competition</a:t>
          </a:r>
        </a:p>
      </dgm:t>
    </dgm:pt>
    <dgm:pt modelId="{4A85DC14-8DBC-49F3-9EE0-528C6A01FF38}" type="parTrans" cxnId="{37B01B5E-F31F-4518-A7B3-9EC87EAE34D6}">
      <dgm:prSet/>
      <dgm:spPr/>
      <dgm:t>
        <a:bodyPr/>
        <a:lstStyle/>
        <a:p>
          <a:endParaRPr lang="en-GB"/>
        </a:p>
      </dgm:t>
    </dgm:pt>
    <dgm:pt modelId="{806E7041-CFF2-4C2E-9CD5-2DFBF407BC04}" type="sibTrans" cxnId="{37B01B5E-F31F-4518-A7B3-9EC87EAE34D6}">
      <dgm:prSet/>
      <dgm:spPr/>
      <dgm:t>
        <a:bodyPr/>
        <a:lstStyle/>
        <a:p>
          <a:endParaRPr lang="en-GB"/>
        </a:p>
      </dgm:t>
    </dgm:pt>
    <dgm:pt modelId="{B00C9361-42CE-4494-BEE7-E79D6D9B3B8D}">
      <dgm:prSet phldrT="[Text]"/>
      <dgm:spPr/>
      <dgm:t>
        <a:bodyPr/>
        <a:lstStyle/>
        <a:p>
          <a:r>
            <a:rPr lang="en-GB" dirty="0"/>
            <a:t>Threats</a:t>
          </a:r>
        </a:p>
      </dgm:t>
    </dgm:pt>
    <dgm:pt modelId="{5ED16A89-74F9-4F79-8C6D-49C922A051FC}" type="parTrans" cxnId="{565C3F40-EEE8-49A5-8A5C-23B2176D5656}">
      <dgm:prSet/>
      <dgm:spPr/>
      <dgm:t>
        <a:bodyPr/>
        <a:lstStyle/>
        <a:p>
          <a:endParaRPr lang="en-GB"/>
        </a:p>
      </dgm:t>
    </dgm:pt>
    <dgm:pt modelId="{30F4E6FB-C6A1-4DD7-894F-81581182DE63}" type="sibTrans" cxnId="{565C3F40-EEE8-49A5-8A5C-23B2176D5656}">
      <dgm:prSet/>
      <dgm:spPr/>
      <dgm:t>
        <a:bodyPr/>
        <a:lstStyle/>
        <a:p>
          <a:endParaRPr lang="en-GB"/>
        </a:p>
      </dgm:t>
    </dgm:pt>
    <dgm:pt modelId="{E0BFB8C8-B863-4C36-8C3F-003D249A510C}">
      <dgm:prSet phldrT="[Text]"/>
      <dgm:spPr/>
      <dgm:t>
        <a:bodyPr/>
        <a:lstStyle/>
        <a:p>
          <a:r>
            <a:rPr lang="en-GB" dirty="0"/>
            <a:t>Chance of expansion</a:t>
          </a:r>
        </a:p>
      </dgm:t>
    </dgm:pt>
    <dgm:pt modelId="{603A21D5-975A-4C58-A8E1-CA7F42DCC860}" type="parTrans" cxnId="{EB8744F9-AF93-4AD8-AD98-EA189B99F97C}">
      <dgm:prSet/>
      <dgm:spPr/>
      <dgm:t>
        <a:bodyPr/>
        <a:lstStyle/>
        <a:p>
          <a:endParaRPr lang="en-GB"/>
        </a:p>
      </dgm:t>
    </dgm:pt>
    <dgm:pt modelId="{8787D658-DF98-4892-9A8D-1552C6AE9E81}" type="sibTrans" cxnId="{EB8744F9-AF93-4AD8-AD98-EA189B99F97C}">
      <dgm:prSet/>
      <dgm:spPr/>
      <dgm:t>
        <a:bodyPr/>
        <a:lstStyle/>
        <a:p>
          <a:endParaRPr lang="en-GB"/>
        </a:p>
      </dgm:t>
    </dgm:pt>
    <dgm:pt modelId="{2C233759-1958-401C-8B15-98C3D8840F59}">
      <dgm:prSet phldrT="[Text]"/>
      <dgm:spPr/>
      <dgm:t>
        <a:bodyPr/>
        <a:lstStyle/>
        <a:p>
          <a:r>
            <a:rPr lang="en-GB" dirty="0"/>
            <a:t>Opportunities</a:t>
          </a:r>
        </a:p>
      </dgm:t>
    </dgm:pt>
    <dgm:pt modelId="{6CD4B6E7-C6E1-4A75-8EAA-7F14D13BEAE6}" type="parTrans" cxnId="{F9F5294C-9B4C-4B07-88A2-724B60EC3ADF}">
      <dgm:prSet/>
      <dgm:spPr/>
      <dgm:t>
        <a:bodyPr/>
        <a:lstStyle/>
        <a:p>
          <a:endParaRPr lang="en-GB"/>
        </a:p>
      </dgm:t>
    </dgm:pt>
    <dgm:pt modelId="{E318C6CC-6AAD-4A1D-81FD-1B937A243F78}" type="sibTrans" cxnId="{F9F5294C-9B4C-4B07-88A2-724B60EC3ADF}">
      <dgm:prSet/>
      <dgm:spPr/>
      <dgm:t>
        <a:bodyPr/>
        <a:lstStyle/>
        <a:p>
          <a:endParaRPr lang="en-GB"/>
        </a:p>
      </dgm:t>
    </dgm:pt>
    <dgm:pt modelId="{70452B0E-B9D4-4047-94C3-DB329A6FE716}">
      <dgm:prSet phldrT="[Text]"/>
      <dgm:spPr/>
      <dgm:t>
        <a:bodyPr/>
        <a:lstStyle/>
        <a:p>
          <a:r>
            <a:rPr lang="en-GB" dirty="0"/>
            <a:t>Wholesale business opportunity</a:t>
          </a:r>
        </a:p>
      </dgm:t>
    </dgm:pt>
    <dgm:pt modelId="{7ECA67C3-9671-45D8-B877-2D6640DE5A2D}" type="parTrans" cxnId="{60560C35-A709-4496-B75C-8F265884E2E0}">
      <dgm:prSet/>
      <dgm:spPr/>
      <dgm:t>
        <a:bodyPr/>
        <a:lstStyle/>
        <a:p>
          <a:endParaRPr lang="en-GB"/>
        </a:p>
      </dgm:t>
    </dgm:pt>
    <dgm:pt modelId="{FA630E8F-5BA9-4513-BC3A-24A147D55BD6}" type="sibTrans" cxnId="{60560C35-A709-4496-B75C-8F265884E2E0}">
      <dgm:prSet/>
      <dgm:spPr/>
      <dgm:t>
        <a:bodyPr/>
        <a:lstStyle/>
        <a:p>
          <a:endParaRPr lang="en-GB"/>
        </a:p>
      </dgm:t>
    </dgm:pt>
    <dgm:pt modelId="{6F6BA772-8DBF-4E74-9861-5A0C58A50243}">
      <dgm:prSet phldrT="[Text]"/>
      <dgm:spPr/>
      <dgm:t>
        <a:bodyPr/>
        <a:lstStyle/>
        <a:p>
          <a:r>
            <a:rPr lang="en-GB" dirty="0"/>
            <a:t>Effect laws and regulations</a:t>
          </a:r>
        </a:p>
      </dgm:t>
    </dgm:pt>
    <dgm:pt modelId="{95FAB29A-6F4C-4B53-BF24-5AFF46BFA086}" type="parTrans" cxnId="{5B25BF88-6EDC-4304-BC12-BDB22A560D46}">
      <dgm:prSet/>
      <dgm:spPr/>
      <dgm:t>
        <a:bodyPr/>
        <a:lstStyle/>
        <a:p>
          <a:endParaRPr lang="en-GB"/>
        </a:p>
      </dgm:t>
    </dgm:pt>
    <dgm:pt modelId="{A15E2A2C-64F9-4CAE-8E40-AC04F914614C}" type="sibTrans" cxnId="{5B25BF88-6EDC-4304-BC12-BDB22A560D46}">
      <dgm:prSet/>
      <dgm:spPr/>
      <dgm:t>
        <a:bodyPr/>
        <a:lstStyle/>
        <a:p>
          <a:endParaRPr lang="en-GB"/>
        </a:p>
      </dgm:t>
    </dgm:pt>
    <dgm:pt modelId="{F923C96A-73CA-460A-8EF8-2BEAC314A648}">
      <dgm:prSet phldrT="[Text]"/>
      <dgm:spPr/>
      <dgm:t>
        <a:bodyPr/>
        <a:lstStyle/>
        <a:p>
          <a:r>
            <a:rPr lang="en-GB" dirty="0"/>
            <a:t>Increase of pricing</a:t>
          </a:r>
        </a:p>
      </dgm:t>
    </dgm:pt>
    <dgm:pt modelId="{85E9993A-CAC7-46DD-8963-506068351D7C}" type="parTrans" cxnId="{287E2480-E98B-4A35-A6ED-D4E19398EB24}">
      <dgm:prSet/>
      <dgm:spPr/>
      <dgm:t>
        <a:bodyPr/>
        <a:lstStyle/>
        <a:p>
          <a:endParaRPr lang="en-GB"/>
        </a:p>
      </dgm:t>
    </dgm:pt>
    <dgm:pt modelId="{3C79574B-DDA5-4C23-A2B8-05C0115AAA8B}" type="sibTrans" cxnId="{287E2480-E98B-4A35-A6ED-D4E19398EB24}">
      <dgm:prSet/>
      <dgm:spPr/>
      <dgm:t>
        <a:bodyPr/>
        <a:lstStyle/>
        <a:p>
          <a:endParaRPr lang="en-GB"/>
        </a:p>
      </dgm:t>
    </dgm:pt>
    <dgm:pt modelId="{2489C7B1-48C4-42E4-9E1F-D8A10B41E331}" type="pres">
      <dgm:prSet presAssocID="{6CC6CCE2-FCE4-4E22-A980-90FD039FFE80}" presName="diagram" presStyleCnt="0">
        <dgm:presLayoutVars>
          <dgm:chPref val="1"/>
          <dgm:dir/>
          <dgm:animOne val="branch"/>
          <dgm:animLvl val="lvl"/>
          <dgm:resizeHandles/>
        </dgm:presLayoutVars>
      </dgm:prSet>
      <dgm:spPr/>
    </dgm:pt>
    <dgm:pt modelId="{DEC21B58-89BB-4AD8-8A3D-FDF86B9D9A8A}" type="pres">
      <dgm:prSet presAssocID="{FD92A2E1-08A2-47B3-8310-A2DAE3DEDCA8}" presName="root" presStyleCnt="0"/>
      <dgm:spPr/>
    </dgm:pt>
    <dgm:pt modelId="{0E7A243F-7A1B-43D4-A4A2-F00F11A71A92}" type="pres">
      <dgm:prSet presAssocID="{FD92A2E1-08A2-47B3-8310-A2DAE3DEDCA8}" presName="rootComposite" presStyleCnt="0"/>
      <dgm:spPr/>
    </dgm:pt>
    <dgm:pt modelId="{D1E37637-A951-4C9C-8D16-AB914A52E109}" type="pres">
      <dgm:prSet presAssocID="{FD92A2E1-08A2-47B3-8310-A2DAE3DEDCA8}" presName="rootText" presStyleLbl="node1" presStyleIdx="0" presStyleCnt="4"/>
      <dgm:spPr/>
    </dgm:pt>
    <dgm:pt modelId="{3D1A8222-90EC-48E6-911B-5FEFD8ED69D0}" type="pres">
      <dgm:prSet presAssocID="{FD92A2E1-08A2-47B3-8310-A2DAE3DEDCA8}" presName="rootConnector" presStyleLbl="node1" presStyleIdx="0" presStyleCnt="4"/>
      <dgm:spPr/>
    </dgm:pt>
    <dgm:pt modelId="{D2B386CD-6033-442A-B122-3C41DE34C75B}" type="pres">
      <dgm:prSet presAssocID="{FD92A2E1-08A2-47B3-8310-A2DAE3DEDCA8}" presName="childShape" presStyleCnt="0"/>
      <dgm:spPr/>
    </dgm:pt>
    <dgm:pt modelId="{E5F66326-7226-40BA-903E-A5D12D07C932}" type="pres">
      <dgm:prSet presAssocID="{B4F52E2E-A142-492A-BE54-3FE067DEE975}" presName="Name13" presStyleLbl="parChTrans1D2" presStyleIdx="0" presStyleCnt="10"/>
      <dgm:spPr/>
    </dgm:pt>
    <dgm:pt modelId="{52FAD27B-BA4D-4E2D-9FD3-8A9CE80206A4}" type="pres">
      <dgm:prSet presAssocID="{F71813E2-49A0-4A7C-A34D-ABF76F156BC5}" presName="childText" presStyleLbl="bgAcc1" presStyleIdx="0" presStyleCnt="10">
        <dgm:presLayoutVars>
          <dgm:bulletEnabled val="1"/>
        </dgm:presLayoutVars>
      </dgm:prSet>
      <dgm:spPr/>
    </dgm:pt>
    <dgm:pt modelId="{5E22D968-EA80-4C20-9C11-C65E87372E49}" type="pres">
      <dgm:prSet presAssocID="{4ACD9EB3-F073-4344-BF38-377E135BB64F}" presName="Name13" presStyleLbl="parChTrans1D2" presStyleIdx="1" presStyleCnt="10"/>
      <dgm:spPr/>
    </dgm:pt>
    <dgm:pt modelId="{60FEDB17-965E-4585-B4D1-2E642F1BF21A}" type="pres">
      <dgm:prSet presAssocID="{E505C01B-9812-4BCC-BCC3-BB7CCD9A6928}" presName="childText" presStyleLbl="bgAcc1" presStyleIdx="1" presStyleCnt="10">
        <dgm:presLayoutVars>
          <dgm:bulletEnabled val="1"/>
        </dgm:presLayoutVars>
      </dgm:prSet>
      <dgm:spPr/>
    </dgm:pt>
    <dgm:pt modelId="{F681BD7E-29E3-43D6-9ACA-2D2A6F2CA51E}" type="pres">
      <dgm:prSet presAssocID="{CCBE59D4-B4ED-4D27-B692-EABECD4759FF}" presName="Name13" presStyleLbl="parChTrans1D2" presStyleIdx="2" presStyleCnt="10"/>
      <dgm:spPr/>
    </dgm:pt>
    <dgm:pt modelId="{6D870386-FCFF-4631-9DE8-70E86AB2B4BE}" type="pres">
      <dgm:prSet presAssocID="{D7491777-0FD4-4DF3-AF29-A16367B661DB}" presName="childText" presStyleLbl="bgAcc1" presStyleIdx="2" presStyleCnt="10">
        <dgm:presLayoutVars>
          <dgm:bulletEnabled val="1"/>
        </dgm:presLayoutVars>
      </dgm:prSet>
      <dgm:spPr/>
    </dgm:pt>
    <dgm:pt modelId="{F468C14D-C557-499F-95D1-F101F6142034}" type="pres">
      <dgm:prSet presAssocID="{819D454A-5F5B-4218-A47B-4DBCA6EAC40E}" presName="root" presStyleCnt="0"/>
      <dgm:spPr/>
    </dgm:pt>
    <dgm:pt modelId="{125B6C04-C504-4716-A37F-81CED19BCBB8}" type="pres">
      <dgm:prSet presAssocID="{819D454A-5F5B-4218-A47B-4DBCA6EAC40E}" presName="rootComposite" presStyleCnt="0"/>
      <dgm:spPr/>
    </dgm:pt>
    <dgm:pt modelId="{20DAC3F5-16CC-45A7-8B64-4ECDA551F55B}" type="pres">
      <dgm:prSet presAssocID="{819D454A-5F5B-4218-A47B-4DBCA6EAC40E}" presName="rootText" presStyleLbl="node1" presStyleIdx="1" presStyleCnt="4"/>
      <dgm:spPr/>
    </dgm:pt>
    <dgm:pt modelId="{E15F17D6-D0D5-40A9-A628-9A090D0D08F7}" type="pres">
      <dgm:prSet presAssocID="{819D454A-5F5B-4218-A47B-4DBCA6EAC40E}" presName="rootConnector" presStyleLbl="node1" presStyleIdx="1" presStyleCnt="4"/>
      <dgm:spPr/>
    </dgm:pt>
    <dgm:pt modelId="{AE5802A3-8687-410E-9185-75EF0A1BF4BF}" type="pres">
      <dgm:prSet presAssocID="{819D454A-5F5B-4218-A47B-4DBCA6EAC40E}" presName="childShape" presStyleCnt="0"/>
      <dgm:spPr/>
    </dgm:pt>
    <dgm:pt modelId="{1397441E-B881-462B-B1FA-D802C8A0BD18}" type="pres">
      <dgm:prSet presAssocID="{B23179AF-D932-4A89-96D7-7F7D70BE1EAC}" presName="Name13" presStyleLbl="parChTrans1D2" presStyleIdx="3" presStyleCnt="10"/>
      <dgm:spPr/>
    </dgm:pt>
    <dgm:pt modelId="{B3E28129-DA5B-4C1C-9827-E043C3C7334C}" type="pres">
      <dgm:prSet presAssocID="{AA11E81C-B7EB-4007-B887-DF3C86B97628}" presName="childText" presStyleLbl="bgAcc1" presStyleIdx="3" presStyleCnt="10">
        <dgm:presLayoutVars>
          <dgm:bulletEnabled val="1"/>
        </dgm:presLayoutVars>
      </dgm:prSet>
      <dgm:spPr/>
    </dgm:pt>
    <dgm:pt modelId="{93ECCEB0-4A68-4EB2-9987-75F40BFA61F2}" type="pres">
      <dgm:prSet presAssocID="{8388B5F3-3B5E-480E-81D7-D82FD1703149}" presName="Name13" presStyleLbl="parChTrans1D2" presStyleIdx="4" presStyleCnt="10"/>
      <dgm:spPr/>
    </dgm:pt>
    <dgm:pt modelId="{802F6F28-727B-4766-BED4-BF537133E053}" type="pres">
      <dgm:prSet presAssocID="{A24C5EB3-0499-42A3-B29D-C3EACA1B0FBA}" presName="childText" presStyleLbl="bgAcc1" presStyleIdx="4" presStyleCnt="10">
        <dgm:presLayoutVars>
          <dgm:bulletEnabled val="1"/>
        </dgm:presLayoutVars>
      </dgm:prSet>
      <dgm:spPr/>
    </dgm:pt>
    <dgm:pt modelId="{346B1434-C5AF-4900-8029-541152326928}" type="pres">
      <dgm:prSet presAssocID="{4A85DC14-8DBC-49F3-9EE0-528C6A01FF38}" presName="Name13" presStyleLbl="parChTrans1D2" presStyleIdx="5" presStyleCnt="10"/>
      <dgm:spPr/>
    </dgm:pt>
    <dgm:pt modelId="{14A791DE-5B65-4E10-82D8-982846089F88}" type="pres">
      <dgm:prSet presAssocID="{1DA18044-D65C-4F75-AB64-157ED84149CB}" presName="childText" presStyleLbl="bgAcc1" presStyleIdx="5" presStyleCnt="10">
        <dgm:presLayoutVars>
          <dgm:bulletEnabled val="1"/>
        </dgm:presLayoutVars>
      </dgm:prSet>
      <dgm:spPr/>
    </dgm:pt>
    <dgm:pt modelId="{DC392ED7-CAA1-4242-9FE6-665FC59E35F8}" type="pres">
      <dgm:prSet presAssocID="{2C233759-1958-401C-8B15-98C3D8840F59}" presName="root" presStyleCnt="0"/>
      <dgm:spPr/>
    </dgm:pt>
    <dgm:pt modelId="{7931285A-EECB-4979-91D7-CEDCF52A24E8}" type="pres">
      <dgm:prSet presAssocID="{2C233759-1958-401C-8B15-98C3D8840F59}" presName="rootComposite" presStyleCnt="0"/>
      <dgm:spPr/>
    </dgm:pt>
    <dgm:pt modelId="{1D70B58B-3665-4156-BA4E-9BEFDF8ACF11}" type="pres">
      <dgm:prSet presAssocID="{2C233759-1958-401C-8B15-98C3D8840F59}" presName="rootText" presStyleLbl="node1" presStyleIdx="2" presStyleCnt="4"/>
      <dgm:spPr/>
    </dgm:pt>
    <dgm:pt modelId="{A6F10791-A00E-4267-B79B-6E02BA72668A}" type="pres">
      <dgm:prSet presAssocID="{2C233759-1958-401C-8B15-98C3D8840F59}" presName="rootConnector" presStyleLbl="node1" presStyleIdx="2" presStyleCnt="4"/>
      <dgm:spPr/>
    </dgm:pt>
    <dgm:pt modelId="{AE45E5B5-2F65-469D-8FEA-110C6F3A23CE}" type="pres">
      <dgm:prSet presAssocID="{2C233759-1958-401C-8B15-98C3D8840F59}" presName="childShape" presStyleCnt="0"/>
      <dgm:spPr/>
    </dgm:pt>
    <dgm:pt modelId="{FAEFDAC6-BC49-455F-B475-977446B9104A}" type="pres">
      <dgm:prSet presAssocID="{603A21D5-975A-4C58-A8E1-CA7F42DCC860}" presName="Name13" presStyleLbl="parChTrans1D2" presStyleIdx="6" presStyleCnt="10"/>
      <dgm:spPr/>
    </dgm:pt>
    <dgm:pt modelId="{DC5AA88F-48A0-4847-A961-E648A8F7E22F}" type="pres">
      <dgm:prSet presAssocID="{E0BFB8C8-B863-4C36-8C3F-003D249A510C}" presName="childText" presStyleLbl="bgAcc1" presStyleIdx="6" presStyleCnt="10">
        <dgm:presLayoutVars>
          <dgm:bulletEnabled val="1"/>
        </dgm:presLayoutVars>
      </dgm:prSet>
      <dgm:spPr/>
    </dgm:pt>
    <dgm:pt modelId="{90CE4BE5-F7E0-4504-AE5B-F6BBDA95B21C}" type="pres">
      <dgm:prSet presAssocID="{7ECA67C3-9671-45D8-B877-2D6640DE5A2D}" presName="Name13" presStyleLbl="parChTrans1D2" presStyleIdx="7" presStyleCnt="10"/>
      <dgm:spPr/>
    </dgm:pt>
    <dgm:pt modelId="{38F296F3-3B09-4D21-A249-62D3F748EFB4}" type="pres">
      <dgm:prSet presAssocID="{70452B0E-B9D4-4047-94C3-DB329A6FE716}" presName="childText" presStyleLbl="bgAcc1" presStyleIdx="7" presStyleCnt="10">
        <dgm:presLayoutVars>
          <dgm:bulletEnabled val="1"/>
        </dgm:presLayoutVars>
      </dgm:prSet>
      <dgm:spPr/>
    </dgm:pt>
    <dgm:pt modelId="{970C1F6B-0DA6-4585-82BC-9E66340A8482}" type="pres">
      <dgm:prSet presAssocID="{B00C9361-42CE-4494-BEE7-E79D6D9B3B8D}" presName="root" presStyleCnt="0"/>
      <dgm:spPr/>
    </dgm:pt>
    <dgm:pt modelId="{5CE04898-2674-4861-BEEB-4B5BDB17B08B}" type="pres">
      <dgm:prSet presAssocID="{B00C9361-42CE-4494-BEE7-E79D6D9B3B8D}" presName="rootComposite" presStyleCnt="0"/>
      <dgm:spPr/>
    </dgm:pt>
    <dgm:pt modelId="{F4618555-D0DC-4E5F-B1B5-C2C7F2E7910F}" type="pres">
      <dgm:prSet presAssocID="{B00C9361-42CE-4494-BEE7-E79D6D9B3B8D}" presName="rootText" presStyleLbl="node1" presStyleIdx="3" presStyleCnt="4"/>
      <dgm:spPr/>
    </dgm:pt>
    <dgm:pt modelId="{B4055CBC-B55E-4D78-AD96-B2A5ED72199F}" type="pres">
      <dgm:prSet presAssocID="{B00C9361-42CE-4494-BEE7-E79D6D9B3B8D}" presName="rootConnector" presStyleLbl="node1" presStyleIdx="3" presStyleCnt="4"/>
      <dgm:spPr/>
    </dgm:pt>
    <dgm:pt modelId="{D0514B55-DB7A-407B-8D38-071097555E39}" type="pres">
      <dgm:prSet presAssocID="{B00C9361-42CE-4494-BEE7-E79D6D9B3B8D}" presName="childShape" presStyleCnt="0"/>
      <dgm:spPr/>
    </dgm:pt>
    <dgm:pt modelId="{1372398F-CCE7-4E75-9AFA-9D942506F3D7}" type="pres">
      <dgm:prSet presAssocID="{95FAB29A-6F4C-4B53-BF24-5AFF46BFA086}" presName="Name13" presStyleLbl="parChTrans1D2" presStyleIdx="8" presStyleCnt="10"/>
      <dgm:spPr/>
    </dgm:pt>
    <dgm:pt modelId="{3DDAC55D-092E-4BB3-87B5-9692B698D155}" type="pres">
      <dgm:prSet presAssocID="{6F6BA772-8DBF-4E74-9861-5A0C58A50243}" presName="childText" presStyleLbl="bgAcc1" presStyleIdx="8" presStyleCnt="10">
        <dgm:presLayoutVars>
          <dgm:bulletEnabled val="1"/>
        </dgm:presLayoutVars>
      </dgm:prSet>
      <dgm:spPr/>
    </dgm:pt>
    <dgm:pt modelId="{6FCADDD8-8BCF-4410-82A5-F9722B63A86C}" type="pres">
      <dgm:prSet presAssocID="{85E9993A-CAC7-46DD-8963-506068351D7C}" presName="Name13" presStyleLbl="parChTrans1D2" presStyleIdx="9" presStyleCnt="10"/>
      <dgm:spPr/>
    </dgm:pt>
    <dgm:pt modelId="{193BC5E7-DB45-4334-97D1-EAE4561B115F}" type="pres">
      <dgm:prSet presAssocID="{F923C96A-73CA-460A-8EF8-2BEAC314A648}" presName="childText" presStyleLbl="bgAcc1" presStyleIdx="9" presStyleCnt="10">
        <dgm:presLayoutVars>
          <dgm:bulletEnabled val="1"/>
        </dgm:presLayoutVars>
      </dgm:prSet>
      <dgm:spPr/>
    </dgm:pt>
  </dgm:ptLst>
  <dgm:cxnLst>
    <dgm:cxn modelId="{74B1E607-682F-4D83-BF7D-C519C8CD99BF}" type="presOf" srcId="{70452B0E-B9D4-4047-94C3-DB329A6FE716}" destId="{38F296F3-3B09-4D21-A249-62D3F748EFB4}" srcOrd="0" destOrd="0" presId="urn:microsoft.com/office/officeart/2005/8/layout/hierarchy3"/>
    <dgm:cxn modelId="{4ACFF00D-97B7-44E5-AF00-36AC6C4C05D8}" type="presOf" srcId="{FD92A2E1-08A2-47B3-8310-A2DAE3DEDCA8}" destId="{D1E37637-A951-4C9C-8D16-AB914A52E109}" srcOrd="0" destOrd="0" presId="urn:microsoft.com/office/officeart/2005/8/layout/hierarchy3"/>
    <dgm:cxn modelId="{9B49CE13-B3A3-41E0-AB79-D8A0F8DEEEF2}" type="presOf" srcId="{819D454A-5F5B-4218-A47B-4DBCA6EAC40E}" destId="{20DAC3F5-16CC-45A7-8B64-4ECDA551F55B}" srcOrd="0" destOrd="0" presId="urn:microsoft.com/office/officeart/2005/8/layout/hierarchy3"/>
    <dgm:cxn modelId="{97104814-4E4A-4D89-BCC8-515567F5FE71}" type="presOf" srcId="{F923C96A-73CA-460A-8EF8-2BEAC314A648}" destId="{193BC5E7-DB45-4334-97D1-EAE4561B115F}" srcOrd="0" destOrd="0" presId="urn:microsoft.com/office/officeart/2005/8/layout/hierarchy3"/>
    <dgm:cxn modelId="{A0971A1C-CEC2-48BB-8A87-DEA20B4F10BB}" srcId="{FD92A2E1-08A2-47B3-8310-A2DAE3DEDCA8}" destId="{D7491777-0FD4-4DF3-AF29-A16367B661DB}" srcOrd="2" destOrd="0" parTransId="{CCBE59D4-B4ED-4D27-B692-EABECD4759FF}" sibTransId="{6CD46334-CDC5-4655-BC88-E3897C351DF5}"/>
    <dgm:cxn modelId="{36B3352C-EEBC-42DC-90CF-72E7775499BF}" type="presOf" srcId="{E505C01B-9812-4BCC-BCC3-BB7CCD9A6928}" destId="{60FEDB17-965E-4585-B4D1-2E642F1BF21A}" srcOrd="0" destOrd="0" presId="urn:microsoft.com/office/officeart/2005/8/layout/hierarchy3"/>
    <dgm:cxn modelId="{60560C35-A709-4496-B75C-8F265884E2E0}" srcId="{2C233759-1958-401C-8B15-98C3D8840F59}" destId="{70452B0E-B9D4-4047-94C3-DB329A6FE716}" srcOrd="1" destOrd="0" parTransId="{7ECA67C3-9671-45D8-B877-2D6640DE5A2D}" sibTransId="{FA630E8F-5BA9-4513-BC3A-24A147D55BD6}"/>
    <dgm:cxn modelId="{DDE3B635-23D8-4BC0-87B3-7E41F77D5F97}" type="presOf" srcId="{FD92A2E1-08A2-47B3-8310-A2DAE3DEDCA8}" destId="{3D1A8222-90EC-48E6-911B-5FEFD8ED69D0}" srcOrd="1" destOrd="0" presId="urn:microsoft.com/office/officeart/2005/8/layout/hierarchy3"/>
    <dgm:cxn modelId="{9456FC38-1B6A-4E83-B190-2152B61388E0}" srcId="{FD92A2E1-08A2-47B3-8310-A2DAE3DEDCA8}" destId="{F71813E2-49A0-4A7C-A34D-ABF76F156BC5}" srcOrd="0" destOrd="0" parTransId="{B4F52E2E-A142-492A-BE54-3FE067DEE975}" sibTransId="{628E02C5-B13D-475F-B070-8313AD81F014}"/>
    <dgm:cxn modelId="{A52A5139-7E8D-4CB6-91DE-67EB40A8CD3A}" srcId="{819D454A-5F5B-4218-A47B-4DBCA6EAC40E}" destId="{A24C5EB3-0499-42A3-B29D-C3EACA1B0FBA}" srcOrd="1" destOrd="0" parTransId="{8388B5F3-3B5E-480E-81D7-D82FD1703149}" sibTransId="{F4D99A48-3289-4FD8-8835-0E06F636B632}"/>
    <dgm:cxn modelId="{F0D4053D-381E-444A-BCD5-8D4B760CE281}" type="presOf" srcId="{1DA18044-D65C-4F75-AB64-157ED84149CB}" destId="{14A791DE-5B65-4E10-82D8-982846089F88}" srcOrd="0" destOrd="0" presId="urn:microsoft.com/office/officeart/2005/8/layout/hierarchy3"/>
    <dgm:cxn modelId="{6A92973E-E863-4636-A89E-2EA9741B8944}" type="presOf" srcId="{7ECA67C3-9671-45D8-B877-2D6640DE5A2D}" destId="{90CE4BE5-F7E0-4504-AE5B-F6BBDA95B21C}" srcOrd="0" destOrd="0" presId="urn:microsoft.com/office/officeart/2005/8/layout/hierarchy3"/>
    <dgm:cxn modelId="{565C3F40-EEE8-49A5-8A5C-23B2176D5656}" srcId="{6CC6CCE2-FCE4-4E22-A980-90FD039FFE80}" destId="{B00C9361-42CE-4494-BEE7-E79D6D9B3B8D}" srcOrd="3" destOrd="0" parTransId="{5ED16A89-74F9-4F79-8C6D-49C922A051FC}" sibTransId="{30F4E6FB-C6A1-4DD7-894F-81581182DE63}"/>
    <dgm:cxn modelId="{37B01B5E-F31F-4518-A7B3-9EC87EAE34D6}" srcId="{819D454A-5F5B-4218-A47B-4DBCA6EAC40E}" destId="{1DA18044-D65C-4F75-AB64-157ED84149CB}" srcOrd="2" destOrd="0" parTransId="{4A85DC14-8DBC-49F3-9EE0-528C6A01FF38}" sibTransId="{806E7041-CFF2-4C2E-9CD5-2DFBF407BC04}"/>
    <dgm:cxn modelId="{FB10915F-AC0E-45B5-9385-6AEB1BAF0582}" type="presOf" srcId="{A24C5EB3-0499-42A3-B29D-C3EACA1B0FBA}" destId="{802F6F28-727B-4766-BED4-BF537133E053}" srcOrd="0" destOrd="0" presId="urn:microsoft.com/office/officeart/2005/8/layout/hierarchy3"/>
    <dgm:cxn modelId="{C30B6F60-CB31-44A5-8A8C-3B153A52F8F4}" srcId="{6CC6CCE2-FCE4-4E22-A980-90FD039FFE80}" destId="{FD92A2E1-08A2-47B3-8310-A2DAE3DEDCA8}" srcOrd="0" destOrd="0" parTransId="{66778BB1-FA39-4C25-A885-53DB59D62996}" sibTransId="{F41CA652-CB48-462B-B313-2FFA1AB02DEF}"/>
    <dgm:cxn modelId="{3F40BB60-75A0-4A5C-9FBA-2D75A0DA1BA7}" type="presOf" srcId="{6F6BA772-8DBF-4E74-9861-5A0C58A50243}" destId="{3DDAC55D-092E-4BB3-87B5-9692B698D155}" srcOrd="0" destOrd="0" presId="urn:microsoft.com/office/officeart/2005/8/layout/hierarchy3"/>
    <dgm:cxn modelId="{D33DA961-8AA5-402B-95B6-463517E5A5ED}" type="presOf" srcId="{819D454A-5F5B-4218-A47B-4DBCA6EAC40E}" destId="{E15F17D6-D0D5-40A9-A628-9A090D0D08F7}" srcOrd="1" destOrd="0" presId="urn:microsoft.com/office/officeart/2005/8/layout/hierarchy3"/>
    <dgm:cxn modelId="{85BC5663-69AB-45FC-B405-7AE0C26F5101}" type="presOf" srcId="{603A21D5-975A-4C58-A8E1-CA7F42DCC860}" destId="{FAEFDAC6-BC49-455F-B475-977446B9104A}" srcOrd="0" destOrd="0" presId="urn:microsoft.com/office/officeart/2005/8/layout/hierarchy3"/>
    <dgm:cxn modelId="{87A2F666-75A5-422B-AC42-477281E85227}" type="presOf" srcId="{E0BFB8C8-B863-4C36-8C3F-003D249A510C}" destId="{DC5AA88F-48A0-4847-A961-E648A8F7E22F}" srcOrd="0" destOrd="0" presId="urn:microsoft.com/office/officeart/2005/8/layout/hierarchy3"/>
    <dgm:cxn modelId="{DD39146C-4A71-4176-8DE9-6F571092EA96}" type="presOf" srcId="{4ACD9EB3-F073-4344-BF38-377E135BB64F}" destId="{5E22D968-EA80-4C20-9C11-C65E87372E49}" srcOrd="0" destOrd="0" presId="urn:microsoft.com/office/officeart/2005/8/layout/hierarchy3"/>
    <dgm:cxn modelId="{F9F5294C-9B4C-4B07-88A2-724B60EC3ADF}" srcId="{6CC6CCE2-FCE4-4E22-A980-90FD039FFE80}" destId="{2C233759-1958-401C-8B15-98C3D8840F59}" srcOrd="2" destOrd="0" parTransId="{6CD4B6E7-C6E1-4A75-8EAA-7F14D13BEAE6}" sibTransId="{E318C6CC-6AAD-4A1D-81FD-1B937A243F78}"/>
    <dgm:cxn modelId="{09D8584F-4687-4576-A29B-890F2B61195D}" type="presOf" srcId="{B4F52E2E-A142-492A-BE54-3FE067DEE975}" destId="{E5F66326-7226-40BA-903E-A5D12D07C932}" srcOrd="0" destOrd="0" presId="urn:microsoft.com/office/officeart/2005/8/layout/hierarchy3"/>
    <dgm:cxn modelId="{B605BA71-6105-4A27-B26D-C459CD82104F}" type="presOf" srcId="{6CC6CCE2-FCE4-4E22-A980-90FD039FFE80}" destId="{2489C7B1-48C4-42E4-9E1F-D8A10B41E331}" srcOrd="0" destOrd="0" presId="urn:microsoft.com/office/officeart/2005/8/layout/hierarchy3"/>
    <dgm:cxn modelId="{60BEA574-A489-4BC3-9AC4-70F5C948EC33}" type="presOf" srcId="{2C233759-1958-401C-8B15-98C3D8840F59}" destId="{A6F10791-A00E-4267-B79B-6E02BA72668A}" srcOrd="1" destOrd="0" presId="urn:microsoft.com/office/officeart/2005/8/layout/hierarchy3"/>
    <dgm:cxn modelId="{40058375-7970-4579-A911-D36C4BDBA315}" type="presOf" srcId="{F71813E2-49A0-4A7C-A34D-ABF76F156BC5}" destId="{52FAD27B-BA4D-4E2D-9FD3-8A9CE80206A4}" srcOrd="0" destOrd="0" presId="urn:microsoft.com/office/officeart/2005/8/layout/hierarchy3"/>
    <dgm:cxn modelId="{78F49175-59C5-4019-8E86-14E209B80B17}" type="presOf" srcId="{85E9993A-CAC7-46DD-8963-506068351D7C}" destId="{6FCADDD8-8BCF-4410-82A5-F9722B63A86C}" srcOrd="0" destOrd="0" presId="urn:microsoft.com/office/officeart/2005/8/layout/hierarchy3"/>
    <dgm:cxn modelId="{C1AF6759-45B0-45E8-99CD-8E2D0A6FE33D}" srcId="{6CC6CCE2-FCE4-4E22-A980-90FD039FFE80}" destId="{819D454A-5F5B-4218-A47B-4DBCA6EAC40E}" srcOrd="1" destOrd="0" parTransId="{6BB072C6-491E-4CD4-B72C-3EA81FBDEBB3}" sibTransId="{4D28F310-2C8C-4065-A21E-32E9F8EC5634}"/>
    <dgm:cxn modelId="{AEA3CF7F-51C0-4177-B751-523957FC3E28}" type="presOf" srcId="{AA11E81C-B7EB-4007-B887-DF3C86B97628}" destId="{B3E28129-DA5B-4C1C-9827-E043C3C7334C}" srcOrd="0" destOrd="0" presId="urn:microsoft.com/office/officeart/2005/8/layout/hierarchy3"/>
    <dgm:cxn modelId="{287E2480-E98B-4A35-A6ED-D4E19398EB24}" srcId="{B00C9361-42CE-4494-BEE7-E79D6D9B3B8D}" destId="{F923C96A-73CA-460A-8EF8-2BEAC314A648}" srcOrd="1" destOrd="0" parTransId="{85E9993A-CAC7-46DD-8963-506068351D7C}" sibTransId="{3C79574B-DDA5-4C23-A2B8-05C0115AAA8B}"/>
    <dgm:cxn modelId="{5B25BF88-6EDC-4304-BC12-BDB22A560D46}" srcId="{B00C9361-42CE-4494-BEE7-E79D6D9B3B8D}" destId="{6F6BA772-8DBF-4E74-9861-5A0C58A50243}" srcOrd="0" destOrd="0" parTransId="{95FAB29A-6F4C-4B53-BF24-5AFF46BFA086}" sibTransId="{A15E2A2C-64F9-4CAE-8E40-AC04F914614C}"/>
    <dgm:cxn modelId="{EC924A8E-8D1B-44BC-8BFF-7570566C8F54}" type="presOf" srcId="{4A85DC14-8DBC-49F3-9EE0-528C6A01FF38}" destId="{346B1434-C5AF-4900-8029-541152326928}" srcOrd="0" destOrd="0" presId="urn:microsoft.com/office/officeart/2005/8/layout/hierarchy3"/>
    <dgm:cxn modelId="{7C839893-2804-47EC-A951-76F91DC19124}" type="presOf" srcId="{D7491777-0FD4-4DF3-AF29-A16367B661DB}" destId="{6D870386-FCFF-4631-9DE8-70E86AB2B4BE}" srcOrd="0" destOrd="0" presId="urn:microsoft.com/office/officeart/2005/8/layout/hierarchy3"/>
    <dgm:cxn modelId="{8186F09C-B454-4CFD-8D90-F260CA5C2C7C}" type="presOf" srcId="{95FAB29A-6F4C-4B53-BF24-5AFF46BFA086}" destId="{1372398F-CCE7-4E75-9AFA-9D942506F3D7}" srcOrd="0" destOrd="0" presId="urn:microsoft.com/office/officeart/2005/8/layout/hierarchy3"/>
    <dgm:cxn modelId="{C5B184A0-E3C6-4CD7-9F2D-9C7119555F48}" type="presOf" srcId="{B23179AF-D932-4A89-96D7-7F7D70BE1EAC}" destId="{1397441E-B881-462B-B1FA-D802C8A0BD18}" srcOrd="0" destOrd="0" presId="urn:microsoft.com/office/officeart/2005/8/layout/hierarchy3"/>
    <dgm:cxn modelId="{8DE7ECA6-AB9D-479D-891A-8E258D2B312A}" type="presOf" srcId="{CCBE59D4-B4ED-4D27-B692-EABECD4759FF}" destId="{F681BD7E-29E3-43D6-9ACA-2D2A6F2CA51E}" srcOrd="0" destOrd="0" presId="urn:microsoft.com/office/officeart/2005/8/layout/hierarchy3"/>
    <dgm:cxn modelId="{4D7B1AAF-4948-4CDD-A6B7-4A0AA1A50078}" srcId="{819D454A-5F5B-4218-A47B-4DBCA6EAC40E}" destId="{AA11E81C-B7EB-4007-B887-DF3C86B97628}" srcOrd="0" destOrd="0" parTransId="{B23179AF-D932-4A89-96D7-7F7D70BE1EAC}" sibTransId="{99C27291-45BE-49E2-94A6-47FC269DCB58}"/>
    <dgm:cxn modelId="{68CFC0B1-82E8-4210-B2E0-76B66FDF3EC7}" type="presOf" srcId="{2C233759-1958-401C-8B15-98C3D8840F59}" destId="{1D70B58B-3665-4156-BA4E-9BEFDF8ACF11}" srcOrd="0" destOrd="0" presId="urn:microsoft.com/office/officeart/2005/8/layout/hierarchy3"/>
    <dgm:cxn modelId="{799A01CD-C9B4-4429-B099-1CD38E04E843}" srcId="{FD92A2E1-08A2-47B3-8310-A2DAE3DEDCA8}" destId="{E505C01B-9812-4BCC-BCC3-BB7CCD9A6928}" srcOrd="1" destOrd="0" parTransId="{4ACD9EB3-F073-4344-BF38-377E135BB64F}" sibTransId="{841A7934-A118-4AD5-97DC-202E45C57160}"/>
    <dgm:cxn modelId="{5D6A9CD9-44C4-427E-85C8-1A96A6D13005}" type="presOf" srcId="{B00C9361-42CE-4494-BEE7-E79D6D9B3B8D}" destId="{B4055CBC-B55E-4D78-AD96-B2A5ED72199F}" srcOrd="1" destOrd="0" presId="urn:microsoft.com/office/officeart/2005/8/layout/hierarchy3"/>
    <dgm:cxn modelId="{6B39DAEC-9CEC-4A97-A4DB-76851DCBF169}" type="presOf" srcId="{B00C9361-42CE-4494-BEE7-E79D6D9B3B8D}" destId="{F4618555-D0DC-4E5F-B1B5-C2C7F2E7910F}" srcOrd="0" destOrd="0" presId="urn:microsoft.com/office/officeart/2005/8/layout/hierarchy3"/>
    <dgm:cxn modelId="{EB8744F9-AF93-4AD8-AD98-EA189B99F97C}" srcId="{2C233759-1958-401C-8B15-98C3D8840F59}" destId="{E0BFB8C8-B863-4C36-8C3F-003D249A510C}" srcOrd="0" destOrd="0" parTransId="{603A21D5-975A-4C58-A8E1-CA7F42DCC860}" sibTransId="{8787D658-DF98-4892-9A8D-1552C6AE9E81}"/>
    <dgm:cxn modelId="{C9C7E0FA-CC38-4FC3-AB7A-E6B75D6BC644}" type="presOf" srcId="{8388B5F3-3B5E-480E-81D7-D82FD1703149}" destId="{93ECCEB0-4A68-4EB2-9987-75F40BFA61F2}" srcOrd="0" destOrd="0" presId="urn:microsoft.com/office/officeart/2005/8/layout/hierarchy3"/>
    <dgm:cxn modelId="{2D15C859-DCC6-4A9A-8AA1-C3B1EA39B10F}" type="presParOf" srcId="{2489C7B1-48C4-42E4-9E1F-D8A10B41E331}" destId="{DEC21B58-89BB-4AD8-8A3D-FDF86B9D9A8A}" srcOrd="0" destOrd="0" presId="urn:microsoft.com/office/officeart/2005/8/layout/hierarchy3"/>
    <dgm:cxn modelId="{72EF381A-BFC6-490B-A98E-AC02853E7F41}" type="presParOf" srcId="{DEC21B58-89BB-4AD8-8A3D-FDF86B9D9A8A}" destId="{0E7A243F-7A1B-43D4-A4A2-F00F11A71A92}" srcOrd="0" destOrd="0" presId="urn:microsoft.com/office/officeart/2005/8/layout/hierarchy3"/>
    <dgm:cxn modelId="{BC5B0FF2-AE19-4A59-9D9A-547488C217DF}" type="presParOf" srcId="{0E7A243F-7A1B-43D4-A4A2-F00F11A71A92}" destId="{D1E37637-A951-4C9C-8D16-AB914A52E109}" srcOrd="0" destOrd="0" presId="urn:microsoft.com/office/officeart/2005/8/layout/hierarchy3"/>
    <dgm:cxn modelId="{245898A8-C426-4769-9CC0-247FCF23EED6}" type="presParOf" srcId="{0E7A243F-7A1B-43D4-A4A2-F00F11A71A92}" destId="{3D1A8222-90EC-48E6-911B-5FEFD8ED69D0}" srcOrd="1" destOrd="0" presId="urn:microsoft.com/office/officeart/2005/8/layout/hierarchy3"/>
    <dgm:cxn modelId="{BCAADA6F-4F04-4794-9122-534017A040D8}" type="presParOf" srcId="{DEC21B58-89BB-4AD8-8A3D-FDF86B9D9A8A}" destId="{D2B386CD-6033-442A-B122-3C41DE34C75B}" srcOrd="1" destOrd="0" presId="urn:microsoft.com/office/officeart/2005/8/layout/hierarchy3"/>
    <dgm:cxn modelId="{89B7CA58-1778-484B-B044-AD6C9384BD4D}" type="presParOf" srcId="{D2B386CD-6033-442A-B122-3C41DE34C75B}" destId="{E5F66326-7226-40BA-903E-A5D12D07C932}" srcOrd="0" destOrd="0" presId="urn:microsoft.com/office/officeart/2005/8/layout/hierarchy3"/>
    <dgm:cxn modelId="{DA539EED-9138-4BF2-BCBE-3B8DEC271D6B}" type="presParOf" srcId="{D2B386CD-6033-442A-B122-3C41DE34C75B}" destId="{52FAD27B-BA4D-4E2D-9FD3-8A9CE80206A4}" srcOrd="1" destOrd="0" presId="urn:microsoft.com/office/officeart/2005/8/layout/hierarchy3"/>
    <dgm:cxn modelId="{D6CAA9D2-E5C2-4B49-A608-5FD5868413D4}" type="presParOf" srcId="{D2B386CD-6033-442A-B122-3C41DE34C75B}" destId="{5E22D968-EA80-4C20-9C11-C65E87372E49}" srcOrd="2" destOrd="0" presId="urn:microsoft.com/office/officeart/2005/8/layout/hierarchy3"/>
    <dgm:cxn modelId="{3CD1EB57-4DC1-4AF3-AD5E-AB1B55B72EDE}" type="presParOf" srcId="{D2B386CD-6033-442A-B122-3C41DE34C75B}" destId="{60FEDB17-965E-4585-B4D1-2E642F1BF21A}" srcOrd="3" destOrd="0" presId="urn:microsoft.com/office/officeart/2005/8/layout/hierarchy3"/>
    <dgm:cxn modelId="{96E1F5E1-7BB0-42E9-BADD-E1EE4BE2F1AC}" type="presParOf" srcId="{D2B386CD-6033-442A-B122-3C41DE34C75B}" destId="{F681BD7E-29E3-43D6-9ACA-2D2A6F2CA51E}" srcOrd="4" destOrd="0" presId="urn:microsoft.com/office/officeart/2005/8/layout/hierarchy3"/>
    <dgm:cxn modelId="{1B12C3C4-88CE-4781-AB90-F567BE71AD3E}" type="presParOf" srcId="{D2B386CD-6033-442A-B122-3C41DE34C75B}" destId="{6D870386-FCFF-4631-9DE8-70E86AB2B4BE}" srcOrd="5" destOrd="0" presId="urn:microsoft.com/office/officeart/2005/8/layout/hierarchy3"/>
    <dgm:cxn modelId="{B71D4D2D-F96C-4A27-894D-F95C3E34D163}" type="presParOf" srcId="{2489C7B1-48C4-42E4-9E1F-D8A10B41E331}" destId="{F468C14D-C557-499F-95D1-F101F6142034}" srcOrd="1" destOrd="0" presId="urn:microsoft.com/office/officeart/2005/8/layout/hierarchy3"/>
    <dgm:cxn modelId="{086DD185-E4D4-4627-B588-E204F8FF69B1}" type="presParOf" srcId="{F468C14D-C557-499F-95D1-F101F6142034}" destId="{125B6C04-C504-4716-A37F-81CED19BCBB8}" srcOrd="0" destOrd="0" presId="urn:microsoft.com/office/officeart/2005/8/layout/hierarchy3"/>
    <dgm:cxn modelId="{6E51499F-B573-4A2B-BB07-5A2FCB20DBED}" type="presParOf" srcId="{125B6C04-C504-4716-A37F-81CED19BCBB8}" destId="{20DAC3F5-16CC-45A7-8B64-4ECDA551F55B}" srcOrd="0" destOrd="0" presId="urn:microsoft.com/office/officeart/2005/8/layout/hierarchy3"/>
    <dgm:cxn modelId="{008C5EC9-FAE1-47F1-9F95-0160FC81DA32}" type="presParOf" srcId="{125B6C04-C504-4716-A37F-81CED19BCBB8}" destId="{E15F17D6-D0D5-40A9-A628-9A090D0D08F7}" srcOrd="1" destOrd="0" presId="urn:microsoft.com/office/officeart/2005/8/layout/hierarchy3"/>
    <dgm:cxn modelId="{0F5389D5-05F4-4316-B11C-DD1BAEEDD36F}" type="presParOf" srcId="{F468C14D-C557-499F-95D1-F101F6142034}" destId="{AE5802A3-8687-410E-9185-75EF0A1BF4BF}" srcOrd="1" destOrd="0" presId="urn:microsoft.com/office/officeart/2005/8/layout/hierarchy3"/>
    <dgm:cxn modelId="{D6213F81-EFF6-4674-B65F-824FBBACAF8F}" type="presParOf" srcId="{AE5802A3-8687-410E-9185-75EF0A1BF4BF}" destId="{1397441E-B881-462B-B1FA-D802C8A0BD18}" srcOrd="0" destOrd="0" presId="urn:microsoft.com/office/officeart/2005/8/layout/hierarchy3"/>
    <dgm:cxn modelId="{77922A60-F0BB-4653-B4F5-B7CD7DB930A7}" type="presParOf" srcId="{AE5802A3-8687-410E-9185-75EF0A1BF4BF}" destId="{B3E28129-DA5B-4C1C-9827-E043C3C7334C}" srcOrd="1" destOrd="0" presId="urn:microsoft.com/office/officeart/2005/8/layout/hierarchy3"/>
    <dgm:cxn modelId="{514B14BB-E682-4146-8948-EB557DD17146}" type="presParOf" srcId="{AE5802A3-8687-410E-9185-75EF0A1BF4BF}" destId="{93ECCEB0-4A68-4EB2-9987-75F40BFA61F2}" srcOrd="2" destOrd="0" presId="urn:microsoft.com/office/officeart/2005/8/layout/hierarchy3"/>
    <dgm:cxn modelId="{8102D11A-6283-4BF3-B349-06A0718E9546}" type="presParOf" srcId="{AE5802A3-8687-410E-9185-75EF0A1BF4BF}" destId="{802F6F28-727B-4766-BED4-BF537133E053}" srcOrd="3" destOrd="0" presId="urn:microsoft.com/office/officeart/2005/8/layout/hierarchy3"/>
    <dgm:cxn modelId="{7C31D761-07BF-47E4-A633-FD8A83F75956}" type="presParOf" srcId="{AE5802A3-8687-410E-9185-75EF0A1BF4BF}" destId="{346B1434-C5AF-4900-8029-541152326928}" srcOrd="4" destOrd="0" presId="urn:microsoft.com/office/officeart/2005/8/layout/hierarchy3"/>
    <dgm:cxn modelId="{728C9893-F527-4363-B194-4D65009115FA}" type="presParOf" srcId="{AE5802A3-8687-410E-9185-75EF0A1BF4BF}" destId="{14A791DE-5B65-4E10-82D8-982846089F88}" srcOrd="5" destOrd="0" presId="urn:microsoft.com/office/officeart/2005/8/layout/hierarchy3"/>
    <dgm:cxn modelId="{68A89DB0-0039-4EF5-B3B0-EB4F0382D310}" type="presParOf" srcId="{2489C7B1-48C4-42E4-9E1F-D8A10B41E331}" destId="{DC392ED7-CAA1-4242-9FE6-665FC59E35F8}" srcOrd="2" destOrd="0" presId="urn:microsoft.com/office/officeart/2005/8/layout/hierarchy3"/>
    <dgm:cxn modelId="{72FAF428-EF35-4F4B-9633-8F69C0903300}" type="presParOf" srcId="{DC392ED7-CAA1-4242-9FE6-665FC59E35F8}" destId="{7931285A-EECB-4979-91D7-CEDCF52A24E8}" srcOrd="0" destOrd="0" presId="urn:microsoft.com/office/officeart/2005/8/layout/hierarchy3"/>
    <dgm:cxn modelId="{F547237B-3745-43C2-9198-53927346BFEF}" type="presParOf" srcId="{7931285A-EECB-4979-91D7-CEDCF52A24E8}" destId="{1D70B58B-3665-4156-BA4E-9BEFDF8ACF11}" srcOrd="0" destOrd="0" presId="urn:microsoft.com/office/officeart/2005/8/layout/hierarchy3"/>
    <dgm:cxn modelId="{654DA06E-C850-4ACE-80DB-4E51F9332780}" type="presParOf" srcId="{7931285A-EECB-4979-91D7-CEDCF52A24E8}" destId="{A6F10791-A00E-4267-B79B-6E02BA72668A}" srcOrd="1" destOrd="0" presId="urn:microsoft.com/office/officeart/2005/8/layout/hierarchy3"/>
    <dgm:cxn modelId="{DF206561-37DC-4564-943C-0B32005A9C2C}" type="presParOf" srcId="{DC392ED7-CAA1-4242-9FE6-665FC59E35F8}" destId="{AE45E5B5-2F65-469D-8FEA-110C6F3A23CE}" srcOrd="1" destOrd="0" presId="urn:microsoft.com/office/officeart/2005/8/layout/hierarchy3"/>
    <dgm:cxn modelId="{C2740107-99E8-4F23-859B-4C52AF148C77}" type="presParOf" srcId="{AE45E5B5-2F65-469D-8FEA-110C6F3A23CE}" destId="{FAEFDAC6-BC49-455F-B475-977446B9104A}" srcOrd="0" destOrd="0" presId="urn:microsoft.com/office/officeart/2005/8/layout/hierarchy3"/>
    <dgm:cxn modelId="{302BAFED-F352-4026-BB6D-58635AE3A89A}" type="presParOf" srcId="{AE45E5B5-2F65-469D-8FEA-110C6F3A23CE}" destId="{DC5AA88F-48A0-4847-A961-E648A8F7E22F}" srcOrd="1" destOrd="0" presId="urn:microsoft.com/office/officeart/2005/8/layout/hierarchy3"/>
    <dgm:cxn modelId="{5438EB53-ED9A-479D-8F56-03AF6DB5D215}" type="presParOf" srcId="{AE45E5B5-2F65-469D-8FEA-110C6F3A23CE}" destId="{90CE4BE5-F7E0-4504-AE5B-F6BBDA95B21C}" srcOrd="2" destOrd="0" presId="urn:microsoft.com/office/officeart/2005/8/layout/hierarchy3"/>
    <dgm:cxn modelId="{921014F7-1118-42BD-8ACF-2140E1F2A6EA}" type="presParOf" srcId="{AE45E5B5-2F65-469D-8FEA-110C6F3A23CE}" destId="{38F296F3-3B09-4D21-A249-62D3F748EFB4}" srcOrd="3" destOrd="0" presId="urn:microsoft.com/office/officeart/2005/8/layout/hierarchy3"/>
    <dgm:cxn modelId="{E1EACDAF-C861-46CC-B884-FEB7F6A072DD}" type="presParOf" srcId="{2489C7B1-48C4-42E4-9E1F-D8A10B41E331}" destId="{970C1F6B-0DA6-4585-82BC-9E66340A8482}" srcOrd="3" destOrd="0" presId="urn:microsoft.com/office/officeart/2005/8/layout/hierarchy3"/>
    <dgm:cxn modelId="{F5F3870E-EAA0-403B-AD42-1B647554DF5E}" type="presParOf" srcId="{970C1F6B-0DA6-4585-82BC-9E66340A8482}" destId="{5CE04898-2674-4861-BEEB-4B5BDB17B08B}" srcOrd="0" destOrd="0" presId="urn:microsoft.com/office/officeart/2005/8/layout/hierarchy3"/>
    <dgm:cxn modelId="{EEBC7B65-22AC-4853-8CBE-7085980DAA55}" type="presParOf" srcId="{5CE04898-2674-4861-BEEB-4B5BDB17B08B}" destId="{F4618555-D0DC-4E5F-B1B5-C2C7F2E7910F}" srcOrd="0" destOrd="0" presId="urn:microsoft.com/office/officeart/2005/8/layout/hierarchy3"/>
    <dgm:cxn modelId="{DD1878F3-A634-49BC-ABEE-00A485B9CDEB}" type="presParOf" srcId="{5CE04898-2674-4861-BEEB-4B5BDB17B08B}" destId="{B4055CBC-B55E-4D78-AD96-B2A5ED72199F}" srcOrd="1" destOrd="0" presId="urn:microsoft.com/office/officeart/2005/8/layout/hierarchy3"/>
    <dgm:cxn modelId="{694F7DF9-6152-47C8-AA37-B8BD57489000}" type="presParOf" srcId="{970C1F6B-0DA6-4585-82BC-9E66340A8482}" destId="{D0514B55-DB7A-407B-8D38-071097555E39}" srcOrd="1" destOrd="0" presId="urn:microsoft.com/office/officeart/2005/8/layout/hierarchy3"/>
    <dgm:cxn modelId="{B3CDACF3-AEC3-46A0-A536-2BE5A4741E06}" type="presParOf" srcId="{D0514B55-DB7A-407B-8D38-071097555E39}" destId="{1372398F-CCE7-4E75-9AFA-9D942506F3D7}" srcOrd="0" destOrd="0" presId="urn:microsoft.com/office/officeart/2005/8/layout/hierarchy3"/>
    <dgm:cxn modelId="{2414836C-A00C-4BA5-B6EE-BD1AF6EB1C74}" type="presParOf" srcId="{D0514B55-DB7A-407B-8D38-071097555E39}" destId="{3DDAC55D-092E-4BB3-87B5-9692B698D155}" srcOrd="1" destOrd="0" presId="urn:microsoft.com/office/officeart/2005/8/layout/hierarchy3"/>
    <dgm:cxn modelId="{550123A5-326C-4142-A2D0-3E753B134D67}" type="presParOf" srcId="{D0514B55-DB7A-407B-8D38-071097555E39}" destId="{6FCADDD8-8BCF-4410-82A5-F9722B63A86C}" srcOrd="2" destOrd="0" presId="urn:microsoft.com/office/officeart/2005/8/layout/hierarchy3"/>
    <dgm:cxn modelId="{703F24F7-9028-42C3-98EC-7F1D6AAF0996}" type="presParOf" srcId="{D0514B55-DB7A-407B-8D38-071097555E39}" destId="{193BC5E7-DB45-4334-97D1-EAE4561B115F}"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1CDCF-5D78-4A5E-B312-90227FF381C3}">
      <dsp:nvSpPr>
        <dsp:cNvPr id="0" name=""/>
        <dsp:cNvSpPr/>
      </dsp:nvSpPr>
      <dsp:spPr>
        <a:xfrm>
          <a:off x="4688555" y="1353206"/>
          <a:ext cx="3553576" cy="322358"/>
        </a:xfrm>
        <a:custGeom>
          <a:avLst/>
          <a:gdLst/>
          <a:ahLst/>
          <a:cxnLst/>
          <a:rect l="0" t="0" r="0" b="0"/>
          <a:pathLst>
            <a:path>
              <a:moveTo>
                <a:pt x="0" y="0"/>
              </a:moveTo>
              <a:lnTo>
                <a:pt x="0" y="216735"/>
              </a:lnTo>
              <a:lnTo>
                <a:pt x="3553576" y="216735"/>
              </a:lnTo>
              <a:lnTo>
                <a:pt x="3553576"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C80627-1B36-4963-86AA-0A023184BBC7}">
      <dsp:nvSpPr>
        <dsp:cNvPr id="0" name=""/>
        <dsp:cNvSpPr/>
      </dsp:nvSpPr>
      <dsp:spPr>
        <a:xfrm>
          <a:off x="4688555" y="1353206"/>
          <a:ext cx="2160047" cy="322358"/>
        </a:xfrm>
        <a:custGeom>
          <a:avLst/>
          <a:gdLst/>
          <a:ahLst/>
          <a:cxnLst/>
          <a:rect l="0" t="0" r="0" b="0"/>
          <a:pathLst>
            <a:path>
              <a:moveTo>
                <a:pt x="0" y="0"/>
              </a:moveTo>
              <a:lnTo>
                <a:pt x="0" y="216735"/>
              </a:lnTo>
              <a:lnTo>
                <a:pt x="2160047" y="216735"/>
              </a:lnTo>
              <a:lnTo>
                <a:pt x="2160047"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384E95-74F9-414C-ABC5-6C0DAADF90DC}">
      <dsp:nvSpPr>
        <dsp:cNvPr id="0" name=""/>
        <dsp:cNvSpPr/>
      </dsp:nvSpPr>
      <dsp:spPr>
        <a:xfrm>
          <a:off x="4688555" y="1353206"/>
          <a:ext cx="766519" cy="322358"/>
        </a:xfrm>
        <a:custGeom>
          <a:avLst/>
          <a:gdLst/>
          <a:ahLst/>
          <a:cxnLst/>
          <a:rect l="0" t="0" r="0" b="0"/>
          <a:pathLst>
            <a:path>
              <a:moveTo>
                <a:pt x="0" y="0"/>
              </a:moveTo>
              <a:lnTo>
                <a:pt x="0" y="216735"/>
              </a:lnTo>
              <a:lnTo>
                <a:pt x="766519" y="216735"/>
              </a:lnTo>
              <a:lnTo>
                <a:pt x="766519"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90221FA-D9F7-4F94-83DA-AF1067581A96}">
      <dsp:nvSpPr>
        <dsp:cNvPr id="0" name=""/>
        <dsp:cNvSpPr/>
      </dsp:nvSpPr>
      <dsp:spPr>
        <a:xfrm>
          <a:off x="4061546" y="2399566"/>
          <a:ext cx="696764" cy="331596"/>
        </a:xfrm>
        <a:custGeom>
          <a:avLst/>
          <a:gdLst/>
          <a:ahLst/>
          <a:cxnLst/>
          <a:rect l="0" t="0" r="0" b="0"/>
          <a:pathLst>
            <a:path>
              <a:moveTo>
                <a:pt x="0" y="0"/>
              </a:moveTo>
              <a:lnTo>
                <a:pt x="0" y="225973"/>
              </a:lnTo>
              <a:lnTo>
                <a:pt x="696764" y="225973"/>
              </a:lnTo>
              <a:lnTo>
                <a:pt x="696764" y="331596"/>
              </a:lnTo>
            </a:path>
          </a:pathLst>
        </a:custGeom>
        <a:noFill/>
        <a:ln w="19050" cap="rnd"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BCA0A3-1A73-4EA6-B8D3-47CD202939B7}">
      <dsp:nvSpPr>
        <dsp:cNvPr id="0" name=""/>
        <dsp:cNvSpPr/>
      </dsp:nvSpPr>
      <dsp:spPr>
        <a:xfrm>
          <a:off x="3364781" y="2399566"/>
          <a:ext cx="696764" cy="331596"/>
        </a:xfrm>
        <a:custGeom>
          <a:avLst/>
          <a:gdLst/>
          <a:ahLst/>
          <a:cxnLst/>
          <a:rect l="0" t="0" r="0" b="0"/>
          <a:pathLst>
            <a:path>
              <a:moveTo>
                <a:pt x="696764" y="0"/>
              </a:moveTo>
              <a:lnTo>
                <a:pt x="696764" y="225973"/>
              </a:lnTo>
              <a:lnTo>
                <a:pt x="0" y="225973"/>
              </a:lnTo>
              <a:lnTo>
                <a:pt x="0" y="331596"/>
              </a:lnTo>
            </a:path>
          </a:pathLst>
        </a:custGeom>
        <a:noFill/>
        <a:ln w="19050" cap="rnd"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AD6349-0A81-4351-B09D-A0A44E289B22}">
      <dsp:nvSpPr>
        <dsp:cNvPr id="0" name=""/>
        <dsp:cNvSpPr/>
      </dsp:nvSpPr>
      <dsp:spPr>
        <a:xfrm>
          <a:off x="4061546" y="1353206"/>
          <a:ext cx="627009" cy="322358"/>
        </a:xfrm>
        <a:custGeom>
          <a:avLst/>
          <a:gdLst/>
          <a:ahLst/>
          <a:cxnLst/>
          <a:rect l="0" t="0" r="0" b="0"/>
          <a:pathLst>
            <a:path>
              <a:moveTo>
                <a:pt x="627009" y="0"/>
              </a:moveTo>
              <a:lnTo>
                <a:pt x="627009" y="216735"/>
              </a:lnTo>
              <a:lnTo>
                <a:pt x="0" y="216735"/>
              </a:lnTo>
              <a:lnTo>
                <a:pt x="0"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0C36425-88D7-4AE4-9BD1-67ADCFB8E1F3}">
      <dsp:nvSpPr>
        <dsp:cNvPr id="0" name=""/>
        <dsp:cNvSpPr/>
      </dsp:nvSpPr>
      <dsp:spPr>
        <a:xfrm>
          <a:off x="1274488" y="2399566"/>
          <a:ext cx="696764" cy="331596"/>
        </a:xfrm>
        <a:custGeom>
          <a:avLst/>
          <a:gdLst/>
          <a:ahLst/>
          <a:cxnLst/>
          <a:rect l="0" t="0" r="0" b="0"/>
          <a:pathLst>
            <a:path>
              <a:moveTo>
                <a:pt x="0" y="0"/>
              </a:moveTo>
              <a:lnTo>
                <a:pt x="0" y="225973"/>
              </a:lnTo>
              <a:lnTo>
                <a:pt x="696764" y="225973"/>
              </a:lnTo>
              <a:lnTo>
                <a:pt x="696764" y="331596"/>
              </a:lnTo>
            </a:path>
          </a:pathLst>
        </a:custGeom>
        <a:noFill/>
        <a:ln w="19050" cap="rnd"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B0EB41-D58F-46E1-B148-2C4E8463E9AB}">
      <dsp:nvSpPr>
        <dsp:cNvPr id="0" name=""/>
        <dsp:cNvSpPr/>
      </dsp:nvSpPr>
      <dsp:spPr>
        <a:xfrm>
          <a:off x="577724" y="2399566"/>
          <a:ext cx="696764" cy="331596"/>
        </a:xfrm>
        <a:custGeom>
          <a:avLst/>
          <a:gdLst/>
          <a:ahLst/>
          <a:cxnLst/>
          <a:rect l="0" t="0" r="0" b="0"/>
          <a:pathLst>
            <a:path>
              <a:moveTo>
                <a:pt x="696764" y="0"/>
              </a:moveTo>
              <a:lnTo>
                <a:pt x="696764" y="225973"/>
              </a:lnTo>
              <a:lnTo>
                <a:pt x="0" y="225973"/>
              </a:lnTo>
              <a:lnTo>
                <a:pt x="0" y="331596"/>
              </a:lnTo>
            </a:path>
          </a:pathLst>
        </a:custGeom>
        <a:noFill/>
        <a:ln w="19050" cap="rnd"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F5F824-BD3A-4092-82A9-F0D21EA8AFAB}">
      <dsp:nvSpPr>
        <dsp:cNvPr id="0" name=""/>
        <dsp:cNvSpPr/>
      </dsp:nvSpPr>
      <dsp:spPr>
        <a:xfrm>
          <a:off x="1274488" y="1353206"/>
          <a:ext cx="3414066" cy="322358"/>
        </a:xfrm>
        <a:custGeom>
          <a:avLst/>
          <a:gdLst/>
          <a:ahLst/>
          <a:cxnLst/>
          <a:rect l="0" t="0" r="0" b="0"/>
          <a:pathLst>
            <a:path>
              <a:moveTo>
                <a:pt x="3414066" y="0"/>
              </a:moveTo>
              <a:lnTo>
                <a:pt x="3414066" y="216735"/>
              </a:lnTo>
              <a:lnTo>
                <a:pt x="0" y="216735"/>
              </a:lnTo>
              <a:lnTo>
                <a:pt x="0"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B8546B-02E9-4F7F-9B89-34B19405E73D}">
      <dsp:nvSpPr>
        <dsp:cNvPr id="0" name=""/>
        <dsp:cNvSpPr/>
      </dsp:nvSpPr>
      <dsp:spPr>
        <a:xfrm>
          <a:off x="4118475" y="629205"/>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C4C02ECA-55C7-46A1-8EF8-D0553DB1AA93}">
      <dsp:nvSpPr>
        <dsp:cNvPr id="0" name=""/>
        <dsp:cNvSpPr/>
      </dsp:nvSpPr>
      <dsp:spPr>
        <a:xfrm>
          <a:off x="4245160" y="749555"/>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Management</a:t>
          </a:r>
        </a:p>
      </dsp:txBody>
      <dsp:txXfrm>
        <a:off x="4266365" y="770760"/>
        <a:ext cx="1097749" cy="681591"/>
      </dsp:txXfrm>
    </dsp:sp>
    <dsp:sp modelId="{466E60C7-E70D-47A8-8AC6-7B3FBF7673B5}">
      <dsp:nvSpPr>
        <dsp:cNvPr id="0" name=""/>
        <dsp:cNvSpPr/>
      </dsp:nvSpPr>
      <dsp:spPr>
        <a:xfrm>
          <a:off x="704409"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56BF5A3D-C363-42A9-A005-CA5FA7A5961F}">
      <dsp:nvSpPr>
        <dsp:cNvPr id="0" name=""/>
        <dsp:cNvSpPr/>
      </dsp:nvSpPr>
      <dsp:spPr>
        <a:xfrm>
          <a:off x="831093"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Sales</a:t>
          </a:r>
        </a:p>
      </dsp:txBody>
      <dsp:txXfrm>
        <a:off x="852298" y="1817119"/>
        <a:ext cx="1097749" cy="681591"/>
      </dsp:txXfrm>
    </dsp:sp>
    <dsp:sp modelId="{17EC2450-21AA-44CD-A41F-8B0525082E22}">
      <dsp:nvSpPr>
        <dsp:cNvPr id="0" name=""/>
        <dsp:cNvSpPr/>
      </dsp:nvSpPr>
      <dsp:spPr>
        <a:xfrm>
          <a:off x="7644" y="2731162"/>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73293C00-E30F-4054-B583-60D2252CB1FC}">
      <dsp:nvSpPr>
        <dsp:cNvPr id="0" name=""/>
        <dsp:cNvSpPr/>
      </dsp:nvSpPr>
      <dsp:spPr>
        <a:xfrm>
          <a:off x="134329" y="2851512"/>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Order reception</a:t>
          </a:r>
        </a:p>
      </dsp:txBody>
      <dsp:txXfrm>
        <a:off x="155534" y="2872717"/>
        <a:ext cx="1097749" cy="681591"/>
      </dsp:txXfrm>
    </dsp:sp>
    <dsp:sp modelId="{A66E57DD-BEE2-442A-85EC-B93DD0473ACB}">
      <dsp:nvSpPr>
        <dsp:cNvPr id="0" name=""/>
        <dsp:cNvSpPr/>
      </dsp:nvSpPr>
      <dsp:spPr>
        <a:xfrm>
          <a:off x="1401173" y="2731162"/>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E2CA981C-BF9E-4166-8AB1-D4DE5C590AA9}">
      <dsp:nvSpPr>
        <dsp:cNvPr id="0" name=""/>
        <dsp:cNvSpPr/>
      </dsp:nvSpPr>
      <dsp:spPr>
        <a:xfrm>
          <a:off x="1527857" y="2851512"/>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Order Delivery</a:t>
          </a:r>
        </a:p>
      </dsp:txBody>
      <dsp:txXfrm>
        <a:off x="1549062" y="2872717"/>
        <a:ext cx="1097749" cy="681591"/>
      </dsp:txXfrm>
    </dsp:sp>
    <dsp:sp modelId="{6D2C1B9C-8947-4D8B-8E9C-9F4B43930117}">
      <dsp:nvSpPr>
        <dsp:cNvPr id="0" name=""/>
        <dsp:cNvSpPr/>
      </dsp:nvSpPr>
      <dsp:spPr>
        <a:xfrm>
          <a:off x="3491466"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2D94EB8C-AB28-4CC7-9D3D-15719C316590}">
      <dsp:nvSpPr>
        <dsp:cNvPr id="0" name=""/>
        <dsp:cNvSpPr/>
      </dsp:nvSpPr>
      <dsp:spPr>
        <a:xfrm>
          <a:off x="3618150"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Purchasing</a:t>
          </a:r>
        </a:p>
      </dsp:txBody>
      <dsp:txXfrm>
        <a:off x="3639355" y="1817119"/>
        <a:ext cx="1097749" cy="681591"/>
      </dsp:txXfrm>
    </dsp:sp>
    <dsp:sp modelId="{9506BC80-E1A3-4B6A-8112-47AF77E84F90}">
      <dsp:nvSpPr>
        <dsp:cNvPr id="0" name=""/>
        <dsp:cNvSpPr/>
      </dsp:nvSpPr>
      <dsp:spPr>
        <a:xfrm>
          <a:off x="2794701" y="2731162"/>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35EF629C-7F01-4C9B-B134-F327B5802960}">
      <dsp:nvSpPr>
        <dsp:cNvPr id="0" name=""/>
        <dsp:cNvSpPr/>
      </dsp:nvSpPr>
      <dsp:spPr>
        <a:xfrm>
          <a:off x="2921386" y="2851512"/>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Supplies purchase</a:t>
          </a:r>
        </a:p>
      </dsp:txBody>
      <dsp:txXfrm>
        <a:off x="2942591" y="2872717"/>
        <a:ext cx="1097749" cy="681591"/>
      </dsp:txXfrm>
    </dsp:sp>
    <dsp:sp modelId="{8613EBAC-A88A-4A99-8B8D-670CF013CE71}">
      <dsp:nvSpPr>
        <dsp:cNvPr id="0" name=""/>
        <dsp:cNvSpPr/>
      </dsp:nvSpPr>
      <dsp:spPr>
        <a:xfrm>
          <a:off x="4188230" y="2731162"/>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BD247222-3C91-4460-A8A8-03183333EF0E}">
      <dsp:nvSpPr>
        <dsp:cNvPr id="0" name=""/>
        <dsp:cNvSpPr/>
      </dsp:nvSpPr>
      <dsp:spPr>
        <a:xfrm>
          <a:off x="4314914" y="2851512"/>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Product development</a:t>
          </a:r>
        </a:p>
      </dsp:txBody>
      <dsp:txXfrm>
        <a:off x="4336119" y="2872717"/>
        <a:ext cx="1097749" cy="681591"/>
      </dsp:txXfrm>
    </dsp:sp>
    <dsp:sp modelId="{F6FC5E5A-32EA-4EA5-AA9A-11E2A2A76EDB}">
      <dsp:nvSpPr>
        <dsp:cNvPr id="0" name=""/>
        <dsp:cNvSpPr/>
      </dsp:nvSpPr>
      <dsp:spPr>
        <a:xfrm>
          <a:off x="4884994"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924C6E7C-DAA5-4936-BB59-100DE8420A9B}">
      <dsp:nvSpPr>
        <dsp:cNvPr id="0" name=""/>
        <dsp:cNvSpPr/>
      </dsp:nvSpPr>
      <dsp:spPr>
        <a:xfrm>
          <a:off x="5011679"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Finance</a:t>
          </a:r>
        </a:p>
      </dsp:txBody>
      <dsp:txXfrm>
        <a:off x="5032884" y="1817119"/>
        <a:ext cx="1097749" cy="681591"/>
      </dsp:txXfrm>
    </dsp:sp>
    <dsp:sp modelId="{CEBB32DA-B051-4F30-87A3-DE981B56C21B}">
      <dsp:nvSpPr>
        <dsp:cNvPr id="0" name=""/>
        <dsp:cNvSpPr/>
      </dsp:nvSpPr>
      <dsp:spPr>
        <a:xfrm>
          <a:off x="6278523"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F2024F87-C7A5-46E5-A1F1-4B414F2AD88F}">
      <dsp:nvSpPr>
        <dsp:cNvPr id="0" name=""/>
        <dsp:cNvSpPr/>
      </dsp:nvSpPr>
      <dsp:spPr>
        <a:xfrm>
          <a:off x="6405207"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Marketing</a:t>
          </a:r>
        </a:p>
      </dsp:txBody>
      <dsp:txXfrm>
        <a:off x="6426412" y="1817119"/>
        <a:ext cx="1097749" cy="681591"/>
      </dsp:txXfrm>
    </dsp:sp>
    <dsp:sp modelId="{82697A6B-6A8E-40A7-8FAF-8D2A5C93D7F8}">
      <dsp:nvSpPr>
        <dsp:cNvPr id="0" name=""/>
        <dsp:cNvSpPr/>
      </dsp:nvSpPr>
      <dsp:spPr>
        <a:xfrm>
          <a:off x="7672052"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779A97A2-3F0E-4EEB-B5BB-ABD9D7EFFC55}">
      <dsp:nvSpPr>
        <dsp:cNvPr id="0" name=""/>
        <dsp:cNvSpPr/>
      </dsp:nvSpPr>
      <dsp:spPr>
        <a:xfrm>
          <a:off x="7798736"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Distribution</a:t>
          </a:r>
        </a:p>
      </dsp:txBody>
      <dsp:txXfrm>
        <a:off x="7819941" y="1817119"/>
        <a:ext cx="1097749" cy="681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22C107-F96A-4354-9CC5-30CECFBF581E}">
      <dsp:nvSpPr>
        <dsp:cNvPr id="0" name=""/>
        <dsp:cNvSpPr/>
      </dsp:nvSpPr>
      <dsp:spPr>
        <a:xfrm>
          <a:off x="938072" y="425888"/>
          <a:ext cx="1449518" cy="14495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F92175-8850-4A01-B56D-16B1D8F13A63}">
      <dsp:nvSpPr>
        <dsp:cNvPr id="0" name=""/>
        <dsp:cNvSpPr/>
      </dsp:nvSpPr>
      <dsp:spPr>
        <a:xfrm>
          <a:off x="52256"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0" i="0" kern="1200"/>
            <a:t>Sales offerings</a:t>
          </a:r>
          <a:endParaRPr lang="en-GB" sz="2300" kern="1200"/>
        </a:p>
      </dsp:txBody>
      <dsp:txXfrm>
        <a:off x="52256" y="2258388"/>
        <a:ext cx="3221151" cy="720000"/>
      </dsp:txXfrm>
    </dsp:sp>
    <dsp:sp modelId="{4553BABD-AD45-4073-9877-BAE639719D70}">
      <dsp:nvSpPr>
        <dsp:cNvPr id="0" name=""/>
        <dsp:cNvSpPr/>
      </dsp:nvSpPr>
      <dsp:spPr>
        <a:xfrm>
          <a:off x="4722925" y="425888"/>
          <a:ext cx="1449518" cy="14495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353CC1-8EFF-459E-8468-A964286BAECE}">
      <dsp:nvSpPr>
        <dsp:cNvPr id="0" name=""/>
        <dsp:cNvSpPr/>
      </dsp:nvSpPr>
      <dsp:spPr>
        <a:xfrm>
          <a:off x="3837109"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0" i="0" kern="1200"/>
            <a:t>Advertising expansion</a:t>
          </a:r>
          <a:endParaRPr lang="en-GB" sz="2300" kern="1200"/>
        </a:p>
      </dsp:txBody>
      <dsp:txXfrm>
        <a:off x="3837109" y="2258388"/>
        <a:ext cx="3221151" cy="720000"/>
      </dsp:txXfrm>
    </dsp:sp>
    <dsp:sp modelId="{1B191692-FE9D-42FF-9269-21437FECDE57}">
      <dsp:nvSpPr>
        <dsp:cNvPr id="0" name=""/>
        <dsp:cNvSpPr/>
      </dsp:nvSpPr>
      <dsp:spPr>
        <a:xfrm>
          <a:off x="8507778" y="425888"/>
          <a:ext cx="1449518" cy="14495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217079-BF68-4393-835B-58E8FAFF2ED5}">
      <dsp:nvSpPr>
        <dsp:cNvPr id="0" name=""/>
        <dsp:cNvSpPr/>
      </dsp:nvSpPr>
      <dsp:spPr>
        <a:xfrm>
          <a:off x="7621962"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0" i="0" kern="1200"/>
            <a:t>Social media marketing</a:t>
          </a:r>
          <a:endParaRPr lang="en-GB" sz="2300" kern="1200"/>
        </a:p>
      </dsp:txBody>
      <dsp:txXfrm>
        <a:off x="7621962" y="2258388"/>
        <a:ext cx="3221151"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6F6C2-5254-488A-A4B6-ADEB18DB2190}">
      <dsp:nvSpPr>
        <dsp:cNvPr id="0" name=""/>
        <dsp:cNvSpPr/>
      </dsp:nvSpPr>
      <dsp:spPr>
        <a:xfrm>
          <a:off x="0" y="1741"/>
          <a:ext cx="5965393" cy="8826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0BAF16-2F60-48B6-ABE5-7DD80A13BEA0}">
      <dsp:nvSpPr>
        <dsp:cNvPr id="0" name=""/>
        <dsp:cNvSpPr/>
      </dsp:nvSpPr>
      <dsp:spPr>
        <a:xfrm>
          <a:off x="267008" y="200343"/>
          <a:ext cx="485470" cy="4854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64EC7C-96E2-45AB-9644-DAD21A1E3D51}">
      <dsp:nvSpPr>
        <dsp:cNvPr id="0" name=""/>
        <dsp:cNvSpPr/>
      </dsp:nvSpPr>
      <dsp:spPr>
        <a:xfrm>
          <a:off x="1019488" y="1741"/>
          <a:ext cx="2684427"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977900">
            <a:lnSpc>
              <a:spcPct val="100000"/>
            </a:lnSpc>
            <a:spcBef>
              <a:spcPct val="0"/>
            </a:spcBef>
            <a:spcAft>
              <a:spcPct val="35000"/>
            </a:spcAft>
            <a:buNone/>
          </a:pPr>
          <a:r>
            <a:rPr lang="en-GB" sz="2200" kern="1200"/>
            <a:t>Product</a:t>
          </a:r>
        </a:p>
      </dsp:txBody>
      <dsp:txXfrm>
        <a:off x="1019488" y="1741"/>
        <a:ext cx="2684427" cy="882674"/>
      </dsp:txXfrm>
    </dsp:sp>
    <dsp:sp modelId="{40E4A33C-4F1E-4005-98F2-BB4D244B4E9F}">
      <dsp:nvSpPr>
        <dsp:cNvPr id="0" name=""/>
        <dsp:cNvSpPr/>
      </dsp:nvSpPr>
      <dsp:spPr>
        <a:xfrm>
          <a:off x="3703915" y="1741"/>
          <a:ext cx="2261478"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577850">
            <a:lnSpc>
              <a:spcPct val="100000"/>
            </a:lnSpc>
            <a:spcBef>
              <a:spcPct val="0"/>
            </a:spcBef>
            <a:spcAft>
              <a:spcPct val="35000"/>
            </a:spcAft>
            <a:buNone/>
          </a:pPr>
          <a:r>
            <a:rPr lang="en-GB" sz="1300" kern="1200"/>
            <a:t>Stationery goods</a:t>
          </a:r>
        </a:p>
      </dsp:txBody>
      <dsp:txXfrm>
        <a:off x="3703915" y="1741"/>
        <a:ext cx="2261478" cy="882674"/>
      </dsp:txXfrm>
    </dsp:sp>
    <dsp:sp modelId="{7ED57BC6-0B9B-41C8-B07D-8455F0820C61}">
      <dsp:nvSpPr>
        <dsp:cNvPr id="0" name=""/>
        <dsp:cNvSpPr/>
      </dsp:nvSpPr>
      <dsp:spPr>
        <a:xfrm>
          <a:off x="0" y="1105084"/>
          <a:ext cx="5965393" cy="8826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650CBD-1813-4B6F-A53D-D30FBB686B4D}">
      <dsp:nvSpPr>
        <dsp:cNvPr id="0" name=""/>
        <dsp:cNvSpPr/>
      </dsp:nvSpPr>
      <dsp:spPr>
        <a:xfrm>
          <a:off x="267008" y="1303685"/>
          <a:ext cx="485470" cy="4854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CE59C8-130C-43E0-8FD1-15F5BA19B5E3}">
      <dsp:nvSpPr>
        <dsp:cNvPr id="0" name=""/>
        <dsp:cNvSpPr/>
      </dsp:nvSpPr>
      <dsp:spPr>
        <a:xfrm>
          <a:off x="1019488" y="1105084"/>
          <a:ext cx="2684427"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977900">
            <a:lnSpc>
              <a:spcPct val="100000"/>
            </a:lnSpc>
            <a:spcBef>
              <a:spcPct val="0"/>
            </a:spcBef>
            <a:spcAft>
              <a:spcPct val="35000"/>
            </a:spcAft>
            <a:buNone/>
          </a:pPr>
          <a:r>
            <a:rPr lang="en-GB" sz="2200" kern="1200"/>
            <a:t>Price</a:t>
          </a:r>
        </a:p>
      </dsp:txBody>
      <dsp:txXfrm>
        <a:off x="1019488" y="1105084"/>
        <a:ext cx="2684427" cy="882674"/>
      </dsp:txXfrm>
    </dsp:sp>
    <dsp:sp modelId="{F95A8467-7C81-4D5D-959F-75F4167D64C0}">
      <dsp:nvSpPr>
        <dsp:cNvPr id="0" name=""/>
        <dsp:cNvSpPr/>
      </dsp:nvSpPr>
      <dsp:spPr>
        <a:xfrm>
          <a:off x="3703915" y="1105084"/>
          <a:ext cx="2261478"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577850">
            <a:lnSpc>
              <a:spcPct val="100000"/>
            </a:lnSpc>
            <a:spcBef>
              <a:spcPct val="0"/>
            </a:spcBef>
            <a:spcAft>
              <a:spcPct val="35000"/>
            </a:spcAft>
            <a:buNone/>
          </a:pPr>
          <a:r>
            <a:rPr lang="en-GB" sz="1300" kern="1200"/>
            <a:t>Minimal pricing</a:t>
          </a:r>
        </a:p>
      </dsp:txBody>
      <dsp:txXfrm>
        <a:off x="3703915" y="1105084"/>
        <a:ext cx="2261478" cy="882674"/>
      </dsp:txXfrm>
    </dsp:sp>
    <dsp:sp modelId="{1AA6AB03-A7AD-4FEA-BBA3-52889D0EFDB1}">
      <dsp:nvSpPr>
        <dsp:cNvPr id="0" name=""/>
        <dsp:cNvSpPr/>
      </dsp:nvSpPr>
      <dsp:spPr>
        <a:xfrm>
          <a:off x="0" y="2208426"/>
          <a:ext cx="5965393" cy="8826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45BE25-EEF0-43DB-8AC2-61E9DDBFABC3}">
      <dsp:nvSpPr>
        <dsp:cNvPr id="0" name=""/>
        <dsp:cNvSpPr/>
      </dsp:nvSpPr>
      <dsp:spPr>
        <a:xfrm>
          <a:off x="267008" y="2407028"/>
          <a:ext cx="485470" cy="4854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BC4E73-EA3A-420B-B323-639E35B33A7C}">
      <dsp:nvSpPr>
        <dsp:cNvPr id="0" name=""/>
        <dsp:cNvSpPr/>
      </dsp:nvSpPr>
      <dsp:spPr>
        <a:xfrm>
          <a:off x="1019488" y="2208426"/>
          <a:ext cx="2684427"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977900">
            <a:lnSpc>
              <a:spcPct val="100000"/>
            </a:lnSpc>
            <a:spcBef>
              <a:spcPct val="0"/>
            </a:spcBef>
            <a:spcAft>
              <a:spcPct val="35000"/>
            </a:spcAft>
            <a:buNone/>
          </a:pPr>
          <a:r>
            <a:rPr lang="en-GB" sz="2200" kern="1200"/>
            <a:t>Place</a:t>
          </a:r>
        </a:p>
      </dsp:txBody>
      <dsp:txXfrm>
        <a:off x="1019488" y="2208426"/>
        <a:ext cx="2684427" cy="882674"/>
      </dsp:txXfrm>
    </dsp:sp>
    <dsp:sp modelId="{35F77631-162B-4E67-8D25-DFAFB4914C5A}">
      <dsp:nvSpPr>
        <dsp:cNvPr id="0" name=""/>
        <dsp:cNvSpPr/>
      </dsp:nvSpPr>
      <dsp:spPr>
        <a:xfrm>
          <a:off x="3703915" y="2208426"/>
          <a:ext cx="2261478"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577850">
            <a:lnSpc>
              <a:spcPct val="100000"/>
            </a:lnSpc>
            <a:spcBef>
              <a:spcPct val="0"/>
            </a:spcBef>
            <a:spcAft>
              <a:spcPct val="35000"/>
            </a:spcAft>
            <a:buNone/>
          </a:pPr>
          <a:r>
            <a:rPr lang="en-GB" sz="1300" kern="1200"/>
            <a:t>Online</a:t>
          </a:r>
        </a:p>
        <a:p>
          <a:pPr marL="0" lvl="0" indent="0" algn="l" defTabSz="577850">
            <a:lnSpc>
              <a:spcPct val="100000"/>
            </a:lnSpc>
            <a:spcBef>
              <a:spcPct val="0"/>
            </a:spcBef>
            <a:spcAft>
              <a:spcPct val="35000"/>
            </a:spcAft>
            <a:buNone/>
          </a:pPr>
          <a:r>
            <a:rPr lang="en-GB" sz="1300" kern="1200"/>
            <a:t>No Geographical barriers</a:t>
          </a:r>
        </a:p>
      </dsp:txBody>
      <dsp:txXfrm>
        <a:off x="3703915" y="2208426"/>
        <a:ext cx="2261478" cy="882674"/>
      </dsp:txXfrm>
    </dsp:sp>
    <dsp:sp modelId="{479F524B-1442-4BF6-8E2D-8F8D7B87EF01}">
      <dsp:nvSpPr>
        <dsp:cNvPr id="0" name=""/>
        <dsp:cNvSpPr/>
      </dsp:nvSpPr>
      <dsp:spPr>
        <a:xfrm>
          <a:off x="0" y="3311769"/>
          <a:ext cx="5965393" cy="8826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3148FB-D3A1-4CC1-8D8F-F2AF350367F4}">
      <dsp:nvSpPr>
        <dsp:cNvPr id="0" name=""/>
        <dsp:cNvSpPr/>
      </dsp:nvSpPr>
      <dsp:spPr>
        <a:xfrm>
          <a:off x="267008" y="3510371"/>
          <a:ext cx="485470" cy="4854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A42F87-6EB5-475D-8F6A-062FDD95D33D}">
      <dsp:nvSpPr>
        <dsp:cNvPr id="0" name=""/>
        <dsp:cNvSpPr/>
      </dsp:nvSpPr>
      <dsp:spPr>
        <a:xfrm>
          <a:off x="1019488" y="3311769"/>
          <a:ext cx="2684427"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977900">
            <a:lnSpc>
              <a:spcPct val="100000"/>
            </a:lnSpc>
            <a:spcBef>
              <a:spcPct val="0"/>
            </a:spcBef>
            <a:spcAft>
              <a:spcPct val="35000"/>
            </a:spcAft>
            <a:buNone/>
          </a:pPr>
          <a:r>
            <a:rPr lang="en-GB" sz="2200" kern="1200"/>
            <a:t>Promotion</a:t>
          </a:r>
        </a:p>
      </dsp:txBody>
      <dsp:txXfrm>
        <a:off x="1019488" y="3311769"/>
        <a:ext cx="2684427" cy="882674"/>
      </dsp:txXfrm>
    </dsp:sp>
    <dsp:sp modelId="{3DDDD3D0-A789-4FD3-A7E9-2103C1E8CFB8}">
      <dsp:nvSpPr>
        <dsp:cNvPr id="0" name=""/>
        <dsp:cNvSpPr/>
      </dsp:nvSpPr>
      <dsp:spPr>
        <a:xfrm>
          <a:off x="3703915" y="3311769"/>
          <a:ext cx="2261478"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577850">
            <a:lnSpc>
              <a:spcPct val="100000"/>
            </a:lnSpc>
            <a:spcBef>
              <a:spcPct val="0"/>
            </a:spcBef>
            <a:spcAft>
              <a:spcPct val="35000"/>
            </a:spcAft>
            <a:buNone/>
          </a:pPr>
          <a:r>
            <a:rPr lang="en-GB" sz="1300" kern="1200"/>
            <a:t>Traditional advertising</a:t>
          </a:r>
        </a:p>
        <a:p>
          <a:pPr marL="0" lvl="0" indent="0" algn="l" defTabSz="577850">
            <a:lnSpc>
              <a:spcPct val="100000"/>
            </a:lnSpc>
            <a:spcBef>
              <a:spcPct val="0"/>
            </a:spcBef>
            <a:spcAft>
              <a:spcPct val="35000"/>
            </a:spcAft>
            <a:buNone/>
          </a:pPr>
          <a:r>
            <a:rPr lang="en-GB" sz="1300" kern="1200"/>
            <a:t>Social media marketing </a:t>
          </a:r>
        </a:p>
      </dsp:txBody>
      <dsp:txXfrm>
        <a:off x="3703915" y="3311769"/>
        <a:ext cx="2261478" cy="882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37637-A951-4C9C-8D16-AB914A52E109}">
      <dsp:nvSpPr>
        <dsp:cNvPr id="0" name=""/>
        <dsp:cNvSpPr/>
      </dsp:nvSpPr>
      <dsp:spPr>
        <a:xfrm>
          <a:off x="2048866" y="2729"/>
          <a:ext cx="1431081" cy="71554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Strengths</a:t>
          </a:r>
        </a:p>
      </dsp:txBody>
      <dsp:txXfrm>
        <a:off x="2069823" y="23686"/>
        <a:ext cx="1389167" cy="673626"/>
      </dsp:txXfrm>
    </dsp:sp>
    <dsp:sp modelId="{E5F66326-7226-40BA-903E-A5D12D07C932}">
      <dsp:nvSpPr>
        <dsp:cNvPr id="0" name=""/>
        <dsp:cNvSpPr/>
      </dsp:nvSpPr>
      <dsp:spPr>
        <a:xfrm>
          <a:off x="2191975" y="718270"/>
          <a:ext cx="143108" cy="536655"/>
        </a:xfrm>
        <a:custGeom>
          <a:avLst/>
          <a:gdLst/>
          <a:ahLst/>
          <a:cxnLst/>
          <a:rect l="0" t="0" r="0" b="0"/>
          <a:pathLst>
            <a:path>
              <a:moveTo>
                <a:pt x="0" y="0"/>
              </a:moveTo>
              <a:lnTo>
                <a:pt x="0" y="536655"/>
              </a:lnTo>
              <a:lnTo>
                <a:pt x="143108" y="536655"/>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FAD27B-BA4D-4E2D-9FD3-8A9CE80206A4}">
      <dsp:nvSpPr>
        <dsp:cNvPr id="0" name=""/>
        <dsp:cNvSpPr/>
      </dsp:nvSpPr>
      <dsp:spPr>
        <a:xfrm>
          <a:off x="2335083" y="897155"/>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Increased gross margin</a:t>
          </a:r>
        </a:p>
      </dsp:txBody>
      <dsp:txXfrm>
        <a:off x="2356040" y="918112"/>
        <a:ext cx="1102951" cy="673626"/>
      </dsp:txXfrm>
    </dsp:sp>
    <dsp:sp modelId="{5E22D968-EA80-4C20-9C11-C65E87372E49}">
      <dsp:nvSpPr>
        <dsp:cNvPr id="0" name=""/>
        <dsp:cNvSpPr/>
      </dsp:nvSpPr>
      <dsp:spPr>
        <a:xfrm>
          <a:off x="2191975" y="718270"/>
          <a:ext cx="143108" cy="1431081"/>
        </a:xfrm>
        <a:custGeom>
          <a:avLst/>
          <a:gdLst/>
          <a:ahLst/>
          <a:cxnLst/>
          <a:rect l="0" t="0" r="0" b="0"/>
          <a:pathLst>
            <a:path>
              <a:moveTo>
                <a:pt x="0" y="0"/>
              </a:moveTo>
              <a:lnTo>
                <a:pt x="0" y="1431081"/>
              </a:lnTo>
              <a:lnTo>
                <a:pt x="143108" y="1431081"/>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FEDB17-965E-4585-B4D1-2E642F1BF21A}">
      <dsp:nvSpPr>
        <dsp:cNvPr id="0" name=""/>
        <dsp:cNvSpPr/>
      </dsp:nvSpPr>
      <dsp:spPr>
        <a:xfrm>
          <a:off x="2335083" y="1791581"/>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693026"/>
              <a:satOff val="-446"/>
              <a:lumOff val="30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Less risk</a:t>
          </a:r>
        </a:p>
      </dsp:txBody>
      <dsp:txXfrm>
        <a:off x="2356040" y="1812538"/>
        <a:ext cx="1102951" cy="673626"/>
      </dsp:txXfrm>
    </dsp:sp>
    <dsp:sp modelId="{F681BD7E-29E3-43D6-9ACA-2D2A6F2CA51E}">
      <dsp:nvSpPr>
        <dsp:cNvPr id="0" name=""/>
        <dsp:cNvSpPr/>
      </dsp:nvSpPr>
      <dsp:spPr>
        <a:xfrm>
          <a:off x="2191975" y="718270"/>
          <a:ext cx="143108" cy="2325507"/>
        </a:xfrm>
        <a:custGeom>
          <a:avLst/>
          <a:gdLst/>
          <a:ahLst/>
          <a:cxnLst/>
          <a:rect l="0" t="0" r="0" b="0"/>
          <a:pathLst>
            <a:path>
              <a:moveTo>
                <a:pt x="0" y="0"/>
              </a:moveTo>
              <a:lnTo>
                <a:pt x="0" y="2325507"/>
              </a:lnTo>
              <a:lnTo>
                <a:pt x="143108" y="232550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870386-FCFF-4631-9DE8-70E86AB2B4BE}">
      <dsp:nvSpPr>
        <dsp:cNvPr id="0" name=""/>
        <dsp:cNvSpPr/>
      </dsp:nvSpPr>
      <dsp:spPr>
        <a:xfrm>
          <a:off x="2335083" y="2686006"/>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1386053"/>
              <a:satOff val="-892"/>
              <a:lumOff val="61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Reduction of geographical barriers and website visibility</a:t>
          </a:r>
        </a:p>
      </dsp:txBody>
      <dsp:txXfrm>
        <a:off x="2356040" y="2706963"/>
        <a:ext cx="1102951" cy="673626"/>
      </dsp:txXfrm>
    </dsp:sp>
    <dsp:sp modelId="{20DAC3F5-16CC-45A7-8B64-4ECDA551F55B}">
      <dsp:nvSpPr>
        <dsp:cNvPr id="0" name=""/>
        <dsp:cNvSpPr/>
      </dsp:nvSpPr>
      <dsp:spPr>
        <a:xfrm>
          <a:off x="3837718" y="2729"/>
          <a:ext cx="1431081" cy="715540"/>
        </a:xfrm>
        <a:prstGeom prst="roundRect">
          <a:avLst>
            <a:gd name="adj" fmla="val 10000"/>
          </a:avLst>
        </a:prstGeom>
        <a:solidFill>
          <a:schemeClr val="accent5">
            <a:hueOff val="2079079"/>
            <a:satOff val="-1338"/>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Weaknesses</a:t>
          </a:r>
        </a:p>
      </dsp:txBody>
      <dsp:txXfrm>
        <a:off x="3858675" y="23686"/>
        <a:ext cx="1389167" cy="673626"/>
      </dsp:txXfrm>
    </dsp:sp>
    <dsp:sp modelId="{1397441E-B881-462B-B1FA-D802C8A0BD18}">
      <dsp:nvSpPr>
        <dsp:cNvPr id="0" name=""/>
        <dsp:cNvSpPr/>
      </dsp:nvSpPr>
      <dsp:spPr>
        <a:xfrm>
          <a:off x="3980826" y="718270"/>
          <a:ext cx="143108" cy="536655"/>
        </a:xfrm>
        <a:custGeom>
          <a:avLst/>
          <a:gdLst/>
          <a:ahLst/>
          <a:cxnLst/>
          <a:rect l="0" t="0" r="0" b="0"/>
          <a:pathLst>
            <a:path>
              <a:moveTo>
                <a:pt x="0" y="0"/>
              </a:moveTo>
              <a:lnTo>
                <a:pt x="0" y="536655"/>
              </a:lnTo>
              <a:lnTo>
                <a:pt x="143108" y="536655"/>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E28129-DA5B-4C1C-9827-E043C3C7334C}">
      <dsp:nvSpPr>
        <dsp:cNvPr id="0" name=""/>
        <dsp:cNvSpPr/>
      </dsp:nvSpPr>
      <dsp:spPr>
        <a:xfrm>
          <a:off x="4123934" y="897155"/>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2079079"/>
              <a:satOff val="-1338"/>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More barriers</a:t>
          </a:r>
        </a:p>
      </dsp:txBody>
      <dsp:txXfrm>
        <a:off x="4144891" y="918112"/>
        <a:ext cx="1102951" cy="673626"/>
      </dsp:txXfrm>
    </dsp:sp>
    <dsp:sp modelId="{93ECCEB0-4A68-4EB2-9987-75F40BFA61F2}">
      <dsp:nvSpPr>
        <dsp:cNvPr id="0" name=""/>
        <dsp:cNvSpPr/>
      </dsp:nvSpPr>
      <dsp:spPr>
        <a:xfrm>
          <a:off x="3980826" y="718270"/>
          <a:ext cx="143108" cy="1431081"/>
        </a:xfrm>
        <a:custGeom>
          <a:avLst/>
          <a:gdLst/>
          <a:ahLst/>
          <a:cxnLst/>
          <a:rect l="0" t="0" r="0" b="0"/>
          <a:pathLst>
            <a:path>
              <a:moveTo>
                <a:pt x="0" y="0"/>
              </a:moveTo>
              <a:lnTo>
                <a:pt x="0" y="1431081"/>
              </a:lnTo>
              <a:lnTo>
                <a:pt x="143108" y="1431081"/>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02F6F28-727B-4766-BED4-BF537133E053}">
      <dsp:nvSpPr>
        <dsp:cNvPr id="0" name=""/>
        <dsp:cNvSpPr/>
      </dsp:nvSpPr>
      <dsp:spPr>
        <a:xfrm>
          <a:off x="4123934" y="1791581"/>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2772106"/>
              <a:satOff val="-1784"/>
              <a:lumOff val="1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No pricing flexibility</a:t>
          </a:r>
        </a:p>
      </dsp:txBody>
      <dsp:txXfrm>
        <a:off x="4144891" y="1812538"/>
        <a:ext cx="1102951" cy="673626"/>
      </dsp:txXfrm>
    </dsp:sp>
    <dsp:sp modelId="{346B1434-C5AF-4900-8029-541152326928}">
      <dsp:nvSpPr>
        <dsp:cNvPr id="0" name=""/>
        <dsp:cNvSpPr/>
      </dsp:nvSpPr>
      <dsp:spPr>
        <a:xfrm>
          <a:off x="3980826" y="718270"/>
          <a:ext cx="143108" cy="2325507"/>
        </a:xfrm>
        <a:custGeom>
          <a:avLst/>
          <a:gdLst/>
          <a:ahLst/>
          <a:cxnLst/>
          <a:rect l="0" t="0" r="0" b="0"/>
          <a:pathLst>
            <a:path>
              <a:moveTo>
                <a:pt x="0" y="0"/>
              </a:moveTo>
              <a:lnTo>
                <a:pt x="0" y="2325507"/>
              </a:lnTo>
              <a:lnTo>
                <a:pt x="143108" y="232550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A791DE-5B65-4E10-82D8-982846089F88}">
      <dsp:nvSpPr>
        <dsp:cNvPr id="0" name=""/>
        <dsp:cNvSpPr/>
      </dsp:nvSpPr>
      <dsp:spPr>
        <a:xfrm>
          <a:off x="4123934" y="2686006"/>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3465132"/>
              <a:satOff val="-2229"/>
              <a:lumOff val="15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Increased competition</a:t>
          </a:r>
        </a:p>
      </dsp:txBody>
      <dsp:txXfrm>
        <a:off x="4144891" y="2706963"/>
        <a:ext cx="1102951" cy="673626"/>
      </dsp:txXfrm>
    </dsp:sp>
    <dsp:sp modelId="{1D70B58B-3665-4156-BA4E-9BEFDF8ACF11}">
      <dsp:nvSpPr>
        <dsp:cNvPr id="0" name=""/>
        <dsp:cNvSpPr/>
      </dsp:nvSpPr>
      <dsp:spPr>
        <a:xfrm>
          <a:off x="5626570" y="2729"/>
          <a:ext cx="1431081" cy="715540"/>
        </a:xfrm>
        <a:prstGeom prst="roundRect">
          <a:avLst>
            <a:gd name="adj" fmla="val 10000"/>
          </a:avLst>
        </a:prstGeom>
        <a:solidFill>
          <a:schemeClr val="accent5">
            <a:hueOff val="4158159"/>
            <a:satOff val="-2675"/>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Opportunities</a:t>
          </a:r>
        </a:p>
      </dsp:txBody>
      <dsp:txXfrm>
        <a:off x="5647527" y="23686"/>
        <a:ext cx="1389167" cy="673626"/>
      </dsp:txXfrm>
    </dsp:sp>
    <dsp:sp modelId="{FAEFDAC6-BC49-455F-B475-977446B9104A}">
      <dsp:nvSpPr>
        <dsp:cNvPr id="0" name=""/>
        <dsp:cNvSpPr/>
      </dsp:nvSpPr>
      <dsp:spPr>
        <a:xfrm>
          <a:off x="5769678" y="718270"/>
          <a:ext cx="143108" cy="536655"/>
        </a:xfrm>
        <a:custGeom>
          <a:avLst/>
          <a:gdLst/>
          <a:ahLst/>
          <a:cxnLst/>
          <a:rect l="0" t="0" r="0" b="0"/>
          <a:pathLst>
            <a:path>
              <a:moveTo>
                <a:pt x="0" y="0"/>
              </a:moveTo>
              <a:lnTo>
                <a:pt x="0" y="536655"/>
              </a:lnTo>
              <a:lnTo>
                <a:pt x="143108" y="536655"/>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5AA88F-48A0-4847-A961-E648A8F7E22F}">
      <dsp:nvSpPr>
        <dsp:cNvPr id="0" name=""/>
        <dsp:cNvSpPr/>
      </dsp:nvSpPr>
      <dsp:spPr>
        <a:xfrm>
          <a:off x="5912786" y="897155"/>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4158159"/>
              <a:satOff val="-2675"/>
              <a:lumOff val="182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Chance of expansion</a:t>
          </a:r>
        </a:p>
      </dsp:txBody>
      <dsp:txXfrm>
        <a:off x="5933743" y="918112"/>
        <a:ext cx="1102951" cy="673626"/>
      </dsp:txXfrm>
    </dsp:sp>
    <dsp:sp modelId="{90CE4BE5-F7E0-4504-AE5B-F6BBDA95B21C}">
      <dsp:nvSpPr>
        <dsp:cNvPr id="0" name=""/>
        <dsp:cNvSpPr/>
      </dsp:nvSpPr>
      <dsp:spPr>
        <a:xfrm>
          <a:off x="5769678" y="718270"/>
          <a:ext cx="143108" cy="1431081"/>
        </a:xfrm>
        <a:custGeom>
          <a:avLst/>
          <a:gdLst/>
          <a:ahLst/>
          <a:cxnLst/>
          <a:rect l="0" t="0" r="0" b="0"/>
          <a:pathLst>
            <a:path>
              <a:moveTo>
                <a:pt x="0" y="0"/>
              </a:moveTo>
              <a:lnTo>
                <a:pt x="0" y="1431081"/>
              </a:lnTo>
              <a:lnTo>
                <a:pt x="143108" y="1431081"/>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8F296F3-3B09-4D21-A249-62D3F748EFB4}">
      <dsp:nvSpPr>
        <dsp:cNvPr id="0" name=""/>
        <dsp:cNvSpPr/>
      </dsp:nvSpPr>
      <dsp:spPr>
        <a:xfrm>
          <a:off x="5912786" y="1791581"/>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4851185"/>
              <a:satOff val="-3121"/>
              <a:lumOff val="213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Wholesale business opportunity</a:t>
          </a:r>
        </a:p>
      </dsp:txBody>
      <dsp:txXfrm>
        <a:off x="5933743" y="1812538"/>
        <a:ext cx="1102951" cy="673626"/>
      </dsp:txXfrm>
    </dsp:sp>
    <dsp:sp modelId="{F4618555-D0DC-4E5F-B1B5-C2C7F2E7910F}">
      <dsp:nvSpPr>
        <dsp:cNvPr id="0" name=""/>
        <dsp:cNvSpPr/>
      </dsp:nvSpPr>
      <dsp:spPr>
        <a:xfrm>
          <a:off x="7415421" y="2729"/>
          <a:ext cx="1431081" cy="715540"/>
        </a:xfrm>
        <a:prstGeom prst="roundRect">
          <a:avLst>
            <a:gd name="adj" fmla="val 10000"/>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Threats</a:t>
          </a:r>
        </a:p>
      </dsp:txBody>
      <dsp:txXfrm>
        <a:off x="7436378" y="23686"/>
        <a:ext cx="1389167" cy="673626"/>
      </dsp:txXfrm>
    </dsp:sp>
    <dsp:sp modelId="{1372398F-CCE7-4E75-9AFA-9D942506F3D7}">
      <dsp:nvSpPr>
        <dsp:cNvPr id="0" name=""/>
        <dsp:cNvSpPr/>
      </dsp:nvSpPr>
      <dsp:spPr>
        <a:xfrm>
          <a:off x="7558529" y="718270"/>
          <a:ext cx="143108" cy="536655"/>
        </a:xfrm>
        <a:custGeom>
          <a:avLst/>
          <a:gdLst/>
          <a:ahLst/>
          <a:cxnLst/>
          <a:rect l="0" t="0" r="0" b="0"/>
          <a:pathLst>
            <a:path>
              <a:moveTo>
                <a:pt x="0" y="0"/>
              </a:moveTo>
              <a:lnTo>
                <a:pt x="0" y="536655"/>
              </a:lnTo>
              <a:lnTo>
                <a:pt x="143108" y="536655"/>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DAC55D-092E-4BB3-87B5-9692B698D155}">
      <dsp:nvSpPr>
        <dsp:cNvPr id="0" name=""/>
        <dsp:cNvSpPr/>
      </dsp:nvSpPr>
      <dsp:spPr>
        <a:xfrm>
          <a:off x="7701638" y="897155"/>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5544212"/>
              <a:satOff val="-3567"/>
              <a:lumOff val="2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Effect laws and regulations</a:t>
          </a:r>
        </a:p>
      </dsp:txBody>
      <dsp:txXfrm>
        <a:off x="7722595" y="918112"/>
        <a:ext cx="1102951" cy="673626"/>
      </dsp:txXfrm>
    </dsp:sp>
    <dsp:sp modelId="{6FCADDD8-8BCF-4410-82A5-F9722B63A86C}">
      <dsp:nvSpPr>
        <dsp:cNvPr id="0" name=""/>
        <dsp:cNvSpPr/>
      </dsp:nvSpPr>
      <dsp:spPr>
        <a:xfrm>
          <a:off x="7558529" y="718270"/>
          <a:ext cx="143108" cy="1431081"/>
        </a:xfrm>
        <a:custGeom>
          <a:avLst/>
          <a:gdLst/>
          <a:ahLst/>
          <a:cxnLst/>
          <a:rect l="0" t="0" r="0" b="0"/>
          <a:pathLst>
            <a:path>
              <a:moveTo>
                <a:pt x="0" y="0"/>
              </a:moveTo>
              <a:lnTo>
                <a:pt x="0" y="1431081"/>
              </a:lnTo>
              <a:lnTo>
                <a:pt x="143108" y="1431081"/>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3BC5E7-DB45-4334-97D1-EAE4561B115F}">
      <dsp:nvSpPr>
        <dsp:cNvPr id="0" name=""/>
        <dsp:cNvSpPr/>
      </dsp:nvSpPr>
      <dsp:spPr>
        <a:xfrm>
          <a:off x="7701638" y="1791581"/>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6237238"/>
              <a:satOff val="-4013"/>
              <a:lumOff val="274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Increase of pricing</a:t>
          </a:r>
        </a:p>
      </dsp:txBody>
      <dsp:txXfrm>
        <a:off x="7722595" y="1812538"/>
        <a:ext cx="1102951" cy="67362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EA51AC-631B-46D9-8539-5ACBD96DAD04}" type="datetimeFigureOut">
              <a:rPr lang="en-GB" smtClean="0"/>
              <a:t>19/03/2023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A58257-F6F2-409E-996D-28F6AFB8F39E}" type="slidenum">
              <a:rPr lang="en-GB" smtClean="0"/>
              <a:t>‹#›</a:t>
            </a:fld>
            <a:endParaRPr lang="en-GB"/>
          </a:p>
        </p:txBody>
      </p:sp>
    </p:spTree>
    <p:extLst>
      <p:ext uri="{BB962C8B-B14F-4D97-AF65-F5344CB8AC3E}">
        <p14:creationId xmlns:p14="http://schemas.microsoft.com/office/powerpoint/2010/main" val="1230070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Business plans are crucial for organisations that are starting a new business. The presentation focuses on choosing specific business idea. The business idea that has been chosen is online stationery business. The legal format and management of the business is different from traditional businesses which is indicated in the presentation. The target market is the people interested in buying stationery residing in the UK (Massa et al., 2017). The marketing strategies is indicated as well. SWOT analysis and PESTLE analysis indicate the evaluation and external environment of the organisation. The 4P indicates the marketing factors. The forecast provides information regarding the cash inflow and outflow. These provide a vast knowledge about the business idea to learn to make it achieve its objectives.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3</a:t>
            </a:fld>
            <a:endParaRPr lang="en-GB"/>
          </a:p>
        </p:txBody>
      </p:sp>
    </p:spTree>
    <p:extLst>
      <p:ext uri="{BB962C8B-B14F-4D97-AF65-F5344CB8AC3E}">
        <p14:creationId xmlns:p14="http://schemas.microsoft.com/office/powerpoint/2010/main" val="1002343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Businesses are crucial and they play important role in the economy. The business idea that has been addressed by the group is the online business of stationeries like Nook. However, the startup cost is very less for this kind of business (</a:t>
            </a:r>
            <a:r>
              <a:rPr lang="en-GB" sz="1200" dirty="0" err="1">
                <a:solidFill>
                  <a:srgbClr val="000000"/>
                </a:solidFill>
                <a:effectLst/>
                <a:latin typeface="Arial" panose="020B0604020202020204" pitchFamily="34" charset="0"/>
                <a:ea typeface="Calibri" panose="020F0502020204030204" pitchFamily="34" charset="0"/>
                <a:cs typeface="Vrinda" panose="020B0502040204020203" pitchFamily="34" charset="0"/>
              </a:rPr>
              <a:t>Heikkilä</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et al., 2018). A range of stationary products will be offered to target consumers such as notebook, planners, pen, pencils, tape dispensers, scissors etc. through online business. The business idea seem to be accepted and possible to execute by the group. It also requires less capital which is required by the brief. </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4</a:t>
            </a:fld>
            <a:endParaRPr lang="en-GB"/>
          </a:p>
        </p:txBody>
      </p:sp>
    </p:spTree>
    <p:extLst>
      <p:ext uri="{BB962C8B-B14F-4D97-AF65-F5344CB8AC3E}">
        <p14:creationId xmlns:p14="http://schemas.microsoft.com/office/powerpoint/2010/main" val="3767697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legal format of the organisation is different from traditional businesses. First of all, the organisation needs to have a name that is registered. The organisation also needs to have a contact number and email which means the organisation will have a specific way in which it can be contacted. The organisation also needs to have a specific location from which the business will be conducted (‌Blackburn et al., 2013).</a:t>
            </a: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online stationery business has three levels. The first level is the management department which manages the overall functions of the organisation. The next levels will be design based on the business functions. Purchasing department, sales department, finance department, distribution department are the department of this level. In the next one, the internal issues like order reception or order delivery, financing, supplies purchase and product development etc. is managed. Thus, the organisation is formed. The structure is not publicly visible as the organisation operates through online settings. </a:t>
            </a: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e-commerce regulations 2002 imposes implication on the e-commerce activities of the organisation. The online intermediation services for business users regulations 2020 is implemented to the online business through the management of the website that is used by the businesses for providing product information and selling them to consumers.</a:t>
            </a: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owner of the organisation is the group that has developed the business plan. 15 employees will be appointed in total to handle the different levels of the organisation. For external professional services, the organisation needs to have an address for main office and name of the partners who are invested in the online business (‌Blackburn et al., 2013). Furthermore, the need to show letter and forms of electronic and paper from to conduct and provide service to consumers which need to have the name of the organisation, location, company registration no etc. The VAT registration number is needed as well. The banking details is required for banking services. The payment terms also need to be posted for external services.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6</a:t>
            </a:fld>
            <a:endParaRPr lang="en-GB"/>
          </a:p>
        </p:txBody>
      </p:sp>
    </p:spTree>
    <p:extLst>
      <p:ext uri="{BB962C8B-B14F-4D97-AF65-F5344CB8AC3E}">
        <p14:creationId xmlns:p14="http://schemas.microsoft.com/office/powerpoint/2010/main" val="3750688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There are many people in the UK who are interested in stationery products and tend to buy different types of products (Solomon et al., 2014). The business idea that is chosen is a stationery business. The stationeries are more popular among the students and people who are attracted to buy different sorts of stationeries. As it is an online business, it does not have geographical barriers. People who are able to access the website and also reside in London can easily get their products.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7</a:t>
            </a:fld>
            <a:endParaRPr lang="en-GB"/>
          </a:p>
        </p:txBody>
      </p:sp>
    </p:spTree>
    <p:extLst>
      <p:ext uri="{BB962C8B-B14F-4D97-AF65-F5344CB8AC3E}">
        <p14:creationId xmlns:p14="http://schemas.microsoft.com/office/powerpoint/2010/main" val="3360811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marketing strategies are indicated below-</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Sales offerings: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organisation can offer different types of sales incentives such as discounts for specific hours, low-cost sample packages, cash back etc. for attracting consumers towards their online products (Fifield, 2012).</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Advertising expansion:</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organisation can expand its advertising methods. For that, the organisation can try directories or community newsletters or gifts (Fifield, 2012).  Collaboration with others is also another good option.</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Social media marketing:</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Social medias can be user for marketing purposes. Social media blogs and other contents can be created to provide sneak peek about the products.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9</a:t>
            </a:fld>
            <a:endParaRPr lang="en-GB"/>
          </a:p>
        </p:txBody>
      </p:sp>
    </p:spTree>
    <p:extLst>
      <p:ext uri="{BB962C8B-B14F-4D97-AF65-F5344CB8AC3E}">
        <p14:creationId xmlns:p14="http://schemas.microsoft.com/office/powerpoint/2010/main" val="3590577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assessment of the external business environment is provided below through PESTLE analysis-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Political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Politics is a factor that affects in this case. The organisation cannot operate its business in an unstable situation (Paul et al., 2014). The instability creates barriers in the operations of the organisation that makes the organisation suffer.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organisation can face political instability like elections etc. which can create an impact on the organisational situation.</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Economic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There are certain economic factors that affect the online shop. For example, the dollar rate, economic trends, currency rate, tariff, tax rate etc. are liable for affecting the growth of the business which is also applicable in this situation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For example, increase in dollar rate can increase the price of materials which can impact the price of the goods as well.</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Social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There are different factors like society, different classes, behaviour of different classes etc. that affect businesses. As a stationery business operating online, the organisation needs to consider these and social trends for offering desired products.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stationery business may need to consider the class and trends that are present in the online community to consider the social factors.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Technological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Nowadays different types of technologies have emerged. To survive in the industry, the organisation needs to adapt new technologies (Paul et al., 2014). The organisation operates online and for that it needs to adapt technologies.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New technologies like online purchasing features can be added like other organisations and the organisation also needs to adapt to that situation.</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Legal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There are certain laws and regulations for online businesses that are different from traditional businesses. The organisation needs to consider these while operating business.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organisation needs to consider the e-commerce law and the other laws created for online business in order to run business in the UK</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Environmental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As the organisation is related to paper industry, it might produce substances that are harming the environment. The organisation is taking CSR seriously and opting for methods that can reduce the detrimental effects on the environment.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11</a:t>
            </a:fld>
            <a:endParaRPr lang="en-GB"/>
          </a:p>
        </p:txBody>
      </p:sp>
    </p:spTree>
    <p:extLst>
      <p:ext uri="{BB962C8B-B14F-4D97-AF65-F5344CB8AC3E}">
        <p14:creationId xmlns:p14="http://schemas.microsoft.com/office/powerpoint/2010/main" val="69560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key marketing factors are provided below-</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Product:</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product of the organisation is the stationery good. The organisation needs to focus on the fact that these are very demanding products and the target consumers are interested to get the desired products at minimal price. The organisation produces the products with such objective.</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Price:</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pricing will be kept minimum as the target consumers might be students. The pricing is set to ensure the needed profit from the business that can help to operate the business efficiently (</a:t>
            </a:r>
            <a:r>
              <a:rPr lang="en-GB" sz="1200" dirty="0" err="1">
                <a:solidFill>
                  <a:srgbClr val="000000"/>
                </a:solidFill>
                <a:effectLst/>
                <a:latin typeface="Arial" panose="020B0604020202020204" pitchFamily="34" charset="0"/>
                <a:ea typeface="Calibri" panose="020F0502020204030204" pitchFamily="34" charset="0"/>
                <a:cs typeface="Vrinda" panose="020B0502040204020203" pitchFamily="34" charset="0"/>
              </a:rPr>
              <a:t>Išoraitė</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2016).</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Place:</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There is not any definite location through which the organisation operates the business. As it is an online business, the organisation does not have any geographical barriers ‌(CFI Team, 2022).  The organisation can provide products to target consumers that access the business through website.</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Promotion:</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organisation adapts different promotional strategies than the other organisation. The organisation uses social media marketing and traditional advertising to promote its goods. The website also provides recommendations regarding the goods.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15</a:t>
            </a:fld>
            <a:endParaRPr lang="en-GB"/>
          </a:p>
        </p:txBody>
      </p:sp>
    </p:spTree>
    <p:extLst>
      <p:ext uri="{BB962C8B-B14F-4D97-AF65-F5344CB8AC3E}">
        <p14:creationId xmlns:p14="http://schemas.microsoft.com/office/powerpoint/2010/main" val="3701734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SWOT analysis of the idea of the organisation is provided below-</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Strengths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As stationeries have high demand, the gross margin of the organisation might be high.</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startup cost is limited of the stationery business. As the entrepreneur has invested less money, that means less risk for him.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website is visible to consumers and the organisation can remove the geographical barrier as it is an online business.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consumers can access the website and get their desired products.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Weaknesses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organisation has more barriers than traditional businesses.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There is not much pricing flexibility as the organisation does not have enough investment in the first place (Mind Tools, 2022).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inflexibility makes it difficult to set the prices low.</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There are many other organisations that are providing similar products to target consumers in the market.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competition of the organisations increases and makes it difficult for the stationery business to survive.</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Opportunities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As the organisation is an online stationery business, there is much more chances of expansion than other businesses.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As the website can be accessed, the consumers of distant places can also order products.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organisation can also start wholesale business by expanding its activities.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wholesale business can help to work a suppliers for other stationery businesses.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Threats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Laws and regulations can sometimes affect online stationery business negatively.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regulations may make it difficult to operate certain tasks of the organisation.</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Increase in raw material’s price can increase overall price of the products (Mind Tools, 2022).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increase in price can decrease the target consumer market.</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18</a:t>
            </a:fld>
            <a:endParaRPr lang="en-GB"/>
          </a:p>
        </p:txBody>
      </p:sp>
    </p:spTree>
    <p:extLst>
      <p:ext uri="{BB962C8B-B14F-4D97-AF65-F5344CB8AC3E}">
        <p14:creationId xmlns:p14="http://schemas.microsoft.com/office/powerpoint/2010/main" val="2185851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startup cost of the firm is the investment of 20,000 pounds.</a:t>
            </a:r>
            <a:endParaRPr lang="en-GB"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Overall profit in the twelve months is 466 pounds.</a:t>
            </a:r>
            <a:endParaRPr lang="en-GB"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source of revenue for the stationery business is crowdsourcing for the </a:t>
            </a:r>
            <a:r>
              <a:rPr lang="en-US" sz="12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organisation</a:t>
            </a: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Personal savings was frequently used to manage the firm as well. No loan was obtained by the </a:t>
            </a:r>
            <a:r>
              <a:rPr lang="en-US" sz="12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organisation</a:t>
            </a: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Bootstrapping is performed as other funds were not </a:t>
            </a:r>
            <a:r>
              <a:rPr lang="en-US" sz="12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utilised</a:t>
            </a: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and the little cash was used originally to launch the business (Cowling et al., 2012).</a:t>
            </a:r>
            <a:endParaRPr lang="en-GB"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21</a:t>
            </a:fld>
            <a:endParaRPr lang="en-GB"/>
          </a:p>
        </p:txBody>
      </p:sp>
    </p:spTree>
    <p:extLst>
      <p:ext uri="{BB962C8B-B14F-4D97-AF65-F5344CB8AC3E}">
        <p14:creationId xmlns:p14="http://schemas.microsoft.com/office/powerpoint/2010/main" val="2748356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 cash flow prediction for the following 7 years has been supplied, and it shows the potential investments and cash inflows as well as cash outflows or expenses for the company (Chandra, 2017). The inflows here represent both the initial investment and the sales that have taken place.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Many expenses such as rent rates, marketing, equipment purchase existed and created cash outflows as a result.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This gives the impression that these costs could arise and that the company would experience cash inflow and outflow scenario (Chandra, 2017).  As a result, the organization may be able to anticipate costs and create budgets more successfully.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22</a:t>
            </a:fld>
            <a:endParaRPr lang="en-GB"/>
          </a:p>
        </p:txBody>
      </p:sp>
    </p:spTree>
    <p:extLst>
      <p:ext uri="{BB962C8B-B14F-4D97-AF65-F5344CB8AC3E}">
        <p14:creationId xmlns:p14="http://schemas.microsoft.com/office/powerpoint/2010/main" val="7862763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Business plans are done to make the businesses follow specific guidelines. That can help the organisation to gain the needed objectives and desired profit level. The business idea of online stationery ship has already been decided. Furthermore, there is discussion done about how the business idea works. The target market for the business idea is indicated as well which will be served through online method. The marketing strategies that are used have been portrayed properly as well (Massa et al., 2017).  The legal format and management indicated how the organisation maintains itself in the industry. The SWOT analysis provides a detail overview about the current condition of the organisation. The external environment has been addressed through the PESTLE analysis. The 4Ps have been discussed to focus on the current market factors of the organisation. The forecast provides information regarding possible cash inflow and out flow. These help to provide detailed overview regarding the organisation.</a:t>
            </a:r>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23</a:t>
            </a:fld>
            <a:endParaRPr lang="en-GB"/>
          </a:p>
        </p:txBody>
      </p:sp>
    </p:spTree>
    <p:extLst>
      <p:ext uri="{BB962C8B-B14F-4D97-AF65-F5344CB8AC3E}">
        <p14:creationId xmlns:p14="http://schemas.microsoft.com/office/powerpoint/2010/main" val="1691372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998864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4030686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846842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523612-E7D0-41DC-BA49-0276D29FFC6C}"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25915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523612-E7D0-41DC-BA49-0276D29FFC6C}" type="datetimeFigureOut">
              <a:rPr lang="en-GB" smtClean="0"/>
              <a:t>19/03/2023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763405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952891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858617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258191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523612-E7D0-41DC-BA49-0276D29FFC6C}"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043791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523612-E7D0-41DC-BA49-0276D29FFC6C}"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977460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972418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277082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6187904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341199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35527433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3803576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866794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4000">
              <a:schemeClr val="bg2">
                <a:lumMod val="60000"/>
                <a:lumOff val="40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B523612-E7D0-41DC-BA49-0276D29FFC6C}" type="datetimeFigureOut">
              <a:rPr lang="en-GB" smtClean="0"/>
              <a:t>19/03/2023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AA6686A-3F35-44E1-B174-5AB06DCB4630}" type="slidenum">
              <a:rPr lang="en-GB" smtClean="0"/>
              <a:t>‹#›</a:t>
            </a:fld>
            <a:endParaRPr lang="en-GB"/>
          </a:p>
        </p:txBody>
      </p:sp>
    </p:spTree>
    <p:extLst>
      <p:ext uri="{BB962C8B-B14F-4D97-AF65-F5344CB8AC3E}">
        <p14:creationId xmlns:p14="http://schemas.microsoft.com/office/powerpoint/2010/main" val="340899126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image" Target="../media/image7.png" /></Relationships>
</file>

<file path=ppt/slides/_rels/slide2.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9.png"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10.png" /></Relationships>
</file>

<file path=ppt/slides/_rels/slide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12.png" /><Relationship Id="rId4" Type="http://schemas.openxmlformats.org/officeDocument/2006/relationships/image" Target="../media/image11.jpeg"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13.png" /></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 /><Relationship Id="rId3" Type="http://schemas.openxmlformats.org/officeDocument/2006/relationships/image" Target="../media/image1.jpeg" /><Relationship Id="rId7" Type="http://schemas.openxmlformats.org/officeDocument/2006/relationships/diagramQuickStyle" Target="../diagrams/quickStyle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Layout" Target="../diagrams/layout1.xml" /><Relationship Id="rId5" Type="http://schemas.openxmlformats.org/officeDocument/2006/relationships/diagramData" Target="../diagrams/data1.xml" /><Relationship Id="rId4" Type="http://schemas.openxmlformats.org/officeDocument/2006/relationships/image" Target="../media/image14.png" /><Relationship Id="rId9" Type="http://schemas.microsoft.com/office/2007/relationships/diagramDrawing" Target="../diagrams/drawing1.xml" /></Relationships>
</file>

<file path=ppt/slides/_rels/slide7.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2.png" /><Relationship Id="rId7" Type="http://schemas.openxmlformats.org/officeDocument/2006/relationships/image" Target="../media/image24.png"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_rels/slide12.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26.png" /></Relationships>
</file>

<file path=ppt/slides/_rels/slide13.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3.xml" /><Relationship Id="rId3" Type="http://schemas.openxmlformats.org/officeDocument/2006/relationships/image" Target="../media/image1.jpeg" /><Relationship Id="rId7" Type="http://schemas.openxmlformats.org/officeDocument/2006/relationships/diagramQuickStyle" Target="../diagrams/quickStyle3.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Layout" Target="../diagrams/layout3.xml" /><Relationship Id="rId5" Type="http://schemas.openxmlformats.org/officeDocument/2006/relationships/diagramData" Target="../diagrams/data3.xml" /><Relationship Id="rId4" Type="http://schemas.openxmlformats.org/officeDocument/2006/relationships/image" Target="../media/image29.png" /><Relationship Id="rId9" Type="http://schemas.microsoft.com/office/2007/relationships/diagramDrawing" Target="../diagrams/drawing3.xml" /></Relationships>
</file>

<file path=ppt/slides/_rels/slide16.xml.rels><?xml version="1.0" encoding="UTF-8" standalone="yes"?>
<Relationships xmlns="http://schemas.openxmlformats.org/package/2006/relationships"><Relationship Id="rId3" Type="http://schemas.openxmlformats.org/officeDocument/2006/relationships/image" Target="../media/image36.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37.jpe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38.png" /></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9.xml.rels><?xml version="1.0" encoding="UTF-8" standalone="yes"?>
<Relationships xmlns="http://schemas.openxmlformats.org/package/2006/relationships"><Relationship Id="rId3" Type="http://schemas.openxmlformats.org/officeDocument/2006/relationships/image" Target="../media/image39.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image" Target="../media/image40.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9.xml" /><Relationship Id="rId1" Type="http://schemas.openxmlformats.org/officeDocument/2006/relationships/slideLayout" Target="../slideLayouts/slideLayout2.xml" /><Relationship Id="rId5" Type="http://schemas.openxmlformats.org/officeDocument/2006/relationships/image" Target="../media/image42.png" /><Relationship Id="rId4" Type="http://schemas.openxmlformats.org/officeDocument/2006/relationships/image" Target="../media/image41.jpeg" /></Relationships>
</file>

<file path=ppt/slides/_rels/slide22.xml.rels><?xml version="1.0" encoding="UTF-8" standalone="yes"?>
<Relationships xmlns="http://schemas.openxmlformats.org/package/2006/relationships"><Relationship Id="rId8" Type="http://schemas.openxmlformats.org/officeDocument/2006/relationships/image" Target="../media/image43.png" /><Relationship Id="rId3" Type="http://schemas.openxmlformats.org/officeDocument/2006/relationships/image" Target="../media/image1.jpeg" /><Relationship Id="rId7" Type="http://schemas.openxmlformats.org/officeDocument/2006/relationships/image" Target="../media/image5.png"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image" Target="../media/image4.png" /><Relationship Id="rId5" Type="http://schemas.openxmlformats.org/officeDocument/2006/relationships/image" Target="../media/image3.png" /><Relationship Id="rId4" Type="http://schemas.openxmlformats.org/officeDocument/2006/relationships/image" Target="../media/image2.png" /></Relationships>
</file>

<file path=ppt/slides/_rels/slide2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1.xml" /><Relationship Id="rId1" Type="http://schemas.openxmlformats.org/officeDocument/2006/relationships/slideLayout" Target="../slideLayouts/slideLayout2.xml" /><Relationship Id="rId4" Type="http://schemas.openxmlformats.org/officeDocument/2006/relationships/image" Target="../media/image44.png" /></Relationships>
</file>

<file path=ppt/slides/_rels/slide2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292163D8-27BE-E582-2CFF-37B7193DEC7B}"/>
              </a:ext>
            </a:extLst>
          </p:cNvPr>
          <p:cNvSpPr>
            <a:spLocks noGrp="1"/>
          </p:cNvSpPr>
          <p:nvPr>
            <p:ph type="ctrTitle"/>
          </p:nvPr>
        </p:nvSpPr>
        <p:spPr>
          <a:xfrm>
            <a:off x="5944358" y="1447800"/>
            <a:ext cx="5599942" cy="3096987"/>
          </a:xfrm>
        </p:spPr>
        <p:txBody>
          <a:bodyPr>
            <a:normAutofit/>
          </a:bodyPr>
          <a:lstStyle/>
          <a:p>
            <a:pPr>
              <a:lnSpc>
                <a:spcPct val="90000"/>
              </a:lnSpc>
            </a:pPr>
            <a:r>
              <a:rPr lang="en-GB" sz="2100" kern="1400" spc="-50" dirty="0">
                <a:effectLst/>
                <a:latin typeface="Arial" panose="020B0604020202020204" pitchFamily="34" charset="0"/>
                <a:ea typeface="Times New Roman" panose="02020603050405020304" pitchFamily="18" charset="0"/>
                <a:cs typeface="Arial" panose="020B0604020202020204" pitchFamily="34" charset="0"/>
              </a:rPr>
              <a:t>BMSW 4006</a:t>
            </a:r>
            <a:br>
              <a:rPr lang="en-GB" sz="2100" kern="1400" spc="-50" dirty="0">
                <a:effectLst/>
                <a:latin typeface="Arial" panose="020B0604020202020204" pitchFamily="34" charset="0"/>
                <a:ea typeface="Times New Roman" panose="02020603050405020304" pitchFamily="18" charset="0"/>
                <a:cs typeface="Arial" panose="020B0604020202020204" pitchFamily="34" charset="0"/>
              </a:rPr>
            </a:br>
            <a:r>
              <a:rPr lang="en-GB" sz="2100" kern="1400" spc="-50" dirty="0">
                <a:effectLst/>
                <a:latin typeface="Arial" panose="020B0604020202020204" pitchFamily="34" charset="0"/>
                <a:ea typeface="Times New Roman" panose="02020603050405020304" pitchFamily="18" charset="0"/>
                <a:cs typeface="Arial" panose="020B0604020202020204" pitchFamily="34" charset="0"/>
              </a:rPr>
              <a:t>Managing Enterprise in the 21st Century</a:t>
            </a:r>
            <a:br>
              <a:rPr lang="en-GB" sz="2100" kern="1400" spc="-50" dirty="0">
                <a:effectLst/>
                <a:latin typeface="Calibri Light" panose="020F0302020204030204" pitchFamily="34" charset="0"/>
                <a:ea typeface="Times New Roman" panose="02020603050405020304" pitchFamily="18"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 </a:t>
            </a:r>
            <a:br>
              <a:rPr lang="en-GB" sz="2100" dirty="0">
                <a:effectLst/>
                <a:latin typeface="Arial" panose="020B0604020202020204" pitchFamily="34" charset="0"/>
                <a:ea typeface="Calibri" panose="020F0502020204030204" pitchFamily="34"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Part-1: Group Presentation</a:t>
            </a:r>
            <a:br>
              <a:rPr lang="en-GB" sz="2100" dirty="0">
                <a:effectLst/>
                <a:latin typeface="Arial" panose="020B0604020202020204" pitchFamily="34" charset="0"/>
                <a:ea typeface="Calibri" panose="020F0502020204030204" pitchFamily="34"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 </a:t>
            </a:r>
            <a:br>
              <a:rPr lang="en-GB" sz="2100" dirty="0">
                <a:effectLst/>
                <a:latin typeface="Arial" panose="020B0604020202020204" pitchFamily="34" charset="0"/>
                <a:ea typeface="Calibri" panose="020F0502020204030204" pitchFamily="34" charset="0"/>
                <a:cs typeface="Vrinda" panose="020B0502040204020203" pitchFamily="34" charset="0"/>
              </a:rPr>
            </a:br>
            <a:br>
              <a:rPr lang="en-GB" sz="2100" dirty="0">
                <a:effectLst/>
                <a:latin typeface="Arial" panose="020B0604020202020204" pitchFamily="34" charset="0"/>
                <a:ea typeface="Calibri" panose="020F0502020204030204" pitchFamily="34"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 </a:t>
            </a:r>
            <a:br>
              <a:rPr lang="en-GB" sz="2100" dirty="0">
                <a:effectLst/>
                <a:latin typeface="Arial" panose="020B0604020202020204" pitchFamily="34" charset="0"/>
                <a:ea typeface="Calibri" panose="020F0502020204030204" pitchFamily="34"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 </a:t>
            </a:r>
            <a:br>
              <a:rPr lang="en-GB" sz="2100" dirty="0">
                <a:effectLst/>
                <a:latin typeface="Arial" panose="020B0604020202020204" pitchFamily="34" charset="0"/>
                <a:ea typeface="Calibri" panose="020F0502020204030204" pitchFamily="34" charset="0"/>
                <a:cs typeface="Vrinda" panose="020B0502040204020203" pitchFamily="34" charset="0"/>
              </a:rPr>
            </a:br>
            <a:endParaRPr lang="en-GB" sz="2100" dirty="0"/>
          </a:p>
        </p:txBody>
      </p:sp>
      <p:sp>
        <p:nvSpPr>
          <p:cNvPr id="3" name="Subtitle 2">
            <a:extLst>
              <a:ext uri="{FF2B5EF4-FFF2-40B4-BE49-F238E27FC236}">
                <a16:creationId xmlns:a16="http://schemas.microsoft.com/office/drawing/2014/main" id="{AD3DA3CA-725A-3334-61DD-6BC1A8ECD8BE}"/>
              </a:ext>
            </a:extLst>
          </p:cNvPr>
          <p:cNvSpPr>
            <a:spLocks noGrp="1"/>
          </p:cNvSpPr>
          <p:nvPr>
            <p:ph type="subTitle" idx="1"/>
          </p:nvPr>
        </p:nvSpPr>
        <p:spPr>
          <a:xfrm>
            <a:off x="5944358" y="4740729"/>
            <a:ext cx="5599942" cy="1469570"/>
          </a:xfrm>
        </p:spPr>
        <p:txBody>
          <a:bodyPr>
            <a:normAutofit/>
          </a:bodyPr>
          <a:lstStyle/>
          <a:p>
            <a:pPr>
              <a:lnSpc>
                <a:spcPct val="90000"/>
              </a:lnSpc>
            </a:pPr>
            <a:r>
              <a:rPr lang="en-GB" sz="1500">
                <a:effectLst/>
                <a:latin typeface="Arial" panose="020B0604020202020204" pitchFamily="34" charset="0"/>
                <a:ea typeface="Calibri" panose="020F0502020204030204" pitchFamily="34" charset="0"/>
                <a:cs typeface="Vrinda" panose="020B0502040204020203" pitchFamily="34" charset="0"/>
              </a:rPr>
              <a:t>Student name: Chirnoaga Florin 2129812</a:t>
            </a:r>
            <a:br>
              <a:rPr lang="en-GB" sz="1500">
                <a:effectLst/>
                <a:latin typeface="Arial" panose="020B0604020202020204" pitchFamily="34" charset="0"/>
                <a:ea typeface="Calibri" panose="020F0502020204030204" pitchFamily="34" charset="0"/>
                <a:cs typeface="Vrinda" panose="020B0502040204020203" pitchFamily="34" charset="0"/>
              </a:rPr>
            </a:br>
            <a:r>
              <a:rPr lang="en-GB" sz="1500">
                <a:effectLst/>
                <a:latin typeface="Arial" panose="020B0604020202020204" pitchFamily="34" charset="0"/>
                <a:ea typeface="Calibri" panose="020F0502020204030204" pitchFamily="34" charset="0"/>
                <a:cs typeface="Vrinda" panose="020B0502040204020203" pitchFamily="34" charset="0"/>
              </a:rPr>
              <a:t> Aliu Ionut Nicusor 2131114</a:t>
            </a:r>
            <a:br>
              <a:rPr lang="en-GB" sz="1500">
                <a:effectLst/>
                <a:latin typeface="Arial" panose="020B0604020202020204" pitchFamily="34" charset="0"/>
                <a:ea typeface="Calibri" panose="020F0502020204030204" pitchFamily="34" charset="0"/>
                <a:cs typeface="Vrinda" panose="020B0502040204020203" pitchFamily="34" charset="0"/>
              </a:rPr>
            </a:br>
            <a:r>
              <a:rPr lang="en-GB" sz="1500">
                <a:effectLst/>
                <a:latin typeface="Arial" panose="020B0604020202020204" pitchFamily="34" charset="0"/>
                <a:ea typeface="Calibri" panose="020F0502020204030204" pitchFamily="34" charset="0"/>
                <a:cs typeface="Vrinda" panose="020B0502040204020203" pitchFamily="34" charset="0"/>
              </a:rPr>
              <a:t>Viziru elena-zina 2131454</a:t>
            </a:r>
            <a:br>
              <a:rPr lang="en-GB" sz="1500">
                <a:effectLst/>
                <a:latin typeface="Arial" panose="020B0604020202020204" pitchFamily="34" charset="0"/>
                <a:ea typeface="Calibri" panose="020F0502020204030204" pitchFamily="34" charset="0"/>
                <a:cs typeface="Vrinda" panose="020B0502040204020203" pitchFamily="34" charset="0"/>
              </a:rPr>
            </a:br>
            <a:br>
              <a:rPr lang="en-GB" sz="1500">
                <a:effectLst/>
                <a:latin typeface="Arial" panose="020B0604020202020204" pitchFamily="34" charset="0"/>
                <a:ea typeface="Calibri" panose="020F0502020204030204" pitchFamily="34" charset="0"/>
                <a:cs typeface="Vrinda" panose="020B0502040204020203" pitchFamily="34" charset="0"/>
              </a:rPr>
            </a:br>
            <a:br>
              <a:rPr lang="en-GB" sz="1500">
                <a:effectLst/>
                <a:latin typeface="Arial" panose="020B0604020202020204" pitchFamily="34" charset="0"/>
                <a:ea typeface="Calibri" panose="020F0502020204030204" pitchFamily="34" charset="0"/>
                <a:cs typeface="Vrinda" panose="020B0502040204020203" pitchFamily="34" charset="0"/>
              </a:rPr>
            </a:br>
            <a:r>
              <a:rPr lang="en-GB" sz="1500">
                <a:effectLst/>
                <a:latin typeface="Arial" panose="020B0604020202020204" pitchFamily="34" charset="0"/>
                <a:ea typeface="Calibri" panose="020F0502020204030204" pitchFamily="34" charset="0"/>
                <a:cs typeface="Vrinda" panose="020B0502040204020203" pitchFamily="34" charset="0"/>
              </a:rPr>
              <a:t>Lecturer’s name:</a:t>
            </a:r>
            <a:r>
              <a:rPr lang="en-GB" sz="1500">
                <a:latin typeface="Arial" panose="020B0604020202020204" pitchFamily="34" charset="0"/>
                <a:ea typeface="Calibri" panose="020F0502020204030204" pitchFamily="34" charset="0"/>
                <a:cs typeface="Vrinda" panose="020B0502040204020203" pitchFamily="34" charset="0"/>
              </a:rPr>
              <a:t>Munodzinesa zuwirai</a:t>
            </a:r>
            <a:endParaRPr lang="en-GB" sz="1500"/>
          </a:p>
        </p:txBody>
      </p:sp>
      <p:sp>
        <p:nvSpPr>
          <p:cNvPr id="35" name="Freeform: Shape 10">
            <a:extLst>
              <a:ext uri="{FF2B5EF4-FFF2-40B4-BE49-F238E27FC236}">
                <a16:creationId xmlns:a16="http://schemas.microsoft.com/office/drawing/2014/main" id="{D4D1EC32-8D7D-4EEB-B117-8A6BFB8E0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59120" y="659121"/>
            <a:ext cx="6858001" cy="5539756"/>
          </a:xfrm>
          <a:custGeom>
            <a:avLst/>
            <a:gdLst>
              <a:gd name="connsiteX0" fmla="*/ 6858001 w 6858001"/>
              <a:gd name="connsiteY0" fmla="*/ 1344715 h 5539756"/>
              <a:gd name="connsiteX1" fmla="*/ 6858001 w 6858001"/>
              <a:gd name="connsiteY1" fmla="*/ 1177 h 5539756"/>
              <a:gd name="connsiteX2" fmla="*/ 6702324 w 6858001"/>
              <a:gd name="connsiteY2" fmla="*/ 26222 h 5539756"/>
              <a:gd name="connsiteX3" fmla="*/ 6547333 w 6858001"/>
              <a:gd name="connsiteY3" fmla="*/ 50091 h 5539756"/>
              <a:gd name="connsiteX4" fmla="*/ 6391657 w 6858001"/>
              <a:gd name="connsiteY4" fmla="*/ 73455 h 5539756"/>
              <a:gd name="connsiteX5" fmla="*/ 6235294 w 6858001"/>
              <a:gd name="connsiteY5" fmla="*/ 93458 h 5539756"/>
              <a:gd name="connsiteX6" fmla="*/ 6079618 w 6858001"/>
              <a:gd name="connsiteY6" fmla="*/ 113629 h 5539756"/>
              <a:gd name="connsiteX7" fmla="*/ 5923255 w 6858001"/>
              <a:gd name="connsiteY7" fmla="*/ 132455 h 5539756"/>
              <a:gd name="connsiteX8" fmla="*/ 5768950 w 6858001"/>
              <a:gd name="connsiteY8" fmla="*/ 148591 h 5539756"/>
              <a:gd name="connsiteX9" fmla="*/ 5612588 w 6858001"/>
              <a:gd name="connsiteY9" fmla="*/ 163887 h 5539756"/>
              <a:gd name="connsiteX10" fmla="*/ 5456911 w 6858001"/>
              <a:gd name="connsiteY10" fmla="*/ 177839 h 5539756"/>
              <a:gd name="connsiteX11" fmla="*/ 5303978 w 6858001"/>
              <a:gd name="connsiteY11" fmla="*/ 189941 h 5539756"/>
              <a:gd name="connsiteX12" fmla="*/ 5148987 w 6858001"/>
              <a:gd name="connsiteY12" fmla="*/ 202044 h 5539756"/>
              <a:gd name="connsiteX13" fmla="*/ 4996054 w 6858001"/>
              <a:gd name="connsiteY13" fmla="*/ 212129 h 5539756"/>
              <a:gd name="connsiteX14" fmla="*/ 4843120 w 6858001"/>
              <a:gd name="connsiteY14" fmla="*/ 220029 h 5539756"/>
              <a:gd name="connsiteX15" fmla="*/ 4690873 w 6858001"/>
              <a:gd name="connsiteY15" fmla="*/ 228266 h 5539756"/>
              <a:gd name="connsiteX16" fmla="*/ 4539997 w 6858001"/>
              <a:gd name="connsiteY16" fmla="*/ 235157 h 5539756"/>
              <a:gd name="connsiteX17" fmla="*/ 4390492 w 6858001"/>
              <a:gd name="connsiteY17" fmla="*/ 240032 h 5539756"/>
              <a:gd name="connsiteX18" fmla="*/ 4240988 w 6858001"/>
              <a:gd name="connsiteY18" fmla="*/ 244234 h 5539756"/>
              <a:gd name="connsiteX19" fmla="*/ 4092855 w 6858001"/>
              <a:gd name="connsiteY19" fmla="*/ 248268 h 5539756"/>
              <a:gd name="connsiteX20" fmla="*/ 3946780 w 6858001"/>
              <a:gd name="connsiteY20" fmla="*/ 250117 h 5539756"/>
              <a:gd name="connsiteX21" fmla="*/ 3800704 w 6858001"/>
              <a:gd name="connsiteY21" fmla="*/ 252134 h 5539756"/>
              <a:gd name="connsiteX22" fmla="*/ 3656686 w 6858001"/>
              <a:gd name="connsiteY22" fmla="*/ 253143 h 5539756"/>
              <a:gd name="connsiteX23" fmla="*/ 3514040 w 6858001"/>
              <a:gd name="connsiteY23" fmla="*/ 252134 h 5539756"/>
              <a:gd name="connsiteX24" fmla="*/ 3372765 w 6858001"/>
              <a:gd name="connsiteY24" fmla="*/ 252134 h 5539756"/>
              <a:gd name="connsiteX25" fmla="*/ 3232862 w 6858001"/>
              <a:gd name="connsiteY25" fmla="*/ 250117 h 5539756"/>
              <a:gd name="connsiteX26" fmla="*/ 3095702 w 6858001"/>
              <a:gd name="connsiteY26" fmla="*/ 247092 h 5539756"/>
              <a:gd name="connsiteX27" fmla="*/ 2959914 w 6858001"/>
              <a:gd name="connsiteY27" fmla="*/ 244234 h 5539756"/>
              <a:gd name="connsiteX28" fmla="*/ 2826868 w 6858001"/>
              <a:gd name="connsiteY28" fmla="*/ 241040 h 5539756"/>
              <a:gd name="connsiteX29" fmla="*/ 2694509 w 6858001"/>
              <a:gd name="connsiteY29" fmla="*/ 236166 h 5539756"/>
              <a:gd name="connsiteX30" fmla="*/ 2564208 w 6858001"/>
              <a:gd name="connsiteY30" fmla="*/ 230955 h 5539756"/>
              <a:gd name="connsiteX31" fmla="*/ 2436649 w 6858001"/>
              <a:gd name="connsiteY31" fmla="*/ 226249 h 5539756"/>
              <a:gd name="connsiteX32" fmla="*/ 2187703 w 6858001"/>
              <a:gd name="connsiteY32" fmla="*/ 212969 h 5539756"/>
              <a:gd name="connsiteX33" fmla="*/ 1949045 w 6858001"/>
              <a:gd name="connsiteY33" fmla="*/ 198850 h 5539756"/>
              <a:gd name="connsiteX34" fmla="*/ 1719988 w 6858001"/>
              <a:gd name="connsiteY34" fmla="*/ 184058 h 5539756"/>
              <a:gd name="connsiteX35" fmla="*/ 1503275 w 6858001"/>
              <a:gd name="connsiteY35" fmla="*/ 167753 h 5539756"/>
              <a:gd name="connsiteX36" fmla="*/ 1296163 w 6858001"/>
              <a:gd name="connsiteY36" fmla="*/ 150776 h 5539756"/>
              <a:gd name="connsiteX37" fmla="*/ 1104139 w 6858001"/>
              <a:gd name="connsiteY37" fmla="*/ 132455 h 5539756"/>
              <a:gd name="connsiteX38" fmla="*/ 923774 w 6858001"/>
              <a:gd name="connsiteY38" fmla="*/ 114469 h 5539756"/>
              <a:gd name="connsiteX39" fmla="*/ 757810 w 6858001"/>
              <a:gd name="connsiteY39" fmla="*/ 96484 h 5539756"/>
              <a:gd name="connsiteX40" fmla="*/ 605563 w 6858001"/>
              <a:gd name="connsiteY40" fmla="*/ 79507 h 5539756"/>
              <a:gd name="connsiteX41" fmla="*/ 470460 w 6858001"/>
              <a:gd name="connsiteY41" fmla="*/ 63370 h 5539756"/>
              <a:gd name="connsiteX42" fmla="*/ 348388 w 6858001"/>
              <a:gd name="connsiteY42" fmla="*/ 48074 h 5539756"/>
              <a:gd name="connsiteX43" fmla="*/ 245518 w 6858001"/>
              <a:gd name="connsiteY43" fmla="*/ 35299 h 5539756"/>
              <a:gd name="connsiteX44" fmla="*/ 159107 w 6858001"/>
              <a:gd name="connsiteY44" fmla="*/ 23197 h 5539756"/>
              <a:gd name="connsiteX45" fmla="*/ 40463 w 6858001"/>
              <a:gd name="connsiteY45" fmla="*/ 5883 h 5539756"/>
              <a:gd name="connsiteX46" fmla="*/ 1 w 6858001"/>
              <a:gd name="connsiteY46" fmla="*/ 0 h 5539756"/>
              <a:gd name="connsiteX47" fmla="*/ 1 w 6858001"/>
              <a:gd name="connsiteY47" fmla="*/ 905405 h 5539756"/>
              <a:gd name="connsiteX48" fmla="*/ 0 w 6858001"/>
              <a:gd name="connsiteY48" fmla="*/ 905405 h 5539756"/>
              <a:gd name="connsiteX49" fmla="*/ 0 w 6858001"/>
              <a:gd name="connsiteY49" fmla="*/ 5539756 h 5539756"/>
              <a:gd name="connsiteX50" fmla="*/ 6858000 w 6858001"/>
              <a:gd name="connsiteY50" fmla="*/ 5539756 h 5539756"/>
              <a:gd name="connsiteX51" fmla="*/ 6858000 w 6858001"/>
              <a:gd name="connsiteY51" fmla="*/ 1344715 h 5539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39756">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405"/>
                </a:lnTo>
                <a:lnTo>
                  <a:pt x="0" y="905405"/>
                </a:lnTo>
                <a:lnTo>
                  <a:pt x="0" y="5539756"/>
                </a:lnTo>
                <a:lnTo>
                  <a:pt x="6858000" y="5539756"/>
                </a:lnTo>
                <a:lnTo>
                  <a:pt x="6858000" y="1344715"/>
                </a:lnTo>
                <a:close/>
              </a:path>
            </a:pathLst>
          </a:custGeom>
          <a:solidFill>
            <a:srgbClr val="FFFFFF"/>
          </a:solidFill>
          <a:ln>
            <a:noFill/>
          </a:ln>
        </p:spPr>
      </p:sp>
      <p:pic>
        <p:nvPicPr>
          <p:cNvPr id="5" name="Picture 4" descr="Diagram&#10;&#10;Description automatically generated">
            <a:extLst>
              <a:ext uri="{FF2B5EF4-FFF2-40B4-BE49-F238E27FC236}">
                <a16:creationId xmlns:a16="http://schemas.microsoft.com/office/drawing/2014/main" id="{14E5F915-017A-6159-8DA6-32A9A0ADAF0E}"/>
              </a:ext>
            </a:extLst>
          </p:cNvPr>
          <p:cNvPicPr>
            <a:picLocks noChangeAspect="1"/>
          </p:cNvPicPr>
          <p:nvPr/>
        </p:nvPicPr>
        <p:blipFill rotWithShape="1">
          <a:blip r:embed="rId3"/>
          <a:srcRect l="14885" r="21576"/>
          <a:stretch/>
        </p:blipFill>
        <p:spPr>
          <a:xfrm>
            <a:off x="1160619" y="647698"/>
            <a:ext cx="2960118" cy="3331001"/>
          </a:xfrm>
          <a:prstGeom prst="rect">
            <a:avLst/>
          </a:prstGeom>
          <a:effectLst/>
        </p:spPr>
      </p:pic>
      <p:sp>
        <p:nvSpPr>
          <p:cNvPr id="36" name="Freeform 27">
            <a:extLst>
              <a:ext uri="{FF2B5EF4-FFF2-40B4-BE49-F238E27FC236}">
                <a16:creationId xmlns:a16="http://schemas.microsoft.com/office/drawing/2014/main" id="{38EBD67A-F537-456C-967F-D1E5910B7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93485"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a:extLst>
              <a:ext uri="{FF2B5EF4-FFF2-40B4-BE49-F238E27FC236}">
                <a16:creationId xmlns:a16="http://schemas.microsoft.com/office/drawing/2014/main" id="{95CFA0DB-C873-84E4-230C-8288CE25BCBD}"/>
              </a:ext>
            </a:extLst>
          </p:cNvPr>
          <p:cNvPicPr>
            <a:picLocks noChangeAspect="1"/>
          </p:cNvPicPr>
          <p:nvPr/>
        </p:nvPicPr>
        <p:blipFill>
          <a:blip r:embed="rId4"/>
          <a:stretch>
            <a:fillRect/>
          </a:stretch>
        </p:blipFill>
        <p:spPr>
          <a:xfrm>
            <a:off x="643854" y="4160110"/>
            <a:ext cx="3990829" cy="1975459"/>
          </a:xfrm>
          <a:prstGeom prst="rect">
            <a:avLst/>
          </a:prstGeom>
          <a:effectLst/>
        </p:spPr>
      </p:pic>
    </p:spTree>
    <p:extLst>
      <p:ext uri="{BB962C8B-B14F-4D97-AF65-F5344CB8AC3E}">
        <p14:creationId xmlns:p14="http://schemas.microsoft.com/office/powerpoint/2010/main" val="222948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C230B-5A4C-50F6-56FD-4BA287424C93}"/>
              </a:ext>
            </a:extLst>
          </p:cNvPr>
          <p:cNvSpPr>
            <a:spLocks noGrp="1"/>
          </p:cNvSpPr>
          <p:nvPr>
            <p:ph type="title"/>
          </p:nvPr>
        </p:nvSpPr>
        <p:spPr>
          <a:xfrm>
            <a:off x="648930" y="629266"/>
            <a:ext cx="9252154" cy="1223983"/>
          </a:xfrm>
        </p:spPr>
        <p:txBody>
          <a:bodyPr>
            <a:normAutofit/>
          </a:bodyPr>
          <a:lstStyle/>
          <a:p>
            <a:r>
              <a:rPr lang="en-GB" dirty="0"/>
              <a:t>Table of contents</a:t>
            </a:r>
          </a:p>
        </p:txBody>
      </p:sp>
      <p:sp>
        <p:nvSpPr>
          <p:cNvPr id="15" name="Content Placeholder 9">
            <a:extLst>
              <a:ext uri="{FF2B5EF4-FFF2-40B4-BE49-F238E27FC236}">
                <a16:creationId xmlns:a16="http://schemas.microsoft.com/office/drawing/2014/main" id="{023F0055-945E-44C6-4A09-FD3694B136A8}"/>
              </a:ext>
            </a:extLst>
          </p:cNvPr>
          <p:cNvSpPr>
            <a:spLocks noGrp="1"/>
          </p:cNvSpPr>
          <p:nvPr>
            <p:ph idx="1"/>
          </p:nvPr>
        </p:nvSpPr>
        <p:spPr>
          <a:xfrm>
            <a:off x="6575729" y="2052214"/>
            <a:ext cx="4415293" cy="4196185"/>
          </a:xfrm>
        </p:spPr>
        <p:txBody>
          <a:bodyPr>
            <a:normAutofit/>
          </a:bodyPr>
          <a:lstStyle/>
          <a:p>
            <a:r>
              <a:rPr lang="en-US" dirty="0"/>
              <a:t>Caviar / Beluga fish eggs</a:t>
            </a:r>
          </a:p>
        </p:txBody>
      </p:sp>
      <p:graphicFrame>
        <p:nvGraphicFramePr>
          <p:cNvPr id="16" name="Table 5">
            <a:extLst>
              <a:ext uri="{FF2B5EF4-FFF2-40B4-BE49-F238E27FC236}">
                <a16:creationId xmlns:a16="http://schemas.microsoft.com/office/drawing/2014/main" id="{6E28F7E5-9005-22F5-E6B3-66A79487FBCE}"/>
              </a:ext>
            </a:extLst>
          </p:cNvPr>
          <p:cNvGraphicFramePr>
            <a:graphicFrameLocks/>
          </p:cNvGraphicFramePr>
          <p:nvPr>
            <p:extLst>
              <p:ext uri="{D42A27DB-BD31-4B8C-83A1-F6EECF244321}">
                <p14:modId xmlns:p14="http://schemas.microsoft.com/office/powerpoint/2010/main" val="1666295121"/>
              </p:ext>
            </p:extLst>
          </p:nvPr>
        </p:nvGraphicFramePr>
        <p:xfrm>
          <a:off x="648930" y="2501495"/>
          <a:ext cx="4888207" cy="4129216"/>
        </p:xfrm>
        <a:graphic>
          <a:graphicData uri="http://schemas.openxmlformats.org/drawingml/2006/table">
            <a:tbl>
              <a:tblPr firstRow="1" bandRow="1">
                <a:tableStyleId>{5C22544A-7EE6-4342-B048-85BDC9FD1C3A}</a:tableStyleId>
              </a:tblPr>
              <a:tblGrid>
                <a:gridCol w="3456138">
                  <a:extLst>
                    <a:ext uri="{9D8B030D-6E8A-4147-A177-3AD203B41FA5}">
                      <a16:colId xmlns:a16="http://schemas.microsoft.com/office/drawing/2014/main" val="553225697"/>
                    </a:ext>
                  </a:extLst>
                </a:gridCol>
                <a:gridCol w="1432069">
                  <a:extLst>
                    <a:ext uri="{9D8B030D-6E8A-4147-A177-3AD203B41FA5}">
                      <a16:colId xmlns:a16="http://schemas.microsoft.com/office/drawing/2014/main" val="3054058671"/>
                    </a:ext>
                  </a:extLst>
                </a:gridCol>
              </a:tblGrid>
              <a:tr h="0">
                <a:tc>
                  <a:txBody>
                    <a:bodyPr/>
                    <a:lstStyle/>
                    <a:p>
                      <a:r>
                        <a:rPr lang="en-GB" sz="1300"/>
                        <a:t>Contents</a:t>
                      </a:r>
                    </a:p>
                  </a:txBody>
                  <a:tcPr marL="68120" marR="68120" marT="34060" marB="34060"/>
                </a:tc>
                <a:tc>
                  <a:txBody>
                    <a:bodyPr/>
                    <a:lstStyle/>
                    <a:p>
                      <a:r>
                        <a:rPr lang="en-GB" sz="1300"/>
                        <a:t>Slide no</a:t>
                      </a:r>
                    </a:p>
                  </a:txBody>
                  <a:tcPr marL="68120" marR="68120" marT="34060" marB="34060"/>
                </a:tc>
                <a:extLst>
                  <a:ext uri="{0D108BD9-81ED-4DB2-BD59-A6C34878D82A}">
                    <a16:rowId xmlns:a16="http://schemas.microsoft.com/office/drawing/2014/main" val="4156610453"/>
                  </a:ext>
                </a:extLst>
              </a:tr>
              <a:tr h="299728">
                <a:tc>
                  <a:txBody>
                    <a:bodyPr/>
                    <a:lstStyle/>
                    <a:p>
                      <a:r>
                        <a:rPr lang="en-GB" sz="1300"/>
                        <a:t>Introduction</a:t>
                      </a:r>
                    </a:p>
                  </a:txBody>
                  <a:tcPr marL="68120" marR="68120" marT="34060" marB="34060"/>
                </a:tc>
                <a:tc>
                  <a:txBody>
                    <a:bodyPr/>
                    <a:lstStyle/>
                    <a:p>
                      <a:r>
                        <a:rPr lang="en-GB" sz="1300"/>
                        <a:t>3</a:t>
                      </a:r>
                    </a:p>
                  </a:txBody>
                  <a:tcPr marL="68120" marR="68120" marT="34060" marB="34060"/>
                </a:tc>
                <a:extLst>
                  <a:ext uri="{0D108BD9-81ED-4DB2-BD59-A6C34878D82A}">
                    <a16:rowId xmlns:a16="http://schemas.microsoft.com/office/drawing/2014/main" val="3782028553"/>
                  </a:ext>
                </a:extLst>
              </a:tr>
              <a:tr h="299728">
                <a:tc>
                  <a:txBody>
                    <a:bodyPr/>
                    <a:lstStyle/>
                    <a:p>
                      <a:r>
                        <a:rPr lang="en-US" sz="1300"/>
                        <a:t>Overview of the business idea, product</a:t>
                      </a:r>
                      <a:endParaRPr lang="en-GB" sz="1300"/>
                    </a:p>
                  </a:txBody>
                  <a:tcPr marL="68120" marR="68120" marT="34060" marB="34060"/>
                </a:tc>
                <a:tc>
                  <a:txBody>
                    <a:bodyPr/>
                    <a:lstStyle/>
                    <a:p>
                      <a:r>
                        <a:rPr lang="en-GB" sz="1300"/>
                        <a:t>4</a:t>
                      </a:r>
                    </a:p>
                  </a:txBody>
                  <a:tcPr marL="68120" marR="68120" marT="34060" marB="34060"/>
                </a:tc>
                <a:extLst>
                  <a:ext uri="{0D108BD9-81ED-4DB2-BD59-A6C34878D82A}">
                    <a16:rowId xmlns:a16="http://schemas.microsoft.com/office/drawing/2014/main" val="784141282"/>
                  </a:ext>
                </a:extLst>
              </a:tr>
              <a:tr h="231731">
                <a:tc>
                  <a:txBody>
                    <a:bodyPr/>
                    <a:lstStyle/>
                    <a:p>
                      <a:r>
                        <a:rPr lang="en-GB" sz="1300"/>
                        <a:t>Legal format and management</a:t>
                      </a:r>
                    </a:p>
                  </a:txBody>
                  <a:tcPr marL="68120" marR="68120" marT="34060" marB="34060"/>
                </a:tc>
                <a:tc>
                  <a:txBody>
                    <a:bodyPr/>
                    <a:lstStyle/>
                    <a:p>
                      <a:r>
                        <a:rPr lang="en-GB" sz="1300"/>
                        <a:t>5</a:t>
                      </a:r>
                    </a:p>
                  </a:txBody>
                  <a:tcPr marL="68120" marR="68120" marT="34060" marB="34060"/>
                </a:tc>
                <a:extLst>
                  <a:ext uri="{0D108BD9-81ED-4DB2-BD59-A6C34878D82A}">
                    <a16:rowId xmlns:a16="http://schemas.microsoft.com/office/drawing/2014/main" val="3133479560"/>
                  </a:ext>
                </a:extLst>
              </a:tr>
              <a:tr h="299728">
                <a:tc>
                  <a:txBody>
                    <a:bodyPr/>
                    <a:lstStyle/>
                    <a:p>
                      <a:r>
                        <a:rPr lang="en-GB" sz="1300"/>
                        <a:t>Explanation of target market</a:t>
                      </a:r>
                    </a:p>
                  </a:txBody>
                  <a:tcPr marL="68120" marR="68120" marT="34060" marB="34060"/>
                </a:tc>
                <a:tc>
                  <a:txBody>
                    <a:bodyPr/>
                    <a:lstStyle/>
                    <a:p>
                      <a:r>
                        <a:rPr lang="en-GB" sz="1300"/>
                        <a:t>6</a:t>
                      </a:r>
                    </a:p>
                  </a:txBody>
                  <a:tcPr marL="68120" marR="68120" marT="34060" marB="34060"/>
                </a:tc>
                <a:extLst>
                  <a:ext uri="{0D108BD9-81ED-4DB2-BD59-A6C34878D82A}">
                    <a16:rowId xmlns:a16="http://schemas.microsoft.com/office/drawing/2014/main" val="1777239058"/>
                  </a:ext>
                </a:extLst>
              </a:tr>
              <a:tr h="299728">
                <a:tc>
                  <a:txBody>
                    <a:bodyPr/>
                    <a:lstStyle/>
                    <a:p>
                      <a:r>
                        <a:rPr lang="en-GB" sz="1300"/>
                        <a:t>Marketing strategies</a:t>
                      </a:r>
                    </a:p>
                  </a:txBody>
                  <a:tcPr marL="68120" marR="68120" marT="34060" marB="34060"/>
                </a:tc>
                <a:tc>
                  <a:txBody>
                    <a:bodyPr/>
                    <a:lstStyle/>
                    <a:p>
                      <a:r>
                        <a:rPr lang="en-GB" sz="1300"/>
                        <a:t>7</a:t>
                      </a:r>
                    </a:p>
                  </a:txBody>
                  <a:tcPr marL="68120" marR="68120" marT="34060" marB="34060"/>
                </a:tc>
                <a:extLst>
                  <a:ext uri="{0D108BD9-81ED-4DB2-BD59-A6C34878D82A}">
                    <a16:rowId xmlns:a16="http://schemas.microsoft.com/office/drawing/2014/main" val="2215828872"/>
                  </a:ext>
                </a:extLst>
              </a:tr>
              <a:tr h="299728">
                <a:tc>
                  <a:txBody>
                    <a:bodyPr/>
                    <a:lstStyle/>
                    <a:p>
                      <a:r>
                        <a:rPr lang="en-GB" sz="1300"/>
                        <a:t>SWOT analysis evaluation</a:t>
                      </a:r>
                    </a:p>
                  </a:txBody>
                  <a:tcPr marL="68120" marR="68120" marT="34060" marB="34060"/>
                </a:tc>
                <a:tc>
                  <a:txBody>
                    <a:bodyPr/>
                    <a:lstStyle/>
                    <a:p>
                      <a:r>
                        <a:rPr lang="en-GB" sz="1300"/>
                        <a:t>8</a:t>
                      </a:r>
                    </a:p>
                  </a:txBody>
                  <a:tcPr marL="68120" marR="68120" marT="34060" marB="34060"/>
                </a:tc>
                <a:extLst>
                  <a:ext uri="{0D108BD9-81ED-4DB2-BD59-A6C34878D82A}">
                    <a16:rowId xmlns:a16="http://schemas.microsoft.com/office/drawing/2014/main" val="3769378871"/>
                  </a:ext>
                </a:extLst>
              </a:tr>
              <a:tr h="299728">
                <a:tc>
                  <a:txBody>
                    <a:bodyPr/>
                    <a:lstStyle/>
                    <a:p>
                      <a:r>
                        <a:rPr lang="en-GB" sz="1300"/>
                        <a:t>PESTLE analysis</a:t>
                      </a:r>
                    </a:p>
                  </a:txBody>
                  <a:tcPr marL="68120" marR="68120" marT="34060" marB="34060"/>
                </a:tc>
                <a:tc>
                  <a:txBody>
                    <a:bodyPr/>
                    <a:lstStyle/>
                    <a:p>
                      <a:r>
                        <a:rPr lang="en-GB" sz="1300"/>
                        <a:t>9</a:t>
                      </a:r>
                    </a:p>
                  </a:txBody>
                  <a:tcPr marL="68120" marR="68120" marT="34060" marB="34060"/>
                </a:tc>
                <a:extLst>
                  <a:ext uri="{0D108BD9-81ED-4DB2-BD59-A6C34878D82A}">
                    <a16:rowId xmlns:a16="http://schemas.microsoft.com/office/drawing/2014/main" val="2937777415"/>
                  </a:ext>
                </a:extLst>
              </a:tr>
              <a:tr h="299728">
                <a:tc>
                  <a:txBody>
                    <a:bodyPr/>
                    <a:lstStyle/>
                    <a:p>
                      <a:r>
                        <a:rPr lang="en-GB" sz="1300"/>
                        <a:t>Key marketing factors using 4Ps</a:t>
                      </a:r>
                    </a:p>
                  </a:txBody>
                  <a:tcPr marL="68120" marR="68120" marT="34060" marB="34060"/>
                </a:tc>
                <a:tc>
                  <a:txBody>
                    <a:bodyPr/>
                    <a:lstStyle/>
                    <a:p>
                      <a:r>
                        <a:rPr lang="en-GB" sz="1300"/>
                        <a:t>10</a:t>
                      </a:r>
                    </a:p>
                  </a:txBody>
                  <a:tcPr marL="68120" marR="68120" marT="34060" marB="34060"/>
                </a:tc>
                <a:extLst>
                  <a:ext uri="{0D108BD9-81ED-4DB2-BD59-A6C34878D82A}">
                    <a16:rowId xmlns:a16="http://schemas.microsoft.com/office/drawing/2014/main" val="2322440489"/>
                  </a:ext>
                </a:extLst>
              </a:tr>
              <a:tr h="299728">
                <a:tc>
                  <a:txBody>
                    <a:bodyPr/>
                    <a:lstStyle/>
                    <a:p>
                      <a:r>
                        <a:rPr lang="en-GB" sz="1300"/>
                        <a:t>Funding</a:t>
                      </a:r>
                    </a:p>
                  </a:txBody>
                  <a:tcPr marL="68120" marR="68120" marT="34060" marB="34060"/>
                </a:tc>
                <a:tc>
                  <a:txBody>
                    <a:bodyPr/>
                    <a:lstStyle/>
                    <a:p>
                      <a:r>
                        <a:rPr lang="en-GB" sz="1300"/>
                        <a:t>11</a:t>
                      </a:r>
                    </a:p>
                  </a:txBody>
                  <a:tcPr marL="68120" marR="68120" marT="34060" marB="34060"/>
                </a:tc>
                <a:extLst>
                  <a:ext uri="{0D108BD9-81ED-4DB2-BD59-A6C34878D82A}">
                    <a16:rowId xmlns:a16="http://schemas.microsoft.com/office/drawing/2014/main" val="2784944081"/>
                  </a:ext>
                </a:extLst>
              </a:tr>
              <a:tr h="299728">
                <a:tc>
                  <a:txBody>
                    <a:bodyPr/>
                    <a:lstStyle/>
                    <a:p>
                      <a:r>
                        <a:rPr lang="en-US" sz="1300" dirty="0"/>
                        <a:t>Cash flow forecast for 12 years</a:t>
                      </a:r>
                    </a:p>
                  </a:txBody>
                  <a:tcPr marL="68120" marR="68120" marT="34060" marB="34060"/>
                </a:tc>
                <a:tc>
                  <a:txBody>
                    <a:bodyPr/>
                    <a:lstStyle/>
                    <a:p>
                      <a:r>
                        <a:rPr lang="en-GB" sz="1300"/>
                        <a:t>12</a:t>
                      </a:r>
                    </a:p>
                  </a:txBody>
                  <a:tcPr marL="68120" marR="68120" marT="34060" marB="34060"/>
                </a:tc>
                <a:extLst>
                  <a:ext uri="{0D108BD9-81ED-4DB2-BD59-A6C34878D82A}">
                    <a16:rowId xmlns:a16="http://schemas.microsoft.com/office/drawing/2014/main" val="2213898778"/>
                  </a:ext>
                </a:extLst>
              </a:tr>
              <a:tr h="299728">
                <a:tc>
                  <a:txBody>
                    <a:bodyPr/>
                    <a:lstStyle/>
                    <a:p>
                      <a:r>
                        <a:rPr lang="en-GB" sz="1300" dirty="0"/>
                        <a:t>Income statement of 12 years</a:t>
                      </a:r>
                    </a:p>
                  </a:txBody>
                  <a:tcPr marL="68120" marR="68120" marT="34060" marB="34060"/>
                </a:tc>
                <a:tc>
                  <a:txBody>
                    <a:bodyPr/>
                    <a:lstStyle/>
                    <a:p>
                      <a:r>
                        <a:rPr lang="en-GB" sz="1300" dirty="0"/>
                        <a:t>13</a:t>
                      </a:r>
                    </a:p>
                  </a:txBody>
                  <a:tcPr marL="68120" marR="68120" marT="34060" marB="34060"/>
                </a:tc>
                <a:extLst>
                  <a:ext uri="{0D108BD9-81ED-4DB2-BD59-A6C34878D82A}">
                    <a16:rowId xmlns:a16="http://schemas.microsoft.com/office/drawing/2014/main" val="2316649769"/>
                  </a:ext>
                </a:extLst>
              </a:tr>
              <a:tr h="299728">
                <a:tc>
                  <a:txBody>
                    <a:bodyPr/>
                    <a:lstStyle/>
                    <a:p>
                      <a:r>
                        <a:rPr lang="en-GB" sz="1300"/>
                        <a:t>Conclusion</a:t>
                      </a:r>
                    </a:p>
                  </a:txBody>
                  <a:tcPr marL="68120" marR="68120" marT="34060" marB="34060"/>
                </a:tc>
                <a:tc>
                  <a:txBody>
                    <a:bodyPr/>
                    <a:lstStyle/>
                    <a:p>
                      <a:r>
                        <a:rPr lang="en-GB" sz="1300"/>
                        <a:t>14</a:t>
                      </a:r>
                    </a:p>
                  </a:txBody>
                  <a:tcPr marL="68120" marR="68120" marT="34060" marB="34060"/>
                </a:tc>
                <a:extLst>
                  <a:ext uri="{0D108BD9-81ED-4DB2-BD59-A6C34878D82A}">
                    <a16:rowId xmlns:a16="http://schemas.microsoft.com/office/drawing/2014/main" val="1435583498"/>
                  </a:ext>
                </a:extLst>
              </a:tr>
              <a:tr h="299728">
                <a:tc>
                  <a:txBody>
                    <a:bodyPr/>
                    <a:lstStyle/>
                    <a:p>
                      <a:r>
                        <a:rPr lang="en-GB" sz="1300"/>
                        <a:t>References</a:t>
                      </a:r>
                    </a:p>
                  </a:txBody>
                  <a:tcPr marL="68120" marR="68120" marT="34060" marB="34060"/>
                </a:tc>
                <a:tc>
                  <a:txBody>
                    <a:bodyPr/>
                    <a:lstStyle/>
                    <a:p>
                      <a:r>
                        <a:rPr lang="en-GB" sz="1300" dirty="0"/>
                        <a:t>15</a:t>
                      </a:r>
                    </a:p>
                  </a:txBody>
                  <a:tcPr marL="68120" marR="68120" marT="34060" marB="34060"/>
                </a:tc>
                <a:extLst>
                  <a:ext uri="{0D108BD9-81ED-4DB2-BD59-A6C34878D82A}">
                    <a16:rowId xmlns:a16="http://schemas.microsoft.com/office/drawing/2014/main" val="3207786962"/>
                  </a:ext>
                </a:extLst>
              </a:tr>
            </a:tbl>
          </a:graphicData>
        </a:graphic>
      </p:graphicFrame>
      <p:pic>
        <p:nvPicPr>
          <p:cNvPr id="4" name="Picture 3">
            <a:extLst>
              <a:ext uri="{FF2B5EF4-FFF2-40B4-BE49-F238E27FC236}">
                <a16:creationId xmlns:a16="http://schemas.microsoft.com/office/drawing/2014/main" id="{66E61ED4-B77F-15DE-017E-609F3A027DD5}"/>
              </a:ext>
            </a:extLst>
          </p:cNvPr>
          <p:cNvPicPr>
            <a:picLocks noChangeAspect="1"/>
          </p:cNvPicPr>
          <p:nvPr/>
        </p:nvPicPr>
        <p:blipFill>
          <a:blip r:embed="rId3"/>
          <a:stretch>
            <a:fillRect/>
          </a:stretch>
        </p:blipFill>
        <p:spPr>
          <a:xfrm>
            <a:off x="648930" y="227289"/>
            <a:ext cx="5306982" cy="1762876"/>
          </a:xfrm>
          <a:prstGeom prst="rect">
            <a:avLst/>
          </a:prstGeom>
        </p:spPr>
      </p:pic>
      <p:pic>
        <p:nvPicPr>
          <p:cNvPr id="5" name="Picture 4">
            <a:extLst>
              <a:ext uri="{FF2B5EF4-FFF2-40B4-BE49-F238E27FC236}">
                <a16:creationId xmlns:a16="http://schemas.microsoft.com/office/drawing/2014/main" id="{5C266103-BB1F-5242-2247-148E4A9E3AD2}"/>
              </a:ext>
            </a:extLst>
          </p:cNvPr>
          <p:cNvPicPr>
            <a:picLocks noChangeAspect="1"/>
          </p:cNvPicPr>
          <p:nvPr/>
        </p:nvPicPr>
        <p:blipFill>
          <a:blip r:embed="rId4"/>
          <a:stretch>
            <a:fillRect/>
          </a:stretch>
        </p:blipFill>
        <p:spPr>
          <a:xfrm>
            <a:off x="6510528" y="2501495"/>
            <a:ext cx="5032542" cy="4090080"/>
          </a:xfrm>
          <a:prstGeom prst="rect">
            <a:avLst/>
          </a:prstGeom>
        </p:spPr>
      </p:pic>
    </p:spTree>
    <p:extLst>
      <p:ext uri="{BB962C8B-B14F-4D97-AF65-F5344CB8AC3E}">
        <p14:creationId xmlns:p14="http://schemas.microsoft.com/office/powerpoint/2010/main" val="457405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 name="Rectangle 2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13812-1E27-022C-8C07-BDE7B6AD09C0}"/>
              </a:ext>
            </a:extLst>
          </p:cNvPr>
          <p:cNvSpPr>
            <a:spLocks noGrp="1"/>
          </p:cNvSpPr>
          <p:nvPr>
            <p:ph type="title"/>
          </p:nvPr>
        </p:nvSpPr>
        <p:spPr>
          <a:xfrm>
            <a:off x="648930" y="629266"/>
            <a:ext cx="6188190" cy="1622321"/>
          </a:xfrm>
        </p:spPr>
        <p:txBody>
          <a:bodyPr>
            <a:normAutofit/>
          </a:bodyPr>
          <a:lstStyle/>
          <a:p>
            <a:r>
              <a:rPr lang="en-GB">
                <a:solidFill>
                  <a:srgbClr val="EBEBEB"/>
                </a:solidFill>
              </a:rPr>
              <a:t>Introduction</a:t>
            </a:r>
          </a:p>
        </p:txBody>
      </p:sp>
      <p:sp>
        <p:nvSpPr>
          <p:cNvPr id="3" name="Content Placeholder 2">
            <a:extLst>
              <a:ext uri="{FF2B5EF4-FFF2-40B4-BE49-F238E27FC236}">
                <a16:creationId xmlns:a16="http://schemas.microsoft.com/office/drawing/2014/main" id="{8AC430B6-C7C9-EF10-9BC1-738BEFF2BF09}"/>
              </a:ext>
            </a:extLst>
          </p:cNvPr>
          <p:cNvSpPr>
            <a:spLocks noGrp="1"/>
          </p:cNvSpPr>
          <p:nvPr>
            <p:ph idx="1"/>
          </p:nvPr>
        </p:nvSpPr>
        <p:spPr>
          <a:xfrm>
            <a:off x="648930" y="2438400"/>
            <a:ext cx="6188189" cy="3785419"/>
          </a:xfrm>
        </p:spPr>
        <p:txBody>
          <a:bodyPr>
            <a:normAutofit/>
          </a:bodyPr>
          <a:lstStyle/>
          <a:p>
            <a:pPr marL="0" indent="0">
              <a:lnSpc>
                <a:spcPct val="90000"/>
              </a:lnSpc>
              <a:buNone/>
            </a:pPr>
            <a:r>
              <a:rPr lang="en-SG">
                <a:solidFill>
                  <a:srgbClr val="FFFFFF"/>
                </a:solidFill>
                <a:effectLst/>
                <a:latin typeface="Arial" panose="020B0604020202020204" pitchFamily="34" charset="0"/>
                <a:ea typeface="Times New Roman" panose="02020603050405020304" pitchFamily="18" charset="0"/>
              </a:rPr>
              <a:t>It has to be noted that the development of a business idea is a very crucial process on which the ultimate sustainability as well as the overall success of the business organisation is completely dependent (Heikkilä, Bouwman, and Heikkilä, 2018). In other words, it has to be mentioned that business authorizations often fail to come up with effective ideas that are significantly aligned with the existing trends of the industry, along with in line with the increasing demands and needs of customers. This business plan report contains the business idea, business analysis, along with market targeting and expected cash flow for 12 years.</a:t>
            </a:r>
            <a:endParaRPr lang="en-GB">
              <a:solidFill>
                <a:srgbClr val="FFFFFF"/>
              </a:solidFill>
              <a:latin typeface="Arial" panose="020B0604020202020204" pitchFamily="34" charset="0"/>
              <a:cs typeface="Arial" panose="020B0604020202020204" pitchFamily="34" charset="0"/>
            </a:endParaRPr>
          </a:p>
        </p:txBody>
      </p:sp>
      <p:sp>
        <p:nvSpPr>
          <p:cNvPr id="3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F0788A6D-87FD-C461-6806-70DBB8C03257}"/>
              </a:ext>
            </a:extLst>
          </p:cNvPr>
          <p:cNvPicPr>
            <a:picLocks noChangeAspect="1"/>
          </p:cNvPicPr>
          <p:nvPr/>
        </p:nvPicPr>
        <p:blipFill rotWithShape="1">
          <a:blip r:embed="rId4"/>
          <a:srcRect l="11333" r="12277"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438622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D6C5D-1030-6E93-B853-6FB080D46216}"/>
              </a:ext>
            </a:extLst>
          </p:cNvPr>
          <p:cNvSpPr>
            <a:spLocks noGrp="1"/>
          </p:cNvSpPr>
          <p:nvPr>
            <p:ph type="title"/>
          </p:nvPr>
        </p:nvSpPr>
        <p:spPr>
          <a:xfrm>
            <a:off x="5282381" y="629266"/>
            <a:ext cx="4767471" cy="1641986"/>
          </a:xfrm>
        </p:spPr>
        <p:txBody>
          <a:bodyPr>
            <a:normAutofit/>
          </a:bodyPr>
          <a:lstStyle/>
          <a:p>
            <a:pPr>
              <a:lnSpc>
                <a:spcPct val="90000"/>
              </a:lnSpc>
            </a:pPr>
            <a:r>
              <a:rPr lang="en-GB" sz="3600" dirty="0"/>
              <a:t>Overview of the business idea, product</a:t>
            </a:r>
          </a:p>
        </p:txBody>
      </p:sp>
      <p:pic>
        <p:nvPicPr>
          <p:cNvPr id="5" name="Picture 4" descr="Light bulb on yellow background with sketched light beams and cord">
            <a:extLst>
              <a:ext uri="{FF2B5EF4-FFF2-40B4-BE49-F238E27FC236}">
                <a16:creationId xmlns:a16="http://schemas.microsoft.com/office/drawing/2014/main" id="{A3DE08B4-7294-FED0-28C8-BE27356B8F3F}"/>
              </a:ext>
            </a:extLst>
          </p:cNvPr>
          <p:cNvPicPr>
            <a:picLocks noChangeAspect="1"/>
          </p:cNvPicPr>
          <p:nvPr/>
        </p:nvPicPr>
        <p:blipFill rotWithShape="1">
          <a:blip r:embed="rId4"/>
          <a:srcRect l="51348" r="7090"/>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34FC7CA5-241C-13AE-2411-1612F6CD07E7}"/>
              </a:ext>
            </a:extLst>
          </p:cNvPr>
          <p:cNvSpPr>
            <a:spLocks noGrp="1"/>
          </p:cNvSpPr>
          <p:nvPr>
            <p:ph idx="1"/>
          </p:nvPr>
        </p:nvSpPr>
        <p:spPr>
          <a:xfrm>
            <a:off x="5282381" y="2438400"/>
            <a:ext cx="6568243" cy="3809999"/>
          </a:xfrm>
        </p:spPr>
        <p:txBody>
          <a:bodyPr>
            <a:normAutofit lnSpcReduction="10000"/>
          </a:bodyPr>
          <a:lstStyle/>
          <a:p>
            <a:pPr marL="0" indent="0">
              <a:lnSpc>
                <a:spcPct val="90000"/>
              </a:lnSpc>
              <a:buNone/>
            </a:pPr>
            <a:r>
              <a:rPr lang="en-SG" sz="1800" dirty="0">
                <a:solidFill>
                  <a:srgbClr val="050505"/>
                </a:solidFill>
                <a:effectLst/>
                <a:highlight>
                  <a:srgbClr val="C0C0C0"/>
                </a:highlight>
                <a:latin typeface="Arial" panose="020B0604020202020204" pitchFamily="34" charset="0"/>
                <a:ea typeface="Times New Roman" panose="02020603050405020304" pitchFamily="18" charset="0"/>
              </a:rPr>
              <a:t>In this case of the business plan, Caviar Fish Eggs business plan will be developed. This is a very fundamental business plan that initially starts with investing three different covered pools. It has to be noted that the pools will always be covered with full fresh water. The business authorization will aim to sell caviar fish eggs to customers. On a different note, it has to be noted that the demands of the caviar fish eggs among customers are to a very great extent increasing. The increase in the demand of the consumption of caviar fish can be attributed to the fact that people are more health conscious and the consumption of caviar fish eggs often offers a lot of health benefits. However, the adjacent aim of this business organization is to extract the eggs from caviar fish (</a:t>
            </a:r>
            <a:r>
              <a:rPr lang="en-SG" sz="1800" dirty="0" err="1">
                <a:solidFill>
                  <a:srgbClr val="222222"/>
                </a:solidFill>
                <a:effectLst/>
                <a:highlight>
                  <a:srgbClr val="C0C0C0"/>
                </a:highlight>
                <a:latin typeface="Arial" panose="020B0604020202020204" pitchFamily="34" charset="0"/>
                <a:ea typeface="Times New Roman" panose="02020603050405020304" pitchFamily="18" charset="0"/>
              </a:rPr>
              <a:t>Bocken</a:t>
            </a:r>
            <a:r>
              <a:rPr lang="en-SG" sz="1800" dirty="0">
                <a:solidFill>
                  <a:srgbClr val="222222"/>
                </a:solidFill>
                <a:effectLst/>
                <a:highlight>
                  <a:srgbClr val="C0C0C0"/>
                </a:highlight>
                <a:latin typeface="Arial" panose="020B0604020202020204" pitchFamily="34" charset="0"/>
                <a:ea typeface="Times New Roman" panose="02020603050405020304" pitchFamily="18" charset="0"/>
              </a:rPr>
              <a:t> et al, 2014)</a:t>
            </a:r>
            <a:r>
              <a:rPr lang="en-SG" sz="1800" dirty="0">
                <a:solidFill>
                  <a:srgbClr val="050505"/>
                </a:solidFill>
                <a:effectLst/>
                <a:highlight>
                  <a:srgbClr val="C0C0C0"/>
                </a:highlight>
                <a:latin typeface="Arial" panose="020B0604020202020204" pitchFamily="34" charset="0"/>
                <a:ea typeface="Times New Roman" panose="02020603050405020304" pitchFamily="18" charset="0"/>
              </a:rPr>
              <a:t>. In order to do this, as has been mentioned earlier, the business organization plans to have three different pools that will always be covered with full fresh water. </a:t>
            </a:r>
            <a:endParaRPr lang="en-GB" sz="1800" dirty="0">
              <a:effectLst/>
              <a:highlight>
                <a:srgbClr val="C0C0C0"/>
              </a:highlight>
              <a:latin typeface="Times New Roman" panose="02020603050405020304" pitchFamily="18" charset="0"/>
              <a:ea typeface="Times New Roman" panose="02020603050405020304" pitchFamily="18" charset="0"/>
            </a:endParaRPr>
          </a:p>
          <a:p>
            <a:pPr marL="0" indent="0">
              <a:lnSpc>
                <a:spcPct val="90000"/>
              </a:lnSpc>
              <a:buNone/>
            </a:pPr>
            <a:endParaRPr lang="en-GB" sz="19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E56B7DA-4BCA-9583-A321-D3E811368819}"/>
              </a:ext>
            </a:extLst>
          </p:cNvPr>
          <p:cNvPicPr>
            <a:picLocks noChangeAspect="1"/>
          </p:cNvPicPr>
          <p:nvPr/>
        </p:nvPicPr>
        <p:blipFill>
          <a:blip r:embed="rId5"/>
          <a:stretch>
            <a:fillRect/>
          </a:stretch>
        </p:blipFill>
        <p:spPr>
          <a:xfrm>
            <a:off x="-129309" y="-92364"/>
            <a:ext cx="5411690" cy="6950364"/>
          </a:xfrm>
          <a:prstGeom prst="rect">
            <a:avLst/>
          </a:prstGeom>
        </p:spPr>
      </p:pic>
    </p:spTree>
    <p:extLst>
      <p:ext uri="{BB962C8B-B14F-4D97-AF65-F5344CB8AC3E}">
        <p14:creationId xmlns:p14="http://schemas.microsoft.com/office/powerpoint/2010/main" val="40844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8234D23-9086-2648-7084-90E5C02D3449}"/>
              </a:ext>
            </a:extLst>
          </p:cNvPr>
          <p:cNvSpPr>
            <a:spLocks noGrp="1"/>
          </p:cNvSpPr>
          <p:nvPr>
            <p:ph type="title"/>
          </p:nvPr>
        </p:nvSpPr>
        <p:spPr>
          <a:xfrm>
            <a:off x="806195" y="804672"/>
            <a:ext cx="3521359" cy="5248656"/>
          </a:xfrm>
        </p:spPr>
        <p:txBody>
          <a:bodyPr anchor="ctr">
            <a:normAutofit/>
          </a:bodyPr>
          <a:lstStyle/>
          <a:p>
            <a:pPr algn="ctr"/>
            <a:endParaRPr lang="en-GB" dirty="0"/>
          </a:p>
        </p:txBody>
      </p:sp>
      <p:sp>
        <p:nvSpPr>
          <p:cNvPr id="3" name="Content Placeholder 2">
            <a:extLst>
              <a:ext uri="{FF2B5EF4-FFF2-40B4-BE49-F238E27FC236}">
                <a16:creationId xmlns:a16="http://schemas.microsoft.com/office/drawing/2014/main" id="{6B5504E4-6053-06D8-8952-12000559AC1C}"/>
              </a:ext>
            </a:extLst>
          </p:cNvPr>
          <p:cNvSpPr>
            <a:spLocks noGrp="1"/>
          </p:cNvSpPr>
          <p:nvPr>
            <p:ph idx="1"/>
          </p:nvPr>
        </p:nvSpPr>
        <p:spPr>
          <a:xfrm>
            <a:off x="4975861" y="804671"/>
            <a:ext cx="6399930" cy="5248657"/>
          </a:xfrm>
        </p:spPr>
        <p:txBody>
          <a:bodyPr anchor="ctr">
            <a:normAutofit/>
          </a:bodyPr>
          <a:lstStyle/>
          <a:p>
            <a:pPr marL="342900" lvl="0" indent="-342900">
              <a:lnSpc>
                <a:spcPct val="90000"/>
              </a:lnSpc>
              <a:buFont typeface="Wingdings" panose="05000000000000000000" pitchFamily="2" charset="2"/>
              <a:buChar char=""/>
            </a:pPr>
            <a:r>
              <a:rPr lang="en-SG" dirty="0">
                <a:effectLst/>
                <a:latin typeface="Arial" panose="020B0604020202020204" pitchFamily="34" charset="0"/>
                <a:ea typeface="Times New Roman" panose="02020603050405020304" pitchFamily="18" charset="0"/>
              </a:rPr>
              <a:t>The first pool will be for Beluga Sturgeon Tadpoles</a:t>
            </a:r>
            <a:endParaRPr lang="en-GB" dirty="0">
              <a:effectLst/>
              <a:latin typeface="Times New Roman" panose="02020603050405020304" pitchFamily="18" charset="0"/>
              <a:ea typeface="Times New Roman" panose="02020603050405020304" pitchFamily="18" charset="0"/>
            </a:endParaRPr>
          </a:p>
          <a:p>
            <a:pPr marL="342900" lvl="0" indent="-342900">
              <a:lnSpc>
                <a:spcPct val="90000"/>
              </a:lnSpc>
              <a:buFont typeface="Wingdings" panose="05000000000000000000" pitchFamily="2" charset="2"/>
              <a:buChar char=""/>
            </a:pPr>
            <a:r>
              <a:rPr lang="en-SG" dirty="0">
                <a:effectLst/>
                <a:latin typeface="Arial" panose="020B0604020202020204" pitchFamily="34" charset="0"/>
                <a:ea typeface="Times New Roman" panose="02020603050405020304" pitchFamily="18" charset="0"/>
              </a:rPr>
              <a:t>The second pool will be for Young Beluga Sturgeon Fish</a:t>
            </a:r>
            <a:endParaRPr lang="en-GB" dirty="0">
              <a:effectLst/>
              <a:latin typeface="Times New Roman" panose="02020603050405020304" pitchFamily="18" charset="0"/>
              <a:ea typeface="Times New Roman" panose="02020603050405020304" pitchFamily="18" charset="0"/>
            </a:endParaRPr>
          </a:p>
          <a:p>
            <a:pPr marL="342900" lvl="0" indent="-342900">
              <a:lnSpc>
                <a:spcPct val="90000"/>
              </a:lnSpc>
              <a:buFont typeface="Wingdings" panose="05000000000000000000" pitchFamily="2" charset="2"/>
              <a:buChar char=""/>
            </a:pPr>
            <a:r>
              <a:rPr lang="en-SG" dirty="0">
                <a:effectLst/>
                <a:latin typeface="Arial" panose="020B0604020202020204" pitchFamily="34" charset="0"/>
                <a:ea typeface="Times New Roman" panose="02020603050405020304" pitchFamily="18" charset="0"/>
              </a:rPr>
              <a:t>While the third and last pool will be for mature beluga fish. It has to be noted that this fish will be ready to harvest the eggs.</a:t>
            </a:r>
            <a:endParaRPr lang="en-GB" dirty="0">
              <a:effectLst/>
              <a:latin typeface="Times New Roman" panose="02020603050405020304" pitchFamily="18" charset="0"/>
              <a:ea typeface="Times New Roman" panose="02020603050405020304" pitchFamily="18" charset="0"/>
            </a:endParaRPr>
          </a:p>
          <a:p>
            <a:pPr>
              <a:lnSpc>
                <a:spcPct val="90000"/>
              </a:lnSpc>
            </a:pPr>
            <a:r>
              <a:rPr lang="en-SG" dirty="0">
                <a:effectLst/>
                <a:latin typeface="Arial" panose="020B0604020202020204" pitchFamily="34" charset="0"/>
                <a:ea typeface="Times New Roman" panose="02020603050405020304" pitchFamily="18" charset="0"/>
              </a:rPr>
              <a:t>In addition to this, for the execution of this business, this business will need a small surgery room in order to extract the eggs. It has to be stated that the small surgery room will be 100% clean and disinfected (</a:t>
            </a:r>
            <a:r>
              <a:rPr lang="en-SG" dirty="0" err="1">
                <a:effectLst/>
                <a:latin typeface="Arial" panose="020B0604020202020204" pitchFamily="34" charset="0"/>
                <a:ea typeface="Times New Roman" panose="02020603050405020304" pitchFamily="18" charset="0"/>
              </a:rPr>
              <a:t>Vilgis</a:t>
            </a:r>
            <a:r>
              <a:rPr lang="en-SG" dirty="0">
                <a:effectLst/>
                <a:latin typeface="Arial" panose="020B0604020202020204" pitchFamily="34" charset="0"/>
                <a:ea typeface="Times New Roman" panose="02020603050405020304" pitchFamily="18" charset="0"/>
              </a:rPr>
              <a:t>, 2020). Also, the small surgery room will be equipped with necessary equipment that is required to extract eggs in a clean environment. Also a small warehouse will be adjacent to that small surgery room in order to deposit the eggs for future sale.</a:t>
            </a:r>
            <a:endParaRPr lang="en-GB" dirty="0">
              <a:effectLst/>
              <a:latin typeface="Times New Roman" panose="02020603050405020304" pitchFamily="18" charset="0"/>
              <a:ea typeface="Times New Roman" panose="02020603050405020304" pitchFamily="18" charset="0"/>
            </a:endParaRPr>
          </a:p>
          <a:p>
            <a:pPr>
              <a:lnSpc>
                <a:spcPct val="90000"/>
              </a:lnSpc>
            </a:pPr>
            <a:endParaRPr lang="en-GB" dirty="0"/>
          </a:p>
        </p:txBody>
      </p:sp>
      <p:pic>
        <p:nvPicPr>
          <p:cNvPr id="5" name="Picture 4">
            <a:extLst>
              <a:ext uri="{FF2B5EF4-FFF2-40B4-BE49-F238E27FC236}">
                <a16:creationId xmlns:a16="http://schemas.microsoft.com/office/drawing/2014/main" id="{E8893D81-6A9E-0EF4-3BD4-103C0DFE5DFE}"/>
              </a:ext>
            </a:extLst>
          </p:cNvPr>
          <p:cNvPicPr>
            <a:picLocks noChangeAspect="1"/>
          </p:cNvPicPr>
          <p:nvPr/>
        </p:nvPicPr>
        <p:blipFill>
          <a:blip r:embed="rId4"/>
          <a:stretch>
            <a:fillRect/>
          </a:stretch>
        </p:blipFill>
        <p:spPr>
          <a:xfrm>
            <a:off x="479453" y="483666"/>
            <a:ext cx="4174841" cy="5870951"/>
          </a:xfrm>
          <a:prstGeom prst="rect">
            <a:avLst/>
          </a:prstGeom>
        </p:spPr>
      </p:pic>
    </p:spTree>
    <p:extLst>
      <p:ext uri="{BB962C8B-B14F-4D97-AF65-F5344CB8AC3E}">
        <p14:creationId xmlns:p14="http://schemas.microsoft.com/office/powerpoint/2010/main" val="3919202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descr="A bowl of food&#10;&#10;Description automatically generated with medium confidence">
            <a:extLst>
              <a:ext uri="{FF2B5EF4-FFF2-40B4-BE49-F238E27FC236}">
                <a16:creationId xmlns:a16="http://schemas.microsoft.com/office/drawing/2014/main" id="{0F566993-B89B-19A7-AF39-B9B86AE3889A}"/>
              </a:ext>
            </a:extLst>
          </p:cNvPr>
          <p:cNvPicPr>
            <a:picLocks noChangeAspect="1"/>
          </p:cNvPicPr>
          <p:nvPr/>
        </p:nvPicPr>
        <p:blipFill rotWithShape="1">
          <a:blip r:embed="rId4">
            <a:duotone>
              <a:prstClr val="black"/>
              <a:schemeClr val="accent5">
                <a:tint val="45000"/>
                <a:satMod val="400000"/>
              </a:schemeClr>
            </a:duotone>
            <a:alphaModFix amt="15000"/>
          </a:blip>
          <a:srcRect t="14122"/>
          <a:stretch/>
        </p:blipFill>
        <p:spPr>
          <a:xfrm>
            <a:off x="20" y="-1"/>
            <a:ext cx="12191980" cy="6858000"/>
          </a:xfrm>
          <a:prstGeom prst="rect">
            <a:avLst/>
          </a:prstGeom>
        </p:spPr>
      </p:pic>
      <p:sp>
        <p:nvSpPr>
          <p:cNvPr id="2" name="Title 1">
            <a:extLst>
              <a:ext uri="{FF2B5EF4-FFF2-40B4-BE49-F238E27FC236}">
                <a16:creationId xmlns:a16="http://schemas.microsoft.com/office/drawing/2014/main" id="{83E595AA-FD9E-5775-3653-814B936CAEB6}"/>
              </a:ext>
            </a:extLst>
          </p:cNvPr>
          <p:cNvSpPr>
            <a:spLocks noGrp="1"/>
          </p:cNvSpPr>
          <p:nvPr>
            <p:ph type="title"/>
          </p:nvPr>
        </p:nvSpPr>
        <p:spPr>
          <a:xfrm>
            <a:off x="646111" y="452718"/>
            <a:ext cx="9404723" cy="1400530"/>
          </a:xfrm>
        </p:spPr>
        <p:txBody>
          <a:bodyPr>
            <a:normAutofit/>
          </a:bodyPr>
          <a:lstStyle/>
          <a:p>
            <a:r>
              <a:rPr lang="en-GB"/>
              <a:t>Legal format and management</a:t>
            </a:r>
            <a:endParaRPr lang="en-GB" dirty="0"/>
          </a:p>
        </p:txBody>
      </p:sp>
      <p:sp>
        <p:nvSpPr>
          <p:cNvPr id="22" name="Rectangle 22">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B60FA714-2634-51D6-73D5-2ED6E018DD90}"/>
              </a:ext>
            </a:extLst>
          </p:cNvPr>
          <p:cNvGraphicFramePr>
            <a:graphicFrameLocks noGrp="1"/>
          </p:cNvGraphicFramePr>
          <p:nvPr>
            <p:ph idx="1"/>
            <p:extLst>
              <p:ext uri="{D42A27DB-BD31-4B8C-83A1-F6EECF244321}">
                <p14:modId xmlns:p14="http://schemas.microsoft.com/office/powerpoint/2010/main" val="2397077863"/>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26763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781CAFB-149E-3E54-05BE-CACA81F5FFA6}"/>
              </a:ext>
            </a:extLst>
          </p:cNvPr>
          <p:cNvSpPr>
            <a:spLocks noGrp="1"/>
          </p:cNvSpPr>
          <p:nvPr>
            <p:ph type="title"/>
          </p:nvPr>
        </p:nvSpPr>
        <p:spPr>
          <a:xfrm>
            <a:off x="648930" y="629267"/>
            <a:ext cx="9252154" cy="1016654"/>
          </a:xfrm>
        </p:spPr>
        <p:txBody>
          <a:bodyPr>
            <a:normAutofit/>
          </a:bodyPr>
          <a:lstStyle/>
          <a:p>
            <a:r>
              <a:rPr lang="en-GB">
                <a:solidFill>
                  <a:srgbClr val="EBEBEB"/>
                </a:solidFill>
              </a:rPr>
              <a:t>Explanation of target market</a:t>
            </a:r>
          </a:p>
        </p:txBody>
      </p:sp>
      <p:sp useBgFill="1">
        <p:nvSpPr>
          <p:cNvPr id="13" name="Freeform: Shape 15">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5" name="Picture 4">
            <a:extLst>
              <a:ext uri="{FF2B5EF4-FFF2-40B4-BE49-F238E27FC236}">
                <a16:creationId xmlns:a16="http://schemas.microsoft.com/office/drawing/2014/main" id="{12F088B9-39F9-F81E-6A61-A172625643D7}"/>
              </a:ext>
            </a:extLst>
          </p:cNvPr>
          <p:cNvPicPr>
            <a:picLocks noChangeAspect="1"/>
          </p:cNvPicPr>
          <p:nvPr/>
        </p:nvPicPr>
        <p:blipFill>
          <a:blip r:embed="rId3"/>
          <a:stretch>
            <a:fillRect/>
          </a:stretch>
        </p:blipFill>
        <p:spPr>
          <a:xfrm>
            <a:off x="827892" y="2548281"/>
            <a:ext cx="5102811" cy="3662018"/>
          </a:xfrm>
          <a:prstGeom prst="rect">
            <a:avLst/>
          </a:prstGeom>
          <a:effectLst/>
        </p:spPr>
      </p:pic>
      <p:sp>
        <p:nvSpPr>
          <p:cNvPr id="3" name="Content Placeholder 2">
            <a:extLst>
              <a:ext uri="{FF2B5EF4-FFF2-40B4-BE49-F238E27FC236}">
                <a16:creationId xmlns:a16="http://schemas.microsoft.com/office/drawing/2014/main" id="{7FBBF8BF-0DDB-D9E5-6469-9A921F1782A3}"/>
              </a:ext>
            </a:extLst>
          </p:cNvPr>
          <p:cNvSpPr>
            <a:spLocks noGrp="1"/>
          </p:cNvSpPr>
          <p:nvPr>
            <p:ph idx="1"/>
          </p:nvPr>
        </p:nvSpPr>
        <p:spPr>
          <a:xfrm>
            <a:off x="6421089" y="2548281"/>
            <a:ext cx="5122606" cy="3658689"/>
          </a:xfrm>
        </p:spPr>
        <p:txBody>
          <a:bodyPr>
            <a:normAutofit/>
          </a:bodyPr>
          <a:lstStyle/>
          <a:p>
            <a:pPr marL="0" indent="0">
              <a:lnSpc>
                <a:spcPct val="90000"/>
              </a:lnSpc>
              <a:buNone/>
            </a:pPr>
            <a:r>
              <a:rPr lang="en-SG" sz="1400">
                <a:effectLst/>
                <a:latin typeface="Arial" panose="020B0604020202020204" pitchFamily="34" charset="0"/>
                <a:ea typeface="Times New Roman" panose="02020603050405020304" pitchFamily="18" charset="0"/>
              </a:rPr>
              <a:t>The selection of a target market is very important for start-up companies due to the fact that the number of business organizations is increasing in this extremely competitive business environment. Therefore, in this extremely competitive landscape of business world, finding a proper market segment to cater to is extremely difficult. However, though it may be possible to find an effective market segment, it may not be viable for a new start-up like caviar fish egg business organizations.</a:t>
            </a:r>
            <a:br>
              <a:rPr lang="en-SG" sz="1400">
                <a:effectLst/>
                <a:latin typeface="Arial" panose="020B0604020202020204" pitchFamily="34" charset="0"/>
                <a:ea typeface="Times New Roman" panose="02020603050405020304" pitchFamily="18" charset="0"/>
              </a:rPr>
            </a:br>
            <a:r>
              <a:rPr lang="en-SG" sz="1400">
                <a:effectLst/>
                <a:latin typeface="Arial" panose="020B0604020202020204" pitchFamily="34" charset="0"/>
                <a:ea typeface="Times New Roman" panose="02020603050405020304" pitchFamily="18" charset="0"/>
              </a:rPr>
              <a:t>From the industrial perspective, the global caviar market size is significantly on the rise, which was valued USD 276.2 million in 2018 (Farag et al, 2021). As has been mentioned earlier, the significant increase in the consumption of caviar fish egg can be attributed to the fact that the awareness regarding the health benefits offered by these types of products are significantly increasing. The consumption of these types of products is very high especially in United States and Europe (Bronzi and Rosenthal, 2014).</a:t>
            </a:r>
            <a:endParaRPr lang="en-GB" sz="1400">
              <a:effectLst/>
              <a:latin typeface="Times New Roman" panose="02020603050405020304" pitchFamily="18" charset="0"/>
              <a:ea typeface="Times New Roman" panose="02020603050405020304" pitchFamily="18" charset="0"/>
            </a:endParaRPr>
          </a:p>
          <a:p>
            <a:pPr marL="0" indent="0">
              <a:lnSpc>
                <a:spcPct val="90000"/>
              </a:lnSpc>
              <a:buNone/>
            </a:pPr>
            <a:endParaRPr lang="en-GB" sz="1400">
              <a:effectLst/>
              <a:latin typeface="Times New Roman" panose="02020603050405020304" pitchFamily="18" charset="0"/>
              <a:ea typeface="Times New Roman" panose="02020603050405020304" pitchFamily="18" charset="0"/>
            </a:endParaRPr>
          </a:p>
          <a:p>
            <a:pPr marL="0" indent="0">
              <a:lnSpc>
                <a:spcPct val="90000"/>
              </a:lnSpc>
              <a:buNone/>
            </a:pP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15049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C971-E45D-9B5B-B3AC-27C1AA7FB41D}"/>
              </a:ext>
            </a:extLst>
          </p:cNvPr>
          <p:cNvSpPr>
            <a:spLocks noGrp="1"/>
          </p:cNvSpPr>
          <p:nvPr>
            <p:ph type="title"/>
          </p:nvPr>
        </p:nvSpPr>
        <p:spPr>
          <a:xfrm>
            <a:off x="5282381" y="629266"/>
            <a:ext cx="4767471" cy="1641986"/>
          </a:xfrm>
        </p:spPr>
        <p:txBody>
          <a:bodyPr>
            <a:normAutofit/>
          </a:bodyPr>
          <a:lstStyle/>
          <a:p>
            <a:endParaRPr lang="en-GB"/>
          </a:p>
        </p:txBody>
      </p:sp>
      <p:pic>
        <p:nvPicPr>
          <p:cNvPr id="5" name="Picture 4">
            <a:extLst>
              <a:ext uri="{FF2B5EF4-FFF2-40B4-BE49-F238E27FC236}">
                <a16:creationId xmlns:a16="http://schemas.microsoft.com/office/drawing/2014/main" id="{F09262CA-95AF-5116-CB7D-1F20E45B1308}"/>
              </a:ext>
            </a:extLst>
          </p:cNvPr>
          <p:cNvPicPr>
            <a:picLocks noChangeAspect="1"/>
          </p:cNvPicPr>
          <p:nvPr/>
        </p:nvPicPr>
        <p:blipFill rotWithShape="1">
          <a:blip r:embed="rId3"/>
          <a:srcRect t="1229" r="-2" b="-2"/>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00F703F6-5C83-BC2E-1B17-AD6029B7350F}"/>
              </a:ext>
            </a:extLst>
          </p:cNvPr>
          <p:cNvSpPr>
            <a:spLocks noGrp="1"/>
          </p:cNvSpPr>
          <p:nvPr>
            <p:ph idx="1"/>
          </p:nvPr>
        </p:nvSpPr>
        <p:spPr>
          <a:xfrm>
            <a:off x="5282381" y="2438400"/>
            <a:ext cx="4767471" cy="3809999"/>
          </a:xfrm>
        </p:spPr>
        <p:txBody>
          <a:bodyPr>
            <a:normAutofit/>
          </a:bodyPr>
          <a:lstStyle/>
          <a:p>
            <a:pPr>
              <a:lnSpc>
                <a:spcPct val="90000"/>
              </a:lnSpc>
            </a:pPr>
            <a:r>
              <a:rPr lang="en-SG" sz="1300" dirty="0">
                <a:effectLst/>
                <a:latin typeface="Arial" panose="020B0604020202020204" pitchFamily="34" charset="0"/>
                <a:ea typeface="Times New Roman" panose="02020603050405020304" pitchFamily="18" charset="0"/>
              </a:rPr>
              <a:t>Broadly speaking, the ideal target market for this type of product is all the people who are health conscious and are eager to eat healthy foods. As a result of this, this business organisation may target all these health conscious people. On a different note, it has to be noted that it is not always possible to reach all these health conscious people, therefore, </a:t>
            </a:r>
            <a:r>
              <a:rPr lang="en-US" sz="1300" dirty="0">
                <a:effectLst/>
                <a:latin typeface="Arial" panose="020B0604020202020204" pitchFamily="34" charset="0"/>
                <a:ea typeface="Times New Roman" panose="02020603050405020304" pitchFamily="18" charset="0"/>
              </a:rPr>
              <a:t>Imperia Caviar</a:t>
            </a:r>
            <a:r>
              <a:rPr lang="en-SG" sz="1300" dirty="0">
                <a:effectLst/>
                <a:latin typeface="Arial" panose="020B0604020202020204" pitchFamily="34" charset="0"/>
                <a:ea typeface="Times New Roman" panose="02020603050405020304" pitchFamily="18" charset="0"/>
              </a:rPr>
              <a:t> has to reduce the scope of the target market depending upon its resources and capabilities to use (</a:t>
            </a:r>
            <a:r>
              <a:rPr lang="en-SG" sz="1300" dirty="0" err="1">
                <a:effectLst/>
                <a:latin typeface="Arial" panose="020B0604020202020204" pitchFamily="34" charset="0"/>
                <a:ea typeface="Times New Roman" panose="02020603050405020304" pitchFamily="18" charset="0"/>
              </a:rPr>
              <a:t>Bronzi</a:t>
            </a:r>
            <a:r>
              <a:rPr lang="en-SG" sz="1300" dirty="0">
                <a:effectLst/>
                <a:latin typeface="Arial" panose="020B0604020202020204" pitchFamily="34" charset="0"/>
                <a:ea typeface="Times New Roman" panose="02020603050405020304" pitchFamily="18" charset="0"/>
              </a:rPr>
              <a:t> and Rosenthal, 2014). As a start-up, this business organization targets the young people both males and females and old health conscious people.</a:t>
            </a:r>
            <a:endParaRPr lang="en-GB" sz="1300" dirty="0">
              <a:effectLst/>
              <a:latin typeface="Times New Roman" panose="02020603050405020304" pitchFamily="18" charset="0"/>
              <a:ea typeface="Times New Roman" panose="02020603050405020304" pitchFamily="18" charset="0"/>
            </a:endParaRPr>
          </a:p>
          <a:p>
            <a:pPr>
              <a:lnSpc>
                <a:spcPct val="90000"/>
              </a:lnSpc>
            </a:pPr>
            <a:r>
              <a:rPr lang="en-SG" sz="1300" dirty="0">
                <a:effectLst/>
                <a:latin typeface="Arial" panose="020B0604020202020204" pitchFamily="34" charset="0"/>
                <a:ea typeface="Times New Roman" panose="02020603050405020304" pitchFamily="18" charset="0"/>
              </a:rPr>
              <a:t>The age range of young males and females will be between 18 to 40 and the age range of old health conscious people will be more than 65. In addition to this, the young people may be working individuals or full-time students. Initially, this business organization will primarily start its operation in London, therefore, Unilever should cater to the needs of caviar fish egg of young people and older people in the adjacent areas of London.</a:t>
            </a:r>
            <a:endParaRPr lang="en-GB" sz="1300" dirty="0"/>
          </a:p>
        </p:txBody>
      </p:sp>
    </p:spTree>
    <p:extLst>
      <p:ext uri="{BB962C8B-B14F-4D97-AF65-F5344CB8AC3E}">
        <p14:creationId xmlns:p14="http://schemas.microsoft.com/office/powerpoint/2010/main" val="3752341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9"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B30791E-D1A2-FA82-9F37-AA40E0AFAA08}"/>
              </a:ext>
            </a:extLst>
          </p:cNvPr>
          <p:cNvSpPr>
            <a:spLocks noGrp="1"/>
          </p:cNvSpPr>
          <p:nvPr>
            <p:ph type="title"/>
          </p:nvPr>
        </p:nvSpPr>
        <p:spPr>
          <a:xfrm>
            <a:off x="648930" y="629267"/>
            <a:ext cx="9252154" cy="1016654"/>
          </a:xfrm>
        </p:spPr>
        <p:txBody>
          <a:bodyPr>
            <a:normAutofit/>
          </a:bodyPr>
          <a:lstStyle/>
          <a:p>
            <a:r>
              <a:rPr lang="en-GB">
                <a:solidFill>
                  <a:srgbClr val="EBEBEB"/>
                </a:solidFill>
              </a:rPr>
              <a:t>Marketing Strategies</a:t>
            </a:r>
          </a:p>
        </p:txBody>
      </p:sp>
      <p:sp>
        <p:nvSpPr>
          <p:cNvPr id="30" name="Rectangle 2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Freeform: Shape 2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4" name="Content Placeholder 3">
            <a:extLst>
              <a:ext uri="{FF2B5EF4-FFF2-40B4-BE49-F238E27FC236}">
                <a16:creationId xmlns:a16="http://schemas.microsoft.com/office/drawing/2014/main" id="{0F468B6F-1958-361F-361C-6D8B69F1B0FB}"/>
              </a:ext>
            </a:extLst>
          </p:cNvPr>
          <p:cNvGraphicFramePr>
            <a:graphicFrameLocks noGrp="1"/>
          </p:cNvGraphicFramePr>
          <p:nvPr>
            <p:ph idx="1"/>
            <p:extLst>
              <p:ext uri="{D42A27DB-BD31-4B8C-83A1-F6EECF244321}">
                <p14:modId xmlns:p14="http://schemas.microsoft.com/office/powerpoint/2010/main" val="1664729381"/>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957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79CFD-9049-F4D5-185C-367C1698708A}"/>
              </a:ext>
            </a:extLst>
          </p:cNvPr>
          <p:cNvSpPr>
            <a:spLocks noGrp="1"/>
          </p:cNvSpPr>
          <p:nvPr>
            <p:ph type="title"/>
          </p:nvPr>
        </p:nvSpPr>
        <p:spPr>
          <a:xfrm>
            <a:off x="648930" y="629266"/>
            <a:ext cx="9252154" cy="1223983"/>
          </a:xfrm>
        </p:spPr>
        <p:txBody>
          <a:bodyPr>
            <a:normAutofit fontScale="90000"/>
          </a:bodyPr>
          <a:lstStyle/>
          <a:p>
            <a:r>
              <a:rPr lang="en-SG" sz="4400" b="1" kern="0" dirty="0">
                <a:effectLst/>
                <a:latin typeface="Arial" panose="020B0604020202020204" pitchFamily="34" charset="0"/>
                <a:ea typeface="Times New Roman" panose="02020603050405020304" pitchFamily="18" charset="0"/>
              </a:rPr>
              <a:t>                   Marketing strategies</a:t>
            </a:r>
            <a:br>
              <a:rPr lang="en-GB" sz="4400" b="1" kern="0" dirty="0">
                <a:effectLst/>
                <a:latin typeface="Arial" panose="020B060402020202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8D97892-BE35-F0D2-46F8-BBBBDB4F1380}"/>
              </a:ext>
            </a:extLst>
          </p:cNvPr>
          <p:cNvSpPr>
            <a:spLocks noGrp="1"/>
          </p:cNvSpPr>
          <p:nvPr>
            <p:ph idx="1"/>
          </p:nvPr>
        </p:nvSpPr>
        <p:spPr>
          <a:xfrm>
            <a:off x="1103311" y="2052214"/>
            <a:ext cx="5803129" cy="4196185"/>
          </a:xfrm>
        </p:spPr>
        <p:txBody>
          <a:bodyPr>
            <a:normAutofit/>
          </a:bodyPr>
          <a:lstStyle/>
          <a:p>
            <a:pPr>
              <a:lnSpc>
                <a:spcPct val="90000"/>
              </a:lnSpc>
            </a:pPr>
            <a:r>
              <a:rPr lang="en-SG" sz="1100" dirty="0">
                <a:effectLst/>
                <a:latin typeface="Arial" panose="020B0604020202020204" pitchFamily="34" charset="0"/>
                <a:ea typeface="Times New Roman" panose="02020603050405020304" pitchFamily="18" charset="0"/>
              </a:rPr>
              <a:t>This business organization may resort to some strategies in order to reach the target customers. Some effective marketing strategies that may be resorted to by this business organization are described below.</a:t>
            </a:r>
            <a:endParaRPr lang="en-GB" sz="11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100" b="1" dirty="0">
                <a:effectLst/>
                <a:latin typeface="Arial" panose="020B0604020202020204" pitchFamily="34" charset="0"/>
                <a:ea typeface="Times New Roman" panose="02020603050405020304" pitchFamily="18" charset="0"/>
              </a:rPr>
              <a:t>Using social media platforms</a:t>
            </a:r>
            <a:endParaRPr lang="en-GB" sz="1100" b="1" dirty="0">
              <a:effectLst/>
              <a:latin typeface="Arial" panose="020B0604020202020204" pitchFamily="34" charset="0"/>
              <a:ea typeface="Times New Roman" panose="02020603050405020304" pitchFamily="18" charset="0"/>
            </a:endParaRPr>
          </a:p>
          <a:p>
            <a:pPr>
              <a:lnSpc>
                <a:spcPct val="90000"/>
              </a:lnSpc>
            </a:pPr>
            <a:r>
              <a:rPr lang="en-SG" sz="1100" dirty="0">
                <a:effectLst/>
                <a:latin typeface="Arial" panose="020B0604020202020204" pitchFamily="34" charset="0"/>
                <a:ea typeface="Times New Roman" panose="02020603050405020304" pitchFamily="18" charset="0"/>
              </a:rPr>
              <a:t>The use of various social media platforms such as </a:t>
            </a:r>
            <a:r>
              <a:rPr lang="en-SG" sz="1100" dirty="0" err="1">
                <a:effectLst/>
                <a:latin typeface="Arial" panose="020B0604020202020204" pitchFamily="34" charset="0"/>
                <a:ea typeface="Times New Roman" panose="02020603050405020304" pitchFamily="18" charset="0"/>
              </a:rPr>
              <a:t>youtube</a:t>
            </a:r>
            <a:r>
              <a:rPr lang="en-SG" sz="1100" dirty="0">
                <a:effectLst/>
                <a:latin typeface="Arial" panose="020B0604020202020204" pitchFamily="34" charset="0"/>
                <a:ea typeface="Times New Roman" panose="02020603050405020304" pitchFamily="18" charset="0"/>
              </a:rPr>
              <a:t>, Facebook, Twitter, and Instagram will be very effective strategy for reaching out to the young customers of this start-up. Because the young males and females are very active on social media platforms, therefore this business organization can easily reach out to them by using sponsored ads and other similar videos (Joyce and Paquin, 2016).</a:t>
            </a:r>
            <a:endParaRPr lang="en-GB" sz="11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100" b="1" dirty="0">
                <a:effectLst/>
                <a:latin typeface="Arial" panose="020B0604020202020204" pitchFamily="34" charset="0"/>
                <a:ea typeface="Times New Roman" panose="02020603050405020304" pitchFamily="18" charset="0"/>
              </a:rPr>
              <a:t>Viral marketing strategy</a:t>
            </a:r>
            <a:endParaRPr lang="en-GB" sz="1100" b="1" dirty="0">
              <a:effectLst/>
              <a:latin typeface="Arial" panose="020B0604020202020204" pitchFamily="34" charset="0"/>
              <a:ea typeface="Times New Roman" panose="02020603050405020304" pitchFamily="18" charset="0"/>
            </a:endParaRPr>
          </a:p>
          <a:p>
            <a:pPr>
              <a:lnSpc>
                <a:spcPct val="90000"/>
              </a:lnSpc>
            </a:pPr>
            <a:r>
              <a:rPr lang="en-SG" sz="1100" dirty="0">
                <a:effectLst/>
                <a:latin typeface="Arial" panose="020B0604020202020204" pitchFamily="34" charset="0"/>
                <a:ea typeface="Times New Roman" panose="02020603050405020304" pitchFamily="18" charset="0"/>
              </a:rPr>
              <a:t>Since this product offers significant health benefits for almost all types of people, viral marketing strategy would be very effective, which would carry the message that the overall health of all people is improved by the consumption of this product, thus ensuring a happy and satisfied life in the long run.</a:t>
            </a:r>
            <a:endParaRPr lang="en-GB" sz="11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100" b="1" dirty="0">
                <a:effectLst/>
                <a:latin typeface="Arial" panose="020B0604020202020204" pitchFamily="34" charset="0"/>
                <a:ea typeface="Times New Roman" panose="02020603050405020304" pitchFamily="18" charset="0"/>
              </a:rPr>
              <a:t>E-mail marketing and offering leaflets at public places</a:t>
            </a:r>
            <a:endParaRPr lang="en-GB" sz="1100" b="1" dirty="0">
              <a:effectLst/>
              <a:latin typeface="Arial" panose="020B0604020202020204" pitchFamily="34" charset="0"/>
              <a:ea typeface="Times New Roman" panose="02020603050405020304" pitchFamily="18" charset="0"/>
            </a:endParaRPr>
          </a:p>
          <a:p>
            <a:pPr>
              <a:lnSpc>
                <a:spcPct val="90000"/>
              </a:lnSpc>
            </a:pPr>
            <a:r>
              <a:rPr lang="en-SG" sz="1100" dirty="0">
                <a:effectLst/>
                <a:latin typeface="Arial" panose="020B0604020202020204" pitchFamily="34" charset="0"/>
                <a:ea typeface="Times New Roman" panose="02020603050405020304" pitchFamily="18" charset="0"/>
              </a:rPr>
              <a:t>By offering leaflets at public places such as parks and shopping malls, this business organisation can easily reach out to the older people who are health conscious and are eager to consume this type of product. In addition to this, by using e-mail marketing, both young and older customer segment may easily be contacted (Evans et al, 2017).</a:t>
            </a:r>
            <a:endParaRPr lang="en-GB" sz="1100" dirty="0">
              <a:effectLst/>
              <a:latin typeface="Times New Roman" panose="02020603050405020304" pitchFamily="18" charset="0"/>
              <a:ea typeface="Times New Roman" panose="02020603050405020304" pitchFamily="18" charset="0"/>
            </a:endParaRPr>
          </a:p>
          <a:p>
            <a:pPr>
              <a:lnSpc>
                <a:spcPct val="90000"/>
              </a:lnSpc>
            </a:pPr>
            <a:endParaRPr lang="en-GB" sz="1100" dirty="0"/>
          </a:p>
        </p:txBody>
      </p:sp>
      <p:pic>
        <p:nvPicPr>
          <p:cNvPr id="5" name="Picture 4">
            <a:extLst>
              <a:ext uri="{FF2B5EF4-FFF2-40B4-BE49-F238E27FC236}">
                <a16:creationId xmlns:a16="http://schemas.microsoft.com/office/drawing/2014/main" id="{5A539593-7EAA-3FA0-1B65-E0434B67C26A}"/>
              </a:ext>
            </a:extLst>
          </p:cNvPr>
          <p:cNvPicPr>
            <a:picLocks noChangeAspect="1"/>
          </p:cNvPicPr>
          <p:nvPr/>
        </p:nvPicPr>
        <p:blipFill rotWithShape="1">
          <a:blip r:embed="rId3"/>
          <a:srcRect l="14274" r="15092" b="3"/>
          <a:stretch/>
        </p:blipFill>
        <p:spPr>
          <a:xfrm>
            <a:off x="8099516" y="2597807"/>
            <a:ext cx="3991900"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605200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63697-8F27-B347-3BB0-B6457EE089BD}"/>
              </a:ext>
            </a:extLst>
          </p:cNvPr>
          <p:cNvSpPr>
            <a:spLocks noGrp="1"/>
          </p:cNvSpPr>
          <p:nvPr>
            <p:ph type="title"/>
          </p:nvPr>
        </p:nvSpPr>
        <p:spPr>
          <a:xfrm>
            <a:off x="8200279" y="1325880"/>
            <a:ext cx="3344020" cy="3066507"/>
          </a:xfrm>
        </p:spPr>
        <p:txBody>
          <a:bodyPr vert="horz" lIns="91440" tIns="45720" rIns="91440" bIns="45720" rtlCol="0" anchor="b">
            <a:normAutofit/>
          </a:bodyPr>
          <a:lstStyle/>
          <a:p>
            <a:r>
              <a:rPr lang="en-US" sz="5400" b="0" i="0" kern="1200">
                <a:solidFill>
                  <a:srgbClr val="EBEBEB"/>
                </a:solidFill>
                <a:latin typeface="+mj-lt"/>
                <a:ea typeface="+mj-ea"/>
                <a:cs typeface="+mj-cs"/>
              </a:rPr>
              <a:t>PESTLE analysis</a:t>
            </a:r>
          </a:p>
        </p:txBody>
      </p:sp>
      <p:sp useBgFill="1">
        <p:nvSpPr>
          <p:cNvPr id="24" name="Rectangle 23">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a16="http://schemas.microsoft.com/office/drawing/2014/main" id="{98351559-61F7-DB6A-E1A7-E1815D48953E}"/>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r="872" b="5283"/>
          <a:stretch/>
        </p:blipFill>
        <p:spPr>
          <a:xfrm>
            <a:off x="955392" y="1744946"/>
            <a:ext cx="6275584" cy="3373300"/>
          </a:xfrm>
          <a:prstGeom prst="rect">
            <a:avLst/>
          </a:prstGeom>
          <a:effectLst/>
        </p:spPr>
      </p:pic>
    </p:spTree>
    <p:extLst>
      <p:ext uri="{BB962C8B-B14F-4D97-AF65-F5344CB8AC3E}">
        <p14:creationId xmlns:p14="http://schemas.microsoft.com/office/powerpoint/2010/main" val="397047135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846E4-81E1-0865-962A-A86F30BE90E9}"/>
              </a:ext>
            </a:extLst>
          </p:cNvPr>
          <p:cNvSpPr>
            <a:spLocks noGrp="1"/>
          </p:cNvSpPr>
          <p:nvPr>
            <p:ph type="title"/>
          </p:nvPr>
        </p:nvSpPr>
        <p:spPr>
          <a:xfrm>
            <a:off x="646111" y="609601"/>
            <a:ext cx="4793473" cy="1675975"/>
          </a:xfrm>
        </p:spPr>
        <p:txBody>
          <a:bodyPr>
            <a:normAutofit/>
          </a:bodyPr>
          <a:lstStyle/>
          <a:p>
            <a:r>
              <a:rPr lang="en-GB" dirty="0"/>
              <a:t>Pestle model</a:t>
            </a:r>
          </a:p>
        </p:txBody>
      </p:sp>
      <p:pic>
        <p:nvPicPr>
          <p:cNvPr id="7" name="Picture 6">
            <a:extLst>
              <a:ext uri="{FF2B5EF4-FFF2-40B4-BE49-F238E27FC236}">
                <a16:creationId xmlns:a16="http://schemas.microsoft.com/office/drawing/2014/main" id="{2DF3E466-6A6E-A4DF-7BAA-4E06C26CBF2E}"/>
              </a:ext>
            </a:extLst>
          </p:cNvPr>
          <p:cNvPicPr>
            <a:picLocks noChangeAspect="1"/>
          </p:cNvPicPr>
          <p:nvPr/>
        </p:nvPicPr>
        <p:blipFill rotWithShape="1">
          <a:blip r:embed="rId3"/>
          <a:srcRect r="513" b="4"/>
          <a:stretch/>
        </p:blipFill>
        <p:spPr>
          <a:xfrm>
            <a:off x="6094412" y="609137"/>
            <a:ext cx="5449888" cy="2766290"/>
          </a:xfrm>
          <a:prstGeom prst="rect">
            <a:avLst/>
          </a:prstGeom>
          <a:effectLst>
            <a:outerShdw blurRad="50800" dist="38100" dir="5400000" algn="t" rotWithShape="0">
              <a:prstClr val="black">
                <a:alpha val="43000"/>
              </a:prstClr>
            </a:outerShdw>
          </a:effectLst>
        </p:spPr>
      </p:pic>
      <p:sp>
        <p:nvSpPr>
          <p:cNvPr id="26" name="Rectangle 16">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2245F0E-60F2-B9DE-BC93-22D7BAA04263}"/>
              </a:ext>
            </a:extLst>
          </p:cNvPr>
          <p:cNvSpPr>
            <a:spLocks noGrp="1"/>
          </p:cNvSpPr>
          <p:nvPr>
            <p:ph idx="1"/>
          </p:nvPr>
        </p:nvSpPr>
        <p:spPr>
          <a:xfrm>
            <a:off x="642175" y="2484544"/>
            <a:ext cx="4799145" cy="3763855"/>
          </a:xfrm>
        </p:spPr>
        <p:txBody>
          <a:bodyPr>
            <a:normAutofit/>
          </a:bodyPr>
          <a:lstStyle/>
          <a:p>
            <a:pPr>
              <a:lnSpc>
                <a:spcPct val="90000"/>
              </a:lnSpc>
              <a:spcBef>
                <a:spcPts val="1200"/>
              </a:spcBef>
            </a:pPr>
            <a:r>
              <a:rPr lang="en-SG" sz="1300" b="1" kern="0">
                <a:effectLst/>
                <a:latin typeface="Arial" panose="020B0604020202020204" pitchFamily="34" charset="0"/>
                <a:ea typeface="Times New Roman" panose="02020603050405020304" pitchFamily="18" charset="0"/>
              </a:rPr>
              <a:t>PESTLE model</a:t>
            </a:r>
            <a:endParaRPr lang="en-GB" sz="1300" b="1" kern="0">
              <a:effectLst/>
              <a:latin typeface="Arial" panose="020B0604020202020204" pitchFamily="34" charset="0"/>
              <a:ea typeface="Times New Roman" panose="02020603050405020304" pitchFamily="18" charset="0"/>
            </a:endParaRPr>
          </a:p>
          <a:p>
            <a:pPr>
              <a:lnSpc>
                <a:spcPct val="90000"/>
              </a:lnSpc>
              <a:spcBef>
                <a:spcPts val="200"/>
              </a:spcBef>
            </a:pPr>
            <a:r>
              <a:rPr lang="en-SG" sz="1300" b="1">
                <a:effectLst/>
                <a:latin typeface="Arial" panose="020B0604020202020204" pitchFamily="34" charset="0"/>
                <a:ea typeface="Times New Roman" panose="02020603050405020304" pitchFamily="18" charset="0"/>
              </a:rPr>
              <a:t>Political factors</a:t>
            </a:r>
            <a:endParaRPr lang="en-GB" sz="1300" b="1">
              <a:effectLst/>
              <a:latin typeface="Arial" panose="020B0604020202020204" pitchFamily="34" charset="0"/>
              <a:ea typeface="Times New Roman" panose="02020603050405020304" pitchFamily="18" charset="0"/>
            </a:endParaRPr>
          </a:p>
          <a:p>
            <a:pPr>
              <a:lnSpc>
                <a:spcPct val="90000"/>
              </a:lnSpc>
            </a:pPr>
            <a:r>
              <a:rPr lang="en-SG" sz="1300">
                <a:effectLst/>
                <a:latin typeface="Arial" panose="020B0604020202020204" pitchFamily="34" charset="0"/>
                <a:ea typeface="Times New Roman" panose="02020603050405020304" pitchFamily="18" charset="0"/>
              </a:rPr>
              <a:t>The overall political environment is favourable to the operation of this business organization. The components of the political environment include the role of governments, democracy and other institutions, political system of governance, and the independence of judiciary system (Ross, 2020).</a:t>
            </a:r>
            <a:endParaRPr lang="en-GB" sz="130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300" b="1">
                <a:effectLst/>
                <a:latin typeface="Arial" panose="020B0604020202020204" pitchFamily="34" charset="0"/>
                <a:ea typeface="Times New Roman" panose="02020603050405020304" pitchFamily="18" charset="0"/>
              </a:rPr>
              <a:t>Economic factors</a:t>
            </a:r>
            <a:endParaRPr lang="en-GB" sz="1300" b="1">
              <a:effectLst/>
              <a:latin typeface="Arial" panose="020B0604020202020204" pitchFamily="34" charset="0"/>
              <a:ea typeface="Times New Roman" panose="02020603050405020304" pitchFamily="18" charset="0"/>
            </a:endParaRPr>
          </a:p>
          <a:p>
            <a:pPr>
              <a:lnSpc>
                <a:spcPct val="90000"/>
              </a:lnSpc>
            </a:pPr>
            <a:r>
              <a:rPr lang="en-SG" sz="1300">
                <a:effectLst/>
                <a:latin typeface="Arial" panose="020B0604020202020204" pitchFamily="34" charset="0"/>
                <a:ea typeface="Times New Roman" panose="02020603050405020304" pitchFamily="18" charset="0"/>
              </a:rPr>
              <a:t>In the global effect of inflation, the overall economic environment is to some extent unfavourable. The components of economic environment include price fluctuations, shifting of demand, level of income and saving rate, inequality index, and the employment rate. Since these products are costly, the overall income and employment rate of people play a significant role in the consumption of this product (Evans et al, 2017).</a:t>
            </a:r>
            <a:endParaRPr lang="en-GB" sz="1300">
              <a:effectLst/>
              <a:latin typeface="Times New Roman" panose="02020603050405020304" pitchFamily="18" charset="0"/>
              <a:ea typeface="Times New Roman" panose="02020603050405020304" pitchFamily="18" charset="0"/>
            </a:endParaRPr>
          </a:p>
          <a:p>
            <a:pPr>
              <a:lnSpc>
                <a:spcPct val="90000"/>
              </a:lnSpc>
            </a:pPr>
            <a:endParaRPr lang="en-GB" sz="1300"/>
          </a:p>
        </p:txBody>
      </p:sp>
      <p:pic>
        <p:nvPicPr>
          <p:cNvPr id="5" name="Picture 4">
            <a:extLst>
              <a:ext uri="{FF2B5EF4-FFF2-40B4-BE49-F238E27FC236}">
                <a16:creationId xmlns:a16="http://schemas.microsoft.com/office/drawing/2014/main" id="{BB71475D-DDBC-DCE2-722E-AB96A317C630}"/>
              </a:ext>
            </a:extLst>
          </p:cNvPr>
          <p:cNvPicPr>
            <a:picLocks noChangeAspect="1"/>
          </p:cNvPicPr>
          <p:nvPr/>
        </p:nvPicPr>
        <p:blipFill rotWithShape="1">
          <a:blip r:embed="rId4"/>
          <a:srcRect t="2854" r="2" b="2"/>
          <a:stretch/>
        </p:blipFill>
        <p:spPr>
          <a:xfrm>
            <a:off x="6094412" y="3482108"/>
            <a:ext cx="5449888"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41363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8EF1-5F94-BC3F-3AC0-73062C07A198}"/>
              </a:ext>
            </a:extLst>
          </p:cNvPr>
          <p:cNvSpPr>
            <a:spLocks noGrp="1"/>
          </p:cNvSpPr>
          <p:nvPr>
            <p:ph type="title"/>
          </p:nvPr>
        </p:nvSpPr>
        <p:spPr>
          <a:xfrm>
            <a:off x="648929" y="629266"/>
            <a:ext cx="6256423" cy="1641987"/>
          </a:xfrm>
        </p:spPr>
        <p:txBody>
          <a:bodyPr>
            <a:normAutofit/>
          </a:bodyPr>
          <a:lstStyle/>
          <a:p>
            <a:endParaRPr lang="en-GB"/>
          </a:p>
        </p:txBody>
      </p:sp>
      <p:pic>
        <p:nvPicPr>
          <p:cNvPr id="5" name="Picture 4">
            <a:extLst>
              <a:ext uri="{FF2B5EF4-FFF2-40B4-BE49-F238E27FC236}">
                <a16:creationId xmlns:a16="http://schemas.microsoft.com/office/drawing/2014/main" id="{C4207CA6-DC23-2D30-21BD-6607CB18173F}"/>
              </a:ext>
            </a:extLst>
          </p:cNvPr>
          <p:cNvPicPr>
            <a:picLocks noChangeAspect="1"/>
          </p:cNvPicPr>
          <p:nvPr/>
        </p:nvPicPr>
        <p:blipFill rotWithShape="1">
          <a:blip r:embed="rId3"/>
          <a:srcRect l="12027" r="45869" b="-2"/>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32" name="Rectangle 20">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1537728-730B-BBA9-763D-92303DEB2646}"/>
              </a:ext>
            </a:extLst>
          </p:cNvPr>
          <p:cNvSpPr>
            <a:spLocks noGrp="1"/>
          </p:cNvSpPr>
          <p:nvPr>
            <p:ph idx="1"/>
          </p:nvPr>
        </p:nvSpPr>
        <p:spPr>
          <a:xfrm>
            <a:off x="647700" y="2438401"/>
            <a:ext cx="6258737" cy="3809998"/>
          </a:xfrm>
        </p:spPr>
        <p:txBody>
          <a:bodyPr>
            <a:normAutofit/>
          </a:bodyPr>
          <a:lstStyle/>
          <a:p>
            <a:pPr>
              <a:lnSpc>
                <a:spcPct val="90000"/>
              </a:lnSpc>
              <a:spcBef>
                <a:spcPts val="200"/>
              </a:spcBef>
            </a:pPr>
            <a:r>
              <a:rPr lang="en-SG" sz="1700" b="1" dirty="0">
                <a:effectLst/>
                <a:latin typeface="Arial" panose="020B0604020202020204" pitchFamily="34" charset="0"/>
                <a:ea typeface="Times New Roman" panose="02020603050405020304" pitchFamily="18" charset="0"/>
              </a:rPr>
              <a:t>Social factors</a:t>
            </a:r>
            <a:endParaRPr lang="en-GB" sz="1700" b="1" dirty="0">
              <a:effectLst/>
              <a:latin typeface="Arial" panose="020B0604020202020204" pitchFamily="34" charset="0"/>
              <a:ea typeface="Times New Roman" panose="02020603050405020304" pitchFamily="18" charset="0"/>
            </a:endParaRPr>
          </a:p>
          <a:p>
            <a:pPr>
              <a:lnSpc>
                <a:spcPct val="90000"/>
              </a:lnSpc>
            </a:pPr>
            <a:r>
              <a:rPr lang="en-SG" sz="1700" dirty="0">
                <a:effectLst/>
                <a:latin typeface="Arial" panose="020B0604020202020204" pitchFamily="34" charset="0"/>
                <a:ea typeface="Times New Roman" panose="02020603050405020304" pitchFamily="18" charset="0"/>
              </a:rPr>
              <a:t>The overall social environment is favourable to the operation of this business organization. The components of this environment include the demographic trend, the power structure in the society, attitudes toward consumption, and education level of the people, attitudes toward health and safety (Evans et al, 2017).</a:t>
            </a:r>
            <a:endParaRPr lang="en-GB" sz="17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700" b="1" dirty="0">
                <a:effectLst/>
                <a:latin typeface="Arial" panose="020B0604020202020204" pitchFamily="34" charset="0"/>
                <a:ea typeface="Times New Roman" panose="02020603050405020304" pitchFamily="18" charset="0"/>
              </a:rPr>
              <a:t>Technological factors</a:t>
            </a:r>
            <a:endParaRPr lang="en-GB" sz="1700" b="1" dirty="0">
              <a:effectLst/>
              <a:latin typeface="Arial" panose="020B0604020202020204" pitchFamily="34" charset="0"/>
              <a:ea typeface="Times New Roman" panose="02020603050405020304" pitchFamily="18" charset="0"/>
            </a:endParaRPr>
          </a:p>
          <a:p>
            <a:pPr>
              <a:lnSpc>
                <a:spcPct val="90000"/>
              </a:lnSpc>
            </a:pPr>
            <a:r>
              <a:rPr lang="en-SG" sz="1700" dirty="0">
                <a:effectLst/>
                <a:latin typeface="Arial" panose="020B0604020202020204" pitchFamily="34" charset="0"/>
                <a:ea typeface="Times New Roman" panose="02020603050405020304" pitchFamily="18" charset="0"/>
              </a:rPr>
              <a:t>The technological environment is also favourable to this business organization, and the factors include the integration of technology, the intellectual property rights, ecommerce system, mobile phone and Internet penetration.</a:t>
            </a:r>
            <a:endParaRPr lang="en-GB" sz="1700" dirty="0">
              <a:effectLst/>
              <a:latin typeface="Times New Roman" panose="02020603050405020304" pitchFamily="18" charset="0"/>
              <a:ea typeface="Times New Roman" panose="02020603050405020304" pitchFamily="18" charset="0"/>
            </a:endParaRPr>
          </a:p>
          <a:p>
            <a:pPr>
              <a:lnSpc>
                <a:spcPct val="90000"/>
              </a:lnSpc>
            </a:pPr>
            <a:endParaRPr lang="en-GB" sz="1700" dirty="0"/>
          </a:p>
        </p:txBody>
      </p:sp>
    </p:spTree>
    <p:extLst>
      <p:ext uri="{BB962C8B-B14F-4D97-AF65-F5344CB8AC3E}">
        <p14:creationId xmlns:p14="http://schemas.microsoft.com/office/powerpoint/2010/main" val="2735793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F6FD-A9F9-2D46-96F6-3FA950BDF9DD}"/>
              </a:ext>
            </a:extLst>
          </p:cNvPr>
          <p:cNvSpPr>
            <a:spLocks noGrp="1"/>
          </p:cNvSpPr>
          <p:nvPr>
            <p:ph type="title"/>
          </p:nvPr>
        </p:nvSpPr>
        <p:spPr>
          <a:xfrm>
            <a:off x="648930" y="629266"/>
            <a:ext cx="9252154" cy="1223983"/>
          </a:xfrm>
        </p:spPr>
        <p:txBody>
          <a:bodyPr>
            <a:normAutofit/>
          </a:bodyPr>
          <a:lstStyle/>
          <a:p>
            <a:endParaRPr lang="en-GB"/>
          </a:p>
        </p:txBody>
      </p:sp>
      <p:sp>
        <p:nvSpPr>
          <p:cNvPr id="7" name="Content Placeholder 2">
            <a:extLst>
              <a:ext uri="{FF2B5EF4-FFF2-40B4-BE49-F238E27FC236}">
                <a16:creationId xmlns:a16="http://schemas.microsoft.com/office/drawing/2014/main" id="{9AF13AFA-2D41-7CD7-73C2-238F738BCCB1}"/>
              </a:ext>
            </a:extLst>
          </p:cNvPr>
          <p:cNvSpPr>
            <a:spLocks noGrp="1"/>
          </p:cNvSpPr>
          <p:nvPr>
            <p:ph idx="1"/>
          </p:nvPr>
        </p:nvSpPr>
        <p:spPr>
          <a:xfrm>
            <a:off x="1103311" y="2052214"/>
            <a:ext cx="5965394" cy="4196185"/>
          </a:xfrm>
        </p:spPr>
        <p:txBody>
          <a:bodyPr>
            <a:normAutofit/>
          </a:bodyPr>
          <a:lstStyle/>
          <a:p>
            <a:pPr>
              <a:spcBef>
                <a:spcPts val="200"/>
              </a:spcBef>
            </a:pPr>
            <a:r>
              <a:rPr lang="en-SG" sz="1900" b="1">
                <a:effectLst/>
                <a:latin typeface="Arial" panose="020B0604020202020204" pitchFamily="34" charset="0"/>
                <a:ea typeface="Times New Roman" panose="02020603050405020304" pitchFamily="18" charset="0"/>
              </a:rPr>
              <a:t>Environmental factors</a:t>
            </a:r>
            <a:endParaRPr lang="en-GB" sz="1900" b="1">
              <a:effectLst/>
              <a:latin typeface="Arial" panose="020B0604020202020204" pitchFamily="34" charset="0"/>
              <a:ea typeface="Times New Roman" panose="02020603050405020304" pitchFamily="18" charset="0"/>
            </a:endParaRPr>
          </a:p>
          <a:p>
            <a:r>
              <a:rPr lang="en-SG" sz="1900">
                <a:effectLst/>
                <a:latin typeface="Arial" panose="020B0604020202020204" pitchFamily="34" charset="0"/>
                <a:ea typeface="Times New Roman" panose="02020603050405020304" pitchFamily="18" charset="0"/>
              </a:rPr>
              <a:t>The environmental factors are also favourable, which include the recycle policies, environmental standards and regulations, role of environmental agencies, and spending on renewable technologies (Joyce and Paquin, 2016).</a:t>
            </a:r>
            <a:endParaRPr lang="en-GB" sz="1900">
              <a:effectLst/>
              <a:latin typeface="Times New Roman" panose="02020603050405020304" pitchFamily="18" charset="0"/>
              <a:ea typeface="Times New Roman" panose="02020603050405020304" pitchFamily="18" charset="0"/>
            </a:endParaRPr>
          </a:p>
          <a:p>
            <a:pPr>
              <a:spcBef>
                <a:spcPts val="200"/>
              </a:spcBef>
            </a:pPr>
            <a:r>
              <a:rPr lang="en-SG" sz="1900" b="1">
                <a:effectLst/>
                <a:latin typeface="Arial" panose="020B0604020202020204" pitchFamily="34" charset="0"/>
                <a:ea typeface="Times New Roman" panose="02020603050405020304" pitchFamily="18" charset="0"/>
              </a:rPr>
              <a:t>Legal factors</a:t>
            </a:r>
            <a:endParaRPr lang="en-GB" sz="1900" b="1">
              <a:effectLst/>
              <a:latin typeface="Arial" panose="020B0604020202020204" pitchFamily="34" charset="0"/>
              <a:ea typeface="Times New Roman" panose="02020603050405020304" pitchFamily="18" charset="0"/>
            </a:endParaRPr>
          </a:p>
          <a:p>
            <a:r>
              <a:rPr lang="en-SG" sz="1900">
                <a:effectLst/>
                <a:latin typeface="Arial" panose="020B0604020202020204" pitchFamily="34" charset="0"/>
                <a:ea typeface="Times New Roman" panose="02020603050405020304" pitchFamily="18" charset="0"/>
              </a:rPr>
              <a:t>The legal environment often makes operation somewhat expensive because of the strict regulations. The factors include health and safety laws, adherence to common laws, and other necessary rules and regulations for business operations.</a:t>
            </a:r>
            <a:endParaRPr lang="en-GB" sz="1900">
              <a:effectLst/>
              <a:latin typeface="Times New Roman" panose="02020603050405020304" pitchFamily="18" charset="0"/>
              <a:ea typeface="Times New Roman" panose="02020603050405020304" pitchFamily="18" charset="0"/>
            </a:endParaRPr>
          </a:p>
          <a:p>
            <a:endParaRPr lang="en-GB" sz="1900"/>
          </a:p>
        </p:txBody>
      </p:sp>
      <p:pic>
        <p:nvPicPr>
          <p:cNvPr id="4" name="Picture 3">
            <a:extLst>
              <a:ext uri="{FF2B5EF4-FFF2-40B4-BE49-F238E27FC236}">
                <a16:creationId xmlns:a16="http://schemas.microsoft.com/office/drawing/2014/main" id="{B9C82AC9-1AE7-8086-0844-9E56B785E055}"/>
              </a:ext>
            </a:extLst>
          </p:cNvPr>
          <p:cNvPicPr>
            <a:picLocks noChangeAspect="1"/>
          </p:cNvPicPr>
          <p:nvPr/>
        </p:nvPicPr>
        <p:blipFill>
          <a:blip r:embed="rId3"/>
          <a:stretch>
            <a:fillRect/>
          </a:stretch>
        </p:blipFill>
        <p:spPr>
          <a:xfrm>
            <a:off x="7534655" y="3433717"/>
            <a:ext cx="4008888" cy="143317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674932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1BF83-9C81-C04C-6741-AB664ACBAB84}"/>
              </a:ext>
            </a:extLst>
          </p:cNvPr>
          <p:cNvSpPr>
            <a:spLocks noGrp="1"/>
          </p:cNvSpPr>
          <p:nvPr>
            <p:ph type="title"/>
          </p:nvPr>
        </p:nvSpPr>
        <p:spPr>
          <a:xfrm>
            <a:off x="648930" y="629266"/>
            <a:ext cx="9252154" cy="1223983"/>
          </a:xfrm>
        </p:spPr>
        <p:txBody>
          <a:bodyPr>
            <a:normAutofit/>
          </a:bodyPr>
          <a:lstStyle/>
          <a:p>
            <a:r>
              <a:rPr lang="en-GB"/>
              <a:t>Key marketing factors using 4Ps</a:t>
            </a:r>
            <a:endParaRPr lang="en-GB" dirty="0"/>
          </a:p>
        </p:txBody>
      </p:sp>
      <p:pic>
        <p:nvPicPr>
          <p:cNvPr id="5" name="Picture 4">
            <a:extLst>
              <a:ext uri="{FF2B5EF4-FFF2-40B4-BE49-F238E27FC236}">
                <a16:creationId xmlns:a16="http://schemas.microsoft.com/office/drawing/2014/main" id="{9F7EC803-4B2E-C1FD-4DE5-EB2F3C742B0A}"/>
              </a:ext>
            </a:extLst>
          </p:cNvPr>
          <p:cNvPicPr>
            <a:picLocks noChangeAspect="1"/>
          </p:cNvPicPr>
          <p:nvPr/>
        </p:nvPicPr>
        <p:blipFill>
          <a:blip r:embed="rId4"/>
          <a:stretch>
            <a:fillRect/>
          </a:stretch>
        </p:blipFill>
        <p:spPr>
          <a:xfrm>
            <a:off x="7534655" y="2190962"/>
            <a:ext cx="4008888" cy="3918687"/>
          </a:xfrm>
          <a:prstGeom prst="rect">
            <a:avLst/>
          </a:prstGeom>
          <a:effectLst>
            <a:outerShdw blurRad="50800" dist="38100" dir="5400000" algn="t" rotWithShape="0">
              <a:prstClr val="black">
                <a:alpha val="43000"/>
              </a:prstClr>
            </a:outerShdw>
          </a:effectLst>
        </p:spPr>
      </p:pic>
      <p:graphicFrame>
        <p:nvGraphicFramePr>
          <p:cNvPr id="4" name="Content Placeholder 3">
            <a:extLst>
              <a:ext uri="{FF2B5EF4-FFF2-40B4-BE49-F238E27FC236}">
                <a16:creationId xmlns:a16="http://schemas.microsoft.com/office/drawing/2014/main" id="{C80105FE-0C03-9478-CD24-EE3F6A052F30}"/>
              </a:ext>
            </a:extLst>
          </p:cNvPr>
          <p:cNvGraphicFramePr>
            <a:graphicFrameLocks noGrp="1"/>
          </p:cNvGraphicFramePr>
          <p:nvPr>
            <p:ph idx="1"/>
            <p:extLst>
              <p:ext uri="{D42A27DB-BD31-4B8C-83A1-F6EECF244321}">
                <p14:modId xmlns:p14="http://schemas.microsoft.com/office/powerpoint/2010/main" val="2520389205"/>
              </p:ext>
            </p:extLst>
          </p:nvPr>
        </p:nvGraphicFramePr>
        <p:xfrm>
          <a:off x="1103311" y="2052214"/>
          <a:ext cx="5965394" cy="41961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6237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E57BB-AE51-2E86-F4F5-22CCF1B9970E}"/>
              </a:ext>
            </a:extLst>
          </p:cNvPr>
          <p:cNvSpPr>
            <a:spLocks noGrp="1"/>
          </p:cNvSpPr>
          <p:nvPr>
            <p:ph type="title"/>
          </p:nvPr>
        </p:nvSpPr>
        <p:spPr>
          <a:xfrm>
            <a:off x="648930" y="629266"/>
            <a:ext cx="9252154" cy="1223983"/>
          </a:xfrm>
        </p:spPr>
        <p:txBody>
          <a:bodyPr>
            <a:normAutofit/>
          </a:bodyPr>
          <a:lstStyle/>
          <a:p>
            <a:endParaRPr lang="en-GB"/>
          </a:p>
        </p:txBody>
      </p:sp>
      <p:sp>
        <p:nvSpPr>
          <p:cNvPr id="3" name="Content Placeholder 2">
            <a:extLst>
              <a:ext uri="{FF2B5EF4-FFF2-40B4-BE49-F238E27FC236}">
                <a16:creationId xmlns:a16="http://schemas.microsoft.com/office/drawing/2014/main" id="{E21EBEB3-959A-765C-97CB-31B5AA42C722}"/>
              </a:ext>
            </a:extLst>
          </p:cNvPr>
          <p:cNvSpPr>
            <a:spLocks noGrp="1"/>
          </p:cNvSpPr>
          <p:nvPr>
            <p:ph idx="1"/>
          </p:nvPr>
        </p:nvSpPr>
        <p:spPr>
          <a:xfrm>
            <a:off x="1103311" y="2052214"/>
            <a:ext cx="4338409" cy="4196185"/>
          </a:xfrm>
        </p:spPr>
        <p:txBody>
          <a:bodyPr>
            <a:normAutofit/>
          </a:bodyPr>
          <a:lstStyle/>
          <a:p>
            <a:pPr>
              <a:lnSpc>
                <a:spcPct val="90000"/>
              </a:lnSpc>
              <a:spcBef>
                <a:spcPts val="1200"/>
              </a:spcBef>
            </a:pPr>
            <a:r>
              <a:rPr lang="en-SG" sz="1600" b="1" kern="0">
                <a:effectLst/>
                <a:latin typeface="Arial" panose="020B0604020202020204" pitchFamily="34" charset="0"/>
                <a:ea typeface="Times New Roman" panose="02020603050405020304" pitchFamily="18" charset="0"/>
              </a:rPr>
              <a:t>Identification of the key marketing factors</a:t>
            </a:r>
            <a:endParaRPr lang="en-GB" sz="1600" b="1" kern="0">
              <a:effectLst/>
              <a:latin typeface="Arial" panose="020B0604020202020204" pitchFamily="34" charset="0"/>
              <a:ea typeface="Times New Roman" panose="02020603050405020304" pitchFamily="18" charset="0"/>
            </a:endParaRPr>
          </a:p>
          <a:p>
            <a:pPr>
              <a:lnSpc>
                <a:spcPct val="90000"/>
              </a:lnSpc>
            </a:pPr>
            <a:r>
              <a:rPr lang="en-SG" sz="1600">
                <a:effectLst/>
                <a:latin typeface="Arial" panose="020B0604020202020204" pitchFamily="34" charset="0"/>
                <a:ea typeface="Times New Roman" panose="02020603050405020304" pitchFamily="18" charset="0"/>
              </a:rPr>
              <a:t>The 4Ps of marketing mix from the point of view of caviar fish eggs are as follows.</a:t>
            </a:r>
            <a:endParaRPr lang="en-GB" sz="160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600" b="1">
                <a:effectLst/>
                <a:latin typeface="Arial" panose="020B0604020202020204" pitchFamily="34" charset="0"/>
                <a:ea typeface="Times New Roman" panose="02020603050405020304" pitchFamily="18" charset="0"/>
              </a:rPr>
              <a:t>Product</a:t>
            </a:r>
            <a:endParaRPr lang="en-GB" sz="1600" b="1">
              <a:effectLst/>
              <a:latin typeface="Arial" panose="020B0604020202020204" pitchFamily="34" charset="0"/>
              <a:ea typeface="Times New Roman" panose="02020603050405020304" pitchFamily="18" charset="0"/>
            </a:endParaRPr>
          </a:p>
          <a:p>
            <a:pPr>
              <a:lnSpc>
                <a:spcPct val="90000"/>
              </a:lnSpc>
            </a:pPr>
            <a:r>
              <a:rPr lang="en-SG" sz="1600">
                <a:effectLst/>
                <a:latin typeface="Arial" panose="020B0604020202020204" pitchFamily="34" charset="0"/>
                <a:ea typeface="Times New Roman" panose="02020603050405020304" pitchFamily="18" charset="0"/>
              </a:rPr>
              <a:t>The products are of very high quality. All regulations are maintained while producing the product in a clean environment.</a:t>
            </a:r>
            <a:endParaRPr lang="en-GB" sz="160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600" b="1">
                <a:effectLst/>
                <a:latin typeface="Arial" panose="020B0604020202020204" pitchFamily="34" charset="0"/>
                <a:ea typeface="Times New Roman" panose="02020603050405020304" pitchFamily="18" charset="0"/>
              </a:rPr>
              <a:t>Pricing</a:t>
            </a:r>
            <a:endParaRPr lang="en-GB" sz="1600" b="1">
              <a:effectLst/>
              <a:latin typeface="Arial" panose="020B0604020202020204" pitchFamily="34" charset="0"/>
              <a:ea typeface="Times New Roman" panose="02020603050405020304" pitchFamily="18" charset="0"/>
            </a:endParaRPr>
          </a:p>
          <a:p>
            <a:pPr>
              <a:lnSpc>
                <a:spcPct val="90000"/>
              </a:lnSpc>
            </a:pPr>
            <a:r>
              <a:rPr lang="en-SG" sz="1600">
                <a:effectLst/>
                <a:latin typeface="Arial" panose="020B0604020202020204" pitchFamily="34" charset="0"/>
                <a:ea typeface="Times New Roman" panose="02020603050405020304" pitchFamily="18" charset="0"/>
              </a:rPr>
              <a:t>In the primary level of operation, this business organization will follow cost-plus pricing strategy. However, in later stages of operation, this business organisation plans to follow market penetration pricing strategy.</a:t>
            </a:r>
            <a:endParaRPr lang="en-GB" sz="1600">
              <a:effectLst/>
              <a:latin typeface="Times New Roman" panose="02020603050405020304" pitchFamily="18" charset="0"/>
              <a:ea typeface="Times New Roman" panose="02020603050405020304" pitchFamily="18" charset="0"/>
            </a:endParaRPr>
          </a:p>
          <a:p>
            <a:pPr>
              <a:lnSpc>
                <a:spcPct val="90000"/>
              </a:lnSpc>
            </a:pPr>
            <a:endParaRPr lang="en-GB" sz="1600"/>
          </a:p>
        </p:txBody>
      </p:sp>
      <p:pic>
        <p:nvPicPr>
          <p:cNvPr id="5" name="Picture 4">
            <a:extLst>
              <a:ext uri="{FF2B5EF4-FFF2-40B4-BE49-F238E27FC236}">
                <a16:creationId xmlns:a16="http://schemas.microsoft.com/office/drawing/2014/main" id="{E89BFDAD-4F7E-7E06-709A-6503CCD09D73}"/>
              </a:ext>
            </a:extLst>
          </p:cNvPr>
          <p:cNvPicPr>
            <a:picLocks noChangeAspect="1"/>
          </p:cNvPicPr>
          <p:nvPr/>
        </p:nvPicPr>
        <p:blipFill>
          <a:blip r:embed="rId3"/>
          <a:stretch>
            <a:fillRect/>
          </a:stretch>
        </p:blipFill>
        <p:spPr>
          <a:xfrm>
            <a:off x="6091916" y="2678366"/>
            <a:ext cx="5451627" cy="294387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984903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25C2E-42F9-DB1F-207B-2BBE9C08A9F2}"/>
              </a:ext>
            </a:extLst>
          </p:cNvPr>
          <p:cNvSpPr>
            <a:spLocks noGrp="1"/>
          </p:cNvSpPr>
          <p:nvPr>
            <p:ph type="title"/>
          </p:nvPr>
        </p:nvSpPr>
        <p:spPr>
          <a:xfrm>
            <a:off x="647701" y="452718"/>
            <a:ext cx="4765226" cy="1400530"/>
          </a:xfrm>
        </p:spPr>
        <p:txBody>
          <a:bodyPr>
            <a:normAutofit/>
          </a:bodyPr>
          <a:lstStyle/>
          <a:p>
            <a:endParaRPr lang="en-GB" dirty="0"/>
          </a:p>
        </p:txBody>
      </p:sp>
      <p:pic>
        <p:nvPicPr>
          <p:cNvPr id="5" name="Picture 4">
            <a:extLst>
              <a:ext uri="{FF2B5EF4-FFF2-40B4-BE49-F238E27FC236}">
                <a16:creationId xmlns:a16="http://schemas.microsoft.com/office/drawing/2014/main" id="{109E4C52-5400-B154-38EB-EE9065413F82}"/>
              </a:ext>
            </a:extLst>
          </p:cNvPr>
          <p:cNvPicPr>
            <a:picLocks noChangeAspect="1"/>
          </p:cNvPicPr>
          <p:nvPr/>
        </p:nvPicPr>
        <p:blipFill rotWithShape="1">
          <a:blip r:embed="rId3"/>
          <a:srcRect t="19237" r="3" b="4133"/>
          <a:stretch/>
        </p:blipFill>
        <p:spPr>
          <a:xfrm>
            <a:off x="6103423" y="10"/>
            <a:ext cx="6087038" cy="2623857"/>
          </a:xfrm>
          <a:prstGeom prst="rect">
            <a:avLst/>
          </a:prstGeom>
        </p:spPr>
      </p:pic>
      <p:sp>
        <p:nvSpPr>
          <p:cNvPr id="18" name="Rectangle 13">
            <a:extLst>
              <a:ext uri="{FF2B5EF4-FFF2-40B4-BE49-F238E27FC236}">
                <a16:creationId xmlns:a16="http://schemas.microsoft.com/office/drawing/2014/main" id="{387B700E-91FC-4893-94A0-333C11403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A1554C1-88C0-A21B-68D2-A12341DD627C}"/>
              </a:ext>
            </a:extLst>
          </p:cNvPr>
          <p:cNvSpPr>
            <a:spLocks noGrp="1"/>
          </p:cNvSpPr>
          <p:nvPr>
            <p:ph idx="1"/>
          </p:nvPr>
        </p:nvSpPr>
        <p:spPr>
          <a:xfrm>
            <a:off x="647701" y="2052918"/>
            <a:ext cx="4764245" cy="4195481"/>
          </a:xfrm>
        </p:spPr>
        <p:txBody>
          <a:bodyPr>
            <a:normAutofit/>
          </a:bodyPr>
          <a:lstStyle/>
          <a:p>
            <a:pPr>
              <a:lnSpc>
                <a:spcPct val="90000"/>
              </a:lnSpc>
              <a:spcBef>
                <a:spcPts val="200"/>
              </a:spcBef>
            </a:pPr>
            <a:r>
              <a:rPr lang="en-SG" sz="1700" b="1">
                <a:effectLst/>
                <a:latin typeface="Arial" panose="020B0604020202020204" pitchFamily="34" charset="0"/>
                <a:ea typeface="Times New Roman" panose="02020603050405020304" pitchFamily="18" charset="0"/>
              </a:rPr>
              <a:t>Place</a:t>
            </a:r>
            <a:endParaRPr lang="en-GB" sz="1700" b="1">
              <a:effectLst/>
              <a:latin typeface="Arial" panose="020B0604020202020204" pitchFamily="34"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It refers to the channel of distribution (</a:t>
            </a:r>
            <a:r>
              <a:rPr lang="en-SG" sz="1700" err="1">
                <a:effectLst/>
                <a:latin typeface="Arial" panose="020B0604020202020204" pitchFamily="34" charset="0"/>
                <a:ea typeface="Times New Roman" panose="02020603050405020304" pitchFamily="18" charset="0"/>
              </a:rPr>
              <a:t>Vilgis</a:t>
            </a:r>
            <a:r>
              <a:rPr lang="en-SG" sz="1700">
                <a:effectLst/>
                <a:latin typeface="Arial" panose="020B0604020202020204" pitchFamily="34" charset="0"/>
                <a:ea typeface="Times New Roman" panose="02020603050405020304" pitchFamily="18" charset="0"/>
              </a:rPr>
              <a:t>, 2020). This business organization follows two types of channels of distributions, namely selling through retailers, and directly selling to the customers.</a:t>
            </a:r>
            <a:endParaRPr lang="en-GB" sz="170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700" b="1">
                <a:effectLst/>
                <a:latin typeface="Arial" panose="020B0604020202020204" pitchFamily="34" charset="0"/>
                <a:ea typeface="Times New Roman" panose="02020603050405020304" pitchFamily="18" charset="0"/>
              </a:rPr>
              <a:t>Promotions</a:t>
            </a:r>
            <a:endParaRPr lang="en-GB" sz="1700" b="1">
              <a:effectLst/>
              <a:latin typeface="Arial" panose="020B0604020202020204" pitchFamily="34"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It refers to the communication strategy adopted by this business organization (</a:t>
            </a:r>
            <a:r>
              <a:rPr lang="en-SG" sz="1700" err="1">
                <a:effectLst/>
                <a:latin typeface="Arial" panose="020B0604020202020204" pitchFamily="34" charset="0"/>
                <a:ea typeface="Times New Roman" panose="02020603050405020304" pitchFamily="18" charset="0"/>
              </a:rPr>
              <a:t>Vilgis</a:t>
            </a:r>
            <a:r>
              <a:rPr lang="en-SG" sz="1700">
                <a:effectLst/>
                <a:latin typeface="Arial" panose="020B0604020202020204" pitchFamily="34" charset="0"/>
                <a:ea typeface="Times New Roman" panose="02020603050405020304" pitchFamily="18" charset="0"/>
              </a:rPr>
              <a:t>, 2020). The promotional strategies include the use of social media platforms, viral marketing strategy, e-mail marketing, and leaflets at public places.</a:t>
            </a:r>
            <a:endParaRPr lang="en-GB" sz="1700">
              <a:effectLst/>
              <a:latin typeface="Times New Roman" panose="02020603050405020304" pitchFamily="18" charset="0"/>
              <a:ea typeface="Times New Roman" panose="02020603050405020304" pitchFamily="18" charset="0"/>
            </a:endParaRPr>
          </a:p>
          <a:p>
            <a:pPr>
              <a:lnSpc>
                <a:spcPct val="90000"/>
              </a:lnSpc>
            </a:pPr>
            <a:endParaRPr lang="en-GB" sz="1700"/>
          </a:p>
        </p:txBody>
      </p:sp>
      <p:pic>
        <p:nvPicPr>
          <p:cNvPr id="6" name="Picture 5">
            <a:extLst>
              <a:ext uri="{FF2B5EF4-FFF2-40B4-BE49-F238E27FC236}">
                <a16:creationId xmlns:a16="http://schemas.microsoft.com/office/drawing/2014/main" id="{F100A8AD-5B1B-C17D-242A-1762C187F262}"/>
              </a:ext>
            </a:extLst>
          </p:cNvPr>
          <p:cNvPicPr>
            <a:picLocks noChangeAspect="1"/>
          </p:cNvPicPr>
          <p:nvPr/>
        </p:nvPicPr>
        <p:blipFill rotWithShape="1">
          <a:blip r:embed="rId4"/>
          <a:srcRect t="29605" b="18405"/>
          <a:stretch/>
        </p:blipFill>
        <p:spPr>
          <a:xfrm>
            <a:off x="6103423" y="2624327"/>
            <a:ext cx="6087038" cy="4233672"/>
          </a:xfrm>
          <a:prstGeom prst="rect">
            <a:avLst/>
          </a:prstGeom>
        </p:spPr>
      </p:pic>
    </p:spTree>
    <p:extLst>
      <p:ext uri="{BB962C8B-B14F-4D97-AF65-F5344CB8AC3E}">
        <p14:creationId xmlns:p14="http://schemas.microsoft.com/office/powerpoint/2010/main" val="1722364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98D8A59-2857-0B7C-2E08-810E6463100B}"/>
              </a:ext>
            </a:extLst>
          </p:cNvPr>
          <p:cNvSpPr>
            <a:spLocks noGrp="1"/>
          </p:cNvSpPr>
          <p:nvPr>
            <p:ph type="title"/>
          </p:nvPr>
        </p:nvSpPr>
        <p:spPr>
          <a:xfrm>
            <a:off x="648930" y="629267"/>
            <a:ext cx="9252154" cy="1016654"/>
          </a:xfrm>
        </p:spPr>
        <p:txBody>
          <a:bodyPr>
            <a:normAutofit/>
          </a:bodyPr>
          <a:lstStyle/>
          <a:p>
            <a:r>
              <a:rPr lang="en-GB">
                <a:solidFill>
                  <a:srgbClr val="EBEBEB"/>
                </a:solidFill>
              </a:rPr>
              <a:t>SWOT analysis evaluation</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4" name="Content Placeholder 3">
            <a:extLst>
              <a:ext uri="{FF2B5EF4-FFF2-40B4-BE49-F238E27FC236}">
                <a16:creationId xmlns:a16="http://schemas.microsoft.com/office/drawing/2014/main" id="{67F0614A-E689-EF58-1BC9-2306139FE6D4}"/>
              </a:ext>
            </a:extLst>
          </p:cNvPr>
          <p:cNvGraphicFramePr>
            <a:graphicFrameLocks noGrp="1"/>
          </p:cNvGraphicFramePr>
          <p:nvPr>
            <p:ph idx="1"/>
            <p:extLst>
              <p:ext uri="{D42A27DB-BD31-4B8C-83A1-F6EECF244321}">
                <p14:modId xmlns:p14="http://schemas.microsoft.com/office/powerpoint/2010/main" val="66846632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5631536"/>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9EE0F-8C57-A57B-E950-F207D5DF72E6}"/>
              </a:ext>
            </a:extLst>
          </p:cNvPr>
          <p:cNvSpPr>
            <a:spLocks noGrp="1"/>
          </p:cNvSpPr>
          <p:nvPr>
            <p:ph type="title"/>
          </p:nvPr>
        </p:nvSpPr>
        <p:spPr>
          <a:xfrm>
            <a:off x="648930" y="629266"/>
            <a:ext cx="9252154" cy="1223983"/>
          </a:xfrm>
        </p:spPr>
        <p:txBody>
          <a:bodyPr>
            <a:normAutofit/>
          </a:bodyPr>
          <a:lstStyle/>
          <a:p>
            <a:endParaRPr lang="en-GB"/>
          </a:p>
        </p:txBody>
      </p:sp>
      <p:sp>
        <p:nvSpPr>
          <p:cNvPr id="27" name="Content Placeholder 2">
            <a:extLst>
              <a:ext uri="{FF2B5EF4-FFF2-40B4-BE49-F238E27FC236}">
                <a16:creationId xmlns:a16="http://schemas.microsoft.com/office/drawing/2014/main" id="{5970F924-9C9E-397D-E815-5C3A7FEB27DB}"/>
              </a:ext>
            </a:extLst>
          </p:cNvPr>
          <p:cNvSpPr>
            <a:spLocks noGrp="1"/>
          </p:cNvSpPr>
          <p:nvPr>
            <p:ph idx="1"/>
          </p:nvPr>
        </p:nvSpPr>
        <p:spPr>
          <a:xfrm>
            <a:off x="1103311" y="2052214"/>
            <a:ext cx="5803129" cy="4196185"/>
          </a:xfrm>
        </p:spPr>
        <p:txBody>
          <a:bodyPr>
            <a:normAutofit/>
          </a:bodyPr>
          <a:lstStyle/>
          <a:p>
            <a:pPr>
              <a:lnSpc>
                <a:spcPct val="90000"/>
              </a:lnSpc>
              <a:spcBef>
                <a:spcPts val="1200"/>
              </a:spcBef>
            </a:pPr>
            <a:r>
              <a:rPr lang="en-SG" sz="1700" b="1" kern="0">
                <a:effectLst/>
                <a:latin typeface="Arial" panose="020B0604020202020204" pitchFamily="34" charset="0"/>
                <a:ea typeface="Times New Roman" panose="02020603050405020304" pitchFamily="18" charset="0"/>
              </a:rPr>
              <a:t>SWOT</a:t>
            </a:r>
            <a:endParaRPr lang="en-GB" sz="1700" b="1" kern="0">
              <a:effectLst/>
              <a:latin typeface="Arial" panose="020B0604020202020204" pitchFamily="34" charset="0"/>
              <a:ea typeface="Times New Roman" panose="02020603050405020304" pitchFamily="18" charset="0"/>
            </a:endParaRPr>
          </a:p>
          <a:p>
            <a:pPr>
              <a:lnSpc>
                <a:spcPct val="90000"/>
              </a:lnSpc>
              <a:spcBef>
                <a:spcPts val="200"/>
              </a:spcBef>
            </a:pPr>
            <a:r>
              <a:rPr lang="en-SG" sz="1700" b="1">
                <a:effectLst/>
                <a:latin typeface="Arial" panose="020B0604020202020204" pitchFamily="34" charset="0"/>
                <a:ea typeface="Times New Roman" panose="02020603050405020304" pitchFamily="18" charset="0"/>
              </a:rPr>
              <a:t>Strengths</a:t>
            </a:r>
            <a:endParaRPr lang="en-GB" sz="1700" b="1">
              <a:effectLst/>
              <a:latin typeface="Arial" panose="020B0604020202020204" pitchFamily="34" charset="0"/>
              <a:ea typeface="Times New Roman" panose="02020603050405020304" pitchFamily="18" charset="0"/>
            </a:endParaRPr>
          </a:p>
          <a:p>
            <a:pPr>
              <a:lnSpc>
                <a:spcPct val="90000"/>
              </a:lnSpc>
            </a:pPr>
            <a:r>
              <a:rPr lang="en-SG" sz="1700" b="1">
                <a:effectLst/>
                <a:latin typeface="Arial" panose="020B0604020202020204" pitchFamily="34" charset="0"/>
                <a:ea typeface="Times New Roman" panose="02020603050405020304" pitchFamily="18" charset="0"/>
              </a:rPr>
              <a:t>The sufficient amount of capabilities and resources </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This business organization has necessary capabilities and resources such as three different pools fully covered with fresh water.</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b="1">
                <a:effectLst/>
                <a:latin typeface="Arial" panose="020B0604020202020204" pitchFamily="34" charset="0"/>
                <a:ea typeface="Times New Roman" panose="02020603050405020304" pitchFamily="18" charset="0"/>
              </a:rPr>
              <a:t>Necessary human resources</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Sufficient employees and human resources are ensured in the organization</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b="1">
                <a:effectLst/>
                <a:latin typeface="Arial" panose="020B0604020202020204" pitchFamily="34" charset="0"/>
                <a:ea typeface="Times New Roman" panose="02020603050405020304" pitchFamily="18" charset="0"/>
              </a:rPr>
              <a:t>Superior product quality</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A clean room and three different pools will be used to ensure the superior product quality.</a:t>
            </a:r>
            <a:endParaRPr lang="en-GB" sz="1700">
              <a:effectLst/>
              <a:latin typeface="Times New Roman" panose="02020603050405020304" pitchFamily="18" charset="0"/>
              <a:ea typeface="Times New Roman" panose="02020603050405020304" pitchFamily="18" charset="0"/>
            </a:endParaRPr>
          </a:p>
          <a:p>
            <a:pPr>
              <a:lnSpc>
                <a:spcPct val="90000"/>
              </a:lnSpc>
            </a:pPr>
            <a:endParaRPr lang="en-GB" sz="1700"/>
          </a:p>
        </p:txBody>
      </p:sp>
      <p:pic>
        <p:nvPicPr>
          <p:cNvPr id="4" name="Picture 3">
            <a:extLst>
              <a:ext uri="{FF2B5EF4-FFF2-40B4-BE49-F238E27FC236}">
                <a16:creationId xmlns:a16="http://schemas.microsoft.com/office/drawing/2014/main" id="{9BAF3E31-5B56-FEBD-1C7B-15B5CFB70436}"/>
              </a:ext>
            </a:extLst>
          </p:cNvPr>
          <p:cNvPicPr>
            <a:picLocks noChangeAspect="1"/>
          </p:cNvPicPr>
          <p:nvPr/>
        </p:nvPicPr>
        <p:blipFill rotWithShape="1">
          <a:blip r:embed="rId3"/>
          <a:srcRect l="15180" r="10496" b="-3"/>
          <a:stretch/>
        </p:blipFill>
        <p:spPr>
          <a:xfrm>
            <a:off x="8200100" y="2580429"/>
            <a:ext cx="3991900"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4165444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E1BCC-A91F-230C-A713-AF5D024095C5}"/>
              </a:ext>
            </a:extLst>
          </p:cNvPr>
          <p:cNvSpPr>
            <a:spLocks noGrp="1"/>
          </p:cNvSpPr>
          <p:nvPr>
            <p:ph type="title"/>
          </p:nvPr>
        </p:nvSpPr>
        <p:spPr>
          <a:xfrm>
            <a:off x="648930" y="629266"/>
            <a:ext cx="9252154" cy="1223983"/>
          </a:xfrm>
        </p:spPr>
        <p:txBody>
          <a:bodyPr>
            <a:normAutofit/>
          </a:bodyPr>
          <a:lstStyle/>
          <a:p>
            <a:endParaRPr lang="en-GB"/>
          </a:p>
        </p:txBody>
      </p:sp>
      <p:sp>
        <p:nvSpPr>
          <p:cNvPr id="3" name="Content Placeholder 2">
            <a:extLst>
              <a:ext uri="{FF2B5EF4-FFF2-40B4-BE49-F238E27FC236}">
                <a16:creationId xmlns:a16="http://schemas.microsoft.com/office/drawing/2014/main" id="{1AFB6ECC-4E28-4858-8D43-853BE47E84CE}"/>
              </a:ext>
            </a:extLst>
          </p:cNvPr>
          <p:cNvSpPr>
            <a:spLocks noGrp="1"/>
          </p:cNvSpPr>
          <p:nvPr>
            <p:ph idx="1"/>
          </p:nvPr>
        </p:nvSpPr>
        <p:spPr>
          <a:xfrm>
            <a:off x="1103311" y="2052214"/>
            <a:ext cx="5803129" cy="4196185"/>
          </a:xfrm>
        </p:spPr>
        <p:txBody>
          <a:bodyPr>
            <a:normAutofit lnSpcReduction="10000"/>
          </a:bodyPr>
          <a:lstStyle/>
          <a:p>
            <a:pPr>
              <a:lnSpc>
                <a:spcPct val="90000"/>
              </a:lnSpc>
              <a:spcBef>
                <a:spcPts val="200"/>
              </a:spcBef>
            </a:pPr>
            <a:r>
              <a:rPr lang="en-SG" sz="1400" b="1" dirty="0">
                <a:effectLst/>
                <a:latin typeface="Arial" panose="020B0604020202020204" pitchFamily="34" charset="0"/>
                <a:ea typeface="Times New Roman" panose="02020603050405020304" pitchFamily="18" charset="0"/>
              </a:rPr>
              <a:t>Weaknesses</a:t>
            </a:r>
            <a:endParaRPr lang="en-GB" sz="1400" b="1" dirty="0">
              <a:effectLst/>
              <a:latin typeface="Arial" panose="020B0604020202020204" pitchFamily="34"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Low diversity of product</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This business organization just sells caviar fish eggs, while having no diversity of products.</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Uncertainty about customer satisfaction</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Since it is a new start-up, the actual way of satisfying customers is not known to the company.</a:t>
            </a:r>
            <a:endParaRPr lang="en-GB" sz="10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400" b="1" dirty="0">
                <a:effectLst/>
                <a:latin typeface="Arial" panose="020B0604020202020204" pitchFamily="34" charset="0"/>
                <a:ea typeface="Times New Roman" panose="02020603050405020304" pitchFamily="18" charset="0"/>
              </a:rPr>
              <a:t>Opportunities</a:t>
            </a:r>
            <a:endParaRPr lang="en-GB" sz="1400" b="1" dirty="0">
              <a:effectLst/>
              <a:latin typeface="Arial" panose="020B0604020202020204" pitchFamily="34"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Increasing demand</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The customers are increasingly demanding products that are beneficial for health.</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Improvement of technology</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The overall technologies are improving, which makes the production and distribution process of caviar fish eggs more effective and less costly (</a:t>
            </a:r>
            <a:r>
              <a:rPr lang="en-SG" sz="1000" dirty="0" err="1">
                <a:effectLst/>
                <a:latin typeface="Arial" panose="020B0604020202020204" pitchFamily="34" charset="0"/>
                <a:ea typeface="Times New Roman" panose="02020603050405020304" pitchFamily="18" charset="0"/>
              </a:rPr>
              <a:t>Saebi</a:t>
            </a:r>
            <a:r>
              <a:rPr lang="en-SG" sz="1000" dirty="0">
                <a:effectLst/>
                <a:latin typeface="Arial" panose="020B0604020202020204" pitchFamily="34" charset="0"/>
                <a:ea typeface="Times New Roman" panose="02020603050405020304" pitchFamily="18" charset="0"/>
              </a:rPr>
              <a:t>, Lien, and Foss, 2017).</a:t>
            </a:r>
            <a:endParaRPr lang="en-GB" sz="10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400" b="1" dirty="0">
                <a:effectLst/>
                <a:latin typeface="Arial" panose="020B0604020202020204" pitchFamily="34" charset="0"/>
                <a:ea typeface="Times New Roman" panose="02020603050405020304" pitchFamily="18" charset="0"/>
              </a:rPr>
              <a:t>Threats</a:t>
            </a:r>
            <a:endParaRPr lang="en-GB" sz="1400" b="1" dirty="0">
              <a:effectLst/>
              <a:latin typeface="Arial" panose="020B0604020202020204" pitchFamily="34"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Potential entrance</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Other business organizations may easily enter this industry and cater to the needs and wants of customers more effectively.</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Increasing costs</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Due to more environmental regulations, operations in developed countries are often expensive (Ross, 2020).</a:t>
            </a:r>
            <a:endParaRPr lang="en-GB" sz="1000" dirty="0">
              <a:effectLst/>
              <a:latin typeface="Times New Roman" panose="02020603050405020304" pitchFamily="18" charset="0"/>
              <a:ea typeface="Times New Roman" panose="02020603050405020304" pitchFamily="18" charset="0"/>
            </a:endParaRPr>
          </a:p>
          <a:p>
            <a:pPr>
              <a:lnSpc>
                <a:spcPct val="90000"/>
              </a:lnSpc>
            </a:pPr>
            <a:endParaRPr lang="en-GB" sz="1000" dirty="0"/>
          </a:p>
        </p:txBody>
      </p:sp>
      <p:pic>
        <p:nvPicPr>
          <p:cNvPr id="5" name="Picture 4">
            <a:extLst>
              <a:ext uri="{FF2B5EF4-FFF2-40B4-BE49-F238E27FC236}">
                <a16:creationId xmlns:a16="http://schemas.microsoft.com/office/drawing/2014/main" id="{AA304322-5ADD-5CDF-C715-0A5C0D0FCFE8}"/>
              </a:ext>
            </a:extLst>
          </p:cNvPr>
          <p:cNvPicPr>
            <a:picLocks noChangeAspect="1"/>
          </p:cNvPicPr>
          <p:nvPr/>
        </p:nvPicPr>
        <p:blipFill rotWithShape="1">
          <a:blip r:embed="rId3"/>
          <a:srcRect t="2960" r="-3" b="1906"/>
          <a:stretch/>
        </p:blipFill>
        <p:spPr>
          <a:xfrm>
            <a:off x="8200100" y="2872509"/>
            <a:ext cx="3991900" cy="397489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0627608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E1171-9CC5-808A-51E1-39365E1A3ABF}"/>
              </a:ext>
            </a:extLst>
          </p:cNvPr>
          <p:cNvSpPr>
            <a:spLocks noGrp="1"/>
          </p:cNvSpPr>
          <p:nvPr>
            <p:ph type="title"/>
          </p:nvPr>
        </p:nvSpPr>
        <p:spPr>
          <a:xfrm>
            <a:off x="648930" y="629266"/>
            <a:ext cx="6188190" cy="1622321"/>
          </a:xfrm>
        </p:spPr>
        <p:txBody>
          <a:bodyPr>
            <a:normAutofit/>
          </a:bodyPr>
          <a:lstStyle/>
          <a:p>
            <a:r>
              <a:rPr lang="en-GB" dirty="0">
                <a:solidFill>
                  <a:srgbClr val="EBEBEB"/>
                </a:solidFill>
              </a:rPr>
              <a:t>Funding</a:t>
            </a:r>
          </a:p>
        </p:txBody>
      </p:sp>
      <p:sp>
        <p:nvSpPr>
          <p:cNvPr id="3" name="Content Placeholder 2">
            <a:extLst>
              <a:ext uri="{FF2B5EF4-FFF2-40B4-BE49-F238E27FC236}">
                <a16:creationId xmlns:a16="http://schemas.microsoft.com/office/drawing/2014/main" id="{EFCA0677-13B3-BE6F-8B6E-E2015247FF42}"/>
              </a:ext>
            </a:extLst>
          </p:cNvPr>
          <p:cNvSpPr>
            <a:spLocks noGrp="1"/>
          </p:cNvSpPr>
          <p:nvPr>
            <p:ph idx="1"/>
          </p:nvPr>
        </p:nvSpPr>
        <p:spPr>
          <a:xfrm>
            <a:off x="648930" y="2438400"/>
            <a:ext cx="6188189" cy="3785419"/>
          </a:xfrm>
        </p:spPr>
        <p:txBody>
          <a:bodyPr>
            <a:normAutofit/>
          </a:bodyPr>
          <a:lstStyle/>
          <a:p>
            <a:r>
              <a:rPr lang="en-GB" dirty="0">
                <a:solidFill>
                  <a:srgbClr val="FFFFFF"/>
                </a:solidFill>
              </a:rPr>
              <a:t>The startup cost of the organisation is the capital investment of 120,000 pounds. </a:t>
            </a:r>
          </a:p>
          <a:p>
            <a:r>
              <a:rPr lang="en-GB" dirty="0">
                <a:solidFill>
                  <a:srgbClr val="FFFFFF"/>
                </a:solidFill>
              </a:rPr>
              <a:t>Total profit after 12 years is 2,889,292 pounds.</a:t>
            </a:r>
          </a:p>
          <a:p>
            <a:r>
              <a:rPr lang="en-GB" dirty="0">
                <a:solidFill>
                  <a:srgbClr val="FFFFFF"/>
                </a:solidFill>
              </a:rPr>
              <a:t>The source of funding for the stationery shop is crowdfunding for the organisation. Personal savings was also used to run the business as well.  No loan was taken by the organisation. Bootstrapping is done as other investments were not used and the little money was used initially to start the business (</a:t>
            </a:r>
            <a:r>
              <a:rPr lang="en-GB" dirty="0">
                <a:solidFill>
                  <a:srgbClr val="FFFFFF"/>
                </a:solidFill>
                <a:effectLst/>
                <a:latin typeface="Arial" panose="020B0604020202020204" pitchFamily="34" charset="0"/>
                <a:ea typeface="Calibri" panose="020F0502020204030204" pitchFamily="34" charset="0"/>
                <a:cs typeface="Vrinda" panose="020B0502040204020203" pitchFamily="34" charset="0"/>
              </a:rPr>
              <a:t>Cowling et al., 2012).</a:t>
            </a:r>
            <a:endParaRPr lang="en-GB" dirty="0">
              <a:solidFill>
                <a:srgbClr val="FFFFFF"/>
              </a:solidFill>
            </a:endParaRPr>
          </a:p>
          <a:p>
            <a:pPr marL="0" indent="0">
              <a:buNone/>
            </a:pPr>
            <a:endParaRPr lang="en-GB"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6EA02524-C074-B4B6-B524-6044CE04D21C}"/>
              </a:ext>
            </a:extLst>
          </p:cNvPr>
          <p:cNvPicPr>
            <a:picLocks noChangeAspect="1"/>
          </p:cNvPicPr>
          <p:nvPr/>
        </p:nvPicPr>
        <p:blipFill rotWithShape="1">
          <a:blip r:embed="rId4"/>
          <a:srcRect l="42083" r="17208"/>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pic>
        <p:nvPicPr>
          <p:cNvPr id="6" name="Picture 5">
            <a:extLst>
              <a:ext uri="{FF2B5EF4-FFF2-40B4-BE49-F238E27FC236}">
                <a16:creationId xmlns:a16="http://schemas.microsoft.com/office/drawing/2014/main" id="{EC8FAD0D-03CD-7F1A-8C8F-1AF7AF2C0204}"/>
              </a:ext>
            </a:extLst>
          </p:cNvPr>
          <p:cNvPicPr>
            <a:picLocks noChangeAspect="1"/>
          </p:cNvPicPr>
          <p:nvPr/>
        </p:nvPicPr>
        <p:blipFill>
          <a:blip r:embed="rId5"/>
          <a:stretch>
            <a:fillRect/>
          </a:stretch>
        </p:blipFill>
        <p:spPr>
          <a:xfrm>
            <a:off x="7967502" y="483739"/>
            <a:ext cx="3811268" cy="1509817"/>
          </a:xfrm>
          <a:prstGeom prst="rect">
            <a:avLst/>
          </a:prstGeom>
        </p:spPr>
      </p:pic>
    </p:spTree>
    <p:extLst>
      <p:ext uri="{BB962C8B-B14F-4D97-AF65-F5344CB8AC3E}">
        <p14:creationId xmlns:p14="http://schemas.microsoft.com/office/powerpoint/2010/main" val="3731274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7" name="Picture 16">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9" name="Oval 18">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1" name="Picture 20">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3" name="Picture 22">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5" name="Rectangle 24">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Content Placeholder 9">
            <a:extLst>
              <a:ext uri="{FF2B5EF4-FFF2-40B4-BE49-F238E27FC236}">
                <a16:creationId xmlns:a16="http://schemas.microsoft.com/office/drawing/2014/main" id="{60166AAC-F745-05B1-60C3-E5F667ACE3EE}"/>
              </a:ext>
            </a:extLst>
          </p:cNvPr>
          <p:cNvPicPr>
            <a:picLocks noGrp="1" noChangeAspect="1"/>
          </p:cNvPicPr>
          <p:nvPr>
            <p:ph idx="1"/>
          </p:nvPr>
        </p:nvPicPr>
        <p:blipFill>
          <a:blip r:embed="rId8"/>
          <a:stretch>
            <a:fillRect/>
          </a:stretch>
        </p:blipFill>
        <p:spPr>
          <a:xfrm>
            <a:off x="643467" y="1425195"/>
            <a:ext cx="10905066" cy="4007610"/>
          </a:xfrm>
          <a:prstGeom prst="rect">
            <a:avLst/>
          </a:prstGeom>
        </p:spPr>
      </p:pic>
      <p:sp>
        <p:nvSpPr>
          <p:cNvPr id="29" name="Rectangle 28">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95031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4"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13812-1E27-022C-8C07-BDE7B6AD09C0}"/>
              </a:ext>
            </a:extLst>
          </p:cNvPr>
          <p:cNvSpPr>
            <a:spLocks noGrp="1"/>
          </p:cNvSpPr>
          <p:nvPr>
            <p:ph type="title"/>
          </p:nvPr>
        </p:nvSpPr>
        <p:spPr>
          <a:xfrm>
            <a:off x="648930" y="629266"/>
            <a:ext cx="6188190" cy="1622321"/>
          </a:xfrm>
        </p:spPr>
        <p:txBody>
          <a:bodyPr>
            <a:normAutofit/>
          </a:bodyPr>
          <a:lstStyle/>
          <a:p>
            <a:r>
              <a:rPr lang="en-GB">
                <a:solidFill>
                  <a:srgbClr val="EBEBEB"/>
                </a:solidFill>
              </a:rPr>
              <a:t>Conclusion</a:t>
            </a:r>
          </a:p>
        </p:txBody>
      </p:sp>
      <p:sp>
        <p:nvSpPr>
          <p:cNvPr id="3" name="Content Placeholder 2">
            <a:extLst>
              <a:ext uri="{FF2B5EF4-FFF2-40B4-BE49-F238E27FC236}">
                <a16:creationId xmlns:a16="http://schemas.microsoft.com/office/drawing/2014/main" id="{8AC430B6-C7C9-EF10-9BC1-738BEFF2BF09}"/>
              </a:ext>
            </a:extLst>
          </p:cNvPr>
          <p:cNvSpPr>
            <a:spLocks noGrp="1"/>
          </p:cNvSpPr>
          <p:nvPr>
            <p:ph idx="1"/>
          </p:nvPr>
        </p:nvSpPr>
        <p:spPr>
          <a:xfrm>
            <a:off x="648930" y="2438400"/>
            <a:ext cx="6188189" cy="3785419"/>
          </a:xfrm>
        </p:spPr>
        <p:txBody>
          <a:bodyPr>
            <a:normAutofit/>
          </a:bodyPr>
          <a:lstStyle/>
          <a:p>
            <a:pPr marL="0" indent="0">
              <a:lnSpc>
                <a:spcPct val="90000"/>
              </a:lnSpc>
              <a:buNone/>
            </a:pPr>
            <a:r>
              <a:rPr lang="en-US" sz="1600">
                <a:solidFill>
                  <a:srgbClr val="FFFFFF"/>
                </a:solidFill>
                <a:latin typeface="Arial" panose="020B0604020202020204" pitchFamily="34" charset="0"/>
                <a:cs typeface="Arial" panose="020B0604020202020204" pitchFamily="34" charset="0"/>
              </a:rPr>
              <a:t>Business plans are created to ensure that organizations adhere to a set of rules. That can assist the organization in achieving the necessary goals and desired degree of profit. Online stationery shipping is already the planned company venture. Additionally, the operation of the business idea is discussed. Additionally, the primary audience for the business concept is identified and will be catered to using online channels. Additionally, the marketing tactics employed have been accurately depicted (Massa et al., 2017). The organization's management and legal structure provided insight into how it stays competitive. The SWOT analysis offers a thorough assessment of the organization's current state. The PESTLE study has addressed the surrounding world. The 4Ps have been examined with a focus on the organization's present market factors. The projection includes data on potential monetary inflows and outflows. These aid in giving a thorough overview of the organization.</a:t>
            </a:r>
            <a:endParaRPr lang="en-GB" sz="1600">
              <a:solidFill>
                <a:srgbClr val="FFFFFF"/>
              </a:solidFill>
              <a:latin typeface="Arial" panose="020B0604020202020204" pitchFamily="34" charset="0"/>
              <a:cs typeface="Arial" panose="020B0604020202020204" pitchFamily="34" charset="0"/>
            </a:endParaRP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49782B8F-15D0-FE88-C39B-6FB5F2AB59BC}"/>
              </a:ext>
            </a:extLst>
          </p:cNvPr>
          <p:cNvPicPr>
            <a:picLocks noChangeAspect="1"/>
          </p:cNvPicPr>
          <p:nvPr/>
        </p:nvPicPr>
        <p:blipFill rotWithShape="1">
          <a:blip r:embed="rId4"/>
          <a:srcRect r="-2" b="1018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0440851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7D9CF7D-5372-4B0F-7AF7-16B8DFC2F73C}"/>
              </a:ext>
            </a:extLst>
          </p:cNvPr>
          <p:cNvSpPr>
            <a:spLocks noGrp="1"/>
          </p:cNvSpPr>
          <p:nvPr>
            <p:ph type="title"/>
          </p:nvPr>
        </p:nvSpPr>
        <p:spPr>
          <a:xfrm>
            <a:off x="806195" y="804672"/>
            <a:ext cx="3521359" cy="5248656"/>
          </a:xfrm>
        </p:spPr>
        <p:txBody>
          <a:bodyPr anchor="ctr">
            <a:normAutofit/>
          </a:bodyPr>
          <a:lstStyle/>
          <a:p>
            <a:pPr algn="ctr"/>
            <a:r>
              <a:rPr lang="en-GB" dirty="0"/>
              <a:t>References</a:t>
            </a:r>
            <a:endParaRPr lang="en-GB"/>
          </a:p>
        </p:txBody>
      </p:sp>
      <p:sp>
        <p:nvSpPr>
          <p:cNvPr id="3" name="Content Placeholder 2">
            <a:extLst>
              <a:ext uri="{FF2B5EF4-FFF2-40B4-BE49-F238E27FC236}">
                <a16:creationId xmlns:a16="http://schemas.microsoft.com/office/drawing/2014/main" id="{D3AB1A64-6729-4B26-D008-BA6A49B253D9}"/>
              </a:ext>
            </a:extLst>
          </p:cNvPr>
          <p:cNvSpPr>
            <a:spLocks noGrp="1"/>
          </p:cNvSpPr>
          <p:nvPr>
            <p:ph idx="1"/>
          </p:nvPr>
        </p:nvSpPr>
        <p:spPr>
          <a:xfrm>
            <a:off x="4975861" y="804671"/>
            <a:ext cx="6399930" cy="5248657"/>
          </a:xfrm>
        </p:spPr>
        <p:txBody>
          <a:bodyPr anchor="ctr">
            <a:normAutofit/>
          </a:bodyPr>
          <a:lstStyle/>
          <a:p>
            <a:pPr marL="0" indent="0">
              <a:lnSpc>
                <a:spcPct val="90000"/>
              </a:lnSpc>
              <a:buNone/>
            </a:pPr>
            <a:r>
              <a:rPr lang="lt-LT" sz="1100">
                <a:latin typeface="Arial" panose="020B0604020202020204" pitchFamily="34" charset="0"/>
                <a:cs typeface="Arial" panose="020B0604020202020204" pitchFamily="34" charset="0"/>
              </a:rPr>
              <a:t>Blackburn, R.A., Hart, M. and Wainwright, T., 2013. Small business performance: business, strategy and owner‐manager characteristics. Journal of small business and enterprise development, 20(1), pp.8-27.</a:t>
            </a:r>
          </a:p>
          <a:p>
            <a:pPr marL="0" indent="0">
              <a:lnSpc>
                <a:spcPct val="90000"/>
              </a:lnSpc>
              <a:buNone/>
            </a:pPr>
            <a:r>
              <a:rPr lang="lt-LT" sz="1100">
                <a:latin typeface="Arial" panose="020B0604020202020204" pitchFamily="34" charset="0"/>
                <a:cs typeface="Arial" panose="020B0604020202020204" pitchFamily="34" charset="0"/>
              </a:rPr>
              <a:t>CFI Team, 2022. 4 P’s of Marketing. [online] Corporate Finance Institute. Available at: https://corporatefinanceinstitute.com/resources/management/4-ps-of-marketing/ [Accessed 9 Feb. 2023].</a:t>
            </a:r>
          </a:p>
          <a:p>
            <a:pPr marL="0" indent="0">
              <a:lnSpc>
                <a:spcPct val="90000"/>
              </a:lnSpc>
              <a:buNone/>
            </a:pPr>
            <a:r>
              <a:rPr lang="lt-LT" sz="1100">
                <a:latin typeface="Arial" panose="020B0604020202020204" pitchFamily="34" charset="0"/>
                <a:cs typeface="Arial" panose="020B0604020202020204" pitchFamily="34" charset="0"/>
              </a:rPr>
              <a:t>Chandra, P., 2017. Fundamentals of financial management. McGraw Hill Education.</a:t>
            </a:r>
            <a:endParaRPr lang="en-GB" sz="1100">
              <a:latin typeface="Arial" panose="020B0604020202020204" pitchFamily="34" charset="0"/>
              <a:cs typeface="Arial" panose="020B0604020202020204" pitchFamily="34" charset="0"/>
            </a:endParaRPr>
          </a:p>
          <a:p>
            <a:pPr marL="0" indent="0">
              <a:lnSpc>
                <a:spcPct val="90000"/>
              </a:lnSpc>
              <a:buNone/>
            </a:pPr>
            <a:r>
              <a:rPr lang="en-US" sz="1100">
                <a:latin typeface="Arial" panose="020B0604020202020204" pitchFamily="34" charset="0"/>
                <a:cs typeface="Arial" panose="020B0604020202020204" pitchFamily="34" charset="0"/>
              </a:rPr>
              <a:t>Cowling, M., Liu, W. and Ledger, A., 2012. Small business financing in the UK before and during the current financial crisis. International Small Business Journal, 30(7), pp.778-800.</a:t>
            </a:r>
            <a:endParaRPr lang="lt-LT" sz="1100">
              <a:latin typeface="Arial" panose="020B0604020202020204" pitchFamily="34" charset="0"/>
              <a:cs typeface="Arial" panose="020B0604020202020204" pitchFamily="34" charset="0"/>
            </a:endParaRPr>
          </a:p>
          <a:p>
            <a:pPr marL="0" indent="0">
              <a:lnSpc>
                <a:spcPct val="90000"/>
              </a:lnSpc>
              <a:buNone/>
            </a:pPr>
            <a:r>
              <a:rPr lang="lt-LT" sz="1100">
                <a:latin typeface="Arial" panose="020B0604020202020204" pitchFamily="34" charset="0"/>
                <a:cs typeface="Arial" panose="020B0604020202020204" pitchFamily="34" charset="0"/>
              </a:rPr>
              <a:t>Fifield, P., 2012. Marketing strategy. Routledge.</a:t>
            </a:r>
          </a:p>
          <a:p>
            <a:pPr marL="0" indent="0">
              <a:lnSpc>
                <a:spcPct val="90000"/>
              </a:lnSpc>
              <a:buNone/>
            </a:pPr>
            <a:r>
              <a:rPr lang="lt-LT" sz="1100">
                <a:latin typeface="Arial" panose="020B0604020202020204" pitchFamily="34" charset="0"/>
                <a:cs typeface="Arial" panose="020B0604020202020204" pitchFamily="34" charset="0"/>
              </a:rPr>
              <a:t>Heikkilä, M., Bouwman, H. and Heikkilä, J., 2018. From strategic goals to business model innovation paths: an exploratory study. Journal of small business and enterprise development, 25(1), pp.107-128.</a:t>
            </a:r>
          </a:p>
          <a:p>
            <a:pPr marL="0" indent="0">
              <a:lnSpc>
                <a:spcPct val="90000"/>
              </a:lnSpc>
              <a:buNone/>
            </a:pPr>
            <a:r>
              <a:rPr lang="lt-LT" sz="1100">
                <a:latin typeface="Arial" panose="020B0604020202020204" pitchFamily="34" charset="0"/>
                <a:cs typeface="Arial" panose="020B0604020202020204" pitchFamily="34" charset="0"/>
              </a:rPr>
              <a:t>Išoraitė, M., 2016. Marketing mix theoretical aspects. International Journal of Research-Granthaalayah, 4(6), pp.25-37.</a:t>
            </a:r>
          </a:p>
          <a:p>
            <a:pPr marL="0" indent="0">
              <a:lnSpc>
                <a:spcPct val="90000"/>
              </a:lnSpc>
              <a:buNone/>
            </a:pPr>
            <a:r>
              <a:rPr lang="lt-LT" sz="1100">
                <a:latin typeface="Arial" panose="020B0604020202020204" pitchFamily="34" charset="0"/>
                <a:cs typeface="Arial" panose="020B0604020202020204" pitchFamily="34" charset="0"/>
              </a:rPr>
              <a:t>Massa, L., Tucci, C.L. and Afuah, A., 2017. A critical assessment of business model research. Academy of Management annals, 11(1), pp.73-104.</a:t>
            </a:r>
          </a:p>
          <a:p>
            <a:pPr marL="0" indent="0">
              <a:lnSpc>
                <a:spcPct val="90000"/>
              </a:lnSpc>
              <a:buNone/>
            </a:pPr>
            <a:r>
              <a:rPr lang="lt-LT" sz="1100">
                <a:latin typeface="Arial" panose="020B0604020202020204" pitchFamily="34" charset="0"/>
                <a:cs typeface="Arial" panose="020B0604020202020204" pitchFamily="34" charset="0"/>
              </a:rPr>
              <a:t>Mind Tools, 2022. MindTools | Maintenance. [online] www.mindtools.com. Available at: https://www.mindtools.com/amtbj63/swot-analysis [Accessed 9 Feb. 2023].</a:t>
            </a:r>
          </a:p>
          <a:p>
            <a:pPr marL="0" indent="0">
              <a:lnSpc>
                <a:spcPct val="90000"/>
              </a:lnSpc>
              <a:buNone/>
            </a:pPr>
            <a:r>
              <a:rPr lang="lt-LT" sz="1100">
                <a:latin typeface="Arial" panose="020B0604020202020204" pitchFamily="34" charset="0"/>
                <a:cs typeface="Arial" panose="020B0604020202020204" pitchFamily="34" charset="0"/>
              </a:rPr>
              <a:t>Paul, D., Cadle, J. and Yeates, D. eds., 2014. Business analysis. BCS, The Chartered Institute for IT.</a:t>
            </a:r>
          </a:p>
          <a:p>
            <a:pPr marL="0" indent="0">
              <a:lnSpc>
                <a:spcPct val="90000"/>
              </a:lnSpc>
              <a:buNone/>
            </a:pPr>
            <a:r>
              <a:rPr lang="lt-LT" sz="1100">
                <a:latin typeface="Arial" panose="020B0604020202020204" pitchFamily="34" charset="0"/>
                <a:cs typeface="Arial" panose="020B0604020202020204" pitchFamily="34" charset="0"/>
              </a:rPr>
              <a:t>Solomon, M.R., Dahl, D.W., White, K., Zaichkowsky, J.L. and Polegato, R., 2014. Consumer behavior: Buying, having, and being (Vol. 10). London: Pearson.</a:t>
            </a:r>
          </a:p>
          <a:p>
            <a:pPr marL="0" indent="0">
              <a:lnSpc>
                <a:spcPct val="90000"/>
              </a:lnSpc>
              <a:buNone/>
            </a:pP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6778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4F411B1-FBFF-BD8C-185A-2763546D5649}"/>
              </a:ext>
            </a:extLst>
          </p:cNvPr>
          <p:cNvSpPr>
            <a:spLocks noGrp="1"/>
          </p:cNvSpPr>
          <p:nvPr>
            <p:ph type="title"/>
          </p:nvPr>
        </p:nvSpPr>
        <p:spPr>
          <a:xfrm>
            <a:off x="806195" y="804672"/>
            <a:ext cx="3521359" cy="5248656"/>
          </a:xfrm>
        </p:spPr>
        <p:txBody>
          <a:bodyPr anchor="ctr">
            <a:normAutofit/>
          </a:bodyPr>
          <a:lstStyle/>
          <a:p>
            <a:pPr algn="ctr"/>
            <a:endParaRPr lang="en-GB"/>
          </a:p>
        </p:txBody>
      </p:sp>
      <p:sp>
        <p:nvSpPr>
          <p:cNvPr id="3" name="Content Placeholder 2">
            <a:extLst>
              <a:ext uri="{FF2B5EF4-FFF2-40B4-BE49-F238E27FC236}">
                <a16:creationId xmlns:a16="http://schemas.microsoft.com/office/drawing/2014/main" id="{A5C2DC91-1618-4FDA-EEDC-F1324542157B}"/>
              </a:ext>
            </a:extLst>
          </p:cNvPr>
          <p:cNvSpPr>
            <a:spLocks noGrp="1"/>
          </p:cNvSpPr>
          <p:nvPr>
            <p:ph idx="1"/>
          </p:nvPr>
        </p:nvSpPr>
        <p:spPr>
          <a:xfrm>
            <a:off x="4975861" y="804671"/>
            <a:ext cx="6399930" cy="5248657"/>
          </a:xfrm>
        </p:spPr>
        <p:txBody>
          <a:bodyPr anchor="ctr">
            <a:normAutofit/>
          </a:bodyPr>
          <a:lstStyle/>
          <a:p>
            <a:pPr marL="457200" indent="-457200">
              <a:lnSpc>
                <a:spcPct val="90000"/>
              </a:lnSpc>
            </a:pPr>
            <a:r>
              <a:rPr lang="en-SG" sz="1000" dirty="0" err="1">
                <a:effectLst/>
                <a:latin typeface="Arial" panose="020B0604020202020204" pitchFamily="34" charset="0"/>
                <a:ea typeface="Times New Roman" panose="02020603050405020304" pitchFamily="18" charset="0"/>
              </a:rPr>
              <a:t>Bocken</a:t>
            </a:r>
            <a:r>
              <a:rPr lang="en-SG" sz="1000" dirty="0">
                <a:effectLst/>
                <a:latin typeface="Arial" panose="020B0604020202020204" pitchFamily="34" charset="0"/>
                <a:ea typeface="Times New Roman" panose="02020603050405020304" pitchFamily="18" charset="0"/>
              </a:rPr>
              <a:t>, N.M., Short, S.W., Rana, P. and Evans, S., 2014. A literature and practice review to develop sustainable business model archetypes. </a:t>
            </a:r>
            <a:r>
              <a:rPr lang="en-SG" sz="1000" i="1" dirty="0">
                <a:effectLst/>
                <a:latin typeface="Arial" panose="020B0604020202020204" pitchFamily="34" charset="0"/>
                <a:ea typeface="Times New Roman" panose="02020603050405020304" pitchFamily="18" charset="0"/>
              </a:rPr>
              <a:t>Journal of cleaner production</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65</a:t>
            </a:r>
            <a:r>
              <a:rPr lang="en-SG" sz="1000" dirty="0">
                <a:effectLst/>
                <a:latin typeface="Arial" panose="020B060402020202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pPr marL="457200" indent="-457200">
              <a:lnSpc>
                <a:spcPct val="90000"/>
              </a:lnSpc>
            </a:pPr>
            <a:r>
              <a:rPr lang="en-SG" sz="1000" dirty="0" err="1">
                <a:effectLst/>
                <a:latin typeface="Arial" panose="020B0604020202020204" pitchFamily="34" charset="0"/>
                <a:ea typeface="Times New Roman" panose="02020603050405020304" pitchFamily="18" charset="0"/>
              </a:rPr>
              <a:t>Bronzi</a:t>
            </a:r>
            <a:r>
              <a:rPr lang="en-SG" sz="1000" dirty="0">
                <a:effectLst/>
                <a:latin typeface="Arial" panose="020B0604020202020204" pitchFamily="34" charset="0"/>
                <a:ea typeface="Times New Roman" panose="02020603050405020304" pitchFamily="18" charset="0"/>
              </a:rPr>
              <a:t>, P. and Rosenthal, H., 2014. Present and future sturgeon and caviar production and marketing: A global market overview. </a:t>
            </a:r>
            <a:r>
              <a:rPr lang="en-SG" sz="1000" i="1" dirty="0">
                <a:effectLst/>
                <a:latin typeface="Arial" panose="020B0604020202020204" pitchFamily="34" charset="0"/>
                <a:ea typeface="Times New Roman" panose="02020603050405020304" pitchFamily="18" charset="0"/>
              </a:rPr>
              <a:t>Journal of Applied Ichthyology</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30</a:t>
            </a:r>
            <a:r>
              <a:rPr lang="en-SG" sz="1000" dirty="0">
                <a:effectLst/>
                <a:latin typeface="Arial" panose="020B0604020202020204" pitchFamily="34" charset="0"/>
                <a:ea typeface="Times New Roman" panose="02020603050405020304" pitchFamily="18" charset="0"/>
              </a:rPr>
              <a:t>(6), pp.1536-1546.</a:t>
            </a:r>
            <a:endParaRPr lang="en-GB" sz="1000" dirty="0">
              <a:effectLst/>
              <a:latin typeface="Times New Roman" panose="02020603050405020304" pitchFamily="18" charset="0"/>
              <a:ea typeface="Times New Roman" panose="02020603050405020304" pitchFamily="18" charset="0"/>
            </a:endParaRPr>
          </a:p>
          <a:p>
            <a:pPr marL="457200" indent="-457200">
              <a:lnSpc>
                <a:spcPct val="90000"/>
              </a:lnSpc>
            </a:pPr>
            <a:r>
              <a:rPr lang="en-SG" sz="1000" dirty="0">
                <a:effectLst/>
                <a:latin typeface="Arial" panose="020B0604020202020204" pitchFamily="34" charset="0"/>
                <a:ea typeface="Times New Roman" panose="02020603050405020304" pitchFamily="18" charset="0"/>
              </a:rPr>
              <a:t>Evans, S., Vladimirova, D., </a:t>
            </a:r>
            <a:r>
              <a:rPr lang="en-SG" sz="1000" dirty="0" err="1">
                <a:effectLst/>
                <a:latin typeface="Arial" panose="020B0604020202020204" pitchFamily="34" charset="0"/>
                <a:ea typeface="Times New Roman" panose="02020603050405020304" pitchFamily="18" charset="0"/>
              </a:rPr>
              <a:t>Holgado</a:t>
            </a:r>
            <a:r>
              <a:rPr lang="en-SG" sz="1000" dirty="0">
                <a:effectLst/>
                <a:latin typeface="Arial" panose="020B0604020202020204" pitchFamily="34" charset="0"/>
                <a:ea typeface="Times New Roman" panose="02020603050405020304" pitchFamily="18" charset="0"/>
              </a:rPr>
              <a:t>, M., Van Fossen, K., Yang, M., Silva, E.A. and Barlow, C.Y., 2017. Business model innovation for sustainability: Towards a unified perspective for creation of sustainable business models. </a:t>
            </a:r>
            <a:r>
              <a:rPr lang="en-SG" sz="1000" i="1" dirty="0">
                <a:effectLst/>
                <a:latin typeface="Arial" panose="020B0604020202020204" pitchFamily="34" charset="0"/>
                <a:ea typeface="Times New Roman" panose="02020603050405020304" pitchFamily="18" charset="0"/>
              </a:rPr>
              <a:t>Business strategy and the environment</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26</a:t>
            </a:r>
            <a:r>
              <a:rPr lang="en-SG" sz="1000" dirty="0">
                <a:effectLst/>
                <a:latin typeface="Arial" panose="020B0604020202020204" pitchFamily="34" charset="0"/>
                <a:ea typeface="Times New Roman" panose="02020603050405020304" pitchFamily="18" charset="0"/>
              </a:rPr>
              <a:t>(5), pp.597-608.</a:t>
            </a:r>
            <a:endParaRPr lang="en-GB" sz="1000" dirty="0">
              <a:effectLst/>
              <a:latin typeface="Times New Roman" panose="02020603050405020304" pitchFamily="18" charset="0"/>
              <a:ea typeface="Times New Roman" panose="02020603050405020304" pitchFamily="18" charset="0"/>
            </a:endParaRPr>
          </a:p>
          <a:p>
            <a:pPr marL="457200" indent="-457200">
              <a:lnSpc>
                <a:spcPct val="90000"/>
              </a:lnSpc>
            </a:pPr>
            <a:r>
              <a:rPr lang="en-SG" sz="1000" dirty="0">
                <a:effectLst/>
                <a:latin typeface="Arial" panose="020B0604020202020204" pitchFamily="34" charset="0"/>
                <a:ea typeface="Times New Roman" panose="02020603050405020304" pitchFamily="18" charset="0"/>
              </a:rPr>
              <a:t>Farag, M.A., Abib, B., Tawfik, S., </a:t>
            </a:r>
            <a:r>
              <a:rPr lang="en-SG" sz="1000" dirty="0" err="1">
                <a:effectLst/>
                <a:latin typeface="Arial" panose="020B0604020202020204" pitchFamily="34" charset="0"/>
                <a:ea typeface="Times New Roman" panose="02020603050405020304" pitchFamily="18" charset="0"/>
              </a:rPr>
              <a:t>Shafik</a:t>
            </a:r>
            <a:r>
              <a:rPr lang="en-SG" sz="1000" dirty="0">
                <a:effectLst/>
                <a:latin typeface="Arial" panose="020B0604020202020204" pitchFamily="34" charset="0"/>
                <a:ea typeface="Times New Roman" panose="02020603050405020304" pitchFamily="18" charset="0"/>
              </a:rPr>
              <a:t>, N. and Khattab, A.R., 2021. Caviar and fish roe substitutes: Current status of their nutritive value, bio-chemical diversity, authenticity and quality control methods with future perspectives. </a:t>
            </a:r>
            <a:r>
              <a:rPr lang="en-SG" sz="1000" i="1" dirty="0">
                <a:effectLst/>
                <a:latin typeface="Arial" panose="020B0604020202020204" pitchFamily="34" charset="0"/>
                <a:ea typeface="Times New Roman" panose="02020603050405020304" pitchFamily="18" charset="0"/>
              </a:rPr>
              <a:t>Trends in Food Science &amp; Technology</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110</a:t>
            </a:r>
            <a:r>
              <a:rPr lang="en-SG" sz="1000" dirty="0">
                <a:effectLst/>
                <a:latin typeface="Arial" panose="020B0604020202020204" pitchFamily="34" charset="0"/>
                <a:ea typeface="Times New Roman" panose="02020603050405020304" pitchFamily="18" charset="0"/>
              </a:rPr>
              <a:t>, pp.405-417.</a:t>
            </a:r>
            <a:endParaRPr lang="en-GB" sz="1000" dirty="0">
              <a:effectLst/>
              <a:latin typeface="Times New Roman" panose="02020603050405020304" pitchFamily="18" charset="0"/>
              <a:ea typeface="Times New Roman" panose="02020603050405020304" pitchFamily="18" charset="0"/>
            </a:endParaRPr>
          </a:p>
          <a:p>
            <a:pPr marL="457200" indent="-457200">
              <a:lnSpc>
                <a:spcPct val="90000"/>
              </a:lnSpc>
            </a:pPr>
            <a:r>
              <a:rPr lang="en-SG" sz="1000" dirty="0" err="1">
                <a:effectLst/>
                <a:latin typeface="Arial" panose="020B0604020202020204" pitchFamily="34" charset="0"/>
                <a:ea typeface="Times New Roman" panose="02020603050405020304" pitchFamily="18" charset="0"/>
              </a:rPr>
              <a:t>Heikkilä</a:t>
            </a:r>
            <a:r>
              <a:rPr lang="en-SG" sz="1000" dirty="0">
                <a:effectLst/>
                <a:latin typeface="Arial" panose="020B0604020202020204" pitchFamily="34" charset="0"/>
                <a:ea typeface="Times New Roman" panose="02020603050405020304" pitchFamily="18" charset="0"/>
              </a:rPr>
              <a:t>, M., </a:t>
            </a:r>
            <a:r>
              <a:rPr lang="en-SG" sz="1000" dirty="0" err="1">
                <a:effectLst/>
                <a:latin typeface="Arial" panose="020B0604020202020204" pitchFamily="34" charset="0"/>
                <a:ea typeface="Times New Roman" panose="02020603050405020304" pitchFamily="18" charset="0"/>
              </a:rPr>
              <a:t>Bouwman</a:t>
            </a:r>
            <a:r>
              <a:rPr lang="en-SG" sz="1000" dirty="0">
                <a:effectLst/>
                <a:latin typeface="Arial" panose="020B0604020202020204" pitchFamily="34" charset="0"/>
                <a:ea typeface="Times New Roman" panose="02020603050405020304" pitchFamily="18" charset="0"/>
              </a:rPr>
              <a:t>, H. and </a:t>
            </a:r>
            <a:r>
              <a:rPr lang="en-SG" sz="1000" dirty="0" err="1">
                <a:effectLst/>
                <a:latin typeface="Arial" panose="020B0604020202020204" pitchFamily="34" charset="0"/>
                <a:ea typeface="Times New Roman" panose="02020603050405020304" pitchFamily="18" charset="0"/>
              </a:rPr>
              <a:t>Heikkilä</a:t>
            </a:r>
            <a:r>
              <a:rPr lang="en-SG" sz="1000" dirty="0">
                <a:effectLst/>
                <a:latin typeface="Arial" panose="020B0604020202020204" pitchFamily="34" charset="0"/>
                <a:ea typeface="Times New Roman" panose="02020603050405020304" pitchFamily="18" charset="0"/>
              </a:rPr>
              <a:t>, J., 2018. From strategic goals to business model innovation paths: an exploratory study. </a:t>
            </a:r>
            <a:r>
              <a:rPr lang="en-SG" sz="1000" i="1" dirty="0">
                <a:effectLst/>
                <a:latin typeface="Arial" panose="020B0604020202020204" pitchFamily="34" charset="0"/>
                <a:ea typeface="Times New Roman" panose="02020603050405020304" pitchFamily="18" charset="0"/>
              </a:rPr>
              <a:t>Journal of small business and enterprise development</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25</a:t>
            </a:r>
            <a:r>
              <a:rPr lang="en-SG" sz="1000" dirty="0">
                <a:effectLst/>
                <a:latin typeface="Arial" panose="020B0604020202020204" pitchFamily="34" charset="0"/>
                <a:ea typeface="Times New Roman" panose="02020603050405020304" pitchFamily="18" charset="0"/>
              </a:rPr>
              <a:t>(1), pp.107-128.</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830250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4846</Words>
  <Application>Microsoft Office PowerPoint</Application>
  <PresentationFormat>Widescreen</PresentationFormat>
  <Paragraphs>220</Paragraphs>
  <Slides>25</Slides>
  <Notes>11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Ion</vt:lpstr>
      <vt:lpstr>BMSW 4006 Managing Enterprise in the 21st Century   Part-1: Group Presentation        </vt:lpstr>
      <vt:lpstr>Table of contents</vt:lpstr>
      <vt:lpstr>Introduction</vt:lpstr>
      <vt:lpstr>Overview of the business idea, product</vt:lpstr>
      <vt:lpstr>PowerPoint Presentation</vt:lpstr>
      <vt:lpstr>Legal format and management</vt:lpstr>
      <vt:lpstr>Explanation of target market</vt:lpstr>
      <vt:lpstr>PowerPoint Presentation</vt:lpstr>
      <vt:lpstr>Marketing Strategies</vt:lpstr>
      <vt:lpstr>                   Marketing strategies </vt:lpstr>
      <vt:lpstr>PESTLE analysis</vt:lpstr>
      <vt:lpstr>Pestle model</vt:lpstr>
      <vt:lpstr>PowerPoint Presentation</vt:lpstr>
      <vt:lpstr>PowerPoint Presentation</vt:lpstr>
      <vt:lpstr>Key marketing factors using 4Ps</vt:lpstr>
      <vt:lpstr>PowerPoint Presentation</vt:lpstr>
      <vt:lpstr>PowerPoint Presentation</vt:lpstr>
      <vt:lpstr>SWOT analysis evaluation</vt:lpstr>
      <vt:lpstr>PowerPoint Presentation</vt:lpstr>
      <vt:lpstr>PowerPoint Presentation</vt:lpstr>
      <vt:lpstr>Funding</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4006 Managing Enterprise in the 21st Century   Part-1: Group Presentation        </dc:title>
  <dc:creator/>
  <cp:lastModifiedBy>Ionut Aliu</cp:lastModifiedBy>
  <cp:revision>2</cp:revision>
  <dcterms:created xsi:type="dcterms:W3CDTF">2023-02-09T11:51:31Z</dcterms:created>
  <dcterms:modified xsi:type="dcterms:W3CDTF">2023-03-19T15:04:00Z</dcterms:modified>
</cp:coreProperties>
</file>