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1" r:id="rId4"/>
    <p:sldId id="262" r:id="rId5"/>
    <p:sldId id="260" r:id="rId6"/>
    <p:sldId id="259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62478" autoAdjust="0"/>
  </p:normalViewPr>
  <p:slideViewPr>
    <p:cSldViewPr snapToGrid="0">
      <p:cViewPr varScale="1">
        <p:scale>
          <a:sx n="46" d="100"/>
          <a:sy n="46" d="100"/>
        </p:scale>
        <p:origin x="162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7B31AE-50FC-4903-8DAC-DDCA6A0F04B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927880-A97F-4B58-A4D2-2E60AE44A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080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area</a:t>
            </a:r>
            <a:r>
              <a:rPr lang="en-GB" baseline="0" dirty="0" smtClean="0"/>
              <a:t> I wanted to focus on is the reheat furnaces.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Mainly the efficiency, wasted energy and improvements 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that could be made including reusing lost energy.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927880-A97F-4B58-A4D2-2E60AE44A24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748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600" dirty="0" smtClean="0"/>
              <a:t>This detail highlights the different areas of where the energy input</a:t>
            </a:r>
            <a:r>
              <a:rPr lang="en-GB" sz="1600" baseline="0" dirty="0" smtClean="0"/>
              <a:t> is dispersed</a:t>
            </a:r>
          </a:p>
          <a:p>
            <a:endParaRPr lang="en-GB" sz="1600" baseline="0" dirty="0" smtClean="0"/>
          </a:p>
          <a:p>
            <a:r>
              <a:rPr lang="en-GB" sz="1600" baseline="0" dirty="0" smtClean="0"/>
              <a:t>As well as how efficient the furnace is at directing that energy input.</a:t>
            </a:r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927880-A97F-4B58-A4D2-2E60AE44A24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940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Hot connect is currently 40% with targets of 50% of all scheduling.</a:t>
            </a:r>
          </a:p>
          <a:p>
            <a:endParaRPr lang="en-GB" dirty="0" smtClean="0"/>
          </a:p>
          <a:p>
            <a:r>
              <a:rPr lang="en-GB" dirty="0" smtClean="0"/>
              <a:t>A look into the scheduling of slabs could increase profits and reduce consumption</a:t>
            </a:r>
            <a:r>
              <a:rPr lang="en-GB" baseline="0" dirty="0" smtClean="0"/>
              <a:t> and waste.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927880-A97F-4B58-A4D2-2E60AE44A24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9816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furnaces efficiency</a:t>
            </a:r>
            <a:r>
              <a:rPr lang="en-GB" baseline="0" dirty="0" smtClean="0"/>
              <a:t> is low for such a large amount of energy input.</a:t>
            </a:r>
          </a:p>
          <a:p>
            <a:endParaRPr lang="en-GB" baseline="0" dirty="0" smtClean="0"/>
          </a:p>
          <a:p>
            <a:r>
              <a:rPr lang="en-GB" baseline="0" dirty="0" smtClean="0"/>
              <a:t>Some or most of this energy could be reused for generators such as a thermoelectric generator.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( Uses the heat from walls and roof to convert differences in temperature into voltage to be reused in the mill or across plant. )</a:t>
            </a:r>
          </a:p>
          <a:p>
            <a:endParaRPr lang="en-GB" baseline="0" dirty="0" smtClean="0"/>
          </a:p>
          <a:p>
            <a:r>
              <a:rPr lang="en-GB" baseline="0" dirty="0" smtClean="0"/>
              <a:t>Another investment could be </a:t>
            </a:r>
            <a:r>
              <a:rPr lang="en-GB" baseline="0" dirty="0" err="1" smtClean="0"/>
              <a:t>Climeon’s</a:t>
            </a:r>
            <a:r>
              <a:rPr lang="en-GB" baseline="0" dirty="0" smtClean="0"/>
              <a:t> electrical converter. ( Turns cooling water into voltage as 7% of heat loss is from cooling water 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927880-A97F-4B58-A4D2-2E60AE44A24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753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32F04D9-3ECD-46EE-BF4B-DA262B12C7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4051" y="5738070"/>
            <a:ext cx="6400800" cy="1420536"/>
          </a:xfrm>
        </p:spPr>
        <p:txBody>
          <a:bodyPr/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UWTSD – SA1</a:t>
            </a:r>
          </a:p>
          <a:p>
            <a:pPr algn="r"/>
            <a:r>
              <a:rPr lang="en-GB" dirty="0">
                <a:solidFill>
                  <a:schemeClr val="tx1"/>
                </a:solidFill>
              </a:rPr>
              <a:t>Advanced Manufacturing Operations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xmlns="" id="{B4F95347-08BA-4696-964E-9CD0504CD39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684212" y="694380"/>
            <a:ext cx="4627742" cy="295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6600" b="1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STUDY SKILLS</a:t>
            </a:r>
            <a:endParaRPr kumimoji="0" lang="en-GB" altLang="en-US" sz="1600" b="1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M4X02063/M4X00384</a:t>
            </a:r>
            <a:br>
              <a:rPr kumimoji="0" lang="en-GB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kumimoji="0" lang="en-GB" altLang="en-US" sz="200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4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Joshua Davies</a:t>
            </a:r>
            <a:endParaRPr kumimoji="0" lang="en-GB" altLang="en-US" sz="1600" b="1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</a:t>
            </a:r>
            <a:r>
              <a:rPr kumimoji="0" lang="en-GB" altLang="en-US" sz="4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1809100</a:t>
            </a:r>
            <a:endParaRPr kumimoji="0" lang="en-GB" altLang="en-US" sz="18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49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2ABBD9-E38A-4D99-8B74-D3C84F0CF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612" y="0"/>
            <a:ext cx="8534400" cy="915226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 rolled products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51D41D41-1FEA-498A-BA47-91028738EB0E}"/>
              </a:ext>
            </a:extLst>
          </p:cNvPr>
          <p:cNvSpPr txBox="1"/>
          <p:nvPr/>
        </p:nvSpPr>
        <p:spPr>
          <a:xfrm>
            <a:off x="780176" y="1610686"/>
            <a:ext cx="422805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An overview of reheat furnaces’:</a:t>
            </a:r>
            <a:endParaRPr lang="en-GB" sz="2000" b="1" dirty="0"/>
          </a:p>
          <a:p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Energy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Wasted Energy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Improved </a:t>
            </a:r>
            <a:r>
              <a:rPr lang="en-GB" b="1" dirty="0" smtClean="0"/>
              <a:t>processes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/>
              <a:t>Reusable </a:t>
            </a:r>
            <a:r>
              <a:rPr lang="en-GB" b="1" dirty="0"/>
              <a:t>energy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150" y="1727342"/>
            <a:ext cx="5380163" cy="2807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EC5E41D2-5916-44AD-8652-B374B66B63F9}"/>
              </a:ext>
            </a:extLst>
          </p:cNvPr>
          <p:cNvSpPr/>
          <p:nvPr/>
        </p:nvSpPr>
        <p:spPr>
          <a:xfrm>
            <a:off x="1079953" y="4867072"/>
            <a:ext cx="827839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</a:rPr>
              <a:t>“Around the world, approximately 5% of global energy is consumed by the iron and steel industry”. 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660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E2EEA6C0-9C2B-4771-A0C3-938565ABD1A8}"/>
              </a:ext>
            </a:extLst>
          </p:cNvPr>
          <p:cNvSpPr/>
          <p:nvPr/>
        </p:nvSpPr>
        <p:spPr>
          <a:xfrm>
            <a:off x="1665576" y="4749720"/>
            <a:ext cx="83405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Recovering waste heat from flue gas through recuperating zones saves the company around 16% of total energy lost. This could be more than 30% with improvements to the system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xmlns="" id="{442ABBD9-E38A-4D99-8B74-D3C84F0CF42B}"/>
              </a:ext>
            </a:extLst>
          </p:cNvPr>
          <p:cNvSpPr txBox="1">
            <a:spLocks/>
          </p:cNvSpPr>
          <p:nvPr/>
        </p:nvSpPr>
        <p:spPr>
          <a:xfrm>
            <a:off x="2193215" y="253092"/>
            <a:ext cx="8534400" cy="1507067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 Efficiency &amp; Waste</a:t>
            </a:r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610046" y="6352212"/>
            <a:ext cx="482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[4]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1128D4CD-4556-40EF-B272-F86CF65EF2D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360640" y="1006626"/>
            <a:ext cx="4950460" cy="345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49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C4CDBD29-26C9-4918-B553-8732AB083F68}"/>
              </a:ext>
            </a:extLst>
          </p:cNvPr>
          <p:cNvSpPr/>
          <p:nvPr/>
        </p:nvSpPr>
        <p:spPr>
          <a:xfrm>
            <a:off x="958433" y="1072200"/>
            <a:ext cx="91386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</a:rPr>
              <a:t>Charging slabs to the reheat Furnaces at an average of 450̊c would provide a benefit of 128.23MJ/ton. After a week of rolling at 50% hot connect you would expect to see an energy reduction of </a:t>
            </a:r>
            <a:r>
              <a:rPr lang="en-GB" b="1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10643.1GJ and £10,043 / week in savings.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8B59A725-15BC-4B94-9221-F58DEE07F995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985854" y="2166496"/>
            <a:ext cx="7338450" cy="344869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442ABBD9-E38A-4D99-8B74-D3C84F0CF42B}"/>
              </a:ext>
            </a:extLst>
          </p:cNvPr>
          <p:cNvSpPr txBox="1">
            <a:spLocks/>
          </p:cNvSpPr>
          <p:nvPr/>
        </p:nvSpPr>
        <p:spPr>
          <a:xfrm>
            <a:off x="2797935" y="147700"/>
            <a:ext cx="8534400" cy="1507067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processes</a:t>
            </a:r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237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15F2CCA6-0F8D-466C-8622-C7DB1B9F823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5932" y="2827801"/>
            <a:ext cx="2984891" cy="246438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104C9078-23EE-46CA-A9F9-5F444EE5CC16}"/>
              </a:ext>
            </a:extLst>
          </p:cNvPr>
          <p:cNvSpPr/>
          <p:nvPr/>
        </p:nvSpPr>
        <p:spPr>
          <a:xfrm>
            <a:off x="634037" y="952592"/>
            <a:ext cx="964867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One potential investment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</a:rPr>
              <a:t>for reusable energy to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be considered for Tata is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</a:rPr>
              <a:t>the use of thermoelectric generators. Constructed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on the Seebeck effect. The Seebeck effect can be described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</a:rPr>
              <a:t>as: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xmlns="" id="{A6D9CD5C-4927-4E80-B51A-152A06DA7D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4730" y="5393976"/>
            <a:ext cx="7547296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amount of heat </a:t>
            </a:r>
            <a:r>
              <a:rPr kumimoji="0" lang="en-GB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waste absorbed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through the walls, roof and furnace </a:t>
            </a:r>
            <a:r>
              <a:rPr kumimoji="0" lang="en-GB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doors equates to 17.68% of the total energy output, which could be recovered. 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442ABBD9-E38A-4D99-8B74-D3C84F0CF42B}"/>
              </a:ext>
            </a:extLst>
          </p:cNvPr>
          <p:cNvSpPr txBox="1">
            <a:spLocks/>
          </p:cNvSpPr>
          <p:nvPr/>
        </p:nvSpPr>
        <p:spPr>
          <a:xfrm>
            <a:off x="2811370" y="199059"/>
            <a:ext cx="8534400" cy="1507067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Reusable energy</a:t>
            </a:r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251536" y="1999992"/>
            <a:ext cx="64136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“Any thermoelectric effect involves the conversion of differences in temperatures into voltage differences.”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11345770" y="6413862"/>
            <a:ext cx="4827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[3]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709300" y="6413862"/>
            <a:ext cx="482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[4]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33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E779288B-33C4-4954-AAC0-0AEE74F459B4}"/>
              </a:ext>
            </a:extLst>
          </p:cNvPr>
          <p:cNvSpPr/>
          <p:nvPr/>
        </p:nvSpPr>
        <p:spPr>
          <a:xfrm>
            <a:off x="682066" y="1127716"/>
            <a:ext cx="1071274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ResearchGate, “The thermoelectric generators use for waste heat utilization from conventional power plant,” ND January 2017. [Online]. Available: https://www.researchgate.net/publication/315302157_The_thermoelectric_generators_use_for_waste_heat_utilization_from_conventional_power_plant. [Accessed 15 November 2019].</a:t>
            </a:r>
            <a:endParaRPr lang="en-GB" sz="1400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4958380F-8FED-4F3D-B73E-E95176C8BED4}"/>
              </a:ext>
            </a:extLst>
          </p:cNvPr>
          <p:cNvSpPr/>
          <p:nvPr/>
        </p:nvSpPr>
        <p:spPr>
          <a:xfrm>
            <a:off x="682065" y="4915169"/>
            <a:ext cx="943291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W. H. Chen, Y.C. Chung, J.L. Liu, “Analysis on energy consumption and performance of reheating furnaces in a hot strip mill,” </a:t>
            </a:r>
            <a:r>
              <a:rPr lang="en-GB" sz="1400" b="1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Communications in Heat and Mass Transfer, 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pp. 695-706, 2005. </a:t>
            </a:r>
            <a:endParaRPr lang="en-GB" sz="1400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4958380F-8FED-4F3D-B73E-E95176C8BED4}"/>
              </a:ext>
            </a:extLst>
          </p:cNvPr>
          <p:cNvSpPr/>
          <p:nvPr/>
        </p:nvSpPr>
        <p:spPr>
          <a:xfrm>
            <a:off x="684213" y="3477479"/>
            <a:ext cx="9432910" cy="7671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V.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Vaidyanathan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, “What Are The Seebeck Effect And The Peltier Effect?,”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ScienceABC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, 19 October 2019. [Online]. Available: https://www.scienceabc.com/pure-sciences/what-are-the-seebeck-effect-and-peltier-effect.html. [Accessed 13 November 2019].</a:t>
            </a:r>
            <a:endParaRPr lang="en-GB" sz="14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E779288B-33C4-4954-AAC0-0AEE74F459B4}"/>
              </a:ext>
            </a:extLst>
          </p:cNvPr>
          <p:cNvSpPr/>
          <p:nvPr/>
        </p:nvSpPr>
        <p:spPr>
          <a:xfrm>
            <a:off x="682065" y="2488659"/>
            <a:ext cx="10712741" cy="5366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Biao Lu,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Demin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Chen,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Guang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Chen,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Weiping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Yu, “An energy apportionment model for a reheating furnace in a hot rolling mill - A case study,” Applied Thermal Engineering, pp. 174-183, 2017. </a:t>
            </a:r>
            <a:endParaRPr lang="en-GB" sz="14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xmlns="" id="{442ABBD9-E38A-4D99-8B74-D3C84F0CF42B}"/>
              </a:ext>
            </a:extLst>
          </p:cNvPr>
          <p:cNvSpPr txBox="1">
            <a:spLocks/>
          </p:cNvSpPr>
          <p:nvPr/>
        </p:nvSpPr>
        <p:spPr>
          <a:xfrm>
            <a:off x="283335" y="220814"/>
            <a:ext cx="8534400" cy="1507067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9365" y="1024093"/>
            <a:ext cx="56667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b="1" dirty="0" smtClean="0"/>
          </a:p>
          <a:p>
            <a:r>
              <a:rPr lang="en-GB" sz="1400" b="1" dirty="0" smtClean="0"/>
              <a:t>[1]</a:t>
            </a:r>
          </a:p>
          <a:p>
            <a:endParaRPr lang="en-GB" sz="1400" dirty="0"/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r>
              <a:rPr lang="en-GB" sz="1400" b="1" dirty="0" smtClean="0"/>
              <a:t>[2]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99365" y="3555093"/>
            <a:ext cx="4827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[3]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99365" y="4968371"/>
            <a:ext cx="482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[4]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8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1181" y="2208024"/>
            <a:ext cx="8534400" cy="1507067"/>
          </a:xfrm>
        </p:spPr>
        <p:txBody>
          <a:bodyPr>
            <a:normAutofit/>
          </a:bodyPr>
          <a:lstStyle/>
          <a:p>
            <a:r>
              <a:rPr lang="en-GB" sz="7500" b="1" dirty="0" smtClean="0"/>
              <a:t>Questions</a:t>
            </a:r>
            <a:r>
              <a:rPr lang="en-GB" sz="5000" b="1" dirty="0" smtClean="0"/>
              <a:t>?</a:t>
            </a:r>
            <a:endParaRPr lang="en-GB" sz="5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48544" y="2415253"/>
            <a:ext cx="4966856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500" b="1" dirty="0" smtClean="0"/>
              <a:t>Thank you</a:t>
            </a:r>
            <a:endParaRPr lang="en-GB" sz="6500" b="1" dirty="0"/>
          </a:p>
        </p:txBody>
      </p:sp>
    </p:spTree>
    <p:extLst>
      <p:ext uri="{BB962C8B-B14F-4D97-AF65-F5344CB8AC3E}">
        <p14:creationId xmlns:p14="http://schemas.microsoft.com/office/powerpoint/2010/main" val="390431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565</Words>
  <Application>Microsoft Office PowerPoint</Application>
  <PresentationFormat>Widescreen</PresentationFormat>
  <Paragraphs>76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Calibri Light</vt:lpstr>
      <vt:lpstr>Century Gothic</vt:lpstr>
      <vt:lpstr>Times New Roman</vt:lpstr>
      <vt:lpstr>Wingdings 3</vt:lpstr>
      <vt:lpstr>Slice</vt:lpstr>
      <vt:lpstr>STUDY SKILLS M4X02063/M4X00384  Joshua Davies STUDENT ID: 1809100</vt:lpstr>
      <vt:lpstr>Hot rolled products</vt:lpstr>
      <vt:lpstr>PowerPoint Presentation</vt:lpstr>
      <vt:lpstr>PowerPoint Presentation</vt:lpstr>
      <vt:lpstr>PowerPoint Presentation</vt:lpstr>
      <vt:lpstr>PowerPoint Presentation</vt:lpstr>
      <vt:lpstr>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M4X02063/M4X00384  Joshua Davies STUDENT ID: 1809100</dc:title>
  <dc:creator>Joshua Davies (1809100)</dc:creator>
  <cp:lastModifiedBy>Davies, Joshua</cp:lastModifiedBy>
  <cp:revision>13</cp:revision>
  <dcterms:created xsi:type="dcterms:W3CDTF">2019-11-20T19:44:10Z</dcterms:created>
  <dcterms:modified xsi:type="dcterms:W3CDTF">2019-11-22T14:03:14Z</dcterms:modified>
</cp:coreProperties>
</file>