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73" r:id="rId5"/>
  </p:sldMasterIdLst>
  <p:notesMasterIdLst>
    <p:notesMasterId r:id="rId8"/>
  </p:notesMasterIdLst>
  <p:handoutMasterIdLst>
    <p:handoutMasterId r:id="rId9"/>
  </p:handoutMasterIdLst>
  <p:sldIdLst>
    <p:sldId id="256" r:id="rId6"/>
    <p:sldId id="261" r:id="rId7"/>
  </p:sldIdLst>
  <p:sldSz cx="12801600" cy="9601200" type="A3"/>
  <p:notesSz cx="6858000" cy="9144000"/>
  <p:defaultTextStyle>
    <a:defPPr>
      <a:defRPr lang="en-US"/>
    </a:defPPr>
    <a:lvl1pPr marL="0" algn="l" defTabSz="1279803" rtl="0" eaLnBrk="1" latinLnBrk="0" hangingPunct="1">
      <a:defRPr sz="2508" kern="1200">
        <a:solidFill>
          <a:schemeClr val="tx1"/>
        </a:solidFill>
        <a:latin typeface="+mn-lt"/>
        <a:ea typeface="+mn-ea"/>
        <a:cs typeface="+mn-cs"/>
      </a:defRPr>
    </a:lvl1pPr>
    <a:lvl2pPr marL="639902" algn="l" defTabSz="1279803" rtl="0" eaLnBrk="1" latinLnBrk="0" hangingPunct="1">
      <a:defRPr sz="2508" kern="1200">
        <a:solidFill>
          <a:schemeClr val="tx1"/>
        </a:solidFill>
        <a:latin typeface="+mn-lt"/>
        <a:ea typeface="+mn-ea"/>
        <a:cs typeface="+mn-cs"/>
      </a:defRPr>
    </a:lvl2pPr>
    <a:lvl3pPr marL="1279803" algn="l" defTabSz="1279803" rtl="0" eaLnBrk="1" latinLnBrk="0" hangingPunct="1">
      <a:defRPr sz="2508" kern="1200">
        <a:solidFill>
          <a:schemeClr val="tx1"/>
        </a:solidFill>
        <a:latin typeface="+mn-lt"/>
        <a:ea typeface="+mn-ea"/>
        <a:cs typeface="+mn-cs"/>
      </a:defRPr>
    </a:lvl3pPr>
    <a:lvl4pPr marL="1919705" algn="l" defTabSz="1279803" rtl="0" eaLnBrk="1" latinLnBrk="0" hangingPunct="1">
      <a:defRPr sz="2508" kern="1200">
        <a:solidFill>
          <a:schemeClr val="tx1"/>
        </a:solidFill>
        <a:latin typeface="+mn-lt"/>
        <a:ea typeface="+mn-ea"/>
        <a:cs typeface="+mn-cs"/>
      </a:defRPr>
    </a:lvl4pPr>
    <a:lvl5pPr marL="2559607" algn="l" defTabSz="1279803" rtl="0" eaLnBrk="1" latinLnBrk="0" hangingPunct="1">
      <a:defRPr sz="2508" kern="1200">
        <a:solidFill>
          <a:schemeClr val="tx1"/>
        </a:solidFill>
        <a:latin typeface="+mn-lt"/>
        <a:ea typeface="+mn-ea"/>
        <a:cs typeface="+mn-cs"/>
      </a:defRPr>
    </a:lvl5pPr>
    <a:lvl6pPr marL="3199509" algn="l" defTabSz="1279803" rtl="0" eaLnBrk="1" latinLnBrk="0" hangingPunct="1">
      <a:defRPr sz="2508" kern="1200">
        <a:solidFill>
          <a:schemeClr val="tx1"/>
        </a:solidFill>
        <a:latin typeface="+mn-lt"/>
        <a:ea typeface="+mn-ea"/>
        <a:cs typeface="+mn-cs"/>
      </a:defRPr>
    </a:lvl6pPr>
    <a:lvl7pPr marL="3839411" algn="l" defTabSz="1279803" rtl="0" eaLnBrk="1" latinLnBrk="0" hangingPunct="1">
      <a:defRPr sz="2508" kern="1200">
        <a:solidFill>
          <a:schemeClr val="tx1"/>
        </a:solidFill>
        <a:latin typeface="+mn-lt"/>
        <a:ea typeface="+mn-ea"/>
        <a:cs typeface="+mn-cs"/>
      </a:defRPr>
    </a:lvl7pPr>
    <a:lvl8pPr marL="4479312" algn="l" defTabSz="1279803" rtl="0" eaLnBrk="1" latinLnBrk="0" hangingPunct="1">
      <a:defRPr sz="2508" kern="1200">
        <a:solidFill>
          <a:schemeClr val="tx1"/>
        </a:solidFill>
        <a:latin typeface="+mn-lt"/>
        <a:ea typeface="+mn-ea"/>
        <a:cs typeface="+mn-cs"/>
      </a:defRPr>
    </a:lvl8pPr>
    <a:lvl9pPr marL="5119214" algn="l" defTabSz="1279803" rtl="0" eaLnBrk="1" latinLnBrk="0" hangingPunct="1">
      <a:defRPr sz="2508"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845" userDrawn="1">
          <p15:clr>
            <a:srgbClr val="A4A3A4"/>
          </p15:clr>
        </p15:guide>
        <p15:guide id="10" pos="84" userDrawn="1">
          <p15:clr>
            <a:srgbClr val="A4A3A4"/>
          </p15:clr>
        </p15:guide>
        <p15:guide id="11" pos="7983"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66CCFF"/>
    <a:srgbClr val="F1D906"/>
    <a:srgbClr val="107A74"/>
    <a:srgbClr val="143161"/>
    <a:srgbClr val="A18616"/>
    <a:srgbClr val="FCE400"/>
    <a:srgbClr val="147B5F"/>
    <a:srgbClr val="0575AC"/>
    <a:srgbClr val="0C76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56" d="100"/>
          <a:sy n="56" d="100"/>
        </p:scale>
        <p:origin x="1934" y="48"/>
      </p:cViewPr>
      <p:guideLst>
        <p:guide orient="horz" pos="845"/>
        <p:guide pos="84"/>
        <p:guide pos="7983"/>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1279803" rtl="0" eaLnBrk="1" latinLnBrk="0" hangingPunct="1">
      <a:defRPr sz="1691" kern="1200">
        <a:solidFill>
          <a:schemeClr val="tx1"/>
        </a:solidFill>
        <a:latin typeface="+mn-lt"/>
        <a:ea typeface="+mn-ea"/>
        <a:cs typeface="+mn-cs"/>
      </a:defRPr>
    </a:lvl1pPr>
    <a:lvl2pPr marL="639902" algn="l" defTabSz="1279803" rtl="0" eaLnBrk="1" latinLnBrk="0" hangingPunct="1">
      <a:defRPr sz="1691" kern="1200">
        <a:solidFill>
          <a:schemeClr val="tx1"/>
        </a:solidFill>
        <a:latin typeface="+mn-lt"/>
        <a:ea typeface="+mn-ea"/>
        <a:cs typeface="+mn-cs"/>
      </a:defRPr>
    </a:lvl2pPr>
    <a:lvl3pPr marL="1279803" algn="l" defTabSz="1279803" rtl="0" eaLnBrk="1" latinLnBrk="0" hangingPunct="1">
      <a:defRPr sz="1691" kern="1200">
        <a:solidFill>
          <a:schemeClr val="tx1"/>
        </a:solidFill>
        <a:latin typeface="+mn-lt"/>
        <a:ea typeface="+mn-ea"/>
        <a:cs typeface="+mn-cs"/>
      </a:defRPr>
    </a:lvl3pPr>
    <a:lvl4pPr marL="1919705" algn="l" defTabSz="1279803" rtl="0" eaLnBrk="1" latinLnBrk="0" hangingPunct="1">
      <a:defRPr sz="1691" kern="1200">
        <a:solidFill>
          <a:schemeClr val="tx1"/>
        </a:solidFill>
        <a:latin typeface="+mn-lt"/>
        <a:ea typeface="+mn-ea"/>
        <a:cs typeface="+mn-cs"/>
      </a:defRPr>
    </a:lvl4pPr>
    <a:lvl5pPr marL="2559607" algn="l" defTabSz="1279803" rtl="0" eaLnBrk="1" latinLnBrk="0" hangingPunct="1">
      <a:defRPr sz="1691" kern="1200">
        <a:solidFill>
          <a:schemeClr val="tx1"/>
        </a:solidFill>
        <a:latin typeface="+mn-lt"/>
        <a:ea typeface="+mn-ea"/>
        <a:cs typeface="+mn-cs"/>
      </a:defRPr>
    </a:lvl5pPr>
    <a:lvl6pPr marL="3199509" algn="l" defTabSz="1279803" rtl="0" eaLnBrk="1" latinLnBrk="0" hangingPunct="1">
      <a:defRPr sz="1691" kern="1200">
        <a:solidFill>
          <a:schemeClr val="tx1"/>
        </a:solidFill>
        <a:latin typeface="+mn-lt"/>
        <a:ea typeface="+mn-ea"/>
        <a:cs typeface="+mn-cs"/>
      </a:defRPr>
    </a:lvl6pPr>
    <a:lvl7pPr marL="3839411" algn="l" defTabSz="1279803" rtl="0" eaLnBrk="1" latinLnBrk="0" hangingPunct="1">
      <a:defRPr sz="1691" kern="1200">
        <a:solidFill>
          <a:schemeClr val="tx1"/>
        </a:solidFill>
        <a:latin typeface="+mn-lt"/>
        <a:ea typeface="+mn-ea"/>
        <a:cs typeface="+mn-cs"/>
      </a:defRPr>
    </a:lvl7pPr>
    <a:lvl8pPr marL="4479312" algn="l" defTabSz="1279803" rtl="0" eaLnBrk="1" latinLnBrk="0" hangingPunct="1">
      <a:defRPr sz="1691" kern="1200">
        <a:solidFill>
          <a:schemeClr val="tx1"/>
        </a:solidFill>
        <a:latin typeface="+mn-lt"/>
        <a:ea typeface="+mn-ea"/>
        <a:cs typeface="+mn-cs"/>
      </a:defRPr>
    </a:lvl8pPr>
    <a:lvl9pPr marL="5119214" algn="l" defTabSz="1279803" rtl="0" eaLnBrk="1" latinLnBrk="0" hangingPunct="1">
      <a:defRPr sz="169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4072" y="1605284"/>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9366"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9366" y="3890210"/>
            <a:ext cx="2927943"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333286"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333287"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547580"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545264" y="1363279"/>
            <a:ext cx="2933700"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748096" y="1363279"/>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748096" y="1605284"/>
            <a:ext cx="2930380"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748096" y="3907776"/>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748096" y="412321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748096" y="7234719"/>
            <a:ext cx="2930380" cy="516800"/>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748096" y="745464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34072" y="4105763"/>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1730340" y="896546"/>
            <a:ext cx="9333032"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78" name="Text Placeholder 76"/>
          <p:cNvSpPr>
            <a:spLocks noGrp="1"/>
          </p:cNvSpPr>
          <p:nvPr>
            <p:ph type="body" sz="quarter" idx="151" hasCustomPrompt="1"/>
          </p:nvPr>
        </p:nvSpPr>
        <p:spPr>
          <a:xfrm>
            <a:off x="1730340" y="543814"/>
            <a:ext cx="9333032"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79" name="Text Placeholder 76"/>
          <p:cNvSpPr>
            <a:spLocks noGrp="1"/>
          </p:cNvSpPr>
          <p:nvPr>
            <p:ph type="body" sz="quarter" idx="153" hasCustomPrompt="1"/>
          </p:nvPr>
        </p:nvSpPr>
        <p:spPr>
          <a:xfrm>
            <a:off x="1730340" y="113634"/>
            <a:ext cx="9333032"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4072" y="1605284"/>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9366"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9366" y="3890210"/>
            <a:ext cx="2927943"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333286"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333287"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547580"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545264" y="1363279"/>
            <a:ext cx="2933700"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748096" y="1363279"/>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748096" y="1605284"/>
            <a:ext cx="2930380"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748096" y="3907776"/>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748096" y="412321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748096" y="7234719"/>
            <a:ext cx="2930380" cy="516800"/>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748096" y="745464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34072" y="4105763"/>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730340" y="896546"/>
            <a:ext cx="9333032"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730340" y="543814"/>
            <a:ext cx="9333032"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730340" y="113634"/>
            <a:ext cx="9333032"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63721" y="1667703"/>
            <a:ext cx="3964122"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269015" y="1415890"/>
            <a:ext cx="395882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269015" y="5151697"/>
            <a:ext cx="3964585"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274774" y="4909250"/>
            <a:ext cx="395882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4419997" y="6130124"/>
            <a:ext cx="3958364"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419997" y="5880626"/>
            <a:ext cx="3958364"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4422313" y="1667703"/>
            <a:ext cx="3958364"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4419998" y="1415890"/>
            <a:ext cx="39606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8573758" y="1415890"/>
            <a:ext cx="3959675"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8573758" y="1667703"/>
            <a:ext cx="3959675"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8573758" y="4899885"/>
            <a:ext cx="3959675" cy="350729"/>
          </a:xfrm>
          <a:prstGeom prst="rect">
            <a:avLst/>
          </a:prstGeom>
          <a:noFill/>
        </p:spPr>
        <p:txBody>
          <a:bodyPr wrap="square" lIns="91436" tIns="91436" rIns="91436" bIns="91436" anchor="t" anchorCtr="0">
            <a:spAutoFit/>
          </a:bodyPr>
          <a:lstStyle>
            <a:lvl1pPr marL="0" indent="0" algn="ctr">
              <a:buNone/>
              <a:tabLst/>
              <a:defRPr sz="1079"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8572290" y="5127452"/>
            <a:ext cx="3961143"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8573758" y="7369875"/>
            <a:ext cx="3959675"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8573758" y="7597442"/>
            <a:ext cx="3961143"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1730340" y="896546"/>
            <a:ext cx="9333032"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1730340" y="543814"/>
            <a:ext cx="9333032"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1730340" y="113634"/>
            <a:ext cx="9333032"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5706" y="1641330"/>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141000" y="1389517"/>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135242" y="4217195"/>
            <a:ext cx="2933700"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140999" y="3974747"/>
            <a:ext cx="2931385"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3379589" y="1625935"/>
            <a:ext cx="6043347"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3379589" y="1376438"/>
            <a:ext cx="604334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3379589" y="6202842"/>
            <a:ext cx="60433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3379589" y="5963152"/>
            <a:ext cx="604334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9728752" y="1376438"/>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9728752" y="1628251"/>
            <a:ext cx="2930380"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9728752" y="3979233"/>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9728752" y="4194677"/>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9728752" y="7303399"/>
            <a:ext cx="2930380" cy="516800"/>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9728752" y="7527077"/>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3200400" y="874470"/>
            <a:ext cx="6400801"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3200400" y="543814"/>
            <a:ext cx="6389688"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3200400" y="113634"/>
            <a:ext cx="6389688"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IN"/>
          </a:p>
        </p:txBody>
      </p:sp>
      <p:sp>
        <p:nvSpPr>
          <p:cNvPr id="3" name="Subtitle 2"/>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3493375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31817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IN"/>
          </a:p>
        </p:txBody>
      </p:sp>
      <p:sp>
        <p:nvSpPr>
          <p:cNvPr id="3" name="Text Placeholder 2"/>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763173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530825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6"/>
            <a:ext cx="11041380" cy="1855788"/>
          </a:xfrm>
        </p:spPr>
        <p:txBody>
          <a:bodyPr/>
          <a:lstStyle/>
          <a:p>
            <a:r>
              <a:rPr lang="en-US"/>
              <a:t>Click to edit Master title style</a:t>
            </a:r>
            <a:endParaRPr lang="en-IN"/>
          </a:p>
        </p:txBody>
      </p:sp>
      <p:sp>
        <p:nvSpPr>
          <p:cNvPr id="3" name="Text Placeholder 2"/>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Edit Master text styles</a:t>
            </a:r>
          </a:p>
        </p:txBody>
      </p:sp>
      <p:sp>
        <p:nvSpPr>
          <p:cNvPr id="4" name="Content Placeholder 3"/>
          <p:cNvSpPr>
            <a:spLocks noGrp="1"/>
          </p:cNvSpPr>
          <p:nvPr>
            <p:ph sz="half" idx="2"/>
          </p:nvPr>
        </p:nvSpPr>
        <p:spPr>
          <a:xfrm>
            <a:off x="881778"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Edit Master text styles</a:t>
            </a:r>
          </a:p>
        </p:txBody>
      </p:sp>
      <p:sp>
        <p:nvSpPr>
          <p:cNvPr id="6" name="Content Placeholder 5"/>
          <p:cNvSpPr>
            <a:spLocks noGrp="1"/>
          </p:cNvSpPr>
          <p:nvPr>
            <p:ph sz="quarter" idx="4"/>
          </p:nvPr>
        </p:nvSpPr>
        <p:spPr>
          <a:xfrm>
            <a:off x="6480810"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1206712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3238399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674715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IN"/>
          </a:p>
        </p:txBody>
      </p:sp>
      <p:sp>
        <p:nvSpPr>
          <p:cNvPr id="3" name="Content Placeholder 2"/>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609570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IN"/>
          </a:p>
        </p:txBody>
      </p:sp>
      <p:sp>
        <p:nvSpPr>
          <p:cNvPr id="3" name="Picture Placeholder 2"/>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IN"/>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470574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804205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5" y="511175"/>
            <a:ext cx="2760345" cy="8136573"/>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80110"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ADA74B3-1746-4D15-AA37-F1CD22847FB4}" type="datetimeFigureOut">
              <a:rPr lang="en-GB" smtClean="0"/>
              <a:pPr/>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pPr/>
              <a:t>‹#›</a:t>
            </a:fld>
            <a:endParaRPr lang="en-GB"/>
          </a:p>
        </p:txBody>
      </p:sp>
    </p:spTree>
    <p:extLst>
      <p:ext uri="{BB962C8B-B14F-4D97-AF65-F5344CB8AC3E}">
        <p14:creationId xmlns:p14="http://schemas.microsoft.com/office/powerpoint/2010/main" val="2392399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30105"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0" name="Rounded Rectangle 39"/>
          <p:cNvSpPr/>
          <p:nvPr userDrawn="1"/>
        </p:nvSpPr>
        <p:spPr>
          <a:xfrm>
            <a:off x="3333440"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2" name="Rounded Rectangle 41"/>
          <p:cNvSpPr/>
          <p:nvPr userDrawn="1"/>
        </p:nvSpPr>
        <p:spPr>
          <a:xfrm>
            <a:off x="6536775"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64" name="Rounded Rectangle 63"/>
          <p:cNvSpPr/>
          <p:nvPr userDrawn="1"/>
        </p:nvSpPr>
        <p:spPr>
          <a:xfrm>
            <a:off x="9740110"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66" name="Group 65"/>
          <p:cNvGrpSpPr/>
          <p:nvPr userDrawn="1"/>
        </p:nvGrpSpPr>
        <p:grpSpPr>
          <a:xfrm rot="10800000">
            <a:off x="-10675" y="9159758"/>
            <a:ext cx="12812275" cy="438150"/>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0"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12630" y="3292"/>
            <a:ext cx="12805739" cy="1201689"/>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094910" y="4112"/>
          <a:ext cx="2851587" cy="9654320"/>
        </p:xfrm>
        <a:graphic>
          <a:graphicData uri="http://schemas.openxmlformats.org/drawingml/2006/table">
            <a:tbl>
              <a:tblPr firstRow="1" bandRow="1">
                <a:tableStyleId>{5C22544A-7EE6-4342-B048-85BDC9FD1C3A}</a:tableStyleId>
              </a:tblPr>
              <a:tblGrid>
                <a:gridCol w="1222738">
                  <a:extLst>
                    <a:ext uri="{9D8B030D-6E8A-4147-A177-3AD203B41FA5}">
                      <a16:colId xmlns:a16="http://schemas.microsoft.com/office/drawing/2014/main" val="20000"/>
                    </a:ext>
                  </a:extLst>
                </a:gridCol>
                <a:gridCol w="1628849">
                  <a:extLst>
                    <a:ext uri="{9D8B030D-6E8A-4147-A177-3AD203B41FA5}">
                      <a16:colId xmlns:a16="http://schemas.microsoft.com/office/drawing/2014/main" val="20001"/>
                    </a:ext>
                  </a:extLst>
                </a:gridCol>
              </a:tblGrid>
              <a:tr h="38765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100" b="0" spc="600" dirty="0">
                          <a:solidFill>
                            <a:srgbClr val="1F3A4E"/>
                          </a:solidFill>
                          <a:latin typeface="Arial Black" panose="020B0A04020102020204" pitchFamily="34" charset="0"/>
                        </a:rPr>
                        <a:t>QUICK START GUIDE</a:t>
                      </a:r>
                      <a:br>
                        <a:rPr lang="en-US" sz="11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1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26932">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53340" marR="26670" marT="40005" marB="1333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333622">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36 inches tall</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by</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26670" marR="26670" marT="13335" marB="1333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53340" marR="26670" marT="40005" marB="13335">
                    <a:solidFill>
                      <a:srgbClr val="010101"/>
                    </a:solidFill>
                  </a:tcPr>
                </a:tc>
                <a:extLst>
                  <a:ext uri="{0D108BD9-81ED-4DB2-BD59-A6C34878D82A}">
                    <a16:rowId xmlns:a16="http://schemas.microsoft.com/office/drawing/2014/main" val="10008"/>
                  </a:ext>
                </a:extLst>
              </a:tr>
              <a:tr h="1250869">
                <a:tc>
                  <a:txBody>
                    <a:bodyPr/>
                    <a:lstStyle/>
                    <a:p>
                      <a:endParaRPr lang="en-US" sz="600" dirty="0">
                        <a:solidFill>
                          <a:srgbClr val="1F3A4E"/>
                        </a:solidFill>
                      </a:endParaRPr>
                    </a:p>
                  </a:txBody>
                  <a:tcPr marL="26670" marR="26670" marT="13335" marB="13335">
                    <a:blipFill rotWithShape="1">
                      <a:blip r:embed="rId3"/>
                      <a:stretch>
                        <a:fillRect/>
                      </a:stretch>
                    </a:blipFill>
                  </a:tcPr>
                </a:tc>
                <a:tc>
                  <a:txBody>
                    <a:bodyPr/>
                    <a:lstStyle/>
                    <a:p>
                      <a:pPr algn="l"/>
                      <a:r>
                        <a:rPr lang="en-US" sz="700" b="1" baseline="0" dirty="0">
                          <a:solidFill>
                            <a:srgbClr val="FFC000"/>
                          </a:solidFill>
                          <a:latin typeface="Arial" panose="020B0604020202020204" pitchFamily="34" charset="0"/>
                          <a:cs typeface="Arial" panose="020B0604020202020204" pitchFamily="34" charset="0"/>
                        </a:rPr>
                        <a:t>How to </a:t>
                      </a:r>
                      <a:r>
                        <a:rPr lang="en-US" sz="1200" b="1" baseline="0" dirty="0">
                          <a:solidFill>
                            <a:srgbClr val="FFC000"/>
                          </a:solidFill>
                          <a:latin typeface="Arial" panose="020B0604020202020204" pitchFamily="34" charset="0"/>
                          <a:cs typeface="Arial" panose="020B0604020202020204" pitchFamily="34" charset="0"/>
                        </a:rPr>
                        <a:t>Zoom in </a:t>
                      </a:r>
                      <a:r>
                        <a:rPr lang="en-US" sz="7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7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53340" marR="26670" marT="40005" marB="13335">
                    <a:solidFill>
                      <a:srgbClr val="010101"/>
                    </a:solidFill>
                  </a:tcPr>
                </a:tc>
                <a:extLst>
                  <a:ext uri="{0D108BD9-81ED-4DB2-BD59-A6C34878D82A}">
                    <a16:rowId xmlns:a16="http://schemas.microsoft.com/office/drawing/2014/main" val="10001"/>
                  </a:ext>
                </a:extLst>
              </a:tr>
              <a:tr h="525153">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6670" marR="26670" marT="13335" marB="1333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115432">
                <a:tc>
                  <a:txBody>
                    <a:bodyPr/>
                    <a:lstStyle/>
                    <a:p>
                      <a:endParaRPr lang="en-US" sz="600" dirty="0">
                        <a:solidFill>
                          <a:srgbClr val="1F3A4E"/>
                        </a:solidFill>
                      </a:endParaRPr>
                    </a:p>
                  </a:txBody>
                  <a:tcPr marL="26670" marR="26670" marT="13335" marB="13335">
                    <a:blipFill rotWithShape="1">
                      <a:blip r:embed="rId4"/>
                      <a:stretch>
                        <a:fillRect/>
                      </a:stretch>
                    </a:blipFill>
                  </a:tcPr>
                </a:tc>
                <a:tc>
                  <a:txBody>
                    <a:bodyPr/>
                    <a:lstStyle/>
                    <a:p>
                      <a:pPr marL="0" lvl="1" indent="0" algn="l" defTabSz="114300"/>
                      <a:r>
                        <a:rPr lang="en-US" sz="7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53340" marR="26670" marT="40005" marB="13335">
                    <a:solidFill>
                      <a:srgbClr val="010101"/>
                    </a:solidFill>
                  </a:tcPr>
                </a:tc>
                <a:extLst>
                  <a:ext uri="{0D108BD9-81ED-4DB2-BD59-A6C34878D82A}">
                    <a16:rowId xmlns:a16="http://schemas.microsoft.com/office/drawing/2014/main" val="10003"/>
                  </a:ext>
                </a:extLst>
              </a:tr>
              <a:tr h="1026414">
                <a:tc gridSpan="2">
                  <a:txBody>
                    <a:bodyPr/>
                    <a:lstStyle/>
                    <a:p>
                      <a:r>
                        <a:rPr lang="en-US" sz="7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26670" marR="26670" marT="13335" marB="1333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69348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53340" marR="26670" marT="40005" marB="1333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8841">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53340" marR="26670" marT="40005" marB="1333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7341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53340" marR="26670" marT="40005" marB="1333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9296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53340" marR="26670" marT="40005" marB="1333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3036108" y="-24718"/>
          <a:ext cx="2750472" cy="10458310"/>
        </p:xfrm>
        <a:graphic>
          <a:graphicData uri="http://schemas.openxmlformats.org/drawingml/2006/table">
            <a:tbl>
              <a:tblPr firstRow="1" bandRow="1">
                <a:tableStyleId>{5C22544A-7EE6-4342-B048-85BDC9FD1C3A}</a:tableStyleId>
              </a:tblPr>
              <a:tblGrid>
                <a:gridCol w="975285">
                  <a:extLst>
                    <a:ext uri="{9D8B030D-6E8A-4147-A177-3AD203B41FA5}">
                      <a16:colId xmlns:a16="http://schemas.microsoft.com/office/drawing/2014/main" val="20000"/>
                    </a:ext>
                  </a:extLst>
                </a:gridCol>
                <a:gridCol w="402955">
                  <a:extLst>
                    <a:ext uri="{9D8B030D-6E8A-4147-A177-3AD203B41FA5}">
                      <a16:colId xmlns:a16="http://schemas.microsoft.com/office/drawing/2014/main" val="997673227"/>
                    </a:ext>
                  </a:extLst>
                </a:gridCol>
                <a:gridCol w="1372232">
                  <a:extLst>
                    <a:ext uri="{9D8B030D-6E8A-4147-A177-3AD203B41FA5}">
                      <a16:colId xmlns:a16="http://schemas.microsoft.com/office/drawing/2014/main" val="4164475170"/>
                    </a:ext>
                  </a:extLst>
                </a:gridCol>
              </a:tblGrid>
              <a:tr h="5122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22571">
                <a:tc gridSpan="3">
                  <a:txBody>
                    <a:bodyPr/>
                    <a:lstStyle/>
                    <a:p>
                      <a:pPr algn="l"/>
                      <a:r>
                        <a:rPr lang="en-US" sz="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7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700" dirty="0">
                        <a:solidFill>
                          <a:srgbClr val="FFC000"/>
                        </a:solidFill>
                      </a:endParaRP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069751">
                <a:tc gridSpan="3">
                  <a:txBody>
                    <a:bodyPr/>
                    <a:lstStyle/>
                    <a:p>
                      <a:r>
                        <a:rPr lang="en-US" sz="800" b="1" dirty="0">
                          <a:solidFill>
                            <a:srgbClr val="FFC000"/>
                          </a:solidFill>
                          <a:latin typeface="Arial" panose="020B0604020202020204" pitchFamily="34" charset="0"/>
                          <a:cs typeface="Arial" panose="020B0604020202020204" pitchFamily="34" charset="0"/>
                        </a:rPr>
                        <a:t>How to change the column layout configuration</a:t>
                      </a:r>
                    </a:p>
                    <a:p>
                      <a:r>
                        <a:rPr lang="en-US" sz="7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700" dirty="0">
                          <a:solidFill>
                            <a:srgbClr val="D9D9D9"/>
                          </a:solidFill>
                          <a:latin typeface="Arial" panose="020B0604020202020204" pitchFamily="34" charset="0"/>
                          <a:cs typeface="Arial" panose="020B0604020202020204" pitchFamily="34" charset="0"/>
                        </a:rPr>
                        <a:t>You can see a tutorial here: </a:t>
                      </a:r>
                      <a:r>
                        <a:rPr lang="en-US" sz="700" u="sng" dirty="0">
                          <a:solidFill>
                            <a:srgbClr val="FFC000"/>
                          </a:solidFill>
                          <a:latin typeface="Arial" panose="020B0604020202020204" pitchFamily="34" charset="0"/>
                          <a:cs typeface="Arial" panose="020B0604020202020204" pitchFamily="34" charset="0"/>
                        </a:rPr>
                        <a:t>https://</a:t>
                      </a:r>
                      <a:r>
                        <a:rPr lang="en-US" sz="700" u="sng" dirty="0" err="1">
                          <a:solidFill>
                            <a:srgbClr val="FFC000"/>
                          </a:solidFill>
                          <a:latin typeface="Arial" panose="020B0604020202020204" pitchFamily="34" charset="0"/>
                          <a:cs typeface="Arial" panose="020B0604020202020204" pitchFamily="34" charset="0"/>
                        </a:rPr>
                        <a:t>www.posterpresentations.com</a:t>
                      </a:r>
                      <a:r>
                        <a:rPr lang="en-US" sz="700" u="sng" dirty="0">
                          <a:solidFill>
                            <a:srgbClr val="FFC000"/>
                          </a:solidFill>
                          <a:latin typeface="Arial" panose="020B0604020202020204" pitchFamily="34" charset="0"/>
                          <a:cs typeface="Arial" panose="020B0604020202020204" pitchFamily="34" charset="0"/>
                        </a:rPr>
                        <a:t>/how-to-change-the-column-</a:t>
                      </a:r>
                      <a:r>
                        <a:rPr lang="en-US" sz="700" u="sng" dirty="0" err="1">
                          <a:solidFill>
                            <a:srgbClr val="FFC000"/>
                          </a:solidFill>
                          <a:latin typeface="Arial" panose="020B0604020202020204" pitchFamily="34" charset="0"/>
                          <a:cs typeface="Arial" panose="020B0604020202020204" pitchFamily="34" charset="0"/>
                        </a:rPr>
                        <a:t>configuration.html</a:t>
                      </a:r>
                      <a:endParaRPr lang="en-US" sz="2500" u="sng" dirty="0">
                        <a:solidFill>
                          <a:srgbClr val="FFC000"/>
                        </a:solidFill>
                      </a:endParaRP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50998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panose="020B0604020202020204" pitchFamily="34" charset="0"/>
                          <a:cs typeface="Arial" panose="020B0604020202020204" pitchFamily="34" charset="0"/>
                        </a:rPr>
                        <a:t>The Quick Start</a:t>
                      </a:r>
                      <a:r>
                        <a:rPr lang="en-US" sz="700" baseline="0" noProof="0" dirty="0">
                          <a:solidFill>
                            <a:srgbClr val="D9D9D9"/>
                          </a:solidFill>
                          <a:latin typeface="Arial" panose="020B0604020202020204" pitchFamily="34" charset="0"/>
                          <a:cs typeface="Arial" panose="020B0604020202020204" pitchFamily="34" charset="0"/>
                        </a:rPr>
                        <a:t> Guides</a:t>
                      </a:r>
                      <a:r>
                        <a:rPr lang="en-US" sz="700" noProof="0" dirty="0">
                          <a:solidFill>
                            <a:srgbClr val="D9D9D9"/>
                          </a:solidFill>
                          <a:latin typeface="Arial" panose="020B0604020202020204" pitchFamily="34" charset="0"/>
                          <a:cs typeface="Arial" panose="020B0604020202020204" pitchFamily="34" charset="0"/>
                        </a:rPr>
                        <a:t> </a:t>
                      </a:r>
                      <a:r>
                        <a:rPr lang="en-US" sz="700" u="sng" noProof="0" dirty="0">
                          <a:solidFill>
                            <a:srgbClr val="D9D9D9"/>
                          </a:solidFill>
                          <a:latin typeface="Arial" panose="020B0604020202020204" pitchFamily="34" charset="0"/>
                          <a:cs typeface="Arial" panose="020B0604020202020204" pitchFamily="34" charset="0"/>
                        </a:rPr>
                        <a:t>are outside the template’s printable area</a:t>
                      </a:r>
                      <a:r>
                        <a:rPr lang="en-US" sz="700" noProof="0" dirty="0">
                          <a:solidFill>
                            <a:srgbClr val="D9D9D9"/>
                          </a:solidFill>
                          <a:latin typeface="Arial" panose="020B0604020202020204" pitchFamily="34" charset="0"/>
                          <a:cs typeface="Arial" panose="020B0604020202020204" pitchFamily="34" charset="0"/>
                        </a:rPr>
                        <a:t> and they will not be on the printed poster</a:t>
                      </a:r>
                      <a:r>
                        <a:rPr lang="en-US" sz="7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To hide the guides click on the </a:t>
                      </a:r>
                      <a:r>
                        <a:rPr lang="en-US" sz="700" b="1" baseline="0" noProof="0" dirty="0">
                          <a:solidFill>
                            <a:srgbClr val="D9D9D9"/>
                          </a:solidFill>
                          <a:latin typeface="Arial" panose="020B0604020202020204" pitchFamily="34" charset="0"/>
                          <a:cs typeface="Arial" panose="020B0604020202020204" pitchFamily="34" charset="0"/>
                        </a:rPr>
                        <a:t>Home</a:t>
                      </a:r>
                      <a:r>
                        <a:rPr lang="en-US" sz="7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700" b="1"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700" b="1" baseline="0" noProof="0" dirty="0">
                          <a:solidFill>
                            <a:srgbClr val="D9D9D9"/>
                          </a:solidFill>
                          <a:latin typeface="Arial" panose="020B0604020202020204" pitchFamily="34" charset="0"/>
                          <a:cs typeface="Arial" panose="020B0604020202020204" pitchFamily="34" charset="0"/>
                        </a:rPr>
                        <a:t>Without Guides </a:t>
                      </a:r>
                      <a:r>
                        <a:rPr lang="en-US" sz="700" b="0"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a:t>
                      </a:r>
                      <a:endParaRPr lang="en-US" sz="7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extLst>
                  <a:ext uri="{0D108BD9-81ED-4DB2-BD59-A6C34878D82A}">
                    <a16:rowId xmlns:a16="http://schemas.microsoft.com/office/drawing/2014/main" val="10005"/>
                  </a:ext>
                </a:extLst>
              </a:tr>
              <a:tr h="8424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102916">
                <a:tc gridSpan="2">
                  <a:txBody>
                    <a:bodyPr/>
                    <a:lstStyle/>
                    <a:p>
                      <a:r>
                        <a:rPr lang="en-US" sz="800" b="1" dirty="0">
                          <a:solidFill>
                            <a:srgbClr val="FFC000"/>
                          </a:solidFill>
                          <a:latin typeface="Arial" panose="020B0604020202020204" pitchFamily="34" charset="0"/>
                          <a:cs typeface="Arial" panose="020B0604020202020204" pitchFamily="34" charset="0"/>
                        </a:rPr>
                        <a:t>How to</a:t>
                      </a:r>
                      <a:r>
                        <a:rPr lang="en-US" sz="800" b="1" baseline="0" dirty="0">
                          <a:solidFill>
                            <a:srgbClr val="FFC000"/>
                          </a:solidFill>
                          <a:latin typeface="Arial" panose="020B0604020202020204" pitchFamily="34" charset="0"/>
                          <a:cs typeface="Arial" panose="020B0604020202020204" pitchFamily="34" charset="0"/>
                        </a:rPr>
                        <a:t> preview your poster prior to printing</a:t>
                      </a:r>
                      <a:endParaRPr lang="en-US" sz="800" b="1" dirty="0">
                        <a:solidFill>
                          <a:srgbClr val="FFC000"/>
                        </a:solidFill>
                        <a:latin typeface="Arial" panose="020B0604020202020204" pitchFamily="34" charset="0"/>
                        <a:cs typeface="Arial" panose="020B0604020202020204" pitchFamily="34" charset="0"/>
                      </a:endParaRPr>
                    </a:p>
                    <a:p>
                      <a:r>
                        <a:rPr lang="en-US" sz="700" dirty="0">
                          <a:solidFill>
                            <a:srgbClr val="D9D9D9"/>
                          </a:solidFill>
                          <a:latin typeface="Arial" panose="020B0604020202020204" pitchFamily="34" charset="0"/>
                          <a:cs typeface="Arial" panose="020B0604020202020204" pitchFamily="34" charset="0"/>
                        </a:rPr>
                        <a:t>You can preview your poster at any time by pressing the </a:t>
                      </a:r>
                      <a:r>
                        <a:rPr lang="en-US" sz="700" dirty="0">
                          <a:solidFill>
                            <a:srgbClr val="FFC000"/>
                          </a:solidFill>
                          <a:latin typeface="Arial" panose="020B0604020202020204" pitchFamily="34" charset="0"/>
                          <a:cs typeface="Arial" panose="020B0604020202020204" pitchFamily="34" charset="0"/>
                        </a:rPr>
                        <a:t>F5 key</a:t>
                      </a:r>
                      <a:r>
                        <a:rPr lang="en-US" sz="7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700" dirty="0">
                          <a:solidFill>
                            <a:srgbClr val="FFC000"/>
                          </a:solidFill>
                          <a:latin typeface="Arial" panose="020B0604020202020204" pitchFamily="34" charset="0"/>
                          <a:cs typeface="Arial" panose="020B0604020202020204" pitchFamily="34" charset="0"/>
                        </a:rPr>
                        <a:t>ESC key </a:t>
                      </a:r>
                      <a:r>
                        <a:rPr lang="en-US" sz="700" dirty="0">
                          <a:solidFill>
                            <a:srgbClr val="D9D9D9"/>
                          </a:solidFill>
                          <a:latin typeface="Arial" panose="020B0604020202020204" pitchFamily="34" charset="0"/>
                          <a:cs typeface="Arial" panose="020B0604020202020204" pitchFamily="34" charset="0"/>
                        </a:rPr>
                        <a:t>to exit Preview.</a:t>
                      </a:r>
                    </a:p>
                  </a:txBody>
                  <a:tcPr marL="53340" marR="26670" marT="40005" marB="13335">
                    <a:solidFill>
                      <a:srgbClr val="010101"/>
                    </a:solidFill>
                  </a:tcPr>
                </a:tc>
                <a:tc hMerge="1">
                  <a:txBody>
                    <a:bodyPr/>
                    <a:lstStyle/>
                    <a:p>
                      <a:endParaRPr lang="en-US"/>
                    </a:p>
                  </a:txBody>
                  <a:tcPr/>
                </a:tc>
                <a:tc>
                  <a:txBody>
                    <a:bodyPr/>
                    <a:lstStyle/>
                    <a:p>
                      <a:pPr algn="ctr"/>
                      <a:r>
                        <a:rPr lang="en-US" sz="3400" b="1" dirty="0">
                          <a:solidFill>
                            <a:srgbClr val="D9D9D9"/>
                          </a:solidFill>
                          <a:latin typeface="Arial" panose="020B0604020202020204" pitchFamily="34" charset="0"/>
                          <a:cs typeface="Arial" panose="020B0604020202020204" pitchFamily="34" charset="0"/>
                        </a:rPr>
                        <a:t>F5</a:t>
                      </a:r>
                      <a:r>
                        <a:rPr lang="en-US" sz="700" baseline="0" dirty="0">
                          <a:solidFill>
                            <a:srgbClr val="D9D9D9"/>
                          </a:solidFill>
                          <a:latin typeface="Arial" panose="020B0604020202020204" pitchFamily="34" charset="0"/>
                          <a:cs typeface="Arial" panose="020B0604020202020204" pitchFamily="34" charset="0"/>
                        </a:rPr>
                        <a:t> </a:t>
                      </a:r>
                      <a:endParaRPr lang="en-US" sz="2500" dirty="0"/>
                    </a:p>
                  </a:txBody>
                  <a:tcPr marL="53340" marR="26670" marT="40005" marB="13335" anchor="ctr">
                    <a:solidFill>
                      <a:schemeClr val="tx1">
                        <a:lumMod val="95000"/>
                        <a:lumOff val="5000"/>
                      </a:schemeClr>
                    </a:solidFill>
                  </a:tcPr>
                </a:tc>
                <a:extLst>
                  <a:ext uri="{0D108BD9-81ED-4DB2-BD59-A6C34878D82A}">
                    <a16:rowId xmlns:a16="http://schemas.microsoft.com/office/drawing/2014/main" val="10006"/>
                  </a:ext>
                </a:extLst>
              </a:tr>
              <a:tr h="165491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When you are ready to have your poster printed go online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and click on the "</a:t>
                      </a:r>
                      <a:r>
                        <a:rPr lang="en-US" sz="700" noProof="0" dirty="0">
                          <a:solidFill>
                            <a:srgbClr val="FFC000"/>
                          </a:solidFill>
                          <a:latin typeface="Arial"/>
                          <a:cs typeface="Arial"/>
                        </a:rPr>
                        <a:t>Order Your Poster</a:t>
                      </a:r>
                      <a:r>
                        <a:rPr lang="en-US" sz="7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700" noProof="0" dirty="0">
                          <a:solidFill>
                            <a:srgbClr val="D9D9D9"/>
                          </a:solidFill>
                          <a:latin typeface="Arial"/>
                          <a:cs typeface="Arial"/>
                        </a:rPr>
                      </a:br>
                      <a:r>
                        <a:rPr lang="en-US" sz="700" noProof="0" dirty="0">
                          <a:solidFill>
                            <a:srgbClr val="D9D9D9"/>
                          </a:solidFill>
                          <a:latin typeface="Arial"/>
                          <a:cs typeface="Arial"/>
                        </a:rPr>
                        <a:t>Go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for more information.</a:t>
                      </a:r>
                    </a:p>
                  </a:txBody>
                  <a:tcPr marL="53340" marR="26670" marT="40005" marB="1333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95144">
                <a:tc gridSpan="3">
                  <a:txBody>
                    <a:bodyPr/>
                    <a:lstStyle/>
                    <a:p>
                      <a:endParaRPr lang="en-US" sz="700" dirty="0">
                        <a:solidFill>
                          <a:srgbClr val="1F3A4E"/>
                        </a:solidFill>
                      </a:endParaRPr>
                    </a:p>
                  </a:txBody>
                  <a:tcPr marL="53340" marR="26670" marT="40005" marB="1333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936893">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53340" marR="26670" marT="40005" marB="1333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dirty="0">
                          <a:solidFill>
                            <a:srgbClr val="D0D0D0"/>
                          </a:solidFill>
                          <a:latin typeface="Arial"/>
                          <a:cs typeface="Arial"/>
                        </a:rPr>
                        <a:t>For complete tutorials</a:t>
                      </a:r>
                      <a:r>
                        <a:rPr lang="en-US" sz="7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53340" marR="26670" marT="40005" marB="1333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30105"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0" name="Rounded Rectangle 39"/>
          <p:cNvSpPr/>
          <p:nvPr userDrawn="1"/>
        </p:nvSpPr>
        <p:spPr>
          <a:xfrm>
            <a:off x="3333440"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2" name="Rounded Rectangle 41"/>
          <p:cNvSpPr/>
          <p:nvPr userDrawn="1"/>
        </p:nvSpPr>
        <p:spPr>
          <a:xfrm>
            <a:off x="6536775"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64" name="Rounded Rectangle 63"/>
          <p:cNvSpPr/>
          <p:nvPr userDrawn="1"/>
        </p:nvSpPr>
        <p:spPr>
          <a:xfrm>
            <a:off x="9740110"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66" name="Group 65"/>
          <p:cNvGrpSpPr/>
          <p:nvPr userDrawn="1"/>
        </p:nvGrpSpPr>
        <p:grpSpPr>
          <a:xfrm rot="10800000">
            <a:off x="-10675" y="9159758"/>
            <a:ext cx="12812275" cy="438150"/>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0"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2630" y="3292"/>
            <a:ext cx="12805739" cy="120168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4067759" y="3361784"/>
            <a:ext cx="3960086" cy="239"/>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8558337" y="1391478"/>
            <a:ext cx="3960086" cy="766492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2" name="Rounded Rectangle 41"/>
          <p:cNvSpPr/>
          <p:nvPr userDrawn="1"/>
        </p:nvSpPr>
        <p:spPr>
          <a:xfrm>
            <a:off x="4409161" y="1385295"/>
            <a:ext cx="3960086" cy="766492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3" name="Rounded Rectangle 42"/>
          <p:cNvSpPr/>
          <p:nvPr userDrawn="1"/>
        </p:nvSpPr>
        <p:spPr>
          <a:xfrm>
            <a:off x="259985" y="1397661"/>
            <a:ext cx="3960086" cy="766492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74" name="Group 73"/>
          <p:cNvGrpSpPr/>
          <p:nvPr userDrawn="1"/>
        </p:nvGrpSpPr>
        <p:grpSpPr>
          <a:xfrm rot="10800000">
            <a:off x="-10675" y="9159758"/>
            <a:ext cx="12812275" cy="438150"/>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3"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094910" y="4112"/>
          <a:ext cx="2851587" cy="9654320"/>
        </p:xfrm>
        <a:graphic>
          <a:graphicData uri="http://schemas.openxmlformats.org/drawingml/2006/table">
            <a:tbl>
              <a:tblPr firstRow="1" bandRow="1">
                <a:tableStyleId>{5C22544A-7EE6-4342-B048-85BDC9FD1C3A}</a:tableStyleId>
              </a:tblPr>
              <a:tblGrid>
                <a:gridCol w="1222738">
                  <a:extLst>
                    <a:ext uri="{9D8B030D-6E8A-4147-A177-3AD203B41FA5}">
                      <a16:colId xmlns:a16="http://schemas.microsoft.com/office/drawing/2014/main" val="20000"/>
                    </a:ext>
                  </a:extLst>
                </a:gridCol>
                <a:gridCol w="1628849">
                  <a:extLst>
                    <a:ext uri="{9D8B030D-6E8A-4147-A177-3AD203B41FA5}">
                      <a16:colId xmlns:a16="http://schemas.microsoft.com/office/drawing/2014/main" val="20001"/>
                    </a:ext>
                  </a:extLst>
                </a:gridCol>
              </a:tblGrid>
              <a:tr h="38765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100" b="0" spc="600" dirty="0">
                          <a:solidFill>
                            <a:srgbClr val="1F3A4E"/>
                          </a:solidFill>
                          <a:latin typeface="Arial Black" panose="020B0A04020102020204" pitchFamily="34" charset="0"/>
                        </a:rPr>
                        <a:t>QUICK START GUIDE</a:t>
                      </a:r>
                      <a:br>
                        <a:rPr lang="en-US" sz="11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1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26932">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53340" marR="26670" marT="40005" marB="1333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333622">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36 inches tall</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by</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26670" marR="26670" marT="13335" marB="1333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53340" marR="26670" marT="40005" marB="13335">
                    <a:solidFill>
                      <a:srgbClr val="010101"/>
                    </a:solidFill>
                  </a:tcPr>
                </a:tc>
                <a:extLst>
                  <a:ext uri="{0D108BD9-81ED-4DB2-BD59-A6C34878D82A}">
                    <a16:rowId xmlns:a16="http://schemas.microsoft.com/office/drawing/2014/main" val="10008"/>
                  </a:ext>
                </a:extLst>
              </a:tr>
              <a:tr h="1250869">
                <a:tc>
                  <a:txBody>
                    <a:bodyPr/>
                    <a:lstStyle/>
                    <a:p>
                      <a:endParaRPr lang="en-US" sz="600" dirty="0">
                        <a:solidFill>
                          <a:srgbClr val="1F3A4E"/>
                        </a:solidFill>
                      </a:endParaRPr>
                    </a:p>
                  </a:txBody>
                  <a:tcPr marL="26670" marR="26670" marT="13335" marB="13335">
                    <a:blipFill rotWithShape="1">
                      <a:blip r:embed="rId3"/>
                      <a:stretch>
                        <a:fillRect/>
                      </a:stretch>
                    </a:blipFill>
                  </a:tcPr>
                </a:tc>
                <a:tc>
                  <a:txBody>
                    <a:bodyPr/>
                    <a:lstStyle/>
                    <a:p>
                      <a:pPr algn="l"/>
                      <a:r>
                        <a:rPr lang="en-US" sz="700" b="1" baseline="0" dirty="0">
                          <a:solidFill>
                            <a:srgbClr val="FFC000"/>
                          </a:solidFill>
                          <a:latin typeface="Arial" panose="020B0604020202020204" pitchFamily="34" charset="0"/>
                          <a:cs typeface="Arial" panose="020B0604020202020204" pitchFamily="34" charset="0"/>
                        </a:rPr>
                        <a:t>How to </a:t>
                      </a:r>
                      <a:r>
                        <a:rPr lang="en-US" sz="1200" b="1" baseline="0" dirty="0">
                          <a:solidFill>
                            <a:srgbClr val="FFC000"/>
                          </a:solidFill>
                          <a:latin typeface="Arial" panose="020B0604020202020204" pitchFamily="34" charset="0"/>
                          <a:cs typeface="Arial" panose="020B0604020202020204" pitchFamily="34" charset="0"/>
                        </a:rPr>
                        <a:t>Zoom in </a:t>
                      </a:r>
                      <a:r>
                        <a:rPr lang="en-US" sz="7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7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53340" marR="26670" marT="40005" marB="13335">
                    <a:solidFill>
                      <a:srgbClr val="010101"/>
                    </a:solidFill>
                  </a:tcPr>
                </a:tc>
                <a:extLst>
                  <a:ext uri="{0D108BD9-81ED-4DB2-BD59-A6C34878D82A}">
                    <a16:rowId xmlns:a16="http://schemas.microsoft.com/office/drawing/2014/main" val="10001"/>
                  </a:ext>
                </a:extLst>
              </a:tr>
              <a:tr h="525153">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6670" marR="26670" marT="13335" marB="1333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115432">
                <a:tc>
                  <a:txBody>
                    <a:bodyPr/>
                    <a:lstStyle/>
                    <a:p>
                      <a:endParaRPr lang="en-US" sz="600" dirty="0">
                        <a:solidFill>
                          <a:srgbClr val="1F3A4E"/>
                        </a:solidFill>
                      </a:endParaRPr>
                    </a:p>
                  </a:txBody>
                  <a:tcPr marL="26670" marR="26670" marT="13335" marB="13335">
                    <a:blipFill rotWithShape="1">
                      <a:blip r:embed="rId4"/>
                      <a:stretch>
                        <a:fillRect/>
                      </a:stretch>
                    </a:blipFill>
                  </a:tcPr>
                </a:tc>
                <a:tc>
                  <a:txBody>
                    <a:bodyPr/>
                    <a:lstStyle/>
                    <a:p>
                      <a:pPr marL="0" lvl="1" indent="0" algn="l" defTabSz="114300"/>
                      <a:r>
                        <a:rPr lang="en-US" sz="7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53340" marR="26670" marT="40005" marB="13335">
                    <a:solidFill>
                      <a:srgbClr val="010101"/>
                    </a:solidFill>
                  </a:tcPr>
                </a:tc>
                <a:extLst>
                  <a:ext uri="{0D108BD9-81ED-4DB2-BD59-A6C34878D82A}">
                    <a16:rowId xmlns:a16="http://schemas.microsoft.com/office/drawing/2014/main" val="10003"/>
                  </a:ext>
                </a:extLst>
              </a:tr>
              <a:tr h="1026414">
                <a:tc gridSpan="2">
                  <a:txBody>
                    <a:bodyPr/>
                    <a:lstStyle/>
                    <a:p>
                      <a:r>
                        <a:rPr lang="en-US" sz="7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26670" marR="26670" marT="13335" marB="1333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69348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53340" marR="26670" marT="40005" marB="1333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8841">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53340" marR="26670" marT="40005" marB="1333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7341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53340" marR="26670" marT="40005" marB="1333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9296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53340" marR="26670" marT="40005" marB="1333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3036108" y="-24718"/>
          <a:ext cx="2750472" cy="10458310"/>
        </p:xfrm>
        <a:graphic>
          <a:graphicData uri="http://schemas.openxmlformats.org/drawingml/2006/table">
            <a:tbl>
              <a:tblPr firstRow="1" bandRow="1">
                <a:tableStyleId>{5C22544A-7EE6-4342-B048-85BDC9FD1C3A}</a:tableStyleId>
              </a:tblPr>
              <a:tblGrid>
                <a:gridCol w="975285">
                  <a:extLst>
                    <a:ext uri="{9D8B030D-6E8A-4147-A177-3AD203B41FA5}">
                      <a16:colId xmlns:a16="http://schemas.microsoft.com/office/drawing/2014/main" val="20000"/>
                    </a:ext>
                  </a:extLst>
                </a:gridCol>
                <a:gridCol w="402955">
                  <a:extLst>
                    <a:ext uri="{9D8B030D-6E8A-4147-A177-3AD203B41FA5}">
                      <a16:colId xmlns:a16="http://schemas.microsoft.com/office/drawing/2014/main" val="997673227"/>
                    </a:ext>
                  </a:extLst>
                </a:gridCol>
                <a:gridCol w="1372232">
                  <a:extLst>
                    <a:ext uri="{9D8B030D-6E8A-4147-A177-3AD203B41FA5}">
                      <a16:colId xmlns:a16="http://schemas.microsoft.com/office/drawing/2014/main" val="4164475170"/>
                    </a:ext>
                  </a:extLst>
                </a:gridCol>
              </a:tblGrid>
              <a:tr h="5122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22571">
                <a:tc gridSpan="3">
                  <a:txBody>
                    <a:bodyPr/>
                    <a:lstStyle/>
                    <a:p>
                      <a:pPr algn="l"/>
                      <a:r>
                        <a:rPr lang="en-US" sz="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7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700" dirty="0">
                        <a:solidFill>
                          <a:srgbClr val="FFC000"/>
                        </a:solidFill>
                      </a:endParaRP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069751">
                <a:tc gridSpan="3">
                  <a:txBody>
                    <a:bodyPr/>
                    <a:lstStyle/>
                    <a:p>
                      <a:r>
                        <a:rPr lang="en-US" sz="800" b="1" dirty="0">
                          <a:solidFill>
                            <a:srgbClr val="FFC000"/>
                          </a:solidFill>
                          <a:latin typeface="Arial" panose="020B0604020202020204" pitchFamily="34" charset="0"/>
                          <a:cs typeface="Arial" panose="020B0604020202020204" pitchFamily="34" charset="0"/>
                        </a:rPr>
                        <a:t>How to change the column layout configuration</a:t>
                      </a:r>
                    </a:p>
                    <a:p>
                      <a:r>
                        <a:rPr lang="en-US" sz="7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700" dirty="0">
                          <a:solidFill>
                            <a:srgbClr val="D9D9D9"/>
                          </a:solidFill>
                          <a:latin typeface="Arial" panose="020B0604020202020204" pitchFamily="34" charset="0"/>
                          <a:cs typeface="Arial" panose="020B0604020202020204" pitchFamily="34" charset="0"/>
                        </a:rPr>
                        <a:t>You can see a tutorial here: </a:t>
                      </a:r>
                      <a:r>
                        <a:rPr lang="en-US" sz="700" u="sng" dirty="0">
                          <a:solidFill>
                            <a:srgbClr val="FFC000"/>
                          </a:solidFill>
                          <a:latin typeface="Arial" panose="020B0604020202020204" pitchFamily="34" charset="0"/>
                          <a:cs typeface="Arial" panose="020B0604020202020204" pitchFamily="34" charset="0"/>
                        </a:rPr>
                        <a:t>https://</a:t>
                      </a:r>
                      <a:r>
                        <a:rPr lang="en-US" sz="700" u="sng" dirty="0" err="1">
                          <a:solidFill>
                            <a:srgbClr val="FFC000"/>
                          </a:solidFill>
                          <a:latin typeface="Arial" panose="020B0604020202020204" pitchFamily="34" charset="0"/>
                          <a:cs typeface="Arial" panose="020B0604020202020204" pitchFamily="34" charset="0"/>
                        </a:rPr>
                        <a:t>www.posterpresentations.com</a:t>
                      </a:r>
                      <a:r>
                        <a:rPr lang="en-US" sz="700" u="sng" dirty="0">
                          <a:solidFill>
                            <a:srgbClr val="FFC000"/>
                          </a:solidFill>
                          <a:latin typeface="Arial" panose="020B0604020202020204" pitchFamily="34" charset="0"/>
                          <a:cs typeface="Arial" panose="020B0604020202020204" pitchFamily="34" charset="0"/>
                        </a:rPr>
                        <a:t>/how-to-change-the-column-</a:t>
                      </a:r>
                      <a:r>
                        <a:rPr lang="en-US" sz="700" u="sng" dirty="0" err="1">
                          <a:solidFill>
                            <a:srgbClr val="FFC000"/>
                          </a:solidFill>
                          <a:latin typeface="Arial" panose="020B0604020202020204" pitchFamily="34" charset="0"/>
                          <a:cs typeface="Arial" panose="020B0604020202020204" pitchFamily="34" charset="0"/>
                        </a:rPr>
                        <a:t>configuration.html</a:t>
                      </a:r>
                      <a:endParaRPr lang="en-US" sz="2500" u="sng" dirty="0">
                        <a:solidFill>
                          <a:srgbClr val="FFC000"/>
                        </a:solidFill>
                      </a:endParaRP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50998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panose="020B0604020202020204" pitchFamily="34" charset="0"/>
                          <a:cs typeface="Arial" panose="020B0604020202020204" pitchFamily="34" charset="0"/>
                        </a:rPr>
                        <a:t>The Quick Start</a:t>
                      </a:r>
                      <a:r>
                        <a:rPr lang="en-US" sz="700" baseline="0" noProof="0" dirty="0">
                          <a:solidFill>
                            <a:srgbClr val="D9D9D9"/>
                          </a:solidFill>
                          <a:latin typeface="Arial" panose="020B0604020202020204" pitchFamily="34" charset="0"/>
                          <a:cs typeface="Arial" panose="020B0604020202020204" pitchFamily="34" charset="0"/>
                        </a:rPr>
                        <a:t> Guides</a:t>
                      </a:r>
                      <a:r>
                        <a:rPr lang="en-US" sz="700" noProof="0" dirty="0">
                          <a:solidFill>
                            <a:srgbClr val="D9D9D9"/>
                          </a:solidFill>
                          <a:latin typeface="Arial" panose="020B0604020202020204" pitchFamily="34" charset="0"/>
                          <a:cs typeface="Arial" panose="020B0604020202020204" pitchFamily="34" charset="0"/>
                        </a:rPr>
                        <a:t> </a:t>
                      </a:r>
                      <a:r>
                        <a:rPr lang="en-US" sz="700" u="sng" noProof="0" dirty="0">
                          <a:solidFill>
                            <a:srgbClr val="D9D9D9"/>
                          </a:solidFill>
                          <a:latin typeface="Arial" panose="020B0604020202020204" pitchFamily="34" charset="0"/>
                          <a:cs typeface="Arial" panose="020B0604020202020204" pitchFamily="34" charset="0"/>
                        </a:rPr>
                        <a:t>are outside the template’s printable area</a:t>
                      </a:r>
                      <a:r>
                        <a:rPr lang="en-US" sz="700" noProof="0" dirty="0">
                          <a:solidFill>
                            <a:srgbClr val="D9D9D9"/>
                          </a:solidFill>
                          <a:latin typeface="Arial" panose="020B0604020202020204" pitchFamily="34" charset="0"/>
                          <a:cs typeface="Arial" panose="020B0604020202020204" pitchFamily="34" charset="0"/>
                        </a:rPr>
                        <a:t> and they will not be on the printed poster</a:t>
                      </a:r>
                      <a:r>
                        <a:rPr lang="en-US" sz="7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To hide the guides click on the </a:t>
                      </a:r>
                      <a:r>
                        <a:rPr lang="en-US" sz="700" b="1" baseline="0" noProof="0" dirty="0">
                          <a:solidFill>
                            <a:srgbClr val="D9D9D9"/>
                          </a:solidFill>
                          <a:latin typeface="Arial" panose="020B0604020202020204" pitchFamily="34" charset="0"/>
                          <a:cs typeface="Arial" panose="020B0604020202020204" pitchFamily="34" charset="0"/>
                        </a:rPr>
                        <a:t>Home</a:t>
                      </a:r>
                      <a:r>
                        <a:rPr lang="en-US" sz="7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700" b="1"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700" b="1" baseline="0" noProof="0" dirty="0">
                          <a:solidFill>
                            <a:srgbClr val="D9D9D9"/>
                          </a:solidFill>
                          <a:latin typeface="Arial" panose="020B0604020202020204" pitchFamily="34" charset="0"/>
                          <a:cs typeface="Arial" panose="020B0604020202020204" pitchFamily="34" charset="0"/>
                        </a:rPr>
                        <a:t>Without Guides </a:t>
                      </a:r>
                      <a:r>
                        <a:rPr lang="en-US" sz="700" b="0"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a:t>
                      </a:r>
                      <a:endParaRPr lang="en-US" sz="7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extLst>
                  <a:ext uri="{0D108BD9-81ED-4DB2-BD59-A6C34878D82A}">
                    <a16:rowId xmlns:a16="http://schemas.microsoft.com/office/drawing/2014/main" val="10005"/>
                  </a:ext>
                </a:extLst>
              </a:tr>
              <a:tr h="8424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102916">
                <a:tc gridSpan="2">
                  <a:txBody>
                    <a:bodyPr/>
                    <a:lstStyle/>
                    <a:p>
                      <a:r>
                        <a:rPr lang="en-US" sz="800" b="1" dirty="0">
                          <a:solidFill>
                            <a:srgbClr val="FFC000"/>
                          </a:solidFill>
                          <a:latin typeface="Arial" panose="020B0604020202020204" pitchFamily="34" charset="0"/>
                          <a:cs typeface="Arial" panose="020B0604020202020204" pitchFamily="34" charset="0"/>
                        </a:rPr>
                        <a:t>How to</a:t>
                      </a:r>
                      <a:r>
                        <a:rPr lang="en-US" sz="800" b="1" baseline="0" dirty="0">
                          <a:solidFill>
                            <a:srgbClr val="FFC000"/>
                          </a:solidFill>
                          <a:latin typeface="Arial" panose="020B0604020202020204" pitchFamily="34" charset="0"/>
                          <a:cs typeface="Arial" panose="020B0604020202020204" pitchFamily="34" charset="0"/>
                        </a:rPr>
                        <a:t> preview your poster prior to printing</a:t>
                      </a:r>
                      <a:endParaRPr lang="en-US" sz="800" b="1" dirty="0">
                        <a:solidFill>
                          <a:srgbClr val="FFC000"/>
                        </a:solidFill>
                        <a:latin typeface="Arial" panose="020B0604020202020204" pitchFamily="34" charset="0"/>
                        <a:cs typeface="Arial" panose="020B0604020202020204" pitchFamily="34" charset="0"/>
                      </a:endParaRPr>
                    </a:p>
                    <a:p>
                      <a:r>
                        <a:rPr lang="en-US" sz="700" dirty="0">
                          <a:solidFill>
                            <a:srgbClr val="D9D9D9"/>
                          </a:solidFill>
                          <a:latin typeface="Arial" panose="020B0604020202020204" pitchFamily="34" charset="0"/>
                          <a:cs typeface="Arial" panose="020B0604020202020204" pitchFamily="34" charset="0"/>
                        </a:rPr>
                        <a:t>You can preview your poster at any time by pressing the </a:t>
                      </a:r>
                      <a:r>
                        <a:rPr lang="en-US" sz="700" dirty="0">
                          <a:solidFill>
                            <a:srgbClr val="FFC000"/>
                          </a:solidFill>
                          <a:latin typeface="Arial" panose="020B0604020202020204" pitchFamily="34" charset="0"/>
                          <a:cs typeface="Arial" panose="020B0604020202020204" pitchFamily="34" charset="0"/>
                        </a:rPr>
                        <a:t>F5 key</a:t>
                      </a:r>
                      <a:r>
                        <a:rPr lang="en-US" sz="7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700" dirty="0">
                          <a:solidFill>
                            <a:srgbClr val="FFC000"/>
                          </a:solidFill>
                          <a:latin typeface="Arial" panose="020B0604020202020204" pitchFamily="34" charset="0"/>
                          <a:cs typeface="Arial" panose="020B0604020202020204" pitchFamily="34" charset="0"/>
                        </a:rPr>
                        <a:t>ESC key </a:t>
                      </a:r>
                      <a:r>
                        <a:rPr lang="en-US" sz="700" dirty="0">
                          <a:solidFill>
                            <a:srgbClr val="D9D9D9"/>
                          </a:solidFill>
                          <a:latin typeface="Arial" panose="020B0604020202020204" pitchFamily="34" charset="0"/>
                          <a:cs typeface="Arial" panose="020B0604020202020204" pitchFamily="34" charset="0"/>
                        </a:rPr>
                        <a:t>to exit Preview.</a:t>
                      </a:r>
                    </a:p>
                  </a:txBody>
                  <a:tcPr marL="53340" marR="26670" marT="40005" marB="13335">
                    <a:solidFill>
                      <a:srgbClr val="010101"/>
                    </a:solidFill>
                  </a:tcPr>
                </a:tc>
                <a:tc hMerge="1">
                  <a:txBody>
                    <a:bodyPr/>
                    <a:lstStyle/>
                    <a:p>
                      <a:endParaRPr lang="en-US"/>
                    </a:p>
                  </a:txBody>
                  <a:tcPr/>
                </a:tc>
                <a:tc>
                  <a:txBody>
                    <a:bodyPr/>
                    <a:lstStyle/>
                    <a:p>
                      <a:pPr algn="ctr"/>
                      <a:r>
                        <a:rPr lang="en-US" sz="3400" b="1" dirty="0">
                          <a:solidFill>
                            <a:srgbClr val="D9D9D9"/>
                          </a:solidFill>
                          <a:latin typeface="Arial" panose="020B0604020202020204" pitchFamily="34" charset="0"/>
                          <a:cs typeface="Arial" panose="020B0604020202020204" pitchFamily="34" charset="0"/>
                        </a:rPr>
                        <a:t>F5</a:t>
                      </a:r>
                      <a:r>
                        <a:rPr lang="en-US" sz="700" baseline="0" dirty="0">
                          <a:solidFill>
                            <a:srgbClr val="D9D9D9"/>
                          </a:solidFill>
                          <a:latin typeface="Arial" panose="020B0604020202020204" pitchFamily="34" charset="0"/>
                          <a:cs typeface="Arial" panose="020B0604020202020204" pitchFamily="34" charset="0"/>
                        </a:rPr>
                        <a:t> </a:t>
                      </a:r>
                      <a:endParaRPr lang="en-US" sz="2500" dirty="0"/>
                    </a:p>
                  </a:txBody>
                  <a:tcPr marL="53340" marR="26670" marT="40005" marB="13335" anchor="ctr">
                    <a:solidFill>
                      <a:schemeClr val="tx1">
                        <a:lumMod val="95000"/>
                        <a:lumOff val="5000"/>
                      </a:schemeClr>
                    </a:solidFill>
                  </a:tcPr>
                </a:tc>
                <a:extLst>
                  <a:ext uri="{0D108BD9-81ED-4DB2-BD59-A6C34878D82A}">
                    <a16:rowId xmlns:a16="http://schemas.microsoft.com/office/drawing/2014/main" val="10006"/>
                  </a:ext>
                </a:extLst>
              </a:tr>
              <a:tr h="165491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When you are ready to have your poster printed go online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and click on the "</a:t>
                      </a:r>
                      <a:r>
                        <a:rPr lang="en-US" sz="700" noProof="0" dirty="0">
                          <a:solidFill>
                            <a:srgbClr val="FFC000"/>
                          </a:solidFill>
                          <a:latin typeface="Arial"/>
                          <a:cs typeface="Arial"/>
                        </a:rPr>
                        <a:t>Order Your Poster</a:t>
                      </a:r>
                      <a:r>
                        <a:rPr lang="en-US" sz="7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700" noProof="0" dirty="0">
                          <a:solidFill>
                            <a:srgbClr val="D9D9D9"/>
                          </a:solidFill>
                          <a:latin typeface="Arial"/>
                          <a:cs typeface="Arial"/>
                        </a:rPr>
                      </a:br>
                      <a:r>
                        <a:rPr lang="en-US" sz="700" noProof="0" dirty="0">
                          <a:solidFill>
                            <a:srgbClr val="D9D9D9"/>
                          </a:solidFill>
                          <a:latin typeface="Arial"/>
                          <a:cs typeface="Arial"/>
                        </a:rPr>
                        <a:t>Go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for more information.</a:t>
                      </a:r>
                    </a:p>
                  </a:txBody>
                  <a:tcPr marL="53340" marR="26670" marT="40005" marB="1333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95144">
                <a:tc gridSpan="3">
                  <a:txBody>
                    <a:bodyPr/>
                    <a:lstStyle/>
                    <a:p>
                      <a:endParaRPr lang="en-US" sz="700" dirty="0">
                        <a:solidFill>
                          <a:srgbClr val="1F3A4E"/>
                        </a:solidFill>
                      </a:endParaRPr>
                    </a:p>
                  </a:txBody>
                  <a:tcPr marL="53340" marR="26670" marT="40005" marB="1333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936893">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53340" marR="26670" marT="40005" marB="1333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dirty="0">
                          <a:solidFill>
                            <a:srgbClr val="D0D0D0"/>
                          </a:solidFill>
                          <a:latin typeface="Arial"/>
                          <a:cs typeface="Arial"/>
                        </a:rPr>
                        <a:t>For complete tutorials</a:t>
                      </a:r>
                      <a:r>
                        <a:rPr lang="en-US" sz="7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53340" marR="26670" marT="40005" marB="1333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12630" y="3292"/>
            <a:ext cx="12805739" cy="1201689"/>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847"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140999" y="1368286"/>
            <a:ext cx="2933700" cy="773449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38" name="Rounded Rectangle 37"/>
          <p:cNvSpPr/>
          <p:nvPr userDrawn="1"/>
        </p:nvSpPr>
        <p:spPr>
          <a:xfrm>
            <a:off x="9718410" y="1368286"/>
            <a:ext cx="2933700" cy="773449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39" name="Rounded Rectangle 38"/>
          <p:cNvSpPr/>
          <p:nvPr userDrawn="1"/>
        </p:nvSpPr>
        <p:spPr>
          <a:xfrm>
            <a:off x="3337497" y="1368286"/>
            <a:ext cx="6118766" cy="7734496"/>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74" name="Group 73"/>
          <p:cNvGrpSpPr/>
          <p:nvPr userDrawn="1"/>
        </p:nvGrpSpPr>
        <p:grpSpPr>
          <a:xfrm rot="10800000">
            <a:off x="-10675" y="9159758"/>
            <a:ext cx="12812275" cy="438150"/>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8"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094910" y="4112"/>
          <a:ext cx="2851587" cy="9654320"/>
        </p:xfrm>
        <a:graphic>
          <a:graphicData uri="http://schemas.openxmlformats.org/drawingml/2006/table">
            <a:tbl>
              <a:tblPr firstRow="1" bandRow="1">
                <a:tableStyleId>{5C22544A-7EE6-4342-B048-85BDC9FD1C3A}</a:tableStyleId>
              </a:tblPr>
              <a:tblGrid>
                <a:gridCol w="1222738">
                  <a:extLst>
                    <a:ext uri="{9D8B030D-6E8A-4147-A177-3AD203B41FA5}">
                      <a16:colId xmlns:a16="http://schemas.microsoft.com/office/drawing/2014/main" val="20000"/>
                    </a:ext>
                  </a:extLst>
                </a:gridCol>
                <a:gridCol w="1628849">
                  <a:extLst>
                    <a:ext uri="{9D8B030D-6E8A-4147-A177-3AD203B41FA5}">
                      <a16:colId xmlns:a16="http://schemas.microsoft.com/office/drawing/2014/main" val="20001"/>
                    </a:ext>
                  </a:extLst>
                </a:gridCol>
              </a:tblGrid>
              <a:tr h="38765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100" b="0" spc="600" dirty="0">
                          <a:solidFill>
                            <a:srgbClr val="1F3A4E"/>
                          </a:solidFill>
                          <a:latin typeface="Arial Black" panose="020B0A04020102020204" pitchFamily="34" charset="0"/>
                        </a:rPr>
                        <a:t>QUICK START GUIDE</a:t>
                      </a:r>
                      <a:br>
                        <a:rPr lang="en-US" sz="11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1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26932">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53340" marR="26670" marT="40005" marB="1333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333622">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36 inches tall</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by</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26670" marR="26670" marT="13335" marB="1333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53340" marR="26670" marT="40005" marB="13335">
                    <a:solidFill>
                      <a:srgbClr val="010101"/>
                    </a:solidFill>
                  </a:tcPr>
                </a:tc>
                <a:extLst>
                  <a:ext uri="{0D108BD9-81ED-4DB2-BD59-A6C34878D82A}">
                    <a16:rowId xmlns:a16="http://schemas.microsoft.com/office/drawing/2014/main" val="10008"/>
                  </a:ext>
                </a:extLst>
              </a:tr>
              <a:tr h="1250869">
                <a:tc>
                  <a:txBody>
                    <a:bodyPr/>
                    <a:lstStyle/>
                    <a:p>
                      <a:endParaRPr lang="en-US" sz="600" dirty="0">
                        <a:solidFill>
                          <a:srgbClr val="1F3A4E"/>
                        </a:solidFill>
                      </a:endParaRPr>
                    </a:p>
                  </a:txBody>
                  <a:tcPr marL="26670" marR="26670" marT="13335" marB="13335">
                    <a:blipFill rotWithShape="1">
                      <a:blip r:embed="rId3"/>
                      <a:stretch>
                        <a:fillRect/>
                      </a:stretch>
                    </a:blipFill>
                  </a:tcPr>
                </a:tc>
                <a:tc>
                  <a:txBody>
                    <a:bodyPr/>
                    <a:lstStyle/>
                    <a:p>
                      <a:pPr algn="l"/>
                      <a:r>
                        <a:rPr lang="en-US" sz="700" b="1" baseline="0" dirty="0">
                          <a:solidFill>
                            <a:srgbClr val="FFC000"/>
                          </a:solidFill>
                          <a:latin typeface="Arial" panose="020B0604020202020204" pitchFamily="34" charset="0"/>
                          <a:cs typeface="Arial" panose="020B0604020202020204" pitchFamily="34" charset="0"/>
                        </a:rPr>
                        <a:t>How to </a:t>
                      </a:r>
                      <a:r>
                        <a:rPr lang="en-US" sz="1200" b="1" baseline="0" dirty="0">
                          <a:solidFill>
                            <a:srgbClr val="FFC000"/>
                          </a:solidFill>
                          <a:latin typeface="Arial" panose="020B0604020202020204" pitchFamily="34" charset="0"/>
                          <a:cs typeface="Arial" panose="020B0604020202020204" pitchFamily="34" charset="0"/>
                        </a:rPr>
                        <a:t>Zoom in </a:t>
                      </a:r>
                      <a:r>
                        <a:rPr lang="en-US" sz="7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7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53340" marR="26670" marT="40005" marB="13335">
                    <a:solidFill>
                      <a:srgbClr val="010101"/>
                    </a:solidFill>
                  </a:tcPr>
                </a:tc>
                <a:extLst>
                  <a:ext uri="{0D108BD9-81ED-4DB2-BD59-A6C34878D82A}">
                    <a16:rowId xmlns:a16="http://schemas.microsoft.com/office/drawing/2014/main" val="10001"/>
                  </a:ext>
                </a:extLst>
              </a:tr>
              <a:tr h="525153">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6670" marR="26670" marT="13335" marB="1333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115432">
                <a:tc>
                  <a:txBody>
                    <a:bodyPr/>
                    <a:lstStyle/>
                    <a:p>
                      <a:endParaRPr lang="en-US" sz="600" dirty="0">
                        <a:solidFill>
                          <a:srgbClr val="1F3A4E"/>
                        </a:solidFill>
                      </a:endParaRPr>
                    </a:p>
                  </a:txBody>
                  <a:tcPr marL="26670" marR="26670" marT="13335" marB="13335">
                    <a:blipFill rotWithShape="1">
                      <a:blip r:embed="rId4"/>
                      <a:stretch>
                        <a:fillRect/>
                      </a:stretch>
                    </a:blipFill>
                  </a:tcPr>
                </a:tc>
                <a:tc>
                  <a:txBody>
                    <a:bodyPr/>
                    <a:lstStyle/>
                    <a:p>
                      <a:pPr marL="0" lvl="1" indent="0" algn="l" defTabSz="114300"/>
                      <a:r>
                        <a:rPr lang="en-US" sz="7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53340" marR="26670" marT="40005" marB="13335">
                    <a:solidFill>
                      <a:srgbClr val="010101"/>
                    </a:solidFill>
                  </a:tcPr>
                </a:tc>
                <a:extLst>
                  <a:ext uri="{0D108BD9-81ED-4DB2-BD59-A6C34878D82A}">
                    <a16:rowId xmlns:a16="http://schemas.microsoft.com/office/drawing/2014/main" val="10003"/>
                  </a:ext>
                </a:extLst>
              </a:tr>
              <a:tr h="1026414">
                <a:tc gridSpan="2">
                  <a:txBody>
                    <a:bodyPr/>
                    <a:lstStyle/>
                    <a:p>
                      <a:r>
                        <a:rPr lang="en-US" sz="7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26670" marR="26670" marT="13335" marB="1333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69348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53340" marR="26670" marT="40005" marB="1333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8841">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53340" marR="26670" marT="40005" marB="1333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7341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53340" marR="26670" marT="40005" marB="1333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9296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53340" marR="26670" marT="40005" marB="1333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3036108" y="-24718"/>
          <a:ext cx="2750472" cy="10458310"/>
        </p:xfrm>
        <a:graphic>
          <a:graphicData uri="http://schemas.openxmlformats.org/drawingml/2006/table">
            <a:tbl>
              <a:tblPr firstRow="1" bandRow="1">
                <a:tableStyleId>{5C22544A-7EE6-4342-B048-85BDC9FD1C3A}</a:tableStyleId>
              </a:tblPr>
              <a:tblGrid>
                <a:gridCol w="975285">
                  <a:extLst>
                    <a:ext uri="{9D8B030D-6E8A-4147-A177-3AD203B41FA5}">
                      <a16:colId xmlns:a16="http://schemas.microsoft.com/office/drawing/2014/main" val="20000"/>
                    </a:ext>
                  </a:extLst>
                </a:gridCol>
                <a:gridCol w="402955">
                  <a:extLst>
                    <a:ext uri="{9D8B030D-6E8A-4147-A177-3AD203B41FA5}">
                      <a16:colId xmlns:a16="http://schemas.microsoft.com/office/drawing/2014/main" val="997673227"/>
                    </a:ext>
                  </a:extLst>
                </a:gridCol>
                <a:gridCol w="1372232">
                  <a:extLst>
                    <a:ext uri="{9D8B030D-6E8A-4147-A177-3AD203B41FA5}">
                      <a16:colId xmlns:a16="http://schemas.microsoft.com/office/drawing/2014/main" val="4164475170"/>
                    </a:ext>
                  </a:extLst>
                </a:gridCol>
              </a:tblGrid>
              <a:tr h="5122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22571">
                <a:tc gridSpan="3">
                  <a:txBody>
                    <a:bodyPr/>
                    <a:lstStyle/>
                    <a:p>
                      <a:pPr algn="l"/>
                      <a:r>
                        <a:rPr lang="en-US" sz="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7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700" dirty="0">
                        <a:solidFill>
                          <a:srgbClr val="FFC000"/>
                        </a:solidFill>
                      </a:endParaRP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069751">
                <a:tc gridSpan="3">
                  <a:txBody>
                    <a:bodyPr/>
                    <a:lstStyle/>
                    <a:p>
                      <a:r>
                        <a:rPr lang="en-US" sz="800" b="1" dirty="0">
                          <a:solidFill>
                            <a:srgbClr val="FFC000"/>
                          </a:solidFill>
                          <a:latin typeface="Arial" panose="020B0604020202020204" pitchFamily="34" charset="0"/>
                          <a:cs typeface="Arial" panose="020B0604020202020204" pitchFamily="34" charset="0"/>
                        </a:rPr>
                        <a:t>How to change the column layout configuration</a:t>
                      </a:r>
                    </a:p>
                    <a:p>
                      <a:r>
                        <a:rPr lang="en-US" sz="7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700" dirty="0">
                          <a:solidFill>
                            <a:srgbClr val="D9D9D9"/>
                          </a:solidFill>
                          <a:latin typeface="Arial" panose="020B0604020202020204" pitchFamily="34" charset="0"/>
                          <a:cs typeface="Arial" panose="020B0604020202020204" pitchFamily="34" charset="0"/>
                        </a:rPr>
                        <a:t>You can see a tutorial here: </a:t>
                      </a:r>
                      <a:r>
                        <a:rPr lang="en-US" sz="700" u="sng" dirty="0">
                          <a:solidFill>
                            <a:srgbClr val="FFC000"/>
                          </a:solidFill>
                          <a:latin typeface="Arial" panose="020B0604020202020204" pitchFamily="34" charset="0"/>
                          <a:cs typeface="Arial" panose="020B0604020202020204" pitchFamily="34" charset="0"/>
                        </a:rPr>
                        <a:t>https://</a:t>
                      </a:r>
                      <a:r>
                        <a:rPr lang="en-US" sz="700" u="sng" dirty="0" err="1">
                          <a:solidFill>
                            <a:srgbClr val="FFC000"/>
                          </a:solidFill>
                          <a:latin typeface="Arial" panose="020B0604020202020204" pitchFamily="34" charset="0"/>
                          <a:cs typeface="Arial" panose="020B0604020202020204" pitchFamily="34" charset="0"/>
                        </a:rPr>
                        <a:t>www.posterpresentations.com</a:t>
                      </a:r>
                      <a:r>
                        <a:rPr lang="en-US" sz="700" u="sng" dirty="0">
                          <a:solidFill>
                            <a:srgbClr val="FFC000"/>
                          </a:solidFill>
                          <a:latin typeface="Arial" panose="020B0604020202020204" pitchFamily="34" charset="0"/>
                          <a:cs typeface="Arial" panose="020B0604020202020204" pitchFamily="34" charset="0"/>
                        </a:rPr>
                        <a:t>/how-to-change-the-column-</a:t>
                      </a:r>
                      <a:r>
                        <a:rPr lang="en-US" sz="700" u="sng" dirty="0" err="1">
                          <a:solidFill>
                            <a:srgbClr val="FFC000"/>
                          </a:solidFill>
                          <a:latin typeface="Arial" panose="020B0604020202020204" pitchFamily="34" charset="0"/>
                          <a:cs typeface="Arial" panose="020B0604020202020204" pitchFamily="34" charset="0"/>
                        </a:rPr>
                        <a:t>configuration.html</a:t>
                      </a:r>
                      <a:endParaRPr lang="en-US" sz="2500" u="sng" dirty="0">
                        <a:solidFill>
                          <a:srgbClr val="FFC000"/>
                        </a:solidFill>
                      </a:endParaRP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50998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panose="020B0604020202020204" pitchFamily="34" charset="0"/>
                          <a:cs typeface="Arial" panose="020B0604020202020204" pitchFamily="34" charset="0"/>
                        </a:rPr>
                        <a:t>The Quick Start</a:t>
                      </a:r>
                      <a:r>
                        <a:rPr lang="en-US" sz="700" baseline="0" noProof="0" dirty="0">
                          <a:solidFill>
                            <a:srgbClr val="D9D9D9"/>
                          </a:solidFill>
                          <a:latin typeface="Arial" panose="020B0604020202020204" pitchFamily="34" charset="0"/>
                          <a:cs typeface="Arial" panose="020B0604020202020204" pitchFamily="34" charset="0"/>
                        </a:rPr>
                        <a:t> Guides</a:t>
                      </a:r>
                      <a:r>
                        <a:rPr lang="en-US" sz="700" noProof="0" dirty="0">
                          <a:solidFill>
                            <a:srgbClr val="D9D9D9"/>
                          </a:solidFill>
                          <a:latin typeface="Arial" panose="020B0604020202020204" pitchFamily="34" charset="0"/>
                          <a:cs typeface="Arial" panose="020B0604020202020204" pitchFamily="34" charset="0"/>
                        </a:rPr>
                        <a:t> </a:t>
                      </a:r>
                      <a:r>
                        <a:rPr lang="en-US" sz="700" u="sng" noProof="0" dirty="0">
                          <a:solidFill>
                            <a:srgbClr val="D9D9D9"/>
                          </a:solidFill>
                          <a:latin typeface="Arial" panose="020B0604020202020204" pitchFamily="34" charset="0"/>
                          <a:cs typeface="Arial" panose="020B0604020202020204" pitchFamily="34" charset="0"/>
                        </a:rPr>
                        <a:t>are outside the template’s printable area</a:t>
                      </a:r>
                      <a:r>
                        <a:rPr lang="en-US" sz="700" noProof="0" dirty="0">
                          <a:solidFill>
                            <a:srgbClr val="D9D9D9"/>
                          </a:solidFill>
                          <a:latin typeface="Arial" panose="020B0604020202020204" pitchFamily="34" charset="0"/>
                          <a:cs typeface="Arial" panose="020B0604020202020204" pitchFamily="34" charset="0"/>
                        </a:rPr>
                        <a:t> and they will not be on the printed poster</a:t>
                      </a:r>
                      <a:r>
                        <a:rPr lang="en-US" sz="7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To hide the guides click on the </a:t>
                      </a:r>
                      <a:r>
                        <a:rPr lang="en-US" sz="700" b="1" baseline="0" noProof="0" dirty="0">
                          <a:solidFill>
                            <a:srgbClr val="D9D9D9"/>
                          </a:solidFill>
                          <a:latin typeface="Arial" panose="020B0604020202020204" pitchFamily="34" charset="0"/>
                          <a:cs typeface="Arial" panose="020B0604020202020204" pitchFamily="34" charset="0"/>
                        </a:rPr>
                        <a:t>Home</a:t>
                      </a:r>
                      <a:r>
                        <a:rPr lang="en-US" sz="7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700" b="1"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700" b="1" baseline="0" noProof="0" dirty="0">
                          <a:solidFill>
                            <a:srgbClr val="D9D9D9"/>
                          </a:solidFill>
                          <a:latin typeface="Arial" panose="020B0604020202020204" pitchFamily="34" charset="0"/>
                          <a:cs typeface="Arial" panose="020B0604020202020204" pitchFamily="34" charset="0"/>
                        </a:rPr>
                        <a:t>Without Guides </a:t>
                      </a:r>
                      <a:r>
                        <a:rPr lang="en-US" sz="700" b="0"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a:t>
                      </a:r>
                      <a:endParaRPr lang="en-US" sz="7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extLst>
                  <a:ext uri="{0D108BD9-81ED-4DB2-BD59-A6C34878D82A}">
                    <a16:rowId xmlns:a16="http://schemas.microsoft.com/office/drawing/2014/main" val="10005"/>
                  </a:ext>
                </a:extLst>
              </a:tr>
              <a:tr h="8424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102916">
                <a:tc gridSpan="2">
                  <a:txBody>
                    <a:bodyPr/>
                    <a:lstStyle/>
                    <a:p>
                      <a:r>
                        <a:rPr lang="en-US" sz="800" b="1" dirty="0">
                          <a:solidFill>
                            <a:srgbClr val="FFC000"/>
                          </a:solidFill>
                          <a:latin typeface="Arial" panose="020B0604020202020204" pitchFamily="34" charset="0"/>
                          <a:cs typeface="Arial" panose="020B0604020202020204" pitchFamily="34" charset="0"/>
                        </a:rPr>
                        <a:t>How to</a:t>
                      </a:r>
                      <a:r>
                        <a:rPr lang="en-US" sz="800" b="1" baseline="0" dirty="0">
                          <a:solidFill>
                            <a:srgbClr val="FFC000"/>
                          </a:solidFill>
                          <a:latin typeface="Arial" panose="020B0604020202020204" pitchFamily="34" charset="0"/>
                          <a:cs typeface="Arial" panose="020B0604020202020204" pitchFamily="34" charset="0"/>
                        </a:rPr>
                        <a:t> preview your poster prior to printing</a:t>
                      </a:r>
                      <a:endParaRPr lang="en-US" sz="800" b="1" dirty="0">
                        <a:solidFill>
                          <a:srgbClr val="FFC000"/>
                        </a:solidFill>
                        <a:latin typeface="Arial" panose="020B0604020202020204" pitchFamily="34" charset="0"/>
                        <a:cs typeface="Arial" panose="020B0604020202020204" pitchFamily="34" charset="0"/>
                      </a:endParaRPr>
                    </a:p>
                    <a:p>
                      <a:r>
                        <a:rPr lang="en-US" sz="700" dirty="0">
                          <a:solidFill>
                            <a:srgbClr val="D9D9D9"/>
                          </a:solidFill>
                          <a:latin typeface="Arial" panose="020B0604020202020204" pitchFamily="34" charset="0"/>
                          <a:cs typeface="Arial" panose="020B0604020202020204" pitchFamily="34" charset="0"/>
                        </a:rPr>
                        <a:t>You can preview your poster at any time by pressing the </a:t>
                      </a:r>
                      <a:r>
                        <a:rPr lang="en-US" sz="700" dirty="0">
                          <a:solidFill>
                            <a:srgbClr val="FFC000"/>
                          </a:solidFill>
                          <a:latin typeface="Arial" panose="020B0604020202020204" pitchFamily="34" charset="0"/>
                          <a:cs typeface="Arial" panose="020B0604020202020204" pitchFamily="34" charset="0"/>
                        </a:rPr>
                        <a:t>F5 key</a:t>
                      </a:r>
                      <a:r>
                        <a:rPr lang="en-US" sz="7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700" dirty="0">
                          <a:solidFill>
                            <a:srgbClr val="FFC000"/>
                          </a:solidFill>
                          <a:latin typeface="Arial" panose="020B0604020202020204" pitchFamily="34" charset="0"/>
                          <a:cs typeface="Arial" panose="020B0604020202020204" pitchFamily="34" charset="0"/>
                        </a:rPr>
                        <a:t>ESC key </a:t>
                      </a:r>
                      <a:r>
                        <a:rPr lang="en-US" sz="700" dirty="0">
                          <a:solidFill>
                            <a:srgbClr val="D9D9D9"/>
                          </a:solidFill>
                          <a:latin typeface="Arial" panose="020B0604020202020204" pitchFamily="34" charset="0"/>
                          <a:cs typeface="Arial" panose="020B0604020202020204" pitchFamily="34" charset="0"/>
                        </a:rPr>
                        <a:t>to exit Preview.</a:t>
                      </a:r>
                    </a:p>
                  </a:txBody>
                  <a:tcPr marL="53340" marR="26670" marT="40005" marB="13335">
                    <a:solidFill>
                      <a:srgbClr val="010101"/>
                    </a:solidFill>
                  </a:tcPr>
                </a:tc>
                <a:tc hMerge="1">
                  <a:txBody>
                    <a:bodyPr/>
                    <a:lstStyle/>
                    <a:p>
                      <a:endParaRPr lang="en-US"/>
                    </a:p>
                  </a:txBody>
                  <a:tcPr/>
                </a:tc>
                <a:tc>
                  <a:txBody>
                    <a:bodyPr/>
                    <a:lstStyle/>
                    <a:p>
                      <a:pPr algn="ctr"/>
                      <a:r>
                        <a:rPr lang="en-US" sz="3400" b="1" dirty="0">
                          <a:solidFill>
                            <a:srgbClr val="D9D9D9"/>
                          </a:solidFill>
                          <a:latin typeface="Arial" panose="020B0604020202020204" pitchFamily="34" charset="0"/>
                          <a:cs typeface="Arial" panose="020B0604020202020204" pitchFamily="34" charset="0"/>
                        </a:rPr>
                        <a:t>F5</a:t>
                      </a:r>
                      <a:r>
                        <a:rPr lang="en-US" sz="700" baseline="0" dirty="0">
                          <a:solidFill>
                            <a:srgbClr val="D9D9D9"/>
                          </a:solidFill>
                          <a:latin typeface="Arial" panose="020B0604020202020204" pitchFamily="34" charset="0"/>
                          <a:cs typeface="Arial" panose="020B0604020202020204" pitchFamily="34" charset="0"/>
                        </a:rPr>
                        <a:t> </a:t>
                      </a:r>
                      <a:endParaRPr lang="en-US" sz="2500" dirty="0"/>
                    </a:p>
                  </a:txBody>
                  <a:tcPr marL="53340" marR="26670" marT="40005" marB="13335" anchor="ctr">
                    <a:solidFill>
                      <a:schemeClr val="tx1">
                        <a:lumMod val="95000"/>
                        <a:lumOff val="5000"/>
                      </a:schemeClr>
                    </a:solidFill>
                  </a:tcPr>
                </a:tc>
                <a:extLst>
                  <a:ext uri="{0D108BD9-81ED-4DB2-BD59-A6C34878D82A}">
                    <a16:rowId xmlns:a16="http://schemas.microsoft.com/office/drawing/2014/main" val="10006"/>
                  </a:ext>
                </a:extLst>
              </a:tr>
              <a:tr h="165491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When you are ready to have your poster printed go online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and click on the "</a:t>
                      </a:r>
                      <a:r>
                        <a:rPr lang="en-US" sz="700" noProof="0" dirty="0">
                          <a:solidFill>
                            <a:srgbClr val="FFC000"/>
                          </a:solidFill>
                          <a:latin typeface="Arial"/>
                          <a:cs typeface="Arial"/>
                        </a:rPr>
                        <a:t>Order Your Poster</a:t>
                      </a:r>
                      <a:r>
                        <a:rPr lang="en-US" sz="7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700" noProof="0" dirty="0">
                          <a:solidFill>
                            <a:srgbClr val="D9D9D9"/>
                          </a:solidFill>
                          <a:latin typeface="Arial"/>
                          <a:cs typeface="Arial"/>
                        </a:rPr>
                      </a:br>
                      <a:r>
                        <a:rPr lang="en-US" sz="700" noProof="0" dirty="0">
                          <a:solidFill>
                            <a:srgbClr val="D9D9D9"/>
                          </a:solidFill>
                          <a:latin typeface="Arial"/>
                          <a:cs typeface="Arial"/>
                        </a:rPr>
                        <a:t>Go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for more information.</a:t>
                      </a:r>
                    </a:p>
                  </a:txBody>
                  <a:tcPr marL="53340" marR="26670" marT="40005" marB="1333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95144">
                <a:tc gridSpan="3">
                  <a:txBody>
                    <a:bodyPr/>
                    <a:lstStyle/>
                    <a:p>
                      <a:endParaRPr lang="en-US" sz="700" dirty="0">
                        <a:solidFill>
                          <a:srgbClr val="1F3A4E"/>
                        </a:solidFill>
                      </a:endParaRPr>
                    </a:p>
                  </a:txBody>
                  <a:tcPr marL="53340" marR="26670" marT="40005" marB="1333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936893">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53340" marR="26670" marT="40005" marB="1333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dirty="0">
                          <a:solidFill>
                            <a:srgbClr val="D0D0D0"/>
                          </a:solidFill>
                          <a:latin typeface="Arial"/>
                          <a:cs typeface="Arial"/>
                        </a:rPr>
                        <a:t>For complete tutorials</a:t>
                      </a:r>
                      <a:r>
                        <a:rPr lang="en-US" sz="7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53340" marR="26670" marT="40005" marB="1333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12630" y="3292"/>
            <a:ext cx="12805739" cy="1201689"/>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24" userDrawn="1">
          <p15:clr>
            <a:srgbClr val="F26B43"/>
          </p15:clr>
        </p15:guide>
        <p15:guide id="2" pos="2016" userDrawn="1">
          <p15:clr>
            <a:srgbClr val="F26B43"/>
          </p15:clr>
        </p15:guide>
        <p15:guide id="3" pos="6041"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FB4DCB0A-C718-4212-856C-38A5D1FCE003}" type="datetimeFigureOut">
              <a:rPr lang="en-IN" smtClean="0"/>
              <a:pPr/>
              <a:t>04-07-2026</a:t>
            </a:fld>
            <a:endParaRPr lang="en-IN"/>
          </a:p>
        </p:txBody>
      </p:sp>
      <p:sp>
        <p:nvSpPr>
          <p:cNvPr id="5" name="Footer Placeholder 4"/>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F2342BB8-759E-4402-A698-E2E905842188}" type="slidenum">
              <a:rPr lang="en-IN" smtClean="0"/>
              <a:pPr/>
              <a:t>‹#›</a:t>
            </a:fld>
            <a:endParaRPr lang="en-IN"/>
          </a:p>
        </p:txBody>
      </p:sp>
    </p:spTree>
    <p:extLst>
      <p:ext uri="{BB962C8B-B14F-4D97-AF65-F5344CB8AC3E}">
        <p14:creationId xmlns:p14="http://schemas.microsoft.com/office/powerpoint/2010/main" val="3206589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hyperlink" Target="https://cdn.vev.design/private/BCwBc9ZFZyVz8yQQKr9VeLxSnjf1/d6Jx2OYBUF_Unmet%20needs%20in%20Europe_EIU%20Briefing%20Paper_Pfizer.pdf.pdf" TargetMode="External"/><Relationship Id="rId18" Type="http://schemas.openxmlformats.org/officeDocument/2006/relationships/hyperlink" Target="https://www.nursingbridgetestbank.com/wp-content/uploads/2026/01/Download-Sample-38.pdf" TargetMode="External"/><Relationship Id="rId26" Type="http://schemas.openxmlformats.org/officeDocument/2006/relationships/image" Target="../media/image18.jpeg"/><Relationship Id="rId3" Type="http://schemas.openxmlformats.org/officeDocument/2006/relationships/image" Target="../media/image11.jpeg"/><Relationship Id="rId21" Type="http://schemas.openxmlformats.org/officeDocument/2006/relationships/hyperlink" Target="https://oaaction.unc.edu/oa-module/oa-prevalence-and-burden/" TargetMode="External"/><Relationship Id="rId7" Type="http://schemas.openxmlformats.org/officeDocument/2006/relationships/image" Target="../media/image15.png"/><Relationship Id="rId12" Type="http://schemas.openxmlformats.org/officeDocument/2006/relationships/hyperlink" Target="https://www.cdc.gov/arthritis/osteoarthritis/index.html" TargetMode="External"/><Relationship Id="rId17" Type="http://schemas.openxmlformats.org/officeDocument/2006/relationships/hyperlink" Target="https://journalslibrary.nihr.ac.uk/pgfar/PGFAR06040" TargetMode="External"/><Relationship Id="rId25" Type="http://schemas.openxmlformats.org/officeDocument/2006/relationships/image" Target="../media/image17.png"/><Relationship Id="rId2" Type="http://schemas.openxmlformats.org/officeDocument/2006/relationships/image" Target="../media/image10.png"/><Relationship Id="rId16" Type="http://schemas.openxmlformats.org/officeDocument/2006/relationships/hyperlink" Target="https://www.academia.edu/download/123308397/HANDBOOK_20OF_20PAIN_20AND_20PALLIATIVE_20CARE.pdf" TargetMode="External"/><Relationship Id="rId20" Type="http://schemas.openxmlformats.org/officeDocument/2006/relationships/hyperlink" Target="https://cks.nice.org.uk/topics/osteoarthritis/background-information/prevalence/" TargetMode="External"/><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hyperlink" Target="https://www.bupa.co.uk/health-information/muscles-bones-joints/osteoarthritis" TargetMode="External"/><Relationship Id="rId24" Type="http://schemas.openxmlformats.org/officeDocument/2006/relationships/hyperlink" Target="https://www.who.int/news-room/fact-sheets/detail/osteoarthritis" TargetMode="External"/><Relationship Id="rId5" Type="http://schemas.openxmlformats.org/officeDocument/2006/relationships/image" Target="../media/image13.png"/><Relationship Id="rId15" Type="http://schemas.openxmlformats.org/officeDocument/2006/relationships/hyperlink" Target="https://academic.oup.com/ptj/article-pdf/98/5/381/48748879/pzy029.pdf" TargetMode="External"/><Relationship Id="rId23" Type="http://schemas.openxmlformats.org/officeDocument/2006/relationships/hyperlink" Target="https://www.thelancet.com/journals/lanrhe/article/PIIS2665-9913(23)00163-7/fulltext" TargetMode="External"/><Relationship Id="rId10" Type="http://schemas.openxmlformats.org/officeDocument/2006/relationships/hyperlink" Target="https://pmc.ncbi.nlm.nih.gov/articles/PMC10169288/pdf/CD014682.pdf" TargetMode="External"/><Relationship Id="rId19" Type="http://schemas.openxmlformats.org/officeDocument/2006/relationships/hyperlink" Target="https://books.google.com/book" TargetMode="External"/><Relationship Id="rId4" Type="http://schemas.openxmlformats.org/officeDocument/2006/relationships/image" Target="../media/image12.jpeg"/><Relationship Id="rId9" Type="http://schemas.openxmlformats.org/officeDocument/2006/relationships/hyperlink" Target="https://www.mdpi.com/1660-4601/20/4/3374" TargetMode="External"/><Relationship Id="rId14" Type="http://schemas.openxmlformats.org/officeDocument/2006/relationships/hyperlink" Target="https://www.thelancet.com/pdfs/journals/eclinm/PIIS2589-5370(20)30331-X.pdf" TargetMode="External"/><Relationship Id="rId22" Type="http://schemas.openxmlformats.org/officeDocument/2006/relationships/hyperlink" Target="https://www.tandfonline.com/doi/pdf/10.2147/JPR.S4942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715879" y="7678153"/>
            <a:ext cx="11622505" cy="1544053"/>
          </a:xfrm>
        </p:spPr>
        <p:txBody>
          <a:bodyPr>
            <a:normAutofit/>
          </a:bodyPr>
          <a:lstStyle/>
          <a:p>
            <a:pPr algn="l"/>
            <a:r>
              <a:rPr lang="en-GB" sz="1400" b="1" dirty="0">
                <a:latin typeface="Times New Roman" panose="02020603050405020304" pitchFamily="18" charset="0"/>
                <a:cs typeface="Times New Roman" panose="02020603050405020304" pitchFamily="18" charset="0"/>
              </a:rPr>
              <a:t>Acknowledgement of the use of AI tools</a:t>
            </a:r>
          </a:p>
          <a:p>
            <a:pPr algn="l"/>
            <a:r>
              <a:rPr lang="en-GB" sz="14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2166353" y="2471172"/>
            <a:ext cx="8468894" cy="6063198"/>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Module : Practice-Based Research </a:t>
            </a:r>
          </a:p>
          <a:p>
            <a:pPr algn="ctr"/>
            <a:r>
              <a:rPr lang="en-GB" sz="2800" b="1" dirty="0">
                <a:latin typeface="Times New Roman" panose="02020603050405020304" pitchFamily="18" charset="0"/>
                <a:cs typeface="Times New Roman" panose="02020603050405020304" pitchFamily="18" charset="0"/>
              </a:rPr>
              <a:t>Module code: LCHS7008</a:t>
            </a:r>
          </a:p>
          <a:p>
            <a:pPr algn="ctr"/>
            <a:r>
              <a:rPr lang="en-GB" sz="2800" b="1" dirty="0">
                <a:latin typeface="Times New Roman" panose="02020603050405020304" pitchFamily="18" charset="0"/>
                <a:cs typeface="Times New Roman" panose="02020603050405020304" pitchFamily="18" charset="0"/>
              </a:rPr>
              <a:t>Assignment : Poster Presentation</a:t>
            </a:r>
          </a:p>
          <a:p>
            <a:pPr algn="ctr"/>
            <a:r>
              <a:rPr lang="en-GB" sz="2800" b="1" dirty="0">
                <a:latin typeface="Times New Roman" panose="02020603050405020304" pitchFamily="18" charset="0"/>
                <a:cs typeface="Times New Roman" panose="02020603050405020304" pitchFamily="18" charset="0"/>
              </a:rPr>
              <a:t>Lecturer : Oluwadamilola Tayo</a:t>
            </a:r>
          </a:p>
          <a:p>
            <a:pPr algn="ctr"/>
            <a:r>
              <a:rPr lang="en-GB" sz="2800" b="1" dirty="0">
                <a:latin typeface="Times New Roman" panose="02020603050405020304" pitchFamily="18" charset="0"/>
                <a:cs typeface="Times New Roman" panose="02020603050405020304" pitchFamily="18" charset="0"/>
              </a:rPr>
              <a:t>Student Name: Patel Manasvi Vipulbhai</a:t>
            </a:r>
            <a:br>
              <a:rPr lang="en-GB" sz="2800"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Student Number: 2520168</a:t>
            </a:r>
          </a:p>
          <a:p>
            <a:pPr algn="ctr"/>
            <a:endParaRPr lang="en-GB" sz="2800" b="1" dirty="0">
              <a:latin typeface="Times New Roman" panose="02020603050405020304" pitchFamily="18" charset="0"/>
              <a:cs typeface="Times New Roman" panose="02020603050405020304" pitchFamily="18" charset="0"/>
            </a:endParaRPr>
          </a:p>
          <a:p>
            <a:pPr algn="ctr"/>
            <a:endParaRPr lang="en-GB" sz="2800" b="1" dirty="0">
              <a:latin typeface="Times New Roman" panose="02020603050405020304" pitchFamily="18" charset="0"/>
              <a:cs typeface="Times New Roman" panose="02020603050405020304" pitchFamily="18" charset="0"/>
            </a:endParaRPr>
          </a:p>
          <a:p>
            <a:pPr algn="ctr"/>
            <a:r>
              <a:rPr lang="en-GB" sz="2800" b="1" dirty="0">
                <a:latin typeface="Arial" panose="020B0604020202020204" pitchFamily="34" charset="0"/>
                <a:cs typeface="Arial" panose="020B0604020202020204" pitchFamily="34" charset="0"/>
              </a:rPr>
              <a:t>Research title</a:t>
            </a:r>
            <a:r>
              <a:rPr lang="en-GB" sz="2800" b="1" dirty="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 </a:t>
            </a:r>
            <a:r>
              <a:rPr lang="en-GB" sz="2400" b="1" dirty="0">
                <a:latin typeface="Arial" panose="020B0604020202020204" pitchFamily="34" charset="0"/>
                <a:cs typeface="Arial" panose="020B0604020202020204" pitchFamily="34" charset="0"/>
              </a:rPr>
              <a:t>“</a:t>
            </a:r>
            <a:r>
              <a:rPr lang="en-US" sz="2400" b="1" dirty="0">
                <a:latin typeface="Arial" panose="020B0604020202020204" pitchFamily="34" charset="0"/>
                <a:cs typeface="Arial" panose="020B0604020202020204" pitchFamily="34" charset="0"/>
              </a:rPr>
              <a:t>Analysing the Impact of Chronic Pain on Quality of Life among Adults with Osteoarthritis in the United Kingdom : A Systematic review”</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a:p>
            <a:pPr algn="ctr"/>
            <a:endParaRPr lang="en-GB" sz="2800" b="1" dirty="0">
              <a:latin typeface="Times New Roman" panose="02020603050405020304" pitchFamily="18" charset="0"/>
              <a:cs typeface="Times New Roman" panose="02020603050405020304" pitchFamily="18" charset="0"/>
            </a:endParaRPr>
          </a:p>
          <a:p>
            <a:pPr algn="ctr"/>
            <a:endParaRPr lang="en-GB" sz="2800" b="1" dirty="0">
              <a:latin typeface="Times New Roman" panose="02020603050405020304" pitchFamily="18" charset="0"/>
              <a:cs typeface="Times New Roman" panose="02020603050405020304" pitchFamily="18"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1932" y="-30975"/>
            <a:ext cx="4580925" cy="1832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161384" y="5596666"/>
            <a:ext cx="2855456" cy="3455518"/>
          </a:xfrm>
          <a:solidFill>
            <a:schemeClr val="bg1">
              <a:lumMod val="95000"/>
            </a:schemeClr>
          </a:solidFill>
          <a:ln>
            <a:solidFill>
              <a:schemeClr val="tx1"/>
            </a:solidFill>
          </a:ln>
        </p:spPr>
        <p:txBody>
          <a:bodyPr/>
          <a:lstStyle/>
          <a:p>
            <a:pPr marL="171450" lvl="0" indent="-171450">
              <a:buFont typeface="Arial" panose="020B0604020202020204" pitchFamily="34" charset="0"/>
              <a:buChar char="•"/>
            </a:pPr>
            <a:r>
              <a:rPr lang="en-IN" sz="1000" dirty="0">
                <a:latin typeface="Arial" pitchFamily="34" charset="0"/>
                <a:cs typeface="Arial" pitchFamily="34" charset="0"/>
              </a:rPr>
              <a:t>Osteoarthritis (OA) is a common kind of arthritis which majorly contributes to chronic pain and disability among adults, affecting joints, knees, and hips (Steinmetz et al., 2023). </a:t>
            </a:r>
          </a:p>
          <a:p>
            <a:pPr marL="171450" indent="-171450">
              <a:buFont typeface="Arial" panose="020B0604020202020204" pitchFamily="34" charset="0"/>
              <a:buChar char="•"/>
            </a:pPr>
            <a:r>
              <a:rPr lang="en-IN" sz="1000" dirty="0">
                <a:latin typeface="Arial" pitchFamily="34" charset="0"/>
                <a:cs typeface="Arial" pitchFamily="34" charset="0"/>
              </a:rPr>
              <a:t>In the UK, nearly a quarter of adults suffer from osteoarthritis in the knee and every 1 in 10 experience it in the hip, which is damaging their quality of life (Bupa UK, 2025). </a:t>
            </a:r>
          </a:p>
          <a:p>
            <a:pPr marL="171450" indent="-171450">
              <a:buFont typeface="Arial" panose="020B0604020202020204" pitchFamily="34" charset="0"/>
              <a:buChar char="•"/>
            </a:pPr>
            <a:r>
              <a:rPr lang="en-IN" sz="1000" dirty="0">
                <a:latin typeface="Arial" pitchFamily="34" charset="0"/>
                <a:cs typeface="Arial" pitchFamily="34" charset="0"/>
              </a:rPr>
              <a:t>According to NICE, approximately 10 million people in the UK (6 million women and 4 million men) suffer from chronic pain of osteoarthritis (NICE, 2026).</a:t>
            </a:r>
          </a:p>
          <a:p>
            <a:pPr marL="171450" lvl="0" indent="-171450">
              <a:buFont typeface="Arial" panose="020B0604020202020204" pitchFamily="34" charset="0"/>
              <a:buChar char="•"/>
            </a:pPr>
            <a:r>
              <a:rPr lang="en-IN" sz="1000" dirty="0">
                <a:latin typeface="Arial" pitchFamily="34" charset="0"/>
                <a:cs typeface="Arial" pitchFamily="34" charset="0"/>
              </a:rPr>
              <a:t>By 2040, the prevalence of osteoarthritis is expected to increase further as age and population will grow, impacting over 88% of people over 45 years of age (OA Action, 2026).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3355799" y="1852694"/>
            <a:ext cx="2870517" cy="2031303"/>
          </a:xfrm>
          <a:solidFill>
            <a:schemeClr val="accent6">
              <a:lumMod val="60000"/>
              <a:lumOff val="40000"/>
            </a:schemeClr>
          </a:solidFill>
          <a:ln>
            <a:solidFill>
              <a:schemeClr val="tx1"/>
            </a:solidFill>
          </a:ln>
        </p:spPr>
        <p:txBody>
          <a:bodyPr/>
          <a:lstStyle/>
          <a:p>
            <a:pPr marL="171450" lvl="0" indent="-171450">
              <a:buFont typeface="Arial" panose="020B0604020202020204" pitchFamily="34" charset="0"/>
              <a:buChar char="•"/>
            </a:pPr>
            <a:r>
              <a:rPr lang="en-IN" sz="1000" dirty="0">
                <a:latin typeface="Arial" pitchFamily="34" charset="0"/>
                <a:cs typeface="Arial" pitchFamily="34" charset="0"/>
              </a:rPr>
              <a:t>Existing evidence shows that the prevalence of osteoarthritis increases with age, particularly after the age of 45 (CDC, 2024; WHO, 2023). </a:t>
            </a:r>
          </a:p>
          <a:p>
            <a:pPr marL="171450" lvl="0" indent="-171450">
              <a:buFont typeface="Arial" panose="020B0604020202020204" pitchFamily="34" charset="0"/>
              <a:buChar char="•"/>
            </a:pPr>
            <a:r>
              <a:rPr lang="en-IN" sz="1000" dirty="0">
                <a:latin typeface="Arial" pitchFamily="34" charset="0"/>
                <a:cs typeface="Arial" pitchFamily="34" charset="0"/>
              </a:rPr>
              <a:t>Consequently, the UK adults’ quality of life gets damaged through decreased physical functioning and depressed mood, which makes it a significant public health concern (Lorig et al., 2020).</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9780548" y="1681135"/>
            <a:ext cx="2849957" cy="4704167"/>
          </a:xfrm>
          <a:solidFill>
            <a:schemeClr val="accent1">
              <a:lumMod val="20000"/>
              <a:lumOff val="80000"/>
            </a:schemeClr>
          </a:solidFill>
          <a:ln>
            <a:solidFill>
              <a:schemeClr val="tx1"/>
            </a:solidFill>
          </a:ln>
        </p:spPr>
        <p:txBody>
          <a:bodyPr/>
          <a:lstStyle/>
          <a:p>
            <a:pPr marL="171450" lvl="0" indent="-171450">
              <a:buFont typeface="Arial" panose="020B0604020202020204" pitchFamily="34" charset="0"/>
              <a:buChar char="•"/>
            </a:pPr>
            <a:r>
              <a:rPr lang="en-IN" sz="1000" dirty="0">
                <a:latin typeface="Arial" pitchFamily="34" charset="0"/>
                <a:cs typeface="Arial" pitchFamily="34" charset="0"/>
              </a:rPr>
              <a:t>This research will assist the people with osteoarthritis in the UK to effectively manage their pain and improve physical functioning, which will enhance quality of life (Birkinshaw et al., 2023). </a:t>
            </a:r>
          </a:p>
          <a:p>
            <a:pPr marL="171450" lvl="0" indent="-171450">
              <a:buFont typeface="Arial" panose="020B0604020202020204" pitchFamily="34" charset="0"/>
              <a:buChar char="•"/>
            </a:pPr>
            <a:r>
              <a:rPr lang="en-IN" sz="1000" dirty="0">
                <a:latin typeface="Arial" pitchFamily="34" charset="0"/>
                <a:cs typeface="Arial" pitchFamily="34" charset="0"/>
              </a:rPr>
              <a:t>In this context, the theory of self-management is highly relevant, which emphasises patients' ability to manage pain caused by osteoarthritis, which will improve personal health outcomes (Devan et al., 2018). </a:t>
            </a:r>
          </a:p>
          <a:p>
            <a:pPr marL="171450" lvl="0" indent="-171450">
              <a:buFont typeface="Arial" panose="020B0604020202020204" pitchFamily="34" charset="0"/>
              <a:buChar char="•"/>
            </a:pPr>
            <a:r>
              <a:rPr lang="en-IN" sz="1000" dirty="0">
                <a:latin typeface="Arial" pitchFamily="34" charset="0"/>
                <a:cs typeface="Arial" pitchFamily="34" charset="0"/>
              </a:rPr>
              <a:t>The research will also guide the UK-based healthcare professionals to better understand the consequences of the disease and refine care services (Hockenberry and Wilson, 2018).</a:t>
            </a:r>
          </a:p>
          <a:p>
            <a:pPr marL="171450" lvl="0" indent="-171450">
              <a:buFont typeface="Arial" panose="020B0604020202020204" pitchFamily="34" charset="0"/>
              <a:buChar char="•"/>
            </a:pPr>
            <a:r>
              <a:rPr lang="en-IN" sz="1000" dirty="0">
                <a:latin typeface="Arial" pitchFamily="34" charset="0"/>
                <a:cs typeface="Arial" pitchFamily="34" charset="0"/>
              </a:rPr>
              <a:t>Finally, the evidence-based research outcomes will support the healthcare organisations to develop targeted policies for amplifying chronic pain management within osteoarthritis patients (Beichler et al., 2023).  </a:t>
            </a:r>
          </a:p>
          <a:p>
            <a:pPr marL="171450" lvl="0" indent="-171450">
              <a:buFont typeface="Arial" panose="020B0604020202020204" pitchFamily="34" charset="0"/>
              <a:buChar char="•"/>
            </a:pPr>
            <a:r>
              <a:rPr lang="en-IN" sz="1000" dirty="0">
                <a:latin typeface="Arial" pitchFamily="34" charset="0"/>
                <a:cs typeface="Arial" pitchFamily="34" charset="0"/>
              </a:rPr>
              <a:t>In such a way, the research will enhance both the quality of care and patients' pain management, thereby supporting long-term improved health outcomes (Patel et al., 2024).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597692" y="282420"/>
            <a:ext cx="9333032" cy="830997"/>
          </a:xfrm>
        </p:spPr>
        <p:txBody>
          <a:bodyPr/>
          <a:lstStyle/>
          <a:p>
            <a:r>
              <a:rPr lang="en-GB" sz="2400" dirty="0">
                <a:latin typeface="Arial" pitchFamily="34" charset="0"/>
                <a:cs typeface="Arial" pitchFamily="34" charset="0"/>
              </a:rPr>
              <a:t>Title: </a:t>
            </a:r>
            <a:r>
              <a:rPr lang="en-US" sz="2400" dirty="0">
                <a:latin typeface="Arial" pitchFamily="34" charset="0"/>
                <a:cs typeface="Arial" pitchFamily="34" charset="0"/>
              </a:rPr>
              <a:t>Analysing the Impact of Chronic Pain on Quality of Life among Adults with Osteoarthritis in the United Kingdom. </a:t>
            </a:r>
            <a:r>
              <a:rPr lang="en-GB" sz="2400" dirty="0">
                <a:latin typeface="Arial" pitchFamily="34" charset="0"/>
                <a:cs typeface="Arial" pitchFamily="34" charset="0"/>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9977718" y="2133600"/>
            <a:ext cx="184731" cy="204993"/>
          </a:xfrm>
          <a:prstGeom prst="rect">
            <a:avLst/>
          </a:prstGeom>
          <a:noFill/>
        </p:spPr>
        <p:txBody>
          <a:bodyPr wrap="none" rtlCol="0">
            <a:spAutoFit/>
          </a:bodyPr>
          <a:lstStyle/>
          <a:p>
            <a:endParaRPr lang="en-GB" sz="732" dirty="0">
              <a:latin typeface="Arial" pitchFamily="34" charset="0"/>
              <a:cs typeface="Arial" pitchFamily="34" charset="0"/>
            </a:endParaRPr>
          </a:p>
        </p:txBody>
      </p:sp>
      <p:pic>
        <p:nvPicPr>
          <p:cNvPr id="23" name="image9.png"/>
          <p:cNvPicPr/>
          <p:nvPr/>
        </p:nvPicPr>
        <p:blipFill>
          <a:blip r:embed="rId2" cstate="print"/>
          <a:stretch>
            <a:fillRect/>
          </a:stretch>
        </p:blipFill>
        <p:spPr>
          <a:xfrm>
            <a:off x="252240" y="3356733"/>
            <a:ext cx="2665806" cy="126253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26" name="Picture 2" descr="Knee Pain: Causes, Symptoms, Treatment and Exercises | Rebalance Sports  Medic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1729"/>
            <a:ext cx="1284261" cy="85483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Arthritis Care | LinkedI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352222" y="11045"/>
            <a:ext cx="1310012" cy="87552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7" name="image6.png"/>
          <p:cNvPicPr/>
          <p:nvPr/>
        </p:nvPicPr>
        <p:blipFill>
          <a:blip r:embed="rId5" cstate="print"/>
          <a:stretch>
            <a:fillRect/>
          </a:stretch>
        </p:blipFill>
        <p:spPr>
          <a:xfrm>
            <a:off x="3402464" y="3978974"/>
            <a:ext cx="2781153" cy="1412943"/>
          </a:xfrm>
          <a:prstGeom prst="rect">
            <a:avLst/>
          </a:prstGeom>
          <a:ln>
            <a:noFill/>
          </a:ln>
          <a:effectLst>
            <a:outerShdw blurRad="292100" dist="139700" dir="2700000" algn="tl" rotWithShape="0">
              <a:srgbClr val="333333">
                <a:alpha val="65000"/>
              </a:srgbClr>
            </a:outerShdw>
          </a:effectLst>
        </p:spPr>
      </p:pic>
      <p:sp>
        <p:nvSpPr>
          <p:cNvPr id="30"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6575150" y="1395788"/>
            <a:ext cx="2833172" cy="553990"/>
          </a:xfrm>
          <a:solidFill>
            <a:schemeClr val="accent6">
              <a:lumMod val="20000"/>
              <a:lumOff val="80000"/>
            </a:schemeClr>
          </a:solidFill>
          <a:ln>
            <a:solidFill>
              <a:schemeClr val="tx1"/>
            </a:solidFill>
          </a:ln>
        </p:spPr>
        <p:txBody>
          <a:bodyPr/>
          <a:lstStyle/>
          <a:p>
            <a:r>
              <a:rPr lang="en-GB" sz="1200" dirty="0">
                <a:latin typeface="Arial" pitchFamily="34" charset="0"/>
                <a:cs typeface="Arial" pitchFamily="34" charset="0"/>
              </a:rPr>
              <a:t>Research Question, Aim and Objectives</a:t>
            </a:r>
          </a:p>
        </p:txBody>
      </p:sp>
      <p:sp>
        <p:nvSpPr>
          <p:cNvPr id="31"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6578539" y="1978102"/>
            <a:ext cx="2826393" cy="1785082"/>
          </a:xfrm>
          <a:solidFill>
            <a:schemeClr val="accent6">
              <a:lumMod val="20000"/>
              <a:lumOff val="80000"/>
            </a:schemeClr>
          </a:solidFill>
          <a:ln>
            <a:solidFill>
              <a:schemeClr val="tx1"/>
            </a:solidFill>
          </a:ln>
        </p:spPr>
        <p:txBody>
          <a:bodyPr/>
          <a:lstStyle/>
          <a:p>
            <a:r>
              <a:rPr lang="en-IN" sz="1000" b="1" i="1" dirty="0">
                <a:latin typeface="Arial" pitchFamily="34" charset="0"/>
                <a:cs typeface="Arial" pitchFamily="34" charset="0"/>
              </a:rPr>
              <a:t>Research Question </a:t>
            </a:r>
            <a:endParaRPr lang="en-IN" sz="1000" dirty="0">
              <a:latin typeface="Arial" pitchFamily="34" charset="0"/>
              <a:cs typeface="Arial" pitchFamily="34" charset="0"/>
            </a:endParaRPr>
          </a:p>
          <a:p>
            <a:pPr lvl="0"/>
            <a:r>
              <a:rPr lang="en-IN" sz="1000" dirty="0">
                <a:latin typeface="Arial" pitchFamily="34" charset="0"/>
                <a:cs typeface="Arial" pitchFamily="34" charset="0"/>
              </a:rPr>
              <a:t>How does chronic pain affect the quality of life of adults living with osteoarthritis in the United Kingdom?</a:t>
            </a:r>
          </a:p>
          <a:p>
            <a:r>
              <a:rPr lang="en-IN" sz="1000" b="1" i="1" dirty="0">
                <a:latin typeface="Arial" pitchFamily="34" charset="0"/>
                <a:cs typeface="Arial" pitchFamily="34" charset="0"/>
              </a:rPr>
              <a:t>Research Aim</a:t>
            </a:r>
            <a:endParaRPr lang="en-IN" sz="1000" dirty="0">
              <a:latin typeface="Arial" pitchFamily="34" charset="0"/>
              <a:cs typeface="Arial" pitchFamily="34" charset="0"/>
            </a:endParaRPr>
          </a:p>
          <a:p>
            <a:pPr lvl="0"/>
            <a:r>
              <a:rPr lang="en-IN" sz="1000" dirty="0">
                <a:latin typeface="Arial" pitchFamily="34" charset="0"/>
                <a:cs typeface="Arial" pitchFamily="34" charset="0"/>
              </a:rPr>
              <a:t>To investigate the impact of chronic pain on the quality of life of adults with osteoarthritis in the United Kingdom.</a:t>
            </a:r>
          </a:p>
        </p:txBody>
      </p:sp>
      <p:pic>
        <p:nvPicPr>
          <p:cNvPr id="1036" name="Picture 12" descr="Aim target Vectors - Download Free High-Quality Vectors | Magnific  (formerly Freepik)"/>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20697" y="1424112"/>
            <a:ext cx="289132" cy="289132"/>
          </a:xfrm>
          <a:prstGeom prst="rect">
            <a:avLst/>
          </a:prstGeom>
          <a:noFill/>
          <a:extLst>
            <a:ext uri="{909E8E84-426E-40DD-AFC4-6F175D3DCCD1}">
              <a14:hiddenFill xmlns:a14="http://schemas.microsoft.com/office/drawing/2010/main">
                <a:solidFill>
                  <a:srgbClr val="FFFFFF"/>
                </a:solidFill>
              </a14:hiddenFill>
            </a:ext>
          </a:extLst>
        </p:spPr>
      </p:pic>
      <p:sp>
        <p:nvSpPr>
          <p:cNvPr id="38"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6575149" y="6252816"/>
            <a:ext cx="2854131" cy="2585301"/>
          </a:xfrm>
          <a:solidFill>
            <a:schemeClr val="accent6">
              <a:lumMod val="20000"/>
              <a:lumOff val="80000"/>
            </a:schemeClr>
          </a:solidFill>
          <a:ln>
            <a:solidFill>
              <a:schemeClr val="tx1"/>
            </a:solidFill>
          </a:ln>
        </p:spPr>
        <p:txBody>
          <a:bodyPr/>
          <a:lstStyle/>
          <a:p>
            <a:r>
              <a:rPr lang="en-IN" sz="1000" b="1" i="1" dirty="0">
                <a:latin typeface="Arial" pitchFamily="34" charset="0"/>
                <a:cs typeface="Arial" pitchFamily="34" charset="0"/>
              </a:rPr>
              <a:t>Research Objectives </a:t>
            </a:r>
            <a:endParaRPr lang="en-IN" sz="1000" dirty="0">
              <a:latin typeface="Arial" pitchFamily="34" charset="0"/>
              <a:cs typeface="Arial" pitchFamily="34" charset="0"/>
            </a:endParaRPr>
          </a:p>
          <a:p>
            <a:pPr lvl="0"/>
            <a:r>
              <a:rPr lang="en-IN" sz="1000" dirty="0">
                <a:latin typeface="Arial" pitchFamily="34" charset="0"/>
                <a:cs typeface="Arial" pitchFamily="34" charset="0"/>
              </a:rPr>
              <a:t>To identify the relationship between quality of life and the severity of chronic pain in UK individuals with osteoarthritis.</a:t>
            </a:r>
          </a:p>
          <a:p>
            <a:pPr lvl="0"/>
            <a:r>
              <a:rPr lang="en-IN" sz="1000" dirty="0">
                <a:latin typeface="Arial" pitchFamily="34" charset="0"/>
                <a:cs typeface="Arial" pitchFamily="34" charset="0"/>
              </a:rPr>
              <a:t>To evaluate </a:t>
            </a:r>
            <a:r>
              <a:rPr lang="en-GB" sz="1000" dirty="0">
                <a:latin typeface="Arial" pitchFamily="34" charset="0"/>
                <a:cs typeface="Arial" pitchFamily="34" charset="0"/>
              </a:rPr>
              <a:t>how</a:t>
            </a:r>
            <a:r>
              <a:rPr lang="en-IN" sz="1000" dirty="0">
                <a:latin typeface="Arial" pitchFamily="34" charset="0"/>
                <a:cs typeface="Arial" pitchFamily="34" charset="0"/>
              </a:rPr>
              <a:t> chronic pain affects daily activities and physical functioning in persons with osteoarthritis. </a:t>
            </a:r>
          </a:p>
          <a:p>
            <a:pPr lvl="0"/>
            <a:r>
              <a:rPr lang="en-IN" sz="1000" dirty="0">
                <a:latin typeface="Arial" pitchFamily="34" charset="0"/>
                <a:cs typeface="Arial" pitchFamily="34" charset="0"/>
              </a:rPr>
              <a:t>To investigate how people with osteoarthritis are affected socially and psychologically by persistent pain.</a:t>
            </a:r>
          </a:p>
          <a:p>
            <a:pPr lvl="0"/>
            <a:r>
              <a:rPr lang="en-IN" sz="1000" dirty="0">
                <a:latin typeface="Arial" pitchFamily="34" charset="0"/>
                <a:cs typeface="Arial" pitchFamily="34" charset="0"/>
              </a:rPr>
              <a:t>To explore the evidence-based pain management strategies that can enhance osteoarthritis patients’ quality of life.</a:t>
            </a:r>
          </a:p>
        </p:txBody>
      </p:sp>
      <p:pic>
        <p:nvPicPr>
          <p:cNvPr id="39" name="image12.png"/>
          <p:cNvPicPr/>
          <p:nvPr/>
        </p:nvPicPr>
        <p:blipFill>
          <a:blip r:embed="rId7" cstate="print"/>
          <a:stretch>
            <a:fillRect/>
          </a:stretch>
        </p:blipFill>
        <p:spPr>
          <a:xfrm>
            <a:off x="6668034" y="3926516"/>
            <a:ext cx="2674761" cy="161406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3"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3361226" y="5835237"/>
            <a:ext cx="2877113" cy="3216947"/>
          </a:xfrm>
          <a:solidFill>
            <a:schemeClr val="accent6">
              <a:lumMod val="60000"/>
              <a:lumOff val="40000"/>
            </a:schemeClr>
          </a:solidFill>
          <a:ln>
            <a:solidFill>
              <a:schemeClr val="tx1"/>
            </a:solidFill>
          </a:ln>
        </p:spPr>
        <p:txBody>
          <a:bodyPr/>
          <a:lstStyle/>
          <a:p>
            <a:pPr marL="171450" lvl="0" indent="-171450">
              <a:buFont typeface="Arial" panose="020B0604020202020204" pitchFamily="34" charset="0"/>
              <a:buChar char="•"/>
            </a:pPr>
            <a:r>
              <a:rPr lang="en-IN" sz="1000" dirty="0">
                <a:latin typeface="Arial" pitchFamily="34" charset="0"/>
                <a:cs typeface="Arial" pitchFamily="34" charset="0"/>
              </a:rPr>
              <a:t>Here, the biopsychosocial model by George Engel is highly relevant, suggesting that the chronic pain from osteoarthritis negatively influences physical functioning, emotional well-being, and social participation (Gatchel et al., 2019).</a:t>
            </a:r>
          </a:p>
          <a:p>
            <a:pPr marL="171450" lvl="0" indent="-171450">
              <a:buFont typeface="Arial" panose="020B0604020202020204" pitchFamily="34" charset="0"/>
              <a:buChar char="•"/>
            </a:pPr>
            <a:r>
              <a:rPr lang="en-IN" sz="1000" dirty="0">
                <a:latin typeface="Arial" pitchFamily="34" charset="0"/>
                <a:cs typeface="Arial" pitchFamily="34" charset="0"/>
              </a:rPr>
              <a:t>Moreover, a clear gap in the existing care of osteoarthritis is reflected, since 27% to 54% of patients’ pain remained unchanged even after taking medicines (CDN, 2021). </a:t>
            </a:r>
          </a:p>
          <a:p>
            <a:pPr marL="171450" lvl="0" indent="-171450">
              <a:buFont typeface="Arial" panose="020B0604020202020204" pitchFamily="34" charset="0"/>
              <a:buChar char="•"/>
            </a:pPr>
            <a:r>
              <a:rPr lang="en-IN" sz="1000" dirty="0">
                <a:latin typeface="Arial" pitchFamily="34" charset="0"/>
                <a:cs typeface="Arial" pitchFamily="34" charset="0"/>
              </a:rPr>
              <a:t>Hence, the development of this research became more crucial in order to help both patients and the UK health-care organisations to improve osteoarthritis-related pain and care management (Hay et al., 2018).</a:t>
            </a:r>
          </a:p>
        </p:txBody>
      </p:sp>
      <p:sp>
        <p:nvSpPr>
          <p:cNvPr id="8" name="Rectangle 7"/>
          <p:cNvSpPr/>
          <p:nvPr/>
        </p:nvSpPr>
        <p:spPr>
          <a:xfrm>
            <a:off x="165149" y="5169429"/>
            <a:ext cx="2865090" cy="37115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b="1" u="sng" dirty="0">
                <a:latin typeface="Arial" pitchFamily="34" charset="0"/>
                <a:cs typeface="Arial" pitchFamily="34" charset="0"/>
              </a:rPr>
              <a:t>Prevalence of the Disease</a:t>
            </a:r>
          </a:p>
        </p:txBody>
      </p:sp>
      <p:sp>
        <p:nvSpPr>
          <p:cNvPr id="36" name="Rectangle 35"/>
          <p:cNvSpPr/>
          <p:nvPr/>
        </p:nvSpPr>
        <p:spPr>
          <a:xfrm>
            <a:off x="165149" y="1363430"/>
            <a:ext cx="2865090" cy="32823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b="1" u="sng" dirty="0">
                <a:latin typeface="Arial" pitchFamily="34" charset="0"/>
                <a:cs typeface="Arial" pitchFamily="34" charset="0"/>
              </a:rPr>
              <a:t>Introduction</a:t>
            </a:r>
          </a:p>
        </p:txBody>
      </p:sp>
      <p:pic>
        <p:nvPicPr>
          <p:cNvPr id="1032" name="Picture 8" descr="Profit growing icon. Isolated vector icon. Progress bar. Growing graph icon graph  sign. Chart increase profit. Growth success arrow icon. Stock Vector |  Adobe Stock"/>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78548" y="5225513"/>
            <a:ext cx="392733" cy="2446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88285" y="4769319"/>
            <a:ext cx="2941954" cy="400110"/>
          </a:xfrm>
          <a:prstGeom prst="rect">
            <a:avLst/>
          </a:prstGeom>
          <a:noFill/>
        </p:spPr>
        <p:txBody>
          <a:bodyPr wrap="square" rtlCol="0">
            <a:spAutoFit/>
          </a:bodyPr>
          <a:lstStyle/>
          <a:p>
            <a:pPr algn="ctr"/>
            <a:r>
              <a:rPr lang="en-IN" sz="1000" b="1" dirty="0">
                <a:latin typeface="Arial" pitchFamily="34" charset="0"/>
                <a:cs typeface="Arial" pitchFamily="34" charset="0"/>
              </a:rPr>
              <a:t>Figure 1: Future Projections of Osteoarthritis</a:t>
            </a:r>
          </a:p>
          <a:p>
            <a:pPr algn="ctr"/>
            <a:r>
              <a:rPr lang="en-IN" sz="1000" b="1" dirty="0">
                <a:latin typeface="Arial" pitchFamily="34" charset="0"/>
                <a:cs typeface="Arial" pitchFamily="34" charset="0"/>
              </a:rPr>
              <a:t>(Source: OA Action, 2026)</a:t>
            </a:r>
          </a:p>
        </p:txBody>
      </p:sp>
      <p:sp>
        <p:nvSpPr>
          <p:cNvPr id="40" name="TextBox 39"/>
          <p:cNvSpPr txBox="1"/>
          <p:nvPr/>
        </p:nvSpPr>
        <p:spPr>
          <a:xfrm>
            <a:off x="3349203" y="5435127"/>
            <a:ext cx="2809652" cy="400110"/>
          </a:xfrm>
          <a:prstGeom prst="rect">
            <a:avLst/>
          </a:prstGeom>
          <a:noFill/>
        </p:spPr>
        <p:txBody>
          <a:bodyPr wrap="square" rtlCol="0">
            <a:spAutoFit/>
          </a:bodyPr>
          <a:lstStyle/>
          <a:p>
            <a:pPr algn="ctr"/>
            <a:r>
              <a:rPr lang="en-IN" sz="1000" b="1" dirty="0">
                <a:latin typeface="Arial" pitchFamily="34" charset="0"/>
                <a:cs typeface="Arial" pitchFamily="34" charset="0"/>
              </a:rPr>
              <a:t>Figure 2: Prevalence of Osteoarthritis</a:t>
            </a:r>
          </a:p>
          <a:p>
            <a:pPr algn="ctr"/>
            <a:r>
              <a:rPr lang="en-IN" sz="1000" b="1" dirty="0">
                <a:latin typeface="Arial" pitchFamily="34" charset="0"/>
                <a:cs typeface="Arial" pitchFamily="34" charset="0"/>
              </a:rPr>
              <a:t>(Source: CUI et al., 2020)</a:t>
            </a:r>
          </a:p>
        </p:txBody>
      </p:sp>
      <p:sp>
        <p:nvSpPr>
          <p:cNvPr id="41"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178548" y="1747286"/>
            <a:ext cx="2838292" cy="1569638"/>
          </a:xfrm>
          <a:solidFill>
            <a:schemeClr val="bg1">
              <a:lumMod val="95000"/>
            </a:schemeClr>
          </a:solidFill>
          <a:ln>
            <a:solidFill>
              <a:schemeClr val="tx1"/>
            </a:solidFill>
          </a:ln>
        </p:spPr>
        <p:txBody>
          <a:bodyPr/>
          <a:lstStyle/>
          <a:p>
            <a:pPr marL="171450" lvl="0" indent="-171450">
              <a:buFont typeface="Arial" panose="020B0604020202020204" pitchFamily="34" charset="0"/>
              <a:buChar char="•"/>
            </a:pPr>
            <a:r>
              <a:rPr lang="en-IN" sz="1000" dirty="0">
                <a:latin typeface="Arial" pitchFamily="34" charset="0"/>
                <a:cs typeface="Arial" pitchFamily="34" charset="0"/>
              </a:rPr>
              <a:t>This poster explores the choric pain’s impact on the quality of lives of the UK adults with osteoarthritis. </a:t>
            </a:r>
          </a:p>
          <a:p>
            <a:pPr marL="171450" lvl="0" indent="-171450">
              <a:buFont typeface="Arial" panose="020B0604020202020204" pitchFamily="34" charset="0"/>
              <a:buChar char="•"/>
            </a:pPr>
            <a:r>
              <a:rPr lang="en-IN" sz="1000" dirty="0">
                <a:latin typeface="Arial" pitchFamily="34" charset="0"/>
                <a:cs typeface="Arial" pitchFamily="34" charset="0"/>
              </a:rPr>
              <a:t>The evidences will encourage improving pain management, wellbeing and health care outcomes (Hay et al., 2018). </a:t>
            </a:r>
          </a:p>
        </p:txBody>
      </p:sp>
      <p:sp>
        <p:nvSpPr>
          <p:cNvPr id="42" name="TextBox 41"/>
          <p:cNvSpPr txBox="1"/>
          <p:nvPr/>
        </p:nvSpPr>
        <p:spPr>
          <a:xfrm>
            <a:off x="6571072" y="5635182"/>
            <a:ext cx="2941954" cy="553998"/>
          </a:xfrm>
          <a:prstGeom prst="rect">
            <a:avLst/>
          </a:prstGeom>
          <a:noFill/>
        </p:spPr>
        <p:txBody>
          <a:bodyPr wrap="square" rtlCol="0">
            <a:spAutoFit/>
          </a:bodyPr>
          <a:lstStyle/>
          <a:p>
            <a:pPr algn="ctr"/>
            <a:r>
              <a:rPr lang="en-IN" sz="1000" b="1" dirty="0">
                <a:latin typeface="Arial" pitchFamily="34" charset="0"/>
                <a:cs typeface="Arial" pitchFamily="34" charset="0"/>
              </a:rPr>
              <a:t>Figure 3: Affected demographics of Osteoarthritis</a:t>
            </a:r>
          </a:p>
          <a:p>
            <a:pPr algn="ctr"/>
            <a:r>
              <a:rPr lang="en-IN" sz="1000" b="1" dirty="0">
                <a:latin typeface="Arial" pitchFamily="34" charset="0"/>
                <a:cs typeface="Arial" pitchFamily="34" charset="0"/>
              </a:rPr>
              <a:t>(Source: OA Action, 2026)</a:t>
            </a:r>
          </a:p>
        </p:txBody>
      </p:sp>
      <p:sp>
        <p:nvSpPr>
          <p:cNvPr id="44" name="Content Placeholder 19"/>
          <p:cNvSpPr txBox="1">
            <a:spLocks/>
          </p:cNvSpPr>
          <p:nvPr/>
        </p:nvSpPr>
        <p:spPr>
          <a:xfrm>
            <a:off x="9765416" y="6619711"/>
            <a:ext cx="2865089" cy="2508713"/>
          </a:xfrm>
          <a:prstGeom prst="rect">
            <a:avLst/>
          </a:prstGeom>
          <a:solidFill>
            <a:schemeClr val="accent6">
              <a:lumMod val="20000"/>
              <a:lumOff val="80000"/>
            </a:schemeClr>
          </a:solidFill>
        </p:spPr>
        <p:txBody>
          <a:bodyPr numCol="2">
            <a:noAutofit/>
          </a:bodyPr>
          <a:lst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a:buNone/>
            </a:pPr>
            <a:endParaRPr lang="en-US" sz="350" dirty="0"/>
          </a:p>
          <a:p>
            <a:pPr>
              <a:buNone/>
            </a:pPr>
            <a:r>
              <a:rPr lang="en-US" sz="350" dirty="0" err="1"/>
              <a:t>Beichler</a:t>
            </a:r>
            <a:r>
              <a:rPr lang="en-US" sz="350" dirty="0"/>
              <a:t>, H., </a:t>
            </a:r>
            <a:r>
              <a:rPr lang="en-US" sz="350" dirty="0" err="1"/>
              <a:t>Grabovac</a:t>
            </a:r>
            <a:r>
              <a:rPr lang="en-US" sz="350" dirty="0"/>
              <a:t>, I., &amp; </a:t>
            </a:r>
            <a:r>
              <a:rPr lang="en-US" sz="350" dirty="0" err="1"/>
              <a:t>Dorner</a:t>
            </a:r>
            <a:r>
              <a:rPr lang="en-US" sz="350" dirty="0"/>
              <a:t>, T. E. (2023). Integrated care as a</a:t>
            </a:r>
          </a:p>
          <a:p>
            <a:pPr>
              <a:buNone/>
            </a:pPr>
            <a:r>
              <a:rPr lang="en-US" sz="350" dirty="0"/>
              <a:t>model for </a:t>
            </a:r>
            <a:r>
              <a:rPr lang="en-US" sz="350" dirty="0" err="1"/>
              <a:t>interprofessional</a:t>
            </a:r>
            <a:r>
              <a:rPr lang="en-US" sz="350" dirty="0"/>
              <a:t> disease management and the benefits for</a:t>
            </a:r>
          </a:p>
          <a:p>
            <a:pPr>
              <a:buNone/>
            </a:pPr>
            <a:r>
              <a:rPr lang="en-US" sz="350" dirty="0"/>
              <a:t>people living with HIV/AIDS. </a:t>
            </a:r>
            <a:r>
              <a:rPr lang="en-US" sz="350" i="1" dirty="0"/>
              <a:t>International Journal of Environmental</a:t>
            </a:r>
          </a:p>
          <a:p>
            <a:pPr>
              <a:buNone/>
            </a:pPr>
            <a:r>
              <a:rPr lang="en-US" sz="350" i="1" dirty="0"/>
              <a:t>Research and Public Health, 20</a:t>
            </a:r>
            <a:r>
              <a:rPr lang="en-US" sz="350" dirty="0"/>
              <a:t>(4), 3374. </a:t>
            </a:r>
            <a:r>
              <a:rPr lang="en-US" sz="350" dirty="0">
                <a:hlinkClick r:id="rId9"/>
              </a:rPr>
              <a:t>https://www.mdpi.com/1660</a:t>
            </a:r>
          </a:p>
          <a:p>
            <a:pPr>
              <a:buNone/>
            </a:pPr>
            <a:r>
              <a:rPr lang="en-US" sz="350" dirty="0">
                <a:hlinkClick r:id="rId9"/>
              </a:rPr>
              <a:t>4601/20/4/3374</a:t>
            </a:r>
            <a:endParaRPr lang="en-US" sz="350" dirty="0"/>
          </a:p>
          <a:p>
            <a:pPr>
              <a:buNone/>
            </a:pPr>
            <a:r>
              <a:rPr lang="en-US" sz="350" dirty="0" err="1"/>
              <a:t>Birkinshaw</a:t>
            </a:r>
            <a:r>
              <a:rPr lang="en-US" sz="350" dirty="0"/>
              <a:t>, H., Friedrich, C. M., Cole, P., </a:t>
            </a:r>
            <a:r>
              <a:rPr lang="en-US" sz="350" dirty="0" err="1"/>
              <a:t>Eccleston</a:t>
            </a:r>
            <a:r>
              <a:rPr lang="en-US" sz="350" dirty="0"/>
              <a:t>, C., </a:t>
            </a:r>
            <a:r>
              <a:rPr lang="en-US" sz="350" dirty="0" err="1"/>
              <a:t>Serfaty</a:t>
            </a:r>
            <a:r>
              <a:rPr lang="en-US" sz="350" dirty="0"/>
              <a:t>, M.,</a:t>
            </a:r>
          </a:p>
          <a:p>
            <a:pPr>
              <a:buNone/>
            </a:pPr>
            <a:r>
              <a:rPr lang="en-US" sz="350" dirty="0"/>
              <a:t>Stewart, G., ... &amp; </a:t>
            </a:r>
            <a:r>
              <a:rPr lang="en-US" sz="350" dirty="0" err="1"/>
              <a:t>Pincus</a:t>
            </a:r>
            <a:r>
              <a:rPr lang="en-US" sz="350" dirty="0"/>
              <a:t>, T. (2023). Antidepressants for pain management</a:t>
            </a:r>
          </a:p>
          <a:p>
            <a:pPr>
              <a:buNone/>
            </a:pPr>
            <a:r>
              <a:rPr lang="en-US" sz="350" dirty="0"/>
              <a:t>in adults with chronic pain: A network meta-analysis. </a:t>
            </a:r>
            <a:r>
              <a:rPr lang="en-US" sz="350" i="1" dirty="0"/>
              <a:t>Cochrane Database</a:t>
            </a:r>
          </a:p>
          <a:p>
            <a:pPr>
              <a:buNone/>
            </a:pPr>
            <a:r>
              <a:rPr lang="en-US" sz="350" i="1" dirty="0"/>
              <a:t>of Systematic Reviews, 2023</a:t>
            </a:r>
            <a:r>
              <a:rPr lang="en-US" sz="350" dirty="0"/>
              <a:t>(5), CD014682.</a:t>
            </a:r>
          </a:p>
          <a:p>
            <a:pPr>
              <a:buNone/>
            </a:pPr>
            <a:r>
              <a:rPr lang="en-US" sz="350" dirty="0">
                <a:hlinkClick r:id="rId10"/>
              </a:rPr>
              <a:t>https://pmc.ncbi.nlm.nih.gov/articles/PMC10169288/pdf/CD014682.pdf</a:t>
            </a:r>
            <a:endParaRPr lang="en-US" sz="350" dirty="0"/>
          </a:p>
          <a:p>
            <a:pPr>
              <a:buNone/>
            </a:pPr>
            <a:r>
              <a:rPr lang="en-US" sz="350" dirty="0" err="1"/>
              <a:t>Bupa</a:t>
            </a:r>
            <a:r>
              <a:rPr lang="en-US" sz="350" dirty="0"/>
              <a:t> UK. (2025). </a:t>
            </a:r>
            <a:r>
              <a:rPr lang="en-US" sz="350" i="1" dirty="0"/>
              <a:t>Osteoarthritis</a:t>
            </a:r>
            <a:r>
              <a:rPr lang="en-US" sz="350" dirty="0"/>
              <a:t>. </a:t>
            </a:r>
            <a:r>
              <a:rPr lang="en-US" sz="350" dirty="0">
                <a:hlinkClick r:id="rId11"/>
              </a:rPr>
              <a:t>https://www.bupa.co.uk/health</a:t>
            </a:r>
          </a:p>
          <a:p>
            <a:pPr>
              <a:buNone/>
            </a:pPr>
            <a:r>
              <a:rPr lang="en-US" sz="350" dirty="0">
                <a:hlinkClick r:id="rId11"/>
              </a:rPr>
              <a:t>information/muscles-bones-joints/osteoarthritis</a:t>
            </a:r>
            <a:endParaRPr lang="en-US" sz="350" dirty="0"/>
          </a:p>
          <a:p>
            <a:pPr>
              <a:buNone/>
            </a:pPr>
            <a:r>
              <a:rPr lang="en-US" sz="350" dirty="0"/>
              <a:t>CDC. (2024). </a:t>
            </a:r>
            <a:r>
              <a:rPr lang="en-US" sz="350" i="1" dirty="0"/>
              <a:t>Osteoarthritis</a:t>
            </a:r>
            <a:r>
              <a:rPr lang="en-US" sz="350" dirty="0"/>
              <a:t>.</a:t>
            </a:r>
          </a:p>
          <a:p>
            <a:pPr>
              <a:buNone/>
            </a:pPr>
            <a:r>
              <a:rPr lang="en-US" sz="350" dirty="0">
                <a:hlinkClick r:id="rId12"/>
              </a:rPr>
              <a:t>https://www.cdc.gov/arthritis/osteoarthritis/index.html</a:t>
            </a:r>
            <a:endParaRPr lang="en-US" sz="350" dirty="0"/>
          </a:p>
          <a:p>
            <a:pPr>
              <a:buNone/>
            </a:pPr>
            <a:r>
              <a:rPr lang="en-US" sz="350" dirty="0"/>
              <a:t>CDN. (2021). </a:t>
            </a:r>
            <a:r>
              <a:rPr lang="en-US" sz="350" i="1" dirty="0"/>
              <a:t>The </a:t>
            </a:r>
            <a:r>
              <a:rPr lang="en-US" sz="350" i="1" dirty="0" err="1"/>
              <a:t>unrecognised</a:t>
            </a:r>
            <a:r>
              <a:rPr lang="en-US" sz="350" i="1" dirty="0"/>
              <a:t> burden of osteoarthritis: Unmet needs in</a:t>
            </a:r>
          </a:p>
          <a:p>
            <a:pPr>
              <a:buNone/>
            </a:pPr>
            <a:r>
              <a:rPr lang="en-US" sz="350" i="1" dirty="0" err="1"/>
              <a:t>Europe</a:t>
            </a:r>
            <a:r>
              <a:rPr lang="en-US" sz="350" dirty="0" err="1"/>
              <a:t>.</a:t>
            </a:r>
            <a:r>
              <a:rPr lang="en-US" sz="350" dirty="0" err="1">
                <a:hlinkClick r:id="rId13"/>
              </a:rPr>
              <a:t>https</a:t>
            </a:r>
            <a:r>
              <a:rPr lang="en-US" sz="350" dirty="0">
                <a:hlinkClick r:id="rId13"/>
              </a:rPr>
              <a:t>://</a:t>
            </a:r>
            <a:r>
              <a:rPr lang="en-US" sz="350" dirty="0" err="1">
                <a:hlinkClick r:id="rId13"/>
              </a:rPr>
              <a:t>cdn.vev.design</a:t>
            </a:r>
            <a:r>
              <a:rPr lang="en-US" sz="350" dirty="0">
                <a:hlinkClick r:id="rId13"/>
              </a:rPr>
              <a:t>/private/BCwBc9ZFZyVz8yQQKr9VeLxSnjf1</a:t>
            </a:r>
          </a:p>
          <a:p>
            <a:pPr>
              <a:buNone/>
            </a:pPr>
            <a:r>
              <a:rPr lang="en-US" sz="350" dirty="0">
                <a:hlinkClick r:id="rId13"/>
              </a:rPr>
              <a:t>d6Jx2OYBUF_Unmet%20needs%20in%20Europe_EIU%20Briefing%20Pa</a:t>
            </a:r>
          </a:p>
          <a:p>
            <a:pPr>
              <a:buNone/>
            </a:pPr>
            <a:r>
              <a:rPr lang="en-US" sz="350" dirty="0" err="1">
                <a:hlinkClick r:id="rId13"/>
              </a:rPr>
              <a:t>er_Pfizer.pdf.pdf</a:t>
            </a:r>
            <a:endParaRPr lang="en-US" sz="350" dirty="0"/>
          </a:p>
          <a:p>
            <a:pPr>
              <a:buNone/>
            </a:pPr>
            <a:r>
              <a:rPr lang="en-US" sz="350" dirty="0"/>
              <a:t>Cui, A., Li, H., Wang, D., </a:t>
            </a:r>
            <a:r>
              <a:rPr lang="en-US" sz="350" dirty="0" err="1"/>
              <a:t>Zhong</a:t>
            </a:r>
            <a:r>
              <a:rPr lang="en-US" sz="350" dirty="0"/>
              <a:t>, J., Chen, Y., &amp; Lu, H. (2020). Global,</a:t>
            </a:r>
          </a:p>
          <a:p>
            <a:pPr>
              <a:buNone/>
            </a:pPr>
            <a:r>
              <a:rPr lang="en-US" sz="350" dirty="0"/>
              <a:t>regional prevalence, incidence and risk factors of knee osteoarthritis in</a:t>
            </a:r>
          </a:p>
          <a:p>
            <a:pPr>
              <a:buNone/>
            </a:pPr>
            <a:r>
              <a:rPr lang="en-US" sz="350" dirty="0"/>
              <a:t>population-based studies. </a:t>
            </a:r>
            <a:r>
              <a:rPr lang="en-US" sz="350" i="1" dirty="0" err="1"/>
              <a:t>EClinicalMedicine</a:t>
            </a:r>
            <a:r>
              <a:rPr lang="en-US" sz="350" i="1" dirty="0"/>
              <a:t>, 29</a:t>
            </a:r>
            <a:r>
              <a:rPr lang="en-US" sz="350" dirty="0"/>
              <a:t>.</a:t>
            </a:r>
          </a:p>
          <a:p>
            <a:pPr>
              <a:buNone/>
            </a:pPr>
            <a:r>
              <a:rPr lang="en-US" sz="350" dirty="0">
                <a:hlinkClick r:id="rId14"/>
              </a:rPr>
              <a:t>https://www.thelancet.com/pdfs/journals/eclinm/PIIS2589</a:t>
            </a:r>
          </a:p>
          <a:p>
            <a:pPr>
              <a:buNone/>
            </a:pPr>
            <a:r>
              <a:rPr lang="en-US" sz="350" dirty="0">
                <a:hlinkClick r:id="rId14"/>
              </a:rPr>
              <a:t>5370%2820%2930331-X.pdf</a:t>
            </a:r>
            <a:endParaRPr lang="en-US" sz="350" dirty="0"/>
          </a:p>
          <a:p>
            <a:pPr>
              <a:buNone/>
            </a:pPr>
            <a:r>
              <a:rPr lang="en-US" sz="350" dirty="0" err="1"/>
              <a:t>Devan</a:t>
            </a:r>
            <a:r>
              <a:rPr lang="en-US" sz="350" dirty="0"/>
              <a:t>, H., Hale, L., </a:t>
            </a:r>
            <a:r>
              <a:rPr lang="en-US" sz="350" dirty="0" err="1"/>
              <a:t>Hempel</a:t>
            </a:r>
            <a:r>
              <a:rPr lang="en-US" sz="350" dirty="0"/>
              <a:t>, D., </a:t>
            </a:r>
            <a:r>
              <a:rPr lang="en-US" sz="350" dirty="0" err="1"/>
              <a:t>Saipe</a:t>
            </a:r>
            <a:r>
              <a:rPr lang="en-US" sz="350" dirty="0"/>
              <a:t>, B., &amp; Perry, M. A. (2018). What</a:t>
            </a:r>
          </a:p>
          <a:p>
            <a:pPr>
              <a:buNone/>
            </a:pPr>
            <a:r>
              <a:rPr lang="en-US" sz="350" dirty="0"/>
              <a:t>works and does not work in a self-management intervention for people</a:t>
            </a:r>
          </a:p>
          <a:p>
            <a:pPr>
              <a:buNone/>
            </a:pPr>
            <a:r>
              <a:rPr lang="en-US" sz="350" dirty="0"/>
              <a:t>with chronic pain? Qualitative systematic review and meta-synthesis.</a:t>
            </a:r>
          </a:p>
          <a:p>
            <a:pPr>
              <a:buNone/>
            </a:pPr>
            <a:r>
              <a:rPr lang="en-US" sz="350" i="1" dirty="0"/>
              <a:t>Physical Therapy, 98</a:t>
            </a:r>
            <a:r>
              <a:rPr lang="en-US" sz="350" dirty="0"/>
              <a:t>(5), 381–397. </a:t>
            </a:r>
            <a:r>
              <a:rPr lang="en-US" sz="350" dirty="0">
                <a:hlinkClick r:id="rId15"/>
              </a:rPr>
              <a:t>https://academic.oup.com/ptj/article</a:t>
            </a:r>
          </a:p>
          <a:p>
            <a:pPr>
              <a:buNone/>
            </a:pPr>
            <a:r>
              <a:rPr lang="en-US" sz="350" dirty="0" err="1">
                <a:hlinkClick r:id="rId15"/>
              </a:rPr>
              <a:t>pdf</a:t>
            </a:r>
            <a:r>
              <a:rPr lang="en-US" sz="350" dirty="0">
                <a:hlinkClick r:id="rId15"/>
              </a:rPr>
              <a:t>/98/5/381/48748879/pzy029.pdf</a:t>
            </a:r>
            <a:endParaRPr lang="en-US" sz="350" dirty="0"/>
          </a:p>
          <a:p>
            <a:pPr>
              <a:buNone/>
            </a:pPr>
            <a:r>
              <a:rPr lang="en-US" sz="350" dirty="0" err="1"/>
              <a:t>Gatchel</a:t>
            </a:r>
            <a:r>
              <a:rPr lang="en-US" sz="350" dirty="0"/>
              <a:t>, R. J., Haggard, R., Thomas, C., &amp; Howard, K. J. (2019).</a:t>
            </a:r>
          </a:p>
          <a:p>
            <a:pPr>
              <a:buNone/>
            </a:pPr>
            <a:r>
              <a:rPr lang="en-US" sz="350" dirty="0" err="1"/>
              <a:t>Biopsychosocial</a:t>
            </a:r>
            <a:r>
              <a:rPr lang="en-US" sz="350" dirty="0"/>
              <a:t> approaches to understanding chronic pain and disability.</a:t>
            </a:r>
          </a:p>
          <a:p>
            <a:pPr>
              <a:buNone/>
            </a:pPr>
            <a:r>
              <a:rPr lang="en-US" sz="350" dirty="0"/>
              <a:t>In </a:t>
            </a:r>
            <a:r>
              <a:rPr lang="en-US" sz="350" i="1" dirty="0"/>
              <a:t>Handbook of Pain and Palliative Care: </a:t>
            </a:r>
            <a:r>
              <a:rPr lang="en-US" sz="350" i="1" dirty="0" err="1"/>
              <a:t>Biopsychosocial</a:t>
            </a:r>
            <a:r>
              <a:rPr lang="en-US" sz="350" i="1" dirty="0"/>
              <a:t> and Environmental</a:t>
            </a:r>
          </a:p>
          <a:p>
            <a:pPr>
              <a:buNone/>
            </a:pPr>
            <a:r>
              <a:rPr lang="en-US" sz="350" i="1" dirty="0"/>
              <a:t>Approaches for the Life Course</a:t>
            </a:r>
            <a:r>
              <a:rPr lang="en-US" sz="350" dirty="0"/>
              <a:t> (pp. 3–22). Springer International</a:t>
            </a:r>
          </a:p>
          <a:p>
            <a:pPr>
              <a:buNone/>
            </a:pPr>
            <a:r>
              <a:rPr lang="en-US" sz="350" dirty="0"/>
              <a:t>Publishing.</a:t>
            </a:r>
          </a:p>
          <a:p>
            <a:pPr>
              <a:buNone/>
            </a:pPr>
            <a:r>
              <a:rPr lang="en-US" sz="350" dirty="0">
                <a:hlinkClick r:id="rId16"/>
              </a:rPr>
              <a:t>https://www.academia.edu/download/123308397/HANDBOOK_20OF_2</a:t>
            </a:r>
          </a:p>
          <a:p>
            <a:pPr>
              <a:buNone/>
            </a:pPr>
            <a:r>
              <a:rPr lang="en-US" sz="350" dirty="0">
                <a:hlinkClick r:id="rId16"/>
              </a:rPr>
              <a:t>PAIN_20AND_20PALLIATIVE_20CARE.pdf</a:t>
            </a:r>
            <a:endParaRPr lang="en-US" sz="350" dirty="0"/>
          </a:p>
          <a:p>
            <a:pPr>
              <a:buNone/>
            </a:pPr>
            <a:endParaRPr lang="en-US" sz="350" dirty="0"/>
          </a:p>
          <a:p>
            <a:pPr>
              <a:buNone/>
            </a:pPr>
            <a:r>
              <a:rPr lang="en-US" sz="350" dirty="0"/>
              <a:t>Hay, E., </a:t>
            </a:r>
            <a:r>
              <a:rPr lang="en-US" sz="350" dirty="0" err="1"/>
              <a:t>Dziedzic</a:t>
            </a:r>
            <a:r>
              <a:rPr lang="en-US" sz="350" dirty="0"/>
              <a:t>, K., Foster, N., Peat, G., van der </a:t>
            </a:r>
            <a:r>
              <a:rPr lang="en-US" sz="350" dirty="0" err="1"/>
              <a:t>Windt</a:t>
            </a:r>
            <a:r>
              <a:rPr lang="en-US" sz="350" dirty="0"/>
              <a:t>, D., </a:t>
            </a:r>
            <a:r>
              <a:rPr lang="en-US" sz="350" dirty="0" err="1"/>
              <a:t>Windt</a:t>
            </a:r>
            <a:r>
              <a:rPr lang="en-US" sz="350" dirty="0"/>
              <a:t>, D., ... &amp;</a:t>
            </a:r>
          </a:p>
          <a:p>
            <a:pPr>
              <a:buNone/>
            </a:pPr>
            <a:r>
              <a:rPr lang="en-US" sz="350" dirty="0"/>
              <a:t>Croft, P. (2018). Optimal primary care management of clinical</a:t>
            </a:r>
          </a:p>
          <a:p>
            <a:pPr>
              <a:buNone/>
            </a:pPr>
            <a:r>
              <a:rPr lang="en-US" sz="350" dirty="0"/>
              <a:t>osteoarthritis and joint pain in older people: A mixed-methods</a:t>
            </a:r>
          </a:p>
          <a:p>
            <a:pPr>
              <a:buNone/>
            </a:pPr>
            <a:r>
              <a:rPr lang="en-US" sz="350" dirty="0"/>
              <a:t>programme of systematic reviews, observational and qualitative studies,</a:t>
            </a:r>
          </a:p>
          <a:p>
            <a:pPr>
              <a:buNone/>
            </a:pPr>
            <a:r>
              <a:rPr lang="en-US" sz="350" dirty="0"/>
              <a:t>and </a:t>
            </a:r>
            <a:r>
              <a:rPr lang="en-US" sz="350" dirty="0" err="1"/>
              <a:t>randomised</a:t>
            </a:r>
            <a:r>
              <a:rPr lang="en-US" sz="350" dirty="0"/>
              <a:t> controlled trials. </a:t>
            </a:r>
            <a:r>
              <a:rPr lang="en-US" sz="350" i="1" dirty="0"/>
              <a:t>Programme Grants for Applied Research,</a:t>
            </a:r>
          </a:p>
          <a:p>
            <a:pPr>
              <a:buNone/>
            </a:pPr>
            <a:r>
              <a:rPr lang="en-US" sz="350" i="1" dirty="0"/>
              <a:t>6</a:t>
            </a:r>
            <a:r>
              <a:rPr lang="en-US" sz="350" dirty="0"/>
              <a:t>(4), 1–260. </a:t>
            </a:r>
            <a:r>
              <a:rPr lang="en-US" sz="350" dirty="0">
                <a:hlinkClick r:id="rId17"/>
              </a:rPr>
              <a:t>https://journalslibrary.nihr.ac.uk/pgfar/PGFAR06040</a:t>
            </a:r>
            <a:endParaRPr lang="en-US" sz="350" dirty="0"/>
          </a:p>
          <a:p>
            <a:pPr>
              <a:buNone/>
            </a:pPr>
            <a:r>
              <a:rPr lang="en-US" sz="350" dirty="0" err="1"/>
              <a:t>Hockenberry</a:t>
            </a:r>
            <a:r>
              <a:rPr lang="en-US" sz="350" dirty="0"/>
              <a:t>, M. J., &amp; Wilson, D. (2018). </a:t>
            </a:r>
            <a:r>
              <a:rPr lang="en-US" sz="350" i="1" dirty="0"/>
              <a:t>Wong's Nursing Care of Infants</a:t>
            </a:r>
          </a:p>
          <a:p>
            <a:pPr>
              <a:buNone/>
            </a:pPr>
            <a:r>
              <a:rPr lang="en-US" sz="350" i="1" dirty="0"/>
              <a:t>and Children-E-Book</a:t>
            </a:r>
            <a:r>
              <a:rPr lang="en-US" sz="350" dirty="0"/>
              <a:t>. Elsevier Health Sciences.</a:t>
            </a:r>
          </a:p>
          <a:p>
            <a:pPr>
              <a:buNone/>
            </a:pPr>
            <a:r>
              <a:rPr lang="en-US" sz="350" dirty="0">
                <a:hlinkClick r:id="rId18"/>
              </a:rPr>
              <a:t>https://www.nursingbridgetestbank.com/wp</a:t>
            </a:r>
          </a:p>
          <a:p>
            <a:pPr>
              <a:buNone/>
            </a:pPr>
            <a:r>
              <a:rPr lang="en-US" sz="350" dirty="0">
                <a:hlinkClick r:id="rId18"/>
              </a:rPr>
              <a:t>content/uploads/2026/01/Download-Sample-38.pdf</a:t>
            </a:r>
            <a:endParaRPr lang="en-US" sz="350" dirty="0"/>
          </a:p>
          <a:p>
            <a:pPr>
              <a:buNone/>
            </a:pPr>
            <a:r>
              <a:rPr lang="en-US" sz="350" dirty="0" err="1"/>
              <a:t>Lorig</a:t>
            </a:r>
            <a:r>
              <a:rPr lang="en-US" sz="350" dirty="0"/>
              <a:t>, K., Laurent, D., Gonzalez, V., </a:t>
            </a:r>
            <a:r>
              <a:rPr lang="en-US" sz="350" dirty="0" err="1"/>
              <a:t>Sobel</a:t>
            </a:r>
            <a:r>
              <a:rPr lang="en-US" sz="350" dirty="0"/>
              <a:t>, D., &amp; Minor, M. (2020). </a:t>
            </a:r>
            <a:r>
              <a:rPr lang="en-US" sz="350" i="1" dirty="0"/>
              <a:t>Living a</a:t>
            </a:r>
          </a:p>
          <a:p>
            <a:pPr>
              <a:buNone/>
            </a:pPr>
            <a:r>
              <a:rPr lang="en-US" sz="350" i="1" dirty="0"/>
              <a:t>healthy life with chronic conditions: Self-management skills for heart</a:t>
            </a:r>
          </a:p>
          <a:p>
            <a:pPr>
              <a:buNone/>
            </a:pPr>
            <a:r>
              <a:rPr lang="en-US" sz="350" i="1" dirty="0"/>
              <a:t>disease, arthritis, diabetes, depression, asthma, bronchitis, emphysema and</a:t>
            </a:r>
          </a:p>
          <a:p>
            <a:pPr>
              <a:buNone/>
            </a:pPr>
            <a:r>
              <a:rPr lang="en-US" sz="350" i="1" dirty="0"/>
              <a:t>other physical and mental health conditions</a:t>
            </a:r>
            <a:r>
              <a:rPr lang="en-US" sz="350" dirty="0"/>
              <a:t>. Bull Publishing Company.</a:t>
            </a:r>
          </a:p>
          <a:p>
            <a:pPr>
              <a:buNone/>
            </a:pPr>
            <a:r>
              <a:rPr lang="en-US" sz="350" dirty="0">
                <a:hlinkClick r:id="rId19"/>
              </a:rPr>
              <a:t>https://books.google.com/book</a:t>
            </a:r>
            <a:endParaRPr lang="en-US" sz="350" dirty="0"/>
          </a:p>
          <a:p>
            <a:pPr>
              <a:buNone/>
            </a:pPr>
            <a:r>
              <a:rPr lang="en-US" sz="350" dirty="0"/>
              <a:t>NICE. (2026). </a:t>
            </a:r>
            <a:r>
              <a:rPr lang="en-US" sz="350" i="1" dirty="0"/>
              <a:t>Prevalence | Background information | Osteoarthritis – CKS</a:t>
            </a:r>
            <a:r>
              <a:rPr lang="en-US" sz="350" dirty="0"/>
              <a:t>.</a:t>
            </a:r>
          </a:p>
          <a:p>
            <a:pPr>
              <a:buNone/>
            </a:pPr>
            <a:r>
              <a:rPr lang="en-US" sz="350" dirty="0">
                <a:hlinkClick r:id="rId20"/>
              </a:rPr>
              <a:t>https://cks.nice.org.uk/topics/osteoarthritis/background</a:t>
            </a:r>
          </a:p>
          <a:p>
            <a:pPr>
              <a:buNone/>
            </a:pPr>
            <a:r>
              <a:rPr lang="en-US" sz="350" dirty="0">
                <a:hlinkClick r:id="rId20"/>
              </a:rPr>
              <a:t>information/prevalence/</a:t>
            </a:r>
            <a:endParaRPr lang="en-US" sz="350" dirty="0"/>
          </a:p>
          <a:p>
            <a:pPr>
              <a:buNone/>
            </a:pPr>
            <a:r>
              <a:rPr lang="en-US" sz="350" dirty="0"/>
              <a:t>OA Action. (2026). </a:t>
            </a:r>
            <a:r>
              <a:rPr lang="en-US" sz="350" i="1" dirty="0"/>
              <a:t>OA prevalence and burden</a:t>
            </a:r>
            <a:r>
              <a:rPr lang="en-US" sz="350" dirty="0"/>
              <a:t>.</a:t>
            </a:r>
          </a:p>
          <a:p>
            <a:pPr>
              <a:buNone/>
            </a:pPr>
            <a:r>
              <a:rPr lang="en-US" sz="350" dirty="0">
                <a:hlinkClick r:id="rId21"/>
              </a:rPr>
              <a:t>https://oaaction.unc.edu/oa-module/oa-prevalence-and-burden/</a:t>
            </a:r>
            <a:endParaRPr lang="en-US" sz="350" dirty="0"/>
          </a:p>
          <a:p>
            <a:pPr>
              <a:buNone/>
            </a:pPr>
            <a:r>
              <a:rPr lang="en-US" sz="350" dirty="0"/>
              <a:t>Patel, P. M., Green, M., Tram, J., Wang, E., Murphy, M. Z., </a:t>
            </a:r>
            <a:r>
              <a:rPr lang="en-US" sz="350" dirty="0" err="1"/>
              <a:t>Abd-Elsayed</a:t>
            </a:r>
            <a:r>
              <a:rPr lang="en-US" sz="350" dirty="0"/>
              <a:t>, A.,</a:t>
            </a:r>
          </a:p>
          <a:p>
            <a:pPr>
              <a:buNone/>
            </a:pPr>
            <a:r>
              <a:rPr lang="en-US" sz="350" dirty="0"/>
              <a:t>&amp; </a:t>
            </a:r>
            <a:r>
              <a:rPr lang="en-US" sz="350" dirty="0" err="1"/>
              <a:t>Chakravarthy</a:t>
            </a:r>
            <a:r>
              <a:rPr lang="en-US" sz="350" dirty="0"/>
              <a:t>, K. (2024). Beyond the pain management clinic: The role</a:t>
            </a:r>
          </a:p>
          <a:p>
            <a:pPr>
              <a:buNone/>
            </a:pPr>
            <a:r>
              <a:rPr lang="en-US" sz="350" dirty="0"/>
              <a:t>of AI-integrated remote patient monitoring in chronic disease</a:t>
            </a:r>
          </a:p>
          <a:p>
            <a:pPr>
              <a:buNone/>
            </a:pPr>
            <a:r>
              <a:rPr lang="en-US" sz="350" dirty="0"/>
              <a:t>management—A narrative review. </a:t>
            </a:r>
            <a:r>
              <a:rPr lang="en-US" sz="350" i="1" dirty="0"/>
              <a:t>Journal of Pain Research</a:t>
            </a:r>
            <a:r>
              <a:rPr lang="en-US" sz="350" dirty="0"/>
              <a:t>, 4223–4237.</a:t>
            </a:r>
          </a:p>
          <a:p>
            <a:pPr>
              <a:buNone/>
            </a:pPr>
            <a:r>
              <a:rPr lang="en-US" sz="350" dirty="0">
                <a:hlinkClick r:id="rId22"/>
              </a:rPr>
              <a:t>https://www.tandfonline.com/doi/pdf/10.2147/JPR.S494238</a:t>
            </a:r>
            <a:endParaRPr lang="en-US" sz="350" dirty="0"/>
          </a:p>
          <a:p>
            <a:pPr>
              <a:buNone/>
            </a:pPr>
            <a:r>
              <a:rPr lang="en-US" sz="350" dirty="0"/>
              <a:t>Steinmetz, J. D., </a:t>
            </a:r>
            <a:r>
              <a:rPr lang="en-US" sz="350" dirty="0" err="1"/>
              <a:t>Culbreth</a:t>
            </a:r>
            <a:r>
              <a:rPr lang="en-US" sz="350" dirty="0"/>
              <a:t>, G. T., </a:t>
            </a:r>
            <a:r>
              <a:rPr lang="en-US" sz="350" dirty="0" err="1"/>
              <a:t>Haile</a:t>
            </a:r>
            <a:r>
              <a:rPr lang="en-US" sz="350" dirty="0"/>
              <a:t>, L. M., Rafferty, Q., Lo, J., </a:t>
            </a:r>
            <a:r>
              <a:rPr lang="en-US" sz="350" dirty="0" err="1"/>
              <a:t>Fukutaki</a:t>
            </a:r>
            <a:r>
              <a:rPr lang="en-US" sz="350" dirty="0"/>
              <a:t>,</a:t>
            </a:r>
          </a:p>
          <a:p>
            <a:pPr>
              <a:buNone/>
            </a:pPr>
            <a:r>
              <a:rPr lang="en-US" sz="350" dirty="0"/>
              <a:t>K. G., ... &amp; Singh, S. (2023). Global, regional, and national burden of</a:t>
            </a:r>
          </a:p>
          <a:p>
            <a:pPr>
              <a:buNone/>
            </a:pPr>
            <a:r>
              <a:rPr lang="en-US" sz="350" dirty="0"/>
              <a:t>osteoarthritis, 1990–2020 and projections to 2050: A systematic analysis</a:t>
            </a:r>
          </a:p>
          <a:p>
            <a:pPr>
              <a:buNone/>
            </a:pPr>
            <a:r>
              <a:rPr lang="en-US" sz="350" dirty="0"/>
              <a:t> for the Global Burden of Disease Study 2021. </a:t>
            </a:r>
            <a:r>
              <a:rPr lang="en-US" sz="350" i="1" dirty="0"/>
              <a:t>The Lancet Rheumatology,</a:t>
            </a:r>
          </a:p>
          <a:p>
            <a:pPr>
              <a:buNone/>
            </a:pPr>
            <a:r>
              <a:rPr lang="en-US" sz="350" i="1" dirty="0"/>
              <a:t>5</a:t>
            </a:r>
            <a:r>
              <a:rPr lang="en-US" sz="350" dirty="0"/>
              <a:t>(9), e508–e522.</a:t>
            </a:r>
          </a:p>
          <a:p>
            <a:pPr>
              <a:buNone/>
            </a:pPr>
            <a:r>
              <a:rPr lang="en-US" sz="350" dirty="0">
                <a:hlinkClick r:id="rId23"/>
              </a:rPr>
              <a:t>https://www.thelancet.com/journals/lanrhe/article/PIIS2665</a:t>
            </a:r>
          </a:p>
          <a:p>
            <a:pPr>
              <a:buNone/>
            </a:pPr>
            <a:r>
              <a:rPr lang="en-US" sz="350" dirty="0">
                <a:hlinkClick r:id="rId23"/>
              </a:rPr>
              <a:t>9913%2823%2900163-7/</a:t>
            </a:r>
            <a:r>
              <a:rPr lang="en-US" sz="350" dirty="0" err="1">
                <a:hlinkClick r:id="rId23"/>
              </a:rPr>
              <a:t>fulltext</a:t>
            </a:r>
            <a:endParaRPr lang="en-US" sz="350" dirty="0"/>
          </a:p>
          <a:p>
            <a:pPr>
              <a:buNone/>
            </a:pPr>
            <a:r>
              <a:rPr lang="en-US" sz="350" dirty="0"/>
              <a:t>World Health Organization. (2023). </a:t>
            </a:r>
            <a:r>
              <a:rPr lang="en-US" sz="350" i="1" dirty="0"/>
              <a:t>Osteoarthritis</a:t>
            </a:r>
            <a:r>
              <a:rPr lang="en-US" sz="350" dirty="0"/>
              <a:t>.</a:t>
            </a:r>
          </a:p>
          <a:p>
            <a:pPr>
              <a:buNone/>
            </a:pPr>
            <a:r>
              <a:rPr lang="en-US" sz="350" dirty="0">
                <a:hlinkClick r:id="rId24"/>
              </a:rPr>
              <a:t>https://www.who.int/news-room/fact-sheets/detail/osteoarthritis</a:t>
            </a:r>
            <a:endParaRPr lang="en-US" sz="350" dirty="0"/>
          </a:p>
        </p:txBody>
      </p:sp>
      <p:sp>
        <p:nvSpPr>
          <p:cNvPr id="32" name="Rectangle 31"/>
          <p:cNvSpPr/>
          <p:nvPr/>
        </p:nvSpPr>
        <p:spPr>
          <a:xfrm>
            <a:off x="9780547" y="6385302"/>
            <a:ext cx="2849957" cy="234409"/>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400" b="1" u="sng" dirty="0">
                <a:latin typeface="Arial" pitchFamily="34" charset="0"/>
                <a:cs typeface="Arial" pitchFamily="34" charset="0"/>
              </a:rPr>
              <a:t>References</a:t>
            </a:r>
          </a:p>
        </p:txBody>
      </p:sp>
      <p:sp>
        <p:nvSpPr>
          <p:cNvPr id="34" name="Rectangle 33"/>
          <p:cNvSpPr/>
          <p:nvPr/>
        </p:nvSpPr>
        <p:spPr>
          <a:xfrm>
            <a:off x="9780549" y="1385013"/>
            <a:ext cx="2865090" cy="32823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b="1" u="sng" dirty="0">
                <a:latin typeface="Arial" pitchFamily="34" charset="0"/>
                <a:cs typeface="Arial" pitchFamily="34" charset="0"/>
              </a:rPr>
              <a:t>Research Impact</a:t>
            </a:r>
          </a:p>
        </p:txBody>
      </p:sp>
      <p:pic>
        <p:nvPicPr>
          <p:cNvPr id="1042" name="Picture 18" descr="How Related are Journal Impact and Research Impact? - The Scholarly Kitchen"/>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9815981" y="1377787"/>
            <a:ext cx="435981" cy="303348"/>
          </a:xfrm>
          <a:prstGeom prst="rect">
            <a:avLst/>
          </a:prstGeom>
          <a:noFill/>
          <a:extLst>
            <a:ext uri="{909E8E84-426E-40DD-AFC4-6F175D3DCCD1}">
              <a14:hiddenFill xmlns:a14="http://schemas.microsoft.com/office/drawing/2010/main">
                <a:solidFill>
                  <a:srgbClr val="FFFFFF"/>
                </a:solidFill>
              </a14:hiddenFill>
            </a:ext>
          </a:extLst>
        </p:spPr>
      </p:pic>
      <p:sp>
        <p:nvSpPr>
          <p:cNvPr id="35" name="Rectangle 34"/>
          <p:cNvSpPr/>
          <p:nvPr/>
        </p:nvSpPr>
        <p:spPr>
          <a:xfrm>
            <a:off x="3361226" y="1363430"/>
            <a:ext cx="2865090" cy="456906"/>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u="sng" dirty="0">
                <a:latin typeface="Arial" pitchFamily="34" charset="0"/>
                <a:cs typeface="Arial" pitchFamily="34" charset="0"/>
              </a:rPr>
              <a:t> Rationale of the Research </a:t>
            </a:r>
          </a:p>
        </p:txBody>
      </p:sp>
      <p:pic>
        <p:nvPicPr>
          <p:cNvPr id="1034" name="Picture 10" descr="Rationale Icon Stock Illustrations – 121 Rationale Icon Stock  Illustrations, Vectors &amp; Clipart - Dreamstime"/>
          <p:cNvPicPr>
            <a:picLocks noChangeAspect="1" noChangeArrowheads="1"/>
          </p:cNvPicPr>
          <p:nvPr/>
        </p:nvPicPr>
        <p:blipFill>
          <a:blip r:embed="rId26" cstate="print">
            <a:extLst>
              <a:ext uri="{28A0092B-C50C-407E-A947-70E740481C1C}">
                <a14:useLocalDpi xmlns:a14="http://schemas.microsoft.com/office/drawing/2010/main" val="0"/>
              </a:ext>
            </a:extLst>
          </a:blip>
          <a:srcRect/>
          <a:stretch>
            <a:fillRect/>
          </a:stretch>
        </p:blipFill>
        <p:spPr bwMode="auto">
          <a:xfrm>
            <a:off x="3417621" y="1438998"/>
            <a:ext cx="368026" cy="370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3952</TotalTime>
  <Words>1754</Words>
  <Application>Microsoft Office PowerPoint</Application>
  <PresentationFormat>A3 Paper (297x420 mm)</PresentationFormat>
  <Paragraphs>119</Paragraphs>
  <Slides>2</Slides>
  <Notes>0</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vt:i4>
      </vt:variant>
    </vt:vector>
  </HeadingPairs>
  <TitlesOfParts>
    <vt:vector size="13" baseType="lpstr">
      <vt:lpstr>Arial</vt:lpstr>
      <vt:lpstr>Arial Black</vt:lpstr>
      <vt:lpstr>Calibri</vt:lpstr>
      <vt:lpstr>Calibri Light</vt:lpstr>
      <vt:lpstr>Times New Roman</vt:lpstr>
      <vt:lpstr>Trebuchet MS</vt:lpstr>
      <vt:lpstr>36x48-Template-V2b</vt:lpstr>
      <vt:lpstr>Without Quick Guides</vt:lpstr>
      <vt:lpstr>Classic 3 Columns</vt:lpstr>
      <vt:lpstr>Trifold - Wide Center</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Manasvi Vipulbhai Patel (2520168)</cp:lastModifiedBy>
  <cp:revision>1</cp:revision>
  <cp:lastPrinted>2015-06-29T17:31:11Z</cp:lastPrinted>
  <dcterms:created xsi:type="dcterms:W3CDTF">2012-02-03T19:11:35Z</dcterms:created>
  <dcterms:modified xsi:type="dcterms:W3CDTF">2026-07-04T22:17:37Z</dcterms:modified>
</cp:coreProperties>
</file>