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sldIdLst>
    <p:sldId id="256" r:id="rId2"/>
    <p:sldId id="259" r:id="rId3"/>
    <p:sldId id="261" r:id="rId4"/>
    <p:sldId id="257" r:id="rId5"/>
    <p:sldId id="260" r:id="rId6"/>
    <p:sldId id="258" r:id="rId7"/>
    <p:sldId id="263" r:id="rId8"/>
    <p:sldId id="264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6" d="100"/>
          <a:sy n="86" d="100"/>
        </p:scale>
        <p:origin x="514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8/15/2021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0292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8/15/2021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69904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8/15/2021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19341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8/15/2021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61619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8/15/2021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4202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8/15/2021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5153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8/15/2021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98598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8/15/2021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1432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8/15/2021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02066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8/15/2021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26504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8/15/2021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19446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8/15/2021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1941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21" r:id="rId7"/>
    <p:sldLayoutId id="2147483717" r:id="rId8"/>
    <p:sldLayoutId id="2147483718" r:id="rId9"/>
    <p:sldLayoutId id="2147483719" r:id="rId10"/>
    <p:sldLayoutId id="214748372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g"/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552166BF-0946-419E-A3F5-F3510C5B2A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!!Rectangle">
            <a:extLst>
              <a:ext uri="{FF2B5EF4-FFF2-40B4-BE49-F238E27FC236}">
                <a16:creationId xmlns:a16="http://schemas.microsoft.com/office/drawing/2014/main" id="{1E902070-A0E4-4756-B623-BA0AC4066F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4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Abstract blue and white lights">
            <a:extLst>
              <a:ext uri="{FF2B5EF4-FFF2-40B4-BE49-F238E27FC236}">
                <a16:creationId xmlns:a16="http://schemas.microsoft.com/office/drawing/2014/main" id="{9BC77DD0-B692-4BA2-920B-0B2DFD062E8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b="15730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3C58FB8-B478-4AC7-A0D4-020A84CBA4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381934"/>
            <a:ext cx="5257801" cy="5181523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800"/>
              </a:spcAft>
            </a:pPr>
            <a:r>
              <a:rPr lang="en-US" sz="4000" b="0" kern="1200" dirty="0">
                <a:solidFill>
                  <a:srgbClr val="FFFFFF"/>
                </a:solidFill>
                <a:effectLst/>
                <a:latin typeface="Cooper Black" panose="0208090404030B020404" pitchFamily="18" charset="0"/>
              </a:rPr>
              <a:t>Module Title- Academic and Employability Skills</a:t>
            </a:r>
            <a:br>
              <a:rPr lang="en-US" sz="4000" b="0" kern="1200" dirty="0">
                <a:solidFill>
                  <a:srgbClr val="FFFFFF"/>
                </a:solidFill>
                <a:effectLst/>
                <a:latin typeface="Cooper Black" panose="0208090404030B020404" pitchFamily="18" charset="0"/>
              </a:rPr>
            </a:br>
            <a:r>
              <a:rPr lang="en-US" sz="4000" b="0" kern="1200" dirty="0">
                <a:solidFill>
                  <a:srgbClr val="FFFFFF"/>
                </a:solidFill>
                <a:effectLst/>
                <a:latin typeface="Cooper Black" panose="0208090404030B020404" pitchFamily="18" charset="0"/>
              </a:rPr>
              <a:t>Assignment Title- ACE Practical Portfolio</a:t>
            </a:r>
            <a:br>
              <a:rPr lang="en-US" sz="4000" b="0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</a:br>
            <a:endParaRPr lang="en-US" sz="4000" b="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622" y="373056"/>
            <a:ext cx="0" cy="6476066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2814" y="74031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3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1594" y="969611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3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7274" y="1484755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C62462-B4A6-4569-A404-75A7873A88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09453" y="698643"/>
            <a:ext cx="5044348" cy="5301467"/>
          </a:xfrm>
        </p:spPr>
        <p:txBody>
          <a:bodyPr vert="horz" lIns="91440" tIns="45720" rIns="91440" bIns="45720" rtlCol="0" anchor="b">
            <a:normAutofit/>
          </a:bodyPr>
          <a:lstStyle/>
          <a:p>
            <a:pPr indent="-2286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FFFFFF"/>
                </a:solidFill>
                <a:effectLst/>
                <a:latin typeface="Cooper Black" panose="0208090404030B020404" pitchFamily="18" charset="0"/>
              </a:rPr>
              <a:t>Name – Sara Petrova</a:t>
            </a:r>
            <a:endParaRPr lang="en-US" sz="2000" dirty="0">
              <a:solidFill>
                <a:srgbClr val="FFFFFF"/>
              </a:solidFill>
              <a:effectLst/>
              <a:latin typeface="Cooper Black" panose="0208090404030B020404" pitchFamily="18" charset="0"/>
            </a:endParaRPr>
          </a:p>
          <a:p>
            <a:pPr indent="-2286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FFFFFF"/>
                </a:solidFill>
                <a:effectLst/>
                <a:latin typeface="Cooper Black" panose="0208090404030B020404" pitchFamily="18" charset="0"/>
              </a:rPr>
              <a:t>Student Number - 2030506</a:t>
            </a:r>
            <a:endParaRPr lang="en-US" sz="2000" dirty="0">
              <a:solidFill>
                <a:srgbClr val="FFFFFF"/>
              </a:solidFill>
              <a:effectLst/>
              <a:latin typeface="Cooper Black" panose="0208090404030B020404" pitchFamily="18" charset="0"/>
            </a:endParaRPr>
          </a:p>
          <a:p>
            <a:pPr indent="-2286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FFFFFF"/>
                </a:solidFill>
                <a:effectLst/>
                <a:latin typeface="Cooper Black" panose="0208090404030B020404" pitchFamily="18" charset="0"/>
              </a:rPr>
              <a:t>Module Code -</a:t>
            </a:r>
            <a:r>
              <a:rPr lang="en-US" sz="2000" dirty="0">
                <a:solidFill>
                  <a:srgbClr val="FFFFFF"/>
                </a:solidFill>
                <a:effectLst/>
                <a:latin typeface="Cooper Black" panose="0208090404030B020404" pitchFamily="18" charset="0"/>
              </a:rPr>
              <a:t> BMSW4001</a:t>
            </a:r>
          </a:p>
          <a:p>
            <a:pPr indent="-228600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rgbClr val="FFFFFF"/>
                </a:solidFill>
                <a:effectLst/>
                <a:latin typeface="Cooper Black" panose="0208090404030B020404" pitchFamily="18" charset="0"/>
              </a:rPr>
              <a:t>Lecturer’s Name – Joanna Walsh</a:t>
            </a:r>
            <a:endParaRPr lang="en-US" sz="2000" dirty="0">
              <a:solidFill>
                <a:srgbClr val="FFFFFF"/>
              </a:solidFill>
              <a:effectLst/>
              <a:latin typeface="Cooper Black" panose="0208090404030B020404" pitchFamily="18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0202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CE3C5560-7A9C-489F-9148-18C5E1D0F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C58FB8-B478-4AC7-A0D4-020A84CBA4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8043" y="590062"/>
            <a:ext cx="5309140" cy="2838938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  <a:latin typeface="Cooper Black" panose="0208090404030B020404" pitchFamily="18" charset="0"/>
              </a:rPr>
              <a:t>Fashion designing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C62462-B4A6-4569-A404-75A7873A88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68317" y="4340472"/>
            <a:ext cx="5309133" cy="1198120"/>
          </a:xfrm>
        </p:spPr>
        <p:txBody>
          <a:bodyPr>
            <a:norm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Cooper Black" panose="0208090404030B020404" pitchFamily="18" charset="0"/>
              </a:rPr>
              <a:t>It is the art of application of design to clothing and accessories!</a:t>
            </a:r>
          </a:p>
        </p:txBody>
      </p:sp>
      <p:pic>
        <p:nvPicPr>
          <p:cNvPr id="8" name="Picture 7" descr="A person in a dress&#10;&#10;Description automatically generated with medium confidence">
            <a:extLst>
              <a:ext uri="{FF2B5EF4-FFF2-40B4-BE49-F238E27FC236}">
                <a16:creationId xmlns:a16="http://schemas.microsoft.com/office/drawing/2014/main" id="{B234C929-89D5-45EA-9CA7-090981ECA81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354" b="2"/>
          <a:stretch/>
        </p:blipFill>
        <p:spPr>
          <a:xfrm>
            <a:off x="7874743" y="3320798"/>
            <a:ext cx="3173058" cy="323746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45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236" y="1606411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7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014" y="1835705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9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696" y="2060130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person wearing a dress&#10;&#10;Description automatically generated with medium confidence">
            <a:extLst>
              <a:ext uri="{FF2B5EF4-FFF2-40B4-BE49-F238E27FC236}">
                <a16:creationId xmlns:a16="http://schemas.microsoft.com/office/drawing/2014/main" id="{0648B4B0-1C99-47AF-BAC0-95C2D7F18EB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" b="6"/>
          <a:stretch/>
        </p:blipFill>
        <p:spPr>
          <a:xfrm>
            <a:off x="7346074" y="648079"/>
            <a:ext cx="2557527" cy="2557527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77642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7278C5-34E8-4293-BE47-73B18483A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9A3F5928-D955-456A-97B5-AA390B8CE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Abstract blue and white lights">
            <a:extLst>
              <a:ext uri="{FF2B5EF4-FFF2-40B4-BE49-F238E27FC236}">
                <a16:creationId xmlns:a16="http://schemas.microsoft.com/office/drawing/2014/main" id="{9BC77DD0-B692-4BA2-920B-0B2DFD062E8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b="15730"/>
          <a:stretch/>
        </p:blipFill>
        <p:spPr>
          <a:xfrm>
            <a:off x="8878" y="0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3C58FB8-B478-4AC7-A0D4-020A84CBA4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8503" y="1346602"/>
            <a:ext cx="3550890" cy="1217654"/>
          </a:xfrm>
        </p:spPr>
        <p:txBody>
          <a:bodyPr anchor="b">
            <a:normAutofit/>
          </a:bodyPr>
          <a:lstStyle/>
          <a:p>
            <a:pPr algn="ctr"/>
            <a:r>
              <a:rPr lang="en-US" sz="4000" dirty="0">
                <a:solidFill>
                  <a:srgbClr val="FFFFFF"/>
                </a:solidFill>
                <a:latin typeface="Cooper Black" panose="0208090404030B020404" pitchFamily="18" charset="0"/>
              </a:rPr>
              <a:t>About me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C62462-B4A6-4569-A404-75A7873A88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39017" y="1612942"/>
            <a:ext cx="5896707" cy="4235572"/>
          </a:xfrm>
        </p:spPr>
        <p:txBody>
          <a:bodyPr anchor="ctr">
            <a:normAutofit/>
          </a:bodyPr>
          <a:lstStyle/>
          <a:p>
            <a:pPr algn="ctr"/>
            <a:r>
              <a:rPr lang="en-US" sz="2000" b="0" i="0" dirty="0">
                <a:solidFill>
                  <a:srgbClr val="E4E6EB"/>
                </a:solidFill>
                <a:effectLst/>
                <a:latin typeface="Cooper Black" panose="0208090404030B020404" pitchFamily="18" charset="0"/>
              </a:rPr>
              <a:t>I want to be fashion designer because </a:t>
            </a:r>
            <a:r>
              <a:rPr lang="en-US" sz="2000" dirty="0">
                <a:solidFill>
                  <a:srgbClr val="E4E6EB"/>
                </a:solidFill>
                <a:latin typeface="Cooper Black" panose="0208090404030B020404" pitchFamily="18" charset="0"/>
              </a:rPr>
              <a:t>I</a:t>
            </a:r>
            <a:r>
              <a:rPr lang="en-US" sz="2000" b="0" i="0" dirty="0">
                <a:solidFill>
                  <a:srgbClr val="E4E6EB"/>
                </a:solidFill>
                <a:effectLst/>
                <a:latin typeface="Cooper Black" panose="0208090404030B020404" pitchFamily="18" charset="0"/>
              </a:rPr>
              <a:t> love fashion and how people can express themselves through it. </a:t>
            </a:r>
            <a:endParaRPr lang="en-US" sz="2000" dirty="0">
              <a:solidFill>
                <a:srgbClr val="FFFFFF"/>
              </a:solidFill>
              <a:latin typeface="Cooper Black" panose="0208090404030B020404" pitchFamily="18" charset="0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2875093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31043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9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361953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68455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CE3C5560-7A9C-489F-9148-18C5E1D0F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C58FB8-B478-4AC7-A0D4-020A84CBA4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8043" y="590062"/>
            <a:ext cx="5309140" cy="1657261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bg1"/>
                </a:solidFill>
                <a:latin typeface="Cooper Black" panose="0208090404030B020404" pitchFamily="18" charset="0"/>
              </a:rPr>
              <a:t>Class needed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C62462-B4A6-4569-A404-75A7873A88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78043" y="3368560"/>
            <a:ext cx="5056929" cy="2528174"/>
          </a:xfrm>
        </p:spPr>
        <p:txBody>
          <a:bodyPr>
            <a:normAutofit fontScale="92500" lnSpcReduction="20000"/>
          </a:bodyPr>
          <a:lstStyle/>
          <a:p>
            <a:r>
              <a:rPr lang="en-US" sz="2200" dirty="0">
                <a:solidFill>
                  <a:schemeClr val="bg1"/>
                </a:solidFill>
                <a:latin typeface="Cooper Black" panose="0208090404030B020404" pitchFamily="18" charset="0"/>
              </a:rPr>
              <a:t>Textile and Clothing:</a:t>
            </a:r>
          </a:p>
          <a:p>
            <a:r>
              <a:rPr lang="en-US" sz="2200" dirty="0">
                <a:solidFill>
                  <a:schemeClr val="bg1"/>
                </a:solidFill>
                <a:latin typeface="Cooper Black" panose="0208090404030B020404" pitchFamily="18" charset="0"/>
                <a:cs typeface="Times New Roman" panose="02020603050405020304" pitchFamily="18" charset="0"/>
              </a:rPr>
              <a:t>●</a:t>
            </a:r>
            <a:r>
              <a:rPr lang="en-US" sz="2200" dirty="0">
                <a:solidFill>
                  <a:schemeClr val="bg1"/>
                </a:solidFill>
                <a:latin typeface="Cooper Black" panose="0208090404030B020404" pitchFamily="18" charset="0"/>
              </a:rPr>
              <a:t>Apparel Construction</a:t>
            </a:r>
          </a:p>
          <a:p>
            <a:r>
              <a:rPr lang="en-US" sz="2200" dirty="0">
                <a:solidFill>
                  <a:schemeClr val="bg1"/>
                </a:solidFill>
                <a:latin typeface="Cooper Black" panose="0208090404030B020404" pitchFamily="18" charset="0"/>
                <a:cs typeface="Times New Roman" panose="02020603050405020304" pitchFamily="18" charset="0"/>
              </a:rPr>
              <a:t>● </a:t>
            </a:r>
            <a:r>
              <a:rPr lang="en-US" sz="2200" dirty="0">
                <a:solidFill>
                  <a:schemeClr val="bg1"/>
                </a:solidFill>
                <a:latin typeface="Cooper Black" panose="0208090404030B020404" pitchFamily="18" charset="0"/>
              </a:rPr>
              <a:t>Apparel Design</a:t>
            </a:r>
          </a:p>
          <a:p>
            <a:r>
              <a:rPr lang="en-US" sz="2200" dirty="0">
                <a:solidFill>
                  <a:schemeClr val="bg1"/>
                </a:solidFill>
                <a:latin typeface="Cooper Black" panose="0208090404030B020404" pitchFamily="18" charset="0"/>
                <a:cs typeface="Times New Roman" panose="02020603050405020304" pitchFamily="18" charset="0"/>
              </a:rPr>
              <a:t>● </a:t>
            </a:r>
            <a:r>
              <a:rPr lang="en-US" sz="2200" dirty="0">
                <a:solidFill>
                  <a:schemeClr val="bg1"/>
                </a:solidFill>
                <a:latin typeface="Cooper Black" panose="0208090404030B020404" pitchFamily="18" charset="0"/>
              </a:rPr>
              <a:t>Fashion History</a:t>
            </a:r>
          </a:p>
          <a:p>
            <a:r>
              <a:rPr lang="en-US" sz="2200" dirty="0">
                <a:solidFill>
                  <a:schemeClr val="bg1"/>
                </a:solidFill>
                <a:latin typeface="Cooper Black" panose="0208090404030B020404" pitchFamily="18" charset="0"/>
                <a:cs typeface="Times New Roman" panose="02020603050405020304" pitchFamily="18" charset="0"/>
              </a:rPr>
              <a:t>● </a:t>
            </a:r>
            <a:r>
              <a:rPr lang="en-US" sz="2200" dirty="0">
                <a:solidFill>
                  <a:schemeClr val="bg1"/>
                </a:solidFill>
                <a:latin typeface="Cooper Black" panose="0208090404030B020404" pitchFamily="18" charset="0"/>
              </a:rPr>
              <a:t>Fashion Sketching</a:t>
            </a:r>
          </a:p>
          <a:p>
            <a:r>
              <a:rPr lang="en-US" sz="2200" dirty="0">
                <a:solidFill>
                  <a:schemeClr val="bg1"/>
                </a:solidFill>
                <a:latin typeface="Cooper Black" panose="0208090404030B020404" pitchFamily="18" charset="0"/>
                <a:cs typeface="Times New Roman" panose="02020603050405020304" pitchFamily="18" charset="0"/>
              </a:rPr>
              <a:t>● </a:t>
            </a:r>
            <a:r>
              <a:rPr lang="en-US" sz="2200" dirty="0">
                <a:solidFill>
                  <a:schemeClr val="bg1"/>
                </a:solidFill>
                <a:latin typeface="Cooper Black" panose="0208090404030B020404" pitchFamily="18" charset="0"/>
              </a:rPr>
              <a:t>Merchandising</a:t>
            </a:r>
          </a:p>
          <a:p>
            <a:r>
              <a:rPr lang="en-US" sz="2200" dirty="0">
                <a:solidFill>
                  <a:schemeClr val="bg1"/>
                </a:solidFill>
                <a:latin typeface="Cooper Black" panose="0208090404030B020404" pitchFamily="18" charset="0"/>
                <a:cs typeface="Times New Roman" panose="02020603050405020304" pitchFamily="18" charset="0"/>
              </a:rPr>
              <a:t>● </a:t>
            </a:r>
            <a:r>
              <a:rPr lang="en-US" sz="2200" dirty="0">
                <a:solidFill>
                  <a:schemeClr val="bg1"/>
                </a:solidFill>
                <a:latin typeface="Cooper Black" panose="0208090404030B020404" pitchFamily="18" charset="0"/>
              </a:rPr>
              <a:t>Pattern Marketing</a:t>
            </a:r>
          </a:p>
          <a:p>
            <a:endParaRPr lang="en-US" sz="500" dirty="0">
              <a:solidFill>
                <a:schemeClr val="bg1"/>
              </a:solidFill>
            </a:endParaRPr>
          </a:p>
          <a:p>
            <a:endParaRPr lang="en-US" sz="500" dirty="0">
              <a:solidFill>
                <a:schemeClr val="bg1"/>
              </a:solidFill>
            </a:endParaRPr>
          </a:p>
        </p:txBody>
      </p:sp>
      <p:sp>
        <p:nvSpPr>
          <p:cNvPr id="26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236" y="1606411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8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014" y="1835705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0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696" y="2060130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6" name="Picture 5" descr="A picture containing indoor, close&#10;&#10;Description automatically generated">
            <a:extLst>
              <a:ext uri="{FF2B5EF4-FFF2-40B4-BE49-F238E27FC236}">
                <a16:creationId xmlns:a16="http://schemas.microsoft.com/office/drawing/2014/main" id="{366A3ADA-F37B-4BB5-96A0-B58CC167AD7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39" r="22712" b="1"/>
          <a:stretch/>
        </p:blipFill>
        <p:spPr>
          <a:xfrm>
            <a:off x="6178858" y="2355934"/>
            <a:ext cx="3682070" cy="368207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1262" y="348489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4" name="Graphic 33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flipH="1">
            <a:off x="10836425" y="5436655"/>
            <a:ext cx="151536" cy="151536"/>
          </a:xfrm>
          <a:prstGeom prst="rect">
            <a:avLst/>
          </a:prstGeom>
        </p:spPr>
      </p:pic>
      <p:pic>
        <p:nvPicPr>
          <p:cNvPr id="36" name="Graphic 35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11245175" y="5896734"/>
            <a:ext cx="108625" cy="108625"/>
          </a:xfrm>
          <a:prstGeom prst="rect">
            <a:avLst/>
          </a:prstGeom>
        </p:spPr>
      </p:pic>
      <p:pic>
        <p:nvPicPr>
          <p:cNvPr id="38" name="Graphic 37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H="1">
            <a:off x="10554288" y="6038004"/>
            <a:ext cx="95759" cy="95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9398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7278C5-34E8-4293-BE47-73B18483A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9A3F5928-D955-456A-97B5-AA390B8CE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Abstract blue and white lights">
            <a:extLst>
              <a:ext uri="{FF2B5EF4-FFF2-40B4-BE49-F238E27FC236}">
                <a16:creationId xmlns:a16="http://schemas.microsoft.com/office/drawing/2014/main" id="{9BC77DD0-B692-4BA2-920B-0B2DFD062E8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b="15730"/>
          <a:stretch/>
        </p:blipFill>
        <p:spPr>
          <a:xfrm>
            <a:off x="0" y="0"/>
            <a:ext cx="12191980" cy="685800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01C62462-B4A6-4569-A404-75A7873A88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78849" y="1612942"/>
            <a:ext cx="9356875" cy="4235572"/>
          </a:xfrm>
        </p:spPr>
        <p:txBody>
          <a:bodyPr anchor="ctr">
            <a:normAutofit/>
          </a:bodyPr>
          <a:lstStyle/>
          <a:p>
            <a:r>
              <a:rPr lang="en-US" sz="3200" dirty="0">
                <a:solidFill>
                  <a:srgbClr val="FFFFFF"/>
                </a:solidFill>
                <a:latin typeface="Cooper Black" panose="0208090404030B020404" pitchFamily="18" charset="0"/>
              </a:rPr>
              <a:t>No license is required for designing fashion.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2875093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31043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9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361953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37178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CE3C5560-7A9C-489F-9148-18C5E1D0F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C58FB8-B478-4AC7-A0D4-020A84CBA4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8044" y="325980"/>
            <a:ext cx="5309140" cy="2838938"/>
          </a:xfrm>
        </p:spPr>
        <p:txBody>
          <a:bodyPr>
            <a:normAutofit/>
          </a:bodyPr>
          <a:lstStyle/>
          <a:p>
            <a:r>
              <a:rPr lang="en-US" sz="5400" dirty="0">
                <a:solidFill>
                  <a:schemeClr val="bg1"/>
                </a:solidFill>
                <a:latin typeface="Cooper Black" panose="0208090404030B020404" pitchFamily="18" charset="0"/>
              </a:rPr>
              <a:t>Skills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C62462-B4A6-4569-A404-75A7873A88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78044" y="3739764"/>
            <a:ext cx="4517954" cy="1198120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Cooper Black" panose="0208090404030B020404" pitchFamily="18" charset="0"/>
                <a:cs typeface="Times New Roman" panose="02020603050405020304" pitchFamily="18" charset="0"/>
              </a:rPr>
              <a:t>● </a:t>
            </a:r>
            <a:r>
              <a:rPr lang="en-US" sz="2000" dirty="0">
                <a:solidFill>
                  <a:schemeClr val="bg1"/>
                </a:solidFill>
                <a:latin typeface="Cooper Black" panose="0208090404030B020404" pitchFamily="18" charset="0"/>
              </a:rPr>
              <a:t>Knowledge of fabrics</a:t>
            </a:r>
          </a:p>
          <a:p>
            <a:r>
              <a:rPr lang="en-US" sz="2000" dirty="0">
                <a:solidFill>
                  <a:schemeClr val="bg1"/>
                </a:solidFill>
                <a:latin typeface="Cooper Black" panose="0208090404030B020404" pitchFamily="18" charset="0"/>
                <a:cs typeface="Times New Roman" panose="02020603050405020304" pitchFamily="18" charset="0"/>
              </a:rPr>
              <a:t>● </a:t>
            </a:r>
            <a:r>
              <a:rPr lang="en-US" sz="2000" dirty="0">
                <a:solidFill>
                  <a:schemeClr val="bg1"/>
                </a:solidFill>
                <a:latin typeface="Cooper Black" panose="0208090404030B020404" pitchFamily="18" charset="0"/>
              </a:rPr>
              <a:t>Patternmaking</a:t>
            </a:r>
          </a:p>
          <a:p>
            <a:r>
              <a:rPr lang="en-US" sz="2000" dirty="0">
                <a:solidFill>
                  <a:schemeClr val="bg1"/>
                </a:solidFill>
                <a:latin typeface="Cooper Black" panose="0208090404030B020404" pitchFamily="18" charset="0"/>
                <a:cs typeface="Times New Roman" panose="02020603050405020304" pitchFamily="18" charset="0"/>
              </a:rPr>
              <a:t>●</a:t>
            </a:r>
            <a:r>
              <a:rPr lang="en-US" sz="2000" dirty="0">
                <a:solidFill>
                  <a:schemeClr val="bg1"/>
                </a:solidFill>
                <a:latin typeface="Cooper Black" panose="0208090404030B020404" pitchFamily="18" charset="0"/>
              </a:rPr>
              <a:t> Garment construction</a:t>
            </a:r>
          </a:p>
        </p:txBody>
      </p:sp>
      <p:sp>
        <p:nvSpPr>
          <p:cNvPr id="45" name="!!plus graphic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236" y="1606411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7" name="!!dot graphic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014" y="1835705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9" name="!!circle graphic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696" y="2060130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51" name="!!Straight Connector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1262" y="3505200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Graphic 5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flipH="1">
            <a:off x="10836425" y="5436655"/>
            <a:ext cx="151536" cy="151536"/>
          </a:xfrm>
          <a:prstGeom prst="rect">
            <a:avLst/>
          </a:prstGeom>
        </p:spPr>
      </p:pic>
      <p:pic>
        <p:nvPicPr>
          <p:cNvPr id="55" name="Graphic 54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11245175" y="5896734"/>
            <a:ext cx="108625" cy="108625"/>
          </a:xfrm>
          <a:prstGeom prst="rect">
            <a:avLst/>
          </a:prstGeom>
        </p:spPr>
      </p:pic>
      <p:pic>
        <p:nvPicPr>
          <p:cNvPr id="57" name="Graphic 56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10554288" y="6038004"/>
            <a:ext cx="95759" cy="95759"/>
          </a:xfrm>
          <a:prstGeom prst="rect">
            <a:avLst/>
          </a:prstGeom>
        </p:spPr>
      </p:pic>
      <p:pic>
        <p:nvPicPr>
          <p:cNvPr id="6" name="Picture 5" descr="A picture containing linedrawing&#10;&#10;Description automatically generated">
            <a:extLst>
              <a:ext uri="{FF2B5EF4-FFF2-40B4-BE49-F238E27FC236}">
                <a16:creationId xmlns:a16="http://schemas.microsoft.com/office/drawing/2014/main" id="{E498D4FB-98D9-4B54-ACF0-839A99BE92F8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83" r="21513" b="1"/>
          <a:stretch/>
        </p:blipFill>
        <p:spPr>
          <a:xfrm>
            <a:off x="6740358" y="1606410"/>
            <a:ext cx="5451642" cy="5251590"/>
          </a:xfrm>
          <a:custGeom>
            <a:avLst/>
            <a:gdLst/>
            <a:ahLst/>
            <a:cxnLst/>
            <a:rect l="l" t="t" r="r" b="b"/>
            <a:pathLst>
              <a:path w="5923214" h="5705857">
                <a:moveTo>
                  <a:pt x="3612238" y="0"/>
                </a:moveTo>
                <a:cubicBezTo>
                  <a:pt x="4485043" y="0"/>
                  <a:pt x="5285549" y="309553"/>
                  <a:pt x="5909957" y="824860"/>
                </a:cubicBezTo>
                <a:lnTo>
                  <a:pt x="5923214" y="836909"/>
                </a:lnTo>
                <a:lnTo>
                  <a:pt x="5923214" y="5705857"/>
                </a:lnTo>
                <a:lnTo>
                  <a:pt x="672237" y="5705857"/>
                </a:lnTo>
                <a:lnTo>
                  <a:pt x="616914" y="5631875"/>
                </a:lnTo>
                <a:cubicBezTo>
                  <a:pt x="227427" y="5055358"/>
                  <a:pt x="0" y="4360357"/>
                  <a:pt x="0" y="3612238"/>
                </a:cubicBezTo>
                <a:cubicBezTo>
                  <a:pt x="0" y="1617255"/>
                  <a:pt x="1617255" y="0"/>
                  <a:pt x="3612238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58760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7278C5-34E8-4293-BE47-73B18483A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9A3F5928-D955-456A-97B5-AA390B8CE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Abstract blue and white lights">
            <a:extLst>
              <a:ext uri="{FF2B5EF4-FFF2-40B4-BE49-F238E27FC236}">
                <a16:creationId xmlns:a16="http://schemas.microsoft.com/office/drawing/2014/main" id="{9BC77DD0-B692-4BA2-920B-0B2DFD062E8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b="15730"/>
          <a:stretch/>
        </p:blipFill>
        <p:spPr>
          <a:xfrm>
            <a:off x="8878" y="-43887"/>
            <a:ext cx="12191980" cy="685800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01C62462-B4A6-4569-A404-75A7873A88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78849" y="1612942"/>
            <a:ext cx="9356875" cy="4235572"/>
          </a:xfrm>
        </p:spPr>
        <p:txBody>
          <a:bodyPr anchor="ctr">
            <a:normAutofit/>
          </a:bodyPr>
          <a:lstStyle/>
          <a:p>
            <a:pPr algn="ctr"/>
            <a:r>
              <a:rPr lang="en-US" sz="3200" dirty="0">
                <a:solidFill>
                  <a:srgbClr val="FFFFFF"/>
                </a:solidFill>
                <a:latin typeface="Cooper Black" panose="0208090404030B020404" pitchFamily="18" charset="0"/>
              </a:rPr>
              <a:t>Ability to draw a basic fashion figure, sketch in pen and ink, and do block or flat </a:t>
            </a:r>
            <a:r>
              <a:rPr lang="en-US" sz="3200" b="1" dirty="0">
                <a:solidFill>
                  <a:srgbClr val="FFFFFF"/>
                </a:solidFill>
                <a:latin typeface="Cooper Black" panose="0208090404030B020404" pitchFamily="18" charset="0"/>
              </a:rPr>
              <a:t>pattern</a:t>
            </a:r>
            <a:r>
              <a:rPr lang="en-US" sz="3200" dirty="0">
                <a:solidFill>
                  <a:srgbClr val="FFFFFF"/>
                </a:solidFill>
                <a:latin typeface="Cooper Black" panose="0208090404030B020404" pitchFamily="18" charset="0"/>
              </a:rPr>
              <a:t> work.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2875093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31043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9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361953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73184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7150C928-D0F6-476E-A091-304B593C42B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001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C62462-B4A6-4569-A404-75A7873A88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82797" y="1739472"/>
            <a:ext cx="4023359" cy="4775200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latin typeface="Cooper Black" panose="0208090404030B020404" pitchFamily="18" charset="0"/>
              </a:rPr>
              <a:t>A keen sense of color</a:t>
            </a:r>
          </a:p>
          <a:p>
            <a:pPr algn="ctr"/>
            <a:endParaRPr lang="en-US" sz="3600" dirty="0">
              <a:latin typeface="Cooper Black" panose="0208090404030B020404" pitchFamily="18" charset="0"/>
            </a:endParaRPr>
          </a:p>
          <a:p>
            <a:pPr algn="ctr"/>
            <a:endParaRPr lang="en-US" sz="3600" dirty="0">
              <a:latin typeface="Cooper Black" panose="0208090404030B020404" pitchFamily="18" charset="0"/>
            </a:endParaRPr>
          </a:p>
          <a:p>
            <a:pPr algn="ctr"/>
            <a:endParaRPr lang="en-US" sz="3600" dirty="0">
              <a:latin typeface="Cooper Black" panose="0208090404030B020404" pitchFamily="18" charset="0"/>
            </a:endParaRPr>
          </a:p>
          <a:p>
            <a:pPr algn="ctr"/>
            <a:endParaRPr lang="en-US" sz="3600" dirty="0">
              <a:latin typeface="Cooper Black" panose="0208090404030B020404" pitchFamily="18" charset="0"/>
            </a:endParaRPr>
          </a:p>
          <a:p>
            <a:pPr algn="ctr"/>
            <a:r>
              <a:rPr lang="en-US" sz="3600" dirty="0">
                <a:latin typeface="Cooper Black" panose="0208090404030B020404" pitchFamily="18" charset="0"/>
              </a:rPr>
              <a:t>Ability to create designs</a:t>
            </a:r>
          </a:p>
        </p:txBody>
      </p:sp>
    </p:spTree>
    <p:extLst>
      <p:ext uri="{BB962C8B-B14F-4D97-AF65-F5344CB8AC3E}">
        <p14:creationId xmlns:p14="http://schemas.microsoft.com/office/powerpoint/2010/main" val="1709778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EE6B661-0C1E-48FE-9356-FE17B314252F}"/>
              </a:ext>
            </a:extLst>
          </p:cNvPr>
          <p:cNvSpPr txBox="1"/>
          <p:nvPr/>
        </p:nvSpPr>
        <p:spPr>
          <a:xfrm>
            <a:off x="457200" y="1598247"/>
            <a:ext cx="4412419" cy="74228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i="0" kern="1200" cap="all" baseline="0" dirty="0">
                <a:solidFill>
                  <a:schemeClr val="bg1"/>
                </a:solidFill>
                <a:latin typeface="Cooper Black" panose="0208090404030B020404" pitchFamily="18" charset="0"/>
                <a:ea typeface="+mj-ea"/>
                <a:cs typeface="+mj-cs"/>
              </a:rPr>
              <a:t>JOB DUTIES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C62462-B4A6-4569-A404-75A7873A88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7453" y="2617365"/>
            <a:ext cx="4412417" cy="356304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kern="1200" dirty="0">
                <a:solidFill>
                  <a:schemeClr val="bg1"/>
                </a:solidFill>
                <a:latin typeface="Cooper Black" panose="0208090404030B020404" pitchFamily="18" charset="0"/>
              </a:rPr>
              <a:t>● Interact with the sales and management executives</a:t>
            </a:r>
          </a:p>
          <a:p>
            <a:r>
              <a:rPr lang="en-US" sz="2000" kern="1200" dirty="0">
                <a:solidFill>
                  <a:schemeClr val="bg1"/>
                </a:solidFill>
                <a:latin typeface="Cooper Black" panose="0208090404030B020404" pitchFamily="18" charset="0"/>
              </a:rPr>
              <a:t>● Give direction to the workers</a:t>
            </a:r>
          </a:p>
          <a:p>
            <a:r>
              <a:rPr lang="en-US" sz="2000" kern="1200" dirty="0">
                <a:solidFill>
                  <a:schemeClr val="bg1"/>
                </a:solidFill>
                <a:latin typeface="Cooper Black" panose="0208090404030B020404" pitchFamily="18" charset="0"/>
              </a:rPr>
              <a:t>● Identify the target</a:t>
            </a:r>
          </a:p>
          <a:p>
            <a:r>
              <a:rPr lang="en-US" sz="2000" kern="1200" dirty="0">
                <a:solidFill>
                  <a:schemeClr val="bg1"/>
                </a:solidFill>
                <a:latin typeface="Cooper Black" panose="0208090404030B020404" pitchFamily="18" charset="0"/>
              </a:rPr>
              <a:t>● Attend fashion show</a:t>
            </a:r>
          </a:p>
          <a:p>
            <a:r>
              <a:rPr lang="en-US" sz="2000" kern="1200" dirty="0">
                <a:solidFill>
                  <a:schemeClr val="bg1"/>
                </a:solidFill>
                <a:latin typeface="Cooper Black" panose="0208090404030B020404" pitchFamily="18" charset="0"/>
              </a:rPr>
              <a:t>● Review garment magazines</a:t>
            </a:r>
          </a:p>
        </p:txBody>
      </p:sp>
      <p:sp>
        <p:nvSpPr>
          <p:cNvPr id="39" name="!!plus graphic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41" name="!!Straight Connector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98246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group of people posing for a photo&#10;&#10;Description automatically generated with medium confidence">
            <a:extLst>
              <a:ext uri="{FF2B5EF4-FFF2-40B4-BE49-F238E27FC236}">
                <a16:creationId xmlns:a16="http://schemas.microsoft.com/office/drawing/2014/main" id="{321528DD-06B1-4521-A629-4F5035238D9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49" b="2"/>
          <a:stretch/>
        </p:blipFill>
        <p:spPr>
          <a:xfrm>
            <a:off x="6455612" y="1787030"/>
            <a:ext cx="4877695" cy="41890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3" name="!!circle graphic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1074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7278C5-34E8-4293-BE47-73B18483A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9A3F5928-D955-456A-97B5-AA390B8CE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Abstract blue and white lights">
            <a:extLst>
              <a:ext uri="{FF2B5EF4-FFF2-40B4-BE49-F238E27FC236}">
                <a16:creationId xmlns:a16="http://schemas.microsoft.com/office/drawing/2014/main" id="{9BC77DD0-B692-4BA2-920B-0B2DFD062E8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b="15730"/>
          <a:stretch/>
        </p:blipFill>
        <p:spPr>
          <a:xfrm>
            <a:off x="0" y="0"/>
            <a:ext cx="12191980" cy="685800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01C62462-B4A6-4569-A404-75A7873A88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78849" y="1612942"/>
            <a:ext cx="9356875" cy="4235572"/>
          </a:xfrm>
        </p:spPr>
        <p:txBody>
          <a:bodyPr anchor="ctr">
            <a:normAutofit/>
          </a:bodyPr>
          <a:lstStyle/>
          <a:p>
            <a:pPr algn="ctr"/>
            <a:r>
              <a:rPr lang="en-US" sz="4000" dirty="0">
                <a:solidFill>
                  <a:srgbClr val="FFFFFF"/>
                </a:solidFill>
                <a:latin typeface="Cooper Black" panose="0208090404030B020404" pitchFamily="18" charset="0"/>
              </a:rPr>
              <a:t>With Fashion “Nothing is lost, nothing is created, everything is transformed”.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2875093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31043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9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361953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56915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7278C5-34E8-4293-BE47-73B18483A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9A3F5928-D955-456A-97B5-AA390B8CE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Abstract blue and white lights">
            <a:extLst>
              <a:ext uri="{FF2B5EF4-FFF2-40B4-BE49-F238E27FC236}">
                <a16:creationId xmlns:a16="http://schemas.microsoft.com/office/drawing/2014/main" id="{9BC77DD0-B692-4BA2-920B-0B2DFD062E8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b="15730"/>
          <a:stretch/>
        </p:blipFill>
        <p:spPr>
          <a:xfrm>
            <a:off x="0" y="0"/>
            <a:ext cx="12191980" cy="685800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01C62462-B4A6-4569-A404-75A7873A88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78849" y="1612942"/>
            <a:ext cx="9356875" cy="4235572"/>
          </a:xfrm>
        </p:spPr>
        <p:txBody>
          <a:bodyPr anchor="ctr">
            <a:normAutofit/>
          </a:bodyPr>
          <a:lstStyle/>
          <a:p>
            <a:pPr algn="ctr"/>
            <a:r>
              <a:rPr lang="en-US" sz="6000" dirty="0">
                <a:solidFill>
                  <a:srgbClr val="FFFFFF"/>
                </a:solidFill>
                <a:latin typeface="Cooper Black" panose="0208090404030B020404" pitchFamily="18" charset="0"/>
              </a:rPr>
              <a:t>Thank you !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2875093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31043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9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361953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3717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GradientVTI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184</Words>
  <Application>Microsoft Office PowerPoint</Application>
  <PresentationFormat>Widescreen</PresentationFormat>
  <Paragraphs>37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Cooper Black</vt:lpstr>
      <vt:lpstr>Univers</vt:lpstr>
      <vt:lpstr>GradientVTI</vt:lpstr>
      <vt:lpstr>Module Title- Academic and Employability Skills Assignment Title- ACE Practical Portfolio </vt:lpstr>
      <vt:lpstr>Fashion designing</vt:lpstr>
      <vt:lpstr>About me </vt:lpstr>
      <vt:lpstr>Class needed</vt:lpstr>
      <vt:lpstr>PowerPoint Presentation</vt:lpstr>
      <vt:lpstr>Skills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Title- Academic and Employability Skills Assignment Title- ACE Practical Portfolio </dc:title>
  <dc:creator>Pavlinka Todorova</dc:creator>
  <cp:lastModifiedBy>Megi Petrova</cp:lastModifiedBy>
  <cp:revision>4</cp:revision>
  <dcterms:created xsi:type="dcterms:W3CDTF">2021-08-14T22:31:27Z</dcterms:created>
  <dcterms:modified xsi:type="dcterms:W3CDTF">2021-08-15T00:25:25Z</dcterms:modified>
</cp:coreProperties>
</file>