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8" r:id="rId5"/>
    <p:sldId id="1903" r:id="rId6"/>
    <p:sldId id="1904" r:id="rId7"/>
    <p:sldId id="1905" r:id="rId8"/>
    <p:sldId id="1906" r:id="rId9"/>
    <p:sldId id="1907" r:id="rId10"/>
    <p:sldId id="1908" r:id="rId11"/>
    <p:sldId id="1909" r:id="rId12"/>
    <p:sldId id="1910" r:id="rId13"/>
    <p:sldId id="1911" r:id="rId14"/>
    <p:sldId id="1912" r:id="rId15"/>
    <p:sldId id="1913" r:id="rId16"/>
    <p:sldId id="1914" r:id="rId17"/>
    <p:sldId id="1915" r:id="rId18"/>
    <p:sldId id="1916" r:id="rId19"/>
    <p:sldId id="1917" r:id="rId20"/>
    <p:sldId id="1918" r:id="rId21"/>
    <p:sldId id="1919" r:id="rId22"/>
    <p:sldId id="1920" r:id="rId23"/>
    <p:sldId id="1921" r:id="rId24"/>
    <p:sldId id="1922" r:id="rId25"/>
    <p:sldId id="1923" r:id="rId26"/>
    <p:sldId id="1924" r:id="rId27"/>
    <p:sldId id="1925" r:id="rId28"/>
    <p:sldId id="1926" r:id="rId29"/>
    <p:sldId id="1927" r:id="rId30"/>
    <p:sldId id="1928" r:id="rId31"/>
    <p:sldId id="192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p:cViewPr varScale="1">
        <p:scale>
          <a:sx n="82" d="100"/>
          <a:sy n="82" d="100"/>
        </p:scale>
        <p:origin x="490" y="7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281BA663-D77E-4879-8D62-2B8BECD271BB}"/>
    <pc:docChg chg="modSld">
      <pc:chgData name="Laura Jenkins (IEH)" userId="ae3a07d3-7c51-4381-b786-d01af3331fdb" providerId="ADAL" clId="{281BA663-D77E-4879-8D62-2B8BECD271BB}" dt="2024-10-09T10:07:15.333" v="4" actId="20577"/>
      <pc:docMkLst>
        <pc:docMk/>
      </pc:docMkLst>
      <pc:sldChg chg="modSp mod">
        <pc:chgData name="Laura Jenkins (IEH)" userId="ae3a07d3-7c51-4381-b786-d01af3331fdb" providerId="ADAL" clId="{281BA663-D77E-4879-8D62-2B8BECD271BB}" dt="2024-10-09T10:07:15.333" v="4" actId="20577"/>
        <pc:sldMkLst>
          <pc:docMk/>
          <pc:sldMk cId="3899016586" sldId="258"/>
        </pc:sldMkLst>
        <pc:spChg chg="mod">
          <ac:chgData name="Laura Jenkins (IEH)" userId="ae3a07d3-7c51-4381-b786-d01af3331fdb" providerId="ADAL" clId="{281BA663-D77E-4879-8D62-2B8BECD271BB}" dt="2024-10-09T10:07:12.985" v="1" actId="20577"/>
          <ac:spMkLst>
            <pc:docMk/>
            <pc:sldMk cId="3899016586" sldId="258"/>
            <ac:spMk id="17" creationId="{00000000-0000-0000-0000-000000000000}"/>
          </ac:spMkLst>
        </pc:spChg>
        <pc:spChg chg="mod">
          <ac:chgData name="Laura Jenkins (IEH)" userId="ae3a07d3-7c51-4381-b786-d01af3331fdb" providerId="ADAL" clId="{281BA663-D77E-4879-8D62-2B8BECD271BB}" dt="2024-10-09T10:07:15.333" v="4" actId="20577"/>
          <ac:spMkLst>
            <pc:docMk/>
            <pc:sldMk cId="3899016586" sldId="258"/>
            <ac:spMk id="18" creationId="{00000000-0000-0000-0000-000000000000}"/>
          </ac:spMkLst>
        </pc:spChg>
      </pc:sldChg>
    </pc:docChg>
  </pc:docChgLst>
  <pc:docChgLst>
    <pc:chgData name="Laura Jenkins (IEH)" userId="ae3a07d3-7c51-4381-b786-d01af3331fdb" providerId="ADAL" clId="{297B122F-91DA-4B1A-9D98-06B81FF4DF92}"/>
    <pc:docChg chg="addSld delSld modSld">
      <pc:chgData name="Laura Jenkins (IEH)" userId="ae3a07d3-7c51-4381-b786-d01af3331fdb" providerId="ADAL" clId="{297B122F-91DA-4B1A-9D98-06B81FF4DF92}" dt="2023-11-23T10:40:30.816" v="6" actId="47"/>
      <pc:docMkLst>
        <pc:docMk/>
      </pc:docMkLst>
      <pc:sldChg chg="addSp delSp modSp new del">
        <pc:chgData name="Laura Jenkins (IEH)" userId="ae3a07d3-7c51-4381-b786-d01af3331fdb" providerId="ADAL" clId="{297B122F-91DA-4B1A-9D98-06B81FF4DF92}" dt="2023-11-23T10:40:30.816" v="6" actId="47"/>
        <pc:sldMkLst>
          <pc:docMk/>
          <pc:sldMk cId="2035355950" sldId="1930"/>
        </pc:sldMkLst>
        <pc:spChg chg="del">
          <ac:chgData name="Laura Jenkins (IEH)" userId="ae3a07d3-7c51-4381-b786-d01af3331fdb" providerId="ADAL" clId="{297B122F-91DA-4B1A-9D98-06B81FF4DF92}" dt="2023-11-23T08:52:57.934" v="1"/>
          <ac:spMkLst>
            <pc:docMk/>
            <pc:sldMk cId="2035355950" sldId="1930"/>
            <ac:spMk id="3" creationId="{20C61E61-C47F-46D5-32B7-24F293FB4982}"/>
          </ac:spMkLst>
        </pc:spChg>
        <pc:picChg chg="add mod">
          <ac:chgData name="Laura Jenkins (IEH)" userId="ae3a07d3-7c51-4381-b786-d01af3331fdb" providerId="ADAL" clId="{297B122F-91DA-4B1A-9D98-06B81FF4DF92}" dt="2023-11-23T08:53:08.012" v="5" actId="1076"/>
          <ac:picMkLst>
            <pc:docMk/>
            <pc:sldMk cId="2035355950" sldId="1930"/>
            <ac:picMk id="1026" creationId="{2C0F724E-42D5-5FF2-9D7A-6E16AD7A925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D34959-24F2-4D81-B3B2-F69C3F618DD3}"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00E56D-925F-41C9-B520-B9FB3D095224}" type="slidenum">
              <a:rPr lang="en-GB" smtClean="0"/>
              <a:t>‹#›</a:t>
            </a:fld>
            <a:endParaRPr lang="en-GB"/>
          </a:p>
        </p:txBody>
      </p:sp>
    </p:spTree>
    <p:extLst>
      <p:ext uri="{BB962C8B-B14F-4D97-AF65-F5344CB8AC3E}">
        <p14:creationId xmlns:p14="http://schemas.microsoft.com/office/powerpoint/2010/main" val="1935941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UFqpuaDOres?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1810752"/>
            <a:ext cx="2232248" cy="104218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088232"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97010" y="1873940"/>
            <a:ext cx="1538951" cy="91908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661505" y="332656"/>
            <a:ext cx="1656184" cy="2160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847528" y="332656"/>
            <a:ext cx="2664296" cy="1378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847528" y="2996952"/>
            <a:ext cx="244827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5" y="3140968"/>
            <a:ext cx="443771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915979" y="1873940"/>
            <a:ext cx="2597234"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5915980" y="2623136"/>
            <a:ext cx="4401709" cy="42922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430182" y="2924944"/>
            <a:ext cx="1305778"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9746"/>
            <a:ext cx="8496944" cy="830997"/>
          </a:xfrm>
          <a:prstGeom prst="rect">
            <a:avLst/>
          </a:prstGeom>
          <a:noFill/>
        </p:spPr>
        <p:txBody>
          <a:bodyPr wrap="square" rtlCol="0">
            <a:spAutoFit/>
          </a:bodyPr>
          <a:lstStyle/>
          <a:p>
            <a:pPr algn="ctr"/>
            <a:r>
              <a:rPr lang="en-GB" sz="2400" b="1" dirty="0"/>
              <a:t>ECAY6005: Relationships, Communication and Families in Contemporary Society </a:t>
            </a:r>
          </a:p>
        </p:txBody>
      </p:sp>
      <p:sp>
        <p:nvSpPr>
          <p:cNvPr id="18" name="TextBox 17"/>
          <p:cNvSpPr txBox="1"/>
          <p:nvPr/>
        </p:nvSpPr>
        <p:spPr>
          <a:xfrm>
            <a:off x="1847528" y="5574432"/>
            <a:ext cx="8496944" cy="830997"/>
          </a:xfrm>
          <a:prstGeom prst="rect">
            <a:avLst/>
          </a:prstGeom>
          <a:noFill/>
        </p:spPr>
        <p:txBody>
          <a:bodyPr wrap="square" rtlCol="0">
            <a:spAutoFit/>
          </a:bodyPr>
          <a:lstStyle/>
          <a:p>
            <a:pPr algn="ctr"/>
            <a:r>
              <a:rPr lang="en-GB" sz="2400" b="1" dirty="0"/>
              <a:t>Family Theory</a:t>
            </a:r>
          </a:p>
          <a:p>
            <a:pPr algn="ctr"/>
            <a:r>
              <a:rPr lang="en-GB" sz="2400" b="1"/>
              <a:t>2024</a:t>
            </a:r>
            <a:endParaRPr lang="en-GB" sz="2400" b="1" dirty="0"/>
          </a:p>
        </p:txBody>
      </p:sp>
      <p:pic>
        <p:nvPicPr>
          <p:cNvPr id="2" name="Picture 1">
            <a:extLst>
              <a:ext uri="{FF2B5EF4-FFF2-40B4-BE49-F238E27FC236}">
                <a16:creationId xmlns:a16="http://schemas.microsoft.com/office/drawing/2014/main" id="{3B9D6DAC-114F-4DCC-B8D7-156639C91F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46706" y="438244"/>
            <a:ext cx="1853550" cy="1228984"/>
          </a:xfrm>
          <a:prstGeom prst="rect">
            <a:avLst/>
          </a:prstGeom>
        </p:spPr>
      </p:pic>
      <p:pic>
        <p:nvPicPr>
          <p:cNvPr id="3" name="Picture 2">
            <a:extLst>
              <a:ext uri="{FF2B5EF4-FFF2-40B4-BE49-F238E27FC236}">
                <a16:creationId xmlns:a16="http://schemas.microsoft.com/office/drawing/2014/main" id="{9770139C-1121-4782-B5B8-EA8542F701E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60204" y="3131981"/>
            <a:ext cx="2179935" cy="1279689"/>
          </a:xfrm>
          <a:prstGeom prst="rect">
            <a:avLst/>
          </a:prstGeom>
        </p:spPr>
      </p:pic>
      <p:pic>
        <p:nvPicPr>
          <p:cNvPr id="11" name="Picture 10">
            <a:extLst>
              <a:ext uri="{FF2B5EF4-FFF2-40B4-BE49-F238E27FC236}">
                <a16:creationId xmlns:a16="http://schemas.microsoft.com/office/drawing/2014/main" id="{F595D0C7-6F25-4D06-AB9E-64DE9FF75716}"/>
              </a:ext>
            </a:extLst>
          </p:cNvPr>
          <p:cNvPicPr>
            <a:picLocks noChangeAspect="1"/>
          </p:cNvPicPr>
          <p:nvPr/>
        </p:nvPicPr>
        <p:blipFill>
          <a:blip r:embed="rId4"/>
          <a:stretch>
            <a:fillRect/>
          </a:stretch>
        </p:blipFill>
        <p:spPr>
          <a:xfrm>
            <a:off x="6170020" y="3254716"/>
            <a:ext cx="3857625" cy="1181100"/>
          </a:xfrm>
          <a:prstGeom prst="rect">
            <a:avLst/>
          </a:prstGeom>
        </p:spPr>
      </p:pic>
      <p:pic>
        <p:nvPicPr>
          <p:cNvPr id="16" name="Picture 15">
            <a:extLst>
              <a:ext uri="{FF2B5EF4-FFF2-40B4-BE49-F238E27FC236}">
                <a16:creationId xmlns:a16="http://schemas.microsoft.com/office/drawing/2014/main" id="{CECB8448-F5FC-4132-A110-68382380BBA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910502" y="432646"/>
            <a:ext cx="2504341" cy="1179414"/>
          </a:xfrm>
          <a:prstGeom prst="rect">
            <a:avLst/>
          </a:prstGeom>
        </p:spPr>
      </p:pic>
      <p:sp>
        <p:nvSpPr>
          <p:cNvPr id="19" name="Rectangle 18">
            <a:extLst>
              <a:ext uri="{FF2B5EF4-FFF2-40B4-BE49-F238E27FC236}">
                <a16:creationId xmlns:a16="http://schemas.microsoft.com/office/drawing/2014/main" id="{123C2B13-3204-45EB-9C30-8D17D3E4B7AF}"/>
              </a:ext>
            </a:extLst>
          </p:cNvPr>
          <p:cNvSpPr/>
          <p:nvPr/>
        </p:nvSpPr>
        <p:spPr>
          <a:xfrm>
            <a:off x="4631068" y="330927"/>
            <a:ext cx="1656184" cy="1378105"/>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E572D-05AA-18D3-379F-716DFD0D68B2}"/>
              </a:ext>
            </a:extLst>
          </p:cNvPr>
          <p:cNvSpPr>
            <a:spLocks noGrp="1"/>
          </p:cNvSpPr>
          <p:nvPr>
            <p:ph type="title"/>
          </p:nvPr>
        </p:nvSpPr>
        <p:spPr/>
        <p:txBody>
          <a:bodyPr/>
          <a:lstStyle/>
          <a:p>
            <a:r>
              <a:rPr lang="en-GB" dirty="0"/>
              <a:t>Scope</a:t>
            </a:r>
          </a:p>
        </p:txBody>
      </p:sp>
      <p:sp>
        <p:nvSpPr>
          <p:cNvPr id="3" name="Content Placeholder 2">
            <a:extLst>
              <a:ext uri="{FF2B5EF4-FFF2-40B4-BE49-F238E27FC236}">
                <a16:creationId xmlns:a16="http://schemas.microsoft.com/office/drawing/2014/main" id="{9F143231-BE86-0DF2-F377-93F9F280608B}"/>
              </a:ext>
            </a:extLst>
          </p:cNvPr>
          <p:cNvSpPr>
            <a:spLocks noGrp="1"/>
          </p:cNvSpPr>
          <p:nvPr>
            <p:ph idx="1"/>
          </p:nvPr>
        </p:nvSpPr>
        <p:spPr/>
        <p:txBody>
          <a:bodyPr/>
          <a:lstStyle/>
          <a:p>
            <a:r>
              <a:rPr lang="en-US" dirty="0"/>
              <a:t>“</a:t>
            </a:r>
            <a:r>
              <a:rPr lang="en-US" sz="3200" dirty="0"/>
              <a:t>Family theory focusses on the dynamic interactions among family members, describing changes in typical patters of parent-child relationships, and the characteristics of family interactions that enhance or disrupt development”.</a:t>
            </a:r>
          </a:p>
          <a:p>
            <a:endParaRPr lang="en-US" dirty="0"/>
          </a:p>
          <a:p>
            <a:endParaRPr lang="en-GB" dirty="0"/>
          </a:p>
        </p:txBody>
      </p:sp>
      <p:sp>
        <p:nvSpPr>
          <p:cNvPr id="5" name="TextBox 4">
            <a:extLst>
              <a:ext uri="{FF2B5EF4-FFF2-40B4-BE49-F238E27FC236}">
                <a16:creationId xmlns:a16="http://schemas.microsoft.com/office/drawing/2014/main" id="{B45ED2B4-C793-19E7-B1EB-0E61DBE1259A}"/>
              </a:ext>
            </a:extLst>
          </p:cNvPr>
          <p:cNvSpPr txBox="1"/>
          <p:nvPr/>
        </p:nvSpPr>
        <p:spPr>
          <a:xfrm>
            <a:off x="6600056" y="5073133"/>
            <a:ext cx="6097554" cy="369332"/>
          </a:xfrm>
          <a:prstGeom prst="rect">
            <a:avLst/>
          </a:prstGeom>
          <a:noFill/>
        </p:spPr>
        <p:txBody>
          <a:bodyPr wrap="square">
            <a:spAutoFit/>
          </a:bodyPr>
          <a:lstStyle/>
          <a:p>
            <a:r>
              <a:rPr lang="en-GB" sz="1800" dirty="0"/>
              <a:t>Newman &amp; Newman (2011)</a:t>
            </a:r>
          </a:p>
        </p:txBody>
      </p:sp>
    </p:spTree>
    <p:extLst>
      <p:ext uri="{BB962C8B-B14F-4D97-AF65-F5344CB8AC3E}">
        <p14:creationId xmlns:p14="http://schemas.microsoft.com/office/powerpoint/2010/main" val="143492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4CA57-D8BF-9DCD-08F5-A7969744EE08}"/>
              </a:ext>
            </a:extLst>
          </p:cNvPr>
          <p:cNvSpPr>
            <a:spLocks noGrp="1"/>
          </p:cNvSpPr>
          <p:nvPr>
            <p:ph type="title"/>
          </p:nvPr>
        </p:nvSpPr>
        <p:spPr/>
        <p:txBody>
          <a:bodyPr/>
          <a:lstStyle/>
          <a:p>
            <a:r>
              <a:rPr lang="en-GB" dirty="0"/>
              <a:t>Scope</a:t>
            </a:r>
          </a:p>
        </p:txBody>
      </p:sp>
      <p:sp>
        <p:nvSpPr>
          <p:cNvPr id="3" name="Content Placeholder 2">
            <a:extLst>
              <a:ext uri="{FF2B5EF4-FFF2-40B4-BE49-F238E27FC236}">
                <a16:creationId xmlns:a16="http://schemas.microsoft.com/office/drawing/2014/main" id="{7D819F2A-20BF-EC6C-CF87-C0397D6E10CF}"/>
              </a:ext>
            </a:extLst>
          </p:cNvPr>
          <p:cNvSpPr>
            <a:spLocks noGrp="1"/>
          </p:cNvSpPr>
          <p:nvPr>
            <p:ph idx="1"/>
          </p:nvPr>
        </p:nvSpPr>
        <p:spPr/>
        <p:txBody>
          <a:bodyPr>
            <a:normAutofit fontScale="92500" lnSpcReduction="20000"/>
          </a:bodyPr>
          <a:lstStyle/>
          <a:p>
            <a:r>
              <a:rPr lang="en-GB" sz="3200" dirty="0"/>
              <a:t>“From an evolutionary perspective, families have evolved as the social context to support human development. Human infants have few innate reflexes, but they have a wealth of sensory and motor capacities to engage in social interactions, and an enormous capacity to learn”.</a:t>
            </a:r>
          </a:p>
          <a:p>
            <a:endParaRPr lang="en-GB" sz="3200" dirty="0"/>
          </a:p>
          <a:p>
            <a:r>
              <a:rPr lang="en-GB" sz="3200" dirty="0"/>
              <a:t>“Families have evolved as contexts within which infants and children are protected from harm, nurtured, educated and socialized into their cultures”.</a:t>
            </a:r>
          </a:p>
          <a:p>
            <a:endParaRPr lang="en-GB" dirty="0"/>
          </a:p>
        </p:txBody>
      </p:sp>
      <p:sp>
        <p:nvSpPr>
          <p:cNvPr id="5" name="TextBox 4">
            <a:extLst>
              <a:ext uri="{FF2B5EF4-FFF2-40B4-BE49-F238E27FC236}">
                <a16:creationId xmlns:a16="http://schemas.microsoft.com/office/drawing/2014/main" id="{E467DF4F-6256-CC2D-13FD-47C956ED5DD5}"/>
              </a:ext>
            </a:extLst>
          </p:cNvPr>
          <p:cNvSpPr txBox="1"/>
          <p:nvPr/>
        </p:nvSpPr>
        <p:spPr>
          <a:xfrm>
            <a:off x="8832304" y="5277069"/>
            <a:ext cx="3191238" cy="369332"/>
          </a:xfrm>
          <a:prstGeom prst="rect">
            <a:avLst/>
          </a:prstGeom>
          <a:noFill/>
        </p:spPr>
        <p:txBody>
          <a:bodyPr wrap="square">
            <a:spAutoFit/>
          </a:bodyPr>
          <a:lstStyle/>
          <a:p>
            <a:r>
              <a:rPr lang="en-GB" sz="1800" dirty="0"/>
              <a:t>Newman &amp; Newman (2011)</a:t>
            </a:r>
          </a:p>
        </p:txBody>
      </p:sp>
    </p:spTree>
    <p:extLst>
      <p:ext uri="{BB962C8B-B14F-4D97-AF65-F5344CB8AC3E}">
        <p14:creationId xmlns:p14="http://schemas.microsoft.com/office/powerpoint/2010/main" val="2095963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D5B83-1ADA-AA2E-09F1-7F276121C362}"/>
              </a:ext>
            </a:extLst>
          </p:cNvPr>
          <p:cNvSpPr>
            <a:spLocks noGrp="1"/>
          </p:cNvSpPr>
          <p:nvPr>
            <p:ph type="title"/>
          </p:nvPr>
        </p:nvSpPr>
        <p:spPr/>
        <p:txBody>
          <a:bodyPr/>
          <a:lstStyle/>
          <a:p>
            <a:r>
              <a:rPr lang="en-GB" dirty="0"/>
              <a:t>Related Terms</a:t>
            </a:r>
          </a:p>
        </p:txBody>
      </p:sp>
      <p:sp>
        <p:nvSpPr>
          <p:cNvPr id="3" name="Content Placeholder 2">
            <a:extLst>
              <a:ext uri="{FF2B5EF4-FFF2-40B4-BE49-F238E27FC236}">
                <a16:creationId xmlns:a16="http://schemas.microsoft.com/office/drawing/2014/main" id="{D8CAFE41-4C96-1658-FC53-AC8D80FD8F67}"/>
              </a:ext>
            </a:extLst>
          </p:cNvPr>
          <p:cNvSpPr>
            <a:spLocks noGrp="1"/>
          </p:cNvSpPr>
          <p:nvPr>
            <p:ph idx="1"/>
          </p:nvPr>
        </p:nvSpPr>
        <p:spPr/>
        <p:txBody>
          <a:bodyPr>
            <a:normAutofit fontScale="85000" lnSpcReduction="20000"/>
          </a:bodyPr>
          <a:lstStyle/>
          <a:p>
            <a:r>
              <a:rPr lang="en-GB" dirty="0">
                <a:solidFill>
                  <a:schemeClr val="tx1"/>
                </a:solidFill>
              </a:rPr>
              <a:t>Dissolution</a:t>
            </a:r>
          </a:p>
          <a:p>
            <a:r>
              <a:rPr lang="en-GB" dirty="0">
                <a:solidFill>
                  <a:schemeClr val="tx1"/>
                </a:solidFill>
              </a:rPr>
              <a:t>Mutation</a:t>
            </a:r>
          </a:p>
          <a:p>
            <a:r>
              <a:rPr lang="en-GB" dirty="0">
                <a:solidFill>
                  <a:schemeClr val="tx1"/>
                </a:solidFill>
              </a:rPr>
              <a:t>Adolescence</a:t>
            </a:r>
          </a:p>
          <a:p>
            <a:r>
              <a:rPr lang="en-GB" dirty="0">
                <a:solidFill>
                  <a:schemeClr val="tx1"/>
                </a:solidFill>
              </a:rPr>
              <a:t>Reproductive Health</a:t>
            </a:r>
          </a:p>
          <a:p>
            <a:r>
              <a:rPr lang="en-GB" dirty="0">
                <a:solidFill>
                  <a:schemeClr val="tx1"/>
                </a:solidFill>
              </a:rPr>
              <a:t>Sexuality</a:t>
            </a:r>
          </a:p>
          <a:p>
            <a:r>
              <a:rPr lang="en-GB" dirty="0">
                <a:solidFill>
                  <a:schemeClr val="tx1"/>
                </a:solidFill>
              </a:rPr>
              <a:t>Fertility</a:t>
            </a:r>
          </a:p>
          <a:p>
            <a:r>
              <a:rPr lang="en-GB" dirty="0">
                <a:solidFill>
                  <a:schemeClr val="tx1"/>
                </a:solidFill>
              </a:rPr>
              <a:t>Child Development</a:t>
            </a:r>
          </a:p>
          <a:p>
            <a:r>
              <a:rPr lang="en-GB" dirty="0">
                <a:solidFill>
                  <a:schemeClr val="tx1"/>
                </a:solidFill>
              </a:rPr>
              <a:t>Demography</a:t>
            </a:r>
          </a:p>
          <a:p>
            <a:r>
              <a:rPr lang="en-GB" dirty="0">
                <a:solidFill>
                  <a:schemeClr val="tx1"/>
                </a:solidFill>
              </a:rPr>
              <a:t>Child Parent Relation</a:t>
            </a:r>
          </a:p>
          <a:p>
            <a:endParaRPr lang="en-GB" dirty="0"/>
          </a:p>
        </p:txBody>
      </p:sp>
    </p:spTree>
    <p:extLst>
      <p:ext uri="{BB962C8B-B14F-4D97-AF65-F5344CB8AC3E}">
        <p14:creationId xmlns:p14="http://schemas.microsoft.com/office/powerpoint/2010/main" val="599067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A32B3-D215-9F69-8685-C4ACD64FB0C7}"/>
              </a:ext>
            </a:extLst>
          </p:cNvPr>
          <p:cNvSpPr>
            <a:spLocks noGrp="1"/>
          </p:cNvSpPr>
          <p:nvPr>
            <p:ph type="title"/>
          </p:nvPr>
        </p:nvSpPr>
        <p:spPr>
          <a:xfrm>
            <a:off x="609600" y="274638"/>
            <a:ext cx="10972800" cy="1143000"/>
          </a:xfrm>
        </p:spPr>
        <p:txBody>
          <a:bodyPr>
            <a:normAutofit/>
          </a:bodyPr>
          <a:lstStyle/>
          <a:p>
            <a:r>
              <a:rPr lang="en-US" dirty="0"/>
              <a:t>Theoretical Evolution</a:t>
            </a:r>
            <a:endParaRPr lang="en-GB" dirty="0"/>
          </a:p>
        </p:txBody>
      </p:sp>
      <p:sp>
        <p:nvSpPr>
          <p:cNvPr id="8" name="Content Placeholder 7">
            <a:extLst>
              <a:ext uri="{FF2B5EF4-FFF2-40B4-BE49-F238E27FC236}">
                <a16:creationId xmlns:a16="http://schemas.microsoft.com/office/drawing/2014/main" id="{9D867C76-7C29-DBAD-B2AF-9D2587881EFC}"/>
              </a:ext>
            </a:extLst>
          </p:cNvPr>
          <p:cNvSpPr>
            <a:spLocks noGrp="1"/>
          </p:cNvSpPr>
          <p:nvPr>
            <p:ph idx="1"/>
          </p:nvPr>
        </p:nvSpPr>
        <p:spPr>
          <a:xfrm>
            <a:off x="609600" y="1600201"/>
            <a:ext cx="10972800" cy="3917032"/>
          </a:xfrm>
        </p:spPr>
        <p:txBody>
          <a:bodyPr>
            <a:normAutofit/>
          </a:bodyPr>
          <a:lstStyle/>
          <a:p>
            <a:r>
              <a:rPr lang="en-US" altLang="en-US" dirty="0"/>
              <a:t>Family Theories have been developed in sociology, cultural anthropology, psychology, psychiatry, and cross-cultural psychology.</a:t>
            </a:r>
          </a:p>
          <a:p>
            <a:endParaRPr lang="en-GB" dirty="0"/>
          </a:p>
        </p:txBody>
      </p:sp>
      <p:sp>
        <p:nvSpPr>
          <p:cNvPr id="4" name="Title 3">
            <a:extLst>
              <a:ext uri="{FF2B5EF4-FFF2-40B4-BE49-F238E27FC236}">
                <a16:creationId xmlns:a16="http://schemas.microsoft.com/office/drawing/2014/main" id="{3AF4E100-A7CC-B818-ECB7-EC4631F09BC7}"/>
              </a:ext>
            </a:extLst>
          </p:cNvPr>
          <p:cNvSpPr txBox="1">
            <a:spLocks/>
          </p:cNvSpPr>
          <p:nvPr/>
        </p:nvSpPr>
        <p:spPr>
          <a:xfrm>
            <a:off x="2095500" y="1394224"/>
            <a:ext cx="7943850" cy="484749"/>
          </a:xfrm>
          <a:prstGeom prst="rect">
            <a:avLst/>
          </a:prstGeom>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US" dirty="0"/>
          </a:p>
        </p:txBody>
      </p:sp>
      <p:sp>
        <p:nvSpPr>
          <p:cNvPr id="5" name="Text Placeholder 10">
            <a:extLst>
              <a:ext uri="{FF2B5EF4-FFF2-40B4-BE49-F238E27FC236}">
                <a16:creationId xmlns:a16="http://schemas.microsoft.com/office/drawing/2014/main" id="{A6385D34-1FFD-E257-E60B-728716A18DA9}"/>
              </a:ext>
            </a:extLst>
          </p:cNvPr>
          <p:cNvSpPr txBox="1">
            <a:spLocks/>
          </p:cNvSpPr>
          <p:nvPr/>
        </p:nvSpPr>
        <p:spPr>
          <a:xfrm>
            <a:off x="2038350" y="1474632"/>
            <a:ext cx="8000999" cy="86867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1311867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A32B3-D215-9F69-8685-C4ACD64FB0C7}"/>
              </a:ext>
            </a:extLst>
          </p:cNvPr>
          <p:cNvSpPr>
            <a:spLocks noGrp="1"/>
          </p:cNvSpPr>
          <p:nvPr>
            <p:ph type="title"/>
          </p:nvPr>
        </p:nvSpPr>
        <p:spPr>
          <a:xfrm>
            <a:off x="609600" y="274638"/>
            <a:ext cx="10972800" cy="1143000"/>
          </a:xfrm>
        </p:spPr>
        <p:txBody>
          <a:bodyPr>
            <a:normAutofit/>
          </a:bodyPr>
          <a:lstStyle/>
          <a:p>
            <a:r>
              <a:rPr lang="en-US" dirty="0"/>
              <a:t>Theoretical Evolution</a:t>
            </a:r>
            <a:endParaRPr lang="en-GB" dirty="0"/>
          </a:p>
        </p:txBody>
      </p:sp>
      <p:sp>
        <p:nvSpPr>
          <p:cNvPr id="4" name="Title 3">
            <a:extLst>
              <a:ext uri="{FF2B5EF4-FFF2-40B4-BE49-F238E27FC236}">
                <a16:creationId xmlns:a16="http://schemas.microsoft.com/office/drawing/2014/main" id="{3AF4E100-A7CC-B818-ECB7-EC4631F09BC7}"/>
              </a:ext>
            </a:extLst>
          </p:cNvPr>
          <p:cNvSpPr txBox="1">
            <a:spLocks/>
          </p:cNvSpPr>
          <p:nvPr/>
        </p:nvSpPr>
        <p:spPr>
          <a:xfrm>
            <a:off x="2095500" y="1394224"/>
            <a:ext cx="7943850" cy="484749"/>
          </a:xfrm>
          <a:prstGeom prst="rect">
            <a:avLst/>
          </a:prstGeom>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US" dirty="0"/>
          </a:p>
        </p:txBody>
      </p:sp>
      <p:sp>
        <p:nvSpPr>
          <p:cNvPr id="5" name="Text Placeholder 10">
            <a:extLst>
              <a:ext uri="{FF2B5EF4-FFF2-40B4-BE49-F238E27FC236}">
                <a16:creationId xmlns:a16="http://schemas.microsoft.com/office/drawing/2014/main" id="{A6385D34-1FFD-E257-E60B-728716A18DA9}"/>
              </a:ext>
            </a:extLst>
          </p:cNvPr>
          <p:cNvSpPr txBox="1">
            <a:spLocks/>
          </p:cNvSpPr>
          <p:nvPr/>
        </p:nvSpPr>
        <p:spPr>
          <a:xfrm>
            <a:off x="2038350" y="1474632"/>
            <a:ext cx="8000999" cy="86867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6" name="Group 85">
            <a:extLst>
              <a:ext uri="{FF2B5EF4-FFF2-40B4-BE49-F238E27FC236}">
                <a16:creationId xmlns:a16="http://schemas.microsoft.com/office/drawing/2014/main" id="{457A3BF8-1F0D-17AB-E8C1-847AD98A11C6}"/>
              </a:ext>
            </a:extLst>
          </p:cNvPr>
          <p:cNvGraphicFramePr>
            <a:graphicFrameLocks/>
          </p:cNvGraphicFramePr>
          <p:nvPr/>
        </p:nvGraphicFramePr>
        <p:xfrm>
          <a:off x="1329493" y="1665916"/>
          <a:ext cx="9890298" cy="4029392"/>
        </p:xfrm>
        <a:graphic>
          <a:graphicData uri="http://schemas.openxmlformats.org/drawingml/2006/table">
            <a:tbl>
              <a:tblPr firstRow="1"/>
              <a:tblGrid>
                <a:gridCol w="1648383">
                  <a:extLst>
                    <a:ext uri="{9D8B030D-6E8A-4147-A177-3AD203B41FA5}">
                      <a16:colId xmlns:a16="http://schemas.microsoft.com/office/drawing/2014/main" val="20000"/>
                    </a:ext>
                  </a:extLst>
                </a:gridCol>
                <a:gridCol w="1648383">
                  <a:extLst>
                    <a:ext uri="{9D8B030D-6E8A-4147-A177-3AD203B41FA5}">
                      <a16:colId xmlns:a16="http://schemas.microsoft.com/office/drawing/2014/main" val="20001"/>
                    </a:ext>
                  </a:extLst>
                </a:gridCol>
                <a:gridCol w="1648383">
                  <a:extLst>
                    <a:ext uri="{9D8B030D-6E8A-4147-A177-3AD203B41FA5}">
                      <a16:colId xmlns:a16="http://schemas.microsoft.com/office/drawing/2014/main" val="20002"/>
                    </a:ext>
                  </a:extLst>
                </a:gridCol>
                <a:gridCol w="1648383">
                  <a:extLst>
                    <a:ext uri="{9D8B030D-6E8A-4147-A177-3AD203B41FA5}">
                      <a16:colId xmlns:a16="http://schemas.microsoft.com/office/drawing/2014/main" val="20003"/>
                    </a:ext>
                  </a:extLst>
                </a:gridCol>
                <a:gridCol w="1648383">
                  <a:extLst>
                    <a:ext uri="{9D8B030D-6E8A-4147-A177-3AD203B41FA5}">
                      <a16:colId xmlns:a16="http://schemas.microsoft.com/office/drawing/2014/main" val="20004"/>
                    </a:ext>
                  </a:extLst>
                </a:gridCol>
                <a:gridCol w="1648383">
                  <a:extLst>
                    <a:ext uri="{9D8B030D-6E8A-4147-A177-3AD203B41FA5}">
                      <a16:colId xmlns:a16="http://schemas.microsoft.com/office/drawing/2014/main" val="20005"/>
                    </a:ext>
                  </a:extLst>
                </a:gridCol>
              </a:tblGrid>
              <a:tr h="729318">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1" i="0" u="none" strike="noStrike" cap="none" normalizeH="0" baseline="0" dirty="0">
                          <a:ln>
                            <a:noFill/>
                          </a:ln>
                          <a:solidFill>
                            <a:schemeClr val="accent1"/>
                          </a:solidFill>
                          <a:effectLst/>
                          <a:latin typeface="+mn-lt"/>
                        </a:rPr>
                        <a:t>Social Darwinism</a:t>
                      </a:r>
                    </a:p>
                  </a:txBody>
                  <a:tcPr marL="68580" marR="68580" marT="34290" marB="34290" anchor="ctr" horzOverflow="overflow">
                    <a:lnL w="28575" cap="flat" cmpd="sng" algn="ctr">
                      <a:no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1" i="0" u="none" strike="noStrike" cap="none" normalizeH="0" baseline="0" dirty="0">
                          <a:ln>
                            <a:noFill/>
                          </a:ln>
                          <a:solidFill>
                            <a:schemeClr val="accent1"/>
                          </a:solidFill>
                          <a:effectLst/>
                          <a:latin typeface="+mn-lt"/>
                        </a:rPr>
                        <a:t>Marxist Theory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1" i="0" u="none" strike="noStrike" cap="none" normalizeH="0" baseline="0" dirty="0">
                          <a:ln>
                            <a:noFill/>
                          </a:ln>
                          <a:solidFill>
                            <a:schemeClr val="accent1"/>
                          </a:solidFill>
                          <a:effectLst/>
                          <a:latin typeface="+mn-lt"/>
                        </a:rPr>
                        <a:t>Durkheim</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1" i="0" u="none" strike="noStrike" cap="none" normalizeH="0" baseline="0" dirty="0">
                          <a:ln>
                            <a:noFill/>
                          </a:ln>
                          <a:solidFill>
                            <a:schemeClr val="accent1"/>
                          </a:solidFill>
                          <a:effectLst/>
                          <a:latin typeface="+mn-lt"/>
                        </a:rPr>
                        <a:t>Durkheim</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1" i="0" u="none" strike="noStrike" cap="none" normalizeH="0" baseline="0" dirty="0">
                          <a:ln>
                            <a:noFill/>
                          </a:ln>
                          <a:solidFill>
                            <a:schemeClr val="accent1"/>
                          </a:solidFill>
                          <a:effectLst/>
                          <a:latin typeface="+mn-lt"/>
                        </a:rPr>
                        <a:t>Systems theory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1" i="0" u="none" strike="noStrike" cap="none" normalizeH="0" baseline="0" dirty="0">
                          <a:ln>
                            <a:noFill/>
                          </a:ln>
                          <a:solidFill>
                            <a:schemeClr val="accent1"/>
                          </a:solidFill>
                          <a:effectLst/>
                          <a:latin typeface="+mn-lt"/>
                        </a:rPr>
                        <a:t>Structural- functional</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28575" cap="flat" cmpd="sng" algn="ctr">
                      <a:no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06505">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19</a:t>
                      </a:r>
                      <a:r>
                        <a:rPr kumimoji="0" lang="en-US" sz="1400" b="0" i="0" u="none" strike="noStrike" cap="none" normalizeH="0" baseline="30000" dirty="0">
                          <a:ln>
                            <a:noFill/>
                          </a:ln>
                          <a:solidFill>
                            <a:srgbClr val="000000"/>
                          </a:solidFill>
                          <a:effectLst/>
                          <a:latin typeface="+mn-lt"/>
                        </a:rPr>
                        <a:t>th</a:t>
                      </a:r>
                      <a:r>
                        <a:rPr kumimoji="0" lang="en-US" sz="1400" b="0" i="0" u="none" strike="noStrike" cap="none" normalizeH="0" baseline="0" dirty="0">
                          <a:ln>
                            <a:noFill/>
                          </a:ln>
                          <a:solidFill>
                            <a:srgbClr val="000000"/>
                          </a:solidFill>
                          <a:effectLst/>
                          <a:latin typeface="+mn-lt"/>
                        </a:rPr>
                        <a:t> Century</a:t>
                      </a:r>
                    </a:p>
                  </a:txBody>
                  <a:tcPr marL="68580" marR="68580" marT="34290" marB="34290" anchor="ctr" horzOverflow="overflow">
                    <a:lnL w="28575" cap="flat" cmpd="sng" algn="ctr">
                      <a:no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19</a:t>
                      </a:r>
                      <a:r>
                        <a:rPr kumimoji="0" lang="en-US" sz="1400" b="0" i="0" u="none" strike="noStrike" cap="none" normalizeH="0" baseline="30000" dirty="0">
                          <a:ln>
                            <a:noFill/>
                          </a:ln>
                          <a:solidFill>
                            <a:srgbClr val="000000"/>
                          </a:solidFill>
                          <a:effectLst/>
                          <a:latin typeface="+mn-lt"/>
                        </a:rPr>
                        <a:t>th</a:t>
                      </a:r>
                      <a:r>
                        <a:rPr kumimoji="0" lang="en-US" sz="1400" b="0" i="0" u="none" strike="noStrike" cap="none" normalizeH="0" baseline="0" dirty="0">
                          <a:ln>
                            <a:noFill/>
                          </a:ln>
                          <a:solidFill>
                            <a:srgbClr val="000000"/>
                          </a:solidFill>
                          <a:effectLst/>
                          <a:latin typeface="+mn-lt"/>
                        </a:rPr>
                        <a:t> Century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19</a:t>
                      </a:r>
                      <a:r>
                        <a:rPr kumimoji="0" lang="en-US" sz="1400" b="0" i="0" u="none" strike="noStrike" cap="none" normalizeH="0" baseline="30000" dirty="0">
                          <a:ln>
                            <a:noFill/>
                          </a:ln>
                          <a:solidFill>
                            <a:srgbClr val="000000"/>
                          </a:solidFill>
                          <a:effectLst/>
                          <a:latin typeface="+mn-lt"/>
                        </a:rPr>
                        <a:t>th</a:t>
                      </a:r>
                      <a:r>
                        <a:rPr kumimoji="0" lang="en-US" sz="1400" b="0" i="0" u="none" strike="noStrike" cap="none" normalizeH="0" baseline="0" dirty="0">
                          <a:ln>
                            <a:noFill/>
                          </a:ln>
                          <a:solidFill>
                            <a:srgbClr val="000000"/>
                          </a:solidFill>
                          <a:effectLst/>
                          <a:latin typeface="+mn-lt"/>
                        </a:rPr>
                        <a:t> Century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19</a:t>
                      </a:r>
                      <a:r>
                        <a:rPr kumimoji="0" lang="en-US" sz="1400" b="0" i="0" u="none" strike="noStrike" cap="none" normalizeH="0" baseline="30000" dirty="0">
                          <a:ln>
                            <a:noFill/>
                          </a:ln>
                          <a:solidFill>
                            <a:srgbClr val="000000"/>
                          </a:solidFill>
                          <a:effectLst/>
                          <a:latin typeface="+mn-lt"/>
                        </a:rPr>
                        <a:t>th</a:t>
                      </a:r>
                      <a:r>
                        <a:rPr kumimoji="0" lang="en-US" sz="1400" b="0" i="0" u="none" strike="noStrike" cap="none" normalizeH="0" baseline="0" dirty="0">
                          <a:ln>
                            <a:noFill/>
                          </a:ln>
                          <a:solidFill>
                            <a:srgbClr val="000000"/>
                          </a:solidFill>
                          <a:effectLst/>
                          <a:latin typeface="+mn-lt"/>
                        </a:rPr>
                        <a:t> Century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20</a:t>
                      </a:r>
                      <a:r>
                        <a:rPr kumimoji="0" lang="en-US" sz="1400" b="0" i="0" u="none" strike="noStrike" cap="none" normalizeH="0" baseline="30000" dirty="0">
                          <a:ln>
                            <a:noFill/>
                          </a:ln>
                          <a:solidFill>
                            <a:srgbClr val="000000"/>
                          </a:solidFill>
                          <a:effectLst/>
                          <a:latin typeface="+mn-lt"/>
                        </a:rPr>
                        <a:t>th</a:t>
                      </a:r>
                      <a:r>
                        <a:rPr kumimoji="0" lang="en-US" sz="1400" b="0" i="0" u="none" strike="noStrike" cap="none" normalizeH="0" baseline="0" dirty="0">
                          <a:ln>
                            <a:noFill/>
                          </a:ln>
                          <a:solidFill>
                            <a:srgbClr val="000000"/>
                          </a:solidFill>
                          <a:effectLst/>
                          <a:latin typeface="+mn-lt"/>
                        </a:rPr>
                        <a:t> Century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Late 20</a:t>
                      </a:r>
                      <a:r>
                        <a:rPr kumimoji="0" lang="en-US" sz="1400" b="0" i="0" u="none" strike="noStrike" cap="none" normalizeH="0" baseline="30000" dirty="0">
                          <a:ln>
                            <a:noFill/>
                          </a:ln>
                          <a:solidFill>
                            <a:srgbClr val="000000"/>
                          </a:solidFill>
                          <a:effectLst/>
                          <a:latin typeface="+mn-lt"/>
                        </a:rPr>
                        <a:t>th</a:t>
                      </a:r>
                      <a:r>
                        <a:rPr kumimoji="0" lang="en-US" sz="1400" b="0" i="0" u="none" strike="noStrike" cap="none" normalizeH="0" baseline="0" dirty="0">
                          <a:ln>
                            <a:noFill/>
                          </a:ln>
                          <a:solidFill>
                            <a:srgbClr val="000000"/>
                          </a:solidFill>
                          <a:effectLst/>
                          <a:latin typeface="+mn-lt"/>
                        </a:rPr>
                        <a:t> Century</a:t>
                      </a:r>
                    </a:p>
                  </a:txBody>
                  <a:tcPr marL="68580" marR="68580" marT="34290" marB="34290" anchor="ctr" horzOverflow="overflow">
                    <a:lnL w="6350" cap="flat" cmpd="sng" algn="ctr">
                      <a:solidFill>
                        <a:schemeClr val="tx2">
                          <a:lumMod val="90000"/>
                        </a:schemeClr>
                      </a:solid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93569">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A form of social DARWINISM theorized that the structure and function of family adapted, as a social organism, to the environment. </a:t>
                      </a:r>
                    </a:p>
                  </a:txBody>
                  <a:tcPr marL="68580" marR="68580" marT="137160" marB="34290" horzOverflow="overflow">
                    <a:lnL w="28575" cap="flat" cmpd="sng" algn="ctr">
                      <a:no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Employed the concept of ECONOMIC DETERMINISM to explain how economic resources determined social power, which in turn determined class struggle. </a:t>
                      </a:r>
                    </a:p>
                  </a:txBody>
                  <a:tcPr marL="68580" marR="68580" marT="137160" marB="34290"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Explained the existence and the changes in family structure and function in terms of the family’s functional role in the preservation of society.</a:t>
                      </a:r>
                    </a:p>
                  </a:txBody>
                  <a:tcPr marL="68580" marR="68580" marT="137160" marB="34290"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Functionalism analyzed the role of family as part of a greater whole, in which an equilibrium with other social institutions is established</a:t>
                      </a:r>
                    </a:p>
                  </a:txBody>
                  <a:tcPr marL="68580" marR="68580" marT="137160" marB="34290"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This contrasted with biological or economical determinism of social Darwinism and Marxist Theory</a:t>
                      </a:r>
                    </a:p>
                  </a:txBody>
                  <a:tcPr marL="68580" marR="68580" marT="137160" marB="34290" horzOverflow="overflow">
                    <a:lnL w="6350" cap="flat" cmpd="sng" algn="ctr">
                      <a:solidFill>
                        <a:schemeClr val="tx2">
                          <a:lumMod val="90000"/>
                        </a:schemeClr>
                      </a:solidFill>
                      <a:prstDash val="solid"/>
                      <a:round/>
                      <a:headEnd type="none" w="med" len="med"/>
                      <a:tailEnd type="none" w="med" len="med"/>
                    </a:lnL>
                    <a:lnR w="6350" cap="flat" cmpd="sng" algn="ctr">
                      <a:solidFill>
                        <a:schemeClr val="tx2">
                          <a:lumMod val="90000"/>
                        </a:schemeClr>
                      </a:solid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Tx/>
                        <a:buFontTx/>
                        <a:buNone/>
                        <a:tabLst/>
                      </a:pPr>
                      <a:r>
                        <a:rPr kumimoji="0" lang="en-US" sz="1400" b="0" i="0" u="none" strike="noStrike" cap="none" normalizeH="0" baseline="0" dirty="0">
                          <a:ln>
                            <a:noFill/>
                          </a:ln>
                          <a:solidFill>
                            <a:srgbClr val="000000"/>
                          </a:solidFill>
                          <a:effectLst/>
                          <a:latin typeface="+mn-lt"/>
                        </a:rPr>
                        <a:t>Parson’s perspective viewed society as an organism striving to resist change and to maintain itself in a state of equilibrium.</a:t>
                      </a:r>
                    </a:p>
                  </a:txBody>
                  <a:tcPr marL="68580" marR="68580" marT="137160" marB="34290" horzOverflow="overflow">
                    <a:lnL w="6350" cap="flat" cmpd="sng" algn="ctr">
                      <a:solidFill>
                        <a:schemeClr val="tx2">
                          <a:lumMod val="90000"/>
                        </a:schemeClr>
                      </a:solidFill>
                      <a:prstDash val="solid"/>
                      <a:round/>
                      <a:headEnd type="none" w="med" len="med"/>
                      <a:tailEnd type="none" w="med" len="med"/>
                    </a:lnL>
                    <a:lnR w="28575"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474141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32DD2-C229-685C-D02F-397EAC3CA47B}"/>
              </a:ext>
            </a:extLst>
          </p:cNvPr>
          <p:cNvSpPr>
            <a:spLocks noGrp="1"/>
          </p:cNvSpPr>
          <p:nvPr>
            <p:ph type="title"/>
          </p:nvPr>
        </p:nvSpPr>
        <p:spPr/>
        <p:txBody>
          <a:bodyPr/>
          <a:lstStyle/>
          <a:p>
            <a:r>
              <a:rPr lang="en-GB" dirty="0"/>
              <a:t>Structural- Functional Theory </a:t>
            </a:r>
          </a:p>
        </p:txBody>
      </p:sp>
      <p:sp>
        <p:nvSpPr>
          <p:cNvPr id="3" name="Content Placeholder 2">
            <a:extLst>
              <a:ext uri="{FF2B5EF4-FFF2-40B4-BE49-F238E27FC236}">
                <a16:creationId xmlns:a16="http://schemas.microsoft.com/office/drawing/2014/main" id="{13592D97-98B1-C321-8FB8-BDADA92FFF08}"/>
              </a:ext>
            </a:extLst>
          </p:cNvPr>
          <p:cNvSpPr>
            <a:spLocks noGrp="1"/>
          </p:cNvSpPr>
          <p:nvPr>
            <p:ph idx="1"/>
          </p:nvPr>
        </p:nvSpPr>
        <p:spPr/>
        <p:txBody>
          <a:bodyPr>
            <a:normAutofit fontScale="92500" lnSpcReduction="10000"/>
          </a:bodyPr>
          <a:lstStyle/>
          <a:p>
            <a:r>
              <a:rPr lang="en-US" dirty="0">
                <a:solidFill>
                  <a:schemeClr val="tx1"/>
                </a:solidFill>
              </a:rPr>
              <a:t>A major influential theory of family</a:t>
            </a:r>
          </a:p>
          <a:p>
            <a:endParaRPr lang="en-US" dirty="0">
              <a:solidFill>
                <a:schemeClr val="tx1"/>
              </a:solidFill>
            </a:endParaRPr>
          </a:p>
          <a:p>
            <a:pPr lvl="1"/>
            <a:r>
              <a:rPr lang="en-US" dirty="0">
                <a:solidFill>
                  <a:schemeClr val="tx1"/>
                </a:solidFill>
              </a:rPr>
              <a:t>Structure refers to members of the family (parents, child, and kin) </a:t>
            </a:r>
          </a:p>
          <a:p>
            <a:pPr lvl="1"/>
            <a:r>
              <a:rPr lang="en-US" dirty="0">
                <a:solidFill>
                  <a:schemeClr val="tx1"/>
                </a:solidFill>
              </a:rPr>
              <a:t>Function refers to how families satisfy physical and psychological needs for survival and maintenance. </a:t>
            </a:r>
          </a:p>
          <a:p>
            <a:pPr marL="0" lvl="1" indent="0">
              <a:buNone/>
            </a:pPr>
            <a:endParaRPr lang="en-US" dirty="0">
              <a:solidFill>
                <a:schemeClr val="tx1"/>
              </a:solidFill>
            </a:endParaRPr>
          </a:p>
          <a:p>
            <a:pPr marL="0" lvl="1" indent="0" algn="ctr">
              <a:buNone/>
            </a:pPr>
            <a:r>
              <a:rPr lang="en-US" dirty="0">
                <a:solidFill>
                  <a:schemeClr val="tx1"/>
                </a:solidFill>
              </a:rPr>
              <a:t>“The adaption of the family unit to the industrial revolution required a nuclear family structure that could carry out societal functions and satisfy the physical and psychological needs of family members”</a:t>
            </a:r>
          </a:p>
          <a:p>
            <a:endParaRPr lang="en-GB" dirty="0"/>
          </a:p>
        </p:txBody>
      </p:sp>
    </p:spTree>
    <p:extLst>
      <p:ext uri="{BB962C8B-B14F-4D97-AF65-F5344CB8AC3E}">
        <p14:creationId xmlns:p14="http://schemas.microsoft.com/office/powerpoint/2010/main" val="404484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76E4-9070-5C4E-119B-83842BDFE240}"/>
              </a:ext>
            </a:extLst>
          </p:cNvPr>
          <p:cNvSpPr>
            <a:spLocks noGrp="1"/>
          </p:cNvSpPr>
          <p:nvPr>
            <p:ph type="title"/>
          </p:nvPr>
        </p:nvSpPr>
        <p:spPr>
          <a:xfrm>
            <a:off x="609600" y="274638"/>
            <a:ext cx="10972800" cy="1143000"/>
          </a:xfrm>
        </p:spPr>
        <p:txBody>
          <a:bodyPr/>
          <a:lstStyle/>
          <a:p>
            <a:r>
              <a:rPr lang="en-GB" dirty="0"/>
              <a:t>Nuclear Family</a:t>
            </a:r>
          </a:p>
        </p:txBody>
      </p:sp>
      <p:sp>
        <p:nvSpPr>
          <p:cNvPr id="3" name="Content Placeholder 2">
            <a:extLst>
              <a:ext uri="{FF2B5EF4-FFF2-40B4-BE49-F238E27FC236}">
                <a16:creationId xmlns:a16="http://schemas.microsoft.com/office/drawing/2014/main" id="{1AD9C201-16E7-9143-DE33-04DFCC16630E}"/>
              </a:ext>
            </a:extLst>
          </p:cNvPr>
          <p:cNvSpPr>
            <a:spLocks noGrp="1"/>
          </p:cNvSpPr>
          <p:nvPr>
            <p:ph idx="1"/>
          </p:nvPr>
        </p:nvSpPr>
        <p:spPr>
          <a:xfrm>
            <a:off x="609600" y="1600201"/>
            <a:ext cx="10972800" cy="3917032"/>
          </a:xfrm>
        </p:spPr>
        <p:txBody>
          <a:bodyPr>
            <a:normAutofit fontScale="77500" lnSpcReduction="20000"/>
          </a:bodyPr>
          <a:lstStyle/>
          <a:p>
            <a:r>
              <a:rPr lang="en-GB" dirty="0"/>
              <a:t>The term nuclear family refers to the ‘Typical Norm’ </a:t>
            </a:r>
          </a:p>
          <a:p>
            <a:pPr lvl="1"/>
            <a:r>
              <a:rPr lang="en-GB" dirty="0"/>
              <a:t>Man</a:t>
            </a:r>
          </a:p>
          <a:p>
            <a:pPr lvl="1"/>
            <a:r>
              <a:rPr lang="en-GB" dirty="0"/>
              <a:t>Woman</a:t>
            </a:r>
          </a:p>
          <a:p>
            <a:pPr lvl="1"/>
            <a:r>
              <a:rPr lang="en-GB" dirty="0"/>
              <a:t>Child (boy)</a:t>
            </a:r>
          </a:p>
          <a:p>
            <a:pPr lvl="1"/>
            <a:r>
              <a:rPr lang="en-GB" dirty="0"/>
              <a:t>Child (girl)</a:t>
            </a:r>
          </a:p>
          <a:p>
            <a:r>
              <a:rPr lang="en-GB" dirty="0"/>
              <a:t>Decided as such to determine that the human race can re populate by means of reproduction. </a:t>
            </a:r>
          </a:p>
          <a:p>
            <a:r>
              <a:rPr lang="en-GB" dirty="0"/>
              <a:t>However, as seen throughout this module, the nuclear family is becoming less ‘typical’.</a:t>
            </a:r>
          </a:p>
          <a:p>
            <a:r>
              <a:rPr lang="en-GB" dirty="0"/>
              <a:t>This has raised questions, driven change and formed new concepts of family, but does not come without complications.</a:t>
            </a:r>
          </a:p>
          <a:p>
            <a:endParaRPr lang="en-GB" dirty="0"/>
          </a:p>
          <a:p>
            <a:endParaRPr lang="en-GB" dirty="0"/>
          </a:p>
        </p:txBody>
      </p:sp>
    </p:spTree>
    <p:extLst>
      <p:ext uri="{BB962C8B-B14F-4D97-AF65-F5344CB8AC3E}">
        <p14:creationId xmlns:p14="http://schemas.microsoft.com/office/powerpoint/2010/main" val="321024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3F39-4C60-AF09-8BCB-DF2A0C7A6C80}"/>
              </a:ext>
            </a:extLst>
          </p:cNvPr>
          <p:cNvSpPr>
            <a:spLocks noGrp="1"/>
          </p:cNvSpPr>
          <p:nvPr>
            <p:ph type="title"/>
          </p:nvPr>
        </p:nvSpPr>
        <p:spPr>
          <a:xfrm>
            <a:off x="609600" y="274638"/>
            <a:ext cx="10972800" cy="1143000"/>
          </a:xfrm>
        </p:spPr>
        <p:txBody>
          <a:bodyPr/>
          <a:lstStyle/>
          <a:p>
            <a:r>
              <a:rPr lang="en-GB" dirty="0"/>
              <a:t>The New ‘Norm’</a:t>
            </a:r>
          </a:p>
        </p:txBody>
      </p:sp>
      <p:sp>
        <p:nvSpPr>
          <p:cNvPr id="3" name="Content Placeholder 2">
            <a:extLst>
              <a:ext uri="{FF2B5EF4-FFF2-40B4-BE49-F238E27FC236}">
                <a16:creationId xmlns:a16="http://schemas.microsoft.com/office/drawing/2014/main" id="{4647CCF3-EC1C-6ED3-5D2C-8455B4348113}"/>
              </a:ext>
            </a:extLst>
          </p:cNvPr>
          <p:cNvSpPr>
            <a:spLocks noGrp="1"/>
          </p:cNvSpPr>
          <p:nvPr>
            <p:ph idx="1"/>
          </p:nvPr>
        </p:nvSpPr>
        <p:spPr>
          <a:xfrm>
            <a:off x="609600" y="1600201"/>
            <a:ext cx="10972800" cy="3917032"/>
          </a:xfrm>
        </p:spPr>
        <p:txBody>
          <a:bodyPr>
            <a:normAutofit fontScale="85000" lnSpcReduction="20000"/>
          </a:bodyPr>
          <a:lstStyle/>
          <a:p>
            <a:r>
              <a:rPr lang="en-GB" dirty="0"/>
              <a:t>As with any new concept, such as same sex marriages, transgender parents and cohabitation,  it depends on society as a whole to accept these new concepts in order for them to be categorised as the ‘norm’.</a:t>
            </a:r>
          </a:p>
          <a:p>
            <a:endParaRPr lang="en-GB" dirty="0"/>
          </a:p>
          <a:p>
            <a:r>
              <a:rPr lang="en-GB" dirty="0"/>
              <a:t>This does not come without stigma, labelling and marginalisation.</a:t>
            </a:r>
          </a:p>
          <a:p>
            <a:endParaRPr lang="en-GB" dirty="0"/>
          </a:p>
          <a:p>
            <a:r>
              <a:rPr lang="en-GB" dirty="0"/>
              <a:t>The Equality Act 2010 protects us from discrimination </a:t>
            </a:r>
          </a:p>
          <a:p>
            <a:endParaRPr lang="en-GB" dirty="0"/>
          </a:p>
          <a:p>
            <a:r>
              <a:rPr lang="en-GB" dirty="0"/>
              <a:t>What are the 9 protected characteristics?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1272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854BD-86C9-48EC-76F0-283F2C16615C}"/>
              </a:ext>
            </a:extLst>
          </p:cNvPr>
          <p:cNvSpPr>
            <a:spLocks noGrp="1"/>
          </p:cNvSpPr>
          <p:nvPr>
            <p:ph type="title"/>
          </p:nvPr>
        </p:nvSpPr>
        <p:spPr>
          <a:xfrm>
            <a:off x="609600" y="274638"/>
            <a:ext cx="10972800" cy="1143000"/>
          </a:xfrm>
        </p:spPr>
        <p:txBody>
          <a:bodyPr/>
          <a:lstStyle/>
          <a:p>
            <a:r>
              <a:rPr lang="en-GB" dirty="0"/>
              <a:t>Protected Characteristics </a:t>
            </a:r>
          </a:p>
        </p:txBody>
      </p:sp>
      <p:sp>
        <p:nvSpPr>
          <p:cNvPr id="3" name="Content Placeholder 2">
            <a:extLst>
              <a:ext uri="{FF2B5EF4-FFF2-40B4-BE49-F238E27FC236}">
                <a16:creationId xmlns:a16="http://schemas.microsoft.com/office/drawing/2014/main" id="{BA95AB7A-825F-3B9F-86B2-458708E9D681}"/>
              </a:ext>
            </a:extLst>
          </p:cNvPr>
          <p:cNvSpPr>
            <a:spLocks noGrp="1"/>
          </p:cNvSpPr>
          <p:nvPr>
            <p:ph idx="1"/>
          </p:nvPr>
        </p:nvSpPr>
        <p:spPr>
          <a:xfrm>
            <a:off x="609600" y="1600201"/>
            <a:ext cx="10972800" cy="3917032"/>
          </a:xfrm>
        </p:spPr>
        <p:txBody>
          <a:bodyPr>
            <a:normAutofit fontScale="85000" lnSpcReduction="20000"/>
          </a:bodyPr>
          <a:lstStyle/>
          <a:p>
            <a:r>
              <a:rPr lang="en-GB" dirty="0"/>
              <a:t> Age</a:t>
            </a:r>
          </a:p>
          <a:p>
            <a:r>
              <a:rPr lang="en-GB" dirty="0"/>
              <a:t> Disability</a:t>
            </a:r>
          </a:p>
          <a:p>
            <a:r>
              <a:rPr lang="en-GB" dirty="0"/>
              <a:t> Gender Reassignment</a:t>
            </a:r>
          </a:p>
          <a:p>
            <a:r>
              <a:rPr lang="en-GB" dirty="0"/>
              <a:t> Marriage and Civil Partnership</a:t>
            </a:r>
          </a:p>
          <a:p>
            <a:r>
              <a:rPr lang="en-GB" dirty="0"/>
              <a:t> Pregnancy and Maternity</a:t>
            </a:r>
          </a:p>
          <a:p>
            <a:r>
              <a:rPr lang="en-GB" dirty="0"/>
              <a:t> Race</a:t>
            </a:r>
          </a:p>
          <a:p>
            <a:r>
              <a:rPr lang="en-GB" dirty="0"/>
              <a:t> Religion or Belief</a:t>
            </a:r>
          </a:p>
          <a:p>
            <a:r>
              <a:rPr lang="en-GB" dirty="0"/>
              <a:t> Sex</a:t>
            </a:r>
          </a:p>
          <a:p>
            <a:r>
              <a:rPr lang="en-GB" dirty="0"/>
              <a:t> Sexual Orientation </a:t>
            </a:r>
          </a:p>
          <a:p>
            <a:endParaRPr lang="en-GB" dirty="0"/>
          </a:p>
        </p:txBody>
      </p:sp>
    </p:spTree>
    <p:extLst>
      <p:ext uri="{BB962C8B-B14F-4D97-AF65-F5344CB8AC3E}">
        <p14:creationId xmlns:p14="http://schemas.microsoft.com/office/powerpoint/2010/main" val="2809749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0AB0-D577-76F0-0C96-5CB22C18898B}"/>
              </a:ext>
            </a:extLst>
          </p:cNvPr>
          <p:cNvSpPr>
            <a:spLocks noGrp="1"/>
          </p:cNvSpPr>
          <p:nvPr>
            <p:ph type="title"/>
          </p:nvPr>
        </p:nvSpPr>
        <p:spPr/>
        <p:txBody>
          <a:bodyPr/>
          <a:lstStyle/>
          <a:p>
            <a:r>
              <a:rPr lang="en-GB" dirty="0"/>
              <a:t>The Family Dynamic</a:t>
            </a:r>
          </a:p>
        </p:txBody>
      </p:sp>
      <p:sp>
        <p:nvSpPr>
          <p:cNvPr id="3" name="Content Placeholder 2">
            <a:extLst>
              <a:ext uri="{FF2B5EF4-FFF2-40B4-BE49-F238E27FC236}">
                <a16:creationId xmlns:a16="http://schemas.microsoft.com/office/drawing/2014/main" id="{C115EDF0-A8B5-DA23-7577-70C1C4D9B7DE}"/>
              </a:ext>
            </a:extLst>
          </p:cNvPr>
          <p:cNvSpPr>
            <a:spLocks noGrp="1"/>
          </p:cNvSpPr>
          <p:nvPr>
            <p:ph idx="1"/>
          </p:nvPr>
        </p:nvSpPr>
        <p:spPr/>
        <p:txBody>
          <a:bodyPr/>
          <a:lstStyle/>
          <a:p>
            <a:r>
              <a:rPr lang="en-GB" b="0" i="0" dirty="0">
                <a:solidFill>
                  <a:srgbClr val="202124"/>
                </a:solidFill>
                <a:effectLst/>
                <a:latin typeface="+mj-lt"/>
              </a:rPr>
              <a:t>Family dynamics refers to the patterns of interactions among relatives, their roles and relationships, and the various factors that shape their interactions. </a:t>
            </a:r>
            <a:endParaRPr lang="en-GB" b="0" dirty="0">
              <a:solidFill>
                <a:srgbClr val="202124"/>
              </a:solidFill>
              <a:latin typeface="+mj-lt"/>
            </a:endParaRPr>
          </a:p>
          <a:p>
            <a:r>
              <a:rPr lang="en-GB" b="0" i="0" dirty="0">
                <a:solidFill>
                  <a:srgbClr val="202124"/>
                </a:solidFill>
                <a:effectLst/>
                <a:latin typeface="+mj-lt"/>
              </a:rPr>
              <a:t>Because family members rely on each other for emotional, physical, and economic support, they are one of the primary sources of relationship security or stress.</a:t>
            </a:r>
            <a:endParaRPr lang="en-GB" b="0" dirty="0">
              <a:latin typeface="+mj-lt"/>
            </a:endParaRPr>
          </a:p>
          <a:p>
            <a:endParaRPr lang="en-GB" dirty="0"/>
          </a:p>
        </p:txBody>
      </p:sp>
    </p:spTree>
    <p:extLst>
      <p:ext uri="{BB962C8B-B14F-4D97-AF65-F5344CB8AC3E}">
        <p14:creationId xmlns:p14="http://schemas.microsoft.com/office/powerpoint/2010/main" val="388902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22F4-0215-F092-EDA7-4EC61A0064A7}"/>
              </a:ext>
            </a:extLst>
          </p:cNvPr>
          <p:cNvSpPr>
            <a:spLocks noGrp="1"/>
          </p:cNvSpPr>
          <p:nvPr>
            <p:ph type="title"/>
          </p:nvPr>
        </p:nvSpPr>
        <p:spPr/>
        <p:txBody>
          <a:bodyPr/>
          <a:lstStyle/>
          <a:p>
            <a:r>
              <a:rPr lang="en-GB" dirty="0"/>
              <a:t>‘Dysfunctional’ Family Dynamics</a:t>
            </a:r>
          </a:p>
        </p:txBody>
      </p:sp>
      <p:sp>
        <p:nvSpPr>
          <p:cNvPr id="3" name="Content Placeholder 2">
            <a:extLst>
              <a:ext uri="{FF2B5EF4-FFF2-40B4-BE49-F238E27FC236}">
                <a16:creationId xmlns:a16="http://schemas.microsoft.com/office/drawing/2014/main" id="{1515D0A0-C229-7209-8851-66968C1944D1}"/>
              </a:ext>
            </a:extLst>
          </p:cNvPr>
          <p:cNvSpPr>
            <a:spLocks noGrp="1"/>
          </p:cNvSpPr>
          <p:nvPr>
            <p:ph idx="1"/>
          </p:nvPr>
        </p:nvSpPr>
        <p:spPr/>
        <p:txBody>
          <a:bodyPr>
            <a:normAutofit fontScale="77500" lnSpcReduction="20000"/>
          </a:bodyPr>
          <a:lstStyle/>
          <a:p>
            <a:r>
              <a:rPr lang="en-GB" b="0" dirty="0">
                <a:solidFill>
                  <a:schemeClr val="tx1"/>
                </a:solidFill>
              </a:rPr>
              <a:t>Regardless of the characteristics that make up a family, it is important to consider the behaviours of those within a family dynamic. </a:t>
            </a:r>
          </a:p>
          <a:p>
            <a:endParaRPr lang="en-GB" b="0" dirty="0">
              <a:solidFill>
                <a:schemeClr val="tx1"/>
              </a:solidFill>
            </a:endParaRPr>
          </a:p>
          <a:p>
            <a:r>
              <a:rPr lang="en-GB" b="0" dirty="0">
                <a:solidFill>
                  <a:schemeClr val="tx1"/>
                </a:solidFill>
              </a:rPr>
              <a:t>A dysfunctional family is a family in which conflict, misbehaviour, and often child neglect or abuse on the part of individual parents occur continuously and regularly, leading other members to accommodate such actions. </a:t>
            </a:r>
          </a:p>
          <a:p>
            <a:endParaRPr lang="en-GB" b="0" dirty="0">
              <a:solidFill>
                <a:schemeClr val="tx1"/>
              </a:solidFill>
            </a:endParaRPr>
          </a:p>
          <a:p>
            <a:r>
              <a:rPr lang="en-GB" b="0" dirty="0">
                <a:solidFill>
                  <a:schemeClr val="tx1"/>
                </a:solidFill>
              </a:rPr>
              <a:t>Children sometimes grow up in such families with the understanding that such a situation is normal.</a:t>
            </a:r>
          </a:p>
          <a:p>
            <a:endParaRPr lang="en-GB" dirty="0"/>
          </a:p>
        </p:txBody>
      </p:sp>
    </p:spTree>
    <p:extLst>
      <p:ext uri="{BB962C8B-B14F-4D97-AF65-F5344CB8AC3E}">
        <p14:creationId xmlns:p14="http://schemas.microsoft.com/office/powerpoint/2010/main" val="230939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317CA-D138-3A39-F4DF-6C2741ED22A3}"/>
              </a:ext>
            </a:extLst>
          </p:cNvPr>
          <p:cNvSpPr>
            <a:spLocks noGrp="1"/>
          </p:cNvSpPr>
          <p:nvPr>
            <p:ph type="title"/>
          </p:nvPr>
        </p:nvSpPr>
        <p:spPr/>
        <p:txBody>
          <a:bodyPr/>
          <a:lstStyle/>
          <a:p>
            <a:r>
              <a:rPr lang="en-GB" dirty="0"/>
              <a:t>Intervention </a:t>
            </a:r>
          </a:p>
        </p:txBody>
      </p:sp>
      <p:sp>
        <p:nvSpPr>
          <p:cNvPr id="3" name="Content Placeholder 2">
            <a:extLst>
              <a:ext uri="{FF2B5EF4-FFF2-40B4-BE49-F238E27FC236}">
                <a16:creationId xmlns:a16="http://schemas.microsoft.com/office/drawing/2014/main" id="{7F1F17ED-5D99-E2DA-1C03-52A8F2E6E6F0}"/>
              </a:ext>
            </a:extLst>
          </p:cNvPr>
          <p:cNvSpPr>
            <a:spLocks noGrp="1"/>
          </p:cNvSpPr>
          <p:nvPr>
            <p:ph idx="1"/>
          </p:nvPr>
        </p:nvSpPr>
        <p:spPr/>
        <p:txBody>
          <a:bodyPr>
            <a:normAutofit lnSpcReduction="10000"/>
          </a:bodyPr>
          <a:lstStyle/>
          <a:p>
            <a:r>
              <a:rPr lang="en-GB" b="0" dirty="0">
                <a:solidFill>
                  <a:schemeClr val="tx1"/>
                </a:solidFill>
              </a:rPr>
              <a:t>There can be varying degrees of involvement social services have with a family and sometimes it can happen when a family least expects it.</a:t>
            </a:r>
          </a:p>
          <a:p>
            <a:endParaRPr lang="en-GB" dirty="0">
              <a:solidFill>
                <a:schemeClr val="tx1"/>
              </a:solidFill>
            </a:endParaRPr>
          </a:p>
          <a:p>
            <a:r>
              <a:rPr lang="en-GB" dirty="0">
                <a:solidFill>
                  <a:schemeClr val="tx1"/>
                </a:solidFill>
              </a:rPr>
              <a:t>Early Help </a:t>
            </a:r>
          </a:p>
          <a:p>
            <a:pPr marL="214313" indent="-214313">
              <a:buFont typeface="Arial" panose="020B0604020202020204" pitchFamily="34" charset="0"/>
              <a:buChar char="•"/>
            </a:pPr>
            <a:r>
              <a:rPr lang="en-GB" b="0" dirty="0">
                <a:solidFill>
                  <a:schemeClr val="tx1"/>
                </a:solidFill>
              </a:rPr>
              <a:t>Known as ‘front door service’ </a:t>
            </a:r>
          </a:p>
          <a:p>
            <a:pPr marL="385763" lvl="1" indent="-214313"/>
            <a:r>
              <a:rPr lang="en-GB" dirty="0">
                <a:solidFill>
                  <a:schemeClr val="tx1"/>
                </a:solidFill>
              </a:rPr>
              <a:t>Children and their families are monitored through universal services such as the school, school nurse and/ or health visitor </a:t>
            </a:r>
            <a:endParaRPr lang="en-GB" b="0" dirty="0">
              <a:solidFill>
                <a:schemeClr val="tx1"/>
              </a:solidFill>
            </a:endParaRPr>
          </a:p>
          <a:p>
            <a:endParaRPr lang="en-GB" dirty="0"/>
          </a:p>
        </p:txBody>
      </p:sp>
    </p:spTree>
    <p:extLst>
      <p:ext uri="{BB962C8B-B14F-4D97-AF65-F5344CB8AC3E}">
        <p14:creationId xmlns:p14="http://schemas.microsoft.com/office/powerpoint/2010/main" val="76499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3E5-421B-7A4B-1238-AEAD4A098FCC}"/>
              </a:ext>
            </a:extLst>
          </p:cNvPr>
          <p:cNvSpPr>
            <a:spLocks noGrp="1"/>
          </p:cNvSpPr>
          <p:nvPr>
            <p:ph type="title"/>
          </p:nvPr>
        </p:nvSpPr>
        <p:spPr/>
        <p:txBody>
          <a:bodyPr/>
          <a:lstStyle/>
          <a:p>
            <a:r>
              <a:rPr lang="en-GB" dirty="0"/>
              <a:t>Intervention </a:t>
            </a:r>
          </a:p>
        </p:txBody>
      </p:sp>
      <p:sp>
        <p:nvSpPr>
          <p:cNvPr id="3" name="Content Placeholder 2">
            <a:extLst>
              <a:ext uri="{FF2B5EF4-FFF2-40B4-BE49-F238E27FC236}">
                <a16:creationId xmlns:a16="http://schemas.microsoft.com/office/drawing/2014/main" id="{9AE1D785-82CE-62F6-177E-EDAFF2CE0A1B}"/>
              </a:ext>
            </a:extLst>
          </p:cNvPr>
          <p:cNvSpPr>
            <a:spLocks noGrp="1"/>
          </p:cNvSpPr>
          <p:nvPr>
            <p:ph idx="1"/>
          </p:nvPr>
        </p:nvSpPr>
        <p:spPr/>
        <p:txBody>
          <a:bodyPr>
            <a:normAutofit fontScale="92500"/>
          </a:bodyPr>
          <a:lstStyle/>
          <a:p>
            <a:r>
              <a:rPr lang="en-GB" dirty="0">
                <a:solidFill>
                  <a:schemeClr val="tx1"/>
                </a:solidFill>
              </a:rPr>
              <a:t>Child in Need</a:t>
            </a:r>
          </a:p>
          <a:p>
            <a:pPr marL="214313" indent="-214313">
              <a:buFont typeface="Arial" panose="020B0604020202020204" pitchFamily="34" charset="0"/>
              <a:buChar char="•"/>
            </a:pPr>
            <a:r>
              <a:rPr lang="en-GB" b="0" dirty="0">
                <a:solidFill>
                  <a:schemeClr val="tx1"/>
                </a:solidFill>
              </a:rPr>
              <a:t>Social Worker is allocated</a:t>
            </a:r>
          </a:p>
          <a:p>
            <a:pPr marL="214313" indent="-214313">
              <a:buFont typeface="Arial" panose="020B0604020202020204" pitchFamily="34" charset="0"/>
              <a:buChar char="•"/>
            </a:pPr>
            <a:r>
              <a:rPr lang="en-GB" b="0" dirty="0">
                <a:solidFill>
                  <a:schemeClr val="tx1"/>
                </a:solidFill>
              </a:rPr>
              <a:t>Statutory visits (4 weekly) both announced and unannounced </a:t>
            </a:r>
          </a:p>
          <a:p>
            <a:pPr marL="214313" indent="-214313">
              <a:buFont typeface="Arial" panose="020B0604020202020204" pitchFamily="34" charset="0"/>
              <a:buChar char="•"/>
            </a:pPr>
            <a:r>
              <a:rPr lang="en-GB" b="0" dirty="0">
                <a:solidFill>
                  <a:schemeClr val="tx1"/>
                </a:solidFill>
              </a:rPr>
              <a:t>‘child in need’ meetings where parents MUST agree to certain things that are made into a safety plan</a:t>
            </a:r>
          </a:p>
          <a:p>
            <a:pPr marL="214313" indent="-214313">
              <a:buFont typeface="Arial" panose="020B0604020202020204" pitchFamily="34" charset="0"/>
              <a:buChar char="•"/>
            </a:pPr>
            <a:r>
              <a:rPr lang="en-GB" b="0" dirty="0">
                <a:solidFill>
                  <a:schemeClr val="tx1"/>
                </a:solidFill>
              </a:rPr>
              <a:t>Engagement at this point is voluntary (if parents do not engage the local authority could take further action)</a:t>
            </a:r>
          </a:p>
          <a:p>
            <a:endParaRPr lang="en-GB" dirty="0"/>
          </a:p>
        </p:txBody>
      </p:sp>
    </p:spTree>
    <p:extLst>
      <p:ext uri="{BB962C8B-B14F-4D97-AF65-F5344CB8AC3E}">
        <p14:creationId xmlns:p14="http://schemas.microsoft.com/office/powerpoint/2010/main" val="132252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F5CFD-4A2B-7DB6-CC7C-AAD1A04ECFB9}"/>
              </a:ext>
            </a:extLst>
          </p:cNvPr>
          <p:cNvSpPr>
            <a:spLocks noGrp="1"/>
          </p:cNvSpPr>
          <p:nvPr>
            <p:ph type="title"/>
          </p:nvPr>
        </p:nvSpPr>
        <p:spPr/>
        <p:txBody>
          <a:bodyPr/>
          <a:lstStyle/>
          <a:p>
            <a:r>
              <a:rPr lang="en-GB" dirty="0"/>
              <a:t>Intervention </a:t>
            </a:r>
          </a:p>
        </p:txBody>
      </p:sp>
      <p:sp>
        <p:nvSpPr>
          <p:cNvPr id="3" name="Content Placeholder 2">
            <a:extLst>
              <a:ext uri="{FF2B5EF4-FFF2-40B4-BE49-F238E27FC236}">
                <a16:creationId xmlns:a16="http://schemas.microsoft.com/office/drawing/2014/main" id="{AF4FD220-986D-3BE8-0D27-0A6C8D164589}"/>
              </a:ext>
            </a:extLst>
          </p:cNvPr>
          <p:cNvSpPr>
            <a:spLocks noGrp="1"/>
          </p:cNvSpPr>
          <p:nvPr>
            <p:ph idx="1"/>
          </p:nvPr>
        </p:nvSpPr>
        <p:spPr/>
        <p:txBody>
          <a:bodyPr>
            <a:normAutofit fontScale="92500" lnSpcReduction="20000"/>
          </a:bodyPr>
          <a:lstStyle/>
          <a:p>
            <a:r>
              <a:rPr lang="en-GB" dirty="0">
                <a:solidFill>
                  <a:schemeClr val="tx1"/>
                </a:solidFill>
              </a:rPr>
              <a:t>Strategy Meeting</a:t>
            </a:r>
          </a:p>
          <a:p>
            <a:pPr marL="214313" indent="-214313">
              <a:buFont typeface="Arial" panose="020B0604020202020204" pitchFamily="34" charset="0"/>
              <a:buChar char="•"/>
            </a:pPr>
            <a:r>
              <a:rPr lang="en-GB" b="0" dirty="0">
                <a:solidFill>
                  <a:schemeClr val="tx1"/>
                </a:solidFill>
              </a:rPr>
              <a:t>If the child in need plan is breached or there are concerns of significant harm </a:t>
            </a:r>
          </a:p>
          <a:p>
            <a:pPr marL="214313" indent="-214313">
              <a:buFont typeface="Arial" panose="020B0604020202020204" pitchFamily="34" charset="0"/>
              <a:buChar char="•"/>
            </a:pPr>
            <a:r>
              <a:rPr lang="en-GB" b="0" dirty="0">
                <a:solidFill>
                  <a:schemeClr val="tx1"/>
                </a:solidFill>
              </a:rPr>
              <a:t>Request submission for a multi-agency meeting within 5 days.</a:t>
            </a:r>
          </a:p>
          <a:p>
            <a:pPr marL="214313" indent="-214313">
              <a:buFont typeface="Arial" panose="020B0604020202020204" pitchFamily="34" charset="0"/>
              <a:buChar char="•"/>
            </a:pPr>
            <a:r>
              <a:rPr lang="en-GB" b="0" dirty="0">
                <a:solidFill>
                  <a:schemeClr val="tx1"/>
                </a:solidFill>
              </a:rPr>
              <a:t>Information about the child and family will be shared and they will decided if a section 47 assessment (child protection enquiry) is required.</a:t>
            </a:r>
          </a:p>
          <a:p>
            <a:pPr marL="214313" indent="-214313">
              <a:buFont typeface="Arial" panose="020B0604020202020204" pitchFamily="34" charset="0"/>
              <a:buChar char="•"/>
            </a:pPr>
            <a:r>
              <a:rPr lang="en-GB" b="0" dirty="0">
                <a:solidFill>
                  <a:schemeClr val="tx1"/>
                </a:solidFill>
              </a:rPr>
              <a:t>Assess if legal action is required</a:t>
            </a:r>
          </a:p>
          <a:p>
            <a:pPr marL="214313" indent="-214313">
              <a:buFont typeface="Arial" panose="020B0604020202020204" pitchFamily="34" charset="0"/>
              <a:buChar char="•"/>
            </a:pPr>
            <a:r>
              <a:rPr lang="en-GB" b="0" dirty="0">
                <a:solidFill>
                  <a:schemeClr val="tx1"/>
                </a:solidFill>
              </a:rPr>
              <a:t>Recommendations made</a:t>
            </a:r>
          </a:p>
          <a:p>
            <a:pPr marL="214313" indent="-214313">
              <a:buFont typeface="Arial" panose="020B0604020202020204" pitchFamily="34" charset="0"/>
              <a:buChar char="•"/>
            </a:pPr>
            <a:endParaRPr lang="en-GB" b="0" dirty="0">
              <a:solidFill>
                <a:schemeClr val="tx1"/>
              </a:solidFill>
            </a:endParaRPr>
          </a:p>
          <a:p>
            <a:endParaRPr lang="en-GB" dirty="0"/>
          </a:p>
        </p:txBody>
      </p:sp>
    </p:spTree>
    <p:extLst>
      <p:ext uri="{BB962C8B-B14F-4D97-AF65-F5344CB8AC3E}">
        <p14:creationId xmlns:p14="http://schemas.microsoft.com/office/powerpoint/2010/main" val="250440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2B82F-FAC5-7553-F3DD-9B1AA7AC3316}"/>
              </a:ext>
            </a:extLst>
          </p:cNvPr>
          <p:cNvSpPr>
            <a:spLocks noGrp="1"/>
          </p:cNvSpPr>
          <p:nvPr>
            <p:ph type="title"/>
          </p:nvPr>
        </p:nvSpPr>
        <p:spPr/>
        <p:txBody>
          <a:bodyPr/>
          <a:lstStyle/>
          <a:p>
            <a:r>
              <a:rPr lang="en-GB" dirty="0"/>
              <a:t>Intervention </a:t>
            </a:r>
          </a:p>
        </p:txBody>
      </p:sp>
      <p:sp>
        <p:nvSpPr>
          <p:cNvPr id="3" name="Content Placeholder 2">
            <a:extLst>
              <a:ext uri="{FF2B5EF4-FFF2-40B4-BE49-F238E27FC236}">
                <a16:creationId xmlns:a16="http://schemas.microsoft.com/office/drawing/2014/main" id="{448FBCAC-5F6F-1721-5317-451BEFE221B8}"/>
              </a:ext>
            </a:extLst>
          </p:cNvPr>
          <p:cNvSpPr>
            <a:spLocks noGrp="1"/>
          </p:cNvSpPr>
          <p:nvPr>
            <p:ph sz="half" idx="1"/>
          </p:nvPr>
        </p:nvSpPr>
        <p:spPr/>
        <p:txBody>
          <a:bodyPr>
            <a:normAutofit fontScale="77500" lnSpcReduction="20000"/>
          </a:bodyPr>
          <a:lstStyle/>
          <a:p>
            <a:r>
              <a:rPr lang="en-GB" dirty="0">
                <a:solidFill>
                  <a:schemeClr val="tx1"/>
                </a:solidFill>
              </a:rPr>
              <a:t>Child Protection </a:t>
            </a:r>
          </a:p>
          <a:p>
            <a:pPr marL="214313" indent="-214313">
              <a:buFont typeface="Arial" panose="020B0604020202020204" pitchFamily="34" charset="0"/>
              <a:buChar char="•"/>
            </a:pPr>
            <a:r>
              <a:rPr lang="en-GB" b="0" dirty="0">
                <a:solidFill>
                  <a:schemeClr val="tx1"/>
                </a:solidFill>
              </a:rPr>
              <a:t>A child protection conference is arranged after a section 47 assessment concludes that there is evidence that a child is at risk of significant harm.</a:t>
            </a:r>
          </a:p>
          <a:p>
            <a:pPr marL="214313" indent="-214313">
              <a:buFont typeface="Arial" panose="020B0604020202020204" pitchFamily="34" charset="0"/>
              <a:buChar char="•"/>
            </a:pPr>
            <a:r>
              <a:rPr lang="en-GB" b="0" dirty="0">
                <a:solidFill>
                  <a:schemeClr val="tx1"/>
                </a:solidFill>
              </a:rPr>
              <a:t>Decided if the child is put on a protection plan based on 4 categories: Neglect, Physical Harm, Emotional Harm, Sexual Harm</a:t>
            </a:r>
          </a:p>
          <a:p>
            <a:pPr marL="214313" indent="-214313">
              <a:buFont typeface="Arial" panose="020B0604020202020204" pitchFamily="34" charset="0"/>
              <a:buChar char="•"/>
            </a:pPr>
            <a:r>
              <a:rPr lang="en-GB" b="0" dirty="0">
                <a:solidFill>
                  <a:schemeClr val="tx1"/>
                </a:solidFill>
              </a:rPr>
              <a:t>Each professional will give their view using a score system. 0 – 10 (0 worst situation, lots of concerns, 10 best situation, no concerns).</a:t>
            </a:r>
          </a:p>
          <a:p>
            <a:endParaRPr lang="en-GB" dirty="0"/>
          </a:p>
          <a:p>
            <a:endParaRPr lang="en-GB" dirty="0"/>
          </a:p>
        </p:txBody>
      </p:sp>
      <p:sp>
        <p:nvSpPr>
          <p:cNvPr id="8" name="Content Placeholder 7">
            <a:extLst>
              <a:ext uri="{FF2B5EF4-FFF2-40B4-BE49-F238E27FC236}">
                <a16:creationId xmlns:a16="http://schemas.microsoft.com/office/drawing/2014/main" id="{7249BA7C-BE58-FAB2-EE39-A7C6C0B4614D}"/>
              </a:ext>
            </a:extLst>
          </p:cNvPr>
          <p:cNvSpPr>
            <a:spLocks noGrp="1"/>
          </p:cNvSpPr>
          <p:nvPr>
            <p:ph sz="half" idx="2"/>
          </p:nvPr>
        </p:nvSpPr>
        <p:spPr/>
        <p:txBody>
          <a:bodyPr>
            <a:normAutofit fontScale="77500" lnSpcReduction="20000"/>
          </a:bodyPr>
          <a:lstStyle/>
          <a:p>
            <a:pPr marL="214313" indent="-214313">
              <a:buFont typeface="Arial" panose="020B0604020202020204" pitchFamily="34" charset="0"/>
              <a:buChar char="•"/>
            </a:pPr>
            <a:r>
              <a:rPr lang="en-GB" b="0" dirty="0">
                <a:solidFill>
                  <a:schemeClr val="tx1"/>
                </a:solidFill>
              </a:rPr>
              <a:t>There must be a unanimous decision (chair has overriding vote if no decision can be made)</a:t>
            </a:r>
          </a:p>
          <a:p>
            <a:pPr marL="214313" indent="-214313">
              <a:buFont typeface="Arial" panose="020B0604020202020204" pitchFamily="34" charset="0"/>
              <a:buChar char="•"/>
            </a:pPr>
            <a:r>
              <a:rPr lang="en-GB" b="0" dirty="0">
                <a:solidFill>
                  <a:schemeClr val="tx1"/>
                </a:solidFill>
              </a:rPr>
              <a:t>A review conference will be within 90 days and reviewed every 6 months (ideally for no longer than 2 years)</a:t>
            </a:r>
          </a:p>
          <a:p>
            <a:pPr marL="214313" indent="-214313">
              <a:buFont typeface="Arial" panose="020B0604020202020204" pitchFamily="34" charset="0"/>
              <a:buChar char="•"/>
            </a:pPr>
            <a:r>
              <a:rPr lang="en-GB" b="0" dirty="0">
                <a:solidFill>
                  <a:schemeClr val="tx1"/>
                </a:solidFill>
              </a:rPr>
              <a:t>If the child is put onto the child protection register, a core group meeting will follow involving all people in the child’s life (social worker, school, parents)</a:t>
            </a:r>
          </a:p>
          <a:p>
            <a:pPr marL="214313" indent="-214313">
              <a:buFont typeface="Arial" panose="020B0604020202020204" pitchFamily="34" charset="0"/>
              <a:buChar char="•"/>
            </a:pPr>
            <a:r>
              <a:rPr lang="en-GB" b="0" dirty="0">
                <a:solidFill>
                  <a:schemeClr val="tx1"/>
                </a:solidFill>
              </a:rPr>
              <a:t>Plan will be shared with professionals within 24 hours</a:t>
            </a:r>
            <a:endParaRPr lang="en-GB" dirty="0"/>
          </a:p>
        </p:txBody>
      </p:sp>
    </p:spTree>
    <p:extLst>
      <p:ext uri="{BB962C8B-B14F-4D97-AF65-F5344CB8AC3E}">
        <p14:creationId xmlns:p14="http://schemas.microsoft.com/office/powerpoint/2010/main" val="4232793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F8BC1-0B2A-CF7C-4F8F-C4DBA1478525}"/>
              </a:ext>
            </a:extLst>
          </p:cNvPr>
          <p:cNvSpPr>
            <a:spLocks noGrp="1"/>
          </p:cNvSpPr>
          <p:nvPr>
            <p:ph type="title"/>
          </p:nvPr>
        </p:nvSpPr>
        <p:spPr/>
        <p:txBody>
          <a:bodyPr/>
          <a:lstStyle/>
          <a:p>
            <a:r>
              <a:rPr lang="en-GB" dirty="0"/>
              <a:t>Systems Theory and Social Work </a:t>
            </a:r>
          </a:p>
        </p:txBody>
      </p:sp>
      <p:sp>
        <p:nvSpPr>
          <p:cNvPr id="5" name="Content Placeholder 4">
            <a:extLst>
              <a:ext uri="{FF2B5EF4-FFF2-40B4-BE49-F238E27FC236}">
                <a16:creationId xmlns:a16="http://schemas.microsoft.com/office/drawing/2014/main" id="{FB9D2D8D-89A3-0581-18F4-18EA21257724}"/>
              </a:ext>
            </a:extLst>
          </p:cNvPr>
          <p:cNvSpPr>
            <a:spLocks noGrp="1"/>
          </p:cNvSpPr>
          <p:nvPr>
            <p:ph sz="half" idx="1"/>
          </p:nvPr>
        </p:nvSpPr>
        <p:spPr/>
        <p:txBody>
          <a:bodyPr>
            <a:normAutofit fontScale="85000" lnSpcReduction="20000"/>
          </a:bodyPr>
          <a:lstStyle/>
          <a:p>
            <a:r>
              <a:rPr lang="en-GB" dirty="0"/>
              <a:t>When applied to Social Work, systems theory is a practice that enables professional to look holistically at a clients condition and environmental factors to gain a better understanding of any issues they may face or hardships they may have. </a:t>
            </a:r>
          </a:p>
          <a:p>
            <a:r>
              <a:rPr lang="en-GB" dirty="0"/>
              <a:t> Systems theory is an interdisciplinary study of systems as they relate to one another within a larger, more complex system. </a:t>
            </a:r>
          </a:p>
        </p:txBody>
      </p:sp>
      <p:sp>
        <p:nvSpPr>
          <p:cNvPr id="10" name="Content Placeholder 9">
            <a:extLst>
              <a:ext uri="{FF2B5EF4-FFF2-40B4-BE49-F238E27FC236}">
                <a16:creationId xmlns:a16="http://schemas.microsoft.com/office/drawing/2014/main" id="{CB208545-5208-D8E2-73F4-4084169D771C}"/>
              </a:ext>
            </a:extLst>
          </p:cNvPr>
          <p:cNvSpPr>
            <a:spLocks noGrp="1"/>
          </p:cNvSpPr>
          <p:nvPr>
            <p:ph sz="half" idx="2"/>
          </p:nvPr>
        </p:nvSpPr>
        <p:spPr/>
        <p:txBody>
          <a:bodyPr>
            <a:normAutofit fontScale="85000" lnSpcReduction="20000"/>
          </a:bodyPr>
          <a:lstStyle/>
          <a:p>
            <a:r>
              <a:rPr lang="en-GB" dirty="0"/>
              <a:t>The key concept of systems theory, regardless of which discipline it is being applied to, is that the whole is greater than the sum of its parts.</a:t>
            </a:r>
          </a:p>
          <a:p>
            <a:r>
              <a:rPr lang="en-GB" dirty="0"/>
              <a:t>When holistically examining how smaller systems come together to affect the greater complex system, certain characteristics of the whole (the complex system) can not be easily explained or rationalised when looking singularly at any one of its systems – its parts. </a:t>
            </a:r>
          </a:p>
          <a:p>
            <a:endParaRPr lang="en-GB" dirty="0"/>
          </a:p>
        </p:txBody>
      </p:sp>
    </p:spTree>
    <p:extLst>
      <p:ext uri="{BB962C8B-B14F-4D97-AF65-F5344CB8AC3E}">
        <p14:creationId xmlns:p14="http://schemas.microsoft.com/office/powerpoint/2010/main" val="345114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E4D95CF-99D8-4AA2-D6A4-9904F1C3B75D}"/>
              </a:ext>
            </a:extLst>
          </p:cNvPr>
          <p:cNvSpPr>
            <a:spLocks noGrp="1"/>
          </p:cNvSpPr>
          <p:nvPr>
            <p:ph type="title"/>
          </p:nvPr>
        </p:nvSpPr>
        <p:spPr/>
        <p:txBody>
          <a:bodyPr/>
          <a:lstStyle/>
          <a:p>
            <a:r>
              <a:rPr lang="en-GB" dirty="0"/>
              <a:t>Systems Theory – Explained </a:t>
            </a:r>
          </a:p>
        </p:txBody>
      </p:sp>
      <p:pic>
        <p:nvPicPr>
          <p:cNvPr id="7" name="Online Media 7" title="Systems Theory Approach">
            <a:hlinkClick r:id="" action="ppaction://media"/>
            <a:extLst>
              <a:ext uri="{FF2B5EF4-FFF2-40B4-BE49-F238E27FC236}">
                <a16:creationId xmlns:a16="http://schemas.microsoft.com/office/drawing/2014/main" id="{55C45D93-19D5-6845-D3EC-0958BEE211A2}"/>
              </a:ext>
            </a:extLst>
          </p:cNvPr>
          <p:cNvPicPr>
            <a:picLocks noGrp="1" noRot="1" noChangeAspect="1"/>
          </p:cNvPicPr>
          <p:nvPr>
            <p:ph idx="1"/>
            <a:videoFile r:link="rId1"/>
          </p:nvPr>
        </p:nvPicPr>
        <p:blipFill>
          <a:blip r:embed="rId3"/>
          <a:stretch>
            <a:fillRect/>
          </a:stretch>
        </p:blipFill>
        <p:spPr>
          <a:xfrm>
            <a:off x="2199370" y="1340768"/>
            <a:ext cx="7793260" cy="4403192"/>
          </a:xfrm>
          <a:prstGeom prst="rect">
            <a:avLst/>
          </a:prstGeom>
        </p:spPr>
      </p:pic>
    </p:spTree>
    <p:extLst>
      <p:ext uri="{BB962C8B-B14F-4D97-AF65-F5344CB8AC3E}">
        <p14:creationId xmlns:p14="http://schemas.microsoft.com/office/powerpoint/2010/main" val="402502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CB374-0CBE-218B-0E26-5B85704EA824}"/>
              </a:ext>
            </a:extLst>
          </p:cNvPr>
          <p:cNvSpPr>
            <a:spLocks noGrp="1"/>
          </p:cNvSpPr>
          <p:nvPr>
            <p:ph type="title"/>
          </p:nvPr>
        </p:nvSpPr>
        <p:spPr/>
        <p:txBody>
          <a:bodyPr/>
          <a:lstStyle/>
          <a:p>
            <a:r>
              <a:rPr lang="en-GB" dirty="0"/>
              <a:t>Holistic Insights </a:t>
            </a:r>
          </a:p>
        </p:txBody>
      </p:sp>
      <p:sp>
        <p:nvSpPr>
          <p:cNvPr id="3" name="Content Placeholder 2">
            <a:extLst>
              <a:ext uri="{FF2B5EF4-FFF2-40B4-BE49-F238E27FC236}">
                <a16:creationId xmlns:a16="http://schemas.microsoft.com/office/drawing/2014/main" id="{E0E234B0-991E-E996-E16C-49E525CCF838}"/>
              </a:ext>
            </a:extLst>
          </p:cNvPr>
          <p:cNvSpPr>
            <a:spLocks noGrp="1"/>
          </p:cNvSpPr>
          <p:nvPr>
            <p:ph idx="1"/>
          </p:nvPr>
        </p:nvSpPr>
        <p:spPr/>
        <p:txBody>
          <a:bodyPr>
            <a:normAutofit fontScale="92500" lnSpcReduction="10000"/>
          </a:bodyPr>
          <a:lstStyle/>
          <a:p>
            <a:r>
              <a:rPr lang="en-GB" dirty="0">
                <a:solidFill>
                  <a:schemeClr val="tx1"/>
                </a:solidFill>
              </a:rPr>
              <a:t>As working professionals, we want the best outcome for the individual, in this case, the child. </a:t>
            </a:r>
          </a:p>
          <a:p>
            <a:r>
              <a:rPr lang="en-GB" dirty="0">
                <a:solidFill>
                  <a:schemeClr val="tx1"/>
                </a:solidFill>
              </a:rPr>
              <a:t>Working with children is never straight forward or indeed, the same. </a:t>
            </a:r>
          </a:p>
          <a:p>
            <a:r>
              <a:rPr lang="en-GB" dirty="0">
                <a:solidFill>
                  <a:schemeClr val="tx1"/>
                </a:solidFill>
              </a:rPr>
              <a:t>Every child is different, with different circumstances, situations and needs. </a:t>
            </a:r>
          </a:p>
          <a:p>
            <a:r>
              <a:rPr lang="en-GB" dirty="0">
                <a:solidFill>
                  <a:schemeClr val="tx1"/>
                </a:solidFill>
              </a:rPr>
              <a:t>Let’s look at some practical ways that we can work with children and young people. </a:t>
            </a:r>
          </a:p>
          <a:p>
            <a:endParaRPr lang="en-GB" dirty="0"/>
          </a:p>
        </p:txBody>
      </p:sp>
    </p:spTree>
    <p:extLst>
      <p:ext uri="{BB962C8B-B14F-4D97-AF65-F5344CB8AC3E}">
        <p14:creationId xmlns:p14="http://schemas.microsoft.com/office/powerpoint/2010/main" val="187390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1EFB-8B01-AC8B-6AA9-D453754F58C1}"/>
              </a:ext>
            </a:extLst>
          </p:cNvPr>
          <p:cNvSpPr>
            <a:spLocks noGrp="1"/>
          </p:cNvSpPr>
          <p:nvPr>
            <p:ph type="title"/>
          </p:nvPr>
        </p:nvSpPr>
        <p:spPr>
          <a:xfrm>
            <a:off x="609600" y="274638"/>
            <a:ext cx="10972800" cy="1143000"/>
          </a:xfrm>
        </p:spPr>
        <p:txBody>
          <a:bodyPr anchor="ctr">
            <a:normAutofit/>
          </a:bodyPr>
          <a:lstStyle/>
          <a:p>
            <a:r>
              <a:rPr lang="en-GB" dirty="0"/>
              <a:t>Family Tree - Genealogy</a:t>
            </a:r>
          </a:p>
        </p:txBody>
      </p:sp>
      <p:sp>
        <p:nvSpPr>
          <p:cNvPr id="3" name="Content Placeholder 2">
            <a:extLst>
              <a:ext uri="{FF2B5EF4-FFF2-40B4-BE49-F238E27FC236}">
                <a16:creationId xmlns:a16="http://schemas.microsoft.com/office/drawing/2014/main" id="{50A1B834-82A3-8882-A58C-5E91E861139A}"/>
              </a:ext>
            </a:extLst>
          </p:cNvPr>
          <p:cNvSpPr>
            <a:spLocks noGrp="1"/>
          </p:cNvSpPr>
          <p:nvPr>
            <p:ph sz="half" idx="1"/>
          </p:nvPr>
        </p:nvSpPr>
        <p:spPr>
          <a:xfrm>
            <a:off x="609600" y="1600201"/>
            <a:ext cx="5384800" cy="3989040"/>
          </a:xfrm>
        </p:spPr>
        <p:txBody>
          <a:bodyPr>
            <a:normAutofit/>
          </a:bodyPr>
          <a:lstStyle/>
          <a:p>
            <a:pPr>
              <a:lnSpc>
                <a:spcPct val="90000"/>
              </a:lnSpc>
            </a:pPr>
            <a:r>
              <a:rPr lang="en-GB" sz="2000" b="0" i="0" dirty="0">
                <a:effectLst/>
              </a:rPr>
              <a:t>Social workers and psychologists use a special type of family tree, called a genogram, to help paint a picture of a person and the influences and support they have in their lives. </a:t>
            </a:r>
          </a:p>
          <a:p>
            <a:pPr>
              <a:lnSpc>
                <a:spcPct val="90000"/>
              </a:lnSpc>
            </a:pPr>
            <a:r>
              <a:rPr lang="en-GB" sz="2000" b="0" i="0" dirty="0">
                <a:effectLst/>
              </a:rPr>
              <a:t>It's literally a diagram, showing all your relationships, but it's also a map of a particular moment in time.</a:t>
            </a:r>
          </a:p>
          <a:p>
            <a:pPr>
              <a:lnSpc>
                <a:spcPct val="90000"/>
              </a:lnSpc>
            </a:pPr>
            <a:r>
              <a:rPr lang="en-GB" sz="2000" b="0" dirty="0"/>
              <a:t>Creating a family tree with a child and their family, allows us as professionals to firstly, understand who they are talking about and secondly, who influences their lives. </a:t>
            </a:r>
            <a:endParaRPr lang="en-GB" sz="2000" b="0" i="0" dirty="0">
              <a:effectLst/>
            </a:endParaRPr>
          </a:p>
          <a:p>
            <a:pPr>
              <a:lnSpc>
                <a:spcPct val="90000"/>
              </a:lnSpc>
            </a:pPr>
            <a:endParaRPr lang="en-GB" sz="2000" dirty="0"/>
          </a:p>
        </p:txBody>
      </p:sp>
      <p:pic>
        <p:nvPicPr>
          <p:cNvPr id="5" name="Picture 2" descr="Family tree">
            <a:extLst>
              <a:ext uri="{FF2B5EF4-FFF2-40B4-BE49-F238E27FC236}">
                <a16:creationId xmlns:a16="http://schemas.microsoft.com/office/drawing/2014/main" id="{38DB3468-4883-6B0D-0EC3-4FC9BC84D59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97600" y="2072930"/>
            <a:ext cx="5384800" cy="3043582"/>
          </a:xfrm>
          <a:prstGeom prst="rect">
            <a:avLst/>
          </a:prstGeom>
          <a:solidFill>
            <a:srgbClr val="FFFFFF"/>
          </a:solidFill>
        </p:spPr>
      </p:pic>
    </p:spTree>
    <p:extLst>
      <p:ext uri="{BB962C8B-B14F-4D97-AF65-F5344CB8AC3E}">
        <p14:creationId xmlns:p14="http://schemas.microsoft.com/office/powerpoint/2010/main" val="294575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02BE4-A38C-8625-16D5-5B2011F957E9}"/>
              </a:ext>
            </a:extLst>
          </p:cNvPr>
          <p:cNvSpPr>
            <a:spLocks noGrp="1"/>
          </p:cNvSpPr>
          <p:nvPr>
            <p:ph type="title"/>
          </p:nvPr>
        </p:nvSpPr>
        <p:spPr/>
        <p:txBody>
          <a:bodyPr/>
          <a:lstStyle/>
          <a:p>
            <a:r>
              <a:rPr lang="en-GB" dirty="0"/>
              <a:t>One Page Profile </a:t>
            </a:r>
          </a:p>
        </p:txBody>
      </p:sp>
      <p:sp>
        <p:nvSpPr>
          <p:cNvPr id="3" name="Content Placeholder 2">
            <a:extLst>
              <a:ext uri="{FF2B5EF4-FFF2-40B4-BE49-F238E27FC236}">
                <a16:creationId xmlns:a16="http://schemas.microsoft.com/office/drawing/2014/main" id="{8BF92C53-B6DD-BEC6-7F84-C2DC4CF9C71D}"/>
              </a:ext>
            </a:extLst>
          </p:cNvPr>
          <p:cNvSpPr>
            <a:spLocks noGrp="1"/>
          </p:cNvSpPr>
          <p:nvPr>
            <p:ph sz="half" idx="1"/>
          </p:nvPr>
        </p:nvSpPr>
        <p:spPr/>
        <p:txBody>
          <a:bodyPr>
            <a:normAutofit fontScale="77500" lnSpcReduction="20000"/>
          </a:bodyPr>
          <a:lstStyle/>
          <a:p>
            <a:pPr algn="l"/>
            <a:r>
              <a:rPr lang="en-GB" b="0" i="0" dirty="0">
                <a:solidFill>
                  <a:srgbClr val="050505"/>
                </a:solidFill>
                <a:effectLst/>
                <a:latin typeface="+mj-lt"/>
              </a:rPr>
              <a:t>A one-page profile is a simple summary of what is important to a child or young person and how they want to be supported. It can help them get more person-centred care and support to achieve their goals.</a:t>
            </a:r>
          </a:p>
          <a:p>
            <a:pPr algn="l"/>
            <a:r>
              <a:rPr lang="en-GB" b="0" i="0" dirty="0">
                <a:solidFill>
                  <a:srgbClr val="050505"/>
                </a:solidFill>
                <a:effectLst/>
                <a:latin typeface="+mj-lt"/>
              </a:rPr>
              <a:t>A one-page profile captures all the important information about a person on a single sheet of paper. Information is recorded under three or four simple headings, for example:</a:t>
            </a:r>
          </a:p>
          <a:p>
            <a:pPr algn="l">
              <a:buFont typeface="Arial" panose="020B0604020202020204" pitchFamily="34" charset="0"/>
              <a:buChar char="•"/>
            </a:pPr>
            <a:r>
              <a:rPr lang="en-GB" b="0" i="0" dirty="0">
                <a:solidFill>
                  <a:srgbClr val="050505"/>
                </a:solidFill>
                <a:effectLst/>
                <a:latin typeface="+mj-lt"/>
              </a:rPr>
              <a:t>What people appreciate about me</a:t>
            </a:r>
          </a:p>
          <a:p>
            <a:pPr algn="l">
              <a:buFont typeface="Arial" panose="020B0604020202020204" pitchFamily="34" charset="0"/>
              <a:buChar char="•"/>
            </a:pPr>
            <a:r>
              <a:rPr lang="en-GB" b="0" i="0" dirty="0">
                <a:solidFill>
                  <a:srgbClr val="050505"/>
                </a:solidFill>
                <a:effectLst/>
                <a:latin typeface="+mj-lt"/>
              </a:rPr>
              <a:t>What’s important to me</a:t>
            </a:r>
          </a:p>
          <a:p>
            <a:endParaRPr lang="en-GB" dirty="0"/>
          </a:p>
          <a:p>
            <a:endParaRPr lang="en-GB" dirty="0"/>
          </a:p>
        </p:txBody>
      </p:sp>
      <p:sp>
        <p:nvSpPr>
          <p:cNvPr id="4" name="Content Placeholder 3">
            <a:extLst>
              <a:ext uri="{FF2B5EF4-FFF2-40B4-BE49-F238E27FC236}">
                <a16:creationId xmlns:a16="http://schemas.microsoft.com/office/drawing/2014/main" id="{D9281645-4180-7D6F-03E5-2463DB5EAEC2}"/>
              </a:ext>
            </a:extLst>
          </p:cNvPr>
          <p:cNvSpPr>
            <a:spLocks noGrp="1"/>
          </p:cNvSpPr>
          <p:nvPr>
            <p:ph sz="half" idx="2"/>
          </p:nvPr>
        </p:nvSpPr>
        <p:spPr/>
        <p:txBody>
          <a:bodyPr>
            <a:normAutofit fontScale="77500" lnSpcReduction="20000"/>
          </a:bodyPr>
          <a:lstStyle/>
          <a:p>
            <a:pPr algn="l"/>
            <a:endParaRPr lang="en-GB" b="0" i="0" dirty="0">
              <a:solidFill>
                <a:srgbClr val="050505"/>
              </a:solidFill>
              <a:effectLst/>
              <a:latin typeface="+mj-lt"/>
            </a:endParaRPr>
          </a:p>
          <a:p>
            <a:r>
              <a:rPr lang="en-GB" dirty="0">
                <a:solidFill>
                  <a:srgbClr val="050505"/>
                </a:solidFill>
              </a:rPr>
              <a:t>How best to help and support me</a:t>
            </a:r>
          </a:p>
          <a:p>
            <a:r>
              <a:rPr lang="en-GB" dirty="0">
                <a:solidFill>
                  <a:srgbClr val="050505"/>
                </a:solidFill>
              </a:rPr>
              <a:t>My goals and wishes for the future</a:t>
            </a:r>
          </a:p>
          <a:p>
            <a:pPr algn="l"/>
            <a:r>
              <a:rPr lang="en-GB" b="0" i="0" dirty="0">
                <a:solidFill>
                  <a:srgbClr val="050505"/>
                </a:solidFill>
                <a:effectLst/>
                <a:latin typeface="+mj-lt"/>
              </a:rPr>
              <a:t>One-page profiles should only contain positive information and can be for anyone of any age from preschool to adult. They help those around a person to understand them better and know how best to support them.</a:t>
            </a:r>
          </a:p>
          <a:p>
            <a:pPr algn="l"/>
            <a:r>
              <a:rPr lang="en-GB" b="0" i="0" dirty="0">
                <a:solidFill>
                  <a:srgbClr val="050505"/>
                </a:solidFill>
                <a:effectLst/>
                <a:latin typeface="+mj-lt"/>
              </a:rPr>
              <a:t>The child or young person should be involved as much as possible in the development of the one-page profile.</a:t>
            </a:r>
          </a:p>
          <a:p>
            <a:endParaRPr lang="en-GB" dirty="0"/>
          </a:p>
        </p:txBody>
      </p:sp>
    </p:spTree>
    <p:extLst>
      <p:ext uri="{BB962C8B-B14F-4D97-AF65-F5344CB8AC3E}">
        <p14:creationId xmlns:p14="http://schemas.microsoft.com/office/powerpoint/2010/main" val="100619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16A4FE-DEB4-17DC-05ED-87D2618CBBA4}"/>
              </a:ext>
            </a:extLst>
          </p:cNvPr>
          <p:cNvSpPr>
            <a:spLocks noGrp="1"/>
          </p:cNvSpPr>
          <p:nvPr>
            <p:ph type="title"/>
          </p:nvPr>
        </p:nvSpPr>
        <p:spPr/>
        <p:txBody>
          <a:bodyPr/>
          <a:lstStyle/>
          <a:p>
            <a:endParaRPr lang="en-GB"/>
          </a:p>
        </p:txBody>
      </p:sp>
      <p:pic>
        <p:nvPicPr>
          <p:cNvPr id="7" name="Picture 2" descr="Using One Page Profiles for your special needs child - Special Needs Jungle">
            <a:extLst>
              <a:ext uri="{FF2B5EF4-FFF2-40B4-BE49-F238E27FC236}">
                <a16:creationId xmlns:a16="http://schemas.microsoft.com/office/drawing/2014/main" id="{A9824333-753D-D22B-23E4-1D0421A7F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23792" y="693864"/>
            <a:ext cx="3872214" cy="5470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3117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A4387-E9EF-4B10-4C1C-C8C1B6873D40}"/>
              </a:ext>
            </a:extLst>
          </p:cNvPr>
          <p:cNvSpPr>
            <a:spLocks noGrp="1"/>
          </p:cNvSpPr>
          <p:nvPr>
            <p:ph type="title"/>
          </p:nvPr>
        </p:nvSpPr>
        <p:spPr>
          <a:xfrm>
            <a:off x="609600" y="274638"/>
            <a:ext cx="10972800" cy="1143000"/>
          </a:xfrm>
        </p:spPr>
        <p:txBody>
          <a:bodyPr anchor="ctr">
            <a:normAutofit/>
          </a:bodyPr>
          <a:lstStyle/>
          <a:p>
            <a:r>
              <a:rPr lang="en-GB" dirty="0"/>
              <a:t>Communication via Drawings </a:t>
            </a:r>
          </a:p>
        </p:txBody>
      </p:sp>
      <p:sp>
        <p:nvSpPr>
          <p:cNvPr id="3" name="Content Placeholder 2">
            <a:extLst>
              <a:ext uri="{FF2B5EF4-FFF2-40B4-BE49-F238E27FC236}">
                <a16:creationId xmlns:a16="http://schemas.microsoft.com/office/drawing/2014/main" id="{C631E9D0-9697-BC62-95EC-D26398A16FB7}"/>
              </a:ext>
            </a:extLst>
          </p:cNvPr>
          <p:cNvSpPr>
            <a:spLocks noGrp="1"/>
          </p:cNvSpPr>
          <p:nvPr>
            <p:ph sz="half" idx="1"/>
          </p:nvPr>
        </p:nvSpPr>
        <p:spPr>
          <a:xfrm>
            <a:off x="609600" y="1600201"/>
            <a:ext cx="5384800" cy="3989040"/>
          </a:xfrm>
        </p:spPr>
        <p:txBody>
          <a:bodyPr>
            <a:normAutofit/>
          </a:bodyPr>
          <a:lstStyle/>
          <a:p>
            <a:pPr>
              <a:lnSpc>
                <a:spcPct val="90000"/>
              </a:lnSpc>
            </a:pPr>
            <a:r>
              <a:rPr lang="en-GB" sz="2200" b="0" dirty="0"/>
              <a:t>The drawings of young children have attracted and interested many professionals in the field of social work. Researchers, psychologists, teachers, and parents have done various researches to clarify the meaning and interpretation of children’s drawings. </a:t>
            </a:r>
          </a:p>
          <a:p>
            <a:pPr>
              <a:lnSpc>
                <a:spcPct val="90000"/>
              </a:lnSpc>
            </a:pPr>
            <a:r>
              <a:rPr lang="en-GB" sz="2200" b="0" dirty="0"/>
              <a:t>Through the process of observing and analysing the drawings of young children, insights can be gained as to the social/emotional, physical, and intellectual development of each child</a:t>
            </a:r>
          </a:p>
          <a:p>
            <a:pPr>
              <a:lnSpc>
                <a:spcPct val="90000"/>
              </a:lnSpc>
            </a:pPr>
            <a:endParaRPr lang="en-GB" sz="2200" dirty="0"/>
          </a:p>
        </p:txBody>
      </p:sp>
      <p:pic>
        <p:nvPicPr>
          <p:cNvPr id="5" name="Content Placeholder 4" descr="Qualities of a Social Worker - Artwork - SocialWorker.com">
            <a:extLst>
              <a:ext uri="{FF2B5EF4-FFF2-40B4-BE49-F238E27FC236}">
                <a16:creationId xmlns:a16="http://schemas.microsoft.com/office/drawing/2014/main" id="{DD4A0B8B-6D77-F527-ADBE-E1304AB044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301" r="1278"/>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141586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E6CC8-3C5B-1D76-10E8-0AB4ACE5F49B}"/>
              </a:ext>
            </a:extLst>
          </p:cNvPr>
          <p:cNvSpPr>
            <a:spLocks noGrp="1"/>
          </p:cNvSpPr>
          <p:nvPr>
            <p:ph type="title"/>
          </p:nvPr>
        </p:nvSpPr>
        <p:spPr/>
        <p:txBody>
          <a:bodyPr/>
          <a:lstStyle/>
          <a:p>
            <a:r>
              <a:rPr lang="en-GB" dirty="0"/>
              <a:t>Eco-Mapping</a:t>
            </a:r>
          </a:p>
        </p:txBody>
      </p:sp>
      <p:sp>
        <p:nvSpPr>
          <p:cNvPr id="3" name="Content Placeholder 2">
            <a:extLst>
              <a:ext uri="{FF2B5EF4-FFF2-40B4-BE49-F238E27FC236}">
                <a16:creationId xmlns:a16="http://schemas.microsoft.com/office/drawing/2014/main" id="{FCC213B4-D801-DA27-FAAB-0012E9D89F48}"/>
              </a:ext>
            </a:extLst>
          </p:cNvPr>
          <p:cNvSpPr>
            <a:spLocks noGrp="1"/>
          </p:cNvSpPr>
          <p:nvPr>
            <p:ph sz="half" idx="1"/>
          </p:nvPr>
        </p:nvSpPr>
        <p:spPr/>
        <p:txBody>
          <a:bodyPr>
            <a:normAutofit fontScale="92500" lnSpcReduction="20000"/>
          </a:bodyPr>
          <a:lstStyle/>
          <a:p>
            <a:pPr marL="214313" indent="-214313">
              <a:buFont typeface="Arial" panose="020B0604020202020204" pitchFamily="34" charset="0"/>
              <a:buChar char="•"/>
            </a:pPr>
            <a:r>
              <a:rPr lang="en-GB" b="0" dirty="0">
                <a:solidFill>
                  <a:schemeClr val="tx1"/>
                </a:solidFill>
              </a:rPr>
              <a:t>Ann Hartman developed the ecological mapping system in 1975</a:t>
            </a:r>
          </a:p>
          <a:p>
            <a:pPr marL="214313" indent="-214313">
              <a:buFont typeface="Arial" panose="020B0604020202020204" pitchFamily="34" charset="0"/>
              <a:buChar char="•"/>
            </a:pPr>
            <a:r>
              <a:rPr lang="en-GB" b="0" dirty="0">
                <a:solidFill>
                  <a:schemeClr val="tx1"/>
                </a:solidFill>
              </a:rPr>
              <a:t>They how the social and personal relationships of an individual. </a:t>
            </a:r>
          </a:p>
          <a:p>
            <a:pPr marL="214313" indent="-214313">
              <a:buFont typeface="Arial" panose="020B0604020202020204" pitchFamily="34" charset="0"/>
              <a:buChar char="•"/>
            </a:pPr>
            <a:r>
              <a:rPr lang="en-GB" b="0" dirty="0">
                <a:solidFill>
                  <a:schemeClr val="tx1"/>
                </a:solidFill>
              </a:rPr>
              <a:t>This system gives us a visual representation of the key relationships a child or an individual has based on a strength based and person-centred perspective. </a:t>
            </a:r>
          </a:p>
          <a:p>
            <a:endParaRPr lang="en-GB" dirty="0"/>
          </a:p>
        </p:txBody>
      </p:sp>
      <p:sp>
        <p:nvSpPr>
          <p:cNvPr id="4" name="Content Placeholder 3">
            <a:extLst>
              <a:ext uri="{FF2B5EF4-FFF2-40B4-BE49-F238E27FC236}">
                <a16:creationId xmlns:a16="http://schemas.microsoft.com/office/drawing/2014/main" id="{DEA24A6D-76FC-D1DD-14C9-A03C7F73F7A9}"/>
              </a:ext>
            </a:extLst>
          </p:cNvPr>
          <p:cNvSpPr>
            <a:spLocks noGrp="1"/>
          </p:cNvSpPr>
          <p:nvPr>
            <p:ph sz="half" idx="2"/>
          </p:nvPr>
        </p:nvSpPr>
        <p:spPr/>
        <p:txBody>
          <a:bodyPr>
            <a:normAutofit fontScale="92500" lnSpcReduction="20000"/>
          </a:bodyPr>
          <a:lstStyle/>
          <a:p>
            <a:pPr marL="0" indent="0" algn="ctr">
              <a:buNone/>
            </a:pPr>
            <a:r>
              <a:rPr lang="en-GB" sz="2800" i="1" dirty="0">
                <a:solidFill>
                  <a:srgbClr val="000000"/>
                </a:solidFill>
                <a:latin typeface="Roboto" panose="02000000000000000000" pitchFamily="2" charset="0"/>
              </a:rPr>
              <a:t>“The ecomap is a simple paper and pencil simulation that maps in a dynamic way the ecological system is represented. Included in the map are the major systems that are part of the family’s life. It pictures the important nurturant or conflict–laden connections between the family and the world. It shows the flow of resources, or the lacks of deprivations”</a:t>
            </a:r>
            <a:r>
              <a:rPr lang="en-GB" sz="2800" dirty="0">
                <a:solidFill>
                  <a:srgbClr val="000000"/>
                </a:solidFill>
                <a:latin typeface="Roboto" panose="02000000000000000000" pitchFamily="2" charset="0"/>
              </a:rPr>
              <a:t>.</a:t>
            </a:r>
            <a:endParaRPr lang="en-GB" sz="2800" dirty="0"/>
          </a:p>
          <a:p>
            <a:endParaRPr lang="en-GB" dirty="0"/>
          </a:p>
        </p:txBody>
      </p:sp>
    </p:spTree>
    <p:extLst>
      <p:ext uri="{BB962C8B-B14F-4D97-AF65-F5344CB8AC3E}">
        <p14:creationId xmlns:p14="http://schemas.microsoft.com/office/powerpoint/2010/main" val="2911056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685E305-DFB7-D209-4DA9-D0B0219259C5}"/>
              </a:ext>
            </a:extLst>
          </p:cNvPr>
          <p:cNvSpPr>
            <a:spLocks noGrp="1"/>
          </p:cNvSpPr>
          <p:nvPr>
            <p:ph type="title"/>
          </p:nvPr>
        </p:nvSpPr>
        <p:spPr>
          <a:xfrm>
            <a:off x="609600" y="274638"/>
            <a:ext cx="10972800" cy="1143000"/>
          </a:xfrm>
        </p:spPr>
        <p:txBody>
          <a:bodyPr/>
          <a:lstStyle/>
          <a:p>
            <a:endParaRPr lang="en-US"/>
          </a:p>
        </p:txBody>
      </p:sp>
      <p:pic>
        <p:nvPicPr>
          <p:cNvPr id="4" name="Picture 4" descr="Ultimate Guide on How to Use Social Work Ecomaps | Social Work Haven">
            <a:extLst>
              <a:ext uri="{FF2B5EF4-FFF2-40B4-BE49-F238E27FC236}">
                <a16:creationId xmlns:a16="http://schemas.microsoft.com/office/drawing/2014/main" id="{3960DF07-C33B-9865-4E17-AA603231F2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98483" y="980728"/>
            <a:ext cx="2595033" cy="3917032"/>
          </a:xfrm>
          <a:prstGeom prst="rect">
            <a:avLst/>
          </a:prstGeom>
          <a:solidFill>
            <a:srgbClr val="FFFFFF"/>
          </a:solidFill>
        </p:spPr>
      </p:pic>
    </p:spTree>
    <p:extLst>
      <p:ext uri="{BB962C8B-B14F-4D97-AF65-F5344CB8AC3E}">
        <p14:creationId xmlns:p14="http://schemas.microsoft.com/office/powerpoint/2010/main" val="280390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ED903-F28D-12CC-3338-E19BADF2E0C9}"/>
              </a:ext>
            </a:extLst>
          </p:cNvPr>
          <p:cNvSpPr>
            <a:spLocks noGrp="1"/>
          </p:cNvSpPr>
          <p:nvPr>
            <p:ph type="title"/>
          </p:nvPr>
        </p:nvSpPr>
        <p:spPr>
          <a:xfrm>
            <a:off x="609600" y="274638"/>
            <a:ext cx="10972800" cy="1143000"/>
          </a:xfrm>
        </p:spPr>
        <p:txBody>
          <a:bodyPr anchor="ctr">
            <a:normAutofit/>
          </a:bodyPr>
          <a:lstStyle/>
          <a:p>
            <a:r>
              <a:rPr lang="en-GB" dirty="0"/>
              <a:t>Play Therapy</a:t>
            </a:r>
          </a:p>
        </p:txBody>
      </p:sp>
      <p:sp>
        <p:nvSpPr>
          <p:cNvPr id="3" name="Content Placeholder 2">
            <a:extLst>
              <a:ext uri="{FF2B5EF4-FFF2-40B4-BE49-F238E27FC236}">
                <a16:creationId xmlns:a16="http://schemas.microsoft.com/office/drawing/2014/main" id="{6BB0B926-6CC3-4EAE-81D1-E8B3C1544E67}"/>
              </a:ext>
            </a:extLst>
          </p:cNvPr>
          <p:cNvSpPr>
            <a:spLocks noGrp="1"/>
          </p:cNvSpPr>
          <p:nvPr>
            <p:ph sz="half" idx="1"/>
          </p:nvPr>
        </p:nvSpPr>
        <p:spPr>
          <a:xfrm>
            <a:off x="609600" y="1600201"/>
            <a:ext cx="5384800" cy="3989040"/>
          </a:xfrm>
        </p:spPr>
        <p:txBody>
          <a:bodyPr>
            <a:normAutofit/>
          </a:bodyPr>
          <a:lstStyle/>
          <a:p>
            <a:pPr>
              <a:lnSpc>
                <a:spcPct val="90000"/>
              </a:lnSpc>
            </a:pPr>
            <a:r>
              <a:rPr lang="en-GB" sz="2200" b="0" i="0" dirty="0">
                <a:effectLst/>
              </a:rPr>
              <a:t>Play Therapists are skilled professionals, who work with children (and their families) to work through difficult situations and experiences such as bereavement, abuse and neglect, depression and anxiety, family conflicts, psychological issues or other traumatic experiences. </a:t>
            </a:r>
          </a:p>
          <a:p>
            <a:pPr>
              <a:lnSpc>
                <a:spcPct val="90000"/>
              </a:lnSpc>
            </a:pPr>
            <a:r>
              <a:rPr lang="en-GB" sz="2200" b="0" i="0" dirty="0">
                <a:effectLst/>
              </a:rPr>
              <a:t>They use play to help children express and understand their emotions and experiences, and learn how to cope with difficult situations.</a:t>
            </a:r>
            <a:endParaRPr lang="en-GB" sz="2200" dirty="0"/>
          </a:p>
          <a:p>
            <a:pPr>
              <a:lnSpc>
                <a:spcPct val="90000"/>
              </a:lnSpc>
            </a:pPr>
            <a:endParaRPr lang="en-GB" sz="2200" dirty="0"/>
          </a:p>
        </p:txBody>
      </p:sp>
      <p:pic>
        <p:nvPicPr>
          <p:cNvPr id="5" name="Picture 2" descr="Play Therapy Benefits Children's Healing - Hosparus Health">
            <a:extLst>
              <a:ext uri="{FF2B5EF4-FFF2-40B4-BE49-F238E27FC236}">
                <a16:creationId xmlns:a16="http://schemas.microsoft.com/office/drawing/2014/main" id="{0BBD436B-E906-1B41-E3E5-78B334E51BB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97600" y="1803051"/>
            <a:ext cx="5384800" cy="3583339"/>
          </a:xfrm>
          <a:prstGeom prst="rect">
            <a:avLst/>
          </a:prstGeom>
          <a:solidFill>
            <a:srgbClr val="FFFFFF"/>
          </a:solidFill>
        </p:spPr>
      </p:pic>
    </p:spTree>
    <p:extLst>
      <p:ext uri="{BB962C8B-B14F-4D97-AF65-F5344CB8AC3E}">
        <p14:creationId xmlns:p14="http://schemas.microsoft.com/office/powerpoint/2010/main" val="379586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E0E59-170C-75DC-9CE4-381DDB017102}"/>
              </a:ext>
            </a:extLst>
          </p:cNvPr>
          <p:cNvSpPr>
            <a:spLocks noGrp="1"/>
          </p:cNvSpPr>
          <p:nvPr>
            <p:ph type="title"/>
          </p:nvPr>
        </p:nvSpPr>
        <p:spPr>
          <a:xfrm>
            <a:off x="609600" y="274638"/>
            <a:ext cx="10972800" cy="1143000"/>
          </a:xfrm>
        </p:spPr>
        <p:txBody>
          <a:bodyPr anchor="ctr">
            <a:normAutofit/>
          </a:bodyPr>
          <a:lstStyle/>
          <a:p>
            <a:r>
              <a:rPr lang="en-GB" dirty="0"/>
              <a:t>Animal Assisted Therapy</a:t>
            </a:r>
          </a:p>
        </p:txBody>
      </p:sp>
      <p:sp>
        <p:nvSpPr>
          <p:cNvPr id="3" name="Content Placeholder 2">
            <a:extLst>
              <a:ext uri="{FF2B5EF4-FFF2-40B4-BE49-F238E27FC236}">
                <a16:creationId xmlns:a16="http://schemas.microsoft.com/office/drawing/2014/main" id="{62326D3A-5042-FD60-04E4-618C6027DBC1}"/>
              </a:ext>
            </a:extLst>
          </p:cNvPr>
          <p:cNvSpPr>
            <a:spLocks noGrp="1"/>
          </p:cNvSpPr>
          <p:nvPr>
            <p:ph sz="half" idx="1"/>
          </p:nvPr>
        </p:nvSpPr>
        <p:spPr>
          <a:xfrm>
            <a:off x="609600" y="1600201"/>
            <a:ext cx="5384800" cy="3989040"/>
          </a:xfrm>
        </p:spPr>
        <p:txBody>
          <a:bodyPr>
            <a:normAutofit/>
          </a:bodyPr>
          <a:lstStyle/>
          <a:p>
            <a:pPr>
              <a:lnSpc>
                <a:spcPct val="90000"/>
              </a:lnSpc>
            </a:pPr>
            <a:r>
              <a:rPr lang="en-GB" sz="1800" b="0" dirty="0"/>
              <a:t>Many social workers find that animals are good assistants in the communication process.</a:t>
            </a:r>
          </a:p>
          <a:p>
            <a:pPr>
              <a:lnSpc>
                <a:spcPct val="90000"/>
              </a:lnSpc>
            </a:pPr>
            <a:r>
              <a:rPr lang="en-GB" sz="1800" b="0" dirty="0"/>
              <a:t>The beneficial effects of animal- assisted therapy have been recognised since 1945, when therapy dogs were first trained to provide comfort and motivation to injured World War 2 survivors</a:t>
            </a:r>
          </a:p>
          <a:p>
            <a:pPr>
              <a:lnSpc>
                <a:spcPct val="90000"/>
              </a:lnSpc>
            </a:pPr>
            <a:r>
              <a:rPr lang="en-GB" sz="1800" b="0" dirty="0"/>
              <a:t>Adaptions to these observations have been made, animals are now being taken into all environments, including schools to help with learning to read, relaxation and communication. </a:t>
            </a:r>
          </a:p>
          <a:p>
            <a:pPr>
              <a:lnSpc>
                <a:spcPct val="90000"/>
              </a:lnSpc>
            </a:pPr>
            <a:r>
              <a:rPr lang="en-GB" sz="1800" b="0" dirty="0"/>
              <a:t>Therapeutic riding has also been recognised as a technique to help people with physical, developmental and emotional health challenges. </a:t>
            </a:r>
          </a:p>
          <a:p>
            <a:pPr>
              <a:lnSpc>
                <a:spcPct val="90000"/>
              </a:lnSpc>
            </a:pPr>
            <a:endParaRPr lang="en-GB" sz="1800" dirty="0"/>
          </a:p>
        </p:txBody>
      </p:sp>
      <p:pic>
        <p:nvPicPr>
          <p:cNvPr id="5" name="Picture 2" descr="Community Dogs in Health and Social Care - Dogs for Good">
            <a:extLst>
              <a:ext uri="{FF2B5EF4-FFF2-40B4-BE49-F238E27FC236}">
                <a16:creationId xmlns:a16="http://schemas.microsoft.com/office/drawing/2014/main" id="{498DC040-DB8C-D44A-A587-5FCE6FCF136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600" r="17887" b="1"/>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146953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6E4A7F9-3B7F-6795-089F-E340B5F5EEAA}"/>
              </a:ext>
            </a:extLst>
          </p:cNvPr>
          <p:cNvSpPr>
            <a:spLocks noGrp="1"/>
          </p:cNvSpPr>
          <p:nvPr>
            <p:ph type="title"/>
          </p:nvPr>
        </p:nvSpPr>
        <p:spPr/>
        <p:txBody>
          <a:bodyPr/>
          <a:lstStyle/>
          <a:p>
            <a:r>
              <a:rPr lang="en-GB" dirty="0"/>
              <a:t>Communication </a:t>
            </a:r>
          </a:p>
        </p:txBody>
      </p:sp>
      <p:sp>
        <p:nvSpPr>
          <p:cNvPr id="6" name="Content Placeholder 5">
            <a:extLst>
              <a:ext uri="{FF2B5EF4-FFF2-40B4-BE49-F238E27FC236}">
                <a16:creationId xmlns:a16="http://schemas.microsoft.com/office/drawing/2014/main" id="{8BCE8378-FB92-716D-CDBC-B9F43D27AC9F}"/>
              </a:ext>
            </a:extLst>
          </p:cNvPr>
          <p:cNvSpPr>
            <a:spLocks noGrp="1"/>
          </p:cNvSpPr>
          <p:nvPr>
            <p:ph idx="1"/>
          </p:nvPr>
        </p:nvSpPr>
        <p:spPr/>
        <p:txBody>
          <a:bodyPr/>
          <a:lstStyle/>
          <a:p>
            <a:r>
              <a:rPr lang="en-GB" dirty="0"/>
              <a:t>Can you think of any other forms of therapeutic communication?</a:t>
            </a:r>
          </a:p>
          <a:p>
            <a:r>
              <a:rPr lang="en-GB" dirty="0"/>
              <a:t>For our next session, think about a form of communication that you would like to use in practice. </a:t>
            </a:r>
          </a:p>
          <a:p>
            <a:endParaRPr lang="en-GB" dirty="0"/>
          </a:p>
        </p:txBody>
      </p:sp>
    </p:spTree>
    <p:extLst>
      <p:ext uri="{BB962C8B-B14F-4D97-AF65-F5344CB8AC3E}">
        <p14:creationId xmlns:p14="http://schemas.microsoft.com/office/powerpoint/2010/main" val="25126973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139</TotalTime>
  <Words>1902</Words>
  <Application>Microsoft Office PowerPoint</Application>
  <PresentationFormat>Widescreen</PresentationFormat>
  <Paragraphs>159</Paragraphs>
  <Slides>28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Myriad Pro</vt:lpstr>
      <vt:lpstr>Roboto</vt:lpstr>
      <vt:lpstr>20140311PresentationUWTSDTemplate</vt:lpstr>
      <vt:lpstr>PowerPoint Presentation</vt:lpstr>
      <vt:lpstr>Scope</vt:lpstr>
      <vt:lpstr>Scope</vt:lpstr>
      <vt:lpstr>Related Terms</vt:lpstr>
      <vt:lpstr>Theoretical Evolution</vt:lpstr>
      <vt:lpstr>Theoretical Evolution</vt:lpstr>
      <vt:lpstr>Structural- Functional Theory </vt:lpstr>
      <vt:lpstr>Nuclear Family</vt:lpstr>
      <vt:lpstr>The New ‘Norm’</vt:lpstr>
      <vt:lpstr>Protected Characteristics </vt:lpstr>
      <vt:lpstr>The Family Dynamic</vt:lpstr>
      <vt:lpstr>‘Dysfunctional’ Family Dynamics</vt:lpstr>
      <vt:lpstr>Intervention </vt:lpstr>
      <vt:lpstr>Intervention </vt:lpstr>
      <vt:lpstr>Intervention </vt:lpstr>
      <vt:lpstr>Intervention </vt:lpstr>
      <vt:lpstr>Systems Theory and Social Work </vt:lpstr>
      <vt:lpstr>Systems Theory – Explained </vt:lpstr>
      <vt:lpstr>Holistic Insights </vt:lpstr>
      <vt:lpstr>Family Tree - Genealogy</vt:lpstr>
      <vt:lpstr>One Page Profile </vt:lpstr>
      <vt:lpstr>PowerPoint Presentation</vt:lpstr>
      <vt:lpstr>Communication via Drawings </vt:lpstr>
      <vt:lpstr>Eco-Mapping</vt:lpstr>
      <vt:lpstr>PowerPoint Presentation</vt:lpstr>
      <vt:lpstr>Play Therapy</vt:lpstr>
      <vt:lpstr>Animal Assisted Therapy</vt:lpstr>
      <vt:lpstr>Communication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2023-09-24T08:30:32Z</dcterms:created>
  <dcterms:modified xsi:type="dcterms:W3CDTF">2024-10-09T10:07:21Z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