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8" r:id="rId3"/>
    <p:sldId id="257" r:id="rId4"/>
    <p:sldId id="267" r:id="rId5"/>
    <p:sldId id="269" r:id="rId6"/>
    <p:sldId id="264" r:id="rId7"/>
    <p:sldId id="266" r:id="rId8"/>
    <p:sldId id="259" r:id="rId9"/>
    <p:sldId id="260" r:id="rId10"/>
    <p:sldId id="261"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85" d="100"/>
          <a:sy n="85" d="100"/>
        </p:scale>
        <p:origin x="76" y="4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56A9E9-FB8C-4C79-9232-9FA0C7BD099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87A1B3F-B4A2-4AD1-B78C-ADBA3658DD67}">
      <dgm:prSet/>
      <dgm:spPr/>
      <dgm:t>
        <a:bodyPr/>
        <a:lstStyle/>
        <a:p>
          <a:r>
            <a:rPr lang="en-US"/>
            <a:t>I've chosen four works that represent digital technologies (Ferrari, 2013).</a:t>
          </a:r>
        </a:p>
      </dgm:t>
    </dgm:pt>
    <dgm:pt modelId="{418BD814-8E1C-4C63-BD2C-3E99EB8BF45F}" type="parTrans" cxnId="{ED4F1BAC-D2FD-44F7-8AE4-6921E9827098}">
      <dgm:prSet/>
      <dgm:spPr/>
      <dgm:t>
        <a:bodyPr/>
        <a:lstStyle/>
        <a:p>
          <a:endParaRPr lang="en-US"/>
        </a:p>
      </dgm:t>
    </dgm:pt>
    <dgm:pt modelId="{220926A1-22E9-4945-8185-591C90F52B6C}" type="sibTrans" cxnId="{ED4F1BAC-D2FD-44F7-8AE4-6921E9827098}">
      <dgm:prSet/>
      <dgm:spPr/>
      <dgm:t>
        <a:bodyPr/>
        <a:lstStyle/>
        <a:p>
          <a:endParaRPr lang="en-US"/>
        </a:p>
      </dgm:t>
    </dgm:pt>
    <dgm:pt modelId="{EA463B40-2049-4742-AF6D-8025E71ED15A}">
      <dgm:prSet/>
      <dgm:spPr/>
      <dgm:t>
        <a:bodyPr/>
        <a:lstStyle/>
        <a:p>
          <a:r>
            <a:rPr lang="en-US"/>
            <a:t>All items illustrate one of the skills areas from the module (JISC, 2022).</a:t>
          </a:r>
        </a:p>
      </dgm:t>
    </dgm:pt>
    <dgm:pt modelId="{FF0FD4FE-4524-4B05-9C7E-CAD3584327E1}" type="parTrans" cxnId="{12213923-572C-4CA2-9CBC-0435686C36AA}">
      <dgm:prSet/>
      <dgm:spPr/>
      <dgm:t>
        <a:bodyPr/>
        <a:lstStyle/>
        <a:p>
          <a:endParaRPr lang="en-US"/>
        </a:p>
      </dgm:t>
    </dgm:pt>
    <dgm:pt modelId="{3F1689AD-B7BF-4442-87F9-0EF33AB1B2B7}" type="sibTrans" cxnId="{12213923-572C-4CA2-9CBC-0435686C36AA}">
      <dgm:prSet/>
      <dgm:spPr/>
      <dgm:t>
        <a:bodyPr/>
        <a:lstStyle/>
        <a:p>
          <a:endParaRPr lang="en-US"/>
        </a:p>
      </dgm:t>
    </dgm:pt>
    <dgm:pt modelId="{344EC784-B74B-404E-A184-16C150809E53}">
      <dgm:prSet/>
      <dgm:spPr/>
      <dgm:t>
        <a:bodyPr/>
        <a:lstStyle/>
        <a:p>
          <a:r>
            <a:rPr lang="en-US"/>
            <a:t>The pieces are definitely showing a progression throughout the 10 weeks ( Kolb, 2015).</a:t>
          </a:r>
        </a:p>
      </dgm:t>
    </dgm:pt>
    <dgm:pt modelId="{905B5389-CFB9-4BB5-9C15-B010AE42D91E}" type="parTrans" cxnId="{D11B69FE-24E4-41BB-A39D-26A394AD11DD}">
      <dgm:prSet/>
      <dgm:spPr/>
      <dgm:t>
        <a:bodyPr/>
        <a:lstStyle/>
        <a:p>
          <a:endParaRPr lang="en-US"/>
        </a:p>
      </dgm:t>
    </dgm:pt>
    <dgm:pt modelId="{15A5CB0E-B3B0-487D-82AA-1D643796E8AB}" type="sibTrans" cxnId="{D11B69FE-24E4-41BB-A39D-26A394AD11DD}">
      <dgm:prSet/>
      <dgm:spPr/>
      <dgm:t>
        <a:bodyPr/>
        <a:lstStyle/>
        <a:p>
          <a:endParaRPr lang="en-US"/>
        </a:p>
      </dgm:t>
    </dgm:pt>
    <dgm:pt modelId="{187384E8-29BB-4F1C-9365-79D75B94F4DA}">
      <dgm:prSet/>
      <dgm:spPr/>
      <dgm:t>
        <a:bodyPr/>
        <a:lstStyle/>
        <a:p>
          <a:r>
            <a:rPr lang="en-US"/>
            <a:t>They work together on word processing, data, presentation and design (European Commission, 2022).</a:t>
          </a:r>
        </a:p>
      </dgm:t>
    </dgm:pt>
    <dgm:pt modelId="{2EEAD374-0186-4176-BEB9-9B57A2CC550D}" type="parTrans" cxnId="{C9B6604E-7857-4F81-872F-9529D75452D1}">
      <dgm:prSet/>
      <dgm:spPr/>
      <dgm:t>
        <a:bodyPr/>
        <a:lstStyle/>
        <a:p>
          <a:endParaRPr lang="en-US"/>
        </a:p>
      </dgm:t>
    </dgm:pt>
    <dgm:pt modelId="{879C1565-B832-461E-9D46-AEEC08B6EE82}" type="sibTrans" cxnId="{C9B6604E-7857-4F81-872F-9529D75452D1}">
      <dgm:prSet/>
      <dgm:spPr/>
      <dgm:t>
        <a:bodyPr/>
        <a:lstStyle/>
        <a:p>
          <a:endParaRPr lang="en-US"/>
        </a:p>
      </dgm:t>
    </dgm:pt>
    <dgm:pt modelId="{FAE95802-8E35-4B4E-92AF-B79ABE242E7A}" type="pres">
      <dgm:prSet presAssocID="{BE56A9E9-FB8C-4C79-9232-9FA0C7BD099D}" presName="root" presStyleCnt="0">
        <dgm:presLayoutVars>
          <dgm:dir/>
          <dgm:resizeHandles val="exact"/>
        </dgm:presLayoutVars>
      </dgm:prSet>
      <dgm:spPr/>
    </dgm:pt>
    <dgm:pt modelId="{63091968-267C-4303-A25C-FE8F06390864}" type="pres">
      <dgm:prSet presAssocID="{F87A1B3F-B4A2-4AD1-B78C-ADBA3658DD67}" presName="compNode" presStyleCnt="0"/>
      <dgm:spPr/>
    </dgm:pt>
    <dgm:pt modelId="{955BC5AB-C5C5-468B-A145-DA94DC508EA1}" type="pres">
      <dgm:prSet presAssocID="{F87A1B3F-B4A2-4AD1-B78C-ADBA3658DD67}" presName="bgRect" presStyleLbl="bgShp" presStyleIdx="0" presStyleCnt="4"/>
      <dgm:spPr/>
    </dgm:pt>
    <dgm:pt modelId="{BFFB9F5A-B13D-4797-9F63-87CD60E8A27D}" type="pres">
      <dgm:prSet presAssocID="{F87A1B3F-B4A2-4AD1-B78C-ADBA3658DD6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ooter"/>
        </a:ext>
      </dgm:extLst>
    </dgm:pt>
    <dgm:pt modelId="{DB8186D0-3466-485C-AE74-CF469A752FF8}" type="pres">
      <dgm:prSet presAssocID="{F87A1B3F-B4A2-4AD1-B78C-ADBA3658DD67}" presName="spaceRect" presStyleCnt="0"/>
      <dgm:spPr/>
    </dgm:pt>
    <dgm:pt modelId="{0A1A8F75-591B-4592-8D6A-34F78C6D91AB}" type="pres">
      <dgm:prSet presAssocID="{F87A1B3F-B4A2-4AD1-B78C-ADBA3658DD67}" presName="parTx" presStyleLbl="revTx" presStyleIdx="0" presStyleCnt="4">
        <dgm:presLayoutVars>
          <dgm:chMax val="0"/>
          <dgm:chPref val="0"/>
        </dgm:presLayoutVars>
      </dgm:prSet>
      <dgm:spPr/>
    </dgm:pt>
    <dgm:pt modelId="{1BB943F6-E38D-4364-BC21-94C323A75F0F}" type="pres">
      <dgm:prSet presAssocID="{220926A1-22E9-4945-8185-591C90F52B6C}" presName="sibTrans" presStyleCnt="0"/>
      <dgm:spPr/>
    </dgm:pt>
    <dgm:pt modelId="{79DDD71C-D4D6-4593-8A69-87CD208A691C}" type="pres">
      <dgm:prSet presAssocID="{EA463B40-2049-4742-AF6D-8025E71ED15A}" presName="compNode" presStyleCnt="0"/>
      <dgm:spPr/>
    </dgm:pt>
    <dgm:pt modelId="{08538749-9CA2-4E29-9DB4-97AE9FD391CB}" type="pres">
      <dgm:prSet presAssocID="{EA463B40-2049-4742-AF6D-8025E71ED15A}" presName="bgRect" presStyleLbl="bgShp" presStyleIdx="1" presStyleCnt="4"/>
      <dgm:spPr/>
    </dgm:pt>
    <dgm:pt modelId="{F36E798A-375E-4B7D-9856-0E78289EF816}" type="pres">
      <dgm:prSet presAssocID="{EA463B40-2049-4742-AF6D-8025E71ED15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55F8CEF0-DD7B-4A7E-9A26-05B9C30C96DD}" type="pres">
      <dgm:prSet presAssocID="{EA463B40-2049-4742-AF6D-8025E71ED15A}" presName="spaceRect" presStyleCnt="0"/>
      <dgm:spPr/>
    </dgm:pt>
    <dgm:pt modelId="{B24BA472-FF08-45AE-83D4-34AC4062C388}" type="pres">
      <dgm:prSet presAssocID="{EA463B40-2049-4742-AF6D-8025E71ED15A}" presName="parTx" presStyleLbl="revTx" presStyleIdx="1" presStyleCnt="4">
        <dgm:presLayoutVars>
          <dgm:chMax val="0"/>
          <dgm:chPref val="0"/>
        </dgm:presLayoutVars>
      </dgm:prSet>
      <dgm:spPr/>
    </dgm:pt>
    <dgm:pt modelId="{894E08C9-BC51-4F72-B977-EC05850FFD50}" type="pres">
      <dgm:prSet presAssocID="{3F1689AD-B7BF-4442-87F9-0EF33AB1B2B7}" presName="sibTrans" presStyleCnt="0"/>
      <dgm:spPr/>
    </dgm:pt>
    <dgm:pt modelId="{963CA9E1-44E4-4F18-BDFD-1AFFCDF87BFC}" type="pres">
      <dgm:prSet presAssocID="{344EC784-B74B-404E-A184-16C150809E53}" presName="compNode" presStyleCnt="0"/>
      <dgm:spPr/>
    </dgm:pt>
    <dgm:pt modelId="{CCFA5BE2-46A2-47B8-94E1-C1EC409886D2}" type="pres">
      <dgm:prSet presAssocID="{344EC784-B74B-404E-A184-16C150809E53}" presName="bgRect" presStyleLbl="bgShp" presStyleIdx="2" presStyleCnt="4"/>
      <dgm:spPr/>
    </dgm:pt>
    <dgm:pt modelId="{0D490D7E-5830-48DA-830A-C6AE7B8CC5FA}" type="pres">
      <dgm:prSet presAssocID="{344EC784-B74B-404E-A184-16C150809E5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bulb"/>
        </a:ext>
      </dgm:extLst>
    </dgm:pt>
    <dgm:pt modelId="{58A78F7F-36C2-4909-8777-FE1CF0111018}" type="pres">
      <dgm:prSet presAssocID="{344EC784-B74B-404E-A184-16C150809E53}" presName="spaceRect" presStyleCnt="0"/>
      <dgm:spPr/>
    </dgm:pt>
    <dgm:pt modelId="{9181B8ED-BF18-47D8-B0AF-A7CE1DBA2C31}" type="pres">
      <dgm:prSet presAssocID="{344EC784-B74B-404E-A184-16C150809E53}" presName="parTx" presStyleLbl="revTx" presStyleIdx="2" presStyleCnt="4">
        <dgm:presLayoutVars>
          <dgm:chMax val="0"/>
          <dgm:chPref val="0"/>
        </dgm:presLayoutVars>
      </dgm:prSet>
      <dgm:spPr/>
    </dgm:pt>
    <dgm:pt modelId="{AADBF2AA-310D-4159-89FE-EDAE5B806DFE}" type="pres">
      <dgm:prSet presAssocID="{15A5CB0E-B3B0-487D-82AA-1D643796E8AB}" presName="sibTrans" presStyleCnt="0"/>
      <dgm:spPr/>
    </dgm:pt>
    <dgm:pt modelId="{B00EB6A2-E314-4133-A51E-72D75318AE67}" type="pres">
      <dgm:prSet presAssocID="{187384E8-29BB-4F1C-9365-79D75B94F4DA}" presName="compNode" presStyleCnt="0"/>
      <dgm:spPr/>
    </dgm:pt>
    <dgm:pt modelId="{D8A85F3E-9977-429A-B636-EC5EAC19892D}" type="pres">
      <dgm:prSet presAssocID="{187384E8-29BB-4F1C-9365-79D75B94F4DA}" presName="bgRect" presStyleLbl="bgShp" presStyleIdx="3" presStyleCnt="4"/>
      <dgm:spPr/>
    </dgm:pt>
    <dgm:pt modelId="{0CD6C3C1-1FCB-4B86-A4F0-7E3F55AC9507}" type="pres">
      <dgm:prSet presAssocID="{187384E8-29BB-4F1C-9365-79D75B94F4D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300F38D5-F746-4912-BDFE-A7C0C841BA1E}" type="pres">
      <dgm:prSet presAssocID="{187384E8-29BB-4F1C-9365-79D75B94F4DA}" presName="spaceRect" presStyleCnt="0"/>
      <dgm:spPr/>
    </dgm:pt>
    <dgm:pt modelId="{87D5495F-1A6F-4894-B69A-49014D2FE6BD}" type="pres">
      <dgm:prSet presAssocID="{187384E8-29BB-4F1C-9365-79D75B94F4DA}" presName="parTx" presStyleLbl="revTx" presStyleIdx="3" presStyleCnt="4">
        <dgm:presLayoutVars>
          <dgm:chMax val="0"/>
          <dgm:chPref val="0"/>
        </dgm:presLayoutVars>
      </dgm:prSet>
      <dgm:spPr/>
    </dgm:pt>
  </dgm:ptLst>
  <dgm:cxnLst>
    <dgm:cxn modelId="{415CE003-E756-4EDD-89A7-D0ACB469B414}" type="presOf" srcId="{F87A1B3F-B4A2-4AD1-B78C-ADBA3658DD67}" destId="{0A1A8F75-591B-4592-8D6A-34F78C6D91AB}" srcOrd="0" destOrd="0" presId="urn:microsoft.com/office/officeart/2018/2/layout/IconVerticalSolidList"/>
    <dgm:cxn modelId="{12213923-572C-4CA2-9CBC-0435686C36AA}" srcId="{BE56A9E9-FB8C-4C79-9232-9FA0C7BD099D}" destId="{EA463B40-2049-4742-AF6D-8025E71ED15A}" srcOrd="1" destOrd="0" parTransId="{FF0FD4FE-4524-4B05-9C7E-CAD3584327E1}" sibTransId="{3F1689AD-B7BF-4442-87F9-0EF33AB1B2B7}"/>
    <dgm:cxn modelId="{C9B6604E-7857-4F81-872F-9529D75452D1}" srcId="{BE56A9E9-FB8C-4C79-9232-9FA0C7BD099D}" destId="{187384E8-29BB-4F1C-9365-79D75B94F4DA}" srcOrd="3" destOrd="0" parTransId="{2EEAD374-0186-4176-BEB9-9B57A2CC550D}" sibTransId="{879C1565-B832-461E-9D46-AEEC08B6EE82}"/>
    <dgm:cxn modelId="{5C577385-214D-4E96-A15F-4254184BBB08}" type="presOf" srcId="{EA463B40-2049-4742-AF6D-8025E71ED15A}" destId="{B24BA472-FF08-45AE-83D4-34AC4062C388}" srcOrd="0" destOrd="0" presId="urn:microsoft.com/office/officeart/2018/2/layout/IconVerticalSolidList"/>
    <dgm:cxn modelId="{B91FB387-2167-49DF-84DB-6F1AD6299E14}" type="presOf" srcId="{344EC784-B74B-404E-A184-16C150809E53}" destId="{9181B8ED-BF18-47D8-B0AF-A7CE1DBA2C31}" srcOrd="0" destOrd="0" presId="urn:microsoft.com/office/officeart/2018/2/layout/IconVerticalSolidList"/>
    <dgm:cxn modelId="{FDAA6498-3F0D-424E-ABBA-7929D03B3204}" type="presOf" srcId="{187384E8-29BB-4F1C-9365-79D75B94F4DA}" destId="{87D5495F-1A6F-4894-B69A-49014D2FE6BD}" srcOrd="0" destOrd="0" presId="urn:microsoft.com/office/officeart/2018/2/layout/IconVerticalSolidList"/>
    <dgm:cxn modelId="{AC8185A9-B268-454A-81F2-6D41F04723BF}" type="presOf" srcId="{BE56A9E9-FB8C-4C79-9232-9FA0C7BD099D}" destId="{FAE95802-8E35-4B4E-92AF-B79ABE242E7A}" srcOrd="0" destOrd="0" presId="urn:microsoft.com/office/officeart/2018/2/layout/IconVerticalSolidList"/>
    <dgm:cxn modelId="{ED4F1BAC-D2FD-44F7-8AE4-6921E9827098}" srcId="{BE56A9E9-FB8C-4C79-9232-9FA0C7BD099D}" destId="{F87A1B3F-B4A2-4AD1-B78C-ADBA3658DD67}" srcOrd="0" destOrd="0" parTransId="{418BD814-8E1C-4C63-BD2C-3E99EB8BF45F}" sibTransId="{220926A1-22E9-4945-8185-591C90F52B6C}"/>
    <dgm:cxn modelId="{D11B69FE-24E4-41BB-A39D-26A394AD11DD}" srcId="{BE56A9E9-FB8C-4C79-9232-9FA0C7BD099D}" destId="{344EC784-B74B-404E-A184-16C150809E53}" srcOrd="2" destOrd="0" parTransId="{905B5389-CFB9-4BB5-9C15-B010AE42D91E}" sibTransId="{15A5CB0E-B3B0-487D-82AA-1D643796E8AB}"/>
    <dgm:cxn modelId="{F0318D96-5CDD-4590-8A02-5F66BCD39444}" type="presParOf" srcId="{FAE95802-8E35-4B4E-92AF-B79ABE242E7A}" destId="{63091968-267C-4303-A25C-FE8F06390864}" srcOrd="0" destOrd="0" presId="urn:microsoft.com/office/officeart/2018/2/layout/IconVerticalSolidList"/>
    <dgm:cxn modelId="{B7623E86-E564-4959-8B38-D2FD192692F0}" type="presParOf" srcId="{63091968-267C-4303-A25C-FE8F06390864}" destId="{955BC5AB-C5C5-468B-A145-DA94DC508EA1}" srcOrd="0" destOrd="0" presId="urn:microsoft.com/office/officeart/2018/2/layout/IconVerticalSolidList"/>
    <dgm:cxn modelId="{1A3D0816-D424-4968-B99F-FCC3046A1B9D}" type="presParOf" srcId="{63091968-267C-4303-A25C-FE8F06390864}" destId="{BFFB9F5A-B13D-4797-9F63-87CD60E8A27D}" srcOrd="1" destOrd="0" presId="urn:microsoft.com/office/officeart/2018/2/layout/IconVerticalSolidList"/>
    <dgm:cxn modelId="{8F6A5629-ED8A-4408-A968-EDA35271F38D}" type="presParOf" srcId="{63091968-267C-4303-A25C-FE8F06390864}" destId="{DB8186D0-3466-485C-AE74-CF469A752FF8}" srcOrd="2" destOrd="0" presId="urn:microsoft.com/office/officeart/2018/2/layout/IconVerticalSolidList"/>
    <dgm:cxn modelId="{3DF4929F-240F-42AC-A579-B2DD934E4080}" type="presParOf" srcId="{63091968-267C-4303-A25C-FE8F06390864}" destId="{0A1A8F75-591B-4592-8D6A-34F78C6D91AB}" srcOrd="3" destOrd="0" presId="urn:microsoft.com/office/officeart/2018/2/layout/IconVerticalSolidList"/>
    <dgm:cxn modelId="{0DA66814-26A8-4C4F-880D-78E8125EB8AD}" type="presParOf" srcId="{FAE95802-8E35-4B4E-92AF-B79ABE242E7A}" destId="{1BB943F6-E38D-4364-BC21-94C323A75F0F}" srcOrd="1" destOrd="0" presId="urn:microsoft.com/office/officeart/2018/2/layout/IconVerticalSolidList"/>
    <dgm:cxn modelId="{A21F9D0B-6D98-4C37-97EE-9DBB6346EEE2}" type="presParOf" srcId="{FAE95802-8E35-4B4E-92AF-B79ABE242E7A}" destId="{79DDD71C-D4D6-4593-8A69-87CD208A691C}" srcOrd="2" destOrd="0" presId="urn:microsoft.com/office/officeart/2018/2/layout/IconVerticalSolidList"/>
    <dgm:cxn modelId="{CB382175-6A35-4F16-A9DF-7E028DE59130}" type="presParOf" srcId="{79DDD71C-D4D6-4593-8A69-87CD208A691C}" destId="{08538749-9CA2-4E29-9DB4-97AE9FD391CB}" srcOrd="0" destOrd="0" presId="urn:microsoft.com/office/officeart/2018/2/layout/IconVerticalSolidList"/>
    <dgm:cxn modelId="{D6CC471A-EEC8-4B59-AA2B-6C1925F0071A}" type="presParOf" srcId="{79DDD71C-D4D6-4593-8A69-87CD208A691C}" destId="{F36E798A-375E-4B7D-9856-0E78289EF816}" srcOrd="1" destOrd="0" presId="urn:microsoft.com/office/officeart/2018/2/layout/IconVerticalSolidList"/>
    <dgm:cxn modelId="{F0005B6B-3E08-4A91-B26F-1B7635613FF6}" type="presParOf" srcId="{79DDD71C-D4D6-4593-8A69-87CD208A691C}" destId="{55F8CEF0-DD7B-4A7E-9A26-05B9C30C96DD}" srcOrd="2" destOrd="0" presId="urn:microsoft.com/office/officeart/2018/2/layout/IconVerticalSolidList"/>
    <dgm:cxn modelId="{4CF3ADAA-555D-42AD-9BB3-C72433C54A7D}" type="presParOf" srcId="{79DDD71C-D4D6-4593-8A69-87CD208A691C}" destId="{B24BA472-FF08-45AE-83D4-34AC4062C388}" srcOrd="3" destOrd="0" presId="urn:microsoft.com/office/officeart/2018/2/layout/IconVerticalSolidList"/>
    <dgm:cxn modelId="{E9BFD8D7-2BA4-4010-A3C7-5EA415583524}" type="presParOf" srcId="{FAE95802-8E35-4B4E-92AF-B79ABE242E7A}" destId="{894E08C9-BC51-4F72-B977-EC05850FFD50}" srcOrd="3" destOrd="0" presId="urn:microsoft.com/office/officeart/2018/2/layout/IconVerticalSolidList"/>
    <dgm:cxn modelId="{60B56EFE-A63E-46D8-B77C-965D75C82231}" type="presParOf" srcId="{FAE95802-8E35-4B4E-92AF-B79ABE242E7A}" destId="{963CA9E1-44E4-4F18-BDFD-1AFFCDF87BFC}" srcOrd="4" destOrd="0" presId="urn:microsoft.com/office/officeart/2018/2/layout/IconVerticalSolidList"/>
    <dgm:cxn modelId="{30E63B43-D0D6-4E07-BDD5-AA312A793F63}" type="presParOf" srcId="{963CA9E1-44E4-4F18-BDFD-1AFFCDF87BFC}" destId="{CCFA5BE2-46A2-47B8-94E1-C1EC409886D2}" srcOrd="0" destOrd="0" presId="urn:microsoft.com/office/officeart/2018/2/layout/IconVerticalSolidList"/>
    <dgm:cxn modelId="{607706F3-9297-4725-B3D7-CDA5142386B0}" type="presParOf" srcId="{963CA9E1-44E4-4F18-BDFD-1AFFCDF87BFC}" destId="{0D490D7E-5830-48DA-830A-C6AE7B8CC5FA}" srcOrd="1" destOrd="0" presId="urn:microsoft.com/office/officeart/2018/2/layout/IconVerticalSolidList"/>
    <dgm:cxn modelId="{797AB597-09A4-478D-8BE9-8CFABF708E65}" type="presParOf" srcId="{963CA9E1-44E4-4F18-BDFD-1AFFCDF87BFC}" destId="{58A78F7F-36C2-4909-8777-FE1CF0111018}" srcOrd="2" destOrd="0" presId="urn:microsoft.com/office/officeart/2018/2/layout/IconVerticalSolidList"/>
    <dgm:cxn modelId="{05D93A0D-E670-414B-808E-0E9C987E7C51}" type="presParOf" srcId="{963CA9E1-44E4-4F18-BDFD-1AFFCDF87BFC}" destId="{9181B8ED-BF18-47D8-B0AF-A7CE1DBA2C31}" srcOrd="3" destOrd="0" presId="urn:microsoft.com/office/officeart/2018/2/layout/IconVerticalSolidList"/>
    <dgm:cxn modelId="{DDF4AB12-3D67-4091-B1F6-96EAF42A01A8}" type="presParOf" srcId="{FAE95802-8E35-4B4E-92AF-B79ABE242E7A}" destId="{AADBF2AA-310D-4159-89FE-EDAE5B806DFE}" srcOrd="5" destOrd="0" presId="urn:microsoft.com/office/officeart/2018/2/layout/IconVerticalSolidList"/>
    <dgm:cxn modelId="{4DA64121-4C96-41CA-863F-4149B8BACF4B}" type="presParOf" srcId="{FAE95802-8E35-4B4E-92AF-B79ABE242E7A}" destId="{B00EB6A2-E314-4133-A51E-72D75318AE67}" srcOrd="6" destOrd="0" presId="urn:microsoft.com/office/officeart/2018/2/layout/IconVerticalSolidList"/>
    <dgm:cxn modelId="{52991139-4BCC-4F01-8667-FCE6A675879D}" type="presParOf" srcId="{B00EB6A2-E314-4133-A51E-72D75318AE67}" destId="{D8A85F3E-9977-429A-B636-EC5EAC19892D}" srcOrd="0" destOrd="0" presId="urn:microsoft.com/office/officeart/2018/2/layout/IconVerticalSolidList"/>
    <dgm:cxn modelId="{302C1333-CE0B-48DC-A7C6-43B289F67397}" type="presParOf" srcId="{B00EB6A2-E314-4133-A51E-72D75318AE67}" destId="{0CD6C3C1-1FCB-4B86-A4F0-7E3F55AC9507}" srcOrd="1" destOrd="0" presId="urn:microsoft.com/office/officeart/2018/2/layout/IconVerticalSolidList"/>
    <dgm:cxn modelId="{68109884-373E-41C5-97B1-3DF9AC2440E9}" type="presParOf" srcId="{B00EB6A2-E314-4133-A51E-72D75318AE67}" destId="{300F38D5-F746-4912-BDFE-A7C0C841BA1E}" srcOrd="2" destOrd="0" presId="urn:microsoft.com/office/officeart/2018/2/layout/IconVerticalSolidList"/>
    <dgm:cxn modelId="{45509B60-5933-44E4-89EB-53B9F40DD2CA}" type="presParOf" srcId="{B00EB6A2-E314-4133-A51E-72D75318AE67}" destId="{87D5495F-1A6F-4894-B69A-49014D2FE6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C46FD7-9610-4509-966B-29D19E33C36C}"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6D09664F-0616-456E-9259-70166A8F934D}">
      <dgm:prSet/>
      <dgm:spPr/>
      <dgm:t>
        <a:bodyPr/>
        <a:lstStyle/>
        <a:p>
          <a:r>
            <a:rPr lang="en-US"/>
            <a:t>Developed better file and document management and formatting skills (JISC, 2022).</a:t>
          </a:r>
        </a:p>
      </dgm:t>
    </dgm:pt>
    <dgm:pt modelId="{B42A927A-066D-4C06-8456-2ABE225EE6FA}" type="parTrans" cxnId="{2B31E6C1-C7FF-4ABE-81DF-2AC61ABFCAF4}">
      <dgm:prSet/>
      <dgm:spPr/>
      <dgm:t>
        <a:bodyPr/>
        <a:lstStyle/>
        <a:p>
          <a:endParaRPr lang="en-US"/>
        </a:p>
      </dgm:t>
    </dgm:pt>
    <dgm:pt modelId="{FB1467F0-15AD-4B05-85DD-4369EE99545D}" type="sibTrans" cxnId="{2B31E6C1-C7FF-4ABE-81DF-2AC61ABFCAF4}">
      <dgm:prSet/>
      <dgm:spPr/>
      <dgm:t>
        <a:bodyPr/>
        <a:lstStyle/>
        <a:p>
          <a:endParaRPr lang="en-US"/>
        </a:p>
      </dgm:t>
    </dgm:pt>
    <dgm:pt modelId="{99C91FD4-3AD3-4333-827F-15DF32AFD8E1}">
      <dgm:prSet/>
      <dgm:spPr/>
      <dgm:t>
        <a:bodyPr/>
        <a:lstStyle/>
        <a:p>
          <a:r>
            <a:rPr lang="en-US"/>
            <a:t>Learned data handling skills on spreadsheets (Ferrari, 2013).</a:t>
          </a:r>
        </a:p>
      </dgm:t>
    </dgm:pt>
    <dgm:pt modelId="{56FAD040-E7C4-41C1-93F5-0A99D8A5735B}" type="parTrans" cxnId="{49710B05-9057-4BE8-AFFF-32795AF0F9FE}">
      <dgm:prSet/>
      <dgm:spPr/>
      <dgm:t>
        <a:bodyPr/>
        <a:lstStyle/>
        <a:p>
          <a:endParaRPr lang="en-US"/>
        </a:p>
      </dgm:t>
    </dgm:pt>
    <dgm:pt modelId="{2B72519A-2683-4765-B475-151DC0A55667}" type="sibTrans" cxnId="{49710B05-9057-4BE8-AFFF-32795AF0F9FE}">
      <dgm:prSet/>
      <dgm:spPr/>
      <dgm:t>
        <a:bodyPr/>
        <a:lstStyle/>
        <a:p>
          <a:endParaRPr lang="en-US"/>
        </a:p>
      </dgm:t>
    </dgm:pt>
    <dgm:pt modelId="{67C64AE9-8CAE-4910-BF4A-A4A8EEC82B9E}">
      <dgm:prSet/>
      <dgm:spPr/>
      <dgm:t>
        <a:bodyPr/>
        <a:lstStyle/>
        <a:p>
          <a:r>
            <a:rPr lang="en-US"/>
            <a:t>I became more confident in my visual communication and design skills (Eshet-Alkalai, 2004).</a:t>
          </a:r>
        </a:p>
      </dgm:t>
    </dgm:pt>
    <dgm:pt modelId="{BC83BF36-034B-4A26-98A2-7A0E2CE2391B}" type="parTrans" cxnId="{B3A17D66-F30D-4307-B0DB-D0E88EC07CD5}">
      <dgm:prSet/>
      <dgm:spPr/>
      <dgm:t>
        <a:bodyPr/>
        <a:lstStyle/>
        <a:p>
          <a:endParaRPr lang="en-US"/>
        </a:p>
      </dgm:t>
    </dgm:pt>
    <dgm:pt modelId="{D3F4C8CD-49F8-4BA5-AE32-2E8FD84D99BC}" type="sibTrans" cxnId="{B3A17D66-F30D-4307-B0DB-D0E88EC07CD5}">
      <dgm:prSet/>
      <dgm:spPr/>
      <dgm:t>
        <a:bodyPr/>
        <a:lstStyle/>
        <a:p>
          <a:endParaRPr lang="en-US"/>
        </a:p>
      </dgm:t>
    </dgm:pt>
    <dgm:pt modelId="{17EF5F91-1924-4D67-8FDC-77EA51300E44}">
      <dgm:prSet/>
      <dgm:spPr/>
      <dgm:t>
        <a:bodyPr/>
        <a:lstStyle/>
        <a:p>
          <a:r>
            <a:rPr lang="en-US"/>
            <a:t>I built my self-learning capacity of new tool (Ng, 2012).</a:t>
          </a:r>
        </a:p>
      </dgm:t>
    </dgm:pt>
    <dgm:pt modelId="{D590C663-36E4-4A1C-9ABE-A795832FFA5A}" type="parTrans" cxnId="{BAD7C48A-2EFE-42A1-80FD-4567698166D8}">
      <dgm:prSet/>
      <dgm:spPr/>
      <dgm:t>
        <a:bodyPr/>
        <a:lstStyle/>
        <a:p>
          <a:endParaRPr lang="en-US"/>
        </a:p>
      </dgm:t>
    </dgm:pt>
    <dgm:pt modelId="{006B1D73-6A5F-4A21-98BD-0FC80A6CFF79}" type="sibTrans" cxnId="{BAD7C48A-2EFE-42A1-80FD-4567698166D8}">
      <dgm:prSet/>
      <dgm:spPr/>
      <dgm:t>
        <a:bodyPr/>
        <a:lstStyle/>
        <a:p>
          <a:endParaRPr lang="en-US"/>
        </a:p>
      </dgm:t>
    </dgm:pt>
    <dgm:pt modelId="{351FDCFF-3E17-4ED8-9CD4-931D8D7808CA}" type="pres">
      <dgm:prSet presAssocID="{15C46FD7-9610-4509-966B-29D19E33C36C}" presName="vert0" presStyleCnt="0">
        <dgm:presLayoutVars>
          <dgm:dir/>
          <dgm:animOne val="branch"/>
          <dgm:animLvl val="lvl"/>
        </dgm:presLayoutVars>
      </dgm:prSet>
      <dgm:spPr/>
    </dgm:pt>
    <dgm:pt modelId="{476419BC-B033-4123-A9EE-A7E7D0CF66B7}" type="pres">
      <dgm:prSet presAssocID="{6D09664F-0616-456E-9259-70166A8F934D}" presName="thickLine" presStyleLbl="alignNode1" presStyleIdx="0" presStyleCnt="4"/>
      <dgm:spPr/>
    </dgm:pt>
    <dgm:pt modelId="{5B4FD7DD-3463-479C-AC78-9FB5DEE9AFD8}" type="pres">
      <dgm:prSet presAssocID="{6D09664F-0616-456E-9259-70166A8F934D}" presName="horz1" presStyleCnt="0"/>
      <dgm:spPr/>
    </dgm:pt>
    <dgm:pt modelId="{D5C31B9E-DCDF-487D-B9B6-105713D13F4E}" type="pres">
      <dgm:prSet presAssocID="{6D09664F-0616-456E-9259-70166A8F934D}" presName="tx1" presStyleLbl="revTx" presStyleIdx="0" presStyleCnt="4"/>
      <dgm:spPr/>
    </dgm:pt>
    <dgm:pt modelId="{C43E7A87-5B4B-4344-878F-B9C4554F15BF}" type="pres">
      <dgm:prSet presAssocID="{6D09664F-0616-456E-9259-70166A8F934D}" presName="vert1" presStyleCnt="0"/>
      <dgm:spPr/>
    </dgm:pt>
    <dgm:pt modelId="{C485D78C-F41D-498D-803A-6B6679D5A0BE}" type="pres">
      <dgm:prSet presAssocID="{99C91FD4-3AD3-4333-827F-15DF32AFD8E1}" presName="thickLine" presStyleLbl="alignNode1" presStyleIdx="1" presStyleCnt="4"/>
      <dgm:spPr/>
    </dgm:pt>
    <dgm:pt modelId="{224CF08E-7357-4F7A-AA63-93241448654B}" type="pres">
      <dgm:prSet presAssocID="{99C91FD4-3AD3-4333-827F-15DF32AFD8E1}" presName="horz1" presStyleCnt="0"/>
      <dgm:spPr/>
    </dgm:pt>
    <dgm:pt modelId="{5941BBE2-ACC5-4736-9264-C9031C7B58AF}" type="pres">
      <dgm:prSet presAssocID="{99C91FD4-3AD3-4333-827F-15DF32AFD8E1}" presName="tx1" presStyleLbl="revTx" presStyleIdx="1" presStyleCnt="4"/>
      <dgm:spPr/>
    </dgm:pt>
    <dgm:pt modelId="{1FDD8796-A01A-4391-AEE1-795CD148DBA3}" type="pres">
      <dgm:prSet presAssocID="{99C91FD4-3AD3-4333-827F-15DF32AFD8E1}" presName="vert1" presStyleCnt="0"/>
      <dgm:spPr/>
    </dgm:pt>
    <dgm:pt modelId="{1CBE4596-D461-4268-A1DF-65E6DF707873}" type="pres">
      <dgm:prSet presAssocID="{67C64AE9-8CAE-4910-BF4A-A4A8EEC82B9E}" presName="thickLine" presStyleLbl="alignNode1" presStyleIdx="2" presStyleCnt="4"/>
      <dgm:spPr/>
    </dgm:pt>
    <dgm:pt modelId="{3BED21EB-EB6A-4B0B-9A2C-BC348869823B}" type="pres">
      <dgm:prSet presAssocID="{67C64AE9-8CAE-4910-BF4A-A4A8EEC82B9E}" presName="horz1" presStyleCnt="0"/>
      <dgm:spPr/>
    </dgm:pt>
    <dgm:pt modelId="{2009DBB6-55E7-49D9-8057-03F7725CAB49}" type="pres">
      <dgm:prSet presAssocID="{67C64AE9-8CAE-4910-BF4A-A4A8EEC82B9E}" presName="tx1" presStyleLbl="revTx" presStyleIdx="2" presStyleCnt="4"/>
      <dgm:spPr/>
    </dgm:pt>
    <dgm:pt modelId="{707FD4E5-CA21-4ADB-B982-DA203DB9EF8D}" type="pres">
      <dgm:prSet presAssocID="{67C64AE9-8CAE-4910-BF4A-A4A8EEC82B9E}" presName="vert1" presStyleCnt="0"/>
      <dgm:spPr/>
    </dgm:pt>
    <dgm:pt modelId="{F390EBFB-2457-4D42-AEFC-BCE74C4B2406}" type="pres">
      <dgm:prSet presAssocID="{17EF5F91-1924-4D67-8FDC-77EA51300E44}" presName="thickLine" presStyleLbl="alignNode1" presStyleIdx="3" presStyleCnt="4"/>
      <dgm:spPr/>
    </dgm:pt>
    <dgm:pt modelId="{C0074B03-DAC3-459C-9B2C-DC8C40E38FB1}" type="pres">
      <dgm:prSet presAssocID="{17EF5F91-1924-4D67-8FDC-77EA51300E44}" presName="horz1" presStyleCnt="0"/>
      <dgm:spPr/>
    </dgm:pt>
    <dgm:pt modelId="{628AB872-422F-4D84-9E47-4E4196B14127}" type="pres">
      <dgm:prSet presAssocID="{17EF5F91-1924-4D67-8FDC-77EA51300E44}" presName="tx1" presStyleLbl="revTx" presStyleIdx="3" presStyleCnt="4"/>
      <dgm:spPr/>
    </dgm:pt>
    <dgm:pt modelId="{1391D5F3-01E7-4242-88C3-7BDAE653C2AB}" type="pres">
      <dgm:prSet presAssocID="{17EF5F91-1924-4D67-8FDC-77EA51300E44}" presName="vert1" presStyleCnt="0"/>
      <dgm:spPr/>
    </dgm:pt>
  </dgm:ptLst>
  <dgm:cxnLst>
    <dgm:cxn modelId="{49710B05-9057-4BE8-AFFF-32795AF0F9FE}" srcId="{15C46FD7-9610-4509-966B-29D19E33C36C}" destId="{99C91FD4-3AD3-4333-827F-15DF32AFD8E1}" srcOrd="1" destOrd="0" parTransId="{56FAD040-E7C4-41C1-93F5-0A99D8A5735B}" sibTransId="{2B72519A-2683-4765-B475-151DC0A55667}"/>
    <dgm:cxn modelId="{98CD8829-85FC-4BA4-B2D1-DA95CBF43685}" type="presOf" srcId="{6D09664F-0616-456E-9259-70166A8F934D}" destId="{D5C31B9E-DCDF-487D-B9B6-105713D13F4E}" srcOrd="0" destOrd="0" presId="urn:microsoft.com/office/officeart/2008/layout/LinedList"/>
    <dgm:cxn modelId="{E50ED03D-4BDC-49C5-8B56-AA1F5913EC4E}" type="presOf" srcId="{67C64AE9-8CAE-4910-BF4A-A4A8EEC82B9E}" destId="{2009DBB6-55E7-49D9-8057-03F7725CAB49}" srcOrd="0" destOrd="0" presId="urn:microsoft.com/office/officeart/2008/layout/LinedList"/>
    <dgm:cxn modelId="{B3A17D66-F30D-4307-B0DB-D0E88EC07CD5}" srcId="{15C46FD7-9610-4509-966B-29D19E33C36C}" destId="{67C64AE9-8CAE-4910-BF4A-A4A8EEC82B9E}" srcOrd="2" destOrd="0" parTransId="{BC83BF36-034B-4A26-98A2-7A0E2CE2391B}" sibTransId="{D3F4C8CD-49F8-4BA5-AE32-2E8FD84D99BC}"/>
    <dgm:cxn modelId="{BAD7C48A-2EFE-42A1-80FD-4567698166D8}" srcId="{15C46FD7-9610-4509-966B-29D19E33C36C}" destId="{17EF5F91-1924-4D67-8FDC-77EA51300E44}" srcOrd="3" destOrd="0" parTransId="{D590C663-36E4-4A1C-9ABE-A795832FFA5A}" sibTransId="{006B1D73-6A5F-4A21-98BD-0FC80A6CFF79}"/>
    <dgm:cxn modelId="{1BC38BA0-A88E-48AB-A56E-42E84DEBD009}" type="presOf" srcId="{99C91FD4-3AD3-4333-827F-15DF32AFD8E1}" destId="{5941BBE2-ACC5-4736-9264-C9031C7B58AF}" srcOrd="0" destOrd="0" presId="urn:microsoft.com/office/officeart/2008/layout/LinedList"/>
    <dgm:cxn modelId="{7D5D63A1-B033-4F20-B10C-D7CFEBE42E76}" type="presOf" srcId="{15C46FD7-9610-4509-966B-29D19E33C36C}" destId="{351FDCFF-3E17-4ED8-9CD4-931D8D7808CA}" srcOrd="0" destOrd="0" presId="urn:microsoft.com/office/officeart/2008/layout/LinedList"/>
    <dgm:cxn modelId="{2B31E6C1-C7FF-4ABE-81DF-2AC61ABFCAF4}" srcId="{15C46FD7-9610-4509-966B-29D19E33C36C}" destId="{6D09664F-0616-456E-9259-70166A8F934D}" srcOrd="0" destOrd="0" parTransId="{B42A927A-066D-4C06-8456-2ABE225EE6FA}" sibTransId="{FB1467F0-15AD-4B05-85DD-4369EE99545D}"/>
    <dgm:cxn modelId="{0B43ABDA-64CD-4121-B922-253BA1D47E1A}" type="presOf" srcId="{17EF5F91-1924-4D67-8FDC-77EA51300E44}" destId="{628AB872-422F-4D84-9E47-4E4196B14127}" srcOrd="0" destOrd="0" presId="urn:microsoft.com/office/officeart/2008/layout/LinedList"/>
    <dgm:cxn modelId="{0E6227FC-0774-4E23-87A7-E19AD9398D19}" type="presParOf" srcId="{351FDCFF-3E17-4ED8-9CD4-931D8D7808CA}" destId="{476419BC-B033-4123-A9EE-A7E7D0CF66B7}" srcOrd="0" destOrd="0" presId="urn:microsoft.com/office/officeart/2008/layout/LinedList"/>
    <dgm:cxn modelId="{40A93571-4317-4194-9ED6-126D0DE82754}" type="presParOf" srcId="{351FDCFF-3E17-4ED8-9CD4-931D8D7808CA}" destId="{5B4FD7DD-3463-479C-AC78-9FB5DEE9AFD8}" srcOrd="1" destOrd="0" presId="urn:microsoft.com/office/officeart/2008/layout/LinedList"/>
    <dgm:cxn modelId="{9620C82D-B0AD-4E40-90A6-4F27C38A3A2C}" type="presParOf" srcId="{5B4FD7DD-3463-479C-AC78-9FB5DEE9AFD8}" destId="{D5C31B9E-DCDF-487D-B9B6-105713D13F4E}" srcOrd="0" destOrd="0" presId="urn:microsoft.com/office/officeart/2008/layout/LinedList"/>
    <dgm:cxn modelId="{41EF5201-C1C5-48CF-BACC-0182F646F371}" type="presParOf" srcId="{5B4FD7DD-3463-479C-AC78-9FB5DEE9AFD8}" destId="{C43E7A87-5B4B-4344-878F-B9C4554F15BF}" srcOrd="1" destOrd="0" presId="urn:microsoft.com/office/officeart/2008/layout/LinedList"/>
    <dgm:cxn modelId="{251120CE-4555-4BE7-A921-01E19BE729B9}" type="presParOf" srcId="{351FDCFF-3E17-4ED8-9CD4-931D8D7808CA}" destId="{C485D78C-F41D-498D-803A-6B6679D5A0BE}" srcOrd="2" destOrd="0" presId="urn:microsoft.com/office/officeart/2008/layout/LinedList"/>
    <dgm:cxn modelId="{715CBA63-96EF-460F-A4DD-B6B1424FDD86}" type="presParOf" srcId="{351FDCFF-3E17-4ED8-9CD4-931D8D7808CA}" destId="{224CF08E-7357-4F7A-AA63-93241448654B}" srcOrd="3" destOrd="0" presId="urn:microsoft.com/office/officeart/2008/layout/LinedList"/>
    <dgm:cxn modelId="{3735A5E1-CE67-45B3-BCD0-97903516BA49}" type="presParOf" srcId="{224CF08E-7357-4F7A-AA63-93241448654B}" destId="{5941BBE2-ACC5-4736-9264-C9031C7B58AF}" srcOrd="0" destOrd="0" presId="urn:microsoft.com/office/officeart/2008/layout/LinedList"/>
    <dgm:cxn modelId="{01F95495-AC77-430B-BB0A-F44A56D160AA}" type="presParOf" srcId="{224CF08E-7357-4F7A-AA63-93241448654B}" destId="{1FDD8796-A01A-4391-AEE1-795CD148DBA3}" srcOrd="1" destOrd="0" presId="urn:microsoft.com/office/officeart/2008/layout/LinedList"/>
    <dgm:cxn modelId="{D05D5B55-CC0E-456A-8383-81B97AFD466E}" type="presParOf" srcId="{351FDCFF-3E17-4ED8-9CD4-931D8D7808CA}" destId="{1CBE4596-D461-4268-A1DF-65E6DF707873}" srcOrd="4" destOrd="0" presId="urn:microsoft.com/office/officeart/2008/layout/LinedList"/>
    <dgm:cxn modelId="{97968190-9AB3-493D-81B8-2340D9DCE374}" type="presParOf" srcId="{351FDCFF-3E17-4ED8-9CD4-931D8D7808CA}" destId="{3BED21EB-EB6A-4B0B-9A2C-BC348869823B}" srcOrd="5" destOrd="0" presId="urn:microsoft.com/office/officeart/2008/layout/LinedList"/>
    <dgm:cxn modelId="{4BFD86B0-408C-41C1-9406-68B5AB96B786}" type="presParOf" srcId="{3BED21EB-EB6A-4B0B-9A2C-BC348869823B}" destId="{2009DBB6-55E7-49D9-8057-03F7725CAB49}" srcOrd="0" destOrd="0" presId="urn:microsoft.com/office/officeart/2008/layout/LinedList"/>
    <dgm:cxn modelId="{454F6F96-440A-4134-AAA7-314F7CF68BA6}" type="presParOf" srcId="{3BED21EB-EB6A-4B0B-9A2C-BC348869823B}" destId="{707FD4E5-CA21-4ADB-B982-DA203DB9EF8D}" srcOrd="1" destOrd="0" presId="urn:microsoft.com/office/officeart/2008/layout/LinedList"/>
    <dgm:cxn modelId="{6938BC59-3BF3-474B-B48D-6E3B386398C7}" type="presParOf" srcId="{351FDCFF-3E17-4ED8-9CD4-931D8D7808CA}" destId="{F390EBFB-2457-4D42-AEFC-BCE74C4B2406}" srcOrd="6" destOrd="0" presId="urn:microsoft.com/office/officeart/2008/layout/LinedList"/>
    <dgm:cxn modelId="{52FC33B9-DBA5-45BD-8DA2-33C64772C444}" type="presParOf" srcId="{351FDCFF-3E17-4ED8-9CD4-931D8D7808CA}" destId="{C0074B03-DAC3-459C-9B2C-DC8C40E38FB1}" srcOrd="7" destOrd="0" presId="urn:microsoft.com/office/officeart/2008/layout/LinedList"/>
    <dgm:cxn modelId="{8C2932DE-A2AD-4AC4-8471-45E00A060F1F}" type="presParOf" srcId="{C0074B03-DAC3-459C-9B2C-DC8C40E38FB1}" destId="{628AB872-422F-4D84-9E47-4E4196B14127}" srcOrd="0" destOrd="0" presId="urn:microsoft.com/office/officeart/2008/layout/LinedList"/>
    <dgm:cxn modelId="{0A483DCD-CE71-4FE5-A4D9-57A47F294A3E}" type="presParOf" srcId="{C0074B03-DAC3-459C-9B2C-DC8C40E38FB1}" destId="{1391D5F3-01E7-4242-88C3-7BDAE653C2A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F1C1E5-5EBC-4048-BCC6-D99533D714A0}"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0D35661C-3262-4D75-84B6-93AF371E533F}">
      <dgm:prSet/>
      <dgm:spPr/>
      <dgm:t>
        <a:bodyPr/>
        <a:lstStyle/>
        <a:p>
          <a:r>
            <a:rPr lang="en-US"/>
            <a:t>I can produce a professional Word document that's brief (Microsoft, 2023).</a:t>
          </a:r>
        </a:p>
      </dgm:t>
    </dgm:pt>
    <dgm:pt modelId="{622CFF1C-3660-48DD-A208-CFF1F7E47B19}" type="parTrans" cxnId="{78355038-C568-45AC-B9EC-9EBFFF6123EB}">
      <dgm:prSet/>
      <dgm:spPr/>
      <dgm:t>
        <a:bodyPr/>
        <a:lstStyle/>
        <a:p>
          <a:endParaRPr lang="en-US"/>
        </a:p>
      </dgm:t>
    </dgm:pt>
    <dgm:pt modelId="{4AE30F1A-0D67-4A1D-ADF4-4D2532DD8F71}" type="sibTrans" cxnId="{78355038-C568-45AC-B9EC-9EBFFF6123EB}">
      <dgm:prSet/>
      <dgm:spPr/>
      <dgm:t>
        <a:bodyPr/>
        <a:lstStyle/>
        <a:p>
          <a:endParaRPr lang="en-US"/>
        </a:p>
      </dgm:t>
    </dgm:pt>
    <dgm:pt modelId="{8FB2A7EB-8EE0-4B10-ABBD-1C7FB7633999}">
      <dgm:prSet/>
      <dgm:spPr/>
      <dgm:t>
        <a:bodyPr/>
        <a:lstStyle/>
        <a:p>
          <a:r>
            <a:rPr lang="en-US"/>
            <a:t>Can create and develop a functional spreadsheet on his/her own (Ferrari, 2013).</a:t>
          </a:r>
        </a:p>
      </dgm:t>
    </dgm:pt>
    <dgm:pt modelId="{29E21E5D-CD03-4238-9FC9-F20466FC285A}" type="parTrans" cxnId="{A8EFA584-92BE-4DAB-BEB3-CEFA62927F18}">
      <dgm:prSet/>
      <dgm:spPr/>
      <dgm:t>
        <a:bodyPr/>
        <a:lstStyle/>
        <a:p>
          <a:endParaRPr lang="en-US"/>
        </a:p>
      </dgm:t>
    </dgm:pt>
    <dgm:pt modelId="{27AEE272-7C67-4B42-B490-7562F7BE3673}" type="sibTrans" cxnId="{A8EFA584-92BE-4DAB-BEB3-CEFA62927F18}">
      <dgm:prSet/>
      <dgm:spPr/>
      <dgm:t>
        <a:bodyPr/>
        <a:lstStyle/>
        <a:p>
          <a:endParaRPr lang="en-US"/>
        </a:p>
      </dgm:t>
    </dgm:pt>
    <dgm:pt modelId="{7F8C708D-C822-4275-8576-D4A0C01E462D}">
      <dgm:prSet/>
      <dgm:spPr/>
      <dgm:t>
        <a:bodyPr/>
        <a:lstStyle/>
        <a:p>
          <a:r>
            <a:rPr lang="en-US"/>
            <a:t>I can create visual layouts and slides that are simple and clear (Adobe, 2022).</a:t>
          </a:r>
        </a:p>
      </dgm:t>
    </dgm:pt>
    <dgm:pt modelId="{FAF54DF9-EC24-4935-8B8C-50A78EC752F0}" type="parTrans" cxnId="{C3E5117D-73FA-4E91-ABB6-951F031B0DFB}">
      <dgm:prSet/>
      <dgm:spPr/>
      <dgm:t>
        <a:bodyPr/>
        <a:lstStyle/>
        <a:p>
          <a:endParaRPr lang="en-US"/>
        </a:p>
      </dgm:t>
    </dgm:pt>
    <dgm:pt modelId="{07FAE69B-0004-4642-9171-EBD84B82B2B6}" type="sibTrans" cxnId="{C3E5117D-73FA-4E91-ABB6-951F031B0DFB}">
      <dgm:prSet/>
      <dgm:spPr/>
      <dgm:t>
        <a:bodyPr/>
        <a:lstStyle/>
        <a:p>
          <a:endParaRPr lang="en-US"/>
        </a:p>
      </dgm:t>
    </dgm:pt>
    <dgm:pt modelId="{EA46A2EA-F25E-4FDF-93FE-4DFB416B5C09}">
      <dgm:prSet/>
      <dgm:spPr/>
      <dgm:t>
        <a:bodyPr/>
        <a:lstStyle/>
        <a:p>
          <a:r>
            <a:rPr lang="en-US"/>
            <a:t>I can be self-critical in my thinking about my learning (Gibbs, 1988).</a:t>
          </a:r>
        </a:p>
      </dgm:t>
    </dgm:pt>
    <dgm:pt modelId="{8B4FB888-FBA2-41BD-9B82-87BE7B64564F}" type="parTrans" cxnId="{0EEC1980-F199-44D7-8293-2D2D3E14018A}">
      <dgm:prSet/>
      <dgm:spPr/>
      <dgm:t>
        <a:bodyPr/>
        <a:lstStyle/>
        <a:p>
          <a:endParaRPr lang="en-US"/>
        </a:p>
      </dgm:t>
    </dgm:pt>
    <dgm:pt modelId="{70F6DF36-B108-4E31-9A05-7EC3D6C57302}" type="sibTrans" cxnId="{0EEC1980-F199-44D7-8293-2D2D3E14018A}">
      <dgm:prSet/>
      <dgm:spPr/>
      <dgm:t>
        <a:bodyPr/>
        <a:lstStyle/>
        <a:p>
          <a:endParaRPr lang="en-US"/>
        </a:p>
      </dgm:t>
    </dgm:pt>
    <dgm:pt modelId="{4204655C-6A51-4274-BBB7-2E5C39D31AAB}" type="pres">
      <dgm:prSet presAssocID="{91F1C1E5-5EBC-4048-BCC6-D99533D714A0}" presName="vert0" presStyleCnt="0">
        <dgm:presLayoutVars>
          <dgm:dir/>
          <dgm:animOne val="branch"/>
          <dgm:animLvl val="lvl"/>
        </dgm:presLayoutVars>
      </dgm:prSet>
      <dgm:spPr/>
    </dgm:pt>
    <dgm:pt modelId="{56C0215B-7D1D-42E3-831A-85D2332243A0}" type="pres">
      <dgm:prSet presAssocID="{0D35661C-3262-4D75-84B6-93AF371E533F}" presName="thickLine" presStyleLbl="alignNode1" presStyleIdx="0" presStyleCnt="4"/>
      <dgm:spPr/>
    </dgm:pt>
    <dgm:pt modelId="{1B99AFD0-01CA-4ECA-B000-9751F5ECC97E}" type="pres">
      <dgm:prSet presAssocID="{0D35661C-3262-4D75-84B6-93AF371E533F}" presName="horz1" presStyleCnt="0"/>
      <dgm:spPr/>
    </dgm:pt>
    <dgm:pt modelId="{F1A8B9AB-DFA8-48A8-9F33-F221A495EB92}" type="pres">
      <dgm:prSet presAssocID="{0D35661C-3262-4D75-84B6-93AF371E533F}" presName="tx1" presStyleLbl="revTx" presStyleIdx="0" presStyleCnt="4"/>
      <dgm:spPr/>
    </dgm:pt>
    <dgm:pt modelId="{B70CB2B0-7074-4201-9785-75A85EA129D8}" type="pres">
      <dgm:prSet presAssocID="{0D35661C-3262-4D75-84B6-93AF371E533F}" presName="vert1" presStyleCnt="0"/>
      <dgm:spPr/>
    </dgm:pt>
    <dgm:pt modelId="{FF037621-6C5C-4F28-8BD0-8C15237F93E5}" type="pres">
      <dgm:prSet presAssocID="{8FB2A7EB-8EE0-4B10-ABBD-1C7FB7633999}" presName="thickLine" presStyleLbl="alignNode1" presStyleIdx="1" presStyleCnt="4"/>
      <dgm:spPr/>
    </dgm:pt>
    <dgm:pt modelId="{4FBAE8F6-90CC-4701-ABBB-36770638C685}" type="pres">
      <dgm:prSet presAssocID="{8FB2A7EB-8EE0-4B10-ABBD-1C7FB7633999}" presName="horz1" presStyleCnt="0"/>
      <dgm:spPr/>
    </dgm:pt>
    <dgm:pt modelId="{F98A0CF8-0754-4882-A364-20DC422B3844}" type="pres">
      <dgm:prSet presAssocID="{8FB2A7EB-8EE0-4B10-ABBD-1C7FB7633999}" presName="tx1" presStyleLbl="revTx" presStyleIdx="1" presStyleCnt="4"/>
      <dgm:spPr/>
    </dgm:pt>
    <dgm:pt modelId="{97021984-029D-4477-9E5A-823087044187}" type="pres">
      <dgm:prSet presAssocID="{8FB2A7EB-8EE0-4B10-ABBD-1C7FB7633999}" presName="vert1" presStyleCnt="0"/>
      <dgm:spPr/>
    </dgm:pt>
    <dgm:pt modelId="{1230F202-A863-4BCC-AC61-625239BB5D78}" type="pres">
      <dgm:prSet presAssocID="{7F8C708D-C822-4275-8576-D4A0C01E462D}" presName="thickLine" presStyleLbl="alignNode1" presStyleIdx="2" presStyleCnt="4"/>
      <dgm:spPr/>
    </dgm:pt>
    <dgm:pt modelId="{5B87AC39-AA67-48D1-8491-E72D77E52C0A}" type="pres">
      <dgm:prSet presAssocID="{7F8C708D-C822-4275-8576-D4A0C01E462D}" presName="horz1" presStyleCnt="0"/>
      <dgm:spPr/>
    </dgm:pt>
    <dgm:pt modelId="{E2FBAD7D-33C3-4DD9-8A70-1E44D1C98E3D}" type="pres">
      <dgm:prSet presAssocID="{7F8C708D-C822-4275-8576-D4A0C01E462D}" presName="tx1" presStyleLbl="revTx" presStyleIdx="2" presStyleCnt="4"/>
      <dgm:spPr/>
    </dgm:pt>
    <dgm:pt modelId="{97510B7B-A3C5-4640-AAFC-D0B23A8AD7D2}" type="pres">
      <dgm:prSet presAssocID="{7F8C708D-C822-4275-8576-D4A0C01E462D}" presName="vert1" presStyleCnt="0"/>
      <dgm:spPr/>
    </dgm:pt>
    <dgm:pt modelId="{C48CEA62-0892-4EEB-B364-6AAA59AD3D7E}" type="pres">
      <dgm:prSet presAssocID="{EA46A2EA-F25E-4FDF-93FE-4DFB416B5C09}" presName="thickLine" presStyleLbl="alignNode1" presStyleIdx="3" presStyleCnt="4"/>
      <dgm:spPr/>
    </dgm:pt>
    <dgm:pt modelId="{AFB4163B-9096-4398-B4E4-4EEF1A9C7EDB}" type="pres">
      <dgm:prSet presAssocID="{EA46A2EA-F25E-4FDF-93FE-4DFB416B5C09}" presName="horz1" presStyleCnt="0"/>
      <dgm:spPr/>
    </dgm:pt>
    <dgm:pt modelId="{FF58F9BB-64A9-41F5-9249-A926FA1EDC22}" type="pres">
      <dgm:prSet presAssocID="{EA46A2EA-F25E-4FDF-93FE-4DFB416B5C09}" presName="tx1" presStyleLbl="revTx" presStyleIdx="3" presStyleCnt="4"/>
      <dgm:spPr/>
    </dgm:pt>
    <dgm:pt modelId="{4ED024FC-D980-408A-8044-80010A0A38BF}" type="pres">
      <dgm:prSet presAssocID="{EA46A2EA-F25E-4FDF-93FE-4DFB416B5C09}" presName="vert1" presStyleCnt="0"/>
      <dgm:spPr/>
    </dgm:pt>
  </dgm:ptLst>
  <dgm:cxnLst>
    <dgm:cxn modelId="{18993E0E-95BA-4644-85F6-4294FD9B841D}" type="presOf" srcId="{91F1C1E5-5EBC-4048-BCC6-D99533D714A0}" destId="{4204655C-6A51-4274-BBB7-2E5C39D31AAB}" srcOrd="0" destOrd="0" presId="urn:microsoft.com/office/officeart/2008/layout/LinedList"/>
    <dgm:cxn modelId="{20431A1D-5EAD-40DE-8F54-37D427368C87}" type="presOf" srcId="{EA46A2EA-F25E-4FDF-93FE-4DFB416B5C09}" destId="{FF58F9BB-64A9-41F5-9249-A926FA1EDC22}" srcOrd="0" destOrd="0" presId="urn:microsoft.com/office/officeart/2008/layout/LinedList"/>
    <dgm:cxn modelId="{78355038-C568-45AC-B9EC-9EBFFF6123EB}" srcId="{91F1C1E5-5EBC-4048-BCC6-D99533D714A0}" destId="{0D35661C-3262-4D75-84B6-93AF371E533F}" srcOrd="0" destOrd="0" parTransId="{622CFF1C-3660-48DD-A208-CFF1F7E47B19}" sibTransId="{4AE30F1A-0D67-4A1D-ADF4-4D2532DD8F71}"/>
    <dgm:cxn modelId="{C3E5117D-73FA-4E91-ABB6-951F031B0DFB}" srcId="{91F1C1E5-5EBC-4048-BCC6-D99533D714A0}" destId="{7F8C708D-C822-4275-8576-D4A0C01E462D}" srcOrd="2" destOrd="0" parTransId="{FAF54DF9-EC24-4935-8B8C-50A78EC752F0}" sibTransId="{07FAE69B-0004-4642-9171-EBD84B82B2B6}"/>
    <dgm:cxn modelId="{0EEC1980-F199-44D7-8293-2D2D3E14018A}" srcId="{91F1C1E5-5EBC-4048-BCC6-D99533D714A0}" destId="{EA46A2EA-F25E-4FDF-93FE-4DFB416B5C09}" srcOrd="3" destOrd="0" parTransId="{8B4FB888-FBA2-41BD-9B82-87BE7B64564F}" sibTransId="{70F6DF36-B108-4E31-9A05-7EC3D6C57302}"/>
    <dgm:cxn modelId="{A8EFA584-92BE-4DAB-BEB3-CEFA62927F18}" srcId="{91F1C1E5-5EBC-4048-BCC6-D99533D714A0}" destId="{8FB2A7EB-8EE0-4B10-ABBD-1C7FB7633999}" srcOrd="1" destOrd="0" parTransId="{29E21E5D-CD03-4238-9FC9-F20466FC285A}" sibTransId="{27AEE272-7C67-4B42-B490-7562F7BE3673}"/>
    <dgm:cxn modelId="{4981458A-BC95-46AC-8DB8-3071F725267A}" type="presOf" srcId="{8FB2A7EB-8EE0-4B10-ABBD-1C7FB7633999}" destId="{F98A0CF8-0754-4882-A364-20DC422B3844}" srcOrd="0" destOrd="0" presId="urn:microsoft.com/office/officeart/2008/layout/LinedList"/>
    <dgm:cxn modelId="{66809F9D-CE12-4F8D-89F0-58C94E0D9F24}" type="presOf" srcId="{0D35661C-3262-4D75-84B6-93AF371E533F}" destId="{F1A8B9AB-DFA8-48A8-9F33-F221A495EB92}" srcOrd="0" destOrd="0" presId="urn:microsoft.com/office/officeart/2008/layout/LinedList"/>
    <dgm:cxn modelId="{E11609C3-E69F-4C52-90E6-CB79869525F2}" type="presOf" srcId="{7F8C708D-C822-4275-8576-D4A0C01E462D}" destId="{E2FBAD7D-33C3-4DD9-8A70-1E44D1C98E3D}" srcOrd="0" destOrd="0" presId="urn:microsoft.com/office/officeart/2008/layout/LinedList"/>
    <dgm:cxn modelId="{111C9991-5C79-43D5-A031-DC6FD6CF5F85}" type="presParOf" srcId="{4204655C-6A51-4274-BBB7-2E5C39D31AAB}" destId="{56C0215B-7D1D-42E3-831A-85D2332243A0}" srcOrd="0" destOrd="0" presId="urn:microsoft.com/office/officeart/2008/layout/LinedList"/>
    <dgm:cxn modelId="{E4ACC40B-64A9-4F54-B509-C5E4550C3400}" type="presParOf" srcId="{4204655C-6A51-4274-BBB7-2E5C39D31AAB}" destId="{1B99AFD0-01CA-4ECA-B000-9751F5ECC97E}" srcOrd="1" destOrd="0" presId="urn:microsoft.com/office/officeart/2008/layout/LinedList"/>
    <dgm:cxn modelId="{805AA443-0C8B-4D38-A560-00B5BB15C0A2}" type="presParOf" srcId="{1B99AFD0-01CA-4ECA-B000-9751F5ECC97E}" destId="{F1A8B9AB-DFA8-48A8-9F33-F221A495EB92}" srcOrd="0" destOrd="0" presId="urn:microsoft.com/office/officeart/2008/layout/LinedList"/>
    <dgm:cxn modelId="{4D25C5B3-C20B-4F33-820F-328968CFEF33}" type="presParOf" srcId="{1B99AFD0-01CA-4ECA-B000-9751F5ECC97E}" destId="{B70CB2B0-7074-4201-9785-75A85EA129D8}" srcOrd="1" destOrd="0" presId="urn:microsoft.com/office/officeart/2008/layout/LinedList"/>
    <dgm:cxn modelId="{15CF6E07-6E43-46CE-8342-88D983B0C255}" type="presParOf" srcId="{4204655C-6A51-4274-BBB7-2E5C39D31AAB}" destId="{FF037621-6C5C-4F28-8BD0-8C15237F93E5}" srcOrd="2" destOrd="0" presId="urn:microsoft.com/office/officeart/2008/layout/LinedList"/>
    <dgm:cxn modelId="{25AB4DE1-BCAA-41B8-83DC-21C871665B40}" type="presParOf" srcId="{4204655C-6A51-4274-BBB7-2E5C39D31AAB}" destId="{4FBAE8F6-90CC-4701-ABBB-36770638C685}" srcOrd="3" destOrd="0" presId="urn:microsoft.com/office/officeart/2008/layout/LinedList"/>
    <dgm:cxn modelId="{0FAE086C-2759-4B55-870A-641DD87ECEB6}" type="presParOf" srcId="{4FBAE8F6-90CC-4701-ABBB-36770638C685}" destId="{F98A0CF8-0754-4882-A364-20DC422B3844}" srcOrd="0" destOrd="0" presId="urn:microsoft.com/office/officeart/2008/layout/LinedList"/>
    <dgm:cxn modelId="{038B385E-2F49-4D4A-9404-9BBF0BA2DBC8}" type="presParOf" srcId="{4FBAE8F6-90CC-4701-ABBB-36770638C685}" destId="{97021984-029D-4477-9E5A-823087044187}" srcOrd="1" destOrd="0" presId="urn:microsoft.com/office/officeart/2008/layout/LinedList"/>
    <dgm:cxn modelId="{CDAEF592-BF1A-42B5-8250-2DFC889E9E77}" type="presParOf" srcId="{4204655C-6A51-4274-BBB7-2E5C39D31AAB}" destId="{1230F202-A863-4BCC-AC61-625239BB5D78}" srcOrd="4" destOrd="0" presId="urn:microsoft.com/office/officeart/2008/layout/LinedList"/>
    <dgm:cxn modelId="{B24D0E85-AC65-4BF3-BCC0-E59AF29F16FC}" type="presParOf" srcId="{4204655C-6A51-4274-BBB7-2E5C39D31AAB}" destId="{5B87AC39-AA67-48D1-8491-E72D77E52C0A}" srcOrd="5" destOrd="0" presId="urn:microsoft.com/office/officeart/2008/layout/LinedList"/>
    <dgm:cxn modelId="{0AACDAE4-35DB-415D-A8BD-39ACE5952122}" type="presParOf" srcId="{5B87AC39-AA67-48D1-8491-E72D77E52C0A}" destId="{E2FBAD7D-33C3-4DD9-8A70-1E44D1C98E3D}" srcOrd="0" destOrd="0" presId="urn:microsoft.com/office/officeart/2008/layout/LinedList"/>
    <dgm:cxn modelId="{2322FA9B-CB05-4C38-9CBC-FC3F5D190A76}" type="presParOf" srcId="{5B87AC39-AA67-48D1-8491-E72D77E52C0A}" destId="{97510B7B-A3C5-4640-AAFC-D0B23A8AD7D2}" srcOrd="1" destOrd="0" presId="urn:microsoft.com/office/officeart/2008/layout/LinedList"/>
    <dgm:cxn modelId="{C890251A-6A8A-48A7-B04B-CF4CB48ECECF}" type="presParOf" srcId="{4204655C-6A51-4274-BBB7-2E5C39D31AAB}" destId="{C48CEA62-0892-4EEB-B364-6AAA59AD3D7E}" srcOrd="6" destOrd="0" presId="urn:microsoft.com/office/officeart/2008/layout/LinedList"/>
    <dgm:cxn modelId="{DDC8E712-AB6A-4B9B-B78F-19B4D894C203}" type="presParOf" srcId="{4204655C-6A51-4274-BBB7-2E5C39D31AAB}" destId="{AFB4163B-9096-4398-B4E4-4EEF1A9C7EDB}" srcOrd="7" destOrd="0" presId="urn:microsoft.com/office/officeart/2008/layout/LinedList"/>
    <dgm:cxn modelId="{996F0084-1EFE-42FC-9153-7D0008751EAF}" type="presParOf" srcId="{AFB4163B-9096-4398-B4E4-4EEF1A9C7EDB}" destId="{FF58F9BB-64A9-41F5-9249-A926FA1EDC22}" srcOrd="0" destOrd="0" presId="urn:microsoft.com/office/officeart/2008/layout/LinedList"/>
    <dgm:cxn modelId="{63A0EE3D-DC9D-46C6-9242-B3AF82E0B9F2}" type="presParOf" srcId="{AFB4163B-9096-4398-B4E4-4EEF1A9C7EDB}" destId="{4ED024FC-D980-408A-8044-80010A0A38B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DDB5F8-C36D-4E3F-85FE-B6FEB45BF62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F6F45AF-D9AE-4206-B7F5-1B5A236CFF30}">
      <dgm:prSet/>
      <dgm:spPr/>
      <dgm:t>
        <a:bodyPr/>
        <a:lstStyle/>
        <a:p>
          <a:r>
            <a:rPr lang="en-US"/>
            <a:t>My work portfolio demonstrates digital growth in confidence (Beetham and Sharpe, 2019).</a:t>
          </a:r>
        </a:p>
      </dgm:t>
    </dgm:pt>
    <dgm:pt modelId="{AF33C3A3-6904-490F-B64F-18E7A056BB3E}" type="parTrans" cxnId="{EC76F0E7-D362-4ECD-B96C-E18AFB35582D}">
      <dgm:prSet/>
      <dgm:spPr/>
      <dgm:t>
        <a:bodyPr/>
        <a:lstStyle/>
        <a:p>
          <a:endParaRPr lang="en-US"/>
        </a:p>
      </dgm:t>
    </dgm:pt>
    <dgm:pt modelId="{658BD99B-8913-4CE5-9F6D-4C3ED80F1352}" type="sibTrans" cxnId="{EC76F0E7-D362-4ECD-B96C-E18AFB35582D}">
      <dgm:prSet/>
      <dgm:spPr/>
      <dgm:t>
        <a:bodyPr/>
        <a:lstStyle/>
        <a:p>
          <a:endParaRPr lang="en-US"/>
        </a:p>
      </dgm:t>
    </dgm:pt>
    <dgm:pt modelId="{AB2B3152-EDF0-4856-8331-EBDC4040646C}">
      <dgm:prSet/>
      <dgm:spPr/>
      <dgm:t>
        <a:bodyPr/>
        <a:lstStyle/>
        <a:p>
          <a:r>
            <a:rPr lang="en-US"/>
            <a:t>Transitioned from being uncertain to using key tools independently ( Kolb, 2015).</a:t>
          </a:r>
        </a:p>
      </dgm:t>
    </dgm:pt>
    <dgm:pt modelId="{57F4E170-79F7-4637-B93D-2FE9F66A853F}" type="parTrans" cxnId="{44711ED3-7571-4A5C-8A46-25DBBB94B9C2}">
      <dgm:prSet/>
      <dgm:spPr/>
      <dgm:t>
        <a:bodyPr/>
        <a:lstStyle/>
        <a:p>
          <a:endParaRPr lang="en-US"/>
        </a:p>
      </dgm:t>
    </dgm:pt>
    <dgm:pt modelId="{EA96784E-6EFB-4D27-8768-44A97B6CD45C}" type="sibTrans" cxnId="{44711ED3-7571-4A5C-8A46-25DBBB94B9C2}">
      <dgm:prSet/>
      <dgm:spPr/>
      <dgm:t>
        <a:bodyPr/>
        <a:lstStyle/>
        <a:p>
          <a:endParaRPr lang="en-US"/>
        </a:p>
      </dgm:t>
    </dgm:pt>
    <dgm:pt modelId="{E2B83216-9B1C-4FC4-8037-8A93ABE90518}">
      <dgm:prSet/>
      <dgm:spPr/>
      <dgm:t>
        <a:bodyPr/>
        <a:lstStyle/>
        <a:p>
          <a:r>
            <a:rPr lang="en-US"/>
            <a:t>I learned about myself and my learning process by reflecting (Schön, 1983).</a:t>
          </a:r>
        </a:p>
      </dgm:t>
    </dgm:pt>
    <dgm:pt modelId="{FD0EA415-9713-4027-862E-CAB6FF6FB94B}" type="parTrans" cxnId="{8F499D14-126E-4B7B-B4F6-6BBA799C45A2}">
      <dgm:prSet/>
      <dgm:spPr/>
      <dgm:t>
        <a:bodyPr/>
        <a:lstStyle/>
        <a:p>
          <a:endParaRPr lang="en-US"/>
        </a:p>
      </dgm:t>
    </dgm:pt>
    <dgm:pt modelId="{715DF644-7E8C-4973-85ED-ABC95CB29380}" type="sibTrans" cxnId="{8F499D14-126E-4B7B-B4F6-6BBA799C45A2}">
      <dgm:prSet/>
      <dgm:spPr/>
      <dgm:t>
        <a:bodyPr/>
        <a:lstStyle/>
        <a:p>
          <a:endParaRPr lang="en-US"/>
        </a:p>
      </dgm:t>
    </dgm:pt>
    <dgm:pt modelId="{F231B56A-6A3F-4CDA-9F4D-83E5AC45CDF5}">
      <dgm:prSet/>
      <dgm:spPr/>
      <dgm:t>
        <a:bodyPr/>
        <a:lstStyle/>
        <a:p>
          <a:r>
            <a:rPr lang="en-US"/>
            <a:t>I will develop my understanding of digital skills beyond this module (OECD, 2019).</a:t>
          </a:r>
        </a:p>
      </dgm:t>
    </dgm:pt>
    <dgm:pt modelId="{4E2B3E8E-421E-4B5C-86E1-AD6FC4D82D3F}" type="parTrans" cxnId="{E3235EB4-EAFE-41D3-83CC-045E5A5D5770}">
      <dgm:prSet/>
      <dgm:spPr/>
      <dgm:t>
        <a:bodyPr/>
        <a:lstStyle/>
        <a:p>
          <a:endParaRPr lang="en-US"/>
        </a:p>
      </dgm:t>
    </dgm:pt>
    <dgm:pt modelId="{20242E99-D403-4DE3-B7EC-DA2422CF39AC}" type="sibTrans" cxnId="{E3235EB4-EAFE-41D3-83CC-045E5A5D5770}">
      <dgm:prSet/>
      <dgm:spPr/>
      <dgm:t>
        <a:bodyPr/>
        <a:lstStyle/>
        <a:p>
          <a:endParaRPr lang="en-US"/>
        </a:p>
      </dgm:t>
    </dgm:pt>
    <dgm:pt modelId="{90BD7C31-027F-41B8-9F66-4B107D7778A7}" type="pres">
      <dgm:prSet presAssocID="{3BDDB5F8-C36D-4E3F-85FE-B6FEB45BF62D}" presName="root" presStyleCnt="0">
        <dgm:presLayoutVars>
          <dgm:dir/>
          <dgm:resizeHandles val="exact"/>
        </dgm:presLayoutVars>
      </dgm:prSet>
      <dgm:spPr/>
    </dgm:pt>
    <dgm:pt modelId="{E7059F72-386E-44CD-BBC3-53F661870158}" type="pres">
      <dgm:prSet presAssocID="{3F6F45AF-D9AE-4206-B7F5-1B5A236CFF30}" presName="compNode" presStyleCnt="0"/>
      <dgm:spPr/>
    </dgm:pt>
    <dgm:pt modelId="{8ACB7409-47AE-41A7-9690-71F0D115316C}" type="pres">
      <dgm:prSet presAssocID="{3F6F45AF-D9AE-4206-B7F5-1B5A236CFF30}" presName="bgRect" presStyleLbl="bgShp" presStyleIdx="0" presStyleCnt="4"/>
      <dgm:spPr/>
    </dgm:pt>
    <dgm:pt modelId="{EE0C423A-6D1A-44C4-B70F-45CAB53854AD}" type="pres">
      <dgm:prSet presAssocID="{3F6F45AF-D9AE-4206-B7F5-1B5A236CFF3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ploma Roll"/>
        </a:ext>
      </dgm:extLst>
    </dgm:pt>
    <dgm:pt modelId="{EAC5F8D7-DE27-4DE1-98BE-A9FB21BF42E6}" type="pres">
      <dgm:prSet presAssocID="{3F6F45AF-D9AE-4206-B7F5-1B5A236CFF30}" presName="spaceRect" presStyleCnt="0"/>
      <dgm:spPr/>
    </dgm:pt>
    <dgm:pt modelId="{3F2D8A15-D56A-428F-84B3-6059FA2E3517}" type="pres">
      <dgm:prSet presAssocID="{3F6F45AF-D9AE-4206-B7F5-1B5A236CFF30}" presName="parTx" presStyleLbl="revTx" presStyleIdx="0" presStyleCnt="4">
        <dgm:presLayoutVars>
          <dgm:chMax val="0"/>
          <dgm:chPref val="0"/>
        </dgm:presLayoutVars>
      </dgm:prSet>
      <dgm:spPr/>
    </dgm:pt>
    <dgm:pt modelId="{5EE27E5C-DE4E-4122-A2A5-5EC9C2F1BF6B}" type="pres">
      <dgm:prSet presAssocID="{658BD99B-8913-4CE5-9F6D-4C3ED80F1352}" presName="sibTrans" presStyleCnt="0"/>
      <dgm:spPr/>
    </dgm:pt>
    <dgm:pt modelId="{85BCC8A4-6B49-4734-8632-F163281C2CE1}" type="pres">
      <dgm:prSet presAssocID="{AB2B3152-EDF0-4856-8331-EBDC4040646C}" presName="compNode" presStyleCnt="0"/>
      <dgm:spPr/>
    </dgm:pt>
    <dgm:pt modelId="{3A6BF2D3-AE34-42AE-AB5F-08CD3608157A}" type="pres">
      <dgm:prSet presAssocID="{AB2B3152-EDF0-4856-8331-EBDC4040646C}" presName="bgRect" presStyleLbl="bgShp" presStyleIdx="1" presStyleCnt="4"/>
      <dgm:spPr/>
    </dgm:pt>
    <dgm:pt modelId="{F2ABF0EA-6F45-4631-B3DE-BCE118D8AC1D}" type="pres">
      <dgm:prSet presAssocID="{AB2B3152-EDF0-4856-8331-EBDC4040646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73833D5F-82D1-4A00-A2E8-CCD0FC0D7F7B}" type="pres">
      <dgm:prSet presAssocID="{AB2B3152-EDF0-4856-8331-EBDC4040646C}" presName="spaceRect" presStyleCnt="0"/>
      <dgm:spPr/>
    </dgm:pt>
    <dgm:pt modelId="{5DE694A7-724C-4FE1-8376-3B72EB307A42}" type="pres">
      <dgm:prSet presAssocID="{AB2B3152-EDF0-4856-8331-EBDC4040646C}" presName="parTx" presStyleLbl="revTx" presStyleIdx="1" presStyleCnt="4">
        <dgm:presLayoutVars>
          <dgm:chMax val="0"/>
          <dgm:chPref val="0"/>
        </dgm:presLayoutVars>
      </dgm:prSet>
      <dgm:spPr/>
    </dgm:pt>
    <dgm:pt modelId="{0898F3B3-9F34-4023-A384-69DC9964DB1A}" type="pres">
      <dgm:prSet presAssocID="{EA96784E-6EFB-4D27-8768-44A97B6CD45C}" presName="sibTrans" presStyleCnt="0"/>
      <dgm:spPr/>
    </dgm:pt>
    <dgm:pt modelId="{A4BD9512-42AA-46E8-8230-A5F2C910C57A}" type="pres">
      <dgm:prSet presAssocID="{E2B83216-9B1C-4FC4-8037-8A93ABE90518}" presName="compNode" presStyleCnt="0"/>
      <dgm:spPr/>
    </dgm:pt>
    <dgm:pt modelId="{902B72B9-68C9-4CE7-B419-59F0C09275E6}" type="pres">
      <dgm:prSet presAssocID="{E2B83216-9B1C-4FC4-8037-8A93ABE90518}" presName="bgRect" presStyleLbl="bgShp" presStyleIdx="2" presStyleCnt="4"/>
      <dgm:spPr/>
    </dgm:pt>
    <dgm:pt modelId="{DB7DB4E2-A3CE-4F99-925A-00A5952C6FA1}" type="pres">
      <dgm:prSet presAssocID="{E2B83216-9B1C-4FC4-8037-8A93ABE9051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Brainstorm"/>
        </a:ext>
      </dgm:extLst>
    </dgm:pt>
    <dgm:pt modelId="{6C26E08C-1864-404D-95EA-9320D2FA378B}" type="pres">
      <dgm:prSet presAssocID="{E2B83216-9B1C-4FC4-8037-8A93ABE90518}" presName="spaceRect" presStyleCnt="0"/>
      <dgm:spPr/>
    </dgm:pt>
    <dgm:pt modelId="{39E2E5A5-2E0E-478F-BCE0-41877A75F8AA}" type="pres">
      <dgm:prSet presAssocID="{E2B83216-9B1C-4FC4-8037-8A93ABE90518}" presName="parTx" presStyleLbl="revTx" presStyleIdx="2" presStyleCnt="4">
        <dgm:presLayoutVars>
          <dgm:chMax val="0"/>
          <dgm:chPref val="0"/>
        </dgm:presLayoutVars>
      </dgm:prSet>
      <dgm:spPr/>
    </dgm:pt>
    <dgm:pt modelId="{CB1C0C02-5F40-4406-B41A-5616A0A29635}" type="pres">
      <dgm:prSet presAssocID="{715DF644-7E8C-4973-85ED-ABC95CB29380}" presName="sibTrans" presStyleCnt="0"/>
      <dgm:spPr/>
    </dgm:pt>
    <dgm:pt modelId="{2DE45765-F317-4ABD-AF87-62AF6615E1E7}" type="pres">
      <dgm:prSet presAssocID="{F231B56A-6A3F-4CDA-9F4D-83E5AC45CDF5}" presName="compNode" presStyleCnt="0"/>
      <dgm:spPr/>
    </dgm:pt>
    <dgm:pt modelId="{9AF927E1-5E52-4686-A0F7-BDCD5A45D3CC}" type="pres">
      <dgm:prSet presAssocID="{F231B56A-6A3F-4CDA-9F4D-83E5AC45CDF5}" presName="bgRect" presStyleLbl="bgShp" presStyleIdx="3" presStyleCnt="4"/>
      <dgm:spPr/>
    </dgm:pt>
    <dgm:pt modelId="{0E6918D8-22CE-43ED-9DC1-4C9127D6C77A}" type="pres">
      <dgm:prSet presAssocID="{F231B56A-6A3F-4CDA-9F4D-83E5AC45CDF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347047F-6512-40F0-94A1-C0DBDD765844}" type="pres">
      <dgm:prSet presAssocID="{F231B56A-6A3F-4CDA-9F4D-83E5AC45CDF5}" presName="spaceRect" presStyleCnt="0"/>
      <dgm:spPr/>
    </dgm:pt>
    <dgm:pt modelId="{852B93EA-22E9-459D-9E18-C11AF01367DD}" type="pres">
      <dgm:prSet presAssocID="{F231B56A-6A3F-4CDA-9F4D-83E5AC45CDF5}" presName="parTx" presStyleLbl="revTx" presStyleIdx="3" presStyleCnt="4">
        <dgm:presLayoutVars>
          <dgm:chMax val="0"/>
          <dgm:chPref val="0"/>
        </dgm:presLayoutVars>
      </dgm:prSet>
      <dgm:spPr/>
    </dgm:pt>
  </dgm:ptLst>
  <dgm:cxnLst>
    <dgm:cxn modelId="{C416840E-9DCE-432D-A52A-449561A03A64}" type="presOf" srcId="{E2B83216-9B1C-4FC4-8037-8A93ABE90518}" destId="{39E2E5A5-2E0E-478F-BCE0-41877A75F8AA}" srcOrd="0" destOrd="0" presId="urn:microsoft.com/office/officeart/2018/2/layout/IconVerticalSolidList"/>
    <dgm:cxn modelId="{8F499D14-126E-4B7B-B4F6-6BBA799C45A2}" srcId="{3BDDB5F8-C36D-4E3F-85FE-B6FEB45BF62D}" destId="{E2B83216-9B1C-4FC4-8037-8A93ABE90518}" srcOrd="2" destOrd="0" parTransId="{FD0EA415-9713-4027-862E-CAB6FF6FB94B}" sibTransId="{715DF644-7E8C-4973-85ED-ABC95CB29380}"/>
    <dgm:cxn modelId="{1E3DD83D-BA1D-46CE-B7A9-77E8E8443DF7}" type="presOf" srcId="{3F6F45AF-D9AE-4206-B7F5-1B5A236CFF30}" destId="{3F2D8A15-D56A-428F-84B3-6059FA2E3517}" srcOrd="0" destOrd="0" presId="urn:microsoft.com/office/officeart/2018/2/layout/IconVerticalSolidList"/>
    <dgm:cxn modelId="{E3235EB4-EAFE-41D3-83CC-045E5A5D5770}" srcId="{3BDDB5F8-C36D-4E3F-85FE-B6FEB45BF62D}" destId="{F231B56A-6A3F-4CDA-9F4D-83E5AC45CDF5}" srcOrd="3" destOrd="0" parTransId="{4E2B3E8E-421E-4B5C-86E1-AD6FC4D82D3F}" sibTransId="{20242E99-D403-4DE3-B7EC-DA2422CF39AC}"/>
    <dgm:cxn modelId="{D826D2C1-57D1-4C7C-BD47-F6D1BB91F621}" type="presOf" srcId="{3BDDB5F8-C36D-4E3F-85FE-B6FEB45BF62D}" destId="{90BD7C31-027F-41B8-9F66-4B107D7778A7}" srcOrd="0" destOrd="0" presId="urn:microsoft.com/office/officeart/2018/2/layout/IconVerticalSolidList"/>
    <dgm:cxn modelId="{487745CD-9240-4726-975B-C0939A91EAFB}" type="presOf" srcId="{F231B56A-6A3F-4CDA-9F4D-83E5AC45CDF5}" destId="{852B93EA-22E9-459D-9E18-C11AF01367DD}" srcOrd="0" destOrd="0" presId="urn:microsoft.com/office/officeart/2018/2/layout/IconVerticalSolidList"/>
    <dgm:cxn modelId="{44711ED3-7571-4A5C-8A46-25DBBB94B9C2}" srcId="{3BDDB5F8-C36D-4E3F-85FE-B6FEB45BF62D}" destId="{AB2B3152-EDF0-4856-8331-EBDC4040646C}" srcOrd="1" destOrd="0" parTransId="{57F4E170-79F7-4637-B93D-2FE9F66A853F}" sibTransId="{EA96784E-6EFB-4D27-8768-44A97B6CD45C}"/>
    <dgm:cxn modelId="{EC76F0E7-D362-4ECD-B96C-E18AFB35582D}" srcId="{3BDDB5F8-C36D-4E3F-85FE-B6FEB45BF62D}" destId="{3F6F45AF-D9AE-4206-B7F5-1B5A236CFF30}" srcOrd="0" destOrd="0" parTransId="{AF33C3A3-6904-490F-B64F-18E7A056BB3E}" sibTransId="{658BD99B-8913-4CE5-9F6D-4C3ED80F1352}"/>
    <dgm:cxn modelId="{9E0C43F3-84B3-4D81-9D16-1C857DC06333}" type="presOf" srcId="{AB2B3152-EDF0-4856-8331-EBDC4040646C}" destId="{5DE694A7-724C-4FE1-8376-3B72EB307A42}" srcOrd="0" destOrd="0" presId="urn:microsoft.com/office/officeart/2018/2/layout/IconVerticalSolidList"/>
    <dgm:cxn modelId="{CF1B4DD6-723B-48E5-8B34-2F6BBB7DB7CE}" type="presParOf" srcId="{90BD7C31-027F-41B8-9F66-4B107D7778A7}" destId="{E7059F72-386E-44CD-BBC3-53F661870158}" srcOrd="0" destOrd="0" presId="urn:microsoft.com/office/officeart/2018/2/layout/IconVerticalSolidList"/>
    <dgm:cxn modelId="{B0C57CEF-AB70-48CE-9D42-A2FDB18410E4}" type="presParOf" srcId="{E7059F72-386E-44CD-BBC3-53F661870158}" destId="{8ACB7409-47AE-41A7-9690-71F0D115316C}" srcOrd="0" destOrd="0" presId="urn:microsoft.com/office/officeart/2018/2/layout/IconVerticalSolidList"/>
    <dgm:cxn modelId="{B1B09F03-DB78-4453-9302-AE5D4F742CBF}" type="presParOf" srcId="{E7059F72-386E-44CD-BBC3-53F661870158}" destId="{EE0C423A-6D1A-44C4-B70F-45CAB53854AD}" srcOrd="1" destOrd="0" presId="urn:microsoft.com/office/officeart/2018/2/layout/IconVerticalSolidList"/>
    <dgm:cxn modelId="{F65C4D4C-7F81-4C72-94C0-52187DBBEDEB}" type="presParOf" srcId="{E7059F72-386E-44CD-BBC3-53F661870158}" destId="{EAC5F8D7-DE27-4DE1-98BE-A9FB21BF42E6}" srcOrd="2" destOrd="0" presId="urn:microsoft.com/office/officeart/2018/2/layout/IconVerticalSolidList"/>
    <dgm:cxn modelId="{4584B1D8-3749-479B-9A7E-04E653D62439}" type="presParOf" srcId="{E7059F72-386E-44CD-BBC3-53F661870158}" destId="{3F2D8A15-D56A-428F-84B3-6059FA2E3517}" srcOrd="3" destOrd="0" presId="urn:microsoft.com/office/officeart/2018/2/layout/IconVerticalSolidList"/>
    <dgm:cxn modelId="{E9E846BE-E3D8-4702-9CCB-282FCFD2A0B0}" type="presParOf" srcId="{90BD7C31-027F-41B8-9F66-4B107D7778A7}" destId="{5EE27E5C-DE4E-4122-A2A5-5EC9C2F1BF6B}" srcOrd="1" destOrd="0" presId="urn:microsoft.com/office/officeart/2018/2/layout/IconVerticalSolidList"/>
    <dgm:cxn modelId="{BC43FEF8-5F59-4B77-87C5-92602EF88AEF}" type="presParOf" srcId="{90BD7C31-027F-41B8-9F66-4B107D7778A7}" destId="{85BCC8A4-6B49-4734-8632-F163281C2CE1}" srcOrd="2" destOrd="0" presId="urn:microsoft.com/office/officeart/2018/2/layout/IconVerticalSolidList"/>
    <dgm:cxn modelId="{B1E9C72C-E2D2-4382-AD1E-E602AF07447F}" type="presParOf" srcId="{85BCC8A4-6B49-4734-8632-F163281C2CE1}" destId="{3A6BF2D3-AE34-42AE-AB5F-08CD3608157A}" srcOrd="0" destOrd="0" presId="urn:microsoft.com/office/officeart/2018/2/layout/IconVerticalSolidList"/>
    <dgm:cxn modelId="{5DFCB87C-2634-4597-AA5E-CB16C989AB7B}" type="presParOf" srcId="{85BCC8A4-6B49-4734-8632-F163281C2CE1}" destId="{F2ABF0EA-6F45-4631-B3DE-BCE118D8AC1D}" srcOrd="1" destOrd="0" presId="urn:microsoft.com/office/officeart/2018/2/layout/IconVerticalSolidList"/>
    <dgm:cxn modelId="{18098BD3-7854-4F4E-AAAC-FBE83011EBB0}" type="presParOf" srcId="{85BCC8A4-6B49-4734-8632-F163281C2CE1}" destId="{73833D5F-82D1-4A00-A2E8-CCD0FC0D7F7B}" srcOrd="2" destOrd="0" presId="urn:microsoft.com/office/officeart/2018/2/layout/IconVerticalSolidList"/>
    <dgm:cxn modelId="{4483D70C-9177-4029-A8D9-18CBFA2657CB}" type="presParOf" srcId="{85BCC8A4-6B49-4734-8632-F163281C2CE1}" destId="{5DE694A7-724C-4FE1-8376-3B72EB307A42}" srcOrd="3" destOrd="0" presId="urn:microsoft.com/office/officeart/2018/2/layout/IconVerticalSolidList"/>
    <dgm:cxn modelId="{C74081FA-188D-4624-B87C-8F23CCAE9C02}" type="presParOf" srcId="{90BD7C31-027F-41B8-9F66-4B107D7778A7}" destId="{0898F3B3-9F34-4023-A384-69DC9964DB1A}" srcOrd="3" destOrd="0" presId="urn:microsoft.com/office/officeart/2018/2/layout/IconVerticalSolidList"/>
    <dgm:cxn modelId="{72A51ED1-B358-4585-A098-D3D769DF9028}" type="presParOf" srcId="{90BD7C31-027F-41B8-9F66-4B107D7778A7}" destId="{A4BD9512-42AA-46E8-8230-A5F2C910C57A}" srcOrd="4" destOrd="0" presId="urn:microsoft.com/office/officeart/2018/2/layout/IconVerticalSolidList"/>
    <dgm:cxn modelId="{B06E8370-EEA6-465E-A62B-18676E6E6F06}" type="presParOf" srcId="{A4BD9512-42AA-46E8-8230-A5F2C910C57A}" destId="{902B72B9-68C9-4CE7-B419-59F0C09275E6}" srcOrd="0" destOrd="0" presId="urn:microsoft.com/office/officeart/2018/2/layout/IconVerticalSolidList"/>
    <dgm:cxn modelId="{D2A7E5BF-009F-4DD7-AD97-FD6149ED5FCA}" type="presParOf" srcId="{A4BD9512-42AA-46E8-8230-A5F2C910C57A}" destId="{DB7DB4E2-A3CE-4F99-925A-00A5952C6FA1}" srcOrd="1" destOrd="0" presId="urn:microsoft.com/office/officeart/2018/2/layout/IconVerticalSolidList"/>
    <dgm:cxn modelId="{763305BE-79E5-48EF-8851-904D9CFEB3DA}" type="presParOf" srcId="{A4BD9512-42AA-46E8-8230-A5F2C910C57A}" destId="{6C26E08C-1864-404D-95EA-9320D2FA378B}" srcOrd="2" destOrd="0" presId="urn:microsoft.com/office/officeart/2018/2/layout/IconVerticalSolidList"/>
    <dgm:cxn modelId="{650304CD-8ADB-4331-A2AE-21AADEEEF167}" type="presParOf" srcId="{A4BD9512-42AA-46E8-8230-A5F2C910C57A}" destId="{39E2E5A5-2E0E-478F-BCE0-41877A75F8AA}" srcOrd="3" destOrd="0" presId="urn:microsoft.com/office/officeart/2018/2/layout/IconVerticalSolidList"/>
    <dgm:cxn modelId="{DF0C0E01-B0EF-4A7E-B84C-A70A3EE2DE0B}" type="presParOf" srcId="{90BD7C31-027F-41B8-9F66-4B107D7778A7}" destId="{CB1C0C02-5F40-4406-B41A-5616A0A29635}" srcOrd="5" destOrd="0" presId="urn:microsoft.com/office/officeart/2018/2/layout/IconVerticalSolidList"/>
    <dgm:cxn modelId="{C605B3C0-9668-4CE8-9335-08D612786EC0}" type="presParOf" srcId="{90BD7C31-027F-41B8-9F66-4B107D7778A7}" destId="{2DE45765-F317-4ABD-AF87-62AF6615E1E7}" srcOrd="6" destOrd="0" presId="urn:microsoft.com/office/officeart/2018/2/layout/IconVerticalSolidList"/>
    <dgm:cxn modelId="{955CE3A3-2BA6-420E-8351-CF597EB7EA6E}" type="presParOf" srcId="{2DE45765-F317-4ABD-AF87-62AF6615E1E7}" destId="{9AF927E1-5E52-4686-A0F7-BDCD5A45D3CC}" srcOrd="0" destOrd="0" presId="urn:microsoft.com/office/officeart/2018/2/layout/IconVerticalSolidList"/>
    <dgm:cxn modelId="{D2E8AAEF-7604-41AC-A6CE-D92C32BE3364}" type="presParOf" srcId="{2DE45765-F317-4ABD-AF87-62AF6615E1E7}" destId="{0E6918D8-22CE-43ED-9DC1-4C9127D6C77A}" srcOrd="1" destOrd="0" presId="urn:microsoft.com/office/officeart/2018/2/layout/IconVerticalSolidList"/>
    <dgm:cxn modelId="{9A44E2F9-2B3E-478F-A088-CC7906FDF54A}" type="presParOf" srcId="{2DE45765-F317-4ABD-AF87-62AF6615E1E7}" destId="{F347047F-6512-40F0-94A1-C0DBDD765844}" srcOrd="2" destOrd="0" presId="urn:microsoft.com/office/officeart/2018/2/layout/IconVerticalSolidList"/>
    <dgm:cxn modelId="{0141AA5A-75D2-4A1F-84B7-316B397C3A0F}" type="presParOf" srcId="{2DE45765-F317-4ABD-AF87-62AF6615E1E7}" destId="{852B93EA-22E9-459D-9E18-C11AF01367D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BC5AB-C5C5-468B-A145-DA94DC508EA1}">
      <dsp:nvSpPr>
        <dsp:cNvPr id="0" name=""/>
        <dsp:cNvSpPr/>
      </dsp:nvSpPr>
      <dsp:spPr>
        <a:xfrm>
          <a:off x="0" y="2044"/>
          <a:ext cx="10780776" cy="10359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FB9F5A-B13D-4797-9F63-87CD60E8A27D}">
      <dsp:nvSpPr>
        <dsp:cNvPr id="0" name=""/>
        <dsp:cNvSpPr/>
      </dsp:nvSpPr>
      <dsp:spPr>
        <a:xfrm>
          <a:off x="313384" y="235139"/>
          <a:ext cx="569789" cy="5697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1A8F75-591B-4592-8D6A-34F78C6D91AB}">
      <dsp:nvSpPr>
        <dsp:cNvPr id="0" name=""/>
        <dsp:cNvSpPr/>
      </dsp:nvSpPr>
      <dsp:spPr>
        <a:xfrm>
          <a:off x="1196558" y="2044"/>
          <a:ext cx="9584217" cy="103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41" tIns="109641" rIns="109641" bIns="109641" numCol="1" spcCol="1270" anchor="ctr" anchorCtr="0">
          <a:noAutofit/>
        </a:bodyPr>
        <a:lstStyle/>
        <a:p>
          <a:pPr marL="0" lvl="0" indent="0" algn="l" defTabSz="977900">
            <a:lnSpc>
              <a:spcPct val="90000"/>
            </a:lnSpc>
            <a:spcBef>
              <a:spcPct val="0"/>
            </a:spcBef>
            <a:spcAft>
              <a:spcPct val="35000"/>
            </a:spcAft>
            <a:buNone/>
          </a:pPr>
          <a:r>
            <a:rPr lang="en-US" sz="2200" kern="1200"/>
            <a:t>I've chosen four works that represent digital technologies (Ferrari, 2013).</a:t>
          </a:r>
        </a:p>
      </dsp:txBody>
      <dsp:txXfrm>
        <a:off x="1196558" y="2044"/>
        <a:ext cx="9584217" cy="1035981"/>
      </dsp:txXfrm>
    </dsp:sp>
    <dsp:sp modelId="{08538749-9CA2-4E29-9DB4-97AE9FD391CB}">
      <dsp:nvSpPr>
        <dsp:cNvPr id="0" name=""/>
        <dsp:cNvSpPr/>
      </dsp:nvSpPr>
      <dsp:spPr>
        <a:xfrm>
          <a:off x="0" y="1297020"/>
          <a:ext cx="10780776" cy="10359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6E798A-375E-4B7D-9856-0E78289EF816}">
      <dsp:nvSpPr>
        <dsp:cNvPr id="0" name=""/>
        <dsp:cNvSpPr/>
      </dsp:nvSpPr>
      <dsp:spPr>
        <a:xfrm>
          <a:off x="313384" y="1530116"/>
          <a:ext cx="569789" cy="5697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4BA472-FF08-45AE-83D4-34AC4062C388}">
      <dsp:nvSpPr>
        <dsp:cNvPr id="0" name=""/>
        <dsp:cNvSpPr/>
      </dsp:nvSpPr>
      <dsp:spPr>
        <a:xfrm>
          <a:off x="1196558" y="1297020"/>
          <a:ext cx="9584217" cy="103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41" tIns="109641" rIns="109641" bIns="109641" numCol="1" spcCol="1270" anchor="ctr" anchorCtr="0">
          <a:noAutofit/>
        </a:bodyPr>
        <a:lstStyle/>
        <a:p>
          <a:pPr marL="0" lvl="0" indent="0" algn="l" defTabSz="977900">
            <a:lnSpc>
              <a:spcPct val="90000"/>
            </a:lnSpc>
            <a:spcBef>
              <a:spcPct val="0"/>
            </a:spcBef>
            <a:spcAft>
              <a:spcPct val="35000"/>
            </a:spcAft>
            <a:buNone/>
          </a:pPr>
          <a:r>
            <a:rPr lang="en-US" sz="2200" kern="1200"/>
            <a:t>All items illustrate one of the skills areas from the module (JISC, 2022).</a:t>
          </a:r>
        </a:p>
      </dsp:txBody>
      <dsp:txXfrm>
        <a:off x="1196558" y="1297020"/>
        <a:ext cx="9584217" cy="1035981"/>
      </dsp:txXfrm>
    </dsp:sp>
    <dsp:sp modelId="{CCFA5BE2-46A2-47B8-94E1-C1EC409886D2}">
      <dsp:nvSpPr>
        <dsp:cNvPr id="0" name=""/>
        <dsp:cNvSpPr/>
      </dsp:nvSpPr>
      <dsp:spPr>
        <a:xfrm>
          <a:off x="0" y="2591997"/>
          <a:ext cx="10780776" cy="10359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90D7E-5830-48DA-830A-C6AE7B8CC5FA}">
      <dsp:nvSpPr>
        <dsp:cNvPr id="0" name=""/>
        <dsp:cNvSpPr/>
      </dsp:nvSpPr>
      <dsp:spPr>
        <a:xfrm>
          <a:off x="313384" y="2825093"/>
          <a:ext cx="569789" cy="5697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81B8ED-BF18-47D8-B0AF-A7CE1DBA2C31}">
      <dsp:nvSpPr>
        <dsp:cNvPr id="0" name=""/>
        <dsp:cNvSpPr/>
      </dsp:nvSpPr>
      <dsp:spPr>
        <a:xfrm>
          <a:off x="1196558" y="2591997"/>
          <a:ext cx="9584217" cy="103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41" tIns="109641" rIns="109641" bIns="109641" numCol="1" spcCol="1270" anchor="ctr" anchorCtr="0">
          <a:noAutofit/>
        </a:bodyPr>
        <a:lstStyle/>
        <a:p>
          <a:pPr marL="0" lvl="0" indent="0" algn="l" defTabSz="977900">
            <a:lnSpc>
              <a:spcPct val="90000"/>
            </a:lnSpc>
            <a:spcBef>
              <a:spcPct val="0"/>
            </a:spcBef>
            <a:spcAft>
              <a:spcPct val="35000"/>
            </a:spcAft>
            <a:buNone/>
          </a:pPr>
          <a:r>
            <a:rPr lang="en-US" sz="2200" kern="1200"/>
            <a:t>The pieces are definitely showing a progression throughout the 10 weeks ( Kolb, 2015).</a:t>
          </a:r>
        </a:p>
      </dsp:txBody>
      <dsp:txXfrm>
        <a:off x="1196558" y="2591997"/>
        <a:ext cx="9584217" cy="1035981"/>
      </dsp:txXfrm>
    </dsp:sp>
    <dsp:sp modelId="{D8A85F3E-9977-429A-B636-EC5EAC19892D}">
      <dsp:nvSpPr>
        <dsp:cNvPr id="0" name=""/>
        <dsp:cNvSpPr/>
      </dsp:nvSpPr>
      <dsp:spPr>
        <a:xfrm>
          <a:off x="0" y="3886974"/>
          <a:ext cx="10780776" cy="10359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D6C3C1-1FCB-4B86-A4F0-7E3F55AC9507}">
      <dsp:nvSpPr>
        <dsp:cNvPr id="0" name=""/>
        <dsp:cNvSpPr/>
      </dsp:nvSpPr>
      <dsp:spPr>
        <a:xfrm>
          <a:off x="313384" y="4120070"/>
          <a:ext cx="569789" cy="5697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D5495F-1A6F-4894-B69A-49014D2FE6BD}">
      <dsp:nvSpPr>
        <dsp:cNvPr id="0" name=""/>
        <dsp:cNvSpPr/>
      </dsp:nvSpPr>
      <dsp:spPr>
        <a:xfrm>
          <a:off x="1196558" y="3886974"/>
          <a:ext cx="9584217" cy="103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41" tIns="109641" rIns="109641" bIns="109641" numCol="1" spcCol="1270" anchor="ctr" anchorCtr="0">
          <a:noAutofit/>
        </a:bodyPr>
        <a:lstStyle/>
        <a:p>
          <a:pPr marL="0" lvl="0" indent="0" algn="l" defTabSz="977900">
            <a:lnSpc>
              <a:spcPct val="90000"/>
            </a:lnSpc>
            <a:spcBef>
              <a:spcPct val="0"/>
            </a:spcBef>
            <a:spcAft>
              <a:spcPct val="35000"/>
            </a:spcAft>
            <a:buNone/>
          </a:pPr>
          <a:r>
            <a:rPr lang="en-US" sz="2200" kern="1200"/>
            <a:t>They work together on word processing, data, presentation and design (European Commission, 2022).</a:t>
          </a:r>
        </a:p>
      </dsp:txBody>
      <dsp:txXfrm>
        <a:off x="1196558" y="3886974"/>
        <a:ext cx="9584217" cy="10359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419BC-B033-4123-A9EE-A7E7D0CF66B7}">
      <dsp:nvSpPr>
        <dsp:cNvPr id="0" name=""/>
        <dsp:cNvSpPr/>
      </dsp:nvSpPr>
      <dsp:spPr>
        <a:xfrm>
          <a:off x="0" y="0"/>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C31B9E-DCDF-487D-B9B6-105713D13F4E}">
      <dsp:nvSpPr>
        <dsp:cNvPr id="0" name=""/>
        <dsp:cNvSpPr/>
      </dsp:nvSpPr>
      <dsp:spPr>
        <a:xfrm>
          <a:off x="0" y="0"/>
          <a:ext cx="6260154" cy="1296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Developed better file and document management and formatting skills (JISC, 2022).</a:t>
          </a:r>
        </a:p>
      </dsp:txBody>
      <dsp:txXfrm>
        <a:off x="0" y="0"/>
        <a:ext cx="6260154" cy="1296161"/>
      </dsp:txXfrm>
    </dsp:sp>
    <dsp:sp modelId="{C485D78C-F41D-498D-803A-6B6679D5A0BE}">
      <dsp:nvSpPr>
        <dsp:cNvPr id="0" name=""/>
        <dsp:cNvSpPr/>
      </dsp:nvSpPr>
      <dsp:spPr>
        <a:xfrm>
          <a:off x="0" y="1296161"/>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1BBE2-ACC5-4736-9264-C9031C7B58AF}">
      <dsp:nvSpPr>
        <dsp:cNvPr id="0" name=""/>
        <dsp:cNvSpPr/>
      </dsp:nvSpPr>
      <dsp:spPr>
        <a:xfrm>
          <a:off x="0" y="1296161"/>
          <a:ext cx="6260154" cy="1296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Learned data handling skills on spreadsheets (Ferrari, 2013).</a:t>
          </a:r>
        </a:p>
      </dsp:txBody>
      <dsp:txXfrm>
        <a:off x="0" y="1296161"/>
        <a:ext cx="6260154" cy="1296161"/>
      </dsp:txXfrm>
    </dsp:sp>
    <dsp:sp modelId="{1CBE4596-D461-4268-A1DF-65E6DF707873}">
      <dsp:nvSpPr>
        <dsp:cNvPr id="0" name=""/>
        <dsp:cNvSpPr/>
      </dsp:nvSpPr>
      <dsp:spPr>
        <a:xfrm>
          <a:off x="0" y="2592323"/>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09DBB6-55E7-49D9-8057-03F7725CAB49}">
      <dsp:nvSpPr>
        <dsp:cNvPr id="0" name=""/>
        <dsp:cNvSpPr/>
      </dsp:nvSpPr>
      <dsp:spPr>
        <a:xfrm>
          <a:off x="0" y="2592323"/>
          <a:ext cx="6260154" cy="1296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 became more confident in my visual communication and design skills (Eshet-Alkalai, 2004).</a:t>
          </a:r>
        </a:p>
      </dsp:txBody>
      <dsp:txXfrm>
        <a:off x="0" y="2592323"/>
        <a:ext cx="6260154" cy="1296161"/>
      </dsp:txXfrm>
    </dsp:sp>
    <dsp:sp modelId="{F390EBFB-2457-4D42-AEFC-BCE74C4B2406}">
      <dsp:nvSpPr>
        <dsp:cNvPr id="0" name=""/>
        <dsp:cNvSpPr/>
      </dsp:nvSpPr>
      <dsp:spPr>
        <a:xfrm>
          <a:off x="0" y="3888485"/>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8AB872-422F-4D84-9E47-4E4196B14127}">
      <dsp:nvSpPr>
        <dsp:cNvPr id="0" name=""/>
        <dsp:cNvSpPr/>
      </dsp:nvSpPr>
      <dsp:spPr>
        <a:xfrm>
          <a:off x="0" y="3888485"/>
          <a:ext cx="6260154" cy="1296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 built my self-learning capacity of new tool (Ng, 2012).</a:t>
          </a:r>
        </a:p>
      </dsp:txBody>
      <dsp:txXfrm>
        <a:off x="0" y="3888485"/>
        <a:ext cx="6260154" cy="12961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0215B-7D1D-42E3-831A-85D2332243A0}">
      <dsp:nvSpPr>
        <dsp:cNvPr id="0" name=""/>
        <dsp:cNvSpPr/>
      </dsp:nvSpPr>
      <dsp:spPr>
        <a:xfrm>
          <a:off x="0" y="0"/>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A8B9AB-DFA8-48A8-9F33-F221A495EB92}">
      <dsp:nvSpPr>
        <dsp:cNvPr id="0" name=""/>
        <dsp:cNvSpPr/>
      </dsp:nvSpPr>
      <dsp:spPr>
        <a:xfrm>
          <a:off x="0" y="0"/>
          <a:ext cx="6260154" cy="1296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 can produce a professional Word document that's brief (Microsoft, 2023).</a:t>
          </a:r>
        </a:p>
      </dsp:txBody>
      <dsp:txXfrm>
        <a:off x="0" y="0"/>
        <a:ext cx="6260154" cy="1296161"/>
      </dsp:txXfrm>
    </dsp:sp>
    <dsp:sp modelId="{FF037621-6C5C-4F28-8BD0-8C15237F93E5}">
      <dsp:nvSpPr>
        <dsp:cNvPr id="0" name=""/>
        <dsp:cNvSpPr/>
      </dsp:nvSpPr>
      <dsp:spPr>
        <a:xfrm>
          <a:off x="0" y="1296161"/>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A0CF8-0754-4882-A364-20DC422B3844}">
      <dsp:nvSpPr>
        <dsp:cNvPr id="0" name=""/>
        <dsp:cNvSpPr/>
      </dsp:nvSpPr>
      <dsp:spPr>
        <a:xfrm>
          <a:off x="0" y="1296161"/>
          <a:ext cx="6260154" cy="1296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Can create and develop a functional spreadsheet on his/her own (Ferrari, 2013).</a:t>
          </a:r>
        </a:p>
      </dsp:txBody>
      <dsp:txXfrm>
        <a:off x="0" y="1296161"/>
        <a:ext cx="6260154" cy="1296161"/>
      </dsp:txXfrm>
    </dsp:sp>
    <dsp:sp modelId="{1230F202-A863-4BCC-AC61-625239BB5D78}">
      <dsp:nvSpPr>
        <dsp:cNvPr id="0" name=""/>
        <dsp:cNvSpPr/>
      </dsp:nvSpPr>
      <dsp:spPr>
        <a:xfrm>
          <a:off x="0" y="2592323"/>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FBAD7D-33C3-4DD9-8A70-1E44D1C98E3D}">
      <dsp:nvSpPr>
        <dsp:cNvPr id="0" name=""/>
        <dsp:cNvSpPr/>
      </dsp:nvSpPr>
      <dsp:spPr>
        <a:xfrm>
          <a:off x="0" y="2592323"/>
          <a:ext cx="6260154" cy="1296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 can create visual layouts and slides that are simple and clear (Adobe, 2022).</a:t>
          </a:r>
        </a:p>
      </dsp:txBody>
      <dsp:txXfrm>
        <a:off x="0" y="2592323"/>
        <a:ext cx="6260154" cy="1296161"/>
      </dsp:txXfrm>
    </dsp:sp>
    <dsp:sp modelId="{C48CEA62-0892-4EEB-B364-6AAA59AD3D7E}">
      <dsp:nvSpPr>
        <dsp:cNvPr id="0" name=""/>
        <dsp:cNvSpPr/>
      </dsp:nvSpPr>
      <dsp:spPr>
        <a:xfrm>
          <a:off x="0" y="3888485"/>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58F9BB-64A9-41F5-9249-A926FA1EDC22}">
      <dsp:nvSpPr>
        <dsp:cNvPr id="0" name=""/>
        <dsp:cNvSpPr/>
      </dsp:nvSpPr>
      <dsp:spPr>
        <a:xfrm>
          <a:off x="0" y="3888485"/>
          <a:ext cx="6260154" cy="1296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 can be self-critical in my thinking about my learning (Gibbs, 1988).</a:t>
          </a:r>
        </a:p>
      </dsp:txBody>
      <dsp:txXfrm>
        <a:off x="0" y="3888485"/>
        <a:ext cx="6260154" cy="12961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B7409-47AE-41A7-9690-71F0D115316C}">
      <dsp:nvSpPr>
        <dsp:cNvPr id="0" name=""/>
        <dsp:cNvSpPr/>
      </dsp:nvSpPr>
      <dsp:spPr>
        <a:xfrm>
          <a:off x="0" y="2044"/>
          <a:ext cx="10780776" cy="10359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C423A-6D1A-44C4-B70F-45CAB53854AD}">
      <dsp:nvSpPr>
        <dsp:cNvPr id="0" name=""/>
        <dsp:cNvSpPr/>
      </dsp:nvSpPr>
      <dsp:spPr>
        <a:xfrm>
          <a:off x="313384" y="235139"/>
          <a:ext cx="569789" cy="5697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2D8A15-D56A-428F-84B3-6059FA2E3517}">
      <dsp:nvSpPr>
        <dsp:cNvPr id="0" name=""/>
        <dsp:cNvSpPr/>
      </dsp:nvSpPr>
      <dsp:spPr>
        <a:xfrm>
          <a:off x="1196558" y="2044"/>
          <a:ext cx="9584217" cy="103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41" tIns="109641" rIns="109641" bIns="109641" numCol="1" spcCol="1270" anchor="ctr" anchorCtr="0">
          <a:noAutofit/>
        </a:bodyPr>
        <a:lstStyle/>
        <a:p>
          <a:pPr marL="0" lvl="0" indent="0" algn="l" defTabSz="977900">
            <a:lnSpc>
              <a:spcPct val="90000"/>
            </a:lnSpc>
            <a:spcBef>
              <a:spcPct val="0"/>
            </a:spcBef>
            <a:spcAft>
              <a:spcPct val="35000"/>
            </a:spcAft>
            <a:buNone/>
          </a:pPr>
          <a:r>
            <a:rPr lang="en-US" sz="2200" kern="1200"/>
            <a:t>My work portfolio demonstrates digital growth in confidence (Beetham and Sharpe, 2019).</a:t>
          </a:r>
        </a:p>
      </dsp:txBody>
      <dsp:txXfrm>
        <a:off x="1196558" y="2044"/>
        <a:ext cx="9584217" cy="1035981"/>
      </dsp:txXfrm>
    </dsp:sp>
    <dsp:sp modelId="{3A6BF2D3-AE34-42AE-AB5F-08CD3608157A}">
      <dsp:nvSpPr>
        <dsp:cNvPr id="0" name=""/>
        <dsp:cNvSpPr/>
      </dsp:nvSpPr>
      <dsp:spPr>
        <a:xfrm>
          <a:off x="0" y="1297020"/>
          <a:ext cx="10780776" cy="10359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BF0EA-6F45-4631-B3DE-BCE118D8AC1D}">
      <dsp:nvSpPr>
        <dsp:cNvPr id="0" name=""/>
        <dsp:cNvSpPr/>
      </dsp:nvSpPr>
      <dsp:spPr>
        <a:xfrm>
          <a:off x="313384" y="1530116"/>
          <a:ext cx="569789" cy="5697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694A7-724C-4FE1-8376-3B72EB307A42}">
      <dsp:nvSpPr>
        <dsp:cNvPr id="0" name=""/>
        <dsp:cNvSpPr/>
      </dsp:nvSpPr>
      <dsp:spPr>
        <a:xfrm>
          <a:off x="1196558" y="1297020"/>
          <a:ext cx="9584217" cy="103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41" tIns="109641" rIns="109641" bIns="109641" numCol="1" spcCol="1270" anchor="ctr" anchorCtr="0">
          <a:noAutofit/>
        </a:bodyPr>
        <a:lstStyle/>
        <a:p>
          <a:pPr marL="0" lvl="0" indent="0" algn="l" defTabSz="977900">
            <a:lnSpc>
              <a:spcPct val="90000"/>
            </a:lnSpc>
            <a:spcBef>
              <a:spcPct val="0"/>
            </a:spcBef>
            <a:spcAft>
              <a:spcPct val="35000"/>
            </a:spcAft>
            <a:buNone/>
          </a:pPr>
          <a:r>
            <a:rPr lang="en-US" sz="2200" kern="1200"/>
            <a:t>Transitioned from being uncertain to using key tools independently ( Kolb, 2015).</a:t>
          </a:r>
        </a:p>
      </dsp:txBody>
      <dsp:txXfrm>
        <a:off x="1196558" y="1297020"/>
        <a:ext cx="9584217" cy="1035981"/>
      </dsp:txXfrm>
    </dsp:sp>
    <dsp:sp modelId="{902B72B9-68C9-4CE7-B419-59F0C09275E6}">
      <dsp:nvSpPr>
        <dsp:cNvPr id="0" name=""/>
        <dsp:cNvSpPr/>
      </dsp:nvSpPr>
      <dsp:spPr>
        <a:xfrm>
          <a:off x="0" y="2591997"/>
          <a:ext cx="10780776" cy="10359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DB4E2-A3CE-4F99-925A-00A5952C6FA1}">
      <dsp:nvSpPr>
        <dsp:cNvPr id="0" name=""/>
        <dsp:cNvSpPr/>
      </dsp:nvSpPr>
      <dsp:spPr>
        <a:xfrm>
          <a:off x="313384" y="2825093"/>
          <a:ext cx="569789" cy="5697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E2E5A5-2E0E-478F-BCE0-41877A75F8AA}">
      <dsp:nvSpPr>
        <dsp:cNvPr id="0" name=""/>
        <dsp:cNvSpPr/>
      </dsp:nvSpPr>
      <dsp:spPr>
        <a:xfrm>
          <a:off x="1196558" y="2591997"/>
          <a:ext cx="9584217" cy="103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41" tIns="109641" rIns="109641" bIns="109641" numCol="1" spcCol="1270" anchor="ctr" anchorCtr="0">
          <a:noAutofit/>
        </a:bodyPr>
        <a:lstStyle/>
        <a:p>
          <a:pPr marL="0" lvl="0" indent="0" algn="l" defTabSz="977900">
            <a:lnSpc>
              <a:spcPct val="90000"/>
            </a:lnSpc>
            <a:spcBef>
              <a:spcPct val="0"/>
            </a:spcBef>
            <a:spcAft>
              <a:spcPct val="35000"/>
            </a:spcAft>
            <a:buNone/>
          </a:pPr>
          <a:r>
            <a:rPr lang="en-US" sz="2200" kern="1200"/>
            <a:t>I learned about myself and my learning process by reflecting (Schön, 1983).</a:t>
          </a:r>
        </a:p>
      </dsp:txBody>
      <dsp:txXfrm>
        <a:off x="1196558" y="2591997"/>
        <a:ext cx="9584217" cy="1035981"/>
      </dsp:txXfrm>
    </dsp:sp>
    <dsp:sp modelId="{9AF927E1-5E52-4686-A0F7-BDCD5A45D3CC}">
      <dsp:nvSpPr>
        <dsp:cNvPr id="0" name=""/>
        <dsp:cNvSpPr/>
      </dsp:nvSpPr>
      <dsp:spPr>
        <a:xfrm>
          <a:off x="0" y="3886974"/>
          <a:ext cx="10780776" cy="10359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6918D8-22CE-43ED-9DC1-4C9127D6C77A}">
      <dsp:nvSpPr>
        <dsp:cNvPr id="0" name=""/>
        <dsp:cNvSpPr/>
      </dsp:nvSpPr>
      <dsp:spPr>
        <a:xfrm>
          <a:off x="313384" y="4120070"/>
          <a:ext cx="569789" cy="5697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2B93EA-22E9-459D-9E18-C11AF01367DD}">
      <dsp:nvSpPr>
        <dsp:cNvPr id="0" name=""/>
        <dsp:cNvSpPr/>
      </dsp:nvSpPr>
      <dsp:spPr>
        <a:xfrm>
          <a:off x="1196558" y="3886974"/>
          <a:ext cx="9584217" cy="1035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41" tIns="109641" rIns="109641" bIns="109641" numCol="1" spcCol="1270" anchor="ctr" anchorCtr="0">
          <a:noAutofit/>
        </a:bodyPr>
        <a:lstStyle/>
        <a:p>
          <a:pPr marL="0" lvl="0" indent="0" algn="l" defTabSz="977900">
            <a:lnSpc>
              <a:spcPct val="90000"/>
            </a:lnSpc>
            <a:spcBef>
              <a:spcPct val="0"/>
            </a:spcBef>
            <a:spcAft>
              <a:spcPct val="35000"/>
            </a:spcAft>
            <a:buNone/>
          </a:pPr>
          <a:r>
            <a:rPr lang="en-US" sz="2200" kern="1200"/>
            <a:t>I will develop my understanding of digital skills beyond this module (OECD, 2019).</a:t>
          </a:r>
        </a:p>
      </dsp:txBody>
      <dsp:txXfrm>
        <a:off x="1196558" y="3886974"/>
        <a:ext cx="9584217" cy="10359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1990B3-3F90-480B-9C6D-ABB90947DC9B}" type="datetimeFigureOut">
              <a:rPr lang="en-GB" smtClean="0"/>
              <a:t>14/08/2026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F7E35E-D346-4648-9827-BDE34AA18DC8}" type="slidenum">
              <a:rPr lang="en-GB" smtClean="0"/>
              <a:t>‹#›</a:t>
            </a:fld>
            <a:endParaRPr lang="en-GB"/>
          </a:p>
        </p:txBody>
      </p:sp>
    </p:spTree>
    <p:extLst>
      <p:ext uri="{BB962C8B-B14F-4D97-AF65-F5344CB8AC3E}">
        <p14:creationId xmlns:p14="http://schemas.microsoft.com/office/powerpoint/2010/main" val="15135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Good morning. This is my reflection in DS3, an audio reflection and a digital portfolio, my name is Galya Atanasova. In this recording, I will outline 3-5 pieces of work that I have created during this module, describing each piece and commenting on my development. Reflective practice is a known method of translating experience into meaningful learning (Gibbs, 1988) and so I have been using my portfolio as evidence of how my digital confidence has increased in the last 10 weeks (JISC, 2022).</a:t>
            </a: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1</a:t>
            </a:fld>
            <a:endParaRPr lang="en-GB"/>
          </a:p>
        </p:txBody>
      </p:sp>
    </p:spTree>
    <p:extLst>
      <p:ext uri="{BB962C8B-B14F-4D97-AF65-F5344CB8AC3E}">
        <p14:creationId xmlns:p14="http://schemas.microsoft.com/office/powerpoint/2010/main" val="1111600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portfolio is designed to demonstrate learning and development of confidence. A portfolio is one of the best means to present applied digital ability, as it offers the opportunity to record practical work and not merely theoretical knowledge, Beetham and Sharpe (2019) said. As Schön (1983) advises, I considered my own practice to determine strengths and gaps. Digital competence is also one of eight key competences for lifelong learning as outlined in the European Commission's Reflection paper (2022). </a:t>
            </a:r>
            <a:br>
              <a:rPr lang="en-GB" dirty="0"/>
            </a:b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2</a:t>
            </a:fld>
            <a:endParaRPr lang="en-GB"/>
          </a:p>
        </p:txBody>
      </p:sp>
    </p:spTree>
    <p:extLst>
      <p:ext uri="{BB962C8B-B14F-4D97-AF65-F5344CB8AC3E}">
        <p14:creationId xmlns:p14="http://schemas.microsoft.com/office/powerpoint/2010/main" val="3629646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 have chosen four pieces that together cover the main areas of digital competence outlined in frameworks such as DigComp (Ferrari, 2013; European Commission, 2022). My choice consists of a Microsoft Word business document, a spreadsheet task, a PowerPoint presentation and a design prepared in Adobe Express. According to Kolb (2015), learning is a process of doing, reflecting and applying; and these four provided me with a clear demonstration of this process. This is an acknowledgement from JISC (2022) that it is important to have a balanced portfolio of tools and not one. </a:t>
            </a:r>
            <a:br>
              <a:rPr lang="en-GB" dirty="0"/>
            </a:b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3</a:t>
            </a:fld>
            <a:endParaRPr lang="en-GB"/>
          </a:p>
        </p:txBody>
      </p:sp>
    </p:spTree>
    <p:extLst>
      <p:ext uri="{BB962C8B-B14F-4D97-AF65-F5344CB8AC3E}">
        <p14:creationId xmlns:p14="http://schemas.microsoft.com/office/powerpoint/2010/main" val="1838300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My first product was a business document that I created for DS2 called Study Space Tutors. I formatted this document using Microsoft Word to make it easy to read, by increasing the font size of the title to 22, the headings to 16, using blue and gold colours, adding bullets and changing the spacing (Microsoft, 2023). Beetham and Sharpe (2019) emphasize that clear information presentation is one of the key aspects of digital literacy. </a:t>
            </a:r>
            <a:r>
              <a:rPr lang="en-GB" sz="1200" b="0" i="0" kern="1200" dirty="0" err="1">
                <a:solidFill>
                  <a:schemeClr val="tx1"/>
                </a:solidFill>
                <a:effectLst/>
                <a:latin typeface="+mn-lt"/>
                <a:ea typeface="+mn-ea"/>
                <a:cs typeface="+mn-cs"/>
              </a:rPr>
              <a:t>Eshet-Alkalai</a:t>
            </a:r>
            <a:r>
              <a:rPr lang="en-GB" sz="1200" b="0" i="0" kern="1200" dirty="0">
                <a:solidFill>
                  <a:schemeClr val="tx1"/>
                </a:solidFill>
                <a:effectLst/>
                <a:latin typeface="+mn-lt"/>
                <a:ea typeface="+mn-ea"/>
                <a:cs typeface="+mn-cs"/>
              </a:rPr>
              <a:t> 2004 also defines visual-digital literacy as a ‘survival skill’. This was done to an actual brief, and it was a workplace scenario, as described by the OECD (2019), as a key preparation activity.</a:t>
            </a: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4</a:t>
            </a:fld>
            <a:endParaRPr lang="en-GB"/>
          </a:p>
        </p:txBody>
      </p:sp>
    </p:spTree>
    <p:extLst>
      <p:ext uri="{BB962C8B-B14F-4D97-AF65-F5344CB8AC3E}">
        <p14:creationId xmlns:p14="http://schemas.microsoft.com/office/powerpoint/2010/main" val="973877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My third piece was a PowerPoint presentation – I used consistent colour and font, and layouts and images. Microsoft (2023) describes presentation software as one of the most used digital products in studies and at work. Visual communication is one of the areas of digital literacy as observed by Beetham and Sharpe (2019). </a:t>
            </a:r>
            <a:r>
              <a:rPr lang="en-GB" sz="1200" b="0" i="0" kern="1200" dirty="0" err="1">
                <a:solidFill>
                  <a:schemeClr val="tx1"/>
                </a:solidFill>
                <a:effectLst/>
                <a:latin typeface="+mn-lt"/>
                <a:ea typeface="+mn-ea"/>
                <a:cs typeface="+mn-cs"/>
              </a:rPr>
              <a:t>Eshet-Alkalai</a:t>
            </a:r>
            <a:r>
              <a:rPr lang="en-GB" sz="1200" b="0" i="0" kern="1200" dirty="0">
                <a:solidFill>
                  <a:schemeClr val="tx1"/>
                </a:solidFill>
                <a:effectLst/>
                <a:latin typeface="+mn-lt"/>
                <a:ea typeface="+mn-ea"/>
                <a:cs typeface="+mn-cs"/>
              </a:rPr>
              <a:t> (2004) has also pointed out the need to balance text and images with visual-digital literacy. According to the World Economic Forum (2023), communication and technology usage are among the top ten skills to be in demand in the next 10 years.</a:t>
            </a: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6</a:t>
            </a:fld>
            <a:endParaRPr lang="en-GB"/>
          </a:p>
        </p:txBody>
      </p:sp>
    </p:spTree>
    <p:extLst>
      <p:ext uri="{BB962C8B-B14F-4D97-AF65-F5344CB8AC3E}">
        <p14:creationId xmlns:p14="http://schemas.microsoft.com/office/powerpoint/2010/main" val="2266276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Within the module, built four major skills: File and Document Management, Data Handling, Visual Communication, and Independent learning of new tools. JISC (2022) categorise these as being under digital productivity and creation. Data handling is among the information and data literacy section of DigComp (Ferrari, 2013). In the digital age, visual-digital literacy is a life skill, according to </a:t>
            </a:r>
            <a:r>
              <a:rPr lang="en-GB" sz="1200" b="0" i="0" kern="1200" dirty="0" err="1">
                <a:solidFill>
                  <a:schemeClr val="tx1"/>
                </a:solidFill>
                <a:effectLst/>
                <a:latin typeface="+mn-lt"/>
                <a:ea typeface="+mn-ea"/>
                <a:cs typeface="+mn-cs"/>
              </a:rPr>
              <a:t>Eshet-Alkalai</a:t>
            </a:r>
            <a:r>
              <a:rPr lang="en-GB" sz="1200" b="0" i="0" kern="1200" dirty="0">
                <a:solidFill>
                  <a:schemeClr val="tx1"/>
                </a:solidFill>
                <a:effectLst/>
                <a:latin typeface="+mn-lt"/>
                <a:ea typeface="+mn-ea"/>
                <a:cs typeface="+mn-cs"/>
              </a:rPr>
              <a:t> (2004). But it's important to have the ability to learn how to use new tools, because software is constantly evolving, writes Ng (2012). The biggest personal learning has been this autonomous learning.</a:t>
            </a: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7</a:t>
            </a:fld>
            <a:endParaRPr lang="en-GB"/>
          </a:p>
        </p:txBody>
      </p:sp>
    </p:spTree>
    <p:extLst>
      <p:ext uri="{BB962C8B-B14F-4D97-AF65-F5344CB8AC3E}">
        <p14:creationId xmlns:p14="http://schemas.microsoft.com/office/powerpoint/2010/main" val="3354025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 had some challenges at the beginning of this module. It was common in my early days to lose track of files and versions (as recognised by JISC, 2022). Spreadsheet formulas were confusing; even “digital natives” are not necessarily adept with productivity tools, as Ng (2012) tells us. Digital communication is a learned skill (Beetham and Sharpe, 2019), and it took me a number of attempts to get my tutor's email to an acceptable standard, standard of which I was conscious! My experience of improving as a result of repeated practice is captured in Kolb's (2015) experiential learning cycle.</a:t>
            </a: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8</a:t>
            </a:fld>
            <a:endParaRPr lang="en-GB"/>
          </a:p>
        </p:txBody>
      </p:sp>
    </p:spTree>
    <p:extLst>
      <p:ext uri="{BB962C8B-B14F-4D97-AF65-F5344CB8AC3E}">
        <p14:creationId xmlns:p14="http://schemas.microsoft.com/office/powerpoint/2010/main" val="2473055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the end of the module I can now create a professional Word document, develop a functional spreadsheet, prepare clear PowerPoint slides and create a simple layout in Adobe Express. These are the everyday tools that people use for their study and work, as confirmed by Microsoft (2023) and Adobe (2022). These are considered the intermediate DigComp competences by Ferrari (2013). Most importantly I am now able to think critically about my learning and I am able to identify my successes and progress in learning, and I am now able to identify a new goal to pursue next in the next module using Gibbs' (1988) reflective model. </a:t>
            </a:r>
            <a:br>
              <a:rPr lang="en-GB" dirty="0"/>
            </a:b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9</a:t>
            </a:fld>
            <a:endParaRPr lang="en-GB"/>
          </a:p>
        </p:txBody>
      </p:sp>
    </p:spTree>
    <p:extLst>
      <p:ext uri="{BB962C8B-B14F-4D97-AF65-F5344CB8AC3E}">
        <p14:creationId xmlns:p14="http://schemas.microsoft.com/office/powerpoint/2010/main" val="600473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These skills are important in a wide variety of contexts and beyond the scope of this module. Students who are more proficient in their digital skills are more likely to be able to work independently and attain higher results, as stated by Selwyn (2016). According to the World Economic Forum (2023), digital literacy will be required for nearly every job role besides technology. Digital competence is considered key for daily life by the European Commission (2022) ranging from online banking to messaging. The OECD (2019) also emphasizes the need for a lifelong approach to learning necessary for success in the digital world; a mindset I intend to take with me in my next steps. </a:t>
            </a:r>
            <a:br>
              <a:rPr lang="en-GB" dirty="0"/>
            </a:b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10</a:t>
            </a:fld>
            <a:endParaRPr lang="en-GB"/>
          </a:p>
        </p:txBody>
      </p:sp>
    </p:spTree>
    <p:extLst>
      <p:ext uri="{BB962C8B-B14F-4D97-AF65-F5344CB8AC3E}">
        <p14:creationId xmlns:p14="http://schemas.microsoft.com/office/powerpoint/2010/main" val="1396174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conclusion, this portfolio demonstrates my progression from novice to proficiency with the software programs Word, Excel, PowerPoint and Adobe Express. This sort of evidence is more meaningful than a test score, according to Beetham and Sharpe (2019). The Kolb cycle (2015) assisted me to understand learning as a continual cycle of doing and reflecting. I was reminded by Schön (1983) of the importance of reflection – a process that transforms experience into understanding. Lastly, OECD (2019) calls for ‘lifelong digital learning' and I will continue to develop on what I learned! Many thanks for listening.</a:t>
            </a:r>
            <a:endParaRPr lang="en-GB" dirty="0"/>
          </a:p>
        </p:txBody>
      </p:sp>
      <p:sp>
        <p:nvSpPr>
          <p:cNvPr id="4" name="Slide Number Placeholder 3"/>
          <p:cNvSpPr>
            <a:spLocks noGrp="1"/>
          </p:cNvSpPr>
          <p:nvPr>
            <p:ph type="sldNum" sz="quarter" idx="5"/>
          </p:nvPr>
        </p:nvSpPr>
        <p:spPr/>
        <p:txBody>
          <a:bodyPr/>
          <a:lstStyle/>
          <a:p>
            <a:fld id="{15F7E35E-D346-4648-9827-BDE34AA18DC8}" type="slidenum">
              <a:rPr lang="en-GB" smtClean="0"/>
              <a:t>11</a:t>
            </a:fld>
            <a:endParaRPr lang="en-GB"/>
          </a:p>
        </p:txBody>
      </p:sp>
    </p:spTree>
    <p:extLst>
      <p:ext uri="{BB962C8B-B14F-4D97-AF65-F5344CB8AC3E}">
        <p14:creationId xmlns:p14="http://schemas.microsoft.com/office/powerpoint/2010/main" val="40737707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GB"/>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8276F1FC-28D8-4654-A7AA-4F860B85CA85}" type="datetimeFigureOut">
              <a:rPr lang="en-GB" smtClean="0"/>
              <a:t>14/08/2026</a:t>
            </a:fld>
            <a:endParaRPr lang="en-GB"/>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21169304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2126709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GB"/>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8276F1FC-28D8-4654-A7AA-4F860B85CA85}" type="datetimeFigureOut">
              <a:rPr lang="en-GB" smtClean="0"/>
              <a:t>14/08/2026</a:t>
            </a:fld>
            <a:endParaRPr lang="en-GB"/>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16200955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37249748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5159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2807091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5664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716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035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6B3A7FA2-A999-462E-B05A-E4B913D9A94A}" type="slidenum">
              <a:rPr lang="en-GB" smtClean="0"/>
              <a:t>‹#›</a:t>
            </a:fld>
            <a:endParaRPr lang="en-GB"/>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4068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8276F1FC-28D8-4654-A7AA-4F860B85CA85}" type="datetimeFigureOut">
              <a:rPr lang="en-GB" smtClean="0"/>
              <a:t>14/08/2026</a:t>
            </a:fld>
            <a:endParaRPr lang="en-GB"/>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GB"/>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2202115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8276F1FC-28D8-4654-A7AA-4F860B85CA85}" type="datetimeFigureOut">
              <a:rPr lang="en-GB" smtClean="0"/>
              <a:t>14/08/2026</a:t>
            </a:fld>
            <a:endParaRPr lang="en-GB"/>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20946011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8276F1FC-28D8-4654-A7AA-4F860B85CA85}" type="datetimeFigureOut">
              <a:rPr lang="en-GB" smtClean="0"/>
              <a:t>14/08/2026</a:t>
            </a:fld>
            <a:endParaRPr lang="en-GB"/>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GB"/>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15379217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8276F1FC-28D8-4654-A7AA-4F860B85CA85}" type="datetimeFigureOut">
              <a:rPr lang="en-GB" smtClean="0"/>
              <a:t>14/08/2026</a:t>
            </a:fld>
            <a:endParaRPr lang="en-GB"/>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26655943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8276F1FC-28D8-4654-A7AA-4F860B85CA85}" type="datetimeFigureOut">
              <a:rPr lang="en-GB" smtClean="0"/>
              <a:t>14/08/2026</a:t>
            </a:fld>
            <a:endParaRPr lang="en-GB"/>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3949611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74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91270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GB"/>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8276F1FC-28D8-4654-A7AA-4F860B85CA85}" type="datetimeFigureOut">
              <a:rPr lang="en-GB" smtClean="0"/>
              <a:t>14/08/2026</a:t>
            </a:fld>
            <a:endParaRPr lang="en-GB"/>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6B3A7FA2-A999-462E-B05A-E4B913D9A94A}"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23027279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7419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21156279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35955332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31360663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38554521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13655464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21092180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19220316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6B3A7FA2-A999-462E-B05A-E4B913D9A94A}" type="slidenum">
              <a:rPr lang="en-GB" smtClean="0"/>
              <a:t>‹#›</a:t>
            </a:fld>
            <a:endParaRPr lang="en-GB"/>
          </a:p>
        </p:txBody>
      </p:sp>
    </p:spTree>
    <p:extLst>
      <p:ext uri="{BB962C8B-B14F-4D97-AF65-F5344CB8AC3E}">
        <p14:creationId xmlns:p14="http://schemas.microsoft.com/office/powerpoint/2010/main" val="4178183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8FBCE-7BB8-7732-2A9F-D6F80DF7D5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77B528-C49F-7C36-4FB4-AE282883D6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46831F-D642-2662-55D4-56B388E8CC82}"/>
              </a:ext>
            </a:extLst>
          </p:cNvPr>
          <p:cNvSpPr>
            <a:spLocks noGrp="1"/>
          </p:cNvSpPr>
          <p:nvPr>
            <p:ph type="dt" sz="half" idx="10"/>
          </p:nvPr>
        </p:nvSpPr>
        <p:spPr/>
        <p:txBody>
          <a:bodyPr/>
          <a:lstStyle/>
          <a:p>
            <a:fld id="{8276F1FC-28D8-4654-A7AA-4F860B85CA85}" type="datetimeFigureOut">
              <a:rPr lang="en-GB" smtClean="0"/>
              <a:t>14/08/2026</a:t>
            </a:fld>
            <a:endParaRPr lang="en-GB"/>
          </a:p>
        </p:txBody>
      </p:sp>
      <p:sp>
        <p:nvSpPr>
          <p:cNvPr id="5" name="Footer Placeholder 4">
            <a:extLst>
              <a:ext uri="{FF2B5EF4-FFF2-40B4-BE49-F238E27FC236}">
                <a16:creationId xmlns:a16="http://schemas.microsoft.com/office/drawing/2014/main" id="{8233AD18-EA9F-454E-C8F9-B42C2D108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08868-557C-0CB9-54CC-6D78F770CA5C}"/>
              </a:ext>
            </a:extLst>
          </p:cNvPr>
          <p:cNvSpPr>
            <a:spLocks noGrp="1"/>
          </p:cNvSpPr>
          <p:nvPr>
            <p:ph type="sldNum" sz="quarter" idx="12"/>
          </p:nvPr>
        </p:nvSpPr>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23597093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B55F4-CF89-704D-6490-A8179F8E79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F5354C-52D0-4344-A295-09AA19FA72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7FD8E-2086-4A75-C3AE-CC6B5ECC2A02}"/>
              </a:ext>
            </a:extLst>
          </p:cNvPr>
          <p:cNvSpPr>
            <a:spLocks noGrp="1"/>
          </p:cNvSpPr>
          <p:nvPr>
            <p:ph type="dt" sz="half" idx="10"/>
          </p:nvPr>
        </p:nvSpPr>
        <p:spPr/>
        <p:txBody>
          <a:bodyPr/>
          <a:lstStyle/>
          <a:p>
            <a:fld id="{8276F1FC-28D8-4654-A7AA-4F860B85CA85}" type="datetimeFigureOut">
              <a:rPr lang="en-GB" smtClean="0"/>
              <a:t>14/08/2026</a:t>
            </a:fld>
            <a:endParaRPr lang="en-GB"/>
          </a:p>
        </p:txBody>
      </p:sp>
      <p:sp>
        <p:nvSpPr>
          <p:cNvPr id="5" name="Footer Placeholder 4">
            <a:extLst>
              <a:ext uri="{FF2B5EF4-FFF2-40B4-BE49-F238E27FC236}">
                <a16:creationId xmlns:a16="http://schemas.microsoft.com/office/drawing/2014/main" id="{520FE4C6-168B-7BCB-4180-F2A753CE7B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C54F00-16DD-ED54-EDA4-5C87DBBCF198}"/>
              </a:ext>
            </a:extLst>
          </p:cNvPr>
          <p:cNvSpPr>
            <a:spLocks noGrp="1"/>
          </p:cNvSpPr>
          <p:nvPr>
            <p:ph type="sldNum" sz="quarter" idx="12"/>
          </p:nvPr>
        </p:nvSpPr>
        <p:spPr/>
        <p:txBody>
          <a:bodyPr/>
          <a:lstStyle/>
          <a:p>
            <a:fld id="{6B3A7FA2-A999-462E-B05A-E4B913D9A94A}" type="slidenum">
              <a:rPr lang="en-GB" smtClean="0"/>
              <a:t>‹#›</a:t>
            </a:fld>
            <a:endParaRPr lang="en-GB"/>
          </a:p>
        </p:txBody>
      </p:sp>
    </p:spTree>
    <p:extLst>
      <p:ext uri="{BB962C8B-B14F-4D97-AF65-F5344CB8AC3E}">
        <p14:creationId xmlns:p14="http://schemas.microsoft.com/office/powerpoint/2010/main" val="3506807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GB"/>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8276F1FC-28D8-4654-A7AA-4F860B85CA85}" type="datetimeFigureOut">
              <a:rPr lang="en-GB" smtClean="0"/>
              <a:t>14/08/2026</a:t>
            </a:fld>
            <a:endParaRPr lang="en-GB"/>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6B3A7FA2-A999-462E-B05A-E4B913D9A94A}" type="slidenum">
              <a:rPr lang="en-GB" smtClean="0"/>
              <a:t>‹#›</a:t>
            </a:fld>
            <a:endParaRPr lang="en-GB"/>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1842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05B45-AEDE-8758-E1C8-C284D8B7D1AE}"/>
              </a:ext>
            </a:extLst>
          </p:cNvPr>
          <p:cNvSpPr>
            <a:spLocks noGrp="1"/>
          </p:cNvSpPr>
          <p:nvPr>
            <p:ph type="ctrTitle"/>
          </p:nvPr>
        </p:nvSpPr>
        <p:spPr>
          <a:xfrm>
            <a:off x="5297762" y="640080"/>
            <a:ext cx="6251110" cy="3566160"/>
          </a:xfrm>
        </p:spPr>
        <p:txBody>
          <a:bodyPr anchor="b">
            <a:normAutofit/>
          </a:bodyPr>
          <a:lstStyle/>
          <a:p>
            <a:pPr algn="l"/>
            <a:r>
              <a:rPr lang="en-GB" sz="3000" b="1" dirty="0"/>
              <a:t>DS3: Digital Portfolio and Audio Reflection</a:t>
            </a:r>
            <a:br>
              <a:rPr lang="en-GB" sz="3000" dirty="0"/>
            </a:br>
            <a:r>
              <a:rPr lang="en-GB" sz="3000" i="1" dirty="0"/>
              <a:t>A reflection on my digital skills journey</a:t>
            </a:r>
            <a:br>
              <a:rPr lang="en-GB" sz="3000" dirty="0"/>
            </a:br>
            <a:r>
              <a:rPr lang="en-GB" sz="3000" dirty="0"/>
              <a:t> </a:t>
            </a:r>
          </a:p>
        </p:txBody>
      </p:sp>
      <p:sp>
        <p:nvSpPr>
          <p:cNvPr id="3" name="Subtitle 2">
            <a:extLst>
              <a:ext uri="{FF2B5EF4-FFF2-40B4-BE49-F238E27FC236}">
                <a16:creationId xmlns:a16="http://schemas.microsoft.com/office/drawing/2014/main" id="{4B5F450E-B296-BBE4-B1FE-6021342A25DE}"/>
              </a:ext>
            </a:extLst>
          </p:cNvPr>
          <p:cNvSpPr>
            <a:spLocks noGrp="1"/>
          </p:cNvSpPr>
          <p:nvPr>
            <p:ph type="subTitle" idx="1"/>
          </p:nvPr>
        </p:nvSpPr>
        <p:spPr>
          <a:xfrm>
            <a:off x="5297760" y="4636008"/>
            <a:ext cx="6251111" cy="1572768"/>
          </a:xfrm>
        </p:spPr>
        <p:txBody>
          <a:bodyPr>
            <a:normAutofit lnSpcReduction="10000"/>
          </a:bodyPr>
          <a:lstStyle/>
          <a:p>
            <a:pPr algn="l"/>
            <a:r>
              <a:rPr lang="en-GB" dirty="0"/>
              <a:t>Prepared by: Galya Ivanova Atanasova (2537872)</a:t>
            </a:r>
            <a:br>
              <a:rPr lang="en-GB" dirty="0"/>
            </a:br>
            <a:r>
              <a:rPr lang="en-GB" dirty="0"/>
              <a:t>Module: Digital Skills</a:t>
            </a:r>
            <a:br>
              <a:rPr lang="en-GB" dirty="0"/>
            </a:br>
            <a:r>
              <a:rPr lang="en-GB" dirty="0"/>
              <a:t>Week 10 Submission</a:t>
            </a:r>
            <a:br>
              <a:rPr lang="en-GB" dirty="0"/>
            </a:br>
            <a:endParaRPr lang="en-GB" dirty="0"/>
          </a:p>
        </p:txBody>
      </p:sp>
      <p:pic>
        <p:nvPicPr>
          <p:cNvPr id="14" name="Picture 13" descr="A stock chart with blue graphs">
            <a:extLst>
              <a:ext uri="{FF2B5EF4-FFF2-40B4-BE49-F238E27FC236}">
                <a16:creationId xmlns:a16="http://schemas.microsoft.com/office/drawing/2014/main" id="{2EBDD79B-0BC0-AF72-F3CC-480BC4AA639A}"/>
              </a:ext>
            </a:extLst>
          </p:cNvPr>
          <p:cNvPicPr>
            <a:picLocks noChangeAspect="1"/>
          </p:cNvPicPr>
          <p:nvPr/>
        </p:nvPicPr>
        <p:blipFill>
          <a:blip r:embed="rId3"/>
          <a:srcRect l="36043" r="1777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58210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D5A96-F5E7-876F-8CA5-9DCC5DF90E95}"/>
              </a:ext>
            </a:extLst>
          </p:cNvPr>
          <p:cNvSpPr>
            <a:spLocks noGrp="1"/>
          </p:cNvSpPr>
          <p:nvPr>
            <p:ph type="title"/>
          </p:nvPr>
        </p:nvSpPr>
        <p:spPr>
          <a:xfrm>
            <a:off x="731520" y="320040"/>
            <a:ext cx="4572000" cy="932688"/>
          </a:xfrm>
        </p:spPr>
        <p:txBody>
          <a:bodyPr anchor="b">
            <a:normAutofit/>
          </a:bodyPr>
          <a:lstStyle/>
          <a:p>
            <a:r>
              <a:rPr lang="en-GB" sz="3000"/>
              <a:t>Introduction and Purpose</a:t>
            </a:r>
          </a:p>
        </p:txBody>
      </p:sp>
      <p:sp>
        <p:nvSpPr>
          <p:cNvPr id="3" name="Content Placeholder 2">
            <a:extLst>
              <a:ext uri="{FF2B5EF4-FFF2-40B4-BE49-F238E27FC236}">
                <a16:creationId xmlns:a16="http://schemas.microsoft.com/office/drawing/2014/main" id="{A83A4ABD-0935-086F-4DA3-4BE980D01D79}"/>
              </a:ext>
            </a:extLst>
          </p:cNvPr>
          <p:cNvSpPr>
            <a:spLocks noGrp="1"/>
          </p:cNvSpPr>
          <p:nvPr>
            <p:ph sz="quarter" idx="14"/>
          </p:nvPr>
        </p:nvSpPr>
        <p:spPr>
          <a:xfrm>
            <a:off x="731520" y="1380744"/>
            <a:ext cx="4572000" cy="4983480"/>
          </a:xfrm>
        </p:spPr>
        <p:txBody>
          <a:bodyPr>
            <a:normAutofit/>
          </a:bodyPr>
          <a:lstStyle/>
          <a:p>
            <a:r>
              <a:rPr lang="en-US" dirty="0"/>
              <a:t>A digital portfolio offers evidence of hands-on skills and personal development (Beetham and Sharpe, 2019).</a:t>
            </a:r>
          </a:p>
          <a:p>
            <a:r>
              <a:rPr lang="en-US" dirty="0"/>
              <a:t>Reflection enables learners to gain an understanding of what they know and how they have developed (Schön, 1983).</a:t>
            </a:r>
          </a:p>
          <a:p>
            <a:r>
              <a:rPr lang="en-US" dirty="0"/>
              <a:t>The European Commission (2022) has identified digital competence as a fundamental life and employability competence.</a:t>
            </a:r>
          </a:p>
          <a:p>
            <a:r>
              <a:rPr lang="en-US" dirty="0"/>
              <a:t>In this portfolio, I demonstrate my progression from being a new digital user to a confident digital user (JISC, 2022).</a:t>
            </a:r>
          </a:p>
          <a:p>
            <a:endParaRPr lang="en-GB" dirty="0"/>
          </a:p>
        </p:txBody>
      </p:sp>
      <p:pic>
        <p:nvPicPr>
          <p:cNvPr id="4" name="Picture 3" descr="Unlock your Teaching and Learning Potential — Betsy Linnell">
            <a:extLst>
              <a:ext uri="{FF2B5EF4-FFF2-40B4-BE49-F238E27FC236}">
                <a16:creationId xmlns:a16="http://schemas.microsoft.com/office/drawing/2014/main" id="{0C017081-E3F8-8176-5CF4-A318F6D65C9C}"/>
              </a:ext>
            </a:extLst>
          </p:cNvPr>
          <p:cNvPicPr>
            <a:picLocks noChangeAspect="1"/>
          </p:cNvPicPr>
          <p:nvPr/>
        </p:nvPicPr>
        <p:blipFill>
          <a:blip r:embed="rId3"/>
          <a:stretch>
            <a:fillRect/>
          </a:stretch>
        </p:blipFill>
        <p:spPr>
          <a:xfrm>
            <a:off x="5917720" y="291860"/>
            <a:ext cx="6274279" cy="6274279"/>
          </a:xfrm>
          <a:prstGeom prst="rect">
            <a:avLst/>
          </a:prstGeom>
          <a:noFill/>
        </p:spPr>
      </p:pic>
    </p:spTree>
    <p:extLst>
      <p:ext uri="{BB962C8B-B14F-4D97-AF65-F5344CB8AC3E}">
        <p14:creationId xmlns:p14="http://schemas.microsoft.com/office/powerpoint/2010/main" val="2365303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862D-615D-7561-E994-984E54C50A3C}"/>
              </a:ext>
            </a:extLst>
          </p:cNvPr>
          <p:cNvSpPr>
            <a:spLocks noGrp="1"/>
          </p:cNvSpPr>
          <p:nvPr>
            <p:ph type="title"/>
          </p:nvPr>
        </p:nvSpPr>
        <p:spPr>
          <a:xfrm>
            <a:off x="731520" y="365760"/>
            <a:ext cx="10741152" cy="1132258"/>
          </a:xfrm>
        </p:spPr>
        <p:txBody>
          <a:bodyPr anchor="b">
            <a:normAutofit/>
          </a:bodyPr>
          <a:lstStyle/>
          <a:p>
            <a:r>
              <a:rPr lang="en-GB" dirty="0"/>
              <a:t>Overview of My Portfolio Pieces</a:t>
            </a:r>
          </a:p>
        </p:txBody>
      </p:sp>
      <p:graphicFrame>
        <p:nvGraphicFramePr>
          <p:cNvPr id="5" name="Content Placeholder 2">
            <a:extLst>
              <a:ext uri="{FF2B5EF4-FFF2-40B4-BE49-F238E27FC236}">
                <a16:creationId xmlns:a16="http://schemas.microsoft.com/office/drawing/2014/main" id="{682DBFC2-21FE-085E-D828-78D010AF7969}"/>
              </a:ext>
            </a:extLst>
          </p:cNvPr>
          <p:cNvGraphicFramePr>
            <a:graphicFrameLocks noGrp="1"/>
          </p:cNvGraphicFramePr>
          <p:nvPr>
            <p:ph idx="1"/>
            <p:extLst>
              <p:ext uri="{D42A27DB-BD31-4B8C-83A1-F6EECF244321}">
                <p14:modId xmlns:p14="http://schemas.microsoft.com/office/powerpoint/2010/main" val="1176104110"/>
              </p:ext>
            </p:extLst>
          </p:nvPr>
        </p:nvGraphicFramePr>
        <p:xfrm>
          <a:off x="731520" y="1658679"/>
          <a:ext cx="10780776" cy="492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5026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7EC2F-54F1-271E-0931-29397D845F2E}"/>
              </a:ext>
            </a:extLst>
          </p:cNvPr>
          <p:cNvSpPr>
            <a:spLocks noGrp="1"/>
          </p:cNvSpPr>
          <p:nvPr>
            <p:ph type="title"/>
          </p:nvPr>
        </p:nvSpPr>
        <p:spPr/>
        <p:txBody>
          <a:bodyPr>
            <a:normAutofit fontScale="90000"/>
          </a:bodyPr>
          <a:lstStyle/>
          <a:p>
            <a:r>
              <a:rPr lang="en-GB" dirty="0"/>
              <a:t>Piece 1: Word Document — Study Space Tutors (DS2)</a:t>
            </a:r>
          </a:p>
        </p:txBody>
      </p:sp>
      <p:sp>
        <p:nvSpPr>
          <p:cNvPr id="3" name="Content Placeholder 2">
            <a:extLst>
              <a:ext uri="{FF2B5EF4-FFF2-40B4-BE49-F238E27FC236}">
                <a16:creationId xmlns:a16="http://schemas.microsoft.com/office/drawing/2014/main" id="{39C394C0-23F9-D6C8-1C25-9535D6E9043A}"/>
              </a:ext>
            </a:extLst>
          </p:cNvPr>
          <p:cNvSpPr>
            <a:spLocks noGrp="1"/>
          </p:cNvSpPr>
          <p:nvPr>
            <p:ph idx="1"/>
          </p:nvPr>
        </p:nvSpPr>
        <p:spPr>
          <a:xfrm>
            <a:off x="838200" y="2061469"/>
            <a:ext cx="4588239" cy="4114801"/>
          </a:xfrm>
        </p:spPr>
        <p:txBody>
          <a:bodyPr/>
          <a:lstStyle/>
          <a:p>
            <a:r>
              <a:rPr lang="en-US" dirty="0"/>
              <a:t>Used Microsoft Word (Microsoft, 2023) to develop a professional business document.</a:t>
            </a:r>
          </a:p>
          <a:p>
            <a:r>
              <a:rPr lang="en-US" dirty="0"/>
              <a:t>I used formatting to make it clear, this included the use of headings, colour and bullet points (Beetham and Sharpe, 2019).</a:t>
            </a:r>
          </a:p>
          <a:p>
            <a:r>
              <a:rPr lang="en-US" dirty="0"/>
              <a:t>The task improved my visual communication of information skills (</a:t>
            </a:r>
            <a:r>
              <a:rPr lang="en-US" dirty="0" err="1"/>
              <a:t>Eshet-Alkalai</a:t>
            </a:r>
            <a:r>
              <a:rPr lang="en-US" dirty="0"/>
              <a:t>, 2004).</a:t>
            </a:r>
          </a:p>
          <a:p>
            <a:r>
              <a:rPr lang="en-US" dirty="0"/>
              <a:t>Met with a real deadline and brief, similar to workplace tasks (OECD, 2019).</a:t>
            </a:r>
            <a:endParaRPr lang="en-GB" dirty="0"/>
          </a:p>
        </p:txBody>
      </p:sp>
      <p:pic>
        <p:nvPicPr>
          <p:cNvPr id="5" name="Picture 4">
            <a:extLst>
              <a:ext uri="{FF2B5EF4-FFF2-40B4-BE49-F238E27FC236}">
                <a16:creationId xmlns:a16="http://schemas.microsoft.com/office/drawing/2014/main" id="{DE49C9DC-88B0-901F-1A72-28C2F465537C}"/>
              </a:ext>
            </a:extLst>
          </p:cNvPr>
          <p:cNvPicPr>
            <a:picLocks noChangeAspect="1"/>
          </p:cNvPicPr>
          <p:nvPr/>
        </p:nvPicPr>
        <p:blipFill>
          <a:blip r:embed="rId3"/>
          <a:stretch>
            <a:fillRect/>
          </a:stretch>
        </p:blipFill>
        <p:spPr>
          <a:xfrm>
            <a:off x="8359476" y="1755127"/>
            <a:ext cx="3084265" cy="4421143"/>
          </a:xfrm>
          <a:prstGeom prst="rect">
            <a:avLst/>
          </a:prstGeom>
        </p:spPr>
      </p:pic>
      <p:pic>
        <p:nvPicPr>
          <p:cNvPr id="7" name="Picture 6">
            <a:extLst>
              <a:ext uri="{FF2B5EF4-FFF2-40B4-BE49-F238E27FC236}">
                <a16:creationId xmlns:a16="http://schemas.microsoft.com/office/drawing/2014/main" id="{6DEE18CA-C561-CFE8-BA50-D72505BACD25}"/>
              </a:ext>
            </a:extLst>
          </p:cNvPr>
          <p:cNvPicPr>
            <a:picLocks noChangeAspect="1"/>
          </p:cNvPicPr>
          <p:nvPr/>
        </p:nvPicPr>
        <p:blipFill>
          <a:blip r:embed="rId4"/>
          <a:stretch>
            <a:fillRect/>
          </a:stretch>
        </p:blipFill>
        <p:spPr>
          <a:xfrm>
            <a:off x="5688883" y="2120912"/>
            <a:ext cx="2521967" cy="4055358"/>
          </a:xfrm>
          <a:prstGeom prst="rect">
            <a:avLst/>
          </a:prstGeom>
        </p:spPr>
      </p:pic>
    </p:spTree>
    <p:extLst>
      <p:ext uri="{BB962C8B-B14F-4D97-AF65-F5344CB8AC3E}">
        <p14:creationId xmlns:p14="http://schemas.microsoft.com/office/powerpoint/2010/main" val="4088426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7BA1D-30D7-8377-FE48-7A9A39065C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81AB28-43E7-0B74-3D7F-6009F2F8F49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710D488-799A-43CD-31AA-FF335C8017F9}"/>
              </a:ext>
            </a:extLst>
          </p:cNvPr>
          <p:cNvPicPr>
            <a:picLocks noChangeAspect="1"/>
          </p:cNvPicPr>
          <p:nvPr/>
        </p:nvPicPr>
        <p:blipFill>
          <a:blip r:embed="rId2"/>
          <a:stretch>
            <a:fillRect/>
          </a:stretch>
        </p:blipFill>
        <p:spPr>
          <a:xfrm>
            <a:off x="617680" y="59085"/>
            <a:ext cx="4516452" cy="6603167"/>
          </a:xfrm>
          <a:prstGeom prst="rect">
            <a:avLst/>
          </a:prstGeom>
        </p:spPr>
      </p:pic>
      <p:pic>
        <p:nvPicPr>
          <p:cNvPr id="7" name="Picture 6">
            <a:extLst>
              <a:ext uri="{FF2B5EF4-FFF2-40B4-BE49-F238E27FC236}">
                <a16:creationId xmlns:a16="http://schemas.microsoft.com/office/drawing/2014/main" id="{E7229EDE-C16C-0115-0F24-557774E12DDD}"/>
              </a:ext>
            </a:extLst>
          </p:cNvPr>
          <p:cNvPicPr>
            <a:picLocks noChangeAspect="1"/>
          </p:cNvPicPr>
          <p:nvPr/>
        </p:nvPicPr>
        <p:blipFill>
          <a:blip r:embed="rId3"/>
          <a:stretch>
            <a:fillRect/>
          </a:stretch>
        </p:blipFill>
        <p:spPr>
          <a:xfrm>
            <a:off x="5586058" y="251417"/>
            <a:ext cx="5767742" cy="6410835"/>
          </a:xfrm>
          <a:prstGeom prst="rect">
            <a:avLst/>
          </a:prstGeom>
        </p:spPr>
      </p:pic>
    </p:spTree>
    <p:extLst>
      <p:ext uri="{BB962C8B-B14F-4D97-AF65-F5344CB8AC3E}">
        <p14:creationId xmlns:p14="http://schemas.microsoft.com/office/powerpoint/2010/main" val="3324702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31AE-0FE5-A69C-BF58-EC68E5602F5A}"/>
              </a:ext>
            </a:extLst>
          </p:cNvPr>
          <p:cNvSpPr>
            <a:spLocks noGrp="1"/>
          </p:cNvSpPr>
          <p:nvPr>
            <p:ph type="title"/>
          </p:nvPr>
        </p:nvSpPr>
        <p:spPr/>
        <p:txBody>
          <a:bodyPr/>
          <a:lstStyle/>
          <a:p>
            <a:r>
              <a:rPr lang="en-GB" dirty="0"/>
              <a:t>Piece 2: PowerPoint Presentation</a:t>
            </a:r>
          </a:p>
        </p:txBody>
      </p:sp>
      <p:sp>
        <p:nvSpPr>
          <p:cNvPr id="3" name="Content Placeholder 2">
            <a:extLst>
              <a:ext uri="{FF2B5EF4-FFF2-40B4-BE49-F238E27FC236}">
                <a16:creationId xmlns:a16="http://schemas.microsoft.com/office/drawing/2014/main" id="{329F2FC3-B03A-3B52-F477-91484E996A86}"/>
              </a:ext>
            </a:extLst>
          </p:cNvPr>
          <p:cNvSpPr>
            <a:spLocks noGrp="1"/>
          </p:cNvSpPr>
          <p:nvPr>
            <p:ph idx="1"/>
          </p:nvPr>
        </p:nvSpPr>
        <p:spPr/>
        <p:txBody>
          <a:bodyPr/>
          <a:lstStyle/>
          <a:p>
            <a:r>
              <a:rPr lang="en-US" dirty="0"/>
              <a:t>Created slides with consistent style, images and layouts (Microsoft, 2023).</a:t>
            </a:r>
          </a:p>
          <a:p>
            <a:r>
              <a:rPr lang="en-US" dirty="0"/>
              <a:t>Good Slide Design helps to communicate ideas clearly (Beetham &amp; Sharpe, 2019).</a:t>
            </a:r>
          </a:p>
          <a:p>
            <a:r>
              <a:rPr lang="en-US" dirty="0"/>
              <a:t>I came to know how to use text and visuals in a readable way (</a:t>
            </a:r>
            <a:r>
              <a:rPr lang="en-US" dirty="0" err="1"/>
              <a:t>Eshet-Alkalai</a:t>
            </a:r>
            <a:r>
              <a:rPr lang="en-US" dirty="0"/>
              <a:t>, 2004).</a:t>
            </a:r>
          </a:p>
          <a:p>
            <a:r>
              <a:rPr lang="en-US" dirty="0"/>
              <a:t>The ability to communicate ideas, information and opinions in a clear and concise manner through presentations is highly desired in study and work (World Economic Forum, 2023).</a:t>
            </a:r>
          </a:p>
          <a:p>
            <a:endParaRPr lang="en-GB" dirty="0"/>
          </a:p>
        </p:txBody>
      </p:sp>
    </p:spTree>
    <p:extLst>
      <p:ext uri="{BB962C8B-B14F-4D97-AF65-F5344CB8AC3E}">
        <p14:creationId xmlns:p14="http://schemas.microsoft.com/office/powerpoint/2010/main" val="1574194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E340C-B96F-EE76-A5AC-90058302D6FB}"/>
              </a:ext>
            </a:extLst>
          </p:cNvPr>
          <p:cNvSpPr>
            <a:spLocks noGrp="1"/>
          </p:cNvSpPr>
          <p:nvPr>
            <p:ph type="title"/>
          </p:nvPr>
        </p:nvSpPr>
        <p:spPr>
          <a:xfrm>
            <a:off x="731520" y="841248"/>
            <a:ext cx="2999232" cy="5184648"/>
          </a:xfrm>
        </p:spPr>
        <p:txBody>
          <a:bodyPr anchor="t">
            <a:normAutofit/>
          </a:bodyPr>
          <a:lstStyle/>
          <a:p>
            <a:r>
              <a:rPr lang="en-GB"/>
              <a:t>Skills I Developed Across the Module</a:t>
            </a:r>
            <a:endParaRPr lang="en-GB" dirty="0"/>
          </a:p>
        </p:txBody>
      </p:sp>
      <p:graphicFrame>
        <p:nvGraphicFramePr>
          <p:cNvPr id="5" name="Content Placeholder 2">
            <a:extLst>
              <a:ext uri="{FF2B5EF4-FFF2-40B4-BE49-F238E27FC236}">
                <a16:creationId xmlns:a16="http://schemas.microsoft.com/office/drawing/2014/main" id="{10E9D461-A0C8-45EF-69D8-36F42B01C35B}"/>
              </a:ext>
            </a:extLst>
          </p:cNvPr>
          <p:cNvGraphicFramePr>
            <a:graphicFrameLocks noGrp="1"/>
          </p:cNvGraphicFramePr>
          <p:nvPr>
            <p:ph sz="quarter" idx="13"/>
            <p:extLst>
              <p:ext uri="{D42A27DB-BD31-4B8C-83A1-F6EECF244321}">
                <p14:modId xmlns:p14="http://schemas.microsoft.com/office/powerpoint/2010/main" val="2897920574"/>
              </p:ext>
            </p:extLst>
          </p:nvPr>
        </p:nvGraphicFramePr>
        <p:xfrm>
          <a:off x="4666926" y="841248"/>
          <a:ext cx="6260154" cy="5184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9426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DEF7C-41A3-D2A9-8ACB-1CC6F415C5E2}"/>
              </a:ext>
            </a:extLst>
          </p:cNvPr>
          <p:cNvSpPr>
            <a:spLocks noGrp="1"/>
          </p:cNvSpPr>
          <p:nvPr>
            <p:ph type="title"/>
          </p:nvPr>
        </p:nvSpPr>
        <p:spPr/>
        <p:txBody>
          <a:bodyPr/>
          <a:lstStyle/>
          <a:p>
            <a:r>
              <a:rPr lang="en-GB" dirty="0"/>
              <a:t>What I Found Difficult at First</a:t>
            </a:r>
          </a:p>
        </p:txBody>
      </p:sp>
      <p:sp>
        <p:nvSpPr>
          <p:cNvPr id="3" name="Content Placeholder 2">
            <a:extLst>
              <a:ext uri="{FF2B5EF4-FFF2-40B4-BE49-F238E27FC236}">
                <a16:creationId xmlns:a16="http://schemas.microsoft.com/office/drawing/2014/main" id="{7CD87D7B-90F0-29CC-D295-FDCA6A11C8AE}"/>
              </a:ext>
            </a:extLst>
          </p:cNvPr>
          <p:cNvSpPr>
            <a:spLocks noGrp="1"/>
          </p:cNvSpPr>
          <p:nvPr>
            <p:ph idx="1"/>
          </p:nvPr>
        </p:nvSpPr>
        <p:spPr/>
        <p:txBody>
          <a:bodyPr/>
          <a:lstStyle/>
          <a:p>
            <a:r>
              <a:rPr lang="en-US" dirty="0"/>
              <a:t>From early on I found it hard to organise files and to handle versions (JISC, 2022).</a:t>
            </a:r>
          </a:p>
          <a:p>
            <a:r>
              <a:rPr lang="en-US" dirty="0"/>
              <a:t>The first few weeks of using spreadsheet formulas were confusing (Ng, 2012).</a:t>
            </a:r>
          </a:p>
          <a:p>
            <a:r>
              <a:rPr lang="en-US" dirty="0"/>
              <a:t>It took practice to write a clear and focused email to the tutor (Beetham and Sharpe, 2019).</a:t>
            </a:r>
          </a:p>
          <a:p>
            <a:r>
              <a:rPr lang="en-US" dirty="0"/>
              <a:t>These barriers were overcome through learning by doing ( Kolb, 2015).</a:t>
            </a:r>
            <a:endParaRPr lang="en-GB" dirty="0"/>
          </a:p>
        </p:txBody>
      </p:sp>
    </p:spTree>
    <p:extLst>
      <p:ext uri="{BB962C8B-B14F-4D97-AF65-F5344CB8AC3E}">
        <p14:creationId xmlns:p14="http://schemas.microsoft.com/office/powerpoint/2010/main" val="4010110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C7555-8772-64E3-78E2-CA315277AE96}"/>
              </a:ext>
            </a:extLst>
          </p:cNvPr>
          <p:cNvSpPr>
            <a:spLocks noGrp="1"/>
          </p:cNvSpPr>
          <p:nvPr>
            <p:ph type="title"/>
          </p:nvPr>
        </p:nvSpPr>
        <p:spPr>
          <a:xfrm>
            <a:off x="731520" y="841248"/>
            <a:ext cx="2999232" cy="5184648"/>
          </a:xfrm>
        </p:spPr>
        <p:txBody>
          <a:bodyPr anchor="t">
            <a:normAutofit/>
          </a:bodyPr>
          <a:lstStyle/>
          <a:p>
            <a:r>
              <a:rPr lang="en-GB" sz="3000"/>
              <a:t>What I Can Do Confidently Now</a:t>
            </a:r>
          </a:p>
        </p:txBody>
      </p:sp>
      <p:graphicFrame>
        <p:nvGraphicFramePr>
          <p:cNvPr id="5" name="Content Placeholder 2">
            <a:extLst>
              <a:ext uri="{FF2B5EF4-FFF2-40B4-BE49-F238E27FC236}">
                <a16:creationId xmlns:a16="http://schemas.microsoft.com/office/drawing/2014/main" id="{DDC0C661-9BAC-8C72-C11A-F139C6419D19}"/>
              </a:ext>
            </a:extLst>
          </p:cNvPr>
          <p:cNvGraphicFramePr>
            <a:graphicFrameLocks noGrp="1"/>
          </p:cNvGraphicFramePr>
          <p:nvPr>
            <p:ph sz="quarter" idx="13"/>
            <p:extLst>
              <p:ext uri="{D42A27DB-BD31-4B8C-83A1-F6EECF244321}">
                <p14:modId xmlns:p14="http://schemas.microsoft.com/office/powerpoint/2010/main" val="1608476806"/>
              </p:ext>
            </p:extLst>
          </p:nvPr>
        </p:nvGraphicFramePr>
        <p:xfrm>
          <a:off x="4666926" y="841248"/>
          <a:ext cx="6260154" cy="5184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787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FB15A-412F-CBD6-5851-C308B854E216}"/>
              </a:ext>
            </a:extLst>
          </p:cNvPr>
          <p:cNvSpPr>
            <a:spLocks noGrp="1"/>
          </p:cNvSpPr>
          <p:nvPr>
            <p:ph type="title"/>
          </p:nvPr>
        </p:nvSpPr>
        <p:spPr/>
        <p:txBody>
          <a:bodyPr>
            <a:normAutofit fontScale="90000"/>
          </a:bodyPr>
          <a:lstStyle/>
          <a:p>
            <a:r>
              <a:rPr lang="en-GB" dirty="0"/>
              <a:t>How These Skills Help Me in Study, Work, and Daily Life</a:t>
            </a:r>
          </a:p>
        </p:txBody>
      </p:sp>
      <p:sp>
        <p:nvSpPr>
          <p:cNvPr id="3" name="Content Placeholder 2">
            <a:extLst>
              <a:ext uri="{FF2B5EF4-FFF2-40B4-BE49-F238E27FC236}">
                <a16:creationId xmlns:a16="http://schemas.microsoft.com/office/drawing/2014/main" id="{2994FF1C-1E6E-C160-A296-4A3B15B00040}"/>
              </a:ext>
            </a:extLst>
          </p:cNvPr>
          <p:cNvSpPr>
            <a:spLocks noGrp="1"/>
          </p:cNvSpPr>
          <p:nvPr>
            <p:ph idx="1"/>
          </p:nvPr>
        </p:nvSpPr>
        <p:spPr/>
        <p:txBody>
          <a:bodyPr/>
          <a:lstStyle/>
          <a:p>
            <a:r>
              <a:rPr lang="en-US" dirty="0"/>
              <a:t>Digital skills facilitate learning independence and higher grades (Selwyn, 2016).</a:t>
            </a:r>
          </a:p>
          <a:p>
            <a:r>
              <a:rPr lang="en-US" dirty="0"/>
              <a:t>The need for digital confidence has become widespread across all industries (World Economic Forum, 2023).</a:t>
            </a:r>
          </a:p>
          <a:p>
            <a:r>
              <a:rPr lang="en-US" dirty="0"/>
              <a:t>Digital tools are being used for daily activities, including banking, messaging and more (European Commission, 2022).</a:t>
            </a:r>
          </a:p>
          <a:p>
            <a:r>
              <a:rPr lang="en-US" dirty="0"/>
              <a:t>Future adaptability is enabled by lifelong digital learning (OECD, 2019).</a:t>
            </a:r>
            <a:endParaRPr lang="en-GB" dirty="0"/>
          </a:p>
        </p:txBody>
      </p:sp>
    </p:spTree>
    <p:extLst>
      <p:ext uri="{BB962C8B-B14F-4D97-AF65-F5344CB8AC3E}">
        <p14:creationId xmlns:p14="http://schemas.microsoft.com/office/powerpoint/2010/main" val="2694663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3B0A3-425F-9DC0-7321-A935B8B27B53}"/>
              </a:ext>
            </a:extLst>
          </p:cNvPr>
          <p:cNvSpPr>
            <a:spLocks noGrp="1"/>
          </p:cNvSpPr>
          <p:nvPr>
            <p:ph type="title"/>
          </p:nvPr>
        </p:nvSpPr>
        <p:spPr>
          <a:xfrm>
            <a:off x="731520" y="365760"/>
            <a:ext cx="10741152" cy="1132258"/>
          </a:xfrm>
        </p:spPr>
        <p:txBody>
          <a:bodyPr anchor="b">
            <a:normAutofit/>
          </a:bodyPr>
          <a:lstStyle/>
          <a:p>
            <a:r>
              <a:rPr lang="en-GB" dirty="0"/>
              <a:t>Conclusion and Reflection</a:t>
            </a:r>
          </a:p>
        </p:txBody>
      </p:sp>
      <p:graphicFrame>
        <p:nvGraphicFramePr>
          <p:cNvPr id="5" name="Content Placeholder 2">
            <a:extLst>
              <a:ext uri="{FF2B5EF4-FFF2-40B4-BE49-F238E27FC236}">
                <a16:creationId xmlns:a16="http://schemas.microsoft.com/office/drawing/2014/main" id="{51E68DDE-F66E-66C8-5382-10C606B7758C}"/>
              </a:ext>
            </a:extLst>
          </p:cNvPr>
          <p:cNvGraphicFramePr>
            <a:graphicFrameLocks noGrp="1"/>
          </p:cNvGraphicFramePr>
          <p:nvPr>
            <p:ph idx="1"/>
            <p:extLst>
              <p:ext uri="{D42A27DB-BD31-4B8C-83A1-F6EECF244321}">
                <p14:modId xmlns:p14="http://schemas.microsoft.com/office/powerpoint/2010/main" val="2041679125"/>
              </p:ext>
            </p:extLst>
          </p:nvPr>
        </p:nvGraphicFramePr>
        <p:xfrm>
          <a:off x="731520" y="1658679"/>
          <a:ext cx="10780776" cy="492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579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781E1-8E52-0873-E660-1A1A2AF172E0}"/>
              </a:ext>
            </a:extLst>
          </p:cNvPr>
          <p:cNvSpPr>
            <a:spLocks noGrp="1"/>
          </p:cNvSpPr>
          <p:nvPr>
            <p:ph type="title"/>
          </p:nvPr>
        </p:nvSpPr>
        <p:spPr/>
        <p:txBody>
          <a:bodyPr>
            <a:normAutofit fontScale="90000"/>
          </a:bodyPr>
          <a:lstStyle/>
          <a:p>
            <a:r>
              <a:rPr lang="en-GB" b="1" dirty="0"/>
              <a:t>References</a:t>
            </a:r>
            <a:br>
              <a:rPr lang="en-GB" b="1" dirty="0"/>
            </a:br>
            <a:endParaRPr lang="en-GB" dirty="0"/>
          </a:p>
        </p:txBody>
      </p:sp>
      <p:sp>
        <p:nvSpPr>
          <p:cNvPr id="3" name="Content Placeholder 2">
            <a:extLst>
              <a:ext uri="{FF2B5EF4-FFF2-40B4-BE49-F238E27FC236}">
                <a16:creationId xmlns:a16="http://schemas.microsoft.com/office/drawing/2014/main" id="{72DE56AB-FA6B-2679-CD66-B7284F7F8641}"/>
              </a:ext>
            </a:extLst>
          </p:cNvPr>
          <p:cNvSpPr>
            <a:spLocks noGrp="1"/>
          </p:cNvSpPr>
          <p:nvPr>
            <p:ph idx="1"/>
          </p:nvPr>
        </p:nvSpPr>
        <p:spPr/>
        <p:txBody>
          <a:bodyPr>
            <a:normAutofit fontScale="40000" lnSpcReduction="20000"/>
          </a:bodyPr>
          <a:lstStyle/>
          <a:p>
            <a:r>
              <a:rPr lang="en-GB" dirty="0"/>
              <a:t>Adobe (2022) </a:t>
            </a:r>
            <a:r>
              <a:rPr lang="en-GB" i="1" dirty="0"/>
              <a:t>Adobe Express: Creating with confidence</a:t>
            </a:r>
            <a:r>
              <a:rPr lang="en-GB" dirty="0"/>
              <a:t>. San Jose, CA: Adobe Inc.</a:t>
            </a:r>
          </a:p>
          <a:p>
            <a:r>
              <a:rPr lang="en-GB" dirty="0"/>
              <a:t>Bawden, D. (2008) 'Origins and concepts of digital literacy', in Lankshear, C. and Knobel, M. (eds.) </a:t>
            </a:r>
            <a:r>
              <a:rPr lang="en-GB" i="1" dirty="0"/>
              <a:t>Digital Literacies: Concepts, Policies and Practices</a:t>
            </a:r>
            <a:r>
              <a:rPr lang="en-GB" dirty="0"/>
              <a:t>. New York: Peter Lang, pp. 17–32.</a:t>
            </a:r>
          </a:p>
          <a:p>
            <a:r>
              <a:rPr lang="en-GB" dirty="0"/>
              <a:t>Beetham, H. and Sharpe, R. (2019) </a:t>
            </a:r>
            <a:r>
              <a:rPr lang="en-GB" i="1" dirty="0"/>
              <a:t>Rethinking Pedagogy for a Digital Age: Principles and Practices of Design</a:t>
            </a:r>
            <a:r>
              <a:rPr lang="en-GB" dirty="0"/>
              <a:t>. 3rd edn. London: Routledge.</a:t>
            </a:r>
          </a:p>
          <a:p>
            <a:r>
              <a:rPr lang="en-GB" dirty="0" err="1"/>
              <a:t>Eshet-Alkalai</a:t>
            </a:r>
            <a:r>
              <a:rPr lang="en-GB" dirty="0"/>
              <a:t>, Y. (2004) 'Digital literacy: A conceptual framework for survival skills in the digital era', </a:t>
            </a:r>
            <a:r>
              <a:rPr lang="en-GB" i="1" dirty="0"/>
              <a:t>Journal of Educational Multimedia and Hypermedia</a:t>
            </a:r>
            <a:r>
              <a:rPr lang="en-GB" dirty="0"/>
              <a:t>, 13(1), pp. 93–106.</a:t>
            </a:r>
          </a:p>
          <a:p>
            <a:r>
              <a:rPr lang="en-GB" dirty="0"/>
              <a:t>European Commission (2022) </a:t>
            </a:r>
            <a:r>
              <a:rPr lang="en-GB" i="1" dirty="0"/>
              <a:t>DigComp 2.2: The Digital Competence Framework for Citizens</a:t>
            </a:r>
            <a:r>
              <a:rPr lang="en-GB" dirty="0"/>
              <a:t>. Luxembourg: Publications Office of the European Union.</a:t>
            </a:r>
          </a:p>
          <a:p>
            <a:r>
              <a:rPr lang="en-GB" dirty="0"/>
              <a:t>Ferrari, A. (2013) </a:t>
            </a:r>
            <a:r>
              <a:rPr lang="en-GB" i="1" dirty="0"/>
              <a:t>DIGCOMP: A Framework for Developing and Understanding Digital Competence in Europe</a:t>
            </a:r>
            <a:r>
              <a:rPr lang="en-GB" dirty="0"/>
              <a:t>. Luxembourg: Publications Office of the European Union.</a:t>
            </a:r>
          </a:p>
          <a:p>
            <a:r>
              <a:rPr lang="en-GB" dirty="0"/>
              <a:t>Gibbs, G. (1988) </a:t>
            </a:r>
            <a:r>
              <a:rPr lang="en-GB" i="1" dirty="0"/>
              <a:t>Learning by Doing: A Guide to Teaching and Learning Methods</a:t>
            </a:r>
            <a:r>
              <a:rPr lang="en-GB" dirty="0"/>
              <a:t>. Oxford: Further Education Unit.</a:t>
            </a:r>
          </a:p>
          <a:p>
            <a:r>
              <a:rPr lang="en-GB" dirty="0"/>
              <a:t>JISC (2022) </a:t>
            </a:r>
            <a:r>
              <a:rPr lang="en-GB" i="1" dirty="0"/>
              <a:t>Building Digital Capability: The Six Elements Defined</a:t>
            </a:r>
            <a:r>
              <a:rPr lang="en-GB" dirty="0"/>
              <a:t>. Bristol: JISC.</a:t>
            </a:r>
          </a:p>
          <a:p>
            <a:r>
              <a:rPr lang="en-GB" dirty="0"/>
              <a:t>Kolb, D.A. (2015) </a:t>
            </a:r>
            <a:r>
              <a:rPr lang="en-GB" i="1" dirty="0"/>
              <a:t>Experiential Learning: Experience as the Source of Learning and Development</a:t>
            </a:r>
            <a:r>
              <a:rPr lang="en-GB" dirty="0"/>
              <a:t>. 2nd edn. Upper Saddle River, NJ: Pearson Education.</a:t>
            </a:r>
          </a:p>
          <a:p>
            <a:r>
              <a:rPr lang="en-GB" dirty="0"/>
              <a:t>Microsoft (2023) </a:t>
            </a:r>
            <a:r>
              <a:rPr lang="en-GB" i="1" dirty="0"/>
              <a:t>Digital Literacy for the Modern Learner</a:t>
            </a:r>
            <a:r>
              <a:rPr lang="en-GB" dirty="0"/>
              <a:t>. Redmond, WA: Microsoft Corporation.</a:t>
            </a:r>
          </a:p>
          <a:p>
            <a:r>
              <a:rPr lang="en-GB" dirty="0"/>
              <a:t>Ng, W. (2012) 'Can we teach digital natives digital literacy?', </a:t>
            </a:r>
            <a:r>
              <a:rPr lang="en-GB" i="1" dirty="0"/>
              <a:t>Computers &amp; Education</a:t>
            </a:r>
            <a:r>
              <a:rPr lang="en-GB" dirty="0"/>
              <a:t>, 59(3), pp. 1065–1078.</a:t>
            </a:r>
          </a:p>
          <a:p>
            <a:r>
              <a:rPr lang="en-GB" dirty="0"/>
              <a:t>OECD (2019) </a:t>
            </a:r>
            <a:r>
              <a:rPr lang="en-GB" i="1" dirty="0"/>
              <a:t>OECD Skills Outlook 2019: Thriving in a Digital World</a:t>
            </a:r>
            <a:r>
              <a:rPr lang="en-GB" dirty="0"/>
              <a:t>. Paris: OECD Publishing.</a:t>
            </a:r>
          </a:p>
          <a:p>
            <a:r>
              <a:rPr lang="en-GB" dirty="0"/>
              <a:t>Redecker, C. (2017) </a:t>
            </a:r>
            <a:r>
              <a:rPr lang="en-GB" i="1" dirty="0"/>
              <a:t>European Framework for the Digital Competence of Educators: </a:t>
            </a:r>
            <a:r>
              <a:rPr lang="en-GB" i="1" dirty="0" err="1"/>
              <a:t>DigCompEdu</a:t>
            </a:r>
            <a:r>
              <a:rPr lang="en-GB" dirty="0"/>
              <a:t>. Luxembourg: Publications Office of the European Union.</a:t>
            </a:r>
          </a:p>
          <a:p>
            <a:r>
              <a:rPr lang="en-GB" dirty="0"/>
              <a:t>Schön, D.A. (1983) </a:t>
            </a:r>
            <a:r>
              <a:rPr lang="en-GB" i="1" dirty="0"/>
              <a:t>The Reflective Practitioner: How Professionals Think in Action</a:t>
            </a:r>
            <a:r>
              <a:rPr lang="en-GB" dirty="0"/>
              <a:t>. New York: Basic Books.</a:t>
            </a:r>
          </a:p>
          <a:p>
            <a:r>
              <a:rPr lang="en-GB" dirty="0"/>
              <a:t>Selwyn, N. (2016) </a:t>
            </a:r>
            <a:r>
              <a:rPr lang="en-GB" i="1" dirty="0"/>
              <a:t>Education and Technology: Key Issues and Debates</a:t>
            </a:r>
            <a:r>
              <a:rPr lang="en-GB" dirty="0"/>
              <a:t>. 2nd edn. London: Bloomsbury.</a:t>
            </a:r>
          </a:p>
          <a:p>
            <a:r>
              <a:rPr lang="en-GB" dirty="0"/>
              <a:t>Van Laar, E., van Deursen, A.J.A.M., van Dijk, J.A.G.M. and de Haan, J. (2017) 'The relation between 21st-century skills and digital skills: A systematic literature review', </a:t>
            </a:r>
            <a:r>
              <a:rPr lang="en-GB" i="1" dirty="0"/>
              <a:t>Computers in Human Behavior</a:t>
            </a:r>
            <a:r>
              <a:rPr lang="en-GB" dirty="0"/>
              <a:t>, 72, pp. 577–588.</a:t>
            </a:r>
          </a:p>
          <a:p>
            <a:r>
              <a:rPr lang="en-GB" dirty="0"/>
              <a:t>World Economic Forum (2023) </a:t>
            </a:r>
            <a:r>
              <a:rPr lang="en-GB" i="1" dirty="0"/>
              <a:t>Future of Jobs Report 2023</a:t>
            </a:r>
            <a:r>
              <a:rPr lang="en-GB" dirty="0"/>
              <a:t>. Geneva: World Economic Forum.</a:t>
            </a:r>
          </a:p>
          <a:p>
            <a:endParaRPr lang="en-GB" dirty="0"/>
          </a:p>
        </p:txBody>
      </p:sp>
    </p:spTree>
    <p:extLst>
      <p:ext uri="{BB962C8B-B14F-4D97-AF65-F5344CB8AC3E}">
        <p14:creationId xmlns:p14="http://schemas.microsoft.com/office/powerpoint/2010/main" val="2513755204"/>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Archway</Template>
  <TotalTime>8</TotalTime>
  <Words>2316</Words>
  <Application>Microsoft Office PowerPoint</Application>
  <PresentationFormat>Widescreen</PresentationFormat>
  <Paragraphs>85</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Felix Titling</vt:lpstr>
      <vt:lpstr>Goudy Old Style</vt:lpstr>
      <vt:lpstr>Archway</vt:lpstr>
      <vt:lpstr>DS3: Digital Portfolio and Audio Reflection A reflection on my digital skills journey  </vt:lpstr>
      <vt:lpstr>Introduction and Purpose</vt:lpstr>
      <vt:lpstr>Overview of My Portfolio Pieces</vt:lpstr>
      <vt:lpstr>Piece 1: Word Document — Study Space Tutors (DS2)</vt:lpstr>
      <vt:lpstr>PowerPoint Presentation</vt:lpstr>
      <vt:lpstr>Piece 2: PowerPoint Presentation</vt:lpstr>
      <vt:lpstr>Skills I Developed Across the Module</vt:lpstr>
      <vt:lpstr>What I Found Difficult at First</vt:lpstr>
      <vt:lpstr>What I Can Do Confidently Now</vt:lpstr>
      <vt:lpstr>How These Skills Help Me in Study, Work, and Daily Life</vt:lpstr>
      <vt:lpstr>Conclusion and Reflection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anon</cp:lastModifiedBy>
  <cp:revision>2</cp:revision>
  <dcterms:created xsi:type="dcterms:W3CDTF">2026-08-14T22:41:20Z</dcterms:created>
  <dcterms:modified xsi:type="dcterms:W3CDTF">2026-08-14T22:49:22Z</dcterms:modified>
</cp:coreProperties>
</file>