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28"/>
  </p:notesMasterIdLst>
  <p:sldIdLst>
    <p:sldId id="276" r:id="rId2"/>
    <p:sldId id="258" r:id="rId3"/>
    <p:sldId id="294" r:id="rId4"/>
    <p:sldId id="295" r:id="rId5"/>
    <p:sldId id="257" r:id="rId6"/>
    <p:sldId id="260" r:id="rId7"/>
    <p:sldId id="284" r:id="rId8"/>
    <p:sldId id="266" r:id="rId9"/>
    <p:sldId id="267" r:id="rId10"/>
    <p:sldId id="268" r:id="rId11"/>
    <p:sldId id="269" r:id="rId12"/>
    <p:sldId id="288" r:id="rId13"/>
    <p:sldId id="270" r:id="rId14"/>
    <p:sldId id="286" r:id="rId15"/>
    <p:sldId id="289" r:id="rId16"/>
    <p:sldId id="290" r:id="rId17"/>
    <p:sldId id="271" r:id="rId18"/>
    <p:sldId id="287" r:id="rId19"/>
    <p:sldId id="291" r:id="rId20"/>
    <p:sldId id="272" r:id="rId21"/>
    <p:sldId id="273" r:id="rId22"/>
    <p:sldId id="275" r:id="rId23"/>
    <p:sldId id="292" r:id="rId24"/>
    <p:sldId id="293" r:id="rId25"/>
    <p:sldId id="285" r:id="rId26"/>
    <p:sldId id="259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27" autoAdjust="0"/>
  </p:normalViewPr>
  <p:slideViewPr>
    <p:cSldViewPr snapToGrid="0">
      <p:cViewPr varScale="1">
        <p:scale>
          <a:sx n="76" d="100"/>
          <a:sy n="76" d="100"/>
        </p:scale>
        <p:origin x="68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0" d="100"/>
          <a:sy n="80" d="100"/>
        </p:scale>
        <p:origin x="2331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1493E-E156-4B86-AC04-4543DECA48CD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DBE1D-C133-4507-B679-5ACA2CD5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34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4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57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17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68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34166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86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54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921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5810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40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3661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323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82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5771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4180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899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6268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822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477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2092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0835" y="4400550"/>
            <a:ext cx="6608619" cy="3600450"/>
          </a:xfrm>
        </p:spPr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4160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07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6936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0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04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6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6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84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2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64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8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19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6091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27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042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08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23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98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FF4FE-F34B-420E-8182-5BCD862EBB13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6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ngimg.com/download/3819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ngimg.com/download/3819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lker.com/clipart-compare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ixabay.com/illustrations/target-dart-aim-objective-success-1414788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dougberger.net/archive/tag/older-peopl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childtrends.org/publications/building-bridges-share-research-children-youth-policymaker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otsigns.net/Thinking-Emoji-67-Decal_p_112.html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lipartbest.com/httpwwwclipartbestcomclipart-exclamation-point" TargetMode="External"/><Relationship Id="rId4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eacher.org/career/montessori-teacher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balletcurriculum.com/questioning-hands-and-fingers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clipartpanda.com/categories/differentiation-clipart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m/pin/89368373825456030/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pixnio.com/people/children-kids/child-boy-playing-explore-outdoor-classroom" TargetMode="External"/><Relationship Id="rId5" Type="http://schemas.openxmlformats.org/officeDocument/2006/relationships/image" Target="../media/image17.jpeg"/><Relationship Id="rId10" Type="http://schemas.openxmlformats.org/officeDocument/2006/relationships/hyperlink" Target="https://resilienteducator.com/classroom-resources/outdoor-learning-ece/" TargetMode="External"/><Relationship Id="rId4" Type="http://schemas.openxmlformats.org/officeDocument/2006/relationships/hyperlink" Target="https://www.chicagotribune.com/lifestyles/ct-life-back-to-school-resources-roundup-0825-story.html" TargetMode="External"/><Relationship Id="rId9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edgeeffects.net/planning-pedagogy/blooms_new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ampus.extension.org/course/view.php?id=719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ughtco.com/what-is-a-lesson-plan-2081359" TargetMode="External"/><Relationship Id="rId7" Type="http://schemas.openxmlformats.org/officeDocument/2006/relationships/hyperlink" Target="http://www.sharonwilliamseducational.co.uk/blog/lesson-planning-2-starters-and-plenaries-and-why-they-are-so-important-to-the-learning-process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wales/2015-05-14/report-foundation-phase-is-improving-standards-but-not-tackling-poverty-gap/" TargetMode="External"/><Relationship Id="rId5" Type="http://schemas.openxmlformats.org/officeDocument/2006/relationships/hyperlink" Target="https://search-proquestcom.ezproxy.uwtsd.ac.uk/docview/2068975077?accountid=130472&amp;rfr_id=info%3Axri%2Fsid%3Aprimo" TargetMode="External"/><Relationship Id="rId4" Type="http://schemas.openxmlformats.org/officeDocument/2006/relationships/hyperlink" Target="https://mikegershon.com/resour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8960" y="3224091"/>
            <a:ext cx="7766936" cy="1646302"/>
          </a:xfrm>
        </p:spPr>
        <p:txBody>
          <a:bodyPr/>
          <a:lstStyle/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dirty="0" err="1">
                <a:solidFill>
                  <a:schemeClr val="bg1"/>
                </a:solidFill>
              </a:rPr>
              <a:t>Astudiaethau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Cwricwlwm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Asesu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Curriculum and Assessment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5012" y="5173994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Sesiwn 4 / Session 4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1495642" y="776401"/>
            <a:ext cx="2973049" cy="1743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1034097" y="3767913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6590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>
                <a:solidFill>
                  <a:schemeClr val="bg1"/>
                </a:solidFill>
              </a:rPr>
              <a:t>Deilliannau</a:t>
            </a:r>
            <a:r>
              <a:rPr lang="en-GB" sz="4400" dirty="0">
                <a:solidFill>
                  <a:schemeClr val="bg1"/>
                </a:solidFill>
              </a:rPr>
              <a:t> </a:t>
            </a:r>
            <a:r>
              <a:rPr lang="en-GB" sz="4400" dirty="0" err="1">
                <a:solidFill>
                  <a:schemeClr val="bg1"/>
                </a:solidFill>
              </a:rPr>
              <a:t>Dysgu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Learning Outcomes</a:t>
            </a:r>
            <a:br>
              <a:rPr lang="en-GB" sz="4400" dirty="0">
                <a:solidFill>
                  <a:schemeClr val="bg1"/>
                </a:solidFill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14433" y="2401327"/>
            <a:ext cx="4184035" cy="388077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analyse the concepts related to curriculum and educational assessment theory and practice in extending conceptual understanding of education.</a:t>
            </a:r>
            <a:endParaRPr lang="en-GB" sz="2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390779"/>
            <a:ext cx="4184034" cy="3880773"/>
          </a:xfrm>
        </p:spPr>
        <p:txBody>
          <a:bodyPr>
            <a:normAutofit lnSpcReduction="10000"/>
          </a:bodyPr>
          <a:lstStyle/>
          <a:p>
            <a:pPr lvl="0" fontAlgn="base" hangingPunct="0"/>
            <a:r>
              <a:rPr lang="cy-GB" sz="2800" dirty="0">
                <a:solidFill>
                  <a:schemeClr val="bg1"/>
                </a:solidFill>
              </a:rPr>
              <a:t>Dadansoddi'n feirniadol y cysyniadau sy'n gysylltiedig â theori ac ymarfer asesu'r cwricwlwm ac addysgol wrth ymestyn dealltwriaeth gysyniadol o addysg.</a:t>
            </a:r>
          </a:p>
          <a:p>
            <a:pPr lvl="0" fontAlgn="base" hangingPunct="0"/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>
                <a:solidFill>
                  <a:schemeClr val="bg1"/>
                </a:solidFill>
              </a:rPr>
              <a:t>Deilliannau</a:t>
            </a:r>
            <a:r>
              <a:rPr lang="en-GB" sz="4400" dirty="0">
                <a:solidFill>
                  <a:schemeClr val="bg1"/>
                </a:solidFill>
              </a:rPr>
              <a:t> </a:t>
            </a:r>
            <a:r>
              <a:rPr lang="en-GB" sz="4400" dirty="0" err="1">
                <a:solidFill>
                  <a:schemeClr val="bg1"/>
                </a:solidFill>
              </a:rPr>
              <a:t>Dysgu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Learning Outcomes</a:t>
            </a:r>
            <a:br>
              <a:rPr lang="en-GB" sz="4400" dirty="0">
                <a:solidFill>
                  <a:schemeClr val="bg1"/>
                </a:solidFill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4631" y="2356035"/>
            <a:ext cx="4184035" cy="3880772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and demonstrate critical awareness of philosophical, sociological, economic and professional factors associated with development &amp; implementation curriculum</a:t>
            </a:r>
            <a:r>
              <a:rPr lang="en-GB" sz="2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24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10" y="2307172"/>
            <a:ext cx="4184034" cy="3880773"/>
          </a:xfrm>
        </p:spPr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cy-GB" sz="2800" dirty="0">
                <a:solidFill>
                  <a:schemeClr val="bg1"/>
                </a:solidFill>
              </a:rPr>
              <a:t>Trafod a dangos ymwybyddiaeth feirniadol o ffactorau athronyddol, cymdeithasegol, economaidd a phroffesiynol sy'n gysylltiedig â datblygu a chwricwlwm gweithredu.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>
                <a:solidFill>
                  <a:schemeClr val="bg1"/>
                </a:solidFill>
              </a:rPr>
              <a:t>Deilliannau</a:t>
            </a:r>
            <a:r>
              <a:rPr lang="en-GB" sz="4400" dirty="0">
                <a:solidFill>
                  <a:schemeClr val="bg1"/>
                </a:solidFill>
              </a:rPr>
              <a:t> </a:t>
            </a:r>
            <a:r>
              <a:rPr lang="en-GB" sz="4400" dirty="0" err="1">
                <a:solidFill>
                  <a:schemeClr val="bg1"/>
                </a:solidFill>
              </a:rPr>
              <a:t>Dysgu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Learning Outcomes</a:t>
            </a:r>
            <a:br>
              <a:rPr lang="en-GB" sz="4400" dirty="0">
                <a:solidFill>
                  <a:schemeClr val="bg1"/>
                </a:solidFill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4485" y="2216431"/>
            <a:ext cx="4184035" cy="3880772"/>
          </a:xfrm>
        </p:spPr>
        <p:txBody>
          <a:bodyPr>
            <a:normAutofit fontScale="92500"/>
          </a:bodyPr>
          <a:lstStyle/>
          <a:p>
            <a:pPr marL="457200" algn="just">
              <a:spcAft>
                <a:spcPts val="10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an enhanced understanding of the main principles and practices of assessment and evaluation within a chosen educational context. </a:t>
            </a:r>
            <a:endParaRPr lang="en-GB" sz="2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189" y="2216430"/>
            <a:ext cx="4184034" cy="3880773"/>
          </a:xfrm>
        </p:spPr>
        <p:txBody>
          <a:bodyPr>
            <a:normAutofit fontScale="92500"/>
          </a:bodyPr>
          <a:lstStyle/>
          <a:p>
            <a:pPr lvl="0" fontAlgn="base" hangingPunct="0"/>
            <a:r>
              <a:rPr lang="cy-GB" sz="2800" dirty="0">
                <a:solidFill>
                  <a:schemeClr val="bg1"/>
                </a:solidFill>
              </a:rPr>
              <a:t>Dangos gwell dealltwriaeth o brif egwyddorion ac arferion asesu a gwerthuso o fewn cyd-destun addysgol a ddewiswyd.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Beth </a:t>
            </a:r>
            <a:r>
              <a:rPr lang="en-GB" dirty="0" err="1">
                <a:solidFill>
                  <a:schemeClr val="bg1"/>
                </a:solidFill>
              </a:rPr>
              <a:t>yw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cynllunio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pham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fod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bwysig</a:t>
            </a:r>
            <a:r>
              <a:rPr lang="en-GB" dirty="0">
                <a:solidFill>
                  <a:schemeClr val="bg1"/>
                </a:solidFill>
              </a:rPr>
              <a:t>?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What is planning and why is it important?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0095" y="2160589"/>
            <a:ext cx="5126181" cy="3880772"/>
          </a:xfrm>
        </p:spPr>
        <p:txBody>
          <a:bodyPr>
            <a:no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Penderfynu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beth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sut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addysgu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Gosod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nodau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Datblygu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strategaethau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Amlinellu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gweithgareddau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gwrdd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nodau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Rhan</a:t>
            </a:r>
            <a:r>
              <a:rPr lang="en-GB" sz="2400" dirty="0">
                <a:solidFill>
                  <a:schemeClr val="bg1"/>
                </a:solidFill>
              </a:rPr>
              <a:t> o broses </a:t>
            </a:r>
            <a:r>
              <a:rPr lang="en-GB" sz="2400" dirty="0" err="1">
                <a:solidFill>
                  <a:schemeClr val="bg1"/>
                </a:solidFill>
              </a:rPr>
              <a:t>sy’n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bwydo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asesu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gwerthuso</a:t>
            </a:r>
            <a:r>
              <a:rPr lang="en-GB" sz="2400" dirty="0">
                <a:solidFill>
                  <a:schemeClr val="bg1"/>
                </a:solidFill>
              </a:rPr>
              <a:t>, ac </a:t>
            </a:r>
            <a:r>
              <a:rPr lang="en-GB" sz="2400" dirty="0" err="1">
                <a:solidFill>
                  <a:schemeClr val="bg1"/>
                </a:solidFill>
              </a:rPr>
              <a:t>adrodd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nôl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Heb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gynllunio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mae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cyfle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ddatblygu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gwybodaeth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sgiliau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syniadau’n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gallu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cael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colli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13615" y="2160589"/>
            <a:ext cx="5924203" cy="4367673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Deciding what and how to teach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Involves setting goals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Developing strategies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Outlining activities to meet goals</a:t>
            </a:r>
          </a:p>
          <a:p>
            <a:r>
              <a:rPr lang="en-GB" sz="2400" dirty="0">
                <a:solidFill>
                  <a:schemeClr val="bg1"/>
                </a:solidFill>
              </a:rPr>
              <a:t>Part of a process that feeds into teaching, assessment, evaluation and reporting </a:t>
            </a:r>
          </a:p>
          <a:p>
            <a:r>
              <a:rPr lang="en-GB" sz="2400" dirty="0">
                <a:solidFill>
                  <a:schemeClr val="bg1"/>
                </a:solidFill>
              </a:rPr>
              <a:t>Without planning opportunities to develop knowledge, skills and ideas can be missed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26B33B40-4B4E-43A8-A674-BAD4600654B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39959" y="255693"/>
            <a:ext cx="1674707" cy="167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034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Beth </a:t>
            </a:r>
            <a:r>
              <a:rPr lang="en-GB" dirty="0" err="1">
                <a:solidFill>
                  <a:schemeClr val="bg1"/>
                </a:solidFill>
              </a:rPr>
              <a:t>sy’n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dylanwadu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gynllunio</a:t>
            </a:r>
            <a:r>
              <a:rPr lang="en-GB" dirty="0">
                <a:solidFill>
                  <a:schemeClr val="bg1"/>
                </a:solidFill>
              </a:rPr>
              <a:t>?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What influences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solidFill>
                  <a:schemeClr val="bg1"/>
                </a:solidFill>
              </a:rPr>
              <a:t>Polisiau</a:t>
            </a:r>
            <a:r>
              <a:rPr lang="en-GB" sz="3200" dirty="0">
                <a:solidFill>
                  <a:schemeClr val="bg1"/>
                </a:solidFill>
              </a:rPr>
              <a:t> a </a:t>
            </a:r>
            <a:r>
              <a:rPr lang="en-GB" sz="3200" dirty="0" err="1">
                <a:solidFill>
                  <a:schemeClr val="bg1"/>
                </a:solidFill>
              </a:rPr>
              <a:t>chanllawiau</a:t>
            </a:r>
            <a:r>
              <a:rPr lang="en-GB" sz="3200" dirty="0">
                <a:solidFill>
                  <a:schemeClr val="bg1"/>
                </a:solidFill>
              </a:rPr>
              <a:t>  </a:t>
            </a:r>
            <a:r>
              <a:rPr lang="en-GB" sz="3200" dirty="0" err="1">
                <a:solidFill>
                  <a:schemeClr val="bg1"/>
                </a:solidFill>
              </a:rPr>
              <a:t>cenedlaethol</a:t>
            </a:r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 err="1">
                <a:solidFill>
                  <a:schemeClr val="bg1"/>
                </a:solidFill>
              </a:rPr>
              <a:t>Gweledigaeth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yr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ysgol</a:t>
            </a:r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 err="1">
                <a:solidFill>
                  <a:schemeClr val="bg1"/>
                </a:solidFill>
              </a:rPr>
              <a:t>Arsylwadau</a:t>
            </a:r>
            <a:r>
              <a:rPr lang="en-GB" sz="3200" dirty="0">
                <a:solidFill>
                  <a:schemeClr val="bg1"/>
                </a:solidFill>
              </a:rPr>
              <a:t> o </a:t>
            </a:r>
            <a:r>
              <a:rPr lang="en-GB" sz="3200" dirty="0" err="1">
                <a:solidFill>
                  <a:schemeClr val="bg1"/>
                </a:solidFill>
              </a:rPr>
              <a:t>ddysgu</a:t>
            </a:r>
            <a:r>
              <a:rPr lang="en-GB" sz="3200" dirty="0">
                <a:solidFill>
                  <a:schemeClr val="bg1"/>
                </a:solidFill>
              </a:rPr>
              <a:t> plant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National policies and guidance</a:t>
            </a:r>
          </a:p>
          <a:p>
            <a:r>
              <a:rPr lang="en-GB" sz="3200" dirty="0">
                <a:solidFill>
                  <a:schemeClr val="bg1"/>
                </a:solidFill>
              </a:rPr>
              <a:t>School vision</a:t>
            </a:r>
          </a:p>
          <a:p>
            <a:r>
              <a:rPr lang="en-GB" sz="3200" dirty="0">
                <a:solidFill>
                  <a:schemeClr val="bg1"/>
                </a:solidFill>
              </a:rPr>
              <a:t>Observations of children’s learning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28CE53E5-252F-4469-BDE2-DD1F3CA678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2466" y="432646"/>
            <a:ext cx="1674707" cy="167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034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9751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Gwahanol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fathau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gynllunio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Different types of planning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Tymor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hir</a:t>
            </a:r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 err="1">
                <a:solidFill>
                  <a:schemeClr val="bg1"/>
                </a:solidFill>
              </a:rPr>
              <a:t>Tymor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canolig</a:t>
            </a:r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 err="1">
                <a:solidFill>
                  <a:schemeClr val="bg1"/>
                </a:solidFill>
              </a:rPr>
              <a:t>Tymor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byr</a:t>
            </a:r>
            <a:endParaRPr lang="en-GB" sz="3600" dirty="0">
              <a:solidFill>
                <a:schemeClr val="bg1"/>
              </a:solidFill>
            </a:endParaRPr>
          </a:p>
          <a:p>
            <a:r>
              <a:rPr lang="en-GB" sz="3600" dirty="0">
                <a:solidFill>
                  <a:schemeClr val="bg1"/>
                </a:solidFill>
              </a:rPr>
              <a:t>Sut </a:t>
            </a:r>
            <a:r>
              <a:rPr lang="en-GB" sz="3600" dirty="0" err="1">
                <a:solidFill>
                  <a:schemeClr val="bg1"/>
                </a:solidFill>
              </a:rPr>
              <a:t>fyddech</a:t>
            </a:r>
            <a:r>
              <a:rPr lang="en-GB" sz="3600" dirty="0">
                <a:solidFill>
                  <a:schemeClr val="bg1"/>
                </a:solidFill>
              </a:rPr>
              <a:t> chi </a:t>
            </a:r>
            <a:r>
              <a:rPr lang="en-GB" sz="3600" dirty="0" err="1">
                <a:solidFill>
                  <a:schemeClr val="bg1"/>
                </a:solidFill>
              </a:rPr>
              <a:t>yn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diffinio’r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termau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yma</a:t>
            </a:r>
            <a:r>
              <a:rPr lang="en-GB" sz="36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Long-term</a:t>
            </a:r>
          </a:p>
          <a:p>
            <a:r>
              <a:rPr lang="en-GB" sz="3600" dirty="0">
                <a:solidFill>
                  <a:schemeClr val="bg1"/>
                </a:solidFill>
              </a:rPr>
              <a:t>Mid-term</a:t>
            </a:r>
          </a:p>
          <a:p>
            <a:r>
              <a:rPr lang="en-GB" sz="3600" dirty="0">
                <a:solidFill>
                  <a:schemeClr val="bg1"/>
                </a:solidFill>
              </a:rPr>
              <a:t>Short-term</a:t>
            </a:r>
          </a:p>
          <a:p>
            <a:r>
              <a:rPr lang="en-GB" sz="3600" dirty="0">
                <a:solidFill>
                  <a:schemeClr val="bg1"/>
                </a:solidFill>
              </a:rPr>
              <a:t>How would you define these terms?</a:t>
            </a:r>
          </a:p>
        </p:txBody>
      </p:sp>
      <p:pic>
        <p:nvPicPr>
          <p:cNvPr id="6" name="Picture 5" descr="A picture containing writing implement, stationary, pencil, marker&#10;&#10;Description automatically generated">
            <a:extLst>
              <a:ext uri="{FF2B5EF4-FFF2-40B4-BE49-F238E27FC236}">
                <a16:creationId xmlns:a16="http://schemas.microsoft.com/office/drawing/2014/main" id="{212BBF8F-591C-4FDC-99A1-1982A67D1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0800000">
            <a:off x="7633546" y="470331"/>
            <a:ext cx="3068499" cy="157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679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Deilliannau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Learning objectives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7164" y="2160589"/>
            <a:ext cx="5231223" cy="4107207"/>
          </a:xfrm>
        </p:spPr>
        <p:txBody>
          <a:bodyPr>
            <a:noAutofit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Yr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hoffai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athrawon</a:t>
            </a:r>
            <a:r>
              <a:rPr lang="en-GB" sz="2000" dirty="0">
                <a:solidFill>
                  <a:schemeClr val="bg1"/>
                </a:solidFill>
              </a:rPr>
              <a:t> bod </a:t>
            </a:r>
            <a:r>
              <a:rPr lang="en-GB" sz="2000" dirty="0" err="1">
                <a:solidFill>
                  <a:schemeClr val="bg1"/>
                </a:solidFill>
              </a:rPr>
              <a:t>disgyblion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wedi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dysgu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erbyn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diwedd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sesiwn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Gwybodaeth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dealltwriaeth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cysyniadau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sgiliau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gwerthoedd</a:t>
            </a:r>
            <a:r>
              <a:rPr lang="en-GB" sz="2000" dirty="0">
                <a:solidFill>
                  <a:schemeClr val="bg1"/>
                </a:solidFill>
              </a:rPr>
              <a:t> ac </a:t>
            </a:r>
            <a:r>
              <a:rPr lang="en-GB" sz="2000" dirty="0" err="1">
                <a:solidFill>
                  <a:schemeClr val="bg1"/>
                </a:solidFill>
              </a:rPr>
              <a:t>agweddau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Targedau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CAMPUS -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Cyraeddadwy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amser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wedi'i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bennu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mesuradwy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penodol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uchelgeisiol</a:t>
            </a:r>
            <a:r>
              <a:rPr lang="en-US" altLang="en-US" sz="2000" dirty="0">
                <a:solidFill>
                  <a:schemeClr val="bg1"/>
                </a:solidFill>
                <a:latin typeface="Arial Unicode MS"/>
              </a:rPr>
              <a:t> a </a:t>
            </a:r>
            <a:r>
              <a:rPr lang="en-US" altLang="en-US" sz="2000" dirty="0" err="1">
                <a:solidFill>
                  <a:schemeClr val="bg1"/>
                </a:solidFill>
                <a:latin typeface="Arial Unicode MS"/>
              </a:rPr>
              <a:t>synhwyrol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Disgyblion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gallu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cofnodi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deilliannau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dysgu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Nid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oes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rhaid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rhannu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deilliannau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dysgu</a:t>
            </a:r>
            <a:r>
              <a:rPr lang="en-GB" sz="2000" dirty="0">
                <a:solidFill>
                  <a:schemeClr val="bg1"/>
                </a:solidFill>
              </a:rPr>
              <a:t>. </a:t>
            </a:r>
            <a:r>
              <a:rPr lang="en-GB" sz="2000" dirty="0" err="1">
                <a:solidFill>
                  <a:schemeClr val="bg1"/>
                </a:solidFill>
              </a:rPr>
              <a:t>Gellir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annog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disgyblion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ddyfalu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beth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oeddynt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ddiwedd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sesiwn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28388" y="2160589"/>
            <a:ext cx="4939858" cy="4434175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What teachers would like pupils to learn by the end of a session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Knowledge and understanding, concepts, skills, values and attitudes.</a:t>
            </a:r>
          </a:p>
          <a:p>
            <a:r>
              <a:rPr lang="en-GB" sz="2000" dirty="0">
                <a:solidFill>
                  <a:schemeClr val="bg1"/>
                </a:solidFill>
              </a:rPr>
              <a:t>SMART – Specific, measurable, achievable, realistic, time-related</a:t>
            </a:r>
          </a:p>
          <a:p>
            <a:r>
              <a:rPr lang="en-GB" sz="2000" dirty="0">
                <a:solidFill>
                  <a:schemeClr val="bg1"/>
                </a:solidFill>
              </a:rPr>
              <a:t>Pupils can record learning objectives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Teachers may choose not to share learning objectives but get the class to suggest what they were by the end of the lesson.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890052" y="-48054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04800" y="310262"/>
            <a:ext cx="184731" cy="4462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rrow&#10;&#10;Description automatically generated with medium confidence">
            <a:extLst>
              <a:ext uri="{FF2B5EF4-FFF2-40B4-BE49-F238E27FC236}">
                <a16:creationId xmlns:a16="http://schemas.microsoft.com/office/drawing/2014/main" id="{997EC4E5-F273-4076-B86B-32B30F76FF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87857" y="305841"/>
            <a:ext cx="1854748" cy="185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048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addysgu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Learning and teaching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684" y="2241972"/>
            <a:ext cx="4240685" cy="4463627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Anelwch</a:t>
            </a:r>
            <a:r>
              <a:rPr lang="en-GB" dirty="0">
                <a:solidFill>
                  <a:schemeClr val="bg1"/>
                </a:solidFill>
              </a:rPr>
              <a:t> at </a:t>
            </a:r>
            <a:r>
              <a:rPr lang="en-GB" dirty="0" err="1">
                <a:solidFill>
                  <a:schemeClr val="bg1"/>
                </a:solidFill>
              </a:rPr>
              <a:t>gynnwys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amrediad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weithgareddau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e.e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 err="1">
                <a:solidFill>
                  <a:schemeClr val="bg1"/>
                </a:solidFill>
              </a:rPr>
              <a:t>Darllen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Ymchwiliadau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Gêmau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Dadl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Gwrando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Trafodaeth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Dylunio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gwneud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pethau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Drama</a:t>
            </a:r>
          </a:p>
          <a:p>
            <a:r>
              <a:rPr lang="en-GB" dirty="0" err="1">
                <a:solidFill>
                  <a:schemeClr val="bg1"/>
                </a:solidFill>
              </a:rPr>
              <a:t>Celf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Cyfansoddi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pherfformio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9622" y="2056015"/>
            <a:ext cx="5046015" cy="4351107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Aim to include a range of activities e.g.</a:t>
            </a:r>
          </a:p>
          <a:p>
            <a:r>
              <a:rPr lang="en-GB" dirty="0">
                <a:solidFill>
                  <a:schemeClr val="bg1"/>
                </a:solidFill>
              </a:rPr>
              <a:t>Reading and writing</a:t>
            </a:r>
          </a:p>
          <a:p>
            <a:r>
              <a:rPr lang="en-GB" dirty="0">
                <a:solidFill>
                  <a:schemeClr val="bg1"/>
                </a:solidFill>
              </a:rPr>
              <a:t>Investigations</a:t>
            </a:r>
          </a:p>
          <a:p>
            <a:r>
              <a:rPr lang="en-GB" dirty="0">
                <a:solidFill>
                  <a:schemeClr val="bg1"/>
                </a:solidFill>
              </a:rPr>
              <a:t>Games</a:t>
            </a:r>
          </a:p>
          <a:p>
            <a:r>
              <a:rPr lang="en-GB" dirty="0">
                <a:solidFill>
                  <a:schemeClr val="bg1"/>
                </a:solidFill>
              </a:rPr>
              <a:t>Debate</a:t>
            </a:r>
          </a:p>
          <a:p>
            <a:r>
              <a:rPr lang="en-GB" dirty="0">
                <a:solidFill>
                  <a:schemeClr val="bg1"/>
                </a:solidFill>
              </a:rPr>
              <a:t>Listening</a:t>
            </a:r>
          </a:p>
          <a:p>
            <a:r>
              <a:rPr lang="en-GB" dirty="0">
                <a:solidFill>
                  <a:schemeClr val="bg1"/>
                </a:solidFill>
              </a:rPr>
              <a:t>Discussing</a:t>
            </a:r>
          </a:p>
          <a:p>
            <a:r>
              <a:rPr lang="en-GB" dirty="0">
                <a:solidFill>
                  <a:schemeClr val="bg1"/>
                </a:solidFill>
              </a:rPr>
              <a:t>Designing and making things</a:t>
            </a:r>
          </a:p>
          <a:p>
            <a:r>
              <a:rPr lang="en-GB" dirty="0">
                <a:solidFill>
                  <a:schemeClr val="bg1"/>
                </a:solidFill>
              </a:rPr>
              <a:t>Drama</a:t>
            </a:r>
          </a:p>
          <a:p>
            <a:r>
              <a:rPr lang="en-GB" dirty="0">
                <a:solidFill>
                  <a:schemeClr val="bg1"/>
                </a:solidFill>
              </a:rPr>
              <a:t>Art work</a:t>
            </a:r>
          </a:p>
          <a:p>
            <a:r>
              <a:rPr lang="en-GB" dirty="0">
                <a:solidFill>
                  <a:schemeClr val="bg1"/>
                </a:solidFill>
              </a:rPr>
              <a:t>Composition and performance</a:t>
            </a:r>
          </a:p>
        </p:txBody>
      </p:sp>
      <p:pic>
        <p:nvPicPr>
          <p:cNvPr id="6" name="Picture 5" descr="A picture containing clipart&#10;&#10;Description automatically generated">
            <a:extLst>
              <a:ext uri="{FF2B5EF4-FFF2-40B4-BE49-F238E27FC236}">
                <a16:creationId xmlns:a16="http://schemas.microsoft.com/office/drawing/2014/main" id="{D99533D4-1DAD-4A94-AED5-38EA9CB63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39721" y="131965"/>
            <a:ext cx="2381250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81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723" y="29187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addysgu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Learning and teaching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5142" y="1612670"/>
            <a:ext cx="4599709" cy="5037512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Nod </a:t>
            </a:r>
            <a:r>
              <a:rPr lang="en-GB" sz="2000" dirty="0" err="1">
                <a:solidFill>
                  <a:schemeClr val="bg1"/>
                </a:solidFill>
              </a:rPr>
              <a:t>sylfaenol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addysg</a:t>
            </a:r>
            <a:r>
              <a:rPr lang="en-GB" sz="2000" dirty="0">
                <a:solidFill>
                  <a:schemeClr val="bg1"/>
                </a:solidFill>
              </a:rPr>
              <a:t> – </a:t>
            </a:r>
            <a:r>
              <a:rPr lang="en-GB" sz="2000" dirty="0" err="1">
                <a:solidFill>
                  <a:schemeClr val="bg1"/>
                </a:solidFill>
              </a:rPr>
              <a:t>annog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dysgwyr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annibynnol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Rhoi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cyfle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blant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gynllunio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rhai</a:t>
            </a:r>
            <a:r>
              <a:rPr lang="en-GB" sz="2000" dirty="0">
                <a:solidFill>
                  <a:schemeClr val="bg1"/>
                </a:solidFill>
              </a:rPr>
              <a:t>  </a:t>
            </a:r>
            <a:r>
              <a:rPr lang="en-GB" sz="2000" dirty="0" err="1">
                <a:solidFill>
                  <a:schemeClr val="bg1"/>
                </a:solidFill>
              </a:rPr>
              <a:t>gweithgareddau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hunain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Rhoi</a:t>
            </a:r>
            <a:r>
              <a:rPr lang="en-GB" sz="2000" dirty="0">
                <a:solidFill>
                  <a:schemeClr val="bg1"/>
                </a:solidFill>
              </a:rPr>
              <a:t> ‘</a:t>
            </a:r>
            <a:r>
              <a:rPr lang="en-GB" sz="2000" dirty="0" err="1">
                <a:solidFill>
                  <a:schemeClr val="bg1"/>
                </a:solidFill>
              </a:rPr>
              <a:t>bwrdd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cynllunio</a:t>
            </a:r>
            <a:r>
              <a:rPr lang="en-GB" sz="2000" dirty="0">
                <a:solidFill>
                  <a:schemeClr val="bg1"/>
                </a:solidFill>
              </a:rPr>
              <a:t>’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ddisgyblion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Defnyddio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ystod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ddeunydd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gweledol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Tiwtora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cyfoed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Tasgau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chwestiynau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agored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Gadael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ddisgyblion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ddefnyddio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rheoli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adnoddau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Hunan-</a:t>
            </a:r>
            <a:r>
              <a:rPr lang="en-GB" sz="2000" dirty="0" err="1">
                <a:solidFill>
                  <a:schemeClr val="bg1"/>
                </a:solidFill>
              </a:rPr>
              <a:t>asesu</a:t>
            </a:r>
            <a:r>
              <a:rPr lang="en-GB" sz="2000" dirty="0">
                <a:solidFill>
                  <a:schemeClr val="bg1"/>
                </a:solidFill>
              </a:rPr>
              <a:t> ac </a:t>
            </a:r>
            <a:r>
              <a:rPr lang="en-GB" sz="2000" dirty="0" err="1">
                <a:solidFill>
                  <a:schemeClr val="bg1"/>
                </a:solidFill>
              </a:rPr>
              <a:t>asesu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cyfoed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51418" y="1612670"/>
            <a:ext cx="4802175" cy="4528446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Fundamental aim of education – promote independent learning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Allow children opportunities to plan some activities themselves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Give children a ‘planning board’</a:t>
            </a:r>
          </a:p>
          <a:p>
            <a:r>
              <a:rPr lang="en-GB" sz="2000" dirty="0">
                <a:solidFill>
                  <a:schemeClr val="bg1"/>
                </a:solidFill>
              </a:rPr>
              <a:t>Use a variety of visual prompts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Peer tutoring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Open-ended tasks and questions</a:t>
            </a:r>
          </a:p>
          <a:p>
            <a:r>
              <a:rPr lang="en-GB" sz="2000" dirty="0">
                <a:solidFill>
                  <a:schemeClr val="bg1"/>
                </a:solidFill>
              </a:rPr>
              <a:t>Allow children to use and manage resources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Peer and self- assessment</a:t>
            </a:r>
          </a:p>
        </p:txBody>
      </p:sp>
      <p:pic>
        <p:nvPicPr>
          <p:cNvPr id="6" name="Picture 5" descr="A group of children sitting around a table playing a board game&#10;&#10;Description automatically generated with medium confidence">
            <a:extLst>
              <a:ext uri="{FF2B5EF4-FFF2-40B4-BE49-F238E27FC236}">
                <a16:creationId xmlns:a16="http://schemas.microsoft.com/office/drawing/2014/main" id="{FEB3D754-FE68-4DBF-8290-FA3984EE24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1814" y="224136"/>
            <a:ext cx="2281382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884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97654" y="1488613"/>
            <a:ext cx="8596668" cy="3880773"/>
          </a:xfrm>
        </p:spPr>
        <p:txBody>
          <a:bodyPr/>
          <a:lstStyle/>
          <a:p>
            <a:r>
              <a:rPr lang="en-GB" sz="4800" dirty="0">
                <a:solidFill>
                  <a:schemeClr val="bg1"/>
                </a:solidFill>
              </a:rPr>
              <a:t>‘If a child does not learn the way you teach, then teach him the way he learns’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Chasty</a:t>
            </a:r>
            <a:r>
              <a:rPr lang="en-GB" dirty="0">
                <a:solidFill>
                  <a:schemeClr val="bg1"/>
                </a:solidFill>
              </a:rPr>
              <a:t>, 1997 </a:t>
            </a:r>
            <a:r>
              <a:rPr lang="en-GB" i="1" dirty="0">
                <a:solidFill>
                  <a:schemeClr val="bg1"/>
                </a:solidFill>
              </a:rPr>
              <a:t>cited in </a:t>
            </a:r>
            <a:r>
              <a:rPr lang="en-GB" dirty="0" err="1">
                <a:solidFill>
                  <a:schemeClr val="bg1"/>
                </a:solidFill>
              </a:rPr>
              <a:t>Grigg</a:t>
            </a:r>
            <a:r>
              <a:rPr lang="en-GB" dirty="0">
                <a:solidFill>
                  <a:schemeClr val="bg1"/>
                </a:solidFill>
              </a:rPr>
              <a:t>, 2015)</a:t>
            </a:r>
          </a:p>
        </p:txBody>
      </p:sp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31A37632-C814-4F0B-8C34-C1F0A361B54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42130" y="3926048"/>
            <a:ext cx="2172938" cy="293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048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Model </a:t>
            </a:r>
            <a:r>
              <a:rPr lang="en-GB" dirty="0" err="1">
                <a:solidFill>
                  <a:schemeClr val="bg1"/>
                </a:solidFill>
              </a:rPr>
              <a:t>gynllunio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gwersi</a:t>
            </a:r>
            <a:r>
              <a:rPr lang="en-GB" dirty="0">
                <a:solidFill>
                  <a:schemeClr val="bg1"/>
                </a:solidFill>
              </a:rPr>
              <a:t> Madeline Hunter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Madeline Hunter’s model of lesson planning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4184035" cy="4374435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Creu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diddordeb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Nod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Mewnbwn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Modelu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Sicrhau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dealltwriaeth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Arwain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ymarfer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Ymarfer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annibynnol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Diweddglo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4600938"/>
          </a:xfrm>
        </p:spPr>
        <p:txBody>
          <a:bodyPr/>
          <a:lstStyle/>
          <a:p>
            <a:r>
              <a:rPr lang="en-GB" sz="2400" dirty="0">
                <a:solidFill>
                  <a:schemeClr val="bg1"/>
                </a:solidFill>
              </a:rPr>
              <a:t>Anticipatory set</a:t>
            </a:r>
          </a:p>
          <a:p>
            <a:r>
              <a:rPr lang="en-GB" sz="2400" dirty="0">
                <a:solidFill>
                  <a:schemeClr val="bg1"/>
                </a:solidFill>
              </a:rPr>
              <a:t>Objectives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Input</a:t>
            </a:r>
          </a:p>
          <a:p>
            <a:r>
              <a:rPr lang="en-GB" sz="2400" dirty="0">
                <a:solidFill>
                  <a:schemeClr val="bg1"/>
                </a:solidFill>
              </a:rPr>
              <a:t>Model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Check for understanding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Guided practice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Independent practice</a:t>
            </a:r>
          </a:p>
          <a:p>
            <a:r>
              <a:rPr lang="en-GB" sz="2400" dirty="0">
                <a:solidFill>
                  <a:schemeClr val="bg1"/>
                </a:solidFill>
              </a:rPr>
              <a:t>Closure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200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1232" y="291869"/>
            <a:ext cx="8596668" cy="1320800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Strategaethau</a:t>
            </a:r>
            <a:r>
              <a:rPr lang="en-GB" dirty="0">
                <a:solidFill>
                  <a:schemeClr val="bg1"/>
                </a:solidFill>
              </a:rPr>
              <a:t> / Strategies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78075" y="1751215"/>
            <a:ext cx="4437206" cy="3974262"/>
          </a:xfrm>
        </p:spPr>
        <p:txBody>
          <a:bodyPr>
            <a:no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Gwybodaeth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logistaidd</a:t>
            </a:r>
            <a:r>
              <a:rPr lang="en-GB" sz="2400" dirty="0">
                <a:solidFill>
                  <a:schemeClr val="bg1"/>
                </a:solidFill>
              </a:rPr>
              <a:t> – </a:t>
            </a:r>
            <a:r>
              <a:rPr lang="en-GB" sz="2400" dirty="0" err="1">
                <a:solidFill>
                  <a:schemeClr val="bg1"/>
                </a:solidFill>
              </a:rPr>
              <a:t>nifer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ddysgwyr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Anghenion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ychwanegol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Natur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grwpiau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Amseriadau</a:t>
            </a:r>
            <a:endParaRPr lang="en-GB" sz="2400" dirty="0">
              <a:solidFill>
                <a:schemeClr val="bg1"/>
              </a:solidFill>
            </a:endParaRPr>
          </a:p>
          <a:p>
            <a:pPr lvl="1"/>
            <a:r>
              <a:rPr lang="en-GB" sz="2000" dirty="0" err="1">
                <a:solidFill>
                  <a:schemeClr val="bg1"/>
                </a:solidFill>
              </a:rPr>
              <a:t>Cyflwyniad</a:t>
            </a:r>
            <a:r>
              <a:rPr lang="en-GB" sz="2000" dirty="0">
                <a:solidFill>
                  <a:schemeClr val="bg1"/>
                </a:solidFill>
              </a:rPr>
              <a:t> – </a:t>
            </a:r>
            <a:r>
              <a:rPr lang="en-GB" sz="2000" dirty="0" err="1">
                <a:solidFill>
                  <a:schemeClr val="bg1"/>
                </a:solidFill>
              </a:rPr>
              <a:t>gweithgaredd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dechreuol</a:t>
            </a:r>
            <a:r>
              <a:rPr lang="en-GB" sz="2000" dirty="0">
                <a:solidFill>
                  <a:schemeClr val="bg1"/>
                </a:solidFill>
              </a:rPr>
              <a:t>? (10 </a:t>
            </a:r>
            <a:r>
              <a:rPr lang="en-GB" sz="2000" dirty="0" err="1">
                <a:solidFill>
                  <a:schemeClr val="bg1"/>
                </a:solidFill>
              </a:rPr>
              <a:t>munud</a:t>
            </a:r>
            <a:r>
              <a:rPr lang="en-GB" sz="2000" dirty="0">
                <a:solidFill>
                  <a:schemeClr val="bg1"/>
                </a:solidFill>
              </a:rPr>
              <a:t>)</a:t>
            </a:r>
          </a:p>
          <a:p>
            <a:pPr lvl="1"/>
            <a:r>
              <a:rPr lang="en-GB" sz="2000" dirty="0" err="1">
                <a:solidFill>
                  <a:schemeClr val="bg1"/>
                </a:solidFill>
              </a:rPr>
              <a:t>Corff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wers</a:t>
            </a:r>
            <a:r>
              <a:rPr lang="en-GB" sz="2000" dirty="0">
                <a:solidFill>
                  <a:schemeClr val="bg1"/>
                </a:solidFill>
              </a:rPr>
              <a:t> (30 – 40 </a:t>
            </a:r>
            <a:r>
              <a:rPr lang="en-GB" sz="2000" dirty="0" err="1">
                <a:solidFill>
                  <a:schemeClr val="bg1"/>
                </a:solidFill>
              </a:rPr>
              <a:t>munud</a:t>
            </a:r>
            <a:r>
              <a:rPr lang="en-GB" sz="2000" dirty="0">
                <a:solidFill>
                  <a:schemeClr val="bg1"/>
                </a:solidFill>
              </a:rPr>
              <a:t>)</a:t>
            </a:r>
          </a:p>
          <a:p>
            <a:pPr lvl="1"/>
            <a:r>
              <a:rPr lang="en-GB" sz="2000" dirty="0" err="1">
                <a:solidFill>
                  <a:schemeClr val="bg1"/>
                </a:solidFill>
              </a:rPr>
              <a:t>Diweddglo</a:t>
            </a:r>
            <a:r>
              <a:rPr lang="en-GB" sz="2000" dirty="0">
                <a:solidFill>
                  <a:schemeClr val="bg1"/>
                </a:solidFill>
              </a:rPr>
              <a:t> (10 </a:t>
            </a:r>
            <a:r>
              <a:rPr lang="en-GB" sz="2000" dirty="0" err="1">
                <a:solidFill>
                  <a:schemeClr val="bg1"/>
                </a:solidFill>
              </a:rPr>
              <a:t>munud</a:t>
            </a:r>
            <a:r>
              <a:rPr lang="en-GB" sz="20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89969" y="1612669"/>
            <a:ext cx="5372983" cy="442869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Logistical information – number of learners</a:t>
            </a:r>
          </a:p>
          <a:p>
            <a:r>
              <a:rPr lang="en-GB" sz="2400" dirty="0">
                <a:solidFill>
                  <a:schemeClr val="bg1"/>
                </a:solidFill>
              </a:rPr>
              <a:t>Additional learning needs</a:t>
            </a:r>
          </a:p>
          <a:p>
            <a:r>
              <a:rPr lang="en-GB" sz="2400" dirty="0">
                <a:solidFill>
                  <a:schemeClr val="bg1"/>
                </a:solidFill>
              </a:rPr>
              <a:t>Nature of groupings</a:t>
            </a:r>
          </a:p>
          <a:p>
            <a:r>
              <a:rPr lang="en-GB" sz="2400" dirty="0">
                <a:solidFill>
                  <a:schemeClr val="bg1"/>
                </a:solidFill>
              </a:rPr>
              <a:t>Lesson timings 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Introduction – starter activity? (10 minutes)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Main body (30 -40 minutes)</a:t>
            </a:r>
          </a:p>
          <a:p>
            <a:pPr lvl="1"/>
            <a:r>
              <a:rPr lang="en-GB" sz="2000" dirty="0">
                <a:solidFill>
                  <a:schemeClr val="bg1"/>
                </a:solidFill>
              </a:rPr>
              <a:t>Plenary (10 minutes)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438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94510" y="2225040"/>
            <a:ext cx="8883534" cy="23331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i="1" dirty="0" err="1"/>
              <a:t>Prif</a:t>
            </a:r>
            <a:r>
              <a:rPr lang="en-GB" b="1" i="1" dirty="0"/>
              <a:t> </a:t>
            </a:r>
            <a:r>
              <a:rPr lang="en-GB" b="1" i="1" dirty="0" err="1"/>
              <a:t>gorff</a:t>
            </a:r>
            <a:r>
              <a:rPr lang="en-GB" b="1" i="1" dirty="0"/>
              <a:t> y </a:t>
            </a:r>
            <a:r>
              <a:rPr lang="en-GB" b="1" i="1" dirty="0" err="1"/>
              <a:t>wers</a:t>
            </a:r>
            <a:endParaRPr lang="en-GB" b="1" i="1" dirty="0"/>
          </a:p>
          <a:p>
            <a:pPr algn="ctr"/>
            <a:r>
              <a:rPr lang="en-GB" dirty="0"/>
              <a:t>Main body of lesson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2787535" y="2238895"/>
            <a:ext cx="11083" cy="23497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387542" y="2225040"/>
            <a:ext cx="33250" cy="23885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174864" y="3075709"/>
            <a:ext cx="16015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err="1"/>
              <a:t>Dechrau’r</a:t>
            </a:r>
            <a:r>
              <a:rPr lang="en-GB" b="1" i="1" dirty="0"/>
              <a:t> </a:t>
            </a:r>
            <a:r>
              <a:rPr lang="en-GB" b="1" i="1" dirty="0" err="1"/>
              <a:t>wers</a:t>
            </a:r>
            <a:endParaRPr lang="en-GB" b="1" i="1" dirty="0"/>
          </a:p>
          <a:p>
            <a:r>
              <a:rPr lang="en-GB" dirty="0"/>
              <a:t>Start of lesson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736676" y="3075709"/>
            <a:ext cx="1241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Diwedd</a:t>
            </a:r>
            <a:r>
              <a:rPr lang="en-GB" b="1" dirty="0"/>
              <a:t> y </a:t>
            </a:r>
            <a:r>
              <a:rPr lang="en-GB" b="1" dirty="0" err="1"/>
              <a:t>wers</a:t>
            </a:r>
            <a:endParaRPr lang="en-GB" b="1" dirty="0"/>
          </a:p>
          <a:p>
            <a:r>
              <a:rPr lang="en-GB" dirty="0"/>
              <a:t>End of lesson/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1091737" y="1982287"/>
            <a:ext cx="8789324" cy="16626"/>
          </a:xfrm>
          <a:prstGeom prst="straightConnector1">
            <a:avLst/>
          </a:prstGeom>
          <a:ln w="6985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392815" y="1473519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err="1"/>
              <a:t>Amser</a:t>
            </a:r>
            <a:r>
              <a:rPr lang="en-GB" dirty="0"/>
              <a:t> / Time</a:t>
            </a:r>
          </a:p>
          <a:p>
            <a:r>
              <a:rPr lang="en-GB" dirty="0"/>
              <a:t>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97595" y="5192381"/>
            <a:ext cx="607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(Fautley &amp; Savage, 2013)</a:t>
            </a: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645953" y="176777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Amlinelliad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gwers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syml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Simple lesson outline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393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Gweithgaredd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gychwynnol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Starter activity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Dylai’r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gweithgaredd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gychwynnol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gysylltu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gyda’r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gweithgaredd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gyntaf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Dylai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fod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fyr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Dylent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fod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gosod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bwrdd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gwyn</a:t>
            </a:r>
            <a:r>
              <a:rPr lang="en-GB" dirty="0">
                <a:solidFill>
                  <a:schemeClr val="bg1"/>
                </a:solidFill>
              </a:rPr>
              <a:t> / y </a:t>
            </a:r>
            <a:r>
              <a:rPr lang="en-GB" dirty="0" err="1">
                <a:solidFill>
                  <a:schemeClr val="bg1"/>
                </a:solidFill>
              </a:rPr>
              <a:t>ddesg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wrth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ddisgyblion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gyrraedd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Pwrpas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weithgaredd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disgyblion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feddwl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e.e.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llun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diddorol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gofyn</a:t>
            </a:r>
            <a:r>
              <a:rPr lang="en-GB" dirty="0">
                <a:solidFill>
                  <a:schemeClr val="bg1"/>
                </a:solidFill>
              </a:rPr>
              <a:t> tri </a:t>
            </a:r>
            <a:r>
              <a:rPr lang="en-GB" dirty="0" err="1">
                <a:solidFill>
                  <a:schemeClr val="bg1"/>
                </a:solidFill>
              </a:rPr>
              <a:t>cwestiwn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destun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ayb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https://mikegershon.com/resources/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                               (Williams, 2016)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starter should link to the first activity</a:t>
            </a:r>
          </a:p>
          <a:p>
            <a:r>
              <a:rPr lang="en-GB" dirty="0">
                <a:solidFill>
                  <a:schemeClr val="bg1"/>
                </a:solidFill>
              </a:rPr>
              <a:t>Starters should be short</a:t>
            </a:r>
          </a:p>
          <a:p>
            <a:r>
              <a:rPr lang="en-GB" dirty="0">
                <a:solidFill>
                  <a:schemeClr val="bg1"/>
                </a:solidFill>
              </a:rPr>
              <a:t>They should be on the IWB / desk as students enter the room</a:t>
            </a:r>
          </a:p>
          <a:p>
            <a:r>
              <a:rPr lang="en-GB" dirty="0">
                <a:solidFill>
                  <a:schemeClr val="bg1"/>
                </a:solidFill>
              </a:rPr>
              <a:t>Starters should get students thinking e.g. an interesting picture, asking three questions on a topic etc.</a:t>
            </a:r>
          </a:p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https://mikegershon.com/resources/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(Williams, 2016)</a:t>
            </a:r>
          </a:p>
        </p:txBody>
      </p:sp>
    </p:spTree>
    <p:extLst>
      <p:ext uri="{BB962C8B-B14F-4D97-AF65-F5344CB8AC3E}">
        <p14:creationId xmlns:p14="http://schemas.microsoft.com/office/powerpoint/2010/main" val="1691206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Diweddglo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Plenary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Mae </a:t>
            </a:r>
            <a:r>
              <a:rPr lang="en-GB" dirty="0" err="1">
                <a:solidFill>
                  <a:schemeClr val="bg1"/>
                </a:solidFill>
              </a:rPr>
              <a:t>diweddglo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atgyfnerthu’r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Rhowch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gyfle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ddisgyblion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egluro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maent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ddysgu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Defnyddiwch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fyrddau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bach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goleuadau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traffig</a:t>
            </a:r>
            <a:r>
              <a:rPr lang="en-GB" dirty="0">
                <a:solidFill>
                  <a:schemeClr val="bg1"/>
                </a:solidFill>
              </a:rPr>
              <a:t>, tri </a:t>
            </a:r>
            <a:r>
              <a:rPr lang="en-GB" dirty="0" err="1">
                <a:solidFill>
                  <a:schemeClr val="bg1"/>
                </a:solidFill>
              </a:rPr>
              <a:t>chwestiwn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sydd</a:t>
            </a:r>
            <a:r>
              <a:rPr lang="en-GB" dirty="0">
                <a:solidFill>
                  <a:schemeClr val="bg1"/>
                </a:solidFill>
              </a:rPr>
              <a:t> dal </a:t>
            </a:r>
            <a:r>
              <a:rPr lang="en-GB" dirty="0" err="1">
                <a:solidFill>
                  <a:schemeClr val="bg1"/>
                </a:solidFill>
              </a:rPr>
              <a:t>ganddynt</a:t>
            </a:r>
            <a:r>
              <a:rPr lang="en-GB" dirty="0">
                <a:solidFill>
                  <a:schemeClr val="bg1"/>
                </a:solidFill>
              </a:rPr>
              <a:t> am y </a:t>
            </a:r>
            <a:r>
              <a:rPr lang="en-GB" dirty="0" err="1">
                <a:solidFill>
                  <a:schemeClr val="bg1"/>
                </a:solidFill>
              </a:rPr>
              <a:t>testun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Angen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digon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amser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rhan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https://mikegershon.com/resources/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                       (Williams, 2016)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Plenaries check and reinforce learning</a:t>
            </a:r>
          </a:p>
          <a:p>
            <a:r>
              <a:rPr lang="en-GB" dirty="0">
                <a:solidFill>
                  <a:schemeClr val="bg1"/>
                </a:solidFill>
              </a:rPr>
              <a:t>Give pupils opportunity to explain what they have learnt</a:t>
            </a:r>
          </a:p>
          <a:p>
            <a:r>
              <a:rPr lang="en-GB" dirty="0">
                <a:solidFill>
                  <a:schemeClr val="bg1"/>
                </a:solidFill>
              </a:rPr>
              <a:t>Use mini white boards, traffic lights, three questions you still have on the topic</a:t>
            </a:r>
          </a:p>
          <a:p>
            <a:r>
              <a:rPr lang="en-GB" dirty="0">
                <a:solidFill>
                  <a:schemeClr val="bg1"/>
                </a:solidFill>
              </a:rPr>
              <a:t>Give sufficient time for this part</a:t>
            </a:r>
          </a:p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https://mikegershon.com/resources/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                               (Williams, 2016)</a:t>
            </a:r>
          </a:p>
        </p:txBody>
      </p:sp>
    </p:spTree>
    <p:extLst>
      <p:ext uri="{BB962C8B-B14F-4D97-AF65-F5344CB8AC3E}">
        <p14:creationId xmlns:p14="http://schemas.microsoft.com/office/powerpoint/2010/main" val="26005087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77334" y="3429000"/>
            <a:ext cx="8596668" cy="3880773"/>
          </a:xfrm>
        </p:spPr>
        <p:txBody>
          <a:bodyPr/>
          <a:lstStyle/>
          <a:p>
            <a:r>
              <a:rPr lang="en-GB" sz="3200" dirty="0">
                <a:solidFill>
                  <a:schemeClr val="bg1"/>
                </a:solidFill>
              </a:rPr>
              <a:t>‘Some sessions may not start with teaching at all. The children might enter the room to find there are floury footprints everywhere and the bin has been turned over – what has happened?’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                                              (Pie Corbett </a:t>
            </a:r>
            <a:r>
              <a:rPr lang="en-GB" i="1" dirty="0">
                <a:solidFill>
                  <a:schemeClr val="bg1"/>
                </a:solidFill>
              </a:rPr>
              <a:t>cited by </a:t>
            </a:r>
            <a:r>
              <a:rPr lang="en-GB" dirty="0">
                <a:solidFill>
                  <a:schemeClr val="bg1"/>
                </a:solidFill>
              </a:rPr>
              <a:t>Ward, 2012 in Grigg, 2015)</a:t>
            </a:r>
          </a:p>
        </p:txBody>
      </p:sp>
      <p:pic>
        <p:nvPicPr>
          <p:cNvPr id="7" name="Picture 6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A079E361-B189-4E75-8DDE-3D95914D35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0586" y="437790"/>
            <a:ext cx="3381555" cy="2536166"/>
          </a:xfrm>
          <a:prstGeom prst="rect">
            <a:avLst/>
          </a:pr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E5EA1A24-9156-4A8A-BD2D-0821087FCE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55906" y="696424"/>
            <a:ext cx="2031081" cy="2087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21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Rôl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oedolion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arall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Additional adults’ role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>
                <a:solidFill>
                  <a:schemeClr val="bg1"/>
                </a:solidFill>
              </a:rPr>
              <a:t>Sut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oedolion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eraill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cefnogi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r>
              <a:rPr lang="en-GB" sz="2400" dirty="0">
                <a:solidFill>
                  <a:schemeClr val="bg1"/>
                </a:solidFill>
              </a:rPr>
              <a:t> plant?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Ystyriwch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defnydd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gynorthwywyr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rhieni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gwirfoddolwyr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ayb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r>
              <a:rPr lang="en-GB" sz="2400" dirty="0">
                <a:solidFill>
                  <a:schemeClr val="bg1"/>
                </a:solidFill>
              </a:rPr>
              <a:t>‘Model </a:t>
            </a:r>
            <a:r>
              <a:rPr lang="en-GB" sz="2400" dirty="0" err="1">
                <a:solidFill>
                  <a:schemeClr val="bg1"/>
                </a:solidFill>
              </a:rPr>
              <a:t>parthol</a:t>
            </a:r>
            <a:r>
              <a:rPr lang="en-GB" sz="2400" dirty="0">
                <a:solidFill>
                  <a:schemeClr val="bg1"/>
                </a:solidFill>
              </a:rPr>
              <a:t>’ (Vincent </a:t>
            </a:r>
            <a:r>
              <a:rPr lang="en-GB" sz="2400" i="1" dirty="0">
                <a:solidFill>
                  <a:schemeClr val="bg1"/>
                </a:solidFill>
              </a:rPr>
              <a:t>et al (</a:t>
            </a:r>
            <a:r>
              <a:rPr lang="en-GB" sz="2400" dirty="0">
                <a:solidFill>
                  <a:schemeClr val="bg1"/>
                </a:solidFill>
              </a:rPr>
              <a:t>2005) </a:t>
            </a:r>
            <a:r>
              <a:rPr lang="en-GB" sz="2400" i="1" dirty="0">
                <a:solidFill>
                  <a:schemeClr val="bg1"/>
                </a:solidFill>
              </a:rPr>
              <a:t>cited</a:t>
            </a:r>
            <a:r>
              <a:rPr lang="en-GB" sz="2400" dirty="0">
                <a:solidFill>
                  <a:schemeClr val="bg1"/>
                </a:solidFill>
              </a:rPr>
              <a:t> in </a:t>
            </a:r>
            <a:r>
              <a:rPr lang="en-GB" sz="2400" dirty="0" err="1">
                <a:solidFill>
                  <a:schemeClr val="bg1"/>
                </a:solidFill>
              </a:rPr>
              <a:t>Grigg</a:t>
            </a:r>
            <a:r>
              <a:rPr lang="en-GB" sz="2400" dirty="0">
                <a:solidFill>
                  <a:schemeClr val="bg1"/>
                </a:solidFill>
              </a:rPr>
              <a:t>, (2015)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504038" y="2160588"/>
            <a:ext cx="4184034" cy="388077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How will other adults support children’s learning?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Consider learning support assistants, parents, voluntary helpers etc.</a:t>
            </a:r>
          </a:p>
          <a:p>
            <a:r>
              <a:rPr lang="en-GB" sz="2400" dirty="0">
                <a:solidFill>
                  <a:schemeClr val="bg1"/>
                </a:solidFill>
              </a:rPr>
              <a:t>‘Zoning model’ (Vincent </a:t>
            </a:r>
            <a:r>
              <a:rPr lang="en-GB" sz="2400" i="1" dirty="0">
                <a:solidFill>
                  <a:schemeClr val="bg1"/>
                </a:solidFill>
              </a:rPr>
              <a:t>et al (</a:t>
            </a:r>
            <a:r>
              <a:rPr lang="en-GB" sz="2400" dirty="0">
                <a:solidFill>
                  <a:schemeClr val="bg1"/>
                </a:solidFill>
              </a:rPr>
              <a:t>2005) </a:t>
            </a:r>
            <a:r>
              <a:rPr lang="en-GB" sz="2400" i="1" dirty="0">
                <a:solidFill>
                  <a:schemeClr val="bg1"/>
                </a:solidFill>
              </a:rPr>
              <a:t>cited</a:t>
            </a:r>
            <a:r>
              <a:rPr lang="en-GB" sz="2400" dirty="0">
                <a:solidFill>
                  <a:schemeClr val="bg1"/>
                </a:solidFill>
              </a:rPr>
              <a:t> in </a:t>
            </a:r>
            <a:r>
              <a:rPr lang="en-GB" sz="2400" dirty="0" err="1">
                <a:solidFill>
                  <a:schemeClr val="bg1"/>
                </a:solidFill>
              </a:rPr>
              <a:t>Grigg</a:t>
            </a:r>
            <a:r>
              <a:rPr lang="en-GB" sz="2400" dirty="0">
                <a:solidFill>
                  <a:schemeClr val="bg1"/>
                </a:solidFill>
              </a:rPr>
              <a:t>, (2015)</a:t>
            </a:r>
          </a:p>
        </p:txBody>
      </p:sp>
      <p:pic>
        <p:nvPicPr>
          <p:cNvPr id="6" name="Picture 5" descr="A picture containing text, person, child, indoor&#10;&#10;Description automatically generated">
            <a:extLst>
              <a:ext uri="{FF2B5EF4-FFF2-40B4-BE49-F238E27FC236}">
                <a16:creationId xmlns:a16="http://schemas.microsoft.com/office/drawing/2014/main" id="{706E6F31-C9FB-48C3-A7F6-F5283A8A10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40500" y="301361"/>
            <a:ext cx="2616200" cy="174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713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news.images.itv.com/image/file/665420/stream_im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31" y="73054"/>
            <a:ext cx="5386244" cy="302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oundation Phas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853" y="2907317"/>
            <a:ext cx="6551595" cy="388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510970" y="3241964"/>
            <a:ext cx="2008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Shelldrick</a:t>
            </a:r>
            <a:r>
              <a:rPr lang="en-GB" dirty="0">
                <a:solidFill>
                  <a:schemeClr val="bg1"/>
                </a:solidFill>
              </a:rPr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400162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17890" y="357651"/>
            <a:ext cx="8596668" cy="1320800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Cwestiynu</a:t>
            </a:r>
            <a:r>
              <a:rPr lang="en-GB" dirty="0">
                <a:solidFill>
                  <a:schemeClr val="bg1"/>
                </a:solidFill>
              </a:rPr>
              <a:t> / Questioning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39036" y="1678451"/>
            <a:ext cx="4184035" cy="4756216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 err="1">
                <a:solidFill>
                  <a:schemeClr val="bg1"/>
                </a:solidFill>
              </a:rPr>
              <a:t>Strategaeth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allweddol</a:t>
            </a:r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 err="1">
                <a:solidFill>
                  <a:schemeClr val="bg1"/>
                </a:solidFill>
              </a:rPr>
              <a:t>Cynlluniwch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gwestiynau</a:t>
            </a:r>
            <a:r>
              <a:rPr lang="en-GB" sz="2600" dirty="0">
                <a:solidFill>
                  <a:schemeClr val="bg1"/>
                </a:solidFill>
              </a:rPr>
              <a:t> i </a:t>
            </a:r>
            <a:r>
              <a:rPr lang="en-GB" sz="2600" dirty="0" err="1">
                <a:solidFill>
                  <a:schemeClr val="bg1"/>
                </a:solidFill>
              </a:rPr>
              <a:t>ofyn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yn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seiliedig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ar</a:t>
            </a:r>
            <a:r>
              <a:rPr lang="en-GB" sz="2600" dirty="0">
                <a:solidFill>
                  <a:schemeClr val="bg1"/>
                </a:solidFill>
              </a:rPr>
              <a:t> y </a:t>
            </a:r>
            <a:r>
              <a:rPr lang="en-GB" sz="2600" dirty="0" err="1">
                <a:solidFill>
                  <a:schemeClr val="bg1"/>
                </a:solidFill>
              </a:rPr>
              <a:t>deilliannau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dysgu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a’r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testun</a:t>
            </a:r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 err="1">
                <a:solidFill>
                  <a:schemeClr val="bg1"/>
                </a:solidFill>
              </a:rPr>
              <a:t>Meddwl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ar</a:t>
            </a:r>
            <a:r>
              <a:rPr lang="en-GB" sz="2600" dirty="0">
                <a:solidFill>
                  <a:schemeClr val="bg1"/>
                </a:solidFill>
              </a:rPr>
              <a:t> y </a:t>
            </a:r>
            <a:r>
              <a:rPr lang="en-GB" sz="2600" dirty="0" err="1">
                <a:solidFill>
                  <a:schemeClr val="bg1"/>
                </a:solidFill>
              </a:rPr>
              <a:t>cyd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bg1"/>
                </a:solidFill>
              </a:rPr>
              <a:t>Sustained shared thinking (Siraj – Blatchford </a:t>
            </a:r>
            <a:r>
              <a:rPr lang="en-GB" sz="2300" i="1" dirty="0">
                <a:solidFill>
                  <a:schemeClr val="bg1"/>
                </a:solidFill>
              </a:rPr>
              <a:t>et al</a:t>
            </a:r>
            <a:r>
              <a:rPr lang="en-GB" sz="2300" dirty="0">
                <a:solidFill>
                  <a:schemeClr val="bg1"/>
                </a:solidFill>
              </a:rPr>
              <a:t>, 2002 </a:t>
            </a:r>
            <a:r>
              <a:rPr lang="en-GB" sz="2300" i="1" dirty="0">
                <a:solidFill>
                  <a:schemeClr val="bg1"/>
                </a:solidFill>
              </a:rPr>
              <a:t>cited in </a:t>
            </a:r>
            <a:r>
              <a:rPr lang="en-GB" sz="2300" dirty="0">
                <a:solidFill>
                  <a:schemeClr val="bg1"/>
                </a:solidFill>
              </a:rPr>
              <a:t>Grigg, 2015)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bg1"/>
                </a:solidFill>
              </a:rPr>
              <a:t>‘Intentionality in planning and preparing higher-order questions, along with effective use of questioning strategies during instruction, can lead to higher student engagement and greater critical thinking ability in students.’ (</a:t>
            </a:r>
            <a:r>
              <a:rPr lang="en-GB" sz="2300" dirty="0" err="1">
                <a:solidFill>
                  <a:schemeClr val="bg1"/>
                </a:solidFill>
              </a:rPr>
              <a:t>Jenkens</a:t>
            </a:r>
            <a:r>
              <a:rPr lang="en-GB" sz="2300" dirty="0">
                <a:solidFill>
                  <a:schemeClr val="bg1"/>
                </a:solidFill>
              </a:rPr>
              <a:t>, 2017)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r>
              <a:rPr lang="en-GB" sz="3200" dirty="0" err="1">
                <a:solidFill>
                  <a:schemeClr val="bg1"/>
                </a:solidFill>
              </a:rPr>
              <a:t>Byrddau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gwyn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bach</a:t>
            </a:r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 err="1">
                <a:solidFill>
                  <a:schemeClr val="bg1"/>
                </a:solidFill>
              </a:rPr>
              <a:t>Pypedau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89969" y="1562793"/>
            <a:ext cx="5583573" cy="5164974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Key  strategy</a:t>
            </a:r>
          </a:p>
          <a:p>
            <a:r>
              <a:rPr lang="en-GB" sz="2000" dirty="0">
                <a:solidFill>
                  <a:schemeClr val="bg1"/>
                </a:solidFill>
              </a:rPr>
              <a:t>Plan questions to ask based on the learning objectives and subject coverage</a:t>
            </a:r>
          </a:p>
          <a:p>
            <a:r>
              <a:rPr lang="en-GB" sz="2000" dirty="0">
                <a:solidFill>
                  <a:schemeClr val="bg1"/>
                </a:solidFill>
              </a:rPr>
              <a:t>Sustained shared thinking (</a:t>
            </a:r>
            <a:r>
              <a:rPr lang="en-GB" sz="2000" dirty="0" err="1">
                <a:solidFill>
                  <a:schemeClr val="bg1"/>
                </a:solidFill>
              </a:rPr>
              <a:t>Siraj</a:t>
            </a:r>
            <a:r>
              <a:rPr lang="en-GB" sz="2000" dirty="0">
                <a:solidFill>
                  <a:schemeClr val="bg1"/>
                </a:solidFill>
              </a:rPr>
              <a:t> – Blatchford </a:t>
            </a:r>
            <a:r>
              <a:rPr lang="en-GB" sz="2000" i="1" dirty="0">
                <a:solidFill>
                  <a:schemeClr val="bg1"/>
                </a:solidFill>
              </a:rPr>
              <a:t>et al</a:t>
            </a:r>
            <a:r>
              <a:rPr lang="en-GB" sz="2000" dirty="0">
                <a:solidFill>
                  <a:schemeClr val="bg1"/>
                </a:solidFill>
              </a:rPr>
              <a:t>, 2002 </a:t>
            </a:r>
            <a:r>
              <a:rPr lang="en-GB" sz="2000" i="1" dirty="0">
                <a:solidFill>
                  <a:schemeClr val="bg1"/>
                </a:solidFill>
              </a:rPr>
              <a:t>cited in </a:t>
            </a:r>
            <a:r>
              <a:rPr lang="en-GB" sz="2000" dirty="0" err="1">
                <a:solidFill>
                  <a:schemeClr val="bg1"/>
                </a:solidFill>
              </a:rPr>
              <a:t>Grigg</a:t>
            </a:r>
            <a:r>
              <a:rPr lang="en-GB" sz="2000" dirty="0">
                <a:solidFill>
                  <a:schemeClr val="bg1"/>
                </a:solidFill>
              </a:rPr>
              <a:t>, 2015)</a:t>
            </a:r>
          </a:p>
          <a:p>
            <a:r>
              <a:rPr lang="en-GB" sz="2000" dirty="0">
                <a:solidFill>
                  <a:schemeClr val="bg1"/>
                </a:solidFill>
              </a:rPr>
              <a:t>‘Intentionality in planning and preparing higher-order questions, along with effective use of questioning strategies during instruction, can lead to higher student engagement and greater critical thinking ability in students.’ (</a:t>
            </a:r>
            <a:r>
              <a:rPr lang="en-GB" sz="2000" dirty="0" err="1">
                <a:solidFill>
                  <a:schemeClr val="bg1"/>
                </a:solidFill>
              </a:rPr>
              <a:t>Jenkens</a:t>
            </a:r>
            <a:r>
              <a:rPr lang="en-GB" sz="2000" dirty="0">
                <a:solidFill>
                  <a:schemeClr val="bg1"/>
                </a:solidFill>
              </a:rPr>
              <a:t>, 2017)</a:t>
            </a:r>
          </a:p>
          <a:p>
            <a:r>
              <a:rPr lang="en-GB" sz="2000" dirty="0">
                <a:solidFill>
                  <a:schemeClr val="bg1"/>
                </a:solidFill>
              </a:rPr>
              <a:t>Mini white boards</a:t>
            </a:r>
          </a:p>
          <a:p>
            <a:r>
              <a:rPr lang="en-GB" sz="2000" dirty="0">
                <a:solidFill>
                  <a:schemeClr val="bg1"/>
                </a:solidFill>
              </a:rPr>
              <a:t>Puppets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FDED2C-497C-4619-9774-C70B8C11500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36308" y="357651"/>
            <a:ext cx="1890894" cy="106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923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353" y="553567"/>
            <a:ext cx="8596668" cy="1320800"/>
          </a:xfrm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Gwahaniaethu</a:t>
            </a:r>
            <a:r>
              <a:rPr lang="en-GB" dirty="0">
                <a:solidFill>
                  <a:schemeClr val="bg1"/>
                </a:solidFill>
              </a:rPr>
              <a:t> / Differentiation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7671" y="1961084"/>
            <a:ext cx="4184035" cy="3880772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Gwaith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cael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gynllunio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dri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lefel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gwahanol</a:t>
            </a:r>
            <a:r>
              <a:rPr lang="en-GB" sz="2400" dirty="0">
                <a:solidFill>
                  <a:schemeClr val="bg1"/>
                </a:solidFill>
              </a:rPr>
              <a:t> – is, </a:t>
            </a:r>
            <a:r>
              <a:rPr lang="en-GB" sz="2400" dirty="0" err="1">
                <a:solidFill>
                  <a:schemeClr val="bg1"/>
                </a:solidFill>
              </a:rPr>
              <a:t>canolig</a:t>
            </a:r>
            <a:r>
              <a:rPr lang="en-GB" sz="2400" dirty="0">
                <a:solidFill>
                  <a:schemeClr val="bg1"/>
                </a:solidFill>
              </a:rPr>
              <a:t> ac </a:t>
            </a:r>
            <a:r>
              <a:rPr lang="en-GB" sz="2400" dirty="0" err="1">
                <a:solidFill>
                  <a:schemeClr val="bg1"/>
                </a:solidFill>
              </a:rPr>
              <a:t>uwch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Beth </a:t>
            </a:r>
            <a:r>
              <a:rPr lang="en-GB" sz="2400" dirty="0" err="1">
                <a:solidFill>
                  <a:schemeClr val="bg1"/>
                </a:solidFill>
              </a:rPr>
              <a:t>allai’r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broblem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fod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gyda’r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ymagwedd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yma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  <a:p>
            <a:r>
              <a:rPr lang="en-GB" sz="2400" dirty="0">
                <a:solidFill>
                  <a:schemeClr val="bg1"/>
                </a:solidFill>
              </a:rPr>
              <a:t>‘devising tasks so that they are well matched to pupils’ needs is a very demanding aspect of teaching (McNeil and Sammons, 2006 </a:t>
            </a:r>
            <a:r>
              <a:rPr lang="en-GB" sz="2400" i="1" dirty="0">
                <a:solidFill>
                  <a:schemeClr val="bg1"/>
                </a:solidFill>
              </a:rPr>
              <a:t>cited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i="1" dirty="0">
                <a:solidFill>
                  <a:schemeClr val="bg1"/>
                </a:solidFill>
              </a:rPr>
              <a:t>in</a:t>
            </a:r>
            <a:r>
              <a:rPr lang="en-GB" sz="2400" dirty="0">
                <a:solidFill>
                  <a:schemeClr val="bg1"/>
                </a:solidFill>
              </a:rPr>
              <a:t> Grigg, 2015)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Herio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pob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disgybl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501833"/>
            <a:ext cx="4608212" cy="453952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>
                <a:solidFill>
                  <a:schemeClr val="bg1"/>
                </a:solidFill>
              </a:rPr>
              <a:t>Work being planned at three different levels – lower, mid and higher</a:t>
            </a:r>
          </a:p>
          <a:p>
            <a:r>
              <a:rPr lang="en-GB" sz="2400" dirty="0">
                <a:solidFill>
                  <a:schemeClr val="bg1"/>
                </a:solidFill>
              </a:rPr>
              <a:t>What could the problem be with this approach?</a:t>
            </a:r>
          </a:p>
          <a:p>
            <a:r>
              <a:rPr lang="en-GB" sz="2400" dirty="0">
                <a:solidFill>
                  <a:schemeClr val="bg1"/>
                </a:solidFill>
              </a:rPr>
              <a:t>‘devising tasks so that they are well matched to pupils’ needs is a very demanding aspect of teaching (McNeil and Sammons, 2006 </a:t>
            </a:r>
            <a:r>
              <a:rPr lang="en-GB" sz="2400" i="1" dirty="0">
                <a:solidFill>
                  <a:schemeClr val="bg1"/>
                </a:solidFill>
              </a:rPr>
              <a:t>cited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i="1" dirty="0">
                <a:solidFill>
                  <a:schemeClr val="bg1"/>
                </a:solidFill>
              </a:rPr>
              <a:t>in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Grigg</a:t>
            </a:r>
            <a:r>
              <a:rPr lang="en-GB" sz="2400" dirty="0">
                <a:solidFill>
                  <a:schemeClr val="bg1"/>
                </a:solidFill>
              </a:rPr>
              <a:t>, 2015)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Challenging all pupils</a:t>
            </a:r>
          </a:p>
        </p:txBody>
      </p:sp>
      <p:pic>
        <p:nvPicPr>
          <p:cNvPr id="6" name="Picture 5" descr="Chart&#10;&#10;Description automatically generated">
            <a:extLst>
              <a:ext uri="{FF2B5EF4-FFF2-40B4-BE49-F238E27FC236}">
                <a16:creationId xmlns:a16="http://schemas.microsoft.com/office/drawing/2014/main" id="{BD5C7E25-2135-4C11-92C4-B5472281F86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98182" y="251664"/>
            <a:ext cx="2086616" cy="170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0004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48267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Adnoddau</a:t>
            </a:r>
            <a:r>
              <a:rPr lang="en-GB" dirty="0">
                <a:solidFill>
                  <a:schemeClr val="bg1"/>
                </a:solidFill>
              </a:rPr>
              <a:t> / Resources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2190" y="1557867"/>
            <a:ext cx="4589820" cy="3880772"/>
          </a:xfrm>
        </p:spPr>
        <p:txBody>
          <a:bodyPr>
            <a:no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Adnoddau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cael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defnyddio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gefnogi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addysgu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Adnoddau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sylfaenol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e.e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  <a:r>
              <a:rPr lang="en-GB" sz="2400" dirty="0" err="1">
                <a:solidFill>
                  <a:schemeClr val="bg1"/>
                </a:solidFill>
              </a:rPr>
              <a:t>angen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ystyried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pensiliau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papur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rwber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tra’n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cynllunio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Cyfoeth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adnoddau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gael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gefnogi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cynllunio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 err="1">
                <a:solidFill>
                  <a:schemeClr val="bg1"/>
                </a:solidFill>
              </a:rPr>
              <a:t>Ystyriwch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gael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Ydych</a:t>
            </a:r>
            <a:r>
              <a:rPr lang="en-GB" sz="2400" dirty="0">
                <a:solidFill>
                  <a:schemeClr val="bg1"/>
                </a:solidFill>
              </a:rPr>
              <a:t> chi </a:t>
            </a:r>
            <a:r>
              <a:rPr lang="en-GB" sz="2400" dirty="0" err="1">
                <a:solidFill>
                  <a:schemeClr val="bg1"/>
                </a:solidFill>
              </a:rPr>
              <a:t>wedi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gweld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defnydd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effeithiol</a:t>
            </a:r>
            <a:r>
              <a:rPr lang="en-GB" sz="2400" dirty="0">
                <a:solidFill>
                  <a:schemeClr val="bg1"/>
                </a:solidFill>
              </a:rPr>
              <a:t> o </a:t>
            </a:r>
            <a:r>
              <a:rPr lang="en-GB" sz="2400" dirty="0" err="1">
                <a:solidFill>
                  <a:schemeClr val="bg1"/>
                </a:solidFill>
              </a:rPr>
              <a:t>adnoddau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810" y="1557867"/>
            <a:ext cx="5029390" cy="3963180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Resources are deployed to support teaching and learning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Basic resources </a:t>
            </a:r>
            <a:r>
              <a:rPr lang="en-GB" sz="2400" dirty="0" err="1">
                <a:solidFill>
                  <a:schemeClr val="bg1"/>
                </a:solidFill>
              </a:rPr>
              <a:t>e.g</a:t>
            </a:r>
            <a:r>
              <a:rPr lang="en-GB" sz="2400" dirty="0">
                <a:solidFill>
                  <a:schemeClr val="bg1"/>
                </a:solidFill>
              </a:rPr>
              <a:t> pencils, paper and rubbers should be considered in planning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Wealth of resources available to support planning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Consider what is available.</a:t>
            </a:r>
          </a:p>
          <a:p>
            <a:r>
              <a:rPr lang="en-GB" sz="2400" dirty="0">
                <a:solidFill>
                  <a:schemeClr val="bg1"/>
                </a:solidFill>
              </a:rPr>
              <a:t> What effective use of resources have you seen?</a:t>
            </a:r>
          </a:p>
        </p:txBody>
      </p:sp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F333A9A4-20A6-414C-B3C6-1874FF32BDA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99482" y="330623"/>
            <a:ext cx="2079413" cy="1169670"/>
          </a:xfrm>
          <a:prstGeom prst="rect">
            <a:avLst/>
          </a:prstGeom>
        </p:spPr>
      </p:pic>
      <p:pic>
        <p:nvPicPr>
          <p:cNvPr id="11" name="Picture 10" descr="A child playing with a toy train&#10;&#10;Description automatically generated with low confidence">
            <a:extLst>
              <a:ext uri="{FF2B5EF4-FFF2-40B4-BE49-F238E27FC236}">
                <a16:creationId xmlns:a16="http://schemas.microsoft.com/office/drawing/2014/main" id="{20606790-1014-4E02-842F-EB67B313F07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125233" y="2477347"/>
            <a:ext cx="1802103" cy="1200573"/>
          </a:xfrm>
          <a:prstGeom prst="rect">
            <a:avLst/>
          </a:prstGeom>
        </p:spPr>
      </p:pic>
      <p:pic>
        <p:nvPicPr>
          <p:cNvPr id="13" name="Picture 12" descr="A picture containing indoor, several&#10;&#10;Description automatically generated">
            <a:extLst>
              <a:ext uri="{FF2B5EF4-FFF2-40B4-BE49-F238E27FC236}">
                <a16:creationId xmlns:a16="http://schemas.microsoft.com/office/drawing/2014/main" id="{A157C93C-4DB6-4938-AFF1-955FE5742BB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006983" y="5404155"/>
            <a:ext cx="4029230" cy="1200574"/>
          </a:xfrm>
          <a:prstGeom prst="rect">
            <a:avLst/>
          </a:prstGeom>
        </p:spPr>
      </p:pic>
      <p:pic>
        <p:nvPicPr>
          <p:cNvPr id="15" name="Picture 14" descr="A group of people in the woods&#10;&#10;Description automatically generated with medium confidence">
            <a:extLst>
              <a:ext uri="{FF2B5EF4-FFF2-40B4-BE49-F238E27FC236}">
                <a16:creationId xmlns:a16="http://schemas.microsoft.com/office/drawing/2014/main" id="{717C91BB-787B-4953-9331-AA7F7754214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503188" y="316083"/>
            <a:ext cx="2533025" cy="132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9725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381" y="158865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Un </a:t>
            </a:r>
            <a:r>
              <a:rPr lang="en-GB" dirty="0" err="1">
                <a:solidFill>
                  <a:schemeClr val="bg1"/>
                </a:solidFill>
              </a:rPr>
              <a:t>damcaniaeth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wrth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gynllunio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gwersi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 theory behind lesson planning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3470" y="1651462"/>
            <a:ext cx="4605250" cy="5259185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chemeClr val="bg1"/>
                </a:solidFill>
              </a:rPr>
              <a:t>Tacsonomeg</a:t>
            </a:r>
            <a:r>
              <a:rPr lang="en-GB" sz="2400" b="1" dirty="0">
                <a:solidFill>
                  <a:schemeClr val="bg1"/>
                </a:solidFill>
              </a:rPr>
              <a:t> Bloom </a:t>
            </a:r>
            <a:r>
              <a:rPr lang="en-GB" sz="2400" dirty="0">
                <a:solidFill>
                  <a:schemeClr val="bg1"/>
                </a:solidFill>
              </a:rPr>
              <a:t>– </a:t>
            </a:r>
            <a:r>
              <a:rPr lang="en-GB" sz="2400" dirty="0" err="1">
                <a:solidFill>
                  <a:schemeClr val="bg1"/>
                </a:solidFill>
              </a:rPr>
              <a:t>sylfaen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cynllunio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b="1" dirty="0" err="1">
                <a:solidFill>
                  <a:schemeClr val="bg1"/>
                </a:solidFill>
              </a:rPr>
              <a:t>Cofio</a:t>
            </a:r>
            <a:r>
              <a:rPr lang="en-GB" sz="2400" dirty="0">
                <a:solidFill>
                  <a:schemeClr val="bg1"/>
                </a:solidFill>
              </a:rPr>
              <a:t> – pa </a:t>
            </a:r>
            <a:r>
              <a:rPr lang="en-GB" sz="2400" dirty="0" err="1">
                <a:solidFill>
                  <a:schemeClr val="bg1"/>
                </a:solidFill>
              </a:rPr>
              <a:t>wybodaeth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sgiliau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angen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cynnwys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  <a:p>
            <a:r>
              <a:rPr lang="en-GB" sz="2400" b="1" dirty="0" err="1">
                <a:solidFill>
                  <a:schemeClr val="bg1"/>
                </a:solidFill>
              </a:rPr>
              <a:t>Deall</a:t>
            </a:r>
            <a:r>
              <a:rPr lang="en-GB" sz="2400" dirty="0">
                <a:solidFill>
                  <a:schemeClr val="bg1"/>
                </a:solidFill>
              </a:rPr>
              <a:t> – </a:t>
            </a:r>
            <a:r>
              <a:rPr lang="en-GB" sz="2400" dirty="0" err="1">
                <a:solidFill>
                  <a:schemeClr val="bg1"/>
                </a:solidFill>
              </a:rPr>
              <a:t>beth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wyf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bwriadu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ddisgyblion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ddeall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  <a:p>
            <a:r>
              <a:rPr lang="en-GB" sz="2400" b="1" dirty="0" err="1">
                <a:solidFill>
                  <a:schemeClr val="bg1"/>
                </a:solidFill>
              </a:rPr>
              <a:t>Cymhwyso</a:t>
            </a:r>
            <a:r>
              <a:rPr lang="en-GB" sz="2400" dirty="0">
                <a:solidFill>
                  <a:schemeClr val="bg1"/>
                </a:solidFill>
              </a:rPr>
              <a:t> – pa </a:t>
            </a:r>
            <a:r>
              <a:rPr lang="en-GB" sz="2400" dirty="0" err="1">
                <a:solidFill>
                  <a:schemeClr val="bg1"/>
                </a:solidFill>
              </a:rPr>
              <a:t>gyfleoedd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ddisgyblion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ddefnyddio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gwybodaeth</a:t>
            </a:r>
            <a:r>
              <a:rPr lang="en-GB" sz="2400" dirty="0">
                <a:solidFill>
                  <a:schemeClr val="bg1"/>
                </a:solidFill>
              </a:rPr>
              <a:t>? </a:t>
            </a:r>
            <a:r>
              <a:rPr lang="en-GB" sz="2400" dirty="0" err="1">
                <a:solidFill>
                  <a:schemeClr val="bg1"/>
                </a:solidFill>
              </a:rPr>
              <a:t>Cyd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destun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bywyd</a:t>
            </a:r>
            <a:r>
              <a:rPr lang="en-GB" sz="2400" dirty="0">
                <a:solidFill>
                  <a:schemeClr val="bg1"/>
                </a:solidFill>
              </a:rPr>
              <a:t> go </a:t>
            </a:r>
            <a:r>
              <a:rPr lang="en-GB" sz="2400" dirty="0" err="1">
                <a:solidFill>
                  <a:schemeClr val="bg1"/>
                </a:solidFill>
              </a:rPr>
              <a:t>iawn</a:t>
            </a: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479665"/>
            <a:ext cx="4935179" cy="5270270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Bloom’s Taxonomy </a:t>
            </a:r>
            <a:r>
              <a:rPr lang="en-GB" sz="2400" dirty="0">
                <a:solidFill>
                  <a:schemeClr val="bg1"/>
                </a:solidFill>
              </a:rPr>
              <a:t>–used as a base for planning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Remembering</a:t>
            </a:r>
            <a:r>
              <a:rPr lang="en-GB" sz="2400" dirty="0">
                <a:solidFill>
                  <a:schemeClr val="bg1"/>
                </a:solidFill>
              </a:rPr>
              <a:t> – what knowledge and skills are to be covered?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Understanding</a:t>
            </a:r>
            <a:r>
              <a:rPr lang="en-GB" sz="2400" dirty="0">
                <a:solidFill>
                  <a:schemeClr val="bg1"/>
                </a:solidFill>
              </a:rPr>
              <a:t> – What do I intend the pupils to understand?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Applying</a:t>
            </a:r>
            <a:r>
              <a:rPr lang="en-GB" sz="2400" dirty="0">
                <a:solidFill>
                  <a:schemeClr val="bg1"/>
                </a:solidFill>
              </a:rPr>
              <a:t> – What opportunities to use their knowledge? Reference to real–life contexts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B8BB179E-D846-4553-AB0D-94634F7555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08480" y="442334"/>
            <a:ext cx="2417683" cy="207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9171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4824" y="338051"/>
            <a:ext cx="4670521" cy="3880772"/>
          </a:xfrm>
        </p:spPr>
        <p:txBody>
          <a:bodyPr>
            <a:noAutofit/>
          </a:bodyPr>
          <a:lstStyle/>
          <a:p>
            <a:r>
              <a:rPr lang="en-GB" sz="2400" b="1" dirty="0" err="1">
                <a:solidFill>
                  <a:schemeClr val="bg1"/>
                </a:solidFill>
              </a:rPr>
              <a:t>Dadansoddi</a:t>
            </a:r>
            <a:r>
              <a:rPr lang="en-GB" sz="2400" dirty="0">
                <a:solidFill>
                  <a:schemeClr val="bg1"/>
                </a:solidFill>
              </a:rPr>
              <a:t> – </a:t>
            </a:r>
            <a:r>
              <a:rPr lang="en-GB" sz="2400" dirty="0" err="1">
                <a:solidFill>
                  <a:schemeClr val="bg1"/>
                </a:solidFill>
              </a:rPr>
              <a:t>sut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bydd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disgyblion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meddwl</a:t>
            </a:r>
            <a:r>
              <a:rPr lang="en-GB" sz="2400" dirty="0">
                <a:solidFill>
                  <a:schemeClr val="bg1"/>
                </a:solidFill>
              </a:rPr>
              <a:t> am y </a:t>
            </a:r>
            <a:r>
              <a:rPr lang="en-GB" sz="2400" dirty="0" err="1">
                <a:solidFill>
                  <a:schemeClr val="bg1"/>
                </a:solidFill>
              </a:rPr>
              <a:t>cynnwys</a:t>
            </a:r>
            <a:r>
              <a:rPr lang="en-GB" sz="2400" dirty="0">
                <a:solidFill>
                  <a:schemeClr val="bg1"/>
                </a:solidFill>
              </a:rPr>
              <a:t>? </a:t>
            </a:r>
            <a:r>
              <a:rPr lang="en-GB" sz="2400" dirty="0" err="1">
                <a:solidFill>
                  <a:schemeClr val="bg1"/>
                </a:solidFill>
              </a:rPr>
              <a:t>Alla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greu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gweithgareddau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lle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maent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crynhoi’r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maent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wedi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ddysgu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  <a:p>
            <a:r>
              <a:rPr lang="en-GB" sz="2400" b="1" dirty="0" err="1">
                <a:solidFill>
                  <a:schemeClr val="bg1"/>
                </a:solidFill>
              </a:rPr>
              <a:t>Gwerthuso</a:t>
            </a:r>
            <a:r>
              <a:rPr lang="en-GB" sz="2400" dirty="0">
                <a:solidFill>
                  <a:schemeClr val="bg1"/>
                </a:solidFill>
              </a:rPr>
              <a:t> – </a:t>
            </a:r>
            <a:r>
              <a:rPr lang="en-GB" sz="2400" dirty="0" err="1">
                <a:solidFill>
                  <a:schemeClr val="bg1"/>
                </a:solidFill>
              </a:rPr>
              <a:t>beth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alla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wneud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wirio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cynnydd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disgyblion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erbyn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deilliannau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dysgu</a:t>
            </a:r>
            <a:r>
              <a:rPr lang="en-GB" sz="2400" dirty="0">
                <a:solidFill>
                  <a:schemeClr val="bg1"/>
                </a:solidFill>
              </a:rPr>
              <a:t>? Sut </a:t>
            </a:r>
            <a:r>
              <a:rPr lang="en-GB" sz="2400" dirty="0" err="1">
                <a:solidFill>
                  <a:schemeClr val="bg1"/>
                </a:solidFill>
              </a:rPr>
              <a:t>alla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annog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disgyblion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werthuso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hunain</a:t>
            </a:r>
            <a:r>
              <a:rPr lang="en-GB" sz="2400" dirty="0">
                <a:solidFill>
                  <a:schemeClr val="bg1"/>
                </a:solidFill>
              </a:rPr>
              <a:t> a </a:t>
            </a:r>
            <a:r>
              <a:rPr lang="en-GB" sz="2400" dirty="0" err="1">
                <a:solidFill>
                  <a:schemeClr val="bg1"/>
                </a:solidFill>
              </a:rPr>
              <a:t>gweld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gwerth</a:t>
            </a:r>
            <a:r>
              <a:rPr lang="en-GB" sz="2400" dirty="0">
                <a:solidFill>
                  <a:schemeClr val="bg1"/>
                </a:solidFill>
              </a:rPr>
              <a:t> y </a:t>
            </a:r>
            <a:r>
              <a:rPr lang="en-GB" sz="2400" dirty="0" err="1">
                <a:solidFill>
                  <a:schemeClr val="bg1"/>
                </a:solidFill>
              </a:rPr>
              <a:t>wers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  <a:p>
            <a:r>
              <a:rPr lang="en-GB" sz="2400" b="1" dirty="0" err="1">
                <a:solidFill>
                  <a:schemeClr val="bg1"/>
                </a:solidFill>
              </a:rPr>
              <a:t>Creu</a:t>
            </a:r>
            <a:r>
              <a:rPr lang="en-GB" sz="2400" dirty="0">
                <a:solidFill>
                  <a:schemeClr val="bg1"/>
                </a:solidFill>
              </a:rPr>
              <a:t> – pa </a:t>
            </a:r>
            <a:r>
              <a:rPr lang="en-GB" sz="2400" dirty="0" err="1">
                <a:solidFill>
                  <a:schemeClr val="bg1"/>
                </a:solidFill>
              </a:rPr>
              <a:t>gyfleoedd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sydd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gan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ddisgyblion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greu</a:t>
            </a:r>
            <a:r>
              <a:rPr lang="en-GB" sz="2400" dirty="0">
                <a:solidFill>
                  <a:schemeClr val="bg1"/>
                </a:solidFill>
              </a:rPr>
              <a:t>, </a:t>
            </a:r>
            <a:r>
              <a:rPr lang="en-GB" sz="2400" dirty="0" err="1">
                <a:solidFill>
                  <a:schemeClr val="bg1"/>
                </a:solidFill>
              </a:rPr>
              <a:t>cynllunio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neu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chyfuno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syniadau</a:t>
            </a:r>
            <a:r>
              <a:rPr lang="en-GB" sz="24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338051"/>
            <a:ext cx="5007223" cy="6168044"/>
          </a:xfrm>
        </p:spPr>
        <p:txBody>
          <a:bodyPr>
            <a:normAutofit fontScale="92500"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Analysing</a:t>
            </a:r>
            <a:r>
              <a:rPr lang="en-GB" sz="2400" dirty="0">
                <a:solidFill>
                  <a:schemeClr val="bg1"/>
                </a:solidFill>
              </a:rPr>
              <a:t> – How will the pupils think about the content? Can I create activities in which they summarize what they have learnt?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Evaluating</a:t>
            </a:r>
            <a:r>
              <a:rPr lang="en-GB" sz="2400" dirty="0">
                <a:solidFill>
                  <a:schemeClr val="bg1"/>
                </a:solidFill>
              </a:rPr>
              <a:t> – what will I do to check the progress of pupils against the learning objectives? How will I encourage pupils to evaluate themselves and see the value of the lesson?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Creating</a:t>
            </a:r>
            <a:r>
              <a:rPr lang="en-GB" sz="2400" dirty="0">
                <a:solidFill>
                  <a:schemeClr val="bg1"/>
                </a:solidFill>
              </a:rPr>
              <a:t> – what opportunities will pupils have to create, plan or combine ideas?</a:t>
            </a:r>
          </a:p>
          <a:p>
            <a:r>
              <a:rPr lang="en-GB" sz="24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https://mikegershon.com/resources/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(adapted from Anderson and </a:t>
            </a:r>
            <a:r>
              <a:rPr lang="en-GB" dirty="0" err="1">
                <a:solidFill>
                  <a:schemeClr val="bg1"/>
                </a:solidFill>
              </a:rPr>
              <a:t>Krathwohl</a:t>
            </a:r>
            <a:r>
              <a:rPr lang="en-GB" dirty="0">
                <a:solidFill>
                  <a:schemeClr val="bg1"/>
                </a:solidFill>
              </a:rPr>
              <a:t>, 2000 </a:t>
            </a:r>
            <a:r>
              <a:rPr lang="en-GB" i="1" dirty="0">
                <a:solidFill>
                  <a:schemeClr val="bg1"/>
                </a:solidFill>
              </a:rPr>
              <a:t>cited in </a:t>
            </a:r>
            <a:r>
              <a:rPr lang="en-GB" dirty="0" err="1">
                <a:solidFill>
                  <a:schemeClr val="bg1"/>
                </a:solidFill>
              </a:rPr>
              <a:t>Grigg</a:t>
            </a:r>
            <a:r>
              <a:rPr lang="en-GB" dirty="0">
                <a:solidFill>
                  <a:schemeClr val="bg1"/>
                </a:solidFill>
              </a:rPr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1388862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Tasg</a:t>
            </a:r>
            <a:r>
              <a:rPr lang="en-GB" dirty="0">
                <a:solidFill>
                  <a:schemeClr val="bg1"/>
                </a:solidFill>
              </a:rPr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6054" y="1652589"/>
            <a:ext cx="4184035" cy="3880772"/>
          </a:xfrm>
        </p:spPr>
        <p:txBody>
          <a:bodyPr>
            <a:noAutofit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Mewn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parau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edrychwch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cynllun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gwers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gwag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ar</a:t>
            </a:r>
            <a:r>
              <a:rPr lang="en-GB" sz="2000" dirty="0">
                <a:solidFill>
                  <a:schemeClr val="bg1"/>
                </a:solidFill>
              </a:rPr>
              <a:t> Moodle</a:t>
            </a:r>
          </a:p>
          <a:p>
            <a:r>
              <a:rPr lang="en-GB" sz="2000" dirty="0" err="1">
                <a:solidFill>
                  <a:schemeClr val="bg1"/>
                </a:solidFill>
              </a:rPr>
              <a:t>Ystyriwch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wers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gallech</a:t>
            </a:r>
            <a:r>
              <a:rPr lang="en-GB" sz="2000" dirty="0">
                <a:solidFill>
                  <a:schemeClr val="bg1"/>
                </a:solidFill>
              </a:rPr>
              <a:t> chi </a:t>
            </a:r>
            <a:r>
              <a:rPr lang="en-GB" sz="2000" dirty="0" err="1">
                <a:solidFill>
                  <a:schemeClr val="bg1"/>
                </a:solidFill>
              </a:rPr>
              <a:t>ddysgu</a:t>
            </a:r>
            <a:r>
              <a:rPr lang="en-GB" sz="2000" dirty="0">
                <a:solidFill>
                  <a:schemeClr val="bg1"/>
                </a:solidFill>
              </a:rPr>
              <a:t> i </a:t>
            </a:r>
            <a:r>
              <a:rPr lang="en-GB" sz="2000" dirty="0" err="1">
                <a:solidFill>
                  <a:schemeClr val="bg1"/>
                </a:solidFill>
              </a:rPr>
              <a:t>fwlyddyn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benodol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Llenwch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cymaint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o’r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cynllun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gwers</a:t>
            </a:r>
            <a:r>
              <a:rPr lang="en-GB" sz="2000" dirty="0">
                <a:solidFill>
                  <a:schemeClr val="bg1"/>
                </a:solidFill>
              </a:rPr>
              <a:t> â </a:t>
            </a:r>
            <a:r>
              <a:rPr lang="en-GB" sz="2000" dirty="0" err="1">
                <a:solidFill>
                  <a:schemeClr val="bg1"/>
                </a:solidFill>
              </a:rPr>
              <a:t>phosib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Ystyriwch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unrhyw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gwestiynau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sydd</a:t>
            </a:r>
            <a:r>
              <a:rPr lang="en-GB" sz="2000" dirty="0">
                <a:solidFill>
                  <a:schemeClr val="bg1"/>
                </a:solidFill>
              </a:rPr>
              <a:t> gyda chi </a:t>
            </a:r>
            <a:r>
              <a:rPr lang="en-GB" sz="2000" dirty="0" err="1">
                <a:solidFill>
                  <a:schemeClr val="bg1"/>
                </a:solidFill>
              </a:rPr>
              <a:t>ynglyn</a:t>
            </a:r>
            <a:r>
              <a:rPr lang="en-GB" sz="2000" dirty="0">
                <a:solidFill>
                  <a:schemeClr val="bg1"/>
                </a:solidFill>
              </a:rPr>
              <a:t> â </a:t>
            </a:r>
            <a:r>
              <a:rPr lang="en-GB" sz="2000" dirty="0" err="1">
                <a:solidFill>
                  <a:schemeClr val="bg1"/>
                </a:solidFill>
              </a:rPr>
              <a:t>llenwi’r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cynllun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  <a:p>
            <a:r>
              <a:rPr lang="en-GB" sz="2000" dirty="0" err="1">
                <a:solidFill>
                  <a:schemeClr val="bg1"/>
                </a:solidFill>
              </a:rPr>
              <a:t>Os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fyddwch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gwneud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hwn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adref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defnyddiwch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sianel</a:t>
            </a:r>
            <a:r>
              <a:rPr lang="en-GB" sz="2000" dirty="0">
                <a:solidFill>
                  <a:schemeClr val="bg1"/>
                </a:solidFill>
              </a:rPr>
              <a:t> TEAMS </a:t>
            </a:r>
            <a:r>
              <a:rPr lang="en-GB" sz="2000" dirty="0" err="1">
                <a:solidFill>
                  <a:schemeClr val="bg1"/>
                </a:solidFill>
              </a:rPr>
              <a:t>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holi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cwestiynau</a:t>
            </a:r>
            <a:r>
              <a:rPr lang="en-GB" sz="2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2530" y="1791494"/>
            <a:ext cx="4184034" cy="3880773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In pairs, look at the blank lesson plan on Moodle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Consider a lesson that you could teach a particular year group.</a:t>
            </a:r>
          </a:p>
          <a:p>
            <a:r>
              <a:rPr lang="en-GB" sz="2000" dirty="0">
                <a:solidFill>
                  <a:schemeClr val="bg1"/>
                </a:solidFill>
              </a:rPr>
              <a:t>Fill in as many parts of the lesson plan as you can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Consider any questions you have about filling in the lesson plan.</a:t>
            </a:r>
          </a:p>
          <a:p>
            <a:r>
              <a:rPr lang="en-GB" sz="2000" dirty="0">
                <a:solidFill>
                  <a:schemeClr val="bg1"/>
                </a:solidFill>
              </a:rPr>
              <a:t>If completing this task at home use the TEAMS channel to ask any questions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036BA590-0226-4952-89A0-1D20555116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55933" y="234244"/>
            <a:ext cx="2558733" cy="1902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0608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Rhestr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gyfeirnodi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Cox,  J. (2019) Thought Co: Here’s what you need to know about lesson plans.   Available online: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https://www.thoughtco.com/what-is-a-lesson-plan-2081359</a:t>
            </a:r>
            <a:r>
              <a:rPr lang="en-GB" dirty="0">
                <a:solidFill>
                  <a:schemeClr val="bg1"/>
                </a:solidFill>
              </a:rPr>
              <a:t> (accessed 25/6/19)</a:t>
            </a:r>
          </a:p>
          <a:p>
            <a:r>
              <a:rPr lang="en-GB" dirty="0" err="1">
                <a:solidFill>
                  <a:schemeClr val="bg1"/>
                </a:solidFill>
              </a:rPr>
              <a:t>Gershon</a:t>
            </a:r>
            <a:r>
              <a:rPr lang="en-GB" dirty="0">
                <a:solidFill>
                  <a:schemeClr val="bg1"/>
                </a:solidFill>
              </a:rPr>
              <a:t>, M. (2019) Free resources for teachers. Available online: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https://mikegershon.com/resources/</a:t>
            </a:r>
            <a:r>
              <a:rPr lang="en-GB" dirty="0">
                <a:solidFill>
                  <a:schemeClr val="bg1"/>
                </a:solidFill>
              </a:rPr>
              <a:t> (accessed 4/7/19)</a:t>
            </a:r>
          </a:p>
          <a:p>
            <a:r>
              <a:rPr lang="en-GB" dirty="0" err="1">
                <a:solidFill>
                  <a:schemeClr val="bg1"/>
                </a:solidFill>
              </a:rPr>
              <a:t>Grigg</a:t>
            </a:r>
            <a:r>
              <a:rPr lang="en-GB" dirty="0">
                <a:solidFill>
                  <a:schemeClr val="bg1"/>
                </a:solidFill>
              </a:rPr>
              <a:t>, R. (2015) Becoming an outstanding primary school teacher. Routledge: London</a:t>
            </a:r>
          </a:p>
          <a:p>
            <a:r>
              <a:rPr lang="en-GB" dirty="0" err="1">
                <a:solidFill>
                  <a:schemeClr val="bg1"/>
                </a:solidFill>
              </a:rPr>
              <a:t>Jenkens</a:t>
            </a:r>
            <a:r>
              <a:rPr lang="en-GB" dirty="0">
                <a:solidFill>
                  <a:schemeClr val="bg1"/>
                </a:solidFill>
              </a:rPr>
              <a:t>, J.(2017) Engagement: Not Just Hands-On but Minds-On. </a:t>
            </a:r>
            <a:r>
              <a:rPr lang="en-GB" i="1" dirty="0">
                <a:solidFill>
                  <a:schemeClr val="bg1"/>
                </a:solidFill>
              </a:rPr>
              <a:t>Delta Kappa Gamma Bulletin, </a:t>
            </a:r>
            <a:r>
              <a:rPr lang="en-GB" b="1" dirty="0">
                <a:solidFill>
                  <a:schemeClr val="bg1"/>
                </a:solidFill>
              </a:rPr>
              <a:t>84</a:t>
            </a:r>
            <a:r>
              <a:rPr lang="en-GB" dirty="0">
                <a:solidFill>
                  <a:schemeClr val="bg1"/>
                </a:solidFill>
              </a:rPr>
              <a:t>(2), pp. 16-18,63. Available online: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https://search-proquestcom.ezproxy.uwtsd.ac.uk/docview/2068975077?accountid=130472&amp;rfr_id=info%3Axri%2Fsid%3Aprimo</a:t>
            </a:r>
            <a:r>
              <a:rPr lang="en-GB" dirty="0">
                <a:solidFill>
                  <a:schemeClr val="bg1"/>
                </a:solidFill>
              </a:rPr>
              <a:t> (accessed 25/6/19)</a:t>
            </a:r>
          </a:p>
          <a:p>
            <a:r>
              <a:rPr lang="en-GB" dirty="0" err="1">
                <a:solidFill>
                  <a:schemeClr val="bg1"/>
                </a:solidFill>
              </a:rPr>
              <a:t>Shelldrick</a:t>
            </a:r>
            <a:r>
              <a:rPr lang="en-GB" dirty="0">
                <a:solidFill>
                  <a:schemeClr val="bg1"/>
                </a:solidFill>
              </a:rPr>
              <a:t>, T. (2015) ITV News Report: Foundation Phase is improving standards - but not closing poverty gap. Available online: </a:t>
            </a:r>
            <a:r>
              <a:rPr lang="en-GB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https://www.itv.com/news/wales/2015-05-14/report-foundation-phase-is-improving-standards-but-not-tackling-poverty-gap/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Williams, S. (2016) Sharon Williams Educational. Available online: </a:t>
            </a:r>
            <a:r>
              <a:rPr lang="en-GB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http://www.sharonwilliamseducational.co.uk/blog/lesson-planning-2-starters-and-plenaries-and-why-they-are-so-important-to-the-learning-process#</a:t>
            </a:r>
            <a:r>
              <a:rPr lang="en-GB" dirty="0">
                <a:solidFill>
                  <a:schemeClr val="bg1"/>
                </a:solidFill>
              </a:rPr>
              <a:t> (accessed 3/10/19)</a:t>
            </a:r>
          </a:p>
        </p:txBody>
      </p:sp>
    </p:spTree>
    <p:extLst>
      <p:ext uri="{BB962C8B-B14F-4D97-AF65-F5344CB8AC3E}">
        <p14:creationId xmlns:p14="http://schemas.microsoft.com/office/powerpoint/2010/main" val="7544053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901</TotalTime>
  <Words>2183</Words>
  <Application>Microsoft Office PowerPoint</Application>
  <PresentationFormat>Widescreen</PresentationFormat>
  <Paragraphs>271</Paragraphs>
  <Slides>26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 Unicode MS</vt:lpstr>
      <vt:lpstr>Arial</vt:lpstr>
      <vt:lpstr>Calibri</vt:lpstr>
      <vt:lpstr>Symbol</vt:lpstr>
      <vt:lpstr>Times New Roman</vt:lpstr>
      <vt:lpstr>Trebuchet MS</vt:lpstr>
      <vt:lpstr>Wingdings 3</vt:lpstr>
      <vt:lpstr>Facet</vt:lpstr>
      <vt:lpstr> Astudiaethau Cwricwlwm ac Asesu Curriculum and Assessment Studies</vt:lpstr>
      <vt:lpstr>Deilliannau Dysgu Learning Outcomes </vt:lpstr>
      <vt:lpstr>Deilliannau Dysgu Learning Outcomes </vt:lpstr>
      <vt:lpstr>Deilliannau Dysgu Learning Outcomes </vt:lpstr>
      <vt:lpstr>Beth yw cynllunio a pham ei fod yn bwysig?  What is planning and why is it important? </vt:lpstr>
      <vt:lpstr>Beth sy’n dylanwadu ar gynllunio?  What influences planning</vt:lpstr>
      <vt:lpstr>Gwahanol fathau o gynllunio  Different types of planning </vt:lpstr>
      <vt:lpstr>Deilliannau dysgu  Learning objectives </vt:lpstr>
      <vt:lpstr>Dysgu ac addysgu  Learning and teaching </vt:lpstr>
      <vt:lpstr>Dysgu ac addysgu  Learning and teaching </vt:lpstr>
      <vt:lpstr>PowerPoint Presentation</vt:lpstr>
      <vt:lpstr>Model gynllunio gwersi Madeline Hunter Madeline Hunter’s model of lesson planning</vt:lpstr>
      <vt:lpstr>Strategaethau / Strategies </vt:lpstr>
      <vt:lpstr>Amlinelliad gwers syml Simple lesson outline </vt:lpstr>
      <vt:lpstr>Gweithgaredd gychwynnol Starter activity </vt:lpstr>
      <vt:lpstr>Diweddglo Plenary </vt:lpstr>
      <vt:lpstr>PowerPoint Presentation</vt:lpstr>
      <vt:lpstr>Rôl oedolion arall Additional adults’ role</vt:lpstr>
      <vt:lpstr>PowerPoint Presentation</vt:lpstr>
      <vt:lpstr>Cwestiynu / Questioning </vt:lpstr>
      <vt:lpstr>Gwahaniaethu / Differentiation </vt:lpstr>
      <vt:lpstr>Adnoddau / Resources </vt:lpstr>
      <vt:lpstr>Un damcaniaeth wrth gynllunio gwersi  A theory behind lesson planning </vt:lpstr>
      <vt:lpstr>PowerPoint Presentation</vt:lpstr>
      <vt:lpstr>Tasg / Task</vt:lpstr>
      <vt:lpstr>Rhestr gyfeirnodi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planning</dc:title>
  <dc:creator>Alison Baggott</dc:creator>
  <cp:lastModifiedBy>Helen A Griffiths</cp:lastModifiedBy>
  <cp:revision>76</cp:revision>
  <dcterms:created xsi:type="dcterms:W3CDTF">2019-06-25T10:54:36Z</dcterms:created>
  <dcterms:modified xsi:type="dcterms:W3CDTF">2026-10-02T14:06:49Z</dcterms:modified>
</cp:coreProperties>
</file>