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136" r:id="rId1"/>
  </p:sldMasterIdLst>
  <p:notesMasterIdLst>
    <p:notesMasterId r:id="rId21"/>
  </p:notesMasterIdLst>
  <p:sldIdLst>
    <p:sldId id="256" r:id="rId2"/>
    <p:sldId id="280" r:id="rId3"/>
    <p:sldId id="272" r:id="rId4"/>
    <p:sldId id="257" r:id="rId5"/>
    <p:sldId id="262" r:id="rId6"/>
    <p:sldId id="260" r:id="rId7"/>
    <p:sldId id="261" r:id="rId8"/>
    <p:sldId id="264" r:id="rId9"/>
    <p:sldId id="265" r:id="rId10"/>
    <p:sldId id="273" r:id="rId11"/>
    <p:sldId id="266" r:id="rId12"/>
    <p:sldId id="267" r:id="rId13"/>
    <p:sldId id="270" r:id="rId14"/>
    <p:sldId id="274" r:id="rId15"/>
    <p:sldId id="275" r:id="rId16"/>
    <p:sldId id="268" r:id="rId17"/>
    <p:sldId id="277" r:id="rId18"/>
    <p:sldId id="278" r:id="rId19"/>
    <p:sldId id="279"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0C2E8E1-AEAD-4F04-8C96-2FABE2551A8E}" v="1" dt="2024-11-27T13:26:22.44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3015" autoAdjust="0"/>
    <p:restoredTop sz="93595" autoAdjust="0"/>
  </p:normalViewPr>
  <p:slideViewPr>
    <p:cSldViewPr snapToGrid="0">
      <p:cViewPr varScale="1">
        <p:scale>
          <a:sx n="60" d="100"/>
          <a:sy n="60" d="100"/>
        </p:scale>
        <p:origin x="810" y="78"/>
      </p:cViewPr>
      <p:guideLst/>
    </p:cSldViewPr>
  </p:slideViewPr>
  <p:notesTextViewPr>
    <p:cViewPr>
      <p:scale>
        <a:sx n="125" d="100"/>
        <a:sy n="125"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6/11/relationships/changesInfo" Target="changesInfos/changesInfo1.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lizabeth Cuffie" userId="c3a12f6054e65c9b" providerId="LiveId" clId="{80C2E8E1-AEAD-4F04-8C96-2FABE2551A8E}"/>
    <pc:docChg chg="custSel addSld modSld">
      <pc:chgData name="Elizabeth Cuffie" userId="c3a12f6054e65c9b" providerId="LiveId" clId="{80C2E8E1-AEAD-4F04-8C96-2FABE2551A8E}" dt="2024-11-27T13:25:48.559" v="29" actId="1076"/>
      <pc:docMkLst>
        <pc:docMk/>
      </pc:docMkLst>
      <pc:sldChg chg="modSp new mod">
        <pc:chgData name="Elizabeth Cuffie" userId="c3a12f6054e65c9b" providerId="LiveId" clId="{80C2E8E1-AEAD-4F04-8C96-2FABE2551A8E}" dt="2024-11-27T13:25:48.559" v="29" actId="1076"/>
        <pc:sldMkLst>
          <pc:docMk/>
          <pc:sldMk cId="3884707326" sldId="280"/>
        </pc:sldMkLst>
        <pc:spChg chg="mod">
          <ac:chgData name="Elizabeth Cuffie" userId="c3a12f6054e65c9b" providerId="LiveId" clId="{80C2E8E1-AEAD-4F04-8C96-2FABE2551A8E}" dt="2024-11-27T13:23:32.158" v="19" actId="207"/>
          <ac:spMkLst>
            <pc:docMk/>
            <pc:sldMk cId="3884707326" sldId="280"/>
            <ac:spMk id="2" creationId="{6BBF501A-EBE3-1755-4822-7CE6A858BC83}"/>
          </ac:spMkLst>
        </pc:spChg>
        <pc:spChg chg="mod">
          <ac:chgData name="Elizabeth Cuffie" userId="c3a12f6054e65c9b" providerId="LiveId" clId="{80C2E8E1-AEAD-4F04-8C96-2FABE2551A8E}" dt="2024-11-27T13:25:48.559" v="29" actId="1076"/>
          <ac:spMkLst>
            <pc:docMk/>
            <pc:sldMk cId="3884707326" sldId="280"/>
            <ac:spMk id="3" creationId="{827D47BF-06F9-1EA9-DEBD-F5E905DDF8D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1921187-B407-4703-9BC7-F6942A902B5C}"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AADD9E6B-BA3D-460D-BD6B-9F8FFEA6FE64}">
      <dgm:prSet custT="1"/>
      <dgm:spPr/>
      <dgm:t>
        <a:bodyPr/>
        <a:lstStyle/>
        <a:p>
          <a:r>
            <a:rPr lang="en-GB" sz="2400" dirty="0">
              <a:latin typeface="Arial" panose="020B0604020202020204" pitchFamily="34" charset="0"/>
              <a:cs typeface="Arial" panose="020B0604020202020204" pitchFamily="34" charset="0"/>
            </a:rPr>
            <a:t>According to the mid 2022 population figures published by office for national statistics,(ONS) Southwark Council population is 311,913. it grows by 1.7% each year.</a:t>
          </a:r>
          <a:endParaRPr lang="en-US" sz="2400" dirty="0">
            <a:latin typeface="Arial" panose="020B0604020202020204" pitchFamily="34" charset="0"/>
            <a:cs typeface="Arial" panose="020B0604020202020204" pitchFamily="34" charset="0"/>
          </a:endParaRPr>
        </a:p>
      </dgm:t>
    </dgm:pt>
    <dgm:pt modelId="{2F122AE5-606E-4847-84A9-D3573025BF56}" type="parTrans" cxnId="{E03277BE-D239-484D-8230-26E33B5E3738}">
      <dgm:prSet/>
      <dgm:spPr/>
      <dgm:t>
        <a:bodyPr/>
        <a:lstStyle/>
        <a:p>
          <a:endParaRPr lang="en-US"/>
        </a:p>
      </dgm:t>
    </dgm:pt>
    <dgm:pt modelId="{75C72298-1FD3-427E-8678-B4D5D1CE88F3}" type="sibTrans" cxnId="{E03277BE-D239-484D-8230-26E33B5E3738}">
      <dgm:prSet/>
      <dgm:spPr/>
      <dgm:t>
        <a:bodyPr/>
        <a:lstStyle/>
        <a:p>
          <a:endParaRPr lang="en-US"/>
        </a:p>
      </dgm:t>
    </dgm:pt>
    <dgm:pt modelId="{CB9BB4AD-7D7E-4E10-BC82-07DB321BA925}">
      <dgm:prSet/>
      <dgm:spPr/>
      <dgm:t>
        <a:bodyPr/>
        <a:lstStyle/>
        <a:p>
          <a:r>
            <a:rPr lang="en-GB" dirty="0">
              <a:latin typeface="Arial" panose="020B0604020202020204" pitchFamily="34" charset="0"/>
              <a:cs typeface="Arial" panose="020B0604020202020204" pitchFamily="34" charset="0"/>
            </a:rPr>
            <a:t>48.5% of 311,913 are male whilst 51.5% are female.</a:t>
          </a:r>
          <a:endParaRPr lang="en-US" dirty="0">
            <a:latin typeface="Arial" panose="020B0604020202020204" pitchFamily="34" charset="0"/>
            <a:cs typeface="Arial" panose="020B0604020202020204" pitchFamily="34" charset="0"/>
          </a:endParaRPr>
        </a:p>
      </dgm:t>
    </dgm:pt>
    <dgm:pt modelId="{50BE59F5-3B8E-4CD7-9980-33953D2533B4}" type="parTrans" cxnId="{B2F88B54-AA6C-4BF3-8125-09221F1B5DFD}">
      <dgm:prSet/>
      <dgm:spPr/>
      <dgm:t>
        <a:bodyPr/>
        <a:lstStyle/>
        <a:p>
          <a:endParaRPr lang="en-US"/>
        </a:p>
      </dgm:t>
    </dgm:pt>
    <dgm:pt modelId="{0B2563E4-14A1-48AF-8C16-1A28F21DB6E7}" type="sibTrans" cxnId="{B2F88B54-AA6C-4BF3-8125-09221F1B5DFD}">
      <dgm:prSet/>
      <dgm:spPr/>
      <dgm:t>
        <a:bodyPr/>
        <a:lstStyle/>
        <a:p>
          <a:endParaRPr lang="en-US"/>
        </a:p>
      </dgm:t>
    </dgm:pt>
    <dgm:pt modelId="{5B9ECC18-527E-439F-A349-6CD4D572ACBE}">
      <dgm:prSet/>
      <dgm:spPr/>
      <dgm:t>
        <a:bodyPr/>
        <a:lstStyle/>
        <a:p>
          <a:r>
            <a:rPr lang="en-GB" dirty="0">
              <a:latin typeface="Arial" panose="020B0604020202020204" pitchFamily="34" charset="0"/>
              <a:cs typeface="Arial" panose="020B0604020202020204" pitchFamily="34" charset="0"/>
            </a:rPr>
            <a:t>The recent 2021 census shows that 51.4% of the population living in Southwark is mainly white, the remaining 48.6% is non white.</a:t>
          </a:r>
          <a:endParaRPr lang="en-US" dirty="0">
            <a:latin typeface="Arial" panose="020B0604020202020204" pitchFamily="34" charset="0"/>
            <a:cs typeface="Arial" panose="020B0604020202020204" pitchFamily="34" charset="0"/>
          </a:endParaRPr>
        </a:p>
      </dgm:t>
    </dgm:pt>
    <dgm:pt modelId="{509BD683-8A37-4B32-848A-1E694DE63F5A}" type="parTrans" cxnId="{A6D9D8CC-13C0-43E3-B231-D6F2E79786FA}">
      <dgm:prSet/>
      <dgm:spPr/>
      <dgm:t>
        <a:bodyPr/>
        <a:lstStyle/>
        <a:p>
          <a:endParaRPr lang="en-US"/>
        </a:p>
      </dgm:t>
    </dgm:pt>
    <dgm:pt modelId="{A7F2C465-2FCC-4972-A5E0-C1E74600211E}" type="sibTrans" cxnId="{A6D9D8CC-13C0-43E3-B231-D6F2E79786FA}">
      <dgm:prSet/>
      <dgm:spPr/>
      <dgm:t>
        <a:bodyPr/>
        <a:lstStyle/>
        <a:p>
          <a:endParaRPr lang="en-US"/>
        </a:p>
      </dgm:t>
    </dgm:pt>
    <dgm:pt modelId="{E5BEBE5E-16CC-42D5-AE1D-2122985D3EDF}">
      <dgm:prSet/>
      <dgm:spPr/>
      <dgm:t>
        <a:bodyPr/>
        <a:lstStyle/>
        <a:p>
          <a:r>
            <a:rPr lang="en-GB" dirty="0">
              <a:latin typeface="Arial" panose="020B0604020202020204" pitchFamily="34" charset="0"/>
              <a:cs typeface="Arial" panose="020B0604020202020204" pitchFamily="34" charset="0"/>
            </a:rPr>
            <a:t>Black people are the biggest group of minority living in Southwark, which is 25.1%.     					</a:t>
          </a:r>
          <a:r>
            <a:rPr lang="en-GB" b="1" dirty="0"/>
            <a:t>(Varbs,2023).</a:t>
          </a:r>
          <a:endParaRPr lang="en-US" dirty="0"/>
        </a:p>
      </dgm:t>
    </dgm:pt>
    <dgm:pt modelId="{76CCA65D-1985-408B-877F-20FAE60AD5F9}" type="parTrans" cxnId="{0110DCDA-28E0-40B5-A890-5CB3A5BC57B0}">
      <dgm:prSet/>
      <dgm:spPr/>
      <dgm:t>
        <a:bodyPr/>
        <a:lstStyle/>
        <a:p>
          <a:endParaRPr lang="en-US"/>
        </a:p>
      </dgm:t>
    </dgm:pt>
    <dgm:pt modelId="{CC313A58-A9D6-4FB9-9656-9D4A67A7E665}" type="sibTrans" cxnId="{0110DCDA-28E0-40B5-A890-5CB3A5BC57B0}">
      <dgm:prSet/>
      <dgm:spPr/>
      <dgm:t>
        <a:bodyPr/>
        <a:lstStyle/>
        <a:p>
          <a:endParaRPr lang="en-US"/>
        </a:p>
      </dgm:t>
    </dgm:pt>
    <dgm:pt modelId="{C0A1C790-CE95-496E-BA4A-A01E19A5CF19}" type="pres">
      <dgm:prSet presAssocID="{D1921187-B407-4703-9BC7-F6942A902B5C}" presName="vert0" presStyleCnt="0">
        <dgm:presLayoutVars>
          <dgm:dir/>
          <dgm:animOne val="branch"/>
          <dgm:animLvl val="lvl"/>
        </dgm:presLayoutVars>
      </dgm:prSet>
      <dgm:spPr/>
    </dgm:pt>
    <dgm:pt modelId="{49503F06-8BC7-4E05-A7CB-640352098D2C}" type="pres">
      <dgm:prSet presAssocID="{AADD9E6B-BA3D-460D-BD6B-9F8FFEA6FE64}" presName="thickLine" presStyleLbl="alignNode1" presStyleIdx="0" presStyleCnt="4"/>
      <dgm:spPr/>
    </dgm:pt>
    <dgm:pt modelId="{59306005-A8B5-4F0C-875C-8B422B131A00}" type="pres">
      <dgm:prSet presAssocID="{AADD9E6B-BA3D-460D-BD6B-9F8FFEA6FE64}" presName="horz1" presStyleCnt="0"/>
      <dgm:spPr/>
    </dgm:pt>
    <dgm:pt modelId="{155918E8-75AD-4EBD-A649-096CB6BF119C}" type="pres">
      <dgm:prSet presAssocID="{AADD9E6B-BA3D-460D-BD6B-9F8FFEA6FE64}" presName="tx1" presStyleLbl="revTx" presStyleIdx="0" presStyleCnt="4" custScaleX="100098" custScaleY="150650" custLinFactNeighborX="50" custLinFactNeighborY="-9540"/>
      <dgm:spPr/>
    </dgm:pt>
    <dgm:pt modelId="{79AEBF5D-12EA-4421-B913-783B9AAA2FC1}" type="pres">
      <dgm:prSet presAssocID="{AADD9E6B-BA3D-460D-BD6B-9F8FFEA6FE64}" presName="vert1" presStyleCnt="0"/>
      <dgm:spPr/>
    </dgm:pt>
    <dgm:pt modelId="{DB552316-F66B-4E52-B56E-457BFB5CA5E2}" type="pres">
      <dgm:prSet presAssocID="{CB9BB4AD-7D7E-4E10-BC82-07DB321BA925}" presName="thickLine" presStyleLbl="alignNode1" presStyleIdx="1" presStyleCnt="4"/>
      <dgm:spPr/>
    </dgm:pt>
    <dgm:pt modelId="{472EA9F0-DB0C-4320-B7A6-27838382B1F7}" type="pres">
      <dgm:prSet presAssocID="{CB9BB4AD-7D7E-4E10-BC82-07DB321BA925}" presName="horz1" presStyleCnt="0"/>
      <dgm:spPr/>
    </dgm:pt>
    <dgm:pt modelId="{243EF49F-2DC1-44F3-82ED-DBC4355BE631}" type="pres">
      <dgm:prSet presAssocID="{CB9BB4AD-7D7E-4E10-BC82-07DB321BA925}" presName="tx1" presStyleLbl="revTx" presStyleIdx="1" presStyleCnt="4"/>
      <dgm:spPr/>
    </dgm:pt>
    <dgm:pt modelId="{77C447EC-2FDC-4A74-9F82-921992C06BA0}" type="pres">
      <dgm:prSet presAssocID="{CB9BB4AD-7D7E-4E10-BC82-07DB321BA925}" presName="vert1" presStyleCnt="0"/>
      <dgm:spPr/>
    </dgm:pt>
    <dgm:pt modelId="{77CCAFF4-9055-485D-8944-3F20F2D5ACDA}" type="pres">
      <dgm:prSet presAssocID="{5B9ECC18-527E-439F-A349-6CD4D572ACBE}" presName="thickLine" presStyleLbl="alignNode1" presStyleIdx="2" presStyleCnt="4"/>
      <dgm:spPr/>
    </dgm:pt>
    <dgm:pt modelId="{734DC6B8-3223-4A0D-AFE2-FACE09502E22}" type="pres">
      <dgm:prSet presAssocID="{5B9ECC18-527E-439F-A349-6CD4D572ACBE}" presName="horz1" presStyleCnt="0"/>
      <dgm:spPr/>
    </dgm:pt>
    <dgm:pt modelId="{AB20DE1D-0D71-4428-B36A-60EB7CE34357}" type="pres">
      <dgm:prSet presAssocID="{5B9ECC18-527E-439F-A349-6CD4D572ACBE}" presName="tx1" presStyleLbl="revTx" presStyleIdx="2" presStyleCnt="4"/>
      <dgm:spPr/>
    </dgm:pt>
    <dgm:pt modelId="{AADA0BEC-A9F9-4440-868D-B4039F891474}" type="pres">
      <dgm:prSet presAssocID="{5B9ECC18-527E-439F-A349-6CD4D572ACBE}" presName="vert1" presStyleCnt="0"/>
      <dgm:spPr/>
    </dgm:pt>
    <dgm:pt modelId="{C7636059-EB80-4046-A5A5-827B18006946}" type="pres">
      <dgm:prSet presAssocID="{E5BEBE5E-16CC-42D5-AE1D-2122985D3EDF}" presName="thickLine" presStyleLbl="alignNode1" presStyleIdx="3" presStyleCnt="4"/>
      <dgm:spPr/>
    </dgm:pt>
    <dgm:pt modelId="{808EE99B-5866-40E8-A147-CD11916C98A9}" type="pres">
      <dgm:prSet presAssocID="{E5BEBE5E-16CC-42D5-AE1D-2122985D3EDF}" presName="horz1" presStyleCnt="0"/>
      <dgm:spPr/>
    </dgm:pt>
    <dgm:pt modelId="{D1FFB131-FED0-4135-9317-4DC79261C1EA}" type="pres">
      <dgm:prSet presAssocID="{E5BEBE5E-16CC-42D5-AE1D-2122985D3EDF}" presName="tx1" presStyleLbl="revTx" presStyleIdx="3" presStyleCnt="4"/>
      <dgm:spPr/>
    </dgm:pt>
    <dgm:pt modelId="{AD3296BB-556B-46AC-A52C-915B67CF684A}" type="pres">
      <dgm:prSet presAssocID="{E5BEBE5E-16CC-42D5-AE1D-2122985D3EDF}" presName="vert1" presStyleCnt="0"/>
      <dgm:spPr/>
    </dgm:pt>
  </dgm:ptLst>
  <dgm:cxnLst>
    <dgm:cxn modelId="{EC4B2115-57CF-4164-94D0-37E6E0A0C24F}" type="presOf" srcId="{E5BEBE5E-16CC-42D5-AE1D-2122985D3EDF}" destId="{D1FFB131-FED0-4135-9317-4DC79261C1EA}" srcOrd="0" destOrd="0" presId="urn:microsoft.com/office/officeart/2008/layout/LinedList"/>
    <dgm:cxn modelId="{06BA3B6D-4F7F-4DD9-A0FD-414D5C852E9B}" type="presOf" srcId="{CB9BB4AD-7D7E-4E10-BC82-07DB321BA925}" destId="{243EF49F-2DC1-44F3-82ED-DBC4355BE631}" srcOrd="0" destOrd="0" presId="urn:microsoft.com/office/officeart/2008/layout/LinedList"/>
    <dgm:cxn modelId="{B2F88B54-AA6C-4BF3-8125-09221F1B5DFD}" srcId="{D1921187-B407-4703-9BC7-F6942A902B5C}" destId="{CB9BB4AD-7D7E-4E10-BC82-07DB321BA925}" srcOrd="1" destOrd="0" parTransId="{50BE59F5-3B8E-4CD7-9980-33953D2533B4}" sibTransId="{0B2563E4-14A1-48AF-8C16-1A28F21DB6E7}"/>
    <dgm:cxn modelId="{998B8EAB-9382-4525-A9AD-5937B0C02F60}" type="presOf" srcId="{5B9ECC18-527E-439F-A349-6CD4D572ACBE}" destId="{AB20DE1D-0D71-4428-B36A-60EB7CE34357}" srcOrd="0" destOrd="0" presId="urn:microsoft.com/office/officeart/2008/layout/LinedList"/>
    <dgm:cxn modelId="{CC5173B5-1B99-4D16-B172-0F2B9323B504}" type="presOf" srcId="{AADD9E6B-BA3D-460D-BD6B-9F8FFEA6FE64}" destId="{155918E8-75AD-4EBD-A649-096CB6BF119C}" srcOrd="0" destOrd="0" presId="urn:microsoft.com/office/officeart/2008/layout/LinedList"/>
    <dgm:cxn modelId="{E03277BE-D239-484D-8230-26E33B5E3738}" srcId="{D1921187-B407-4703-9BC7-F6942A902B5C}" destId="{AADD9E6B-BA3D-460D-BD6B-9F8FFEA6FE64}" srcOrd="0" destOrd="0" parTransId="{2F122AE5-606E-4847-84A9-D3573025BF56}" sibTransId="{75C72298-1FD3-427E-8678-B4D5D1CE88F3}"/>
    <dgm:cxn modelId="{A6D9D8CC-13C0-43E3-B231-D6F2E79786FA}" srcId="{D1921187-B407-4703-9BC7-F6942A902B5C}" destId="{5B9ECC18-527E-439F-A349-6CD4D572ACBE}" srcOrd="2" destOrd="0" parTransId="{509BD683-8A37-4B32-848A-1E694DE63F5A}" sibTransId="{A7F2C465-2FCC-4972-A5E0-C1E74600211E}"/>
    <dgm:cxn modelId="{BC1527D5-7B93-40F7-9D10-A9B83CD8F5E0}" type="presOf" srcId="{D1921187-B407-4703-9BC7-F6942A902B5C}" destId="{C0A1C790-CE95-496E-BA4A-A01E19A5CF19}" srcOrd="0" destOrd="0" presId="urn:microsoft.com/office/officeart/2008/layout/LinedList"/>
    <dgm:cxn modelId="{0110DCDA-28E0-40B5-A890-5CB3A5BC57B0}" srcId="{D1921187-B407-4703-9BC7-F6942A902B5C}" destId="{E5BEBE5E-16CC-42D5-AE1D-2122985D3EDF}" srcOrd="3" destOrd="0" parTransId="{76CCA65D-1985-408B-877F-20FAE60AD5F9}" sibTransId="{CC313A58-A9D6-4FB9-9656-9D4A67A7E665}"/>
    <dgm:cxn modelId="{1B634AF8-210F-414A-B936-B332A5DCCD9C}" type="presParOf" srcId="{C0A1C790-CE95-496E-BA4A-A01E19A5CF19}" destId="{49503F06-8BC7-4E05-A7CB-640352098D2C}" srcOrd="0" destOrd="0" presId="urn:microsoft.com/office/officeart/2008/layout/LinedList"/>
    <dgm:cxn modelId="{619E4FCC-7C6C-4DA5-8A66-4EA2498431B9}" type="presParOf" srcId="{C0A1C790-CE95-496E-BA4A-A01E19A5CF19}" destId="{59306005-A8B5-4F0C-875C-8B422B131A00}" srcOrd="1" destOrd="0" presId="urn:microsoft.com/office/officeart/2008/layout/LinedList"/>
    <dgm:cxn modelId="{4E9A968D-0E19-4700-A27F-198BF6D5036C}" type="presParOf" srcId="{59306005-A8B5-4F0C-875C-8B422B131A00}" destId="{155918E8-75AD-4EBD-A649-096CB6BF119C}" srcOrd="0" destOrd="0" presId="urn:microsoft.com/office/officeart/2008/layout/LinedList"/>
    <dgm:cxn modelId="{7DB1C0FD-EA91-4D9B-B1E7-F4242C8DA351}" type="presParOf" srcId="{59306005-A8B5-4F0C-875C-8B422B131A00}" destId="{79AEBF5D-12EA-4421-B913-783B9AAA2FC1}" srcOrd="1" destOrd="0" presId="urn:microsoft.com/office/officeart/2008/layout/LinedList"/>
    <dgm:cxn modelId="{835A44ED-0B31-4631-A3BB-B2750A7D4179}" type="presParOf" srcId="{C0A1C790-CE95-496E-BA4A-A01E19A5CF19}" destId="{DB552316-F66B-4E52-B56E-457BFB5CA5E2}" srcOrd="2" destOrd="0" presId="urn:microsoft.com/office/officeart/2008/layout/LinedList"/>
    <dgm:cxn modelId="{C96D1774-1A1D-4418-BE26-C338F7817204}" type="presParOf" srcId="{C0A1C790-CE95-496E-BA4A-A01E19A5CF19}" destId="{472EA9F0-DB0C-4320-B7A6-27838382B1F7}" srcOrd="3" destOrd="0" presId="urn:microsoft.com/office/officeart/2008/layout/LinedList"/>
    <dgm:cxn modelId="{2C0636AB-8ED9-4C91-B5BE-9F90B2C97B8A}" type="presParOf" srcId="{472EA9F0-DB0C-4320-B7A6-27838382B1F7}" destId="{243EF49F-2DC1-44F3-82ED-DBC4355BE631}" srcOrd="0" destOrd="0" presId="urn:microsoft.com/office/officeart/2008/layout/LinedList"/>
    <dgm:cxn modelId="{5F509813-7D3A-40EA-B42D-DF5FBBE23682}" type="presParOf" srcId="{472EA9F0-DB0C-4320-B7A6-27838382B1F7}" destId="{77C447EC-2FDC-4A74-9F82-921992C06BA0}" srcOrd="1" destOrd="0" presId="urn:microsoft.com/office/officeart/2008/layout/LinedList"/>
    <dgm:cxn modelId="{E71DE8EC-8BCC-4646-AF19-45C002873505}" type="presParOf" srcId="{C0A1C790-CE95-496E-BA4A-A01E19A5CF19}" destId="{77CCAFF4-9055-485D-8944-3F20F2D5ACDA}" srcOrd="4" destOrd="0" presId="urn:microsoft.com/office/officeart/2008/layout/LinedList"/>
    <dgm:cxn modelId="{0DDD0589-7393-4C47-991C-EE7744C0DF4C}" type="presParOf" srcId="{C0A1C790-CE95-496E-BA4A-A01E19A5CF19}" destId="{734DC6B8-3223-4A0D-AFE2-FACE09502E22}" srcOrd="5" destOrd="0" presId="urn:microsoft.com/office/officeart/2008/layout/LinedList"/>
    <dgm:cxn modelId="{E7156BF2-E912-4D6D-948A-9262FE9C0B6B}" type="presParOf" srcId="{734DC6B8-3223-4A0D-AFE2-FACE09502E22}" destId="{AB20DE1D-0D71-4428-B36A-60EB7CE34357}" srcOrd="0" destOrd="0" presId="urn:microsoft.com/office/officeart/2008/layout/LinedList"/>
    <dgm:cxn modelId="{D27909F5-81B9-4A4E-BFB7-71BEE67CFBA2}" type="presParOf" srcId="{734DC6B8-3223-4A0D-AFE2-FACE09502E22}" destId="{AADA0BEC-A9F9-4440-868D-B4039F891474}" srcOrd="1" destOrd="0" presId="urn:microsoft.com/office/officeart/2008/layout/LinedList"/>
    <dgm:cxn modelId="{2FFCF65C-2753-4E68-8680-37E52BF4677A}" type="presParOf" srcId="{C0A1C790-CE95-496E-BA4A-A01E19A5CF19}" destId="{C7636059-EB80-4046-A5A5-827B18006946}" srcOrd="6" destOrd="0" presId="urn:microsoft.com/office/officeart/2008/layout/LinedList"/>
    <dgm:cxn modelId="{2D963476-6F16-4161-81FE-AF685978E6C5}" type="presParOf" srcId="{C0A1C790-CE95-496E-BA4A-A01E19A5CF19}" destId="{808EE99B-5866-40E8-A147-CD11916C98A9}" srcOrd="7" destOrd="0" presId="urn:microsoft.com/office/officeart/2008/layout/LinedList"/>
    <dgm:cxn modelId="{9B3A013E-23D0-4DFD-A731-E99CCE6D17AD}" type="presParOf" srcId="{808EE99B-5866-40E8-A147-CD11916C98A9}" destId="{D1FFB131-FED0-4135-9317-4DC79261C1EA}" srcOrd="0" destOrd="0" presId="urn:microsoft.com/office/officeart/2008/layout/LinedList"/>
    <dgm:cxn modelId="{90DC3C53-3447-4C4B-A337-1464E36201D5}" type="presParOf" srcId="{808EE99B-5866-40E8-A147-CD11916C98A9}" destId="{AD3296BB-556B-46AC-A52C-915B67CF684A}"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2254102-142D-4807-AA9E-F3BFB37A5B02}"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070A4B56-8A31-4908-9D3E-7B0DC5B9383E}">
      <dgm:prSet/>
      <dgm:spPr/>
      <dgm:t>
        <a:bodyPr/>
        <a:lstStyle/>
        <a:p>
          <a:r>
            <a:rPr lang="en-US" b="1" i="0"/>
            <a:t>White </a:t>
          </a:r>
          <a:r>
            <a:rPr lang="en-US" b="0" i="0"/>
            <a:t>- 158,220 people or 51.4%</a:t>
          </a:r>
          <a:endParaRPr lang="en-US"/>
        </a:p>
      </dgm:t>
    </dgm:pt>
    <dgm:pt modelId="{9290A3B6-5243-4BB2-8C82-41C460EB50E9}" type="parTrans" cxnId="{6CB1F019-E7F8-49AD-A54C-604688018698}">
      <dgm:prSet/>
      <dgm:spPr/>
      <dgm:t>
        <a:bodyPr/>
        <a:lstStyle/>
        <a:p>
          <a:endParaRPr lang="en-US"/>
        </a:p>
      </dgm:t>
    </dgm:pt>
    <dgm:pt modelId="{DB5EA784-0D34-4805-8CF1-7C33991DBAA7}" type="sibTrans" cxnId="{6CB1F019-E7F8-49AD-A54C-604688018698}">
      <dgm:prSet/>
      <dgm:spPr/>
      <dgm:t>
        <a:bodyPr/>
        <a:lstStyle/>
        <a:p>
          <a:endParaRPr lang="en-US"/>
        </a:p>
      </dgm:t>
    </dgm:pt>
    <dgm:pt modelId="{8559C2BF-BC3B-4B92-AF09-1F9A7AE7A214}">
      <dgm:prSet/>
      <dgm:spPr/>
      <dgm:t>
        <a:bodyPr/>
        <a:lstStyle/>
        <a:p>
          <a:r>
            <a:rPr lang="en-US" b="1" i="0"/>
            <a:t>Black </a:t>
          </a:r>
          <a:r>
            <a:rPr lang="en-US" b="0" i="0"/>
            <a:t>- 77,299 people or 25.1%</a:t>
          </a:r>
          <a:endParaRPr lang="en-US"/>
        </a:p>
      </dgm:t>
    </dgm:pt>
    <dgm:pt modelId="{EE3C9552-4E3C-44CC-927B-31F610F1370E}" type="parTrans" cxnId="{2D6E010C-98FD-486F-A56F-6A16A3353F35}">
      <dgm:prSet/>
      <dgm:spPr/>
      <dgm:t>
        <a:bodyPr/>
        <a:lstStyle/>
        <a:p>
          <a:endParaRPr lang="en-US"/>
        </a:p>
      </dgm:t>
    </dgm:pt>
    <dgm:pt modelId="{10AA9E4D-7D1F-4CF3-9687-B782365BF0B6}" type="sibTrans" cxnId="{2D6E010C-98FD-486F-A56F-6A16A3353F35}">
      <dgm:prSet/>
      <dgm:spPr/>
      <dgm:t>
        <a:bodyPr/>
        <a:lstStyle/>
        <a:p>
          <a:endParaRPr lang="en-US"/>
        </a:p>
      </dgm:t>
    </dgm:pt>
    <dgm:pt modelId="{A3A60D30-99A8-4FC1-9879-2474B7151B6E}">
      <dgm:prSet/>
      <dgm:spPr/>
      <dgm:t>
        <a:bodyPr/>
        <a:lstStyle/>
        <a:p>
          <a:r>
            <a:rPr lang="en-US" b="1" i="0"/>
            <a:t>Asian </a:t>
          </a:r>
          <a:r>
            <a:rPr lang="en-US" b="0" i="0"/>
            <a:t>- 30,540 people or 9.9%</a:t>
          </a:r>
          <a:endParaRPr lang="en-US"/>
        </a:p>
      </dgm:t>
    </dgm:pt>
    <dgm:pt modelId="{CA6E2F43-FAC1-4360-B9EB-35C1A19DE45D}" type="parTrans" cxnId="{2A772177-FEAD-45DB-B8C0-A471F57307D5}">
      <dgm:prSet/>
      <dgm:spPr/>
      <dgm:t>
        <a:bodyPr/>
        <a:lstStyle/>
        <a:p>
          <a:endParaRPr lang="en-US"/>
        </a:p>
      </dgm:t>
    </dgm:pt>
    <dgm:pt modelId="{DE23936A-F605-4E52-8731-F08DB6CCEE0E}" type="sibTrans" cxnId="{2A772177-FEAD-45DB-B8C0-A471F57307D5}">
      <dgm:prSet/>
      <dgm:spPr/>
      <dgm:t>
        <a:bodyPr/>
        <a:lstStyle/>
        <a:p>
          <a:endParaRPr lang="en-US"/>
        </a:p>
      </dgm:t>
    </dgm:pt>
    <dgm:pt modelId="{7C569F68-93CD-4842-B239-E4397208EDC4}">
      <dgm:prSet/>
      <dgm:spPr/>
      <dgm:t>
        <a:bodyPr/>
        <a:lstStyle/>
        <a:p>
          <a:r>
            <a:rPr lang="en-US" b="1" i="0"/>
            <a:t>Mixed </a:t>
          </a:r>
          <a:r>
            <a:rPr lang="en-US" b="0" i="0"/>
            <a:t>- 22,151 people or 7.2%</a:t>
          </a:r>
          <a:endParaRPr lang="en-US"/>
        </a:p>
      </dgm:t>
    </dgm:pt>
    <dgm:pt modelId="{6FDACA67-85C8-42EE-9DFE-9C38708F1144}" type="parTrans" cxnId="{269E1C4B-553E-4F09-B26F-0867D6AF2EEC}">
      <dgm:prSet/>
      <dgm:spPr/>
      <dgm:t>
        <a:bodyPr/>
        <a:lstStyle/>
        <a:p>
          <a:endParaRPr lang="en-US"/>
        </a:p>
      </dgm:t>
    </dgm:pt>
    <dgm:pt modelId="{741F331A-C2D6-498F-AB76-D3493F8D7ECC}" type="sibTrans" cxnId="{269E1C4B-553E-4F09-B26F-0867D6AF2EEC}">
      <dgm:prSet/>
      <dgm:spPr/>
      <dgm:t>
        <a:bodyPr/>
        <a:lstStyle/>
        <a:p>
          <a:endParaRPr lang="en-US"/>
        </a:p>
      </dgm:t>
    </dgm:pt>
    <dgm:pt modelId="{918D410A-0660-473F-B1A2-F767ADA2D79D}">
      <dgm:prSet/>
      <dgm:spPr/>
      <dgm:t>
        <a:bodyPr/>
        <a:lstStyle/>
        <a:p>
          <a:r>
            <a:rPr lang="en-US" b="1" i="0"/>
            <a:t>Other </a:t>
          </a:r>
          <a:r>
            <a:rPr lang="en-US" b="0" i="0"/>
            <a:t>- 19,430 people or 6.3% </a:t>
          </a:r>
          <a:endParaRPr lang="en-US"/>
        </a:p>
      </dgm:t>
    </dgm:pt>
    <dgm:pt modelId="{43224381-CBB0-421B-B591-BEC969299C3F}" type="parTrans" cxnId="{5A0C4F45-718B-47E8-AC9F-31A48D77338D}">
      <dgm:prSet/>
      <dgm:spPr/>
      <dgm:t>
        <a:bodyPr/>
        <a:lstStyle/>
        <a:p>
          <a:endParaRPr lang="en-US"/>
        </a:p>
      </dgm:t>
    </dgm:pt>
    <dgm:pt modelId="{A8FA63C6-F656-40D2-AAEB-92F742B4485A}" type="sibTrans" cxnId="{5A0C4F45-718B-47E8-AC9F-31A48D77338D}">
      <dgm:prSet/>
      <dgm:spPr/>
      <dgm:t>
        <a:bodyPr/>
        <a:lstStyle/>
        <a:p>
          <a:endParaRPr lang="en-US"/>
        </a:p>
      </dgm:t>
    </dgm:pt>
    <dgm:pt modelId="{2AA79CAC-AE75-43B5-8508-12886A0B10C4}">
      <dgm:prSet/>
      <dgm:spPr/>
      <dgm:t>
        <a:bodyPr/>
        <a:lstStyle/>
        <a:p>
          <a:r>
            <a:rPr lang="en-US" b="1"/>
            <a:t>(Census 2021)</a:t>
          </a:r>
          <a:endParaRPr lang="en-US"/>
        </a:p>
      </dgm:t>
    </dgm:pt>
    <dgm:pt modelId="{F0D12A8D-26BD-469C-A6C2-FFE24A71E5C6}" type="parTrans" cxnId="{8DEC8FCF-8D52-41F2-A3E9-837D3056F1F3}">
      <dgm:prSet/>
      <dgm:spPr/>
      <dgm:t>
        <a:bodyPr/>
        <a:lstStyle/>
        <a:p>
          <a:endParaRPr lang="en-US"/>
        </a:p>
      </dgm:t>
    </dgm:pt>
    <dgm:pt modelId="{D87BE085-2B1C-49B4-8E4B-F535395070B8}" type="sibTrans" cxnId="{8DEC8FCF-8D52-41F2-A3E9-837D3056F1F3}">
      <dgm:prSet/>
      <dgm:spPr/>
      <dgm:t>
        <a:bodyPr/>
        <a:lstStyle/>
        <a:p>
          <a:endParaRPr lang="en-US"/>
        </a:p>
      </dgm:t>
    </dgm:pt>
    <dgm:pt modelId="{44ACF9B5-388A-4CFE-BDEB-842B46F5B0C8}" type="pres">
      <dgm:prSet presAssocID="{C2254102-142D-4807-AA9E-F3BFB37A5B02}" presName="vert0" presStyleCnt="0">
        <dgm:presLayoutVars>
          <dgm:dir/>
          <dgm:animOne val="branch"/>
          <dgm:animLvl val="lvl"/>
        </dgm:presLayoutVars>
      </dgm:prSet>
      <dgm:spPr/>
    </dgm:pt>
    <dgm:pt modelId="{D9BCD371-10C2-421E-9C0C-9F9FCF9BB02B}" type="pres">
      <dgm:prSet presAssocID="{070A4B56-8A31-4908-9D3E-7B0DC5B9383E}" presName="thickLine" presStyleLbl="alignNode1" presStyleIdx="0" presStyleCnt="6"/>
      <dgm:spPr/>
    </dgm:pt>
    <dgm:pt modelId="{B3EE6481-0A61-411D-84B3-C00D5105908A}" type="pres">
      <dgm:prSet presAssocID="{070A4B56-8A31-4908-9D3E-7B0DC5B9383E}" presName="horz1" presStyleCnt="0"/>
      <dgm:spPr/>
    </dgm:pt>
    <dgm:pt modelId="{9DC38490-93FD-482C-9C90-E2AFAE99FE36}" type="pres">
      <dgm:prSet presAssocID="{070A4B56-8A31-4908-9D3E-7B0DC5B9383E}" presName="tx1" presStyleLbl="revTx" presStyleIdx="0" presStyleCnt="6"/>
      <dgm:spPr/>
    </dgm:pt>
    <dgm:pt modelId="{8D9C4C33-73E5-4158-B79E-57B44FACB3F9}" type="pres">
      <dgm:prSet presAssocID="{070A4B56-8A31-4908-9D3E-7B0DC5B9383E}" presName="vert1" presStyleCnt="0"/>
      <dgm:spPr/>
    </dgm:pt>
    <dgm:pt modelId="{14F42B1E-665B-4300-A095-12EBA9FADBCA}" type="pres">
      <dgm:prSet presAssocID="{8559C2BF-BC3B-4B92-AF09-1F9A7AE7A214}" presName="thickLine" presStyleLbl="alignNode1" presStyleIdx="1" presStyleCnt="6"/>
      <dgm:spPr/>
    </dgm:pt>
    <dgm:pt modelId="{28AD0E7B-5B56-4B93-B173-F84E26CE64F1}" type="pres">
      <dgm:prSet presAssocID="{8559C2BF-BC3B-4B92-AF09-1F9A7AE7A214}" presName="horz1" presStyleCnt="0"/>
      <dgm:spPr/>
    </dgm:pt>
    <dgm:pt modelId="{DBA33EFE-6FE3-4E33-9881-C657A0A85416}" type="pres">
      <dgm:prSet presAssocID="{8559C2BF-BC3B-4B92-AF09-1F9A7AE7A214}" presName="tx1" presStyleLbl="revTx" presStyleIdx="1" presStyleCnt="6"/>
      <dgm:spPr/>
    </dgm:pt>
    <dgm:pt modelId="{8FE4AA28-D5BF-465C-BC49-BA8C52419EFD}" type="pres">
      <dgm:prSet presAssocID="{8559C2BF-BC3B-4B92-AF09-1F9A7AE7A214}" presName="vert1" presStyleCnt="0"/>
      <dgm:spPr/>
    </dgm:pt>
    <dgm:pt modelId="{4C5D437A-F7F0-4E48-BFA7-089420405B54}" type="pres">
      <dgm:prSet presAssocID="{A3A60D30-99A8-4FC1-9879-2474B7151B6E}" presName="thickLine" presStyleLbl="alignNode1" presStyleIdx="2" presStyleCnt="6"/>
      <dgm:spPr/>
    </dgm:pt>
    <dgm:pt modelId="{5D19D13A-EA1F-410D-B0EC-DCE3000E6BE3}" type="pres">
      <dgm:prSet presAssocID="{A3A60D30-99A8-4FC1-9879-2474B7151B6E}" presName="horz1" presStyleCnt="0"/>
      <dgm:spPr/>
    </dgm:pt>
    <dgm:pt modelId="{8B43D912-A40F-44A6-A7C5-C1708AAA6259}" type="pres">
      <dgm:prSet presAssocID="{A3A60D30-99A8-4FC1-9879-2474B7151B6E}" presName="tx1" presStyleLbl="revTx" presStyleIdx="2" presStyleCnt="6"/>
      <dgm:spPr/>
    </dgm:pt>
    <dgm:pt modelId="{550F6C2B-E17F-4F14-84AF-0FC8D4F55C19}" type="pres">
      <dgm:prSet presAssocID="{A3A60D30-99A8-4FC1-9879-2474B7151B6E}" presName="vert1" presStyleCnt="0"/>
      <dgm:spPr/>
    </dgm:pt>
    <dgm:pt modelId="{902DC4EC-F180-45A6-A38F-82D94199011A}" type="pres">
      <dgm:prSet presAssocID="{7C569F68-93CD-4842-B239-E4397208EDC4}" presName="thickLine" presStyleLbl="alignNode1" presStyleIdx="3" presStyleCnt="6"/>
      <dgm:spPr/>
    </dgm:pt>
    <dgm:pt modelId="{DB279FBC-A113-44F3-A2B7-FB1424E398ED}" type="pres">
      <dgm:prSet presAssocID="{7C569F68-93CD-4842-B239-E4397208EDC4}" presName="horz1" presStyleCnt="0"/>
      <dgm:spPr/>
    </dgm:pt>
    <dgm:pt modelId="{2E1CDB97-3C1D-45C1-8AEC-7AB8F69013E2}" type="pres">
      <dgm:prSet presAssocID="{7C569F68-93CD-4842-B239-E4397208EDC4}" presName="tx1" presStyleLbl="revTx" presStyleIdx="3" presStyleCnt="6"/>
      <dgm:spPr/>
    </dgm:pt>
    <dgm:pt modelId="{7BC9C91A-CE39-4984-8037-F2FE295B2DB3}" type="pres">
      <dgm:prSet presAssocID="{7C569F68-93CD-4842-B239-E4397208EDC4}" presName="vert1" presStyleCnt="0"/>
      <dgm:spPr/>
    </dgm:pt>
    <dgm:pt modelId="{4021B21A-4601-46E0-A0B1-029C1D8826C7}" type="pres">
      <dgm:prSet presAssocID="{918D410A-0660-473F-B1A2-F767ADA2D79D}" presName="thickLine" presStyleLbl="alignNode1" presStyleIdx="4" presStyleCnt="6"/>
      <dgm:spPr/>
    </dgm:pt>
    <dgm:pt modelId="{D56517AB-E0E9-4012-B91C-822409758A4D}" type="pres">
      <dgm:prSet presAssocID="{918D410A-0660-473F-B1A2-F767ADA2D79D}" presName="horz1" presStyleCnt="0"/>
      <dgm:spPr/>
    </dgm:pt>
    <dgm:pt modelId="{12E34E83-7D9F-4E19-B245-36AF31E09257}" type="pres">
      <dgm:prSet presAssocID="{918D410A-0660-473F-B1A2-F767ADA2D79D}" presName="tx1" presStyleLbl="revTx" presStyleIdx="4" presStyleCnt="6"/>
      <dgm:spPr/>
    </dgm:pt>
    <dgm:pt modelId="{CCCA95B4-0407-4E91-8C95-BF91404788D6}" type="pres">
      <dgm:prSet presAssocID="{918D410A-0660-473F-B1A2-F767ADA2D79D}" presName="vert1" presStyleCnt="0"/>
      <dgm:spPr/>
    </dgm:pt>
    <dgm:pt modelId="{E56C7F78-AE18-4B4C-B4C6-57CE1C1D45FC}" type="pres">
      <dgm:prSet presAssocID="{2AA79CAC-AE75-43B5-8508-12886A0B10C4}" presName="thickLine" presStyleLbl="alignNode1" presStyleIdx="5" presStyleCnt="6"/>
      <dgm:spPr/>
    </dgm:pt>
    <dgm:pt modelId="{8DED4C88-B2C6-46BC-AE70-A59087952294}" type="pres">
      <dgm:prSet presAssocID="{2AA79CAC-AE75-43B5-8508-12886A0B10C4}" presName="horz1" presStyleCnt="0"/>
      <dgm:spPr/>
    </dgm:pt>
    <dgm:pt modelId="{C35B296F-2016-4D23-B612-AF25ACA7CB17}" type="pres">
      <dgm:prSet presAssocID="{2AA79CAC-AE75-43B5-8508-12886A0B10C4}" presName="tx1" presStyleLbl="revTx" presStyleIdx="5" presStyleCnt="6"/>
      <dgm:spPr/>
    </dgm:pt>
    <dgm:pt modelId="{587DC452-9874-48FC-9EE8-AD05564AACB8}" type="pres">
      <dgm:prSet presAssocID="{2AA79CAC-AE75-43B5-8508-12886A0B10C4}" presName="vert1" presStyleCnt="0"/>
      <dgm:spPr/>
    </dgm:pt>
  </dgm:ptLst>
  <dgm:cxnLst>
    <dgm:cxn modelId="{2D6E010C-98FD-486F-A56F-6A16A3353F35}" srcId="{C2254102-142D-4807-AA9E-F3BFB37A5B02}" destId="{8559C2BF-BC3B-4B92-AF09-1F9A7AE7A214}" srcOrd="1" destOrd="0" parTransId="{EE3C9552-4E3C-44CC-927B-31F610F1370E}" sibTransId="{10AA9E4D-7D1F-4CF3-9687-B782365BF0B6}"/>
    <dgm:cxn modelId="{6CB1F019-E7F8-49AD-A54C-604688018698}" srcId="{C2254102-142D-4807-AA9E-F3BFB37A5B02}" destId="{070A4B56-8A31-4908-9D3E-7B0DC5B9383E}" srcOrd="0" destOrd="0" parTransId="{9290A3B6-5243-4BB2-8C82-41C460EB50E9}" sibTransId="{DB5EA784-0D34-4805-8CF1-7C33991DBAA7}"/>
    <dgm:cxn modelId="{E4BE4228-87DD-4EDB-AA50-E0A70570C049}" type="presOf" srcId="{7C569F68-93CD-4842-B239-E4397208EDC4}" destId="{2E1CDB97-3C1D-45C1-8AEC-7AB8F69013E2}" srcOrd="0" destOrd="0" presId="urn:microsoft.com/office/officeart/2008/layout/LinedList"/>
    <dgm:cxn modelId="{5A0C4F45-718B-47E8-AC9F-31A48D77338D}" srcId="{C2254102-142D-4807-AA9E-F3BFB37A5B02}" destId="{918D410A-0660-473F-B1A2-F767ADA2D79D}" srcOrd="4" destOrd="0" parTransId="{43224381-CBB0-421B-B591-BEC969299C3F}" sibTransId="{A8FA63C6-F656-40D2-AAEB-92F742B4485A}"/>
    <dgm:cxn modelId="{269E1C4B-553E-4F09-B26F-0867D6AF2EEC}" srcId="{C2254102-142D-4807-AA9E-F3BFB37A5B02}" destId="{7C569F68-93CD-4842-B239-E4397208EDC4}" srcOrd="3" destOrd="0" parTransId="{6FDACA67-85C8-42EE-9DFE-9C38708F1144}" sibTransId="{741F331A-C2D6-498F-AB76-D3493F8D7ECC}"/>
    <dgm:cxn modelId="{5BDF5A4D-21F9-4F83-821E-5BE02C2BDE4F}" type="presOf" srcId="{918D410A-0660-473F-B1A2-F767ADA2D79D}" destId="{12E34E83-7D9F-4E19-B245-36AF31E09257}" srcOrd="0" destOrd="0" presId="urn:microsoft.com/office/officeart/2008/layout/LinedList"/>
    <dgm:cxn modelId="{2A772177-FEAD-45DB-B8C0-A471F57307D5}" srcId="{C2254102-142D-4807-AA9E-F3BFB37A5B02}" destId="{A3A60D30-99A8-4FC1-9879-2474B7151B6E}" srcOrd="2" destOrd="0" parTransId="{CA6E2F43-FAC1-4360-B9EB-35C1A19DE45D}" sibTransId="{DE23936A-F605-4E52-8731-F08DB6CCEE0E}"/>
    <dgm:cxn modelId="{0520627D-B0EC-46BC-9390-3CF28D8CE0DB}" type="presOf" srcId="{070A4B56-8A31-4908-9D3E-7B0DC5B9383E}" destId="{9DC38490-93FD-482C-9C90-E2AFAE99FE36}" srcOrd="0" destOrd="0" presId="urn:microsoft.com/office/officeart/2008/layout/LinedList"/>
    <dgm:cxn modelId="{F226379A-3F8D-4E83-84C0-5CAAFB8848F1}" type="presOf" srcId="{8559C2BF-BC3B-4B92-AF09-1F9A7AE7A214}" destId="{DBA33EFE-6FE3-4E33-9881-C657A0A85416}" srcOrd="0" destOrd="0" presId="urn:microsoft.com/office/officeart/2008/layout/LinedList"/>
    <dgm:cxn modelId="{5E0D32C9-A10D-4598-8FF1-416AECF4D390}" type="presOf" srcId="{A3A60D30-99A8-4FC1-9879-2474B7151B6E}" destId="{8B43D912-A40F-44A6-A7C5-C1708AAA6259}" srcOrd="0" destOrd="0" presId="urn:microsoft.com/office/officeart/2008/layout/LinedList"/>
    <dgm:cxn modelId="{845E39CF-6862-40C4-B081-163FD1E660AF}" type="presOf" srcId="{C2254102-142D-4807-AA9E-F3BFB37A5B02}" destId="{44ACF9B5-388A-4CFE-BDEB-842B46F5B0C8}" srcOrd="0" destOrd="0" presId="urn:microsoft.com/office/officeart/2008/layout/LinedList"/>
    <dgm:cxn modelId="{8DEC8FCF-8D52-41F2-A3E9-837D3056F1F3}" srcId="{C2254102-142D-4807-AA9E-F3BFB37A5B02}" destId="{2AA79CAC-AE75-43B5-8508-12886A0B10C4}" srcOrd="5" destOrd="0" parTransId="{F0D12A8D-26BD-469C-A6C2-FFE24A71E5C6}" sibTransId="{D87BE085-2B1C-49B4-8E4B-F535395070B8}"/>
    <dgm:cxn modelId="{56192CF9-BF23-4149-8747-9244ECBED190}" type="presOf" srcId="{2AA79CAC-AE75-43B5-8508-12886A0B10C4}" destId="{C35B296F-2016-4D23-B612-AF25ACA7CB17}" srcOrd="0" destOrd="0" presId="urn:microsoft.com/office/officeart/2008/layout/LinedList"/>
    <dgm:cxn modelId="{CCF71BC2-458C-4BD3-B86C-C06ADE11ED37}" type="presParOf" srcId="{44ACF9B5-388A-4CFE-BDEB-842B46F5B0C8}" destId="{D9BCD371-10C2-421E-9C0C-9F9FCF9BB02B}" srcOrd="0" destOrd="0" presId="urn:microsoft.com/office/officeart/2008/layout/LinedList"/>
    <dgm:cxn modelId="{782B475E-5866-459F-80B9-FD47FE474E8D}" type="presParOf" srcId="{44ACF9B5-388A-4CFE-BDEB-842B46F5B0C8}" destId="{B3EE6481-0A61-411D-84B3-C00D5105908A}" srcOrd="1" destOrd="0" presId="urn:microsoft.com/office/officeart/2008/layout/LinedList"/>
    <dgm:cxn modelId="{D423A1A8-AA8E-4E52-85D6-A1DCE402AA79}" type="presParOf" srcId="{B3EE6481-0A61-411D-84B3-C00D5105908A}" destId="{9DC38490-93FD-482C-9C90-E2AFAE99FE36}" srcOrd="0" destOrd="0" presId="urn:microsoft.com/office/officeart/2008/layout/LinedList"/>
    <dgm:cxn modelId="{9A0B0A18-1EA2-4CFC-B9D4-0166CA554ED9}" type="presParOf" srcId="{B3EE6481-0A61-411D-84B3-C00D5105908A}" destId="{8D9C4C33-73E5-4158-B79E-57B44FACB3F9}" srcOrd="1" destOrd="0" presId="urn:microsoft.com/office/officeart/2008/layout/LinedList"/>
    <dgm:cxn modelId="{6F1792C1-360B-411A-8C52-B3D60F3BB7D4}" type="presParOf" srcId="{44ACF9B5-388A-4CFE-BDEB-842B46F5B0C8}" destId="{14F42B1E-665B-4300-A095-12EBA9FADBCA}" srcOrd="2" destOrd="0" presId="urn:microsoft.com/office/officeart/2008/layout/LinedList"/>
    <dgm:cxn modelId="{9D58F28A-62D4-4E1A-A276-B21D94B5FA95}" type="presParOf" srcId="{44ACF9B5-388A-4CFE-BDEB-842B46F5B0C8}" destId="{28AD0E7B-5B56-4B93-B173-F84E26CE64F1}" srcOrd="3" destOrd="0" presId="urn:microsoft.com/office/officeart/2008/layout/LinedList"/>
    <dgm:cxn modelId="{B82A3789-F8F2-4E14-88A7-1A369F65E9C8}" type="presParOf" srcId="{28AD0E7B-5B56-4B93-B173-F84E26CE64F1}" destId="{DBA33EFE-6FE3-4E33-9881-C657A0A85416}" srcOrd="0" destOrd="0" presId="urn:microsoft.com/office/officeart/2008/layout/LinedList"/>
    <dgm:cxn modelId="{F981B696-F008-4B2A-AD20-65913DC3ACA3}" type="presParOf" srcId="{28AD0E7B-5B56-4B93-B173-F84E26CE64F1}" destId="{8FE4AA28-D5BF-465C-BC49-BA8C52419EFD}" srcOrd="1" destOrd="0" presId="urn:microsoft.com/office/officeart/2008/layout/LinedList"/>
    <dgm:cxn modelId="{C67E40F4-C009-4BF7-BECF-6796460D0474}" type="presParOf" srcId="{44ACF9B5-388A-4CFE-BDEB-842B46F5B0C8}" destId="{4C5D437A-F7F0-4E48-BFA7-089420405B54}" srcOrd="4" destOrd="0" presId="urn:microsoft.com/office/officeart/2008/layout/LinedList"/>
    <dgm:cxn modelId="{B2956FA1-6EC7-4355-AE43-43EAAE0A6A5E}" type="presParOf" srcId="{44ACF9B5-388A-4CFE-BDEB-842B46F5B0C8}" destId="{5D19D13A-EA1F-410D-B0EC-DCE3000E6BE3}" srcOrd="5" destOrd="0" presId="urn:microsoft.com/office/officeart/2008/layout/LinedList"/>
    <dgm:cxn modelId="{AE07BFC9-72A1-46E8-81A8-5D394DF557B0}" type="presParOf" srcId="{5D19D13A-EA1F-410D-B0EC-DCE3000E6BE3}" destId="{8B43D912-A40F-44A6-A7C5-C1708AAA6259}" srcOrd="0" destOrd="0" presId="urn:microsoft.com/office/officeart/2008/layout/LinedList"/>
    <dgm:cxn modelId="{43DE04AF-3B40-433E-98E0-293A567AA1C3}" type="presParOf" srcId="{5D19D13A-EA1F-410D-B0EC-DCE3000E6BE3}" destId="{550F6C2B-E17F-4F14-84AF-0FC8D4F55C19}" srcOrd="1" destOrd="0" presId="urn:microsoft.com/office/officeart/2008/layout/LinedList"/>
    <dgm:cxn modelId="{DD41E2FA-90DB-45B3-865D-156741F00B70}" type="presParOf" srcId="{44ACF9B5-388A-4CFE-BDEB-842B46F5B0C8}" destId="{902DC4EC-F180-45A6-A38F-82D94199011A}" srcOrd="6" destOrd="0" presId="urn:microsoft.com/office/officeart/2008/layout/LinedList"/>
    <dgm:cxn modelId="{16A9EEC8-F307-498D-8215-DDDEC5B51BA5}" type="presParOf" srcId="{44ACF9B5-388A-4CFE-BDEB-842B46F5B0C8}" destId="{DB279FBC-A113-44F3-A2B7-FB1424E398ED}" srcOrd="7" destOrd="0" presId="urn:microsoft.com/office/officeart/2008/layout/LinedList"/>
    <dgm:cxn modelId="{B41A2ED8-1F29-4257-B89A-707F6176EB8A}" type="presParOf" srcId="{DB279FBC-A113-44F3-A2B7-FB1424E398ED}" destId="{2E1CDB97-3C1D-45C1-8AEC-7AB8F69013E2}" srcOrd="0" destOrd="0" presId="urn:microsoft.com/office/officeart/2008/layout/LinedList"/>
    <dgm:cxn modelId="{EE05461B-8E43-46E0-9442-40A399AF5403}" type="presParOf" srcId="{DB279FBC-A113-44F3-A2B7-FB1424E398ED}" destId="{7BC9C91A-CE39-4984-8037-F2FE295B2DB3}" srcOrd="1" destOrd="0" presId="urn:microsoft.com/office/officeart/2008/layout/LinedList"/>
    <dgm:cxn modelId="{4A4022E7-F497-4BF9-82B9-4AB132C443FC}" type="presParOf" srcId="{44ACF9B5-388A-4CFE-BDEB-842B46F5B0C8}" destId="{4021B21A-4601-46E0-A0B1-029C1D8826C7}" srcOrd="8" destOrd="0" presId="urn:microsoft.com/office/officeart/2008/layout/LinedList"/>
    <dgm:cxn modelId="{F106A4EE-6881-4D2B-A82A-6B948EB26A38}" type="presParOf" srcId="{44ACF9B5-388A-4CFE-BDEB-842B46F5B0C8}" destId="{D56517AB-E0E9-4012-B91C-822409758A4D}" srcOrd="9" destOrd="0" presId="urn:microsoft.com/office/officeart/2008/layout/LinedList"/>
    <dgm:cxn modelId="{42D49FE4-DE80-4123-AD42-EBE81302B18C}" type="presParOf" srcId="{D56517AB-E0E9-4012-B91C-822409758A4D}" destId="{12E34E83-7D9F-4E19-B245-36AF31E09257}" srcOrd="0" destOrd="0" presId="urn:microsoft.com/office/officeart/2008/layout/LinedList"/>
    <dgm:cxn modelId="{4E3C079A-7284-4758-AF8D-1A804C9461F3}" type="presParOf" srcId="{D56517AB-E0E9-4012-B91C-822409758A4D}" destId="{CCCA95B4-0407-4E91-8C95-BF91404788D6}" srcOrd="1" destOrd="0" presId="urn:microsoft.com/office/officeart/2008/layout/LinedList"/>
    <dgm:cxn modelId="{E0EDD019-2089-4848-89FE-53FB921DA503}" type="presParOf" srcId="{44ACF9B5-388A-4CFE-BDEB-842B46F5B0C8}" destId="{E56C7F78-AE18-4B4C-B4C6-57CE1C1D45FC}" srcOrd="10" destOrd="0" presId="urn:microsoft.com/office/officeart/2008/layout/LinedList"/>
    <dgm:cxn modelId="{AF9C9706-518B-49D5-A753-83BB39FFDEEA}" type="presParOf" srcId="{44ACF9B5-388A-4CFE-BDEB-842B46F5B0C8}" destId="{8DED4C88-B2C6-46BC-AE70-A59087952294}" srcOrd="11" destOrd="0" presId="urn:microsoft.com/office/officeart/2008/layout/LinedList"/>
    <dgm:cxn modelId="{1A5E9111-6BB1-467A-B2C5-F3763318FD8F}" type="presParOf" srcId="{8DED4C88-B2C6-46BC-AE70-A59087952294}" destId="{C35B296F-2016-4D23-B612-AF25ACA7CB17}" srcOrd="0" destOrd="0" presId="urn:microsoft.com/office/officeart/2008/layout/LinedList"/>
    <dgm:cxn modelId="{62D3F7C0-3C5E-4469-AA86-281471B95C88}" type="presParOf" srcId="{8DED4C88-B2C6-46BC-AE70-A59087952294}" destId="{587DC452-9874-48FC-9EE8-AD05564AACB8}"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5C8EBF6-7B21-45E5-81DE-C94239EE0CE6}"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A0846A4F-52EC-4710-A6F8-52EA0E3F161A}">
      <dgm:prSet/>
      <dgm:spPr/>
      <dgm:t>
        <a:bodyPr/>
        <a:lstStyle/>
        <a:p>
          <a:r>
            <a:rPr lang="en-US" b="1" i="0" dirty="0">
              <a:latin typeface="Arial" panose="020B0604020202020204" pitchFamily="34" charset="0"/>
              <a:cs typeface="Arial" panose="020B0604020202020204" pitchFamily="34" charset="0"/>
            </a:rPr>
            <a:t>The table below shows the  religious groups in Southwark: </a:t>
          </a:r>
          <a:endParaRPr lang="en-US" dirty="0">
            <a:latin typeface="Arial" panose="020B0604020202020204" pitchFamily="34" charset="0"/>
            <a:cs typeface="Arial" panose="020B0604020202020204" pitchFamily="34" charset="0"/>
          </a:endParaRPr>
        </a:p>
      </dgm:t>
    </dgm:pt>
    <dgm:pt modelId="{A07034E0-60ED-4581-8549-68554B2516E3}" type="parTrans" cxnId="{49D2146B-603A-4CDA-B465-E47C5AAFEDBF}">
      <dgm:prSet/>
      <dgm:spPr/>
      <dgm:t>
        <a:bodyPr/>
        <a:lstStyle/>
        <a:p>
          <a:endParaRPr lang="en-US"/>
        </a:p>
      </dgm:t>
    </dgm:pt>
    <dgm:pt modelId="{6B73910E-AC60-4DA8-9AB1-F9CFEC26F406}" type="sibTrans" cxnId="{49D2146B-603A-4CDA-B465-E47C5AAFEDBF}">
      <dgm:prSet/>
      <dgm:spPr/>
      <dgm:t>
        <a:bodyPr/>
        <a:lstStyle/>
        <a:p>
          <a:endParaRPr lang="en-US"/>
        </a:p>
      </dgm:t>
    </dgm:pt>
    <dgm:pt modelId="{B389848E-C06F-4E48-A808-CD35964121E2}">
      <dgm:prSet/>
      <dgm:spPr/>
      <dgm:t>
        <a:bodyPr/>
        <a:lstStyle/>
        <a:p>
          <a:r>
            <a:rPr lang="en-US" b="1" i="0" dirty="0">
              <a:latin typeface="Arial" panose="020B0604020202020204" pitchFamily="34" charset="0"/>
              <a:cs typeface="Arial" panose="020B0604020202020204" pitchFamily="34" charset="0"/>
            </a:rPr>
            <a:t>Christian </a:t>
          </a:r>
          <a:r>
            <a:rPr lang="en-US" b="0" i="0" dirty="0">
              <a:latin typeface="Arial" panose="020B0604020202020204" pitchFamily="34" charset="0"/>
              <a:cs typeface="Arial" panose="020B0604020202020204" pitchFamily="34" charset="0"/>
            </a:rPr>
            <a:t>- 133,299 people or 43.3%</a:t>
          </a:r>
          <a:endParaRPr lang="en-US" dirty="0">
            <a:latin typeface="Arial" panose="020B0604020202020204" pitchFamily="34" charset="0"/>
            <a:cs typeface="Arial" panose="020B0604020202020204" pitchFamily="34" charset="0"/>
          </a:endParaRPr>
        </a:p>
      </dgm:t>
    </dgm:pt>
    <dgm:pt modelId="{E744AA88-CD82-4CD4-8AF7-AB9BB79032CA}" type="parTrans" cxnId="{D7FD5B52-88CA-4FB2-AB4D-2738B36DB477}">
      <dgm:prSet/>
      <dgm:spPr/>
      <dgm:t>
        <a:bodyPr/>
        <a:lstStyle/>
        <a:p>
          <a:endParaRPr lang="en-US"/>
        </a:p>
      </dgm:t>
    </dgm:pt>
    <dgm:pt modelId="{5CE29DA2-2AD7-4DE2-92CA-4E221178C5B9}" type="sibTrans" cxnId="{D7FD5B52-88CA-4FB2-AB4D-2738B36DB477}">
      <dgm:prSet/>
      <dgm:spPr/>
      <dgm:t>
        <a:bodyPr/>
        <a:lstStyle/>
        <a:p>
          <a:endParaRPr lang="en-US"/>
        </a:p>
      </dgm:t>
    </dgm:pt>
    <dgm:pt modelId="{9D36E7D9-45D3-420D-9918-8935094033C7}">
      <dgm:prSet/>
      <dgm:spPr/>
      <dgm:t>
        <a:bodyPr/>
        <a:lstStyle/>
        <a:p>
          <a:r>
            <a:rPr lang="en-US" b="1" i="0" dirty="0">
              <a:latin typeface="Arial" panose="020B0604020202020204" pitchFamily="34" charset="0"/>
              <a:cs typeface="Arial" panose="020B0604020202020204" pitchFamily="34" charset="0"/>
            </a:rPr>
            <a:t>Buddhist </a:t>
          </a:r>
          <a:r>
            <a:rPr lang="en-US" b="0" i="0" dirty="0">
              <a:latin typeface="Arial" panose="020B0604020202020204" pitchFamily="34" charset="0"/>
              <a:cs typeface="Arial" panose="020B0604020202020204" pitchFamily="34" charset="0"/>
            </a:rPr>
            <a:t>- 2,965 people or 1.0%</a:t>
          </a:r>
          <a:endParaRPr lang="en-US" dirty="0">
            <a:latin typeface="Arial" panose="020B0604020202020204" pitchFamily="34" charset="0"/>
            <a:cs typeface="Arial" panose="020B0604020202020204" pitchFamily="34" charset="0"/>
          </a:endParaRPr>
        </a:p>
      </dgm:t>
    </dgm:pt>
    <dgm:pt modelId="{93DF89DD-E5A1-482F-8356-72290B0B54CB}" type="parTrans" cxnId="{CF7126B3-6DCA-4FDD-B070-76ED875708A6}">
      <dgm:prSet/>
      <dgm:spPr/>
      <dgm:t>
        <a:bodyPr/>
        <a:lstStyle/>
        <a:p>
          <a:endParaRPr lang="en-US"/>
        </a:p>
      </dgm:t>
    </dgm:pt>
    <dgm:pt modelId="{3B66622B-B5FF-40A4-94CE-0A2FE162A66C}" type="sibTrans" cxnId="{CF7126B3-6DCA-4FDD-B070-76ED875708A6}">
      <dgm:prSet/>
      <dgm:spPr/>
      <dgm:t>
        <a:bodyPr/>
        <a:lstStyle/>
        <a:p>
          <a:endParaRPr lang="en-US"/>
        </a:p>
      </dgm:t>
    </dgm:pt>
    <dgm:pt modelId="{08120CBA-D028-4BC5-81B4-6EAA7A595941}">
      <dgm:prSet/>
      <dgm:spPr/>
      <dgm:t>
        <a:bodyPr/>
        <a:lstStyle/>
        <a:p>
          <a:r>
            <a:rPr lang="en-US" b="1" i="0" dirty="0">
              <a:latin typeface="Arial" panose="020B0604020202020204" pitchFamily="34" charset="0"/>
              <a:cs typeface="Arial" panose="020B0604020202020204" pitchFamily="34" charset="0"/>
            </a:rPr>
            <a:t>Hindu </a:t>
          </a:r>
          <a:r>
            <a:rPr lang="en-US" b="0" i="0" dirty="0">
              <a:latin typeface="Arial" panose="020B0604020202020204" pitchFamily="34" charset="0"/>
              <a:cs typeface="Arial" panose="020B0604020202020204" pitchFamily="34" charset="0"/>
            </a:rPr>
            <a:t>- 3,444 people or 1.1%</a:t>
          </a:r>
          <a:endParaRPr lang="en-US" dirty="0">
            <a:latin typeface="Arial" panose="020B0604020202020204" pitchFamily="34" charset="0"/>
            <a:cs typeface="Arial" panose="020B0604020202020204" pitchFamily="34" charset="0"/>
          </a:endParaRPr>
        </a:p>
      </dgm:t>
    </dgm:pt>
    <dgm:pt modelId="{F8487CF6-6A60-4B07-80A6-E5FF7ABF90AD}" type="parTrans" cxnId="{09835599-C305-4B23-8BCD-0044F04C3B13}">
      <dgm:prSet/>
      <dgm:spPr/>
      <dgm:t>
        <a:bodyPr/>
        <a:lstStyle/>
        <a:p>
          <a:endParaRPr lang="en-US"/>
        </a:p>
      </dgm:t>
    </dgm:pt>
    <dgm:pt modelId="{71EE87D0-E2EE-4388-82FB-25F14187239C}" type="sibTrans" cxnId="{09835599-C305-4B23-8BCD-0044F04C3B13}">
      <dgm:prSet/>
      <dgm:spPr/>
      <dgm:t>
        <a:bodyPr/>
        <a:lstStyle/>
        <a:p>
          <a:endParaRPr lang="en-US"/>
        </a:p>
      </dgm:t>
    </dgm:pt>
    <dgm:pt modelId="{312BF345-C343-4CDF-B035-E4B562BD5428}">
      <dgm:prSet/>
      <dgm:spPr/>
      <dgm:t>
        <a:bodyPr/>
        <a:lstStyle/>
        <a:p>
          <a:r>
            <a:rPr lang="en-US" b="1" i="0" dirty="0">
              <a:latin typeface="Arial" panose="020B0604020202020204" pitchFamily="34" charset="0"/>
              <a:cs typeface="Arial" panose="020B0604020202020204" pitchFamily="34" charset="0"/>
            </a:rPr>
            <a:t>Jewish </a:t>
          </a:r>
          <a:r>
            <a:rPr lang="en-US" b="0" i="0" dirty="0">
              <a:latin typeface="Arial" panose="020B0604020202020204" pitchFamily="34" charset="0"/>
              <a:cs typeface="Arial" panose="020B0604020202020204" pitchFamily="34" charset="0"/>
            </a:rPr>
            <a:t>- 1,243 people or 0.4%</a:t>
          </a:r>
          <a:endParaRPr lang="en-US" dirty="0">
            <a:latin typeface="Arial" panose="020B0604020202020204" pitchFamily="34" charset="0"/>
            <a:cs typeface="Arial" panose="020B0604020202020204" pitchFamily="34" charset="0"/>
          </a:endParaRPr>
        </a:p>
      </dgm:t>
    </dgm:pt>
    <dgm:pt modelId="{BD1FF60C-55C2-4F48-935F-7291DBD0780B}" type="parTrans" cxnId="{4FE09A1D-E253-4AA3-9040-7E78BB374087}">
      <dgm:prSet/>
      <dgm:spPr/>
      <dgm:t>
        <a:bodyPr/>
        <a:lstStyle/>
        <a:p>
          <a:endParaRPr lang="en-US"/>
        </a:p>
      </dgm:t>
    </dgm:pt>
    <dgm:pt modelId="{48E6E039-3143-4CC9-8DBA-152BDBD83DDC}" type="sibTrans" cxnId="{4FE09A1D-E253-4AA3-9040-7E78BB374087}">
      <dgm:prSet/>
      <dgm:spPr/>
      <dgm:t>
        <a:bodyPr/>
        <a:lstStyle/>
        <a:p>
          <a:endParaRPr lang="en-US"/>
        </a:p>
      </dgm:t>
    </dgm:pt>
    <dgm:pt modelId="{ED051BF5-D6A0-47F7-9F68-F43E7D57EA2E}">
      <dgm:prSet/>
      <dgm:spPr/>
      <dgm:t>
        <a:bodyPr/>
        <a:lstStyle/>
        <a:p>
          <a:r>
            <a:rPr lang="en-US" b="1" i="0" dirty="0">
              <a:latin typeface="Arial" panose="020B0604020202020204" pitchFamily="34" charset="0"/>
              <a:cs typeface="Arial" panose="020B0604020202020204" pitchFamily="34" charset="0"/>
            </a:rPr>
            <a:t>Muslim </a:t>
          </a:r>
          <a:r>
            <a:rPr lang="en-US" b="0" i="0" dirty="0">
              <a:latin typeface="Arial" panose="020B0604020202020204" pitchFamily="34" charset="0"/>
              <a:cs typeface="Arial" panose="020B0604020202020204" pitchFamily="34" charset="0"/>
            </a:rPr>
            <a:t>- 29,633 people or 9.6%</a:t>
          </a:r>
          <a:endParaRPr lang="en-US" dirty="0">
            <a:latin typeface="Arial" panose="020B0604020202020204" pitchFamily="34" charset="0"/>
            <a:cs typeface="Arial" panose="020B0604020202020204" pitchFamily="34" charset="0"/>
          </a:endParaRPr>
        </a:p>
      </dgm:t>
    </dgm:pt>
    <dgm:pt modelId="{41819D29-2888-4553-B1A4-63E4989930E3}" type="parTrans" cxnId="{BEEA630D-D85B-4644-98D0-EA04A8ECED66}">
      <dgm:prSet/>
      <dgm:spPr/>
      <dgm:t>
        <a:bodyPr/>
        <a:lstStyle/>
        <a:p>
          <a:endParaRPr lang="en-US"/>
        </a:p>
      </dgm:t>
    </dgm:pt>
    <dgm:pt modelId="{CC4E2AC9-B576-438B-8D73-1F2651F5B483}" type="sibTrans" cxnId="{BEEA630D-D85B-4644-98D0-EA04A8ECED66}">
      <dgm:prSet/>
      <dgm:spPr/>
      <dgm:t>
        <a:bodyPr/>
        <a:lstStyle/>
        <a:p>
          <a:endParaRPr lang="en-US"/>
        </a:p>
      </dgm:t>
    </dgm:pt>
    <dgm:pt modelId="{9ED13716-82E3-4D6E-9F6E-D00AEFFCF2D6}">
      <dgm:prSet/>
      <dgm:spPr/>
      <dgm:t>
        <a:bodyPr/>
        <a:lstStyle/>
        <a:p>
          <a:r>
            <a:rPr lang="en-US" b="1" i="0" dirty="0">
              <a:latin typeface="Arial" panose="020B0604020202020204" pitchFamily="34" charset="0"/>
              <a:cs typeface="Arial" panose="020B0604020202020204" pitchFamily="34" charset="0"/>
            </a:rPr>
            <a:t>Sikh </a:t>
          </a:r>
          <a:r>
            <a:rPr lang="en-US" b="0" i="0" dirty="0">
              <a:latin typeface="Arial" panose="020B0604020202020204" pitchFamily="34" charset="0"/>
              <a:cs typeface="Arial" panose="020B0604020202020204" pitchFamily="34" charset="0"/>
            </a:rPr>
            <a:t>- 632 people or 0.2%</a:t>
          </a:r>
          <a:endParaRPr lang="en-US" dirty="0">
            <a:latin typeface="Arial" panose="020B0604020202020204" pitchFamily="34" charset="0"/>
            <a:cs typeface="Arial" panose="020B0604020202020204" pitchFamily="34" charset="0"/>
          </a:endParaRPr>
        </a:p>
      </dgm:t>
    </dgm:pt>
    <dgm:pt modelId="{266550C4-9013-4CCC-89FF-093D83095176}" type="parTrans" cxnId="{717DBCBF-7CE8-46B1-B3FB-CFB7A148039D}">
      <dgm:prSet/>
      <dgm:spPr/>
      <dgm:t>
        <a:bodyPr/>
        <a:lstStyle/>
        <a:p>
          <a:endParaRPr lang="en-US"/>
        </a:p>
      </dgm:t>
    </dgm:pt>
    <dgm:pt modelId="{692D28B0-CD18-42AE-A00A-8C1720BD9F6A}" type="sibTrans" cxnId="{717DBCBF-7CE8-46B1-B3FB-CFB7A148039D}">
      <dgm:prSet/>
      <dgm:spPr/>
      <dgm:t>
        <a:bodyPr/>
        <a:lstStyle/>
        <a:p>
          <a:endParaRPr lang="en-US"/>
        </a:p>
      </dgm:t>
    </dgm:pt>
    <dgm:pt modelId="{6E02C6A2-8388-4A83-99CC-BECBA5451BE7}">
      <dgm:prSet/>
      <dgm:spPr/>
      <dgm:t>
        <a:bodyPr/>
        <a:lstStyle/>
        <a:p>
          <a:r>
            <a:rPr lang="en-US" b="1" i="0" dirty="0">
              <a:latin typeface="Arial" panose="020B0604020202020204" pitchFamily="34" charset="0"/>
              <a:cs typeface="Arial" panose="020B0604020202020204" pitchFamily="34" charset="0"/>
            </a:rPr>
            <a:t>Other </a:t>
          </a:r>
          <a:r>
            <a:rPr lang="en-US" b="0" i="0" dirty="0">
              <a:latin typeface="Arial" panose="020B0604020202020204" pitchFamily="34" charset="0"/>
              <a:cs typeface="Arial" panose="020B0604020202020204" pitchFamily="34" charset="0"/>
            </a:rPr>
            <a:t>- 136,423 people or 44.3%</a:t>
          </a:r>
          <a:endParaRPr lang="en-US" dirty="0">
            <a:latin typeface="Arial" panose="020B0604020202020204" pitchFamily="34" charset="0"/>
            <a:cs typeface="Arial" panose="020B0604020202020204" pitchFamily="34" charset="0"/>
          </a:endParaRPr>
        </a:p>
      </dgm:t>
    </dgm:pt>
    <dgm:pt modelId="{4E2F897B-A734-4032-B5E7-B0425C1F2988}" type="parTrans" cxnId="{AAC0F958-ABEF-4A27-ADCE-47D3C4B32B46}">
      <dgm:prSet/>
      <dgm:spPr/>
      <dgm:t>
        <a:bodyPr/>
        <a:lstStyle/>
        <a:p>
          <a:endParaRPr lang="en-US"/>
        </a:p>
      </dgm:t>
    </dgm:pt>
    <dgm:pt modelId="{827621CF-F309-4300-9A70-8F1BD7525D27}" type="sibTrans" cxnId="{AAC0F958-ABEF-4A27-ADCE-47D3C4B32B46}">
      <dgm:prSet/>
      <dgm:spPr/>
      <dgm:t>
        <a:bodyPr/>
        <a:lstStyle/>
        <a:p>
          <a:endParaRPr lang="en-US"/>
        </a:p>
      </dgm:t>
    </dgm:pt>
    <dgm:pt modelId="{A76CD6A5-0284-45FC-B1F1-752829610C81}" type="pres">
      <dgm:prSet presAssocID="{35C8EBF6-7B21-45E5-81DE-C94239EE0CE6}" presName="vert0" presStyleCnt="0">
        <dgm:presLayoutVars>
          <dgm:dir/>
          <dgm:animOne val="branch"/>
          <dgm:animLvl val="lvl"/>
        </dgm:presLayoutVars>
      </dgm:prSet>
      <dgm:spPr/>
    </dgm:pt>
    <dgm:pt modelId="{4DD70C06-83F9-4E5E-B624-E4CB39CB917F}" type="pres">
      <dgm:prSet presAssocID="{A0846A4F-52EC-4710-A6F8-52EA0E3F161A}" presName="thickLine" presStyleLbl="alignNode1" presStyleIdx="0" presStyleCnt="8"/>
      <dgm:spPr/>
    </dgm:pt>
    <dgm:pt modelId="{FA1E65CA-B03B-4703-936A-2C883D0F9510}" type="pres">
      <dgm:prSet presAssocID="{A0846A4F-52EC-4710-A6F8-52EA0E3F161A}" presName="horz1" presStyleCnt="0"/>
      <dgm:spPr/>
    </dgm:pt>
    <dgm:pt modelId="{940D77A2-220A-4943-BA1F-A25EF30E46E7}" type="pres">
      <dgm:prSet presAssocID="{A0846A4F-52EC-4710-A6F8-52EA0E3F161A}" presName="tx1" presStyleLbl="revTx" presStyleIdx="0" presStyleCnt="8"/>
      <dgm:spPr/>
    </dgm:pt>
    <dgm:pt modelId="{FD9C242B-FF38-4B23-A51C-4B173D6F980B}" type="pres">
      <dgm:prSet presAssocID="{A0846A4F-52EC-4710-A6F8-52EA0E3F161A}" presName="vert1" presStyleCnt="0"/>
      <dgm:spPr/>
    </dgm:pt>
    <dgm:pt modelId="{EC0C89E6-9E4B-4D52-91B3-D1AC7C643118}" type="pres">
      <dgm:prSet presAssocID="{B389848E-C06F-4E48-A808-CD35964121E2}" presName="thickLine" presStyleLbl="alignNode1" presStyleIdx="1" presStyleCnt="8"/>
      <dgm:spPr/>
    </dgm:pt>
    <dgm:pt modelId="{13B759EF-C1B4-496E-BD13-EF80076D01AA}" type="pres">
      <dgm:prSet presAssocID="{B389848E-C06F-4E48-A808-CD35964121E2}" presName="horz1" presStyleCnt="0"/>
      <dgm:spPr/>
    </dgm:pt>
    <dgm:pt modelId="{AE91BD0D-8AD8-465C-A4F2-E11A8124D83F}" type="pres">
      <dgm:prSet presAssocID="{B389848E-C06F-4E48-A808-CD35964121E2}" presName="tx1" presStyleLbl="revTx" presStyleIdx="1" presStyleCnt="8"/>
      <dgm:spPr/>
    </dgm:pt>
    <dgm:pt modelId="{4D847D87-5A67-4F6A-9F79-6EB194ED099E}" type="pres">
      <dgm:prSet presAssocID="{B389848E-C06F-4E48-A808-CD35964121E2}" presName="vert1" presStyleCnt="0"/>
      <dgm:spPr/>
    </dgm:pt>
    <dgm:pt modelId="{913D15C7-8E64-4C24-88F3-972ED6EB6266}" type="pres">
      <dgm:prSet presAssocID="{9D36E7D9-45D3-420D-9918-8935094033C7}" presName="thickLine" presStyleLbl="alignNode1" presStyleIdx="2" presStyleCnt="8"/>
      <dgm:spPr/>
    </dgm:pt>
    <dgm:pt modelId="{B291D0B6-6E6F-4FC4-8139-7C2D5DFA912C}" type="pres">
      <dgm:prSet presAssocID="{9D36E7D9-45D3-420D-9918-8935094033C7}" presName="horz1" presStyleCnt="0"/>
      <dgm:spPr/>
    </dgm:pt>
    <dgm:pt modelId="{EFFEB6B4-4888-42EA-88C8-114D14C0A551}" type="pres">
      <dgm:prSet presAssocID="{9D36E7D9-45D3-420D-9918-8935094033C7}" presName="tx1" presStyleLbl="revTx" presStyleIdx="2" presStyleCnt="8"/>
      <dgm:spPr/>
    </dgm:pt>
    <dgm:pt modelId="{E442245F-0705-45E1-841B-6F5E7023C48A}" type="pres">
      <dgm:prSet presAssocID="{9D36E7D9-45D3-420D-9918-8935094033C7}" presName="vert1" presStyleCnt="0"/>
      <dgm:spPr/>
    </dgm:pt>
    <dgm:pt modelId="{5A912B79-A863-474A-AC88-4725339C833B}" type="pres">
      <dgm:prSet presAssocID="{08120CBA-D028-4BC5-81B4-6EAA7A595941}" presName="thickLine" presStyleLbl="alignNode1" presStyleIdx="3" presStyleCnt="8"/>
      <dgm:spPr/>
    </dgm:pt>
    <dgm:pt modelId="{E963CD97-E9A2-458D-BA41-6794A08C4106}" type="pres">
      <dgm:prSet presAssocID="{08120CBA-D028-4BC5-81B4-6EAA7A595941}" presName="horz1" presStyleCnt="0"/>
      <dgm:spPr/>
    </dgm:pt>
    <dgm:pt modelId="{F8E9DEBB-A045-4590-91FA-E5078914145E}" type="pres">
      <dgm:prSet presAssocID="{08120CBA-D028-4BC5-81B4-6EAA7A595941}" presName="tx1" presStyleLbl="revTx" presStyleIdx="3" presStyleCnt="8"/>
      <dgm:spPr/>
    </dgm:pt>
    <dgm:pt modelId="{AD1F0B14-74BE-487A-8EA0-2BAC6E4CDD3E}" type="pres">
      <dgm:prSet presAssocID="{08120CBA-D028-4BC5-81B4-6EAA7A595941}" presName="vert1" presStyleCnt="0"/>
      <dgm:spPr/>
    </dgm:pt>
    <dgm:pt modelId="{E9860C0A-6432-4B55-9DF8-AE009F3AB2CD}" type="pres">
      <dgm:prSet presAssocID="{312BF345-C343-4CDF-B035-E4B562BD5428}" presName="thickLine" presStyleLbl="alignNode1" presStyleIdx="4" presStyleCnt="8"/>
      <dgm:spPr/>
    </dgm:pt>
    <dgm:pt modelId="{416495D8-B375-49CC-B004-A36516508249}" type="pres">
      <dgm:prSet presAssocID="{312BF345-C343-4CDF-B035-E4B562BD5428}" presName="horz1" presStyleCnt="0"/>
      <dgm:spPr/>
    </dgm:pt>
    <dgm:pt modelId="{A4117FBE-62C0-4ED8-A6F4-418A880C8F18}" type="pres">
      <dgm:prSet presAssocID="{312BF345-C343-4CDF-B035-E4B562BD5428}" presName="tx1" presStyleLbl="revTx" presStyleIdx="4" presStyleCnt="8"/>
      <dgm:spPr/>
    </dgm:pt>
    <dgm:pt modelId="{03BBAF18-D1BF-4219-BF69-785CA417F052}" type="pres">
      <dgm:prSet presAssocID="{312BF345-C343-4CDF-B035-E4B562BD5428}" presName="vert1" presStyleCnt="0"/>
      <dgm:spPr/>
    </dgm:pt>
    <dgm:pt modelId="{98412C8F-DB8E-49A5-86C1-72B48D8AE17E}" type="pres">
      <dgm:prSet presAssocID="{ED051BF5-D6A0-47F7-9F68-F43E7D57EA2E}" presName="thickLine" presStyleLbl="alignNode1" presStyleIdx="5" presStyleCnt="8"/>
      <dgm:spPr/>
    </dgm:pt>
    <dgm:pt modelId="{07EA13AA-9669-4D3A-922C-EB9633F11972}" type="pres">
      <dgm:prSet presAssocID="{ED051BF5-D6A0-47F7-9F68-F43E7D57EA2E}" presName="horz1" presStyleCnt="0"/>
      <dgm:spPr/>
    </dgm:pt>
    <dgm:pt modelId="{99D0F346-560A-4483-BE61-60FF8AA266E3}" type="pres">
      <dgm:prSet presAssocID="{ED051BF5-D6A0-47F7-9F68-F43E7D57EA2E}" presName="tx1" presStyleLbl="revTx" presStyleIdx="5" presStyleCnt="8"/>
      <dgm:spPr/>
    </dgm:pt>
    <dgm:pt modelId="{5FB4C94D-F6BA-492C-B5EF-86A6E5B00BC9}" type="pres">
      <dgm:prSet presAssocID="{ED051BF5-D6A0-47F7-9F68-F43E7D57EA2E}" presName="vert1" presStyleCnt="0"/>
      <dgm:spPr/>
    </dgm:pt>
    <dgm:pt modelId="{35C89AA4-5D4D-4333-A1D7-F16120991F8C}" type="pres">
      <dgm:prSet presAssocID="{9ED13716-82E3-4D6E-9F6E-D00AEFFCF2D6}" presName="thickLine" presStyleLbl="alignNode1" presStyleIdx="6" presStyleCnt="8"/>
      <dgm:spPr/>
    </dgm:pt>
    <dgm:pt modelId="{D1821F32-04FC-46DC-974C-99E86B4669FC}" type="pres">
      <dgm:prSet presAssocID="{9ED13716-82E3-4D6E-9F6E-D00AEFFCF2D6}" presName="horz1" presStyleCnt="0"/>
      <dgm:spPr/>
    </dgm:pt>
    <dgm:pt modelId="{9CD1D5CE-6F27-4D41-B254-ADE17A2E6832}" type="pres">
      <dgm:prSet presAssocID="{9ED13716-82E3-4D6E-9F6E-D00AEFFCF2D6}" presName="tx1" presStyleLbl="revTx" presStyleIdx="6" presStyleCnt="8"/>
      <dgm:spPr/>
    </dgm:pt>
    <dgm:pt modelId="{D834E376-0456-4C14-8BCE-32CA1F09832F}" type="pres">
      <dgm:prSet presAssocID="{9ED13716-82E3-4D6E-9F6E-D00AEFFCF2D6}" presName="vert1" presStyleCnt="0"/>
      <dgm:spPr/>
    </dgm:pt>
    <dgm:pt modelId="{8746930E-DD4E-4A5D-A492-9336D78C2410}" type="pres">
      <dgm:prSet presAssocID="{6E02C6A2-8388-4A83-99CC-BECBA5451BE7}" presName="thickLine" presStyleLbl="alignNode1" presStyleIdx="7" presStyleCnt="8"/>
      <dgm:spPr/>
    </dgm:pt>
    <dgm:pt modelId="{49CB58C1-B50E-4D2C-A20B-2E398E034A85}" type="pres">
      <dgm:prSet presAssocID="{6E02C6A2-8388-4A83-99CC-BECBA5451BE7}" presName="horz1" presStyleCnt="0"/>
      <dgm:spPr/>
    </dgm:pt>
    <dgm:pt modelId="{C1A5FCEA-675B-4F4C-9296-9AB78DB70724}" type="pres">
      <dgm:prSet presAssocID="{6E02C6A2-8388-4A83-99CC-BECBA5451BE7}" presName="tx1" presStyleLbl="revTx" presStyleIdx="7" presStyleCnt="8"/>
      <dgm:spPr/>
    </dgm:pt>
    <dgm:pt modelId="{24E9F518-5E4E-4608-AE94-3EA6C9A845C6}" type="pres">
      <dgm:prSet presAssocID="{6E02C6A2-8388-4A83-99CC-BECBA5451BE7}" presName="vert1" presStyleCnt="0"/>
      <dgm:spPr/>
    </dgm:pt>
  </dgm:ptLst>
  <dgm:cxnLst>
    <dgm:cxn modelId="{BEEA630D-D85B-4644-98D0-EA04A8ECED66}" srcId="{35C8EBF6-7B21-45E5-81DE-C94239EE0CE6}" destId="{ED051BF5-D6A0-47F7-9F68-F43E7D57EA2E}" srcOrd="5" destOrd="0" parTransId="{41819D29-2888-4553-B1A4-63E4989930E3}" sibTransId="{CC4E2AC9-B576-438B-8D73-1F2651F5B483}"/>
    <dgm:cxn modelId="{4FE09A1D-E253-4AA3-9040-7E78BB374087}" srcId="{35C8EBF6-7B21-45E5-81DE-C94239EE0CE6}" destId="{312BF345-C343-4CDF-B035-E4B562BD5428}" srcOrd="4" destOrd="0" parTransId="{BD1FF60C-55C2-4F48-935F-7291DBD0780B}" sibTransId="{48E6E039-3143-4CC9-8DBA-152BDBD83DDC}"/>
    <dgm:cxn modelId="{1F9BD62A-8497-4966-B7ED-33446FCB3C41}" type="presOf" srcId="{B389848E-C06F-4E48-A808-CD35964121E2}" destId="{AE91BD0D-8AD8-465C-A4F2-E11A8124D83F}" srcOrd="0" destOrd="0" presId="urn:microsoft.com/office/officeart/2008/layout/LinedList"/>
    <dgm:cxn modelId="{ECB4C333-A0E2-4626-AC76-66FA95F53B1B}" type="presOf" srcId="{A0846A4F-52EC-4710-A6F8-52EA0E3F161A}" destId="{940D77A2-220A-4943-BA1F-A25EF30E46E7}" srcOrd="0" destOrd="0" presId="urn:microsoft.com/office/officeart/2008/layout/LinedList"/>
    <dgm:cxn modelId="{15D2573C-B864-4EE4-86BF-7082D857EBE7}" type="presOf" srcId="{ED051BF5-D6A0-47F7-9F68-F43E7D57EA2E}" destId="{99D0F346-560A-4483-BE61-60FF8AA266E3}" srcOrd="0" destOrd="0" presId="urn:microsoft.com/office/officeart/2008/layout/LinedList"/>
    <dgm:cxn modelId="{49D2146B-603A-4CDA-B465-E47C5AAFEDBF}" srcId="{35C8EBF6-7B21-45E5-81DE-C94239EE0CE6}" destId="{A0846A4F-52EC-4710-A6F8-52EA0E3F161A}" srcOrd="0" destOrd="0" parTransId="{A07034E0-60ED-4581-8549-68554B2516E3}" sibTransId="{6B73910E-AC60-4DA8-9AB1-F9CFEC26F406}"/>
    <dgm:cxn modelId="{B0CF3B4E-3C1F-463E-B61E-425E5805B5C8}" type="presOf" srcId="{08120CBA-D028-4BC5-81B4-6EAA7A595941}" destId="{F8E9DEBB-A045-4590-91FA-E5078914145E}" srcOrd="0" destOrd="0" presId="urn:microsoft.com/office/officeart/2008/layout/LinedList"/>
    <dgm:cxn modelId="{D7FD5B52-88CA-4FB2-AB4D-2738B36DB477}" srcId="{35C8EBF6-7B21-45E5-81DE-C94239EE0CE6}" destId="{B389848E-C06F-4E48-A808-CD35964121E2}" srcOrd="1" destOrd="0" parTransId="{E744AA88-CD82-4CD4-8AF7-AB9BB79032CA}" sibTransId="{5CE29DA2-2AD7-4DE2-92CA-4E221178C5B9}"/>
    <dgm:cxn modelId="{AAC0F958-ABEF-4A27-ADCE-47D3C4B32B46}" srcId="{35C8EBF6-7B21-45E5-81DE-C94239EE0CE6}" destId="{6E02C6A2-8388-4A83-99CC-BECBA5451BE7}" srcOrd="7" destOrd="0" parTransId="{4E2F897B-A734-4032-B5E7-B0425C1F2988}" sibTransId="{827621CF-F309-4300-9A70-8F1BD7525D27}"/>
    <dgm:cxn modelId="{A147F47E-6544-4047-BEE2-7B1B975A03B5}" type="presOf" srcId="{6E02C6A2-8388-4A83-99CC-BECBA5451BE7}" destId="{C1A5FCEA-675B-4F4C-9296-9AB78DB70724}" srcOrd="0" destOrd="0" presId="urn:microsoft.com/office/officeart/2008/layout/LinedList"/>
    <dgm:cxn modelId="{09835599-C305-4B23-8BCD-0044F04C3B13}" srcId="{35C8EBF6-7B21-45E5-81DE-C94239EE0CE6}" destId="{08120CBA-D028-4BC5-81B4-6EAA7A595941}" srcOrd="3" destOrd="0" parTransId="{F8487CF6-6A60-4B07-80A6-E5FF7ABF90AD}" sibTransId="{71EE87D0-E2EE-4388-82FB-25F14187239C}"/>
    <dgm:cxn modelId="{716D47AC-4627-44ED-AC9B-0D24E232833B}" type="presOf" srcId="{9ED13716-82E3-4D6E-9F6E-D00AEFFCF2D6}" destId="{9CD1D5CE-6F27-4D41-B254-ADE17A2E6832}" srcOrd="0" destOrd="0" presId="urn:microsoft.com/office/officeart/2008/layout/LinedList"/>
    <dgm:cxn modelId="{F9A565AD-4215-4D01-844E-A4BCC946EB7A}" type="presOf" srcId="{312BF345-C343-4CDF-B035-E4B562BD5428}" destId="{A4117FBE-62C0-4ED8-A6F4-418A880C8F18}" srcOrd="0" destOrd="0" presId="urn:microsoft.com/office/officeart/2008/layout/LinedList"/>
    <dgm:cxn modelId="{CF7126B3-6DCA-4FDD-B070-76ED875708A6}" srcId="{35C8EBF6-7B21-45E5-81DE-C94239EE0CE6}" destId="{9D36E7D9-45D3-420D-9918-8935094033C7}" srcOrd="2" destOrd="0" parTransId="{93DF89DD-E5A1-482F-8356-72290B0B54CB}" sibTransId="{3B66622B-B5FF-40A4-94CE-0A2FE162A66C}"/>
    <dgm:cxn modelId="{0B7E60BD-3B24-4687-BF9A-CFBFD8B63413}" type="presOf" srcId="{9D36E7D9-45D3-420D-9918-8935094033C7}" destId="{EFFEB6B4-4888-42EA-88C8-114D14C0A551}" srcOrd="0" destOrd="0" presId="urn:microsoft.com/office/officeart/2008/layout/LinedList"/>
    <dgm:cxn modelId="{717DBCBF-7CE8-46B1-B3FB-CFB7A148039D}" srcId="{35C8EBF6-7B21-45E5-81DE-C94239EE0CE6}" destId="{9ED13716-82E3-4D6E-9F6E-D00AEFFCF2D6}" srcOrd="6" destOrd="0" parTransId="{266550C4-9013-4CCC-89FF-093D83095176}" sibTransId="{692D28B0-CD18-42AE-A00A-8C1720BD9F6A}"/>
    <dgm:cxn modelId="{565C5DC4-93BD-4885-B66E-104F32C47715}" type="presOf" srcId="{35C8EBF6-7B21-45E5-81DE-C94239EE0CE6}" destId="{A76CD6A5-0284-45FC-B1F1-752829610C81}" srcOrd="0" destOrd="0" presId="urn:microsoft.com/office/officeart/2008/layout/LinedList"/>
    <dgm:cxn modelId="{57E51AFF-1596-4521-A2A1-C8B222F177F1}" type="presParOf" srcId="{A76CD6A5-0284-45FC-B1F1-752829610C81}" destId="{4DD70C06-83F9-4E5E-B624-E4CB39CB917F}" srcOrd="0" destOrd="0" presId="urn:microsoft.com/office/officeart/2008/layout/LinedList"/>
    <dgm:cxn modelId="{5112DA92-4F64-4C44-BED7-ABC9D64232D4}" type="presParOf" srcId="{A76CD6A5-0284-45FC-B1F1-752829610C81}" destId="{FA1E65CA-B03B-4703-936A-2C883D0F9510}" srcOrd="1" destOrd="0" presId="urn:microsoft.com/office/officeart/2008/layout/LinedList"/>
    <dgm:cxn modelId="{75A99454-5E2F-4026-B067-2D7F92A2ECC6}" type="presParOf" srcId="{FA1E65CA-B03B-4703-936A-2C883D0F9510}" destId="{940D77A2-220A-4943-BA1F-A25EF30E46E7}" srcOrd="0" destOrd="0" presId="urn:microsoft.com/office/officeart/2008/layout/LinedList"/>
    <dgm:cxn modelId="{8ADFB74B-53EC-487B-9961-34F7C8E6969D}" type="presParOf" srcId="{FA1E65CA-B03B-4703-936A-2C883D0F9510}" destId="{FD9C242B-FF38-4B23-A51C-4B173D6F980B}" srcOrd="1" destOrd="0" presId="urn:microsoft.com/office/officeart/2008/layout/LinedList"/>
    <dgm:cxn modelId="{46646472-6522-43F4-886A-16C9B1F2CE56}" type="presParOf" srcId="{A76CD6A5-0284-45FC-B1F1-752829610C81}" destId="{EC0C89E6-9E4B-4D52-91B3-D1AC7C643118}" srcOrd="2" destOrd="0" presId="urn:microsoft.com/office/officeart/2008/layout/LinedList"/>
    <dgm:cxn modelId="{A660EDBE-7863-49D4-9B39-61FF3725DDFF}" type="presParOf" srcId="{A76CD6A5-0284-45FC-B1F1-752829610C81}" destId="{13B759EF-C1B4-496E-BD13-EF80076D01AA}" srcOrd="3" destOrd="0" presId="urn:microsoft.com/office/officeart/2008/layout/LinedList"/>
    <dgm:cxn modelId="{53F65CEA-68BC-481F-B67D-1645F0DC6360}" type="presParOf" srcId="{13B759EF-C1B4-496E-BD13-EF80076D01AA}" destId="{AE91BD0D-8AD8-465C-A4F2-E11A8124D83F}" srcOrd="0" destOrd="0" presId="urn:microsoft.com/office/officeart/2008/layout/LinedList"/>
    <dgm:cxn modelId="{5D83DE36-441C-4AEF-B150-4F9E60269B81}" type="presParOf" srcId="{13B759EF-C1B4-496E-BD13-EF80076D01AA}" destId="{4D847D87-5A67-4F6A-9F79-6EB194ED099E}" srcOrd="1" destOrd="0" presId="urn:microsoft.com/office/officeart/2008/layout/LinedList"/>
    <dgm:cxn modelId="{A551E290-214B-4BBA-AEAC-67B24FB53E41}" type="presParOf" srcId="{A76CD6A5-0284-45FC-B1F1-752829610C81}" destId="{913D15C7-8E64-4C24-88F3-972ED6EB6266}" srcOrd="4" destOrd="0" presId="urn:microsoft.com/office/officeart/2008/layout/LinedList"/>
    <dgm:cxn modelId="{08607453-F54E-44B4-B536-23FF9A4E9E6C}" type="presParOf" srcId="{A76CD6A5-0284-45FC-B1F1-752829610C81}" destId="{B291D0B6-6E6F-4FC4-8139-7C2D5DFA912C}" srcOrd="5" destOrd="0" presId="urn:microsoft.com/office/officeart/2008/layout/LinedList"/>
    <dgm:cxn modelId="{3C9C1619-3137-4CD9-A0BE-EA84E4D33CC7}" type="presParOf" srcId="{B291D0B6-6E6F-4FC4-8139-7C2D5DFA912C}" destId="{EFFEB6B4-4888-42EA-88C8-114D14C0A551}" srcOrd="0" destOrd="0" presId="urn:microsoft.com/office/officeart/2008/layout/LinedList"/>
    <dgm:cxn modelId="{80936897-6741-411B-BDE8-1F19C88BA689}" type="presParOf" srcId="{B291D0B6-6E6F-4FC4-8139-7C2D5DFA912C}" destId="{E442245F-0705-45E1-841B-6F5E7023C48A}" srcOrd="1" destOrd="0" presId="urn:microsoft.com/office/officeart/2008/layout/LinedList"/>
    <dgm:cxn modelId="{4EA8E8A3-AFC3-4391-AB56-32B0450BF60D}" type="presParOf" srcId="{A76CD6A5-0284-45FC-B1F1-752829610C81}" destId="{5A912B79-A863-474A-AC88-4725339C833B}" srcOrd="6" destOrd="0" presId="urn:microsoft.com/office/officeart/2008/layout/LinedList"/>
    <dgm:cxn modelId="{ACBCBA9B-6B7A-4C35-8391-14F42A928D15}" type="presParOf" srcId="{A76CD6A5-0284-45FC-B1F1-752829610C81}" destId="{E963CD97-E9A2-458D-BA41-6794A08C4106}" srcOrd="7" destOrd="0" presId="urn:microsoft.com/office/officeart/2008/layout/LinedList"/>
    <dgm:cxn modelId="{41D670FA-0354-4E5E-9754-05FA4DE1872B}" type="presParOf" srcId="{E963CD97-E9A2-458D-BA41-6794A08C4106}" destId="{F8E9DEBB-A045-4590-91FA-E5078914145E}" srcOrd="0" destOrd="0" presId="urn:microsoft.com/office/officeart/2008/layout/LinedList"/>
    <dgm:cxn modelId="{DBA42079-4D4B-48DF-90AC-22BD48CD7202}" type="presParOf" srcId="{E963CD97-E9A2-458D-BA41-6794A08C4106}" destId="{AD1F0B14-74BE-487A-8EA0-2BAC6E4CDD3E}" srcOrd="1" destOrd="0" presId="urn:microsoft.com/office/officeart/2008/layout/LinedList"/>
    <dgm:cxn modelId="{F5E104FD-0721-4812-A485-BEE081FC5641}" type="presParOf" srcId="{A76CD6A5-0284-45FC-B1F1-752829610C81}" destId="{E9860C0A-6432-4B55-9DF8-AE009F3AB2CD}" srcOrd="8" destOrd="0" presId="urn:microsoft.com/office/officeart/2008/layout/LinedList"/>
    <dgm:cxn modelId="{3AF6BD6C-96E3-4925-9AD0-BBB6EC990B15}" type="presParOf" srcId="{A76CD6A5-0284-45FC-B1F1-752829610C81}" destId="{416495D8-B375-49CC-B004-A36516508249}" srcOrd="9" destOrd="0" presId="urn:microsoft.com/office/officeart/2008/layout/LinedList"/>
    <dgm:cxn modelId="{95DCB1DF-21E0-4C83-9485-223A3760FD2B}" type="presParOf" srcId="{416495D8-B375-49CC-B004-A36516508249}" destId="{A4117FBE-62C0-4ED8-A6F4-418A880C8F18}" srcOrd="0" destOrd="0" presId="urn:microsoft.com/office/officeart/2008/layout/LinedList"/>
    <dgm:cxn modelId="{0D36B7D3-1F4A-43EB-A66F-31BB838D8A36}" type="presParOf" srcId="{416495D8-B375-49CC-B004-A36516508249}" destId="{03BBAF18-D1BF-4219-BF69-785CA417F052}" srcOrd="1" destOrd="0" presId="urn:microsoft.com/office/officeart/2008/layout/LinedList"/>
    <dgm:cxn modelId="{CADFF239-9F10-4FBB-94B9-F234070431DF}" type="presParOf" srcId="{A76CD6A5-0284-45FC-B1F1-752829610C81}" destId="{98412C8F-DB8E-49A5-86C1-72B48D8AE17E}" srcOrd="10" destOrd="0" presId="urn:microsoft.com/office/officeart/2008/layout/LinedList"/>
    <dgm:cxn modelId="{ABA07B7A-2FC1-4747-BA6F-B9490F403D0F}" type="presParOf" srcId="{A76CD6A5-0284-45FC-B1F1-752829610C81}" destId="{07EA13AA-9669-4D3A-922C-EB9633F11972}" srcOrd="11" destOrd="0" presId="urn:microsoft.com/office/officeart/2008/layout/LinedList"/>
    <dgm:cxn modelId="{86FFC8A4-21EA-437B-ACEF-9F958F4587B7}" type="presParOf" srcId="{07EA13AA-9669-4D3A-922C-EB9633F11972}" destId="{99D0F346-560A-4483-BE61-60FF8AA266E3}" srcOrd="0" destOrd="0" presId="urn:microsoft.com/office/officeart/2008/layout/LinedList"/>
    <dgm:cxn modelId="{D455BD8E-1421-430E-8641-7F188E23DE40}" type="presParOf" srcId="{07EA13AA-9669-4D3A-922C-EB9633F11972}" destId="{5FB4C94D-F6BA-492C-B5EF-86A6E5B00BC9}" srcOrd="1" destOrd="0" presId="urn:microsoft.com/office/officeart/2008/layout/LinedList"/>
    <dgm:cxn modelId="{97E46398-B8AF-432B-82CA-8F523CE9E993}" type="presParOf" srcId="{A76CD6A5-0284-45FC-B1F1-752829610C81}" destId="{35C89AA4-5D4D-4333-A1D7-F16120991F8C}" srcOrd="12" destOrd="0" presId="urn:microsoft.com/office/officeart/2008/layout/LinedList"/>
    <dgm:cxn modelId="{9920A0C7-BC90-4E41-9608-8A7BD2CCF67B}" type="presParOf" srcId="{A76CD6A5-0284-45FC-B1F1-752829610C81}" destId="{D1821F32-04FC-46DC-974C-99E86B4669FC}" srcOrd="13" destOrd="0" presId="urn:microsoft.com/office/officeart/2008/layout/LinedList"/>
    <dgm:cxn modelId="{338D9A92-ACCF-4D8D-B9AF-7196232A02EB}" type="presParOf" srcId="{D1821F32-04FC-46DC-974C-99E86B4669FC}" destId="{9CD1D5CE-6F27-4D41-B254-ADE17A2E6832}" srcOrd="0" destOrd="0" presId="urn:microsoft.com/office/officeart/2008/layout/LinedList"/>
    <dgm:cxn modelId="{369B0328-83D9-4D32-B7C7-C2BC8E115116}" type="presParOf" srcId="{D1821F32-04FC-46DC-974C-99E86B4669FC}" destId="{D834E376-0456-4C14-8BCE-32CA1F09832F}" srcOrd="1" destOrd="0" presId="urn:microsoft.com/office/officeart/2008/layout/LinedList"/>
    <dgm:cxn modelId="{30B715CA-B2FB-4745-92D8-61247B01F825}" type="presParOf" srcId="{A76CD6A5-0284-45FC-B1F1-752829610C81}" destId="{8746930E-DD4E-4A5D-A492-9336D78C2410}" srcOrd="14" destOrd="0" presId="urn:microsoft.com/office/officeart/2008/layout/LinedList"/>
    <dgm:cxn modelId="{DC1D76AA-597C-45C6-AE0B-7938446D4858}" type="presParOf" srcId="{A76CD6A5-0284-45FC-B1F1-752829610C81}" destId="{49CB58C1-B50E-4D2C-A20B-2E398E034A85}" srcOrd="15" destOrd="0" presId="urn:microsoft.com/office/officeart/2008/layout/LinedList"/>
    <dgm:cxn modelId="{027ABD71-DFFD-45C1-8E71-6F16D1C5651F}" type="presParOf" srcId="{49CB58C1-B50E-4D2C-A20B-2E398E034A85}" destId="{C1A5FCEA-675B-4F4C-9296-9AB78DB70724}" srcOrd="0" destOrd="0" presId="urn:microsoft.com/office/officeart/2008/layout/LinedList"/>
    <dgm:cxn modelId="{24AC4E14-ACE2-4A80-A278-2B9601D5052A}" type="presParOf" srcId="{49CB58C1-B50E-4D2C-A20B-2E398E034A85}" destId="{24E9F518-5E4E-4608-AE94-3EA6C9A845C6}"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A3A75F7-2EDD-4E4F-8993-E437744C1BFD}"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AB567918-245A-4F81-9C74-090E9D2178EF}">
      <dgm:prSet/>
      <dgm:spPr/>
      <dgm:t>
        <a:bodyPr/>
        <a:lstStyle/>
        <a:p>
          <a:r>
            <a:rPr lang="en-GB"/>
            <a:t>Human Right Act 1998 </a:t>
          </a:r>
          <a:endParaRPr lang="en-US"/>
        </a:p>
      </dgm:t>
    </dgm:pt>
    <dgm:pt modelId="{591BFE84-0C34-44D0-91A2-8064BDF5A636}" type="parTrans" cxnId="{9E097B38-1F08-47FA-90D2-46DB3B3D266A}">
      <dgm:prSet/>
      <dgm:spPr/>
      <dgm:t>
        <a:bodyPr/>
        <a:lstStyle/>
        <a:p>
          <a:endParaRPr lang="en-US"/>
        </a:p>
      </dgm:t>
    </dgm:pt>
    <dgm:pt modelId="{763E6EA4-EA92-40F3-ADDC-ACB0393C8AE9}" type="sibTrans" cxnId="{9E097B38-1F08-47FA-90D2-46DB3B3D266A}">
      <dgm:prSet/>
      <dgm:spPr/>
      <dgm:t>
        <a:bodyPr/>
        <a:lstStyle/>
        <a:p>
          <a:endParaRPr lang="en-US"/>
        </a:p>
      </dgm:t>
    </dgm:pt>
    <dgm:pt modelId="{8114FB27-3332-417E-AF3F-056B5C2C0D40}">
      <dgm:prSet/>
      <dgm:spPr/>
      <dgm:t>
        <a:bodyPr/>
        <a:lstStyle/>
        <a:p>
          <a:r>
            <a:rPr lang="en-GB"/>
            <a:t>Housing Act 2004</a:t>
          </a:r>
          <a:endParaRPr lang="en-US"/>
        </a:p>
      </dgm:t>
    </dgm:pt>
    <dgm:pt modelId="{6822C642-2476-4E26-9AE9-FD5810B7DA2A}" type="parTrans" cxnId="{98CE1F68-AC74-4E16-A51C-D9A73FBEAE6F}">
      <dgm:prSet/>
      <dgm:spPr/>
      <dgm:t>
        <a:bodyPr/>
        <a:lstStyle/>
        <a:p>
          <a:endParaRPr lang="en-US"/>
        </a:p>
      </dgm:t>
    </dgm:pt>
    <dgm:pt modelId="{C394752E-6A9A-42DB-8499-57EED51ECA10}" type="sibTrans" cxnId="{98CE1F68-AC74-4E16-A51C-D9A73FBEAE6F}">
      <dgm:prSet/>
      <dgm:spPr/>
      <dgm:t>
        <a:bodyPr/>
        <a:lstStyle/>
        <a:p>
          <a:endParaRPr lang="en-US"/>
        </a:p>
      </dgm:t>
    </dgm:pt>
    <dgm:pt modelId="{5F82C200-1D3B-42C7-AC65-23523C89B647}">
      <dgm:prSet/>
      <dgm:spPr/>
      <dgm:t>
        <a:bodyPr/>
        <a:lstStyle/>
        <a:p>
          <a:r>
            <a:rPr lang="en-GB"/>
            <a:t>Social Housing(Regulation) Act 2023</a:t>
          </a:r>
          <a:endParaRPr lang="en-US"/>
        </a:p>
      </dgm:t>
    </dgm:pt>
    <dgm:pt modelId="{B29018BC-CA2B-4F6E-8E0B-57744490152D}" type="parTrans" cxnId="{3A67450E-BA25-49E1-B5C2-56D3F6627F16}">
      <dgm:prSet/>
      <dgm:spPr/>
      <dgm:t>
        <a:bodyPr/>
        <a:lstStyle/>
        <a:p>
          <a:endParaRPr lang="en-US"/>
        </a:p>
      </dgm:t>
    </dgm:pt>
    <dgm:pt modelId="{12D5B42C-8D4C-4258-B8F7-F56BF44F24D1}" type="sibTrans" cxnId="{3A67450E-BA25-49E1-B5C2-56D3F6627F16}">
      <dgm:prSet/>
      <dgm:spPr/>
      <dgm:t>
        <a:bodyPr/>
        <a:lstStyle/>
        <a:p>
          <a:endParaRPr lang="en-US"/>
        </a:p>
      </dgm:t>
    </dgm:pt>
    <dgm:pt modelId="{E698A9C4-7B4D-4E86-A2B3-6170F2F39A1F}">
      <dgm:prSet/>
      <dgm:spPr/>
      <dgm:t>
        <a:bodyPr/>
        <a:lstStyle/>
        <a:p>
          <a:r>
            <a:rPr lang="en-GB"/>
            <a:t>Landlord and Tenant Act 1985</a:t>
          </a:r>
          <a:endParaRPr lang="en-US"/>
        </a:p>
      </dgm:t>
    </dgm:pt>
    <dgm:pt modelId="{38D2124A-1181-46EA-8DEF-F5E92E75DB7E}" type="parTrans" cxnId="{F0D671CE-E28D-4C87-B59D-41E685115126}">
      <dgm:prSet/>
      <dgm:spPr/>
      <dgm:t>
        <a:bodyPr/>
        <a:lstStyle/>
        <a:p>
          <a:endParaRPr lang="en-US"/>
        </a:p>
      </dgm:t>
    </dgm:pt>
    <dgm:pt modelId="{A5F74DAA-C2AE-422F-8933-8D173EDCB60A}" type="sibTrans" cxnId="{F0D671CE-E28D-4C87-B59D-41E685115126}">
      <dgm:prSet/>
      <dgm:spPr/>
      <dgm:t>
        <a:bodyPr/>
        <a:lstStyle/>
        <a:p>
          <a:endParaRPr lang="en-US"/>
        </a:p>
      </dgm:t>
    </dgm:pt>
    <dgm:pt modelId="{BE138496-29A4-4889-BE4B-36BB16E1E62C}">
      <dgm:prSet/>
      <dgm:spPr/>
      <dgm:t>
        <a:bodyPr/>
        <a:lstStyle/>
        <a:p>
          <a:r>
            <a:rPr lang="en-GB"/>
            <a:t>Housing and Regulation Act 2008</a:t>
          </a:r>
          <a:endParaRPr lang="en-US"/>
        </a:p>
      </dgm:t>
    </dgm:pt>
    <dgm:pt modelId="{A0639115-A06E-41CC-AF86-4BE8AC09F85A}" type="parTrans" cxnId="{5F8E3DC3-1693-43E0-B11F-4C601F0FCFFB}">
      <dgm:prSet/>
      <dgm:spPr/>
      <dgm:t>
        <a:bodyPr/>
        <a:lstStyle/>
        <a:p>
          <a:endParaRPr lang="en-US"/>
        </a:p>
      </dgm:t>
    </dgm:pt>
    <dgm:pt modelId="{D5D1710F-236A-4380-9566-D67BBDBF9C1E}" type="sibTrans" cxnId="{5F8E3DC3-1693-43E0-B11F-4C601F0FCFFB}">
      <dgm:prSet/>
      <dgm:spPr/>
      <dgm:t>
        <a:bodyPr/>
        <a:lstStyle/>
        <a:p>
          <a:endParaRPr lang="en-US"/>
        </a:p>
      </dgm:t>
    </dgm:pt>
    <dgm:pt modelId="{61C71D92-622F-4203-B9DA-BDA460A2E395}">
      <dgm:prSet/>
      <dgm:spPr/>
      <dgm:t>
        <a:bodyPr/>
        <a:lstStyle/>
        <a:p>
          <a:r>
            <a:rPr lang="en-GB"/>
            <a:t>Housing and Planning Act 2016</a:t>
          </a:r>
          <a:endParaRPr lang="en-US"/>
        </a:p>
      </dgm:t>
    </dgm:pt>
    <dgm:pt modelId="{6EDB1666-BD14-4B32-BD7D-7D77826D2942}" type="parTrans" cxnId="{01F87D17-9985-445A-8328-9890103E18C2}">
      <dgm:prSet/>
      <dgm:spPr/>
      <dgm:t>
        <a:bodyPr/>
        <a:lstStyle/>
        <a:p>
          <a:endParaRPr lang="en-US"/>
        </a:p>
      </dgm:t>
    </dgm:pt>
    <dgm:pt modelId="{DF7E7122-6C7C-4C32-9A5E-3E6E7E93D317}" type="sibTrans" cxnId="{01F87D17-9985-445A-8328-9890103E18C2}">
      <dgm:prSet/>
      <dgm:spPr/>
      <dgm:t>
        <a:bodyPr/>
        <a:lstStyle/>
        <a:p>
          <a:endParaRPr lang="en-US"/>
        </a:p>
      </dgm:t>
    </dgm:pt>
    <dgm:pt modelId="{E9CB20EB-3F99-4496-B518-CB097DC4E3C5}">
      <dgm:prSet/>
      <dgm:spPr/>
      <dgm:t>
        <a:bodyPr/>
        <a:lstStyle/>
        <a:p>
          <a:r>
            <a:rPr lang="en-GB" b="1"/>
            <a:t>(legislation.gov.uk 2024)</a:t>
          </a:r>
          <a:endParaRPr lang="en-US"/>
        </a:p>
      </dgm:t>
    </dgm:pt>
    <dgm:pt modelId="{B692F34B-4AA5-43D7-9695-634B935620B6}" type="parTrans" cxnId="{C6F6CDEE-A78C-497C-9D2A-C4056D256E88}">
      <dgm:prSet/>
      <dgm:spPr/>
      <dgm:t>
        <a:bodyPr/>
        <a:lstStyle/>
        <a:p>
          <a:endParaRPr lang="en-US"/>
        </a:p>
      </dgm:t>
    </dgm:pt>
    <dgm:pt modelId="{FED671CD-0110-4DF9-93E3-7D43B79F2DDA}" type="sibTrans" cxnId="{C6F6CDEE-A78C-497C-9D2A-C4056D256E88}">
      <dgm:prSet/>
      <dgm:spPr/>
      <dgm:t>
        <a:bodyPr/>
        <a:lstStyle/>
        <a:p>
          <a:endParaRPr lang="en-US"/>
        </a:p>
      </dgm:t>
    </dgm:pt>
    <dgm:pt modelId="{9E3CD229-76BA-4B89-BDC5-1F5C3453194A}" type="pres">
      <dgm:prSet presAssocID="{EA3A75F7-2EDD-4E4F-8993-E437744C1BFD}" presName="vert0" presStyleCnt="0">
        <dgm:presLayoutVars>
          <dgm:dir/>
          <dgm:animOne val="branch"/>
          <dgm:animLvl val="lvl"/>
        </dgm:presLayoutVars>
      </dgm:prSet>
      <dgm:spPr/>
    </dgm:pt>
    <dgm:pt modelId="{2BBC856E-727D-443D-9689-67EF3B85458A}" type="pres">
      <dgm:prSet presAssocID="{AB567918-245A-4F81-9C74-090E9D2178EF}" presName="thickLine" presStyleLbl="alignNode1" presStyleIdx="0" presStyleCnt="7"/>
      <dgm:spPr/>
    </dgm:pt>
    <dgm:pt modelId="{B799291F-EF8C-4B84-AF01-CEBB0671A379}" type="pres">
      <dgm:prSet presAssocID="{AB567918-245A-4F81-9C74-090E9D2178EF}" presName="horz1" presStyleCnt="0"/>
      <dgm:spPr/>
    </dgm:pt>
    <dgm:pt modelId="{6B7FEB77-A6B6-475B-ADA0-D7521903A551}" type="pres">
      <dgm:prSet presAssocID="{AB567918-245A-4F81-9C74-090E9D2178EF}" presName="tx1" presStyleLbl="revTx" presStyleIdx="0" presStyleCnt="7"/>
      <dgm:spPr/>
    </dgm:pt>
    <dgm:pt modelId="{FBB6544D-17C0-48AC-A3CE-8C0F0B5E3B39}" type="pres">
      <dgm:prSet presAssocID="{AB567918-245A-4F81-9C74-090E9D2178EF}" presName="vert1" presStyleCnt="0"/>
      <dgm:spPr/>
    </dgm:pt>
    <dgm:pt modelId="{05EF06E6-E49C-47DC-B069-BC92178E4FB9}" type="pres">
      <dgm:prSet presAssocID="{8114FB27-3332-417E-AF3F-056B5C2C0D40}" presName="thickLine" presStyleLbl="alignNode1" presStyleIdx="1" presStyleCnt="7"/>
      <dgm:spPr/>
    </dgm:pt>
    <dgm:pt modelId="{F6DF215E-BE51-449B-8CBF-5E01F8521105}" type="pres">
      <dgm:prSet presAssocID="{8114FB27-3332-417E-AF3F-056B5C2C0D40}" presName="horz1" presStyleCnt="0"/>
      <dgm:spPr/>
    </dgm:pt>
    <dgm:pt modelId="{29B47B74-1AB0-46CC-8A5E-657583C3CC71}" type="pres">
      <dgm:prSet presAssocID="{8114FB27-3332-417E-AF3F-056B5C2C0D40}" presName="tx1" presStyleLbl="revTx" presStyleIdx="1" presStyleCnt="7"/>
      <dgm:spPr/>
    </dgm:pt>
    <dgm:pt modelId="{658E1820-65E2-4F3F-AD18-5CF4DEA2446A}" type="pres">
      <dgm:prSet presAssocID="{8114FB27-3332-417E-AF3F-056B5C2C0D40}" presName="vert1" presStyleCnt="0"/>
      <dgm:spPr/>
    </dgm:pt>
    <dgm:pt modelId="{C3206EFB-B950-415C-90DC-230E55B3B32D}" type="pres">
      <dgm:prSet presAssocID="{5F82C200-1D3B-42C7-AC65-23523C89B647}" presName="thickLine" presStyleLbl="alignNode1" presStyleIdx="2" presStyleCnt="7"/>
      <dgm:spPr/>
    </dgm:pt>
    <dgm:pt modelId="{6B1E701A-BF9A-4CF2-BF06-51DE914D6C7B}" type="pres">
      <dgm:prSet presAssocID="{5F82C200-1D3B-42C7-AC65-23523C89B647}" presName="horz1" presStyleCnt="0"/>
      <dgm:spPr/>
    </dgm:pt>
    <dgm:pt modelId="{B905EE06-78C1-4B79-A3E8-7D0C17A30AC1}" type="pres">
      <dgm:prSet presAssocID="{5F82C200-1D3B-42C7-AC65-23523C89B647}" presName="tx1" presStyleLbl="revTx" presStyleIdx="2" presStyleCnt="7"/>
      <dgm:spPr/>
    </dgm:pt>
    <dgm:pt modelId="{CCE09305-0F34-4F1A-9C80-C2B8803657BD}" type="pres">
      <dgm:prSet presAssocID="{5F82C200-1D3B-42C7-AC65-23523C89B647}" presName="vert1" presStyleCnt="0"/>
      <dgm:spPr/>
    </dgm:pt>
    <dgm:pt modelId="{05E8E934-304C-4457-9F4E-DC7B1FF68C80}" type="pres">
      <dgm:prSet presAssocID="{E698A9C4-7B4D-4E86-A2B3-6170F2F39A1F}" presName="thickLine" presStyleLbl="alignNode1" presStyleIdx="3" presStyleCnt="7"/>
      <dgm:spPr/>
    </dgm:pt>
    <dgm:pt modelId="{C32E7650-2572-419A-ADD6-F0D9608E56D3}" type="pres">
      <dgm:prSet presAssocID="{E698A9C4-7B4D-4E86-A2B3-6170F2F39A1F}" presName="horz1" presStyleCnt="0"/>
      <dgm:spPr/>
    </dgm:pt>
    <dgm:pt modelId="{3C780322-8C36-4A85-B85F-25FE3AAF1C4E}" type="pres">
      <dgm:prSet presAssocID="{E698A9C4-7B4D-4E86-A2B3-6170F2F39A1F}" presName="tx1" presStyleLbl="revTx" presStyleIdx="3" presStyleCnt="7"/>
      <dgm:spPr/>
    </dgm:pt>
    <dgm:pt modelId="{42644532-C08B-4A79-ACCD-F8C0B61B79A2}" type="pres">
      <dgm:prSet presAssocID="{E698A9C4-7B4D-4E86-A2B3-6170F2F39A1F}" presName="vert1" presStyleCnt="0"/>
      <dgm:spPr/>
    </dgm:pt>
    <dgm:pt modelId="{2924D69A-6868-48A7-8712-C22A9F03D364}" type="pres">
      <dgm:prSet presAssocID="{BE138496-29A4-4889-BE4B-36BB16E1E62C}" presName="thickLine" presStyleLbl="alignNode1" presStyleIdx="4" presStyleCnt="7"/>
      <dgm:spPr/>
    </dgm:pt>
    <dgm:pt modelId="{8AAB722C-CBFD-4E99-905D-4F1DC58234D4}" type="pres">
      <dgm:prSet presAssocID="{BE138496-29A4-4889-BE4B-36BB16E1E62C}" presName="horz1" presStyleCnt="0"/>
      <dgm:spPr/>
    </dgm:pt>
    <dgm:pt modelId="{58BA4DD3-BF17-4C34-A02C-DA3E96A7B660}" type="pres">
      <dgm:prSet presAssocID="{BE138496-29A4-4889-BE4B-36BB16E1E62C}" presName="tx1" presStyleLbl="revTx" presStyleIdx="4" presStyleCnt="7"/>
      <dgm:spPr/>
    </dgm:pt>
    <dgm:pt modelId="{CF169523-E1A4-4C5F-8B3B-9EBAEB6583FB}" type="pres">
      <dgm:prSet presAssocID="{BE138496-29A4-4889-BE4B-36BB16E1E62C}" presName="vert1" presStyleCnt="0"/>
      <dgm:spPr/>
    </dgm:pt>
    <dgm:pt modelId="{9B5CA820-F435-4080-AC6D-C66D92BE8253}" type="pres">
      <dgm:prSet presAssocID="{61C71D92-622F-4203-B9DA-BDA460A2E395}" presName="thickLine" presStyleLbl="alignNode1" presStyleIdx="5" presStyleCnt="7"/>
      <dgm:spPr/>
    </dgm:pt>
    <dgm:pt modelId="{63623BA1-E567-4798-8EC8-C856BBEA75DB}" type="pres">
      <dgm:prSet presAssocID="{61C71D92-622F-4203-B9DA-BDA460A2E395}" presName="horz1" presStyleCnt="0"/>
      <dgm:spPr/>
    </dgm:pt>
    <dgm:pt modelId="{206A8F60-A287-47BC-8FAB-FC2369EA54F2}" type="pres">
      <dgm:prSet presAssocID="{61C71D92-622F-4203-B9DA-BDA460A2E395}" presName="tx1" presStyleLbl="revTx" presStyleIdx="5" presStyleCnt="7"/>
      <dgm:spPr/>
    </dgm:pt>
    <dgm:pt modelId="{FC362269-AA57-4EBF-A7FF-9BBA3B436D01}" type="pres">
      <dgm:prSet presAssocID="{61C71D92-622F-4203-B9DA-BDA460A2E395}" presName="vert1" presStyleCnt="0"/>
      <dgm:spPr/>
    </dgm:pt>
    <dgm:pt modelId="{AAB192B0-FFA1-4570-8A42-5BC408E424F6}" type="pres">
      <dgm:prSet presAssocID="{E9CB20EB-3F99-4496-B518-CB097DC4E3C5}" presName="thickLine" presStyleLbl="alignNode1" presStyleIdx="6" presStyleCnt="7"/>
      <dgm:spPr/>
    </dgm:pt>
    <dgm:pt modelId="{65510590-3F7D-4C2C-9443-10B7101F1D65}" type="pres">
      <dgm:prSet presAssocID="{E9CB20EB-3F99-4496-B518-CB097DC4E3C5}" presName="horz1" presStyleCnt="0"/>
      <dgm:spPr/>
    </dgm:pt>
    <dgm:pt modelId="{98728257-7189-4F7B-8885-C63E0EBA2CE5}" type="pres">
      <dgm:prSet presAssocID="{E9CB20EB-3F99-4496-B518-CB097DC4E3C5}" presName="tx1" presStyleLbl="revTx" presStyleIdx="6" presStyleCnt="7"/>
      <dgm:spPr/>
    </dgm:pt>
    <dgm:pt modelId="{B834B441-041C-4DB4-AE23-D446ADFD4A51}" type="pres">
      <dgm:prSet presAssocID="{E9CB20EB-3F99-4496-B518-CB097DC4E3C5}" presName="vert1" presStyleCnt="0"/>
      <dgm:spPr/>
    </dgm:pt>
  </dgm:ptLst>
  <dgm:cxnLst>
    <dgm:cxn modelId="{8334D204-E03F-438D-A47A-767A11C6A47E}" type="presOf" srcId="{AB567918-245A-4F81-9C74-090E9D2178EF}" destId="{6B7FEB77-A6B6-475B-ADA0-D7521903A551}" srcOrd="0" destOrd="0" presId="urn:microsoft.com/office/officeart/2008/layout/LinedList"/>
    <dgm:cxn modelId="{3A67450E-BA25-49E1-B5C2-56D3F6627F16}" srcId="{EA3A75F7-2EDD-4E4F-8993-E437744C1BFD}" destId="{5F82C200-1D3B-42C7-AC65-23523C89B647}" srcOrd="2" destOrd="0" parTransId="{B29018BC-CA2B-4F6E-8E0B-57744490152D}" sibTransId="{12D5B42C-8D4C-4258-B8F7-F56BF44F24D1}"/>
    <dgm:cxn modelId="{01F87D17-9985-445A-8328-9890103E18C2}" srcId="{EA3A75F7-2EDD-4E4F-8993-E437744C1BFD}" destId="{61C71D92-622F-4203-B9DA-BDA460A2E395}" srcOrd="5" destOrd="0" parTransId="{6EDB1666-BD14-4B32-BD7D-7D77826D2942}" sibTransId="{DF7E7122-6C7C-4C32-9A5E-3E6E7E93D317}"/>
    <dgm:cxn modelId="{99CE2A22-08A9-49F1-99A1-E93965C2D00B}" type="presOf" srcId="{E9CB20EB-3F99-4496-B518-CB097DC4E3C5}" destId="{98728257-7189-4F7B-8885-C63E0EBA2CE5}" srcOrd="0" destOrd="0" presId="urn:microsoft.com/office/officeart/2008/layout/LinedList"/>
    <dgm:cxn modelId="{EF037E32-0411-4444-A106-2B40DF110DBA}" type="presOf" srcId="{61C71D92-622F-4203-B9DA-BDA460A2E395}" destId="{206A8F60-A287-47BC-8FAB-FC2369EA54F2}" srcOrd="0" destOrd="0" presId="urn:microsoft.com/office/officeart/2008/layout/LinedList"/>
    <dgm:cxn modelId="{9E097B38-1F08-47FA-90D2-46DB3B3D266A}" srcId="{EA3A75F7-2EDD-4E4F-8993-E437744C1BFD}" destId="{AB567918-245A-4F81-9C74-090E9D2178EF}" srcOrd="0" destOrd="0" parTransId="{591BFE84-0C34-44D0-91A2-8064BDF5A636}" sibTransId="{763E6EA4-EA92-40F3-ADDC-ACB0393C8AE9}"/>
    <dgm:cxn modelId="{448E635E-B9F0-43BF-84BD-B87FD2134654}" type="presOf" srcId="{EA3A75F7-2EDD-4E4F-8993-E437744C1BFD}" destId="{9E3CD229-76BA-4B89-BDC5-1F5C3453194A}" srcOrd="0" destOrd="0" presId="urn:microsoft.com/office/officeart/2008/layout/LinedList"/>
    <dgm:cxn modelId="{9B297943-6121-43B1-B588-22343B682156}" type="presOf" srcId="{E698A9C4-7B4D-4E86-A2B3-6170F2F39A1F}" destId="{3C780322-8C36-4A85-B85F-25FE3AAF1C4E}" srcOrd="0" destOrd="0" presId="urn:microsoft.com/office/officeart/2008/layout/LinedList"/>
    <dgm:cxn modelId="{99DC0766-BEA3-4906-81F7-9117D1254170}" type="presOf" srcId="{8114FB27-3332-417E-AF3F-056B5C2C0D40}" destId="{29B47B74-1AB0-46CC-8A5E-657583C3CC71}" srcOrd="0" destOrd="0" presId="urn:microsoft.com/office/officeart/2008/layout/LinedList"/>
    <dgm:cxn modelId="{98CE1F68-AC74-4E16-A51C-D9A73FBEAE6F}" srcId="{EA3A75F7-2EDD-4E4F-8993-E437744C1BFD}" destId="{8114FB27-3332-417E-AF3F-056B5C2C0D40}" srcOrd="1" destOrd="0" parTransId="{6822C642-2476-4E26-9AE9-FD5810B7DA2A}" sibTransId="{C394752E-6A9A-42DB-8499-57EED51ECA10}"/>
    <dgm:cxn modelId="{5F8E3DC3-1693-43E0-B11F-4C601F0FCFFB}" srcId="{EA3A75F7-2EDD-4E4F-8993-E437744C1BFD}" destId="{BE138496-29A4-4889-BE4B-36BB16E1E62C}" srcOrd="4" destOrd="0" parTransId="{A0639115-A06E-41CC-AF86-4BE8AC09F85A}" sibTransId="{D5D1710F-236A-4380-9566-D67BBDBF9C1E}"/>
    <dgm:cxn modelId="{F0D671CE-E28D-4C87-B59D-41E685115126}" srcId="{EA3A75F7-2EDD-4E4F-8993-E437744C1BFD}" destId="{E698A9C4-7B4D-4E86-A2B3-6170F2F39A1F}" srcOrd="3" destOrd="0" parTransId="{38D2124A-1181-46EA-8DEF-F5E92E75DB7E}" sibTransId="{A5F74DAA-C2AE-422F-8933-8D173EDCB60A}"/>
    <dgm:cxn modelId="{C6F6CDEE-A78C-497C-9D2A-C4056D256E88}" srcId="{EA3A75F7-2EDD-4E4F-8993-E437744C1BFD}" destId="{E9CB20EB-3F99-4496-B518-CB097DC4E3C5}" srcOrd="6" destOrd="0" parTransId="{B692F34B-4AA5-43D7-9695-634B935620B6}" sibTransId="{FED671CD-0110-4DF9-93E3-7D43B79F2DDA}"/>
    <dgm:cxn modelId="{9EC626FA-D5A5-4400-8BDD-EF54293A72DC}" type="presOf" srcId="{5F82C200-1D3B-42C7-AC65-23523C89B647}" destId="{B905EE06-78C1-4B79-A3E8-7D0C17A30AC1}" srcOrd="0" destOrd="0" presId="urn:microsoft.com/office/officeart/2008/layout/LinedList"/>
    <dgm:cxn modelId="{FE1209FD-BAE0-4E16-B262-787D5B3A79E8}" type="presOf" srcId="{BE138496-29A4-4889-BE4B-36BB16E1E62C}" destId="{58BA4DD3-BF17-4C34-A02C-DA3E96A7B660}" srcOrd="0" destOrd="0" presId="urn:microsoft.com/office/officeart/2008/layout/LinedList"/>
    <dgm:cxn modelId="{35E5B4BB-DEA9-4EF2-BC72-D1912F1C294C}" type="presParOf" srcId="{9E3CD229-76BA-4B89-BDC5-1F5C3453194A}" destId="{2BBC856E-727D-443D-9689-67EF3B85458A}" srcOrd="0" destOrd="0" presId="urn:microsoft.com/office/officeart/2008/layout/LinedList"/>
    <dgm:cxn modelId="{8647EE64-027D-4FFC-94C3-50FE19A1857F}" type="presParOf" srcId="{9E3CD229-76BA-4B89-BDC5-1F5C3453194A}" destId="{B799291F-EF8C-4B84-AF01-CEBB0671A379}" srcOrd="1" destOrd="0" presId="urn:microsoft.com/office/officeart/2008/layout/LinedList"/>
    <dgm:cxn modelId="{7B6FC014-1202-4DBC-8728-A4D8640F785D}" type="presParOf" srcId="{B799291F-EF8C-4B84-AF01-CEBB0671A379}" destId="{6B7FEB77-A6B6-475B-ADA0-D7521903A551}" srcOrd="0" destOrd="0" presId="urn:microsoft.com/office/officeart/2008/layout/LinedList"/>
    <dgm:cxn modelId="{51E943B6-6D9E-4BB7-9EEA-71A7F131C48C}" type="presParOf" srcId="{B799291F-EF8C-4B84-AF01-CEBB0671A379}" destId="{FBB6544D-17C0-48AC-A3CE-8C0F0B5E3B39}" srcOrd="1" destOrd="0" presId="urn:microsoft.com/office/officeart/2008/layout/LinedList"/>
    <dgm:cxn modelId="{D6437130-0C56-404C-A54A-7613CA39CA5D}" type="presParOf" srcId="{9E3CD229-76BA-4B89-BDC5-1F5C3453194A}" destId="{05EF06E6-E49C-47DC-B069-BC92178E4FB9}" srcOrd="2" destOrd="0" presId="urn:microsoft.com/office/officeart/2008/layout/LinedList"/>
    <dgm:cxn modelId="{4E3EF2E4-0855-4083-96F6-0FC093831AAC}" type="presParOf" srcId="{9E3CD229-76BA-4B89-BDC5-1F5C3453194A}" destId="{F6DF215E-BE51-449B-8CBF-5E01F8521105}" srcOrd="3" destOrd="0" presId="urn:microsoft.com/office/officeart/2008/layout/LinedList"/>
    <dgm:cxn modelId="{324EB048-C04E-4713-B578-B8C2FCF3FDDC}" type="presParOf" srcId="{F6DF215E-BE51-449B-8CBF-5E01F8521105}" destId="{29B47B74-1AB0-46CC-8A5E-657583C3CC71}" srcOrd="0" destOrd="0" presId="urn:microsoft.com/office/officeart/2008/layout/LinedList"/>
    <dgm:cxn modelId="{30FAEE2F-C53E-4100-B41E-F3978C078672}" type="presParOf" srcId="{F6DF215E-BE51-449B-8CBF-5E01F8521105}" destId="{658E1820-65E2-4F3F-AD18-5CF4DEA2446A}" srcOrd="1" destOrd="0" presId="urn:microsoft.com/office/officeart/2008/layout/LinedList"/>
    <dgm:cxn modelId="{ACDCD09D-86F3-452F-8FAA-3F68BE25A1BF}" type="presParOf" srcId="{9E3CD229-76BA-4B89-BDC5-1F5C3453194A}" destId="{C3206EFB-B950-415C-90DC-230E55B3B32D}" srcOrd="4" destOrd="0" presId="urn:microsoft.com/office/officeart/2008/layout/LinedList"/>
    <dgm:cxn modelId="{F39A6D48-4191-4F48-A24B-BB01C2AD3A3C}" type="presParOf" srcId="{9E3CD229-76BA-4B89-BDC5-1F5C3453194A}" destId="{6B1E701A-BF9A-4CF2-BF06-51DE914D6C7B}" srcOrd="5" destOrd="0" presId="urn:microsoft.com/office/officeart/2008/layout/LinedList"/>
    <dgm:cxn modelId="{AAC0130D-3B53-4DCC-A147-652389A74202}" type="presParOf" srcId="{6B1E701A-BF9A-4CF2-BF06-51DE914D6C7B}" destId="{B905EE06-78C1-4B79-A3E8-7D0C17A30AC1}" srcOrd="0" destOrd="0" presId="urn:microsoft.com/office/officeart/2008/layout/LinedList"/>
    <dgm:cxn modelId="{41F287DB-0E0F-485A-9364-C42BD9C303CB}" type="presParOf" srcId="{6B1E701A-BF9A-4CF2-BF06-51DE914D6C7B}" destId="{CCE09305-0F34-4F1A-9C80-C2B8803657BD}" srcOrd="1" destOrd="0" presId="urn:microsoft.com/office/officeart/2008/layout/LinedList"/>
    <dgm:cxn modelId="{A6832BAA-BD36-408A-9750-0CCB5DD52C95}" type="presParOf" srcId="{9E3CD229-76BA-4B89-BDC5-1F5C3453194A}" destId="{05E8E934-304C-4457-9F4E-DC7B1FF68C80}" srcOrd="6" destOrd="0" presId="urn:microsoft.com/office/officeart/2008/layout/LinedList"/>
    <dgm:cxn modelId="{D19A8AE7-85B1-4FA4-BDDE-C3E0F585CD52}" type="presParOf" srcId="{9E3CD229-76BA-4B89-BDC5-1F5C3453194A}" destId="{C32E7650-2572-419A-ADD6-F0D9608E56D3}" srcOrd="7" destOrd="0" presId="urn:microsoft.com/office/officeart/2008/layout/LinedList"/>
    <dgm:cxn modelId="{6D60E1EB-0F1E-4E3F-97C7-0AB7D68CA547}" type="presParOf" srcId="{C32E7650-2572-419A-ADD6-F0D9608E56D3}" destId="{3C780322-8C36-4A85-B85F-25FE3AAF1C4E}" srcOrd="0" destOrd="0" presId="urn:microsoft.com/office/officeart/2008/layout/LinedList"/>
    <dgm:cxn modelId="{6E2A616F-B8C1-4306-A6CC-C1B7349B421B}" type="presParOf" srcId="{C32E7650-2572-419A-ADD6-F0D9608E56D3}" destId="{42644532-C08B-4A79-ACCD-F8C0B61B79A2}" srcOrd="1" destOrd="0" presId="urn:microsoft.com/office/officeart/2008/layout/LinedList"/>
    <dgm:cxn modelId="{F7C679CC-A04B-4861-8B07-00C94631C069}" type="presParOf" srcId="{9E3CD229-76BA-4B89-BDC5-1F5C3453194A}" destId="{2924D69A-6868-48A7-8712-C22A9F03D364}" srcOrd="8" destOrd="0" presId="urn:microsoft.com/office/officeart/2008/layout/LinedList"/>
    <dgm:cxn modelId="{47AE4DF0-257B-4AB0-BE4D-DE4A522EFEF3}" type="presParOf" srcId="{9E3CD229-76BA-4B89-BDC5-1F5C3453194A}" destId="{8AAB722C-CBFD-4E99-905D-4F1DC58234D4}" srcOrd="9" destOrd="0" presId="urn:microsoft.com/office/officeart/2008/layout/LinedList"/>
    <dgm:cxn modelId="{768AE9FB-AAFE-40EF-8181-392BFC3F0729}" type="presParOf" srcId="{8AAB722C-CBFD-4E99-905D-4F1DC58234D4}" destId="{58BA4DD3-BF17-4C34-A02C-DA3E96A7B660}" srcOrd="0" destOrd="0" presId="urn:microsoft.com/office/officeart/2008/layout/LinedList"/>
    <dgm:cxn modelId="{EFC6FB74-7569-4536-8721-A1E1868120D3}" type="presParOf" srcId="{8AAB722C-CBFD-4E99-905D-4F1DC58234D4}" destId="{CF169523-E1A4-4C5F-8B3B-9EBAEB6583FB}" srcOrd="1" destOrd="0" presId="urn:microsoft.com/office/officeart/2008/layout/LinedList"/>
    <dgm:cxn modelId="{AE998666-B9F8-4857-A394-6943B2218BAB}" type="presParOf" srcId="{9E3CD229-76BA-4B89-BDC5-1F5C3453194A}" destId="{9B5CA820-F435-4080-AC6D-C66D92BE8253}" srcOrd="10" destOrd="0" presId="urn:microsoft.com/office/officeart/2008/layout/LinedList"/>
    <dgm:cxn modelId="{37AD936D-3483-48E8-9343-0A7E4E3E34A0}" type="presParOf" srcId="{9E3CD229-76BA-4B89-BDC5-1F5C3453194A}" destId="{63623BA1-E567-4798-8EC8-C856BBEA75DB}" srcOrd="11" destOrd="0" presId="urn:microsoft.com/office/officeart/2008/layout/LinedList"/>
    <dgm:cxn modelId="{204D05B7-A700-42ED-B010-0C11714F1858}" type="presParOf" srcId="{63623BA1-E567-4798-8EC8-C856BBEA75DB}" destId="{206A8F60-A287-47BC-8FAB-FC2369EA54F2}" srcOrd="0" destOrd="0" presId="urn:microsoft.com/office/officeart/2008/layout/LinedList"/>
    <dgm:cxn modelId="{A1D65C62-91FE-4770-A545-72F10517FCD7}" type="presParOf" srcId="{63623BA1-E567-4798-8EC8-C856BBEA75DB}" destId="{FC362269-AA57-4EBF-A7FF-9BBA3B436D01}" srcOrd="1" destOrd="0" presId="urn:microsoft.com/office/officeart/2008/layout/LinedList"/>
    <dgm:cxn modelId="{85A0180B-AB3F-4246-A9A5-39E606A7C4F6}" type="presParOf" srcId="{9E3CD229-76BA-4B89-BDC5-1F5C3453194A}" destId="{AAB192B0-FFA1-4570-8A42-5BC408E424F6}" srcOrd="12" destOrd="0" presId="urn:microsoft.com/office/officeart/2008/layout/LinedList"/>
    <dgm:cxn modelId="{E9DFDCC9-2FF6-4680-B8A8-E5D9A2201A56}" type="presParOf" srcId="{9E3CD229-76BA-4B89-BDC5-1F5C3453194A}" destId="{65510590-3F7D-4C2C-9443-10B7101F1D65}" srcOrd="13" destOrd="0" presId="urn:microsoft.com/office/officeart/2008/layout/LinedList"/>
    <dgm:cxn modelId="{59378E35-EE6B-45F4-9E9F-F2B7C622D258}" type="presParOf" srcId="{65510590-3F7D-4C2C-9443-10B7101F1D65}" destId="{98728257-7189-4F7B-8885-C63E0EBA2CE5}" srcOrd="0" destOrd="0" presId="urn:microsoft.com/office/officeart/2008/layout/LinedList"/>
    <dgm:cxn modelId="{DCAADD1A-3F56-40C0-AE40-28355D1EA726}" type="presParOf" srcId="{65510590-3F7D-4C2C-9443-10B7101F1D65}" destId="{B834B441-041C-4DB4-AE23-D446ADFD4A51}"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503F06-8BC7-4E05-A7CB-640352098D2C}">
      <dsp:nvSpPr>
        <dsp:cNvPr id="0" name=""/>
        <dsp:cNvSpPr/>
      </dsp:nvSpPr>
      <dsp:spPr>
        <a:xfrm>
          <a:off x="0" y="2775"/>
          <a:ext cx="6327774" cy="0"/>
        </a:xfrm>
        <a:prstGeom prst="line">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55918E8-75AD-4EBD-A649-096CB6BF119C}">
      <dsp:nvSpPr>
        <dsp:cNvPr id="0" name=""/>
        <dsp:cNvSpPr/>
      </dsp:nvSpPr>
      <dsp:spPr>
        <a:xfrm>
          <a:off x="3157" y="0"/>
          <a:ext cx="6321604" cy="18529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kern="1200" dirty="0">
              <a:latin typeface="Arial" panose="020B0604020202020204" pitchFamily="34" charset="0"/>
              <a:cs typeface="Arial" panose="020B0604020202020204" pitchFamily="34" charset="0"/>
            </a:rPr>
            <a:t>According to the mid 2022 population figures published by office for national statistics,(ONS) Southwark Council population is 311,913. it grows by 1.7% each year.</a:t>
          </a:r>
          <a:endParaRPr lang="en-US" sz="2400" kern="1200" dirty="0">
            <a:latin typeface="Arial" panose="020B0604020202020204" pitchFamily="34" charset="0"/>
            <a:cs typeface="Arial" panose="020B0604020202020204" pitchFamily="34" charset="0"/>
          </a:endParaRPr>
        </a:p>
      </dsp:txBody>
      <dsp:txXfrm>
        <a:off x="3157" y="0"/>
        <a:ext cx="6321604" cy="1852937"/>
      </dsp:txXfrm>
    </dsp:sp>
    <dsp:sp modelId="{DB552316-F66B-4E52-B56E-457BFB5CA5E2}">
      <dsp:nvSpPr>
        <dsp:cNvPr id="0" name=""/>
        <dsp:cNvSpPr/>
      </dsp:nvSpPr>
      <dsp:spPr>
        <a:xfrm>
          <a:off x="0" y="1855713"/>
          <a:ext cx="6327774" cy="0"/>
        </a:xfrm>
        <a:prstGeom prst="line">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43EF49F-2DC1-44F3-82ED-DBC4355BE631}">
      <dsp:nvSpPr>
        <dsp:cNvPr id="0" name=""/>
        <dsp:cNvSpPr/>
      </dsp:nvSpPr>
      <dsp:spPr>
        <a:xfrm>
          <a:off x="0" y="1855713"/>
          <a:ext cx="6327774" cy="12299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GB" sz="2300" kern="1200" dirty="0">
              <a:latin typeface="Arial" panose="020B0604020202020204" pitchFamily="34" charset="0"/>
              <a:cs typeface="Arial" panose="020B0604020202020204" pitchFamily="34" charset="0"/>
            </a:rPr>
            <a:t>48.5% of 311,913 are male whilst 51.5% are female.</a:t>
          </a:r>
          <a:endParaRPr lang="en-US" sz="2300" kern="1200" dirty="0">
            <a:latin typeface="Arial" panose="020B0604020202020204" pitchFamily="34" charset="0"/>
            <a:cs typeface="Arial" panose="020B0604020202020204" pitchFamily="34" charset="0"/>
          </a:endParaRPr>
        </a:p>
      </dsp:txBody>
      <dsp:txXfrm>
        <a:off x="0" y="1855713"/>
        <a:ext cx="6327774" cy="1229961"/>
      </dsp:txXfrm>
    </dsp:sp>
    <dsp:sp modelId="{77CCAFF4-9055-485D-8944-3F20F2D5ACDA}">
      <dsp:nvSpPr>
        <dsp:cNvPr id="0" name=""/>
        <dsp:cNvSpPr/>
      </dsp:nvSpPr>
      <dsp:spPr>
        <a:xfrm>
          <a:off x="0" y="3085674"/>
          <a:ext cx="6327774" cy="0"/>
        </a:xfrm>
        <a:prstGeom prst="line">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B20DE1D-0D71-4428-B36A-60EB7CE34357}">
      <dsp:nvSpPr>
        <dsp:cNvPr id="0" name=""/>
        <dsp:cNvSpPr/>
      </dsp:nvSpPr>
      <dsp:spPr>
        <a:xfrm>
          <a:off x="0" y="3085674"/>
          <a:ext cx="6327774" cy="12299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GB" sz="2300" kern="1200" dirty="0">
              <a:latin typeface="Arial" panose="020B0604020202020204" pitchFamily="34" charset="0"/>
              <a:cs typeface="Arial" panose="020B0604020202020204" pitchFamily="34" charset="0"/>
            </a:rPr>
            <a:t>The recent 2021 census shows that 51.4% of the population living in Southwark is mainly white, the remaining 48.6% is non white.</a:t>
          </a:r>
          <a:endParaRPr lang="en-US" sz="2300" kern="1200" dirty="0">
            <a:latin typeface="Arial" panose="020B0604020202020204" pitchFamily="34" charset="0"/>
            <a:cs typeface="Arial" panose="020B0604020202020204" pitchFamily="34" charset="0"/>
          </a:endParaRPr>
        </a:p>
      </dsp:txBody>
      <dsp:txXfrm>
        <a:off x="0" y="3085674"/>
        <a:ext cx="6327774" cy="1229961"/>
      </dsp:txXfrm>
    </dsp:sp>
    <dsp:sp modelId="{C7636059-EB80-4046-A5A5-827B18006946}">
      <dsp:nvSpPr>
        <dsp:cNvPr id="0" name=""/>
        <dsp:cNvSpPr/>
      </dsp:nvSpPr>
      <dsp:spPr>
        <a:xfrm>
          <a:off x="0" y="4315636"/>
          <a:ext cx="6327774" cy="0"/>
        </a:xfrm>
        <a:prstGeom prst="line">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1FFB131-FED0-4135-9317-4DC79261C1EA}">
      <dsp:nvSpPr>
        <dsp:cNvPr id="0" name=""/>
        <dsp:cNvSpPr/>
      </dsp:nvSpPr>
      <dsp:spPr>
        <a:xfrm>
          <a:off x="0" y="4315636"/>
          <a:ext cx="6327774" cy="12299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GB" sz="2300" kern="1200" dirty="0">
              <a:latin typeface="Arial" panose="020B0604020202020204" pitchFamily="34" charset="0"/>
              <a:cs typeface="Arial" panose="020B0604020202020204" pitchFamily="34" charset="0"/>
            </a:rPr>
            <a:t>Black people are the biggest group of minority living in Southwark, which is 25.1%.     					</a:t>
          </a:r>
          <a:r>
            <a:rPr lang="en-GB" sz="2300" b="1" kern="1200" dirty="0"/>
            <a:t>(Varbs,2023).</a:t>
          </a:r>
          <a:endParaRPr lang="en-US" sz="2300" kern="1200" dirty="0"/>
        </a:p>
      </dsp:txBody>
      <dsp:txXfrm>
        <a:off x="0" y="4315636"/>
        <a:ext cx="6327774" cy="122996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9BCD371-10C2-421E-9C0C-9F9FCF9BB02B}">
      <dsp:nvSpPr>
        <dsp:cNvPr id="0" name=""/>
        <dsp:cNvSpPr/>
      </dsp:nvSpPr>
      <dsp:spPr>
        <a:xfrm>
          <a:off x="0" y="2279"/>
          <a:ext cx="5788309" cy="0"/>
        </a:xfrm>
        <a:prstGeom prst="line">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DC38490-93FD-482C-9C90-E2AFAE99FE36}">
      <dsp:nvSpPr>
        <dsp:cNvPr id="0" name=""/>
        <dsp:cNvSpPr/>
      </dsp:nvSpPr>
      <dsp:spPr>
        <a:xfrm>
          <a:off x="0" y="2279"/>
          <a:ext cx="5788309" cy="7772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US" sz="2900" b="1" i="0" kern="1200"/>
            <a:t>White </a:t>
          </a:r>
          <a:r>
            <a:rPr lang="en-US" sz="2900" b="0" i="0" kern="1200"/>
            <a:t>- 158,220 people or 51.4%</a:t>
          </a:r>
          <a:endParaRPr lang="en-US" sz="2900" kern="1200"/>
        </a:p>
      </dsp:txBody>
      <dsp:txXfrm>
        <a:off x="0" y="2279"/>
        <a:ext cx="5788309" cy="777214"/>
      </dsp:txXfrm>
    </dsp:sp>
    <dsp:sp modelId="{14F42B1E-665B-4300-A095-12EBA9FADBCA}">
      <dsp:nvSpPr>
        <dsp:cNvPr id="0" name=""/>
        <dsp:cNvSpPr/>
      </dsp:nvSpPr>
      <dsp:spPr>
        <a:xfrm>
          <a:off x="0" y="779493"/>
          <a:ext cx="5788309" cy="0"/>
        </a:xfrm>
        <a:prstGeom prst="line">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BA33EFE-6FE3-4E33-9881-C657A0A85416}">
      <dsp:nvSpPr>
        <dsp:cNvPr id="0" name=""/>
        <dsp:cNvSpPr/>
      </dsp:nvSpPr>
      <dsp:spPr>
        <a:xfrm>
          <a:off x="0" y="779493"/>
          <a:ext cx="5788309" cy="7772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US" sz="2900" b="1" i="0" kern="1200"/>
            <a:t>Black </a:t>
          </a:r>
          <a:r>
            <a:rPr lang="en-US" sz="2900" b="0" i="0" kern="1200"/>
            <a:t>- 77,299 people or 25.1%</a:t>
          </a:r>
          <a:endParaRPr lang="en-US" sz="2900" kern="1200"/>
        </a:p>
      </dsp:txBody>
      <dsp:txXfrm>
        <a:off x="0" y="779493"/>
        <a:ext cx="5788309" cy="777214"/>
      </dsp:txXfrm>
    </dsp:sp>
    <dsp:sp modelId="{4C5D437A-F7F0-4E48-BFA7-089420405B54}">
      <dsp:nvSpPr>
        <dsp:cNvPr id="0" name=""/>
        <dsp:cNvSpPr/>
      </dsp:nvSpPr>
      <dsp:spPr>
        <a:xfrm>
          <a:off x="0" y="1556707"/>
          <a:ext cx="5788309" cy="0"/>
        </a:xfrm>
        <a:prstGeom prst="line">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B43D912-A40F-44A6-A7C5-C1708AAA6259}">
      <dsp:nvSpPr>
        <dsp:cNvPr id="0" name=""/>
        <dsp:cNvSpPr/>
      </dsp:nvSpPr>
      <dsp:spPr>
        <a:xfrm>
          <a:off x="0" y="1556707"/>
          <a:ext cx="5788309" cy="7772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US" sz="2900" b="1" i="0" kern="1200"/>
            <a:t>Asian </a:t>
          </a:r>
          <a:r>
            <a:rPr lang="en-US" sz="2900" b="0" i="0" kern="1200"/>
            <a:t>- 30,540 people or 9.9%</a:t>
          </a:r>
          <a:endParaRPr lang="en-US" sz="2900" kern="1200"/>
        </a:p>
      </dsp:txBody>
      <dsp:txXfrm>
        <a:off x="0" y="1556707"/>
        <a:ext cx="5788309" cy="777214"/>
      </dsp:txXfrm>
    </dsp:sp>
    <dsp:sp modelId="{902DC4EC-F180-45A6-A38F-82D94199011A}">
      <dsp:nvSpPr>
        <dsp:cNvPr id="0" name=""/>
        <dsp:cNvSpPr/>
      </dsp:nvSpPr>
      <dsp:spPr>
        <a:xfrm>
          <a:off x="0" y="2333921"/>
          <a:ext cx="5788309" cy="0"/>
        </a:xfrm>
        <a:prstGeom prst="line">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E1CDB97-3C1D-45C1-8AEC-7AB8F69013E2}">
      <dsp:nvSpPr>
        <dsp:cNvPr id="0" name=""/>
        <dsp:cNvSpPr/>
      </dsp:nvSpPr>
      <dsp:spPr>
        <a:xfrm>
          <a:off x="0" y="2333921"/>
          <a:ext cx="5788309" cy="7772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US" sz="2900" b="1" i="0" kern="1200"/>
            <a:t>Mixed </a:t>
          </a:r>
          <a:r>
            <a:rPr lang="en-US" sz="2900" b="0" i="0" kern="1200"/>
            <a:t>- 22,151 people or 7.2%</a:t>
          </a:r>
          <a:endParaRPr lang="en-US" sz="2900" kern="1200"/>
        </a:p>
      </dsp:txBody>
      <dsp:txXfrm>
        <a:off x="0" y="2333921"/>
        <a:ext cx="5788309" cy="777214"/>
      </dsp:txXfrm>
    </dsp:sp>
    <dsp:sp modelId="{4021B21A-4601-46E0-A0B1-029C1D8826C7}">
      <dsp:nvSpPr>
        <dsp:cNvPr id="0" name=""/>
        <dsp:cNvSpPr/>
      </dsp:nvSpPr>
      <dsp:spPr>
        <a:xfrm>
          <a:off x="0" y="3111135"/>
          <a:ext cx="5788309" cy="0"/>
        </a:xfrm>
        <a:prstGeom prst="line">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2E34E83-7D9F-4E19-B245-36AF31E09257}">
      <dsp:nvSpPr>
        <dsp:cNvPr id="0" name=""/>
        <dsp:cNvSpPr/>
      </dsp:nvSpPr>
      <dsp:spPr>
        <a:xfrm>
          <a:off x="0" y="3111135"/>
          <a:ext cx="5788309" cy="7772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US" sz="2900" b="1" i="0" kern="1200"/>
            <a:t>Other </a:t>
          </a:r>
          <a:r>
            <a:rPr lang="en-US" sz="2900" b="0" i="0" kern="1200"/>
            <a:t>- 19,430 people or 6.3% </a:t>
          </a:r>
          <a:endParaRPr lang="en-US" sz="2900" kern="1200"/>
        </a:p>
      </dsp:txBody>
      <dsp:txXfrm>
        <a:off x="0" y="3111135"/>
        <a:ext cx="5788309" cy="777214"/>
      </dsp:txXfrm>
    </dsp:sp>
    <dsp:sp modelId="{E56C7F78-AE18-4B4C-B4C6-57CE1C1D45FC}">
      <dsp:nvSpPr>
        <dsp:cNvPr id="0" name=""/>
        <dsp:cNvSpPr/>
      </dsp:nvSpPr>
      <dsp:spPr>
        <a:xfrm>
          <a:off x="0" y="3888349"/>
          <a:ext cx="5788309" cy="0"/>
        </a:xfrm>
        <a:prstGeom prst="line">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35B296F-2016-4D23-B612-AF25ACA7CB17}">
      <dsp:nvSpPr>
        <dsp:cNvPr id="0" name=""/>
        <dsp:cNvSpPr/>
      </dsp:nvSpPr>
      <dsp:spPr>
        <a:xfrm>
          <a:off x="0" y="3888349"/>
          <a:ext cx="5788309" cy="7772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US" sz="2900" b="1" kern="1200"/>
            <a:t>(Census 2021)</a:t>
          </a:r>
          <a:endParaRPr lang="en-US" sz="2900" kern="1200"/>
        </a:p>
      </dsp:txBody>
      <dsp:txXfrm>
        <a:off x="0" y="3888349"/>
        <a:ext cx="5788309" cy="77721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DD70C06-83F9-4E5E-B624-E4CB39CB917F}">
      <dsp:nvSpPr>
        <dsp:cNvPr id="0" name=""/>
        <dsp:cNvSpPr/>
      </dsp:nvSpPr>
      <dsp:spPr>
        <a:xfrm>
          <a:off x="0" y="0"/>
          <a:ext cx="5972423" cy="0"/>
        </a:xfrm>
        <a:prstGeom prst="line">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40D77A2-220A-4943-BA1F-A25EF30E46E7}">
      <dsp:nvSpPr>
        <dsp:cNvPr id="0" name=""/>
        <dsp:cNvSpPr/>
      </dsp:nvSpPr>
      <dsp:spPr>
        <a:xfrm>
          <a:off x="0" y="0"/>
          <a:ext cx="5972423" cy="8242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b="1" i="0" kern="1200" dirty="0">
              <a:latin typeface="Arial" panose="020B0604020202020204" pitchFamily="34" charset="0"/>
              <a:cs typeface="Arial" panose="020B0604020202020204" pitchFamily="34" charset="0"/>
            </a:rPr>
            <a:t>The table below shows the  religious groups in Southwark: </a:t>
          </a:r>
          <a:endParaRPr lang="en-US" sz="2400" kern="1200" dirty="0">
            <a:latin typeface="Arial" panose="020B0604020202020204" pitchFamily="34" charset="0"/>
            <a:cs typeface="Arial" panose="020B0604020202020204" pitchFamily="34" charset="0"/>
          </a:endParaRPr>
        </a:p>
      </dsp:txBody>
      <dsp:txXfrm>
        <a:off x="0" y="0"/>
        <a:ext cx="5972423" cy="824261"/>
      </dsp:txXfrm>
    </dsp:sp>
    <dsp:sp modelId="{EC0C89E6-9E4B-4D52-91B3-D1AC7C643118}">
      <dsp:nvSpPr>
        <dsp:cNvPr id="0" name=""/>
        <dsp:cNvSpPr/>
      </dsp:nvSpPr>
      <dsp:spPr>
        <a:xfrm>
          <a:off x="0" y="824261"/>
          <a:ext cx="5972423" cy="0"/>
        </a:xfrm>
        <a:prstGeom prst="line">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E91BD0D-8AD8-465C-A4F2-E11A8124D83F}">
      <dsp:nvSpPr>
        <dsp:cNvPr id="0" name=""/>
        <dsp:cNvSpPr/>
      </dsp:nvSpPr>
      <dsp:spPr>
        <a:xfrm>
          <a:off x="0" y="824261"/>
          <a:ext cx="5972423" cy="8242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b="1" i="0" kern="1200" dirty="0">
              <a:latin typeface="Arial" panose="020B0604020202020204" pitchFamily="34" charset="0"/>
              <a:cs typeface="Arial" panose="020B0604020202020204" pitchFamily="34" charset="0"/>
            </a:rPr>
            <a:t>Christian </a:t>
          </a:r>
          <a:r>
            <a:rPr lang="en-US" sz="2400" b="0" i="0" kern="1200" dirty="0">
              <a:latin typeface="Arial" panose="020B0604020202020204" pitchFamily="34" charset="0"/>
              <a:cs typeface="Arial" panose="020B0604020202020204" pitchFamily="34" charset="0"/>
            </a:rPr>
            <a:t>- 133,299 people or 43.3%</a:t>
          </a:r>
          <a:endParaRPr lang="en-US" sz="2400" kern="1200" dirty="0">
            <a:latin typeface="Arial" panose="020B0604020202020204" pitchFamily="34" charset="0"/>
            <a:cs typeface="Arial" panose="020B0604020202020204" pitchFamily="34" charset="0"/>
          </a:endParaRPr>
        </a:p>
      </dsp:txBody>
      <dsp:txXfrm>
        <a:off x="0" y="824261"/>
        <a:ext cx="5972423" cy="824261"/>
      </dsp:txXfrm>
    </dsp:sp>
    <dsp:sp modelId="{913D15C7-8E64-4C24-88F3-972ED6EB6266}">
      <dsp:nvSpPr>
        <dsp:cNvPr id="0" name=""/>
        <dsp:cNvSpPr/>
      </dsp:nvSpPr>
      <dsp:spPr>
        <a:xfrm>
          <a:off x="0" y="1648523"/>
          <a:ext cx="5972423" cy="0"/>
        </a:xfrm>
        <a:prstGeom prst="line">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FFEB6B4-4888-42EA-88C8-114D14C0A551}">
      <dsp:nvSpPr>
        <dsp:cNvPr id="0" name=""/>
        <dsp:cNvSpPr/>
      </dsp:nvSpPr>
      <dsp:spPr>
        <a:xfrm>
          <a:off x="0" y="1648523"/>
          <a:ext cx="5972423" cy="8242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b="1" i="0" kern="1200" dirty="0">
              <a:latin typeface="Arial" panose="020B0604020202020204" pitchFamily="34" charset="0"/>
              <a:cs typeface="Arial" panose="020B0604020202020204" pitchFamily="34" charset="0"/>
            </a:rPr>
            <a:t>Buddhist </a:t>
          </a:r>
          <a:r>
            <a:rPr lang="en-US" sz="2400" b="0" i="0" kern="1200" dirty="0">
              <a:latin typeface="Arial" panose="020B0604020202020204" pitchFamily="34" charset="0"/>
              <a:cs typeface="Arial" panose="020B0604020202020204" pitchFamily="34" charset="0"/>
            </a:rPr>
            <a:t>- 2,965 people or 1.0%</a:t>
          </a:r>
          <a:endParaRPr lang="en-US" sz="2400" kern="1200" dirty="0">
            <a:latin typeface="Arial" panose="020B0604020202020204" pitchFamily="34" charset="0"/>
            <a:cs typeface="Arial" panose="020B0604020202020204" pitchFamily="34" charset="0"/>
          </a:endParaRPr>
        </a:p>
      </dsp:txBody>
      <dsp:txXfrm>
        <a:off x="0" y="1648523"/>
        <a:ext cx="5972423" cy="824261"/>
      </dsp:txXfrm>
    </dsp:sp>
    <dsp:sp modelId="{5A912B79-A863-474A-AC88-4725339C833B}">
      <dsp:nvSpPr>
        <dsp:cNvPr id="0" name=""/>
        <dsp:cNvSpPr/>
      </dsp:nvSpPr>
      <dsp:spPr>
        <a:xfrm>
          <a:off x="0" y="2472784"/>
          <a:ext cx="5972423" cy="0"/>
        </a:xfrm>
        <a:prstGeom prst="line">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8E9DEBB-A045-4590-91FA-E5078914145E}">
      <dsp:nvSpPr>
        <dsp:cNvPr id="0" name=""/>
        <dsp:cNvSpPr/>
      </dsp:nvSpPr>
      <dsp:spPr>
        <a:xfrm>
          <a:off x="0" y="2472784"/>
          <a:ext cx="5972423" cy="8242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b="1" i="0" kern="1200" dirty="0">
              <a:latin typeface="Arial" panose="020B0604020202020204" pitchFamily="34" charset="0"/>
              <a:cs typeface="Arial" panose="020B0604020202020204" pitchFamily="34" charset="0"/>
            </a:rPr>
            <a:t>Hindu </a:t>
          </a:r>
          <a:r>
            <a:rPr lang="en-US" sz="2400" b="0" i="0" kern="1200" dirty="0">
              <a:latin typeface="Arial" panose="020B0604020202020204" pitchFamily="34" charset="0"/>
              <a:cs typeface="Arial" panose="020B0604020202020204" pitchFamily="34" charset="0"/>
            </a:rPr>
            <a:t>- 3,444 people or 1.1%</a:t>
          </a:r>
          <a:endParaRPr lang="en-US" sz="2400" kern="1200" dirty="0">
            <a:latin typeface="Arial" panose="020B0604020202020204" pitchFamily="34" charset="0"/>
            <a:cs typeface="Arial" panose="020B0604020202020204" pitchFamily="34" charset="0"/>
          </a:endParaRPr>
        </a:p>
      </dsp:txBody>
      <dsp:txXfrm>
        <a:off x="0" y="2472784"/>
        <a:ext cx="5972423" cy="824261"/>
      </dsp:txXfrm>
    </dsp:sp>
    <dsp:sp modelId="{E9860C0A-6432-4B55-9DF8-AE009F3AB2CD}">
      <dsp:nvSpPr>
        <dsp:cNvPr id="0" name=""/>
        <dsp:cNvSpPr/>
      </dsp:nvSpPr>
      <dsp:spPr>
        <a:xfrm>
          <a:off x="0" y="3297046"/>
          <a:ext cx="5972423" cy="0"/>
        </a:xfrm>
        <a:prstGeom prst="line">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4117FBE-62C0-4ED8-A6F4-418A880C8F18}">
      <dsp:nvSpPr>
        <dsp:cNvPr id="0" name=""/>
        <dsp:cNvSpPr/>
      </dsp:nvSpPr>
      <dsp:spPr>
        <a:xfrm>
          <a:off x="0" y="3297046"/>
          <a:ext cx="5972423" cy="8242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b="1" i="0" kern="1200" dirty="0">
              <a:latin typeface="Arial" panose="020B0604020202020204" pitchFamily="34" charset="0"/>
              <a:cs typeface="Arial" panose="020B0604020202020204" pitchFamily="34" charset="0"/>
            </a:rPr>
            <a:t>Jewish </a:t>
          </a:r>
          <a:r>
            <a:rPr lang="en-US" sz="2400" b="0" i="0" kern="1200" dirty="0">
              <a:latin typeface="Arial" panose="020B0604020202020204" pitchFamily="34" charset="0"/>
              <a:cs typeface="Arial" panose="020B0604020202020204" pitchFamily="34" charset="0"/>
            </a:rPr>
            <a:t>- 1,243 people or 0.4%</a:t>
          </a:r>
          <a:endParaRPr lang="en-US" sz="2400" kern="1200" dirty="0">
            <a:latin typeface="Arial" panose="020B0604020202020204" pitchFamily="34" charset="0"/>
            <a:cs typeface="Arial" panose="020B0604020202020204" pitchFamily="34" charset="0"/>
          </a:endParaRPr>
        </a:p>
      </dsp:txBody>
      <dsp:txXfrm>
        <a:off x="0" y="3297046"/>
        <a:ext cx="5972423" cy="824261"/>
      </dsp:txXfrm>
    </dsp:sp>
    <dsp:sp modelId="{98412C8F-DB8E-49A5-86C1-72B48D8AE17E}">
      <dsp:nvSpPr>
        <dsp:cNvPr id="0" name=""/>
        <dsp:cNvSpPr/>
      </dsp:nvSpPr>
      <dsp:spPr>
        <a:xfrm>
          <a:off x="0" y="4121308"/>
          <a:ext cx="5972423" cy="0"/>
        </a:xfrm>
        <a:prstGeom prst="line">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9D0F346-560A-4483-BE61-60FF8AA266E3}">
      <dsp:nvSpPr>
        <dsp:cNvPr id="0" name=""/>
        <dsp:cNvSpPr/>
      </dsp:nvSpPr>
      <dsp:spPr>
        <a:xfrm>
          <a:off x="0" y="4121308"/>
          <a:ext cx="5972423" cy="8242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b="1" i="0" kern="1200" dirty="0">
              <a:latin typeface="Arial" panose="020B0604020202020204" pitchFamily="34" charset="0"/>
              <a:cs typeface="Arial" panose="020B0604020202020204" pitchFamily="34" charset="0"/>
            </a:rPr>
            <a:t>Muslim </a:t>
          </a:r>
          <a:r>
            <a:rPr lang="en-US" sz="2400" b="0" i="0" kern="1200" dirty="0">
              <a:latin typeface="Arial" panose="020B0604020202020204" pitchFamily="34" charset="0"/>
              <a:cs typeface="Arial" panose="020B0604020202020204" pitchFamily="34" charset="0"/>
            </a:rPr>
            <a:t>- 29,633 people or 9.6%</a:t>
          </a:r>
          <a:endParaRPr lang="en-US" sz="2400" kern="1200" dirty="0">
            <a:latin typeface="Arial" panose="020B0604020202020204" pitchFamily="34" charset="0"/>
            <a:cs typeface="Arial" panose="020B0604020202020204" pitchFamily="34" charset="0"/>
          </a:endParaRPr>
        </a:p>
      </dsp:txBody>
      <dsp:txXfrm>
        <a:off x="0" y="4121308"/>
        <a:ext cx="5972423" cy="824261"/>
      </dsp:txXfrm>
    </dsp:sp>
    <dsp:sp modelId="{35C89AA4-5D4D-4333-A1D7-F16120991F8C}">
      <dsp:nvSpPr>
        <dsp:cNvPr id="0" name=""/>
        <dsp:cNvSpPr/>
      </dsp:nvSpPr>
      <dsp:spPr>
        <a:xfrm>
          <a:off x="0" y="4945569"/>
          <a:ext cx="5972423" cy="0"/>
        </a:xfrm>
        <a:prstGeom prst="line">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CD1D5CE-6F27-4D41-B254-ADE17A2E6832}">
      <dsp:nvSpPr>
        <dsp:cNvPr id="0" name=""/>
        <dsp:cNvSpPr/>
      </dsp:nvSpPr>
      <dsp:spPr>
        <a:xfrm>
          <a:off x="0" y="4945569"/>
          <a:ext cx="5972423" cy="8242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b="1" i="0" kern="1200" dirty="0">
              <a:latin typeface="Arial" panose="020B0604020202020204" pitchFamily="34" charset="0"/>
              <a:cs typeface="Arial" panose="020B0604020202020204" pitchFamily="34" charset="0"/>
            </a:rPr>
            <a:t>Sikh </a:t>
          </a:r>
          <a:r>
            <a:rPr lang="en-US" sz="2400" b="0" i="0" kern="1200" dirty="0">
              <a:latin typeface="Arial" panose="020B0604020202020204" pitchFamily="34" charset="0"/>
              <a:cs typeface="Arial" panose="020B0604020202020204" pitchFamily="34" charset="0"/>
            </a:rPr>
            <a:t>- 632 people or 0.2%</a:t>
          </a:r>
          <a:endParaRPr lang="en-US" sz="2400" kern="1200" dirty="0">
            <a:latin typeface="Arial" panose="020B0604020202020204" pitchFamily="34" charset="0"/>
            <a:cs typeface="Arial" panose="020B0604020202020204" pitchFamily="34" charset="0"/>
          </a:endParaRPr>
        </a:p>
      </dsp:txBody>
      <dsp:txXfrm>
        <a:off x="0" y="4945569"/>
        <a:ext cx="5972423" cy="824261"/>
      </dsp:txXfrm>
    </dsp:sp>
    <dsp:sp modelId="{8746930E-DD4E-4A5D-A492-9336D78C2410}">
      <dsp:nvSpPr>
        <dsp:cNvPr id="0" name=""/>
        <dsp:cNvSpPr/>
      </dsp:nvSpPr>
      <dsp:spPr>
        <a:xfrm>
          <a:off x="0" y="5769831"/>
          <a:ext cx="5972423" cy="0"/>
        </a:xfrm>
        <a:prstGeom prst="line">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1A5FCEA-675B-4F4C-9296-9AB78DB70724}">
      <dsp:nvSpPr>
        <dsp:cNvPr id="0" name=""/>
        <dsp:cNvSpPr/>
      </dsp:nvSpPr>
      <dsp:spPr>
        <a:xfrm>
          <a:off x="0" y="5769831"/>
          <a:ext cx="5972423" cy="8242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b="1" i="0" kern="1200" dirty="0">
              <a:latin typeface="Arial" panose="020B0604020202020204" pitchFamily="34" charset="0"/>
              <a:cs typeface="Arial" panose="020B0604020202020204" pitchFamily="34" charset="0"/>
            </a:rPr>
            <a:t>Other </a:t>
          </a:r>
          <a:r>
            <a:rPr lang="en-US" sz="2400" b="0" i="0" kern="1200" dirty="0">
              <a:latin typeface="Arial" panose="020B0604020202020204" pitchFamily="34" charset="0"/>
              <a:cs typeface="Arial" panose="020B0604020202020204" pitchFamily="34" charset="0"/>
            </a:rPr>
            <a:t>- 136,423 people or 44.3%</a:t>
          </a:r>
          <a:endParaRPr lang="en-US" sz="2400" kern="1200" dirty="0">
            <a:latin typeface="Arial" panose="020B0604020202020204" pitchFamily="34" charset="0"/>
            <a:cs typeface="Arial" panose="020B0604020202020204" pitchFamily="34" charset="0"/>
          </a:endParaRPr>
        </a:p>
      </dsp:txBody>
      <dsp:txXfrm>
        <a:off x="0" y="5769831"/>
        <a:ext cx="5972423" cy="82426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BBC856E-727D-443D-9689-67EF3B85458A}">
      <dsp:nvSpPr>
        <dsp:cNvPr id="0" name=""/>
        <dsp:cNvSpPr/>
      </dsp:nvSpPr>
      <dsp:spPr>
        <a:xfrm>
          <a:off x="0" y="434"/>
          <a:ext cx="6050196" cy="0"/>
        </a:xfrm>
        <a:prstGeom prst="line">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B7FEB77-A6B6-475B-ADA0-D7521903A551}">
      <dsp:nvSpPr>
        <dsp:cNvPr id="0" name=""/>
        <dsp:cNvSpPr/>
      </dsp:nvSpPr>
      <dsp:spPr>
        <a:xfrm>
          <a:off x="0" y="434"/>
          <a:ext cx="6050196" cy="5085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kern="1200"/>
            <a:t>Human Right Act 1998 </a:t>
          </a:r>
          <a:endParaRPr lang="en-US" sz="2400" kern="1200"/>
        </a:p>
      </dsp:txBody>
      <dsp:txXfrm>
        <a:off x="0" y="434"/>
        <a:ext cx="6050196" cy="508551"/>
      </dsp:txXfrm>
    </dsp:sp>
    <dsp:sp modelId="{05EF06E6-E49C-47DC-B069-BC92178E4FB9}">
      <dsp:nvSpPr>
        <dsp:cNvPr id="0" name=""/>
        <dsp:cNvSpPr/>
      </dsp:nvSpPr>
      <dsp:spPr>
        <a:xfrm>
          <a:off x="0" y="508986"/>
          <a:ext cx="6050196" cy="0"/>
        </a:xfrm>
        <a:prstGeom prst="line">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9B47B74-1AB0-46CC-8A5E-657583C3CC71}">
      <dsp:nvSpPr>
        <dsp:cNvPr id="0" name=""/>
        <dsp:cNvSpPr/>
      </dsp:nvSpPr>
      <dsp:spPr>
        <a:xfrm>
          <a:off x="0" y="508986"/>
          <a:ext cx="6050196" cy="5085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kern="1200"/>
            <a:t>Housing Act 2004</a:t>
          </a:r>
          <a:endParaRPr lang="en-US" sz="2400" kern="1200"/>
        </a:p>
      </dsp:txBody>
      <dsp:txXfrm>
        <a:off x="0" y="508986"/>
        <a:ext cx="6050196" cy="508551"/>
      </dsp:txXfrm>
    </dsp:sp>
    <dsp:sp modelId="{C3206EFB-B950-415C-90DC-230E55B3B32D}">
      <dsp:nvSpPr>
        <dsp:cNvPr id="0" name=""/>
        <dsp:cNvSpPr/>
      </dsp:nvSpPr>
      <dsp:spPr>
        <a:xfrm>
          <a:off x="0" y="1017538"/>
          <a:ext cx="6050196" cy="0"/>
        </a:xfrm>
        <a:prstGeom prst="line">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905EE06-78C1-4B79-A3E8-7D0C17A30AC1}">
      <dsp:nvSpPr>
        <dsp:cNvPr id="0" name=""/>
        <dsp:cNvSpPr/>
      </dsp:nvSpPr>
      <dsp:spPr>
        <a:xfrm>
          <a:off x="0" y="1017538"/>
          <a:ext cx="6050196" cy="5085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kern="1200"/>
            <a:t>Social Housing(Regulation) Act 2023</a:t>
          </a:r>
          <a:endParaRPr lang="en-US" sz="2400" kern="1200"/>
        </a:p>
      </dsp:txBody>
      <dsp:txXfrm>
        <a:off x="0" y="1017538"/>
        <a:ext cx="6050196" cy="508551"/>
      </dsp:txXfrm>
    </dsp:sp>
    <dsp:sp modelId="{05E8E934-304C-4457-9F4E-DC7B1FF68C80}">
      <dsp:nvSpPr>
        <dsp:cNvPr id="0" name=""/>
        <dsp:cNvSpPr/>
      </dsp:nvSpPr>
      <dsp:spPr>
        <a:xfrm>
          <a:off x="0" y="1526090"/>
          <a:ext cx="6050196" cy="0"/>
        </a:xfrm>
        <a:prstGeom prst="line">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C780322-8C36-4A85-B85F-25FE3AAF1C4E}">
      <dsp:nvSpPr>
        <dsp:cNvPr id="0" name=""/>
        <dsp:cNvSpPr/>
      </dsp:nvSpPr>
      <dsp:spPr>
        <a:xfrm>
          <a:off x="0" y="1526090"/>
          <a:ext cx="6050196" cy="5085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kern="1200"/>
            <a:t>Landlord and Tenant Act 1985</a:t>
          </a:r>
          <a:endParaRPr lang="en-US" sz="2400" kern="1200"/>
        </a:p>
      </dsp:txBody>
      <dsp:txXfrm>
        <a:off x="0" y="1526090"/>
        <a:ext cx="6050196" cy="508551"/>
      </dsp:txXfrm>
    </dsp:sp>
    <dsp:sp modelId="{2924D69A-6868-48A7-8712-C22A9F03D364}">
      <dsp:nvSpPr>
        <dsp:cNvPr id="0" name=""/>
        <dsp:cNvSpPr/>
      </dsp:nvSpPr>
      <dsp:spPr>
        <a:xfrm>
          <a:off x="0" y="2034642"/>
          <a:ext cx="6050196" cy="0"/>
        </a:xfrm>
        <a:prstGeom prst="line">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8BA4DD3-BF17-4C34-A02C-DA3E96A7B660}">
      <dsp:nvSpPr>
        <dsp:cNvPr id="0" name=""/>
        <dsp:cNvSpPr/>
      </dsp:nvSpPr>
      <dsp:spPr>
        <a:xfrm>
          <a:off x="0" y="2034642"/>
          <a:ext cx="6050196" cy="5085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kern="1200"/>
            <a:t>Housing and Regulation Act 2008</a:t>
          </a:r>
          <a:endParaRPr lang="en-US" sz="2400" kern="1200"/>
        </a:p>
      </dsp:txBody>
      <dsp:txXfrm>
        <a:off x="0" y="2034642"/>
        <a:ext cx="6050196" cy="508551"/>
      </dsp:txXfrm>
    </dsp:sp>
    <dsp:sp modelId="{9B5CA820-F435-4080-AC6D-C66D92BE8253}">
      <dsp:nvSpPr>
        <dsp:cNvPr id="0" name=""/>
        <dsp:cNvSpPr/>
      </dsp:nvSpPr>
      <dsp:spPr>
        <a:xfrm>
          <a:off x="0" y="2543194"/>
          <a:ext cx="6050196" cy="0"/>
        </a:xfrm>
        <a:prstGeom prst="line">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06A8F60-A287-47BC-8FAB-FC2369EA54F2}">
      <dsp:nvSpPr>
        <dsp:cNvPr id="0" name=""/>
        <dsp:cNvSpPr/>
      </dsp:nvSpPr>
      <dsp:spPr>
        <a:xfrm>
          <a:off x="0" y="2543194"/>
          <a:ext cx="6050196" cy="5085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kern="1200"/>
            <a:t>Housing and Planning Act 2016</a:t>
          </a:r>
          <a:endParaRPr lang="en-US" sz="2400" kern="1200"/>
        </a:p>
      </dsp:txBody>
      <dsp:txXfrm>
        <a:off x="0" y="2543194"/>
        <a:ext cx="6050196" cy="508551"/>
      </dsp:txXfrm>
    </dsp:sp>
    <dsp:sp modelId="{AAB192B0-FFA1-4570-8A42-5BC408E424F6}">
      <dsp:nvSpPr>
        <dsp:cNvPr id="0" name=""/>
        <dsp:cNvSpPr/>
      </dsp:nvSpPr>
      <dsp:spPr>
        <a:xfrm>
          <a:off x="0" y="3051746"/>
          <a:ext cx="6050196" cy="0"/>
        </a:xfrm>
        <a:prstGeom prst="line">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8728257-7189-4F7B-8885-C63E0EBA2CE5}">
      <dsp:nvSpPr>
        <dsp:cNvPr id="0" name=""/>
        <dsp:cNvSpPr/>
      </dsp:nvSpPr>
      <dsp:spPr>
        <a:xfrm>
          <a:off x="0" y="3051746"/>
          <a:ext cx="6050196" cy="5085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b="1" kern="1200"/>
            <a:t>(legislation.gov.uk 2024)</a:t>
          </a:r>
          <a:endParaRPr lang="en-US" sz="2400" kern="1200"/>
        </a:p>
      </dsp:txBody>
      <dsp:txXfrm>
        <a:off x="0" y="3051746"/>
        <a:ext cx="6050196" cy="508551"/>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102A3E1-0188-4CC4-8D23-367EA9B167E6}" type="datetimeFigureOut">
              <a:rPr lang="en-GB" smtClean="0"/>
              <a:t>27/11/2024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B5AF69-C9DB-4AD8-8324-020DE6071D85}" type="slidenum">
              <a:rPr lang="en-GB" smtClean="0"/>
              <a:t>‹#›</a:t>
            </a:fld>
            <a:endParaRPr lang="en-GB"/>
          </a:p>
        </p:txBody>
      </p:sp>
    </p:spTree>
    <p:extLst>
      <p:ext uri="{BB962C8B-B14F-4D97-AF65-F5344CB8AC3E}">
        <p14:creationId xmlns:p14="http://schemas.microsoft.com/office/powerpoint/2010/main" val="5068105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AB5AF69-C9DB-4AD8-8324-020DE6071D85}" type="slidenum">
              <a:rPr lang="en-GB" smtClean="0"/>
              <a:t>1</a:t>
            </a:fld>
            <a:endParaRPr lang="en-GB"/>
          </a:p>
        </p:txBody>
      </p:sp>
    </p:spTree>
    <p:extLst>
      <p:ext uri="{BB962C8B-B14F-4D97-AF65-F5344CB8AC3E}">
        <p14:creationId xmlns:p14="http://schemas.microsoft.com/office/powerpoint/2010/main" val="28166436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AB5AF69-C9DB-4AD8-8324-020DE6071D85}" type="slidenum">
              <a:rPr lang="en-GB" smtClean="0"/>
              <a:t>4</a:t>
            </a:fld>
            <a:endParaRPr lang="en-GB"/>
          </a:p>
        </p:txBody>
      </p:sp>
    </p:spTree>
    <p:extLst>
      <p:ext uri="{BB962C8B-B14F-4D97-AF65-F5344CB8AC3E}">
        <p14:creationId xmlns:p14="http://schemas.microsoft.com/office/powerpoint/2010/main" val="3671871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AB5AF69-C9DB-4AD8-8324-020DE6071D85}" type="slidenum">
              <a:rPr lang="en-GB" smtClean="0"/>
              <a:t>5</a:t>
            </a:fld>
            <a:endParaRPr lang="en-GB"/>
          </a:p>
        </p:txBody>
      </p:sp>
    </p:spTree>
    <p:extLst>
      <p:ext uri="{BB962C8B-B14F-4D97-AF65-F5344CB8AC3E}">
        <p14:creationId xmlns:p14="http://schemas.microsoft.com/office/powerpoint/2010/main" val="8218675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AB5AF69-C9DB-4AD8-8324-020DE6071D85}" type="slidenum">
              <a:rPr lang="en-GB" smtClean="0"/>
              <a:t>9</a:t>
            </a:fld>
            <a:endParaRPr lang="en-GB"/>
          </a:p>
        </p:txBody>
      </p:sp>
    </p:spTree>
    <p:extLst>
      <p:ext uri="{BB962C8B-B14F-4D97-AF65-F5344CB8AC3E}">
        <p14:creationId xmlns:p14="http://schemas.microsoft.com/office/powerpoint/2010/main" val="41902482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AB5AF69-C9DB-4AD8-8324-020DE6071D85}" type="slidenum">
              <a:rPr lang="en-GB" smtClean="0"/>
              <a:t>10</a:t>
            </a:fld>
            <a:endParaRPr lang="en-GB"/>
          </a:p>
        </p:txBody>
      </p:sp>
    </p:spTree>
    <p:extLst>
      <p:ext uri="{BB962C8B-B14F-4D97-AF65-F5344CB8AC3E}">
        <p14:creationId xmlns:p14="http://schemas.microsoft.com/office/powerpoint/2010/main" val="28635731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AB5AF69-C9DB-4AD8-8324-020DE6071D85}" type="slidenum">
              <a:rPr lang="en-GB" smtClean="0"/>
              <a:t>11</a:t>
            </a:fld>
            <a:endParaRPr lang="en-GB"/>
          </a:p>
        </p:txBody>
      </p:sp>
    </p:spTree>
    <p:extLst>
      <p:ext uri="{BB962C8B-B14F-4D97-AF65-F5344CB8AC3E}">
        <p14:creationId xmlns:p14="http://schemas.microsoft.com/office/powerpoint/2010/main" val="7377866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AB5AF69-C9DB-4AD8-8324-020DE6071D85}" type="slidenum">
              <a:rPr lang="en-GB" smtClean="0"/>
              <a:t>14</a:t>
            </a:fld>
            <a:endParaRPr lang="en-GB"/>
          </a:p>
        </p:txBody>
      </p:sp>
    </p:spTree>
    <p:extLst>
      <p:ext uri="{BB962C8B-B14F-4D97-AF65-F5344CB8AC3E}">
        <p14:creationId xmlns:p14="http://schemas.microsoft.com/office/powerpoint/2010/main" val="31688334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GB"/>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3C2B07E4-CDF9-4C88-A2F3-04620E58224D}" type="datetimeFigureOut">
              <a:rPr lang="en-US" smtClean="0"/>
              <a:t>11/27/2024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11529289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3C2B07E4-CDF9-4C88-A2F3-04620E58224D}" type="datetimeFigureOut">
              <a:rPr lang="en-US" smtClean="0"/>
              <a:t>11/27/2024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22280048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3C2B07E4-CDF9-4C88-A2F3-04620E58224D}" type="datetimeFigureOut">
              <a:rPr lang="en-US" smtClean="0"/>
              <a:t>11/27/2024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28867820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3C2B07E4-CDF9-4C88-A2F3-04620E58224D}" type="datetimeFigureOut">
              <a:rPr lang="en-US" smtClean="0"/>
              <a:t>11/27/2024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35250052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3C2B07E4-CDF9-4C88-A2F3-04620E58224D}" type="datetimeFigureOut">
              <a:rPr lang="en-US" smtClean="0"/>
              <a:t>11/27/2024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11959098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3C2B07E4-CDF9-4C88-A2F3-04620E58224D}" type="datetimeFigureOut">
              <a:rPr lang="en-US" smtClean="0"/>
              <a:t>11/27/2024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7907926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C2B07E4-CDF9-4C88-A2F3-04620E58224D}" type="datetimeFigureOut">
              <a:rPr lang="en-US" smtClean="0"/>
              <a:t>11/27/2024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18414244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GB"/>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3C2B07E4-CDF9-4C88-A2F3-04620E58224D}" type="datetimeFigureOut">
              <a:rPr lang="en-US" smtClean="0"/>
              <a:t>11/27/2024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4934023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FE71E98-A417-4ECC-ACEB-C0490C20DB04}" type="slidenum">
              <a:rPr lang="en-US" smtClean="0"/>
              <a:t>‹#›</a:t>
            </a:fld>
            <a:endParaRPr lang="en-US"/>
          </a:p>
        </p:txBody>
      </p:sp>
      <p:sp>
        <p:nvSpPr>
          <p:cNvPr id="5" name="Date Placeholder 4"/>
          <p:cNvSpPr>
            <a:spLocks noGrp="1"/>
          </p:cNvSpPr>
          <p:nvPr>
            <p:ph type="dt" sz="half" idx="10"/>
          </p:nvPr>
        </p:nvSpPr>
        <p:spPr/>
        <p:txBody>
          <a:bodyPr/>
          <a:lstStyle/>
          <a:p>
            <a:fld id="{3C2B07E4-CDF9-4C88-A2F3-04620E58224D}" type="datetimeFigureOut">
              <a:rPr lang="en-US" smtClean="0"/>
              <a:t>11/27/2024</a:t>
            </a:fld>
            <a:endParaRPr lang="en-US"/>
          </a:p>
        </p:txBody>
      </p:sp>
    </p:spTree>
    <p:extLst>
      <p:ext uri="{BB962C8B-B14F-4D97-AF65-F5344CB8AC3E}">
        <p14:creationId xmlns:p14="http://schemas.microsoft.com/office/powerpoint/2010/main" val="24710820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3C2B07E4-CDF9-4C88-A2F3-04620E58224D}" type="datetimeFigureOut">
              <a:rPr lang="en-US" smtClean="0"/>
              <a:pPr/>
              <a:t>11/27/2024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FE71E98-A417-4ECC-ACEB-C0490C20DB04}" type="slidenum">
              <a:rPr lang="en-US" smtClean="0"/>
              <a:pPr/>
              <a:t>‹#›</a:t>
            </a:fld>
            <a:endParaRPr lang="en-US"/>
          </a:p>
        </p:txBody>
      </p:sp>
    </p:spTree>
    <p:extLst>
      <p:ext uri="{BB962C8B-B14F-4D97-AF65-F5344CB8AC3E}">
        <p14:creationId xmlns:p14="http://schemas.microsoft.com/office/powerpoint/2010/main" val="41036629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3C2B07E4-CDF9-4C88-A2F3-04620E58224D}" type="datetimeFigureOut">
              <a:rPr lang="en-US" smtClean="0"/>
              <a:pPr/>
              <a:t>11/27/2024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FE71E98-A417-4ECC-ACEB-C0490C20DB04}" type="slidenum">
              <a:rPr lang="en-US" smtClean="0"/>
              <a:pPr/>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1497069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3C2B07E4-CDF9-4C88-A2F3-04620E58224D}" type="datetimeFigureOut">
              <a:rPr lang="en-US" smtClean="0"/>
              <a:pPr/>
              <a:t>11/27/2024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FE71E98-A417-4ECC-ACEB-C0490C20DB04}" type="slidenum">
              <a:rPr lang="en-US" smtClean="0"/>
              <a:pPr/>
              <a:t>‹#›</a:t>
            </a:fld>
            <a:endParaRPr lang="en-US"/>
          </a:p>
        </p:txBody>
      </p:sp>
    </p:spTree>
    <p:extLst>
      <p:ext uri="{BB962C8B-B14F-4D97-AF65-F5344CB8AC3E}">
        <p14:creationId xmlns:p14="http://schemas.microsoft.com/office/powerpoint/2010/main" val="28812935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3C2B07E4-CDF9-4C88-A2F3-04620E58224D}" type="datetimeFigureOut">
              <a:rPr lang="en-US" smtClean="0"/>
              <a:pPr/>
              <a:t>11/27/2024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FE71E98-A417-4ECC-ACEB-C0490C20DB04}" type="slidenum">
              <a:rPr lang="en-US" smtClean="0"/>
              <a:pPr/>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97076987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3C2B07E4-CDF9-4C88-A2F3-04620E58224D}" type="datetimeFigureOut">
              <a:rPr lang="en-US" smtClean="0"/>
              <a:pPr/>
              <a:t>11/27/2024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FE71E98-A417-4ECC-ACEB-C0490C20DB04}" type="slidenum">
              <a:rPr lang="en-US" smtClean="0"/>
              <a:pPr/>
              <a:t>‹#›</a:t>
            </a:fld>
            <a:endParaRPr lang="en-US"/>
          </a:p>
        </p:txBody>
      </p:sp>
    </p:spTree>
    <p:extLst>
      <p:ext uri="{BB962C8B-B14F-4D97-AF65-F5344CB8AC3E}">
        <p14:creationId xmlns:p14="http://schemas.microsoft.com/office/powerpoint/2010/main" val="2885778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3C2B07E4-CDF9-4C88-A2F3-04620E58224D}" type="datetimeFigureOut">
              <a:rPr lang="en-US" smtClean="0"/>
              <a:t>11/27/2024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336927516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GB"/>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3C2B07E4-CDF9-4C88-A2F3-04620E58224D}" type="datetimeFigureOut">
              <a:rPr lang="en-US" smtClean="0"/>
              <a:t>11/27/2024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24807159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3C2B07E4-CDF9-4C88-A2F3-04620E58224D}" type="datetimeFigureOut">
              <a:rPr lang="en-US" smtClean="0"/>
              <a:pPr/>
              <a:t>11/27/2024</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EFE71E98-A417-4ECC-ACEB-C0490C20DB04}" type="slidenum">
              <a:rPr lang="en-US" smtClean="0"/>
              <a:pPr/>
              <a:t>‹#›</a:t>
            </a:fld>
            <a:endParaRPr lang="en-US"/>
          </a:p>
        </p:txBody>
      </p:sp>
    </p:spTree>
    <p:extLst>
      <p:ext uri="{BB962C8B-B14F-4D97-AF65-F5344CB8AC3E}">
        <p14:creationId xmlns:p14="http://schemas.microsoft.com/office/powerpoint/2010/main" val="3677549357"/>
      </p:ext>
    </p:extLst>
  </p:cSld>
  <p:clrMap bg1="lt1" tx1="dk1" bg2="lt2" tx2="dk2" accent1="accent1" accent2="accent2" accent3="accent3" accent4="accent4" accent5="accent5" accent6="accent6" hlink="hlink" folHlink="folHlink"/>
  <p:sldLayoutIdLst>
    <p:sldLayoutId id="2147484137" r:id="rId1"/>
    <p:sldLayoutId id="2147484138" r:id="rId2"/>
    <p:sldLayoutId id="2147484139" r:id="rId3"/>
    <p:sldLayoutId id="2147484140" r:id="rId4"/>
    <p:sldLayoutId id="2147484141" r:id="rId5"/>
    <p:sldLayoutId id="2147484142" r:id="rId6"/>
    <p:sldLayoutId id="2147484143" r:id="rId7"/>
    <p:sldLayoutId id="2147484144" r:id="rId8"/>
    <p:sldLayoutId id="2147484145" r:id="rId9"/>
    <p:sldLayoutId id="2147484146" r:id="rId10"/>
    <p:sldLayoutId id="2147484147" r:id="rId11"/>
    <p:sldLayoutId id="2147484148" r:id="rId12"/>
    <p:sldLayoutId id="2147484149" r:id="rId13"/>
    <p:sldLayoutId id="2147484150" r:id="rId14"/>
    <p:sldLayoutId id="2147484151" r:id="rId15"/>
    <p:sldLayoutId id="2147484152"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7.jpeg"/><Relationship Id="rId1" Type="http://schemas.openxmlformats.org/officeDocument/2006/relationships/slideLayout" Target="../slideLayouts/slideLayout6.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6.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diagramLayout" Target="../diagrams/layout4.xml"/><Relationship Id="rId7" Type="http://schemas.openxmlformats.org/officeDocument/2006/relationships/image" Target="../media/image11.png"/><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depositphotos.com/photos/sociology.html" TargetMode="External"/><Relationship Id="rId2" Type="http://schemas.openxmlformats.org/officeDocument/2006/relationships/hyperlink" Target="https://www.bing.com/images/search?view=detailV2&amp;ccid=7O70C0bp&amp;id=BD3446ADDAE622F68602B3A103119C930AF56B55&amp;thid=OIP.7O70C0bpahpyX8-ZsNNJqAHaHz&amp;mediaurl=https%3a%2f%2fth.bing.com%2fth%2fid%2fR.eceef40b46e96a1a725fcf99b0d349a8%3frik%3dVWv1CpOcEQOhsw%26riu%3dhttp%253a%252f%252fwww.clker.com%252fcliparts%252f7%252fi%252fc%252fG%252fd%252fu%252fbarrier-hi.png%26ehk%3dpQyX4zHGMj5%252bz7fP8efMPAbfKDLHkrmL%252fqMJwAGVLCk%253d%26risl%3d%26pid%3dImgRaw%26r%3d0&amp;exph=594&amp;expw=564&amp;q=images+of+barriers&amp;simid=607993363753302081&amp;FORM=IRPRST&amp;ck=E56BBCCEB9A6A03E32EC8D33A945AB79&amp;selectedIndex=0&amp;itb=1&amp;idpp=overlayview&amp;ajaxhist=0&amp;ajaxserp=0" TargetMode="External"/><Relationship Id="rId1" Type="http://schemas.openxmlformats.org/officeDocument/2006/relationships/slideLayout" Target="../slideLayouts/slideLayout2.xml"/><Relationship Id="rId5" Type="http://schemas.openxmlformats.org/officeDocument/2006/relationships/hyperlink" Target="https://www.bing.com/images/search?view=detailV2&amp;ccid=H%2bNvI41n&amp;id=E9C3050733072ABE28A50A527569C203CE2447CB&amp;thid=OIP.H-NvI41nmp8tmz49uN-QyQHaFM&amp;mediaurl=https%3a%2f%2fimg.favpng.com%2f15%2f20%2f4%2flondon-borough-of-southwark-central-london-london-boroughs-map-london-borough-of-ealing-png-favpng-JkhrHTBs8iEXR98vsXsZjWDqZ.jpg&amp;cdnurl=https%3a%2f%2fth.bing.com%2fth%2fid%2fR.1fe36f238d679a9f2d9b3e3db8df90c9%3frik%3dy0ckzgPCaXVSCg%26pid%3dImgRaw%26r%3d0&amp;exph=575&amp;expw=820&amp;q=london+borough+of+southwark+map&amp;simid=608013850726831805&amp;FORM=IRPRST&amp;ck=0596F1CC96BFF3C9B48FD59AA6365D54&amp;selectedIndex=0&amp;itb=0&amp;idpp=overlayview&amp;ajaxhist=0&amp;ajaxserp=0" TargetMode="External"/><Relationship Id="rId4" Type="http://schemas.openxmlformats.org/officeDocument/2006/relationships/hyperlink" Target="https://en.wikipedia.org/wiki/Southwark_London_Borough_Council#History" TargetMode="External"/></Relationships>
</file>

<file path=ppt/slides/_rels/slide17.xml.rels><?xml version="1.0" encoding="UTF-8" standalone="yes"?>
<Relationships xmlns="http://schemas.openxmlformats.org/package/2006/relationships"><Relationship Id="rId3" Type="http://schemas.openxmlformats.org/officeDocument/2006/relationships/hyperlink" Target="https://www.bing.com/images/search?view=detailV2&amp;ccid=tCzgAzX0&amp;id=86E88BA29607F12E99C683738428A10D2F769097&amp;thid=OIP.tCzgAzX0Lrm34J8YfAJ9QQHaHa&amp;mediaurl=https%3A%2F%2Fi1.wp.com%2Fwww.mindforlife.org%2Fwp-content%2Fuploads%2F2017%2F12%2Fhierarchy-of-needs-maslow.jpg%3Fresize%3D1000%252C1000&amp;exph=1000&amp;expw=1000&amp;q=list+and+explain+maslow%27s+hierarchy&amp;simid=608000325862165192&amp;form=IRPRST&amp;ck=3FD1E09132001114CB3B15DD75D75384&amp;selectedindex=14&amp;itb=0&amp;ajaxhist=0&amp;ajaxserp=0&amp;vt=0&amp;sim=11&amp;cdnurl=https%3A%2F%2Fth.bing.com%2Fth%2Fid%2FR.b42ce00335f42eb9b7e09f187c027d41%3Frik%3Dl5B2Lw2hKIRzgw%26pid%3DImgRaw%26r%3D0&amp;pivotparams=insightsToken%3Dccid_QSOjKk59*cp_7C7520A3CCB1EE32CA312C79EA334523*mid_933F96871D64CCCC6966526AF338451889B56279*simid_607994020860338405*thid_OIP.QSOjKk59Rw8dhtsdLvDdZwHaE2&amp;iss=VSI" TargetMode="External"/><Relationship Id="rId2" Type="http://schemas.openxmlformats.org/officeDocument/2006/relationships/hyperlink" Target="https://www.legislation.gov.uk/uksi/2024/399/made" TargetMode="External"/><Relationship Id="rId1" Type="http://schemas.openxmlformats.org/officeDocument/2006/relationships/slideLayout" Target="../slideLayouts/slideLayout2.xml"/><Relationship Id="rId6" Type="http://schemas.openxmlformats.org/officeDocument/2006/relationships/hyperlink" Target="https://moderngov.southwark.gov.uk/documents/s105579/Appendix%201%20-%20State%20of%20the%20Borough%20Report%202022.pdf" TargetMode="External"/><Relationship Id="rId5" Type="http://schemas.openxmlformats.org/officeDocument/2006/relationships/hyperlink" Target="https://www.southwark.gov.uk/housing/housing-support" TargetMode="External"/><Relationship Id="rId4" Type="http://schemas.openxmlformats.org/officeDocument/2006/relationships/hyperlink" Target="https://pmc.ncbi.nlm.nih.gov/articles/PMC1446907/" TargetMode="External"/></Relationships>
</file>

<file path=ppt/slides/_rels/slide18.xml.rels><?xml version="1.0" encoding="UTF-8" standalone="yes"?>
<Relationships xmlns="http://schemas.openxmlformats.org/package/2006/relationships"><Relationship Id="rId3" Type="http://schemas.openxmlformats.org/officeDocument/2006/relationships/hyperlink" Target="https://www.varbes.com/demographics/southwark-demographics" TargetMode="External"/><Relationship Id="rId2" Type="http://schemas.openxmlformats.org/officeDocument/2006/relationships/hyperlink" Target="https://www.bing.com/images/search?q=southwark+council+logo&amp;id=D74C5D8947575FEB79270923FAC67C4B6A1C4EE8&amp;form=IQFRBA&amp;first=1&amp;disoverlay=1" TargetMode="External"/><Relationship Id="rId1" Type="http://schemas.openxmlformats.org/officeDocument/2006/relationships/slideLayout" Target="../slideLayouts/slideLayout2.xml"/><Relationship Id="rId5" Type="http://schemas.openxmlformats.org/officeDocument/2006/relationships/hyperlink" Target="https://wereparents.com/wp-content/uploads/2018/05/iStock_89333691_SMALL.jpg" TargetMode="External"/><Relationship Id="rId4" Type="http://schemas.openxmlformats.org/officeDocument/2006/relationships/hyperlink" Target="https://www.bing.com/images/search?view=detailV2&amp;ccid=6HEYhz6l&amp;id=DD3B340A96DA5E0637C2AA0B544FAF67DF140D02&amp;thid=OIP.6HEYhz6l3R_sfM8Bs1rIKwHaHa&amp;mediaurl=https%3a%2f%2fstatic.vecteezy.com%2fsystem%2fresources%2fpreviews%2f000%2f241%2f389%2foriginal%2fbeautiful-social-media-icons-set-vector.jpg&amp;cdnurl=https%3a%2f%2fth.bing.com%2fth%2fid%2fR.e87118873ea5dd1fec7ccf01b35ac82b%3frik%3dAg0U32evT1QLqg%26pid%3dImgRaw%26r%3d0&amp;exph=3601&amp;expw=3601&amp;q=social+media+logo+vector&amp;simid=608048644256259657&amp;FORM=IRPRST&amp;ck=57900B8380BCC6DD67E11FF000ACC929&amp;selectedIndex=0&amp;itb=0&amp;idpp=overlayview&amp;ajaxhist=0&amp;ajaxserp=0" TargetMode="External"/></Relationships>
</file>

<file path=ppt/slides/_rels/slide19.xml.rels><?xml version="1.0" encoding="UTF-8" standalone="yes"?>
<Relationships xmlns="http://schemas.openxmlformats.org/package/2006/relationships"><Relationship Id="rId2" Type="http://schemas.openxmlformats.org/officeDocument/2006/relationships/hyperlink" Target="https://wereparents.com/wp-content/uploads/2018/05/iStock_89333691_SMALL.jpg"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B352F5-4BEF-A894-DEEB-AAA1004F932C}"/>
              </a:ext>
            </a:extLst>
          </p:cNvPr>
          <p:cNvSpPr>
            <a:spLocks noGrp="1"/>
          </p:cNvSpPr>
          <p:nvPr>
            <p:ph type="ctrTitle"/>
          </p:nvPr>
        </p:nvSpPr>
        <p:spPr>
          <a:xfrm>
            <a:off x="3184612" y="1933731"/>
            <a:ext cx="7645940" cy="3387777"/>
          </a:xfrm>
        </p:spPr>
        <p:txBody>
          <a:bodyPr anchor="b">
            <a:noAutofit/>
          </a:bodyPr>
          <a:lstStyle/>
          <a:p>
            <a:pPr algn="l"/>
            <a:r>
              <a:rPr lang="en-US" sz="2000" b="1" dirty="0">
                <a:solidFill>
                  <a:schemeClr val="tx1"/>
                </a:solidFill>
                <a:latin typeface="Arial" panose="020B0604020202020204" pitchFamily="34" charset="0"/>
                <a:cs typeface="Arial" panose="020B0604020202020204" pitchFamily="34" charset="0"/>
              </a:rPr>
              <a:t>Programme</a:t>
            </a:r>
            <a:r>
              <a:rPr lang="en-US" sz="2400" b="1" dirty="0">
                <a:solidFill>
                  <a:schemeClr val="tx1"/>
                </a:solidFill>
                <a:latin typeface="Arial" panose="020B0604020202020204" pitchFamily="34" charset="0"/>
                <a:cs typeface="Arial" panose="020B0604020202020204" pitchFamily="34" charset="0"/>
              </a:rPr>
              <a:t>:                BSc Health and Social Care</a:t>
            </a:r>
            <a:br>
              <a:rPr lang="en-US" sz="2400" b="1" dirty="0">
                <a:solidFill>
                  <a:schemeClr val="tx1"/>
                </a:solidFill>
                <a:latin typeface="Arial" panose="020B0604020202020204" pitchFamily="34" charset="0"/>
                <a:cs typeface="Arial" panose="020B0604020202020204" pitchFamily="34" charset="0"/>
              </a:rPr>
            </a:br>
            <a:r>
              <a:rPr lang="en-US" sz="2400" b="1" dirty="0">
                <a:solidFill>
                  <a:schemeClr val="tx1"/>
                </a:solidFill>
                <a:latin typeface="Arial" panose="020B0604020202020204" pitchFamily="34" charset="0"/>
                <a:cs typeface="Arial" panose="020B0604020202020204" pitchFamily="34" charset="0"/>
              </a:rPr>
              <a:t>Module:                     Community Care and Development</a:t>
            </a:r>
            <a:br>
              <a:rPr lang="en-US" sz="2400" b="1" dirty="0">
                <a:solidFill>
                  <a:schemeClr val="tx1"/>
                </a:solidFill>
                <a:latin typeface="Arial" panose="020B0604020202020204" pitchFamily="34" charset="0"/>
                <a:cs typeface="Arial" panose="020B0604020202020204" pitchFamily="34" charset="0"/>
              </a:rPr>
            </a:br>
            <a:r>
              <a:rPr lang="en-US" sz="2400" b="1" dirty="0">
                <a:solidFill>
                  <a:schemeClr val="tx1"/>
                </a:solidFill>
                <a:latin typeface="Arial" panose="020B0604020202020204" pitchFamily="34" charset="0"/>
                <a:cs typeface="Arial" panose="020B0604020202020204" pitchFamily="34" charset="0"/>
              </a:rPr>
              <a:t>Module Code:           BMHP6022</a:t>
            </a:r>
            <a:br>
              <a:rPr lang="en-US" sz="2400" b="1" dirty="0">
                <a:solidFill>
                  <a:schemeClr val="tx1"/>
                </a:solidFill>
                <a:latin typeface="Arial" panose="020B0604020202020204" pitchFamily="34" charset="0"/>
                <a:cs typeface="Arial" panose="020B0604020202020204" pitchFamily="34" charset="0"/>
              </a:rPr>
            </a:br>
            <a:r>
              <a:rPr lang="en-US" sz="2400" b="1" dirty="0">
                <a:solidFill>
                  <a:schemeClr val="tx1"/>
                </a:solidFill>
                <a:latin typeface="Arial" panose="020B0604020202020204" pitchFamily="34" charset="0"/>
                <a:cs typeface="Arial" panose="020B0604020202020204" pitchFamily="34" charset="0"/>
              </a:rPr>
              <a:t>Lecturer:                   Jolly Nwankwo</a:t>
            </a:r>
            <a:br>
              <a:rPr lang="en-US" sz="2400" b="1" dirty="0">
                <a:solidFill>
                  <a:schemeClr val="tx1"/>
                </a:solidFill>
                <a:latin typeface="Arial" panose="020B0604020202020204" pitchFamily="34" charset="0"/>
                <a:cs typeface="Arial" panose="020B0604020202020204" pitchFamily="34" charset="0"/>
              </a:rPr>
            </a:br>
            <a:r>
              <a:rPr lang="en-US" sz="2400" b="1" dirty="0">
                <a:solidFill>
                  <a:schemeClr val="tx1"/>
                </a:solidFill>
                <a:latin typeface="Arial" panose="020B0604020202020204" pitchFamily="34" charset="0"/>
                <a:cs typeface="Arial" panose="020B0604020202020204" pitchFamily="34" charset="0"/>
              </a:rPr>
              <a:t>Assessment Title:    Component 1: PP Presentation</a:t>
            </a:r>
            <a:br>
              <a:rPr lang="en-US" sz="2400" b="1" dirty="0">
                <a:solidFill>
                  <a:schemeClr val="tx1"/>
                </a:solidFill>
                <a:latin typeface="Arial" panose="020B0604020202020204" pitchFamily="34" charset="0"/>
                <a:cs typeface="Arial" panose="020B0604020202020204" pitchFamily="34" charset="0"/>
              </a:rPr>
            </a:br>
            <a:r>
              <a:rPr lang="en-US" sz="2400" b="1" dirty="0">
                <a:solidFill>
                  <a:schemeClr val="tx1"/>
                </a:solidFill>
                <a:latin typeface="Arial" panose="020B0604020202020204" pitchFamily="34" charset="0"/>
                <a:cs typeface="Arial" panose="020B0604020202020204" pitchFamily="34" charset="0"/>
              </a:rPr>
              <a:t> </a:t>
            </a:r>
            <a:br>
              <a:rPr lang="en-US" sz="2400" b="1" dirty="0">
                <a:solidFill>
                  <a:schemeClr val="tx1"/>
                </a:solidFill>
                <a:latin typeface="Arial" panose="020B0604020202020204" pitchFamily="34" charset="0"/>
                <a:cs typeface="Arial" panose="020B0604020202020204" pitchFamily="34" charset="0"/>
              </a:rPr>
            </a:br>
            <a:r>
              <a:rPr lang="en-US" sz="2400" b="1" dirty="0">
                <a:solidFill>
                  <a:schemeClr val="tx1"/>
                </a:solidFill>
                <a:latin typeface="Arial" panose="020B0604020202020204" pitchFamily="34" charset="0"/>
                <a:cs typeface="Arial" panose="020B0604020202020204" pitchFamily="34" charset="0"/>
              </a:rPr>
              <a:t>                                  </a:t>
            </a:r>
            <a:br>
              <a:rPr lang="en-US" sz="2400" b="1" dirty="0">
                <a:solidFill>
                  <a:schemeClr val="tx1"/>
                </a:solidFill>
                <a:latin typeface="Arial" panose="020B0604020202020204" pitchFamily="34" charset="0"/>
                <a:cs typeface="Arial" panose="020B0604020202020204" pitchFamily="34" charset="0"/>
              </a:rPr>
            </a:br>
            <a:r>
              <a:rPr lang="en-US" sz="2000" b="1" dirty="0">
                <a:solidFill>
                  <a:schemeClr val="tx1"/>
                </a:solidFill>
                <a:latin typeface="Arial" panose="020B0604020202020204" pitchFamily="34" charset="0"/>
                <a:cs typeface="Arial" panose="020B0604020202020204" pitchFamily="34" charset="0"/>
              </a:rPr>
              <a:t>     </a:t>
            </a:r>
            <a:endParaRPr lang="en-GB" sz="2000"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9D9B11E3-AC6E-5113-35FE-4282D78827B0}"/>
              </a:ext>
            </a:extLst>
          </p:cNvPr>
          <p:cNvSpPr>
            <a:spLocks noGrp="1"/>
          </p:cNvSpPr>
          <p:nvPr>
            <p:ph type="subTitle" idx="1"/>
          </p:nvPr>
        </p:nvSpPr>
        <p:spPr>
          <a:xfrm>
            <a:off x="4184590" y="4365921"/>
            <a:ext cx="6041346" cy="688369"/>
          </a:xfrm>
        </p:spPr>
        <p:txBody>
          <a:bodyPr>
            <a:normAutofit lnSpcReduction="10000"/>
          </a:bodyPr>
          <a:lstStyle/>
          <a:p>
            <a:pPr algn="ctr"/>
            <a:r>
              <a:rPr lang="en-US" sz="2400" b="1" dirty="0">
                <a:solidFill>
                  <a:schemeClr val="tx1"/>
                </a:solidFill>
                <a:latin typeface="Arial" panose="020B0604020202020204" pitchFamily="34" charset="0"/>
                <a:cs typeface="Arial" panose="020B0604020202020204" pitchFamily="34" charset="0"/>
              </a:rPr>
              <a:t>Student: Elizabeth Cuffie (1913507)</a:t>
            </a:r>
            <a:br>
              <a:rPr lang="en-US" sz="1800" b="1" dirty="0">
                <a:solidFill>
                  <a:schemeClr val="tx1"/>
                </a:solidFill>
                <a:latin typeface="Arial" panose="020B0604020202020204" pitchFamily="34" charset="0"/>
                <a:cs typeface="Arial" panose="020B0604020202020204" pitchFamily="34" charset="0"/>
              </a:rPr>
            </a:br>
            <a:endParaRPr lang="en-GB" dirty="0"/>
          </a:p>
        </p:txBody>
      </p:sp>
      <p:pic>
        <p:nvPicPr>
          <p:cNvPr id="16" name="Picture 15" descr="Text">
            <a:extLst>
              <a:ext uri="{FF2B5EF4-FFF2-40B4-BE49-F238E27FC236}">
                <a16:creationId xmlns:a16="http://schemas.microsoft.com/office/drawing/2014/main" id="{6A34DAC4-3BBD-BE26-1A2B-1DF4634BC775}"/>
              </a:ext>
            </a:extLst>
          </p:cNvPr>
          <p:cNvPicPr/>
          <p:nvPr/>
        </p:nvPicPr>
        <p:blipFill>
          <a:blip r:embed="rId3">
            <a:extLst>
              <a:ext uri="{28A0092B-C50C-407E-A947-70E740481C1C}">
                <a14:useLocalDpi xmlns:a14="http://schemas.microsoft.com/office/drawing/2010/main" val="0"/>
              </a:ext>
            </a:extLst>
          </a:blip>
          <a:stretch>
            <a:fillRect/>
          </a:stretch>
        </p:blipFill>
        <p:spPr>
          <a:xfrm>
            <a:off x="119921" y="134911"/>
            <a:ext cx="3750114" cy="1668800"/>
          </a:xfrm>
          <a:prstGeom prst="rect">
            <a:avLst/>
          </a:prstGeom>
        </p:spPr>
      </p:pic>
    </p:spTree>
    <p:extLst>
      <p:ext uri="{BB962C8B-B14F-4D97-AF65-F5344CB8AC3E}">
        <p14:creationId xmlns:p14="http://schemas.microsoft.com/office/powerpoint/2010/main" val="899730772"/>
      </p:ext>
    </p:extLst>
  </p:cSld>
  <p:clrMapOvr>
    <a:overrideClrMapping bg1="lt1" tx1="dk1" bg2="lt2" tx2="dk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BF501A-EBE3-1755-4822-7CE6A858BC83}"/>
              </a:ext>
            </a:extLst>
          </p:cNvPr>
          <p:cNvSpPr>
            <a:spLocks noGrp="1"/>
          </p:cNvSpPr>
          <p:nvPr>
            <p:ph type="title"/>
          </p:nvPr>
        </p:nvSpPr>
        <p:spPr/>
        <p:txBody>
          <a:bodyPr/>
          <a:lstStyle/>
          <a:p>
            <a:r>
              <a:rPr lang="en-GB" dirty="0">
                <a:solidFill>
                  <a:schemeClr val="accent1">
                    <a:lumMod val="75000"/>
                  </a:schemeClr>
                </a:solidFill>
                <a:latin typeface="Arial" panose="020B0604020202020204" pitchFamily="34" charset="0"/>
                <a:cs typeface="Arial" panose="020B0604020202020204" pitchFamily="34" charset="0"/>
              </a:rPr>
              <a:t>Acknowledgement </a:t>
            </a:r>
          </a:p>
        </p:txBody>
      </p:sp>
      <p:sp>
        <p:nvSpPr>
          <p:cNvPr id="3" name="Content Placeholder 2">
            <a:extLst>
              <a:ext uri="{FF2B5EF4-FFF2-40B4-BE49-F238E27FC236}">
                <a16:creationId xmlns:a16="http://schemas.microsoft.com/office/drawing/2014/main" id="{827D47BF-06F9-1EA9-DEBD-F5E905DDF8D0}"/>
              </a:ext>
            </a:extLst>
          </p:cNvPr>
          <p:cNvSpPr>
            <a:spLocks noGrp="1"/>
          </p:cNvSpPr>
          <p:nvPr>
            <p:ph idx="1"/>
          </p:nvPr>
        </p:nvSpPr>
        <p:spPr>
          <a:xfrm>
            <a:off x="677334" y="1695076"/>
            <a:ext cx="8596668" cy="3880773"/>
          </a:xfrm>
        </p:spPr>
        <p:txBody>
          <a:bodyPr>
            <a:noAutofit/>
          </a:bodyPr>
          <a:lstStyle/>
          <a:p>
            <a:pPr marL="0" indent="0" algn="just" fontAlgn="base">
              <a:buNone/>
            </a:pPr>
            <a:r>
              <a:rPr lang="en-GB" sz="2400" dirty="0">
                <a:solidFill>
                  <a:srgbClr val="000000"/>
                </a:solidFill>
                <a:effectLst/>
                <a:latin typeface="Arial" panose="020B0604020202020204" pitchFamily="34" charset="0"/>
                <a:cs typeface="Arial" panose="020B0604020202020204" pitchFamily="34" charset="0"/>
              </a:rPr>
              <a:t>I confirm that I have not used any AI tools in the research and creation of this</a:t>
            </a:r>
          </a:p>
          <a:p>
            <a:pPr marL="0" indent="0" algn="just" fontAlgn="base">
              <a:buNone/>
            </a:pPr>
            <a:r>
              <a:rPr lang="en-GB" sz="2400" dirty="0">
                <a:solidFill>
                  <a:srgbClr val="000000"/>
                </a:solidFill>
                <a:effectLst/>
                <a:latin typeface="Arial" panose="020B0604020202020204" pitchFamily="34" charset="0"/>
                <a:cs typeface="Arial" panose="020B0604020202020204" pitchFamily="34" charset="0"/>
              </a:rPr>
              <a:t>assignment. I confirm that I have not presented any AI generated materials as my own</a:t>
            </a:r>
          </a:p>
          <a:p>
            <a:pPr marL="0" indent="0" algn="just" fontAlgn="base">
              <a:buNone/>
            </a:pPr>
            <a:r>
              <a:rPr lang="en-GB" sz="2400" dirty="0">
                <a:solidFill>
                  <a:srgbClr val="000000"/>
                </a:solidFill>
                <a:effectLst/>
                <a:latin typeface="Arial" panose="020B0604020202020204" pitchFamily="34" charset="0"/>
                <a:cs typeface="Arial" panose="020B0604020202020204" pitchFamily="34" charset="0"/>
              </a:rPr>
              <a:t>work. I confirm I have copies of my drafts, notes, and other resources I used, which I</a:t>
            </a:r>
          </a:p>
          <a:p>
            <a:pPr marL="0" indent="0" algn="just" fontAlgn="base">
              <a:buNone/>
            </a:pPr>
            <a:r>
              <a:rPr lang="en-GB" sz="2400" dirty="0">
                <a:solidFill>
                  <a:srgbClr val="000000"/>
                </a:solidFill>
                <a:effectLst/>
                <a:latin typeface="Arial" panose="020B0604020202020204" pitchFamily="34" charset="0"/>
                <a:cs typeface="Arial" panose="020B0604020202020204" pitchFamily="34" charset="0"/>
              </a:rPr>
              <a:t>may be asked to provide in evidence.</a:t>
            </a:r>
          </a:p>
          <a:p>
            <a:pPr marL="0" indent="0" algn="just">
              <a:buNone/>
            </a:pPr>
            <a:br>
              <a:rPr lang="en-GB" sz="2400" dirty="0">
                <a:solidFill>
                  <a:srgbClr val="000000"/>
                </a:solidFill>
                <a:effectLst/>
                <a:latin typeface="Arial" panose="020B0604020202020204" pitchFamily="34" charset="0"/>
                <a:cs typeface="Arial" panose="020B0604020202020204" pitchFamily="34" charset="0"/>
              </a:rPr>
            </a:br>
            <a:endParaRPr lang="en-GB"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847073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64CABA-3608-FEB8-770D-0D959FC91228}"/>
              </a:ext>
            </a:extLst>
          </p:cNvPr>
          <p:cNvSpPr>
            <a:spLocks noGrp="1"/>
          </p:cNvSpPr>
          <p:nvPr>
            <p:ph type="title"/>
          </p:nvPr>
        </p:nvSpPr>
        <p:spPr/>
        <p:txBody>
          <a:bodyPr/>
          <a:lstStyle/>
          <a:p>
            <a:r>
              <a:rPr lang="en-GB" b="1" dirty="0">
                <a:solidFill>
                  <a:schemeClr val="accent1">
                    <a:lumMod val="75000"/>
                  </a:schemeClr>
                </a:solidFill>
                <a:latin typeface="Arial" panose="020B0604020202020204" pitchFamily="34" charset="0"/>
                <a:cs typeface="Arial" panose="020B0604020202020204" pitchFamily="34" charset="0"/>
              </a:rPr>
              <a:t>Introduction  </a:t>
            </a:r>
            <a:endParaRPr lang="en-GB" dirty="0">
              <a:solidFill>
                <a:schemeClr val="accent1">
                  <a:lumMod val="75000"/>
                </a:schemeClr>
              </a:solidFill>
            </a:endParaRPr>
          </a:p>
        </p:txBody>
      </p:sp>
      <p:sp>
        <p:nvSpPr>
          <p:cNvPr id="3" name="Content Placeholder 2">
            <a:extLst>
              <a:ext uri="{FF2B5EF4-FFF2-40B4-BE49-F238E27FC236}">
                <a16:creationId xmlns:a16="http://schemas.microsoft.com/office/drawing/2014/main" id="{95F71844-BEA9-4890-10F7-66E0E682625F}"/>
              </a:ext>
            </a:extLst>
          </p:cNvPr>
          <p:cNvSpPr>
            <a:spLocks noGrp="1"/>
          </p:cNvSpPr>
          <p:nvPr>
            <p:ph idx="1"/>
          </p:nvPr>
        </p:nvSpPr>
        <p:spPr>
          <a:xfrm>
            <a:off x="142450" y="1556085"/>
            <a:ext cx="5151445" cy="3371516"/>
          </a:xfrm>
        </p:spPr>
        <p:txBody>
          <a:bodyPr>
            <a:normAutofit fontScale="32500" lnSpcReduction="20000"/>
          </a:bodyPr>
          <a:lstStyle/>
          <a:p>
            <a:pPr marL="0" indent="0">
              <a:buClr>
                <a:schemeClr val="tx1"/>
              </a:buClr>
              <a:buNone/>
            </a:pPr>
            <a:r>
              <a:rPr lang="en-US" sz="11100" b="1" dirty="0">
                <a:latin typeface="Arial" panose="020B0604020202020204" pitchFamily="34" charset="0"/>
                <a:cs typeface="Arial" panose="020B0604020202020204" pitchFamily="34" charset="0"/>
              </a:rPr>
              <a:t>Community</a:t>
            </a:r>
          </a:p>
          <a:p>
            <a:pPr marL="0" indent="0">
              <a:buClr>
                <a:schemeClr val="tx1"/>
              </a:buClr>
              <a:buNone/>
            </a:pPr>
            <a:r>
              <a:rPr lang="en-US" sz="6000" dirty="0">
                <a:solidFill>
                  <a:schemeClr val="tx2"/>
                </a:solidFill>
                <a:latin typeface="Arial" panose="020B0604020202020204" pitchFamily="34" charset="0"/>
                <a:cs typeface="Arial" panose="020B0604020202020204" pitchFamily="34" charset="0"/>
              </a:rPr>
              <a:t>A c</a:t>
            </a:r>
            <a:r>
              <a:rPr lang="en-US" sz="6000" b="0" i="0" dirty="0">
                <a:solidFill>
                  <a:schemeClr val="tx2"/>
                </a:solidFill>
                <a:effectLst/>
                <a:latin typeface="Arial" panose="020B0604020202020204" pitchFamily="34" charset="0"/>
                <a:cs typeface="Arial" panose="020B0604020202020204" pitchFamily="34" charset="0"/>
              </a:rPr>
              <a:t>ommunity is a category of people with many and various characteristics who are connected by social ties with a division of ordinary perspectives, working together as part of a team in a geographical location or settings.</a:t>
            </a:r>
          </a:p>
          <a:p>
            <a:pPr marL="0" indent="0">
              <a:buClr>
                <a:schemeClr val="tx1"/>
              </a:buClr>
              <a:buNone/>
            </a:pPr>
            <a:r>
              <a:rPr lang="en-US" sz="6000" b="1" i="0" dirty="0">
                <a:solidFill>
                  <a:schemeClr val="tx2"/>
                </a:solidFill>
                <a:effectLst/>
                <a:latin typeface="Arial" panose="020B0604020202020204" pitchFamily="34" charset="0"/>
                <a:cs typeface="Arial" panose="020B0604020202020204" pitchFamily="34" charset="0"/>
              </a:rPr>
              <a:t>(Mac Queen Kim, et al 2016).</a:t>
            </a:r>
          </a:p>
          <a:p>
            <a:pPr marL="0" indent="0">
              <a:buClr>
                <a:schemeClr val="tx1"/>
              </a:buClr>
              <a:buNone/>
            </a:pPr>
            <a:r>
              <a:rPr lang="en-US" sz="6000" dirty="0">
                <a:solidFill>
                  <a:schemeClr val="tx2"/>
                </a:solidFill>
                <a:latin typeface="Arial" panose="020B0604020202020204" pitchFamily="34" charset="0"/>
                <a:cs typeface="Arial" panose="020B0604020202020204" pitchFamily="34" charset="0"/>
              </a:rPr>
              <a:t>         </a:t>
            </a:r>
            <a:endParaRPr lang="en-GB" sz="6000" dirty="0">
              <a:solidFill>
                <a:schemeClr val="tx2"/>
              </a:solidFill>
              <a:latin typeface="Arial" panose="020B0604020202020204" pitchFamily="34" charset="0"/>
              <a:cs typeface="Arial" panose="020B0604020202020204" pitchFamily="34" charset="0"/>
            </a:endParaRPr>
          </a:p>
          <a:p>
            <a:endParaRPr lang="en-GB" dirty="0"/>
          </a:p>
        </p:txBody>
      </p:sp>
      <p:pic>
        <p:nvPicPr>
          <p:cNvPr id="4" name="Picture 26" descr="Community Culture Society Population Team Tradition Stock Photo ...">
            <a:extLst>
              <a:ext uri="{FF2B5EF4-FFF2-40B4-BE49-F238E27FC236}">
                <a16:creationId xmlns:a16="http://schemas.microsoft.com/office/drawing/2014/main" id="{3BD81343-CE3C-34CB-FD81-70AC0A0F517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1442" r="2" b="14466"/>
          <a:stretch/>
        </p:blipFill>
        <p:spPr bwMode="auto">
          <a:xfrm>
            <a:off x="5565819" y="843661"/>
            <a:ext cx="5151446" cy="47027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59637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77EC5F-6FA9-1935-8AB2-584B4EAD8965}"/>
              </a:ext>
            </a:extLst>
          </p:cNvPr>
          <p:cNvSpPr>
            <a:spLocks noGrp="1"/>
          </p:cNvSpPr>
          <p:nvPr>
            <p:ph type="title"/>
          </p:nvPr>
        </p:nvSpPr>
        <p:spPr>
          <a:xfrm>
            <a:off x="4056463" y="609600"/>
            <a:ext cx="5217538" cy="616085"/>
          </a:xfrm>
        </p:spPr>
        <p:txBody>
          <a:bodyPr>
            <a:noAutofit/>
          </a:bodyPr>
          <a:lstStyle/>
          <a:p>
            <a:r>
              <a:rPr lang="en-GB" b="1" dirty="0">
                <a:solidFill>
                  <a:schemeClr val="accent1">
                    <a:lumMod val="75000"/>
                  </a:schemeClr>
                </a:solidFill>
                <a:latin typeface="Arial" panose="020B0604020202020204" pitchFamily="34" charset="0"/>
                <a:cs typeface="Arial" panose="020B0604020202020204" pitchFamily="34" charset="0"/>
              </a:rPr>
              <a:t>Introduction </a:t>
            </a:r>
          </a:p>
        </p:txBody>
      </p:sp>
      <p:pic>
        <p:nvPicPr>
          <p:cNvPr id="1028" name="Picture 4" descr="Image result for southwark council logo">
            <a:extLst>
              <a:ext uri="{FF2B5EF4-FFF2-40B4-BE49-F238E27FC236}">
                <a16:creationId xmlns:a16="http://schemas.microsoft.com/office/drawing/2014/main" id="{80696452-84A8-7A41-E734-0823A3B5310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3481" r="4047" b="2"/>
          <a:stretch/>
        </p:blipFill>
        <p:spPr bwMode="auto">
          <a:xfrm>
            <a:off x="677334" y="609600"/>
            <a:ext cx="3144597" cy="2075914"/>
          </a:xfrm>
          <a:prstGeom prst="rect">
            <a:avLst/>
          </a:prstGeom>
          <a:noFill/>
          <a:extLst>
            <a:ext uri="{909E8E84-426E-40DD-AFC4-6F175D3DCCD1}">
              <a14:hiddenFill xmlns:a14="http://schemas.microsoft.com/office/drawing/2010/main">
                <a:solidFill>
                  <a:srgbClr val="FFFFFF"/>
                </a:solidFill>
              </a14:hiddenFill>
            </a:ext>
          </a:extLst>
        </p:spPr>
      </p:pic>
      <p:sp>
        <p:nvSpPr>
          <p:cNvPr id="1046" name="Isosceles Triangle 8">
            <a:extLst>
              <a:ext uri="{FF2B5EF4-FFF2-40B4-BE49-F238E27FC236}">
                <a16:creationId xmlns:a16="http://schemas.microsoft.com/office/drawing/2014/main" id="{D0F1E0F2-8FF0-4851-B746-460AE5B283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013201"/>
            <a:ext cx="476655" cy="2844800"/>
          </a:xfrm>
          <a:prstGeom prst="triangle">
            <a:avLst>
              <a:gd name="adj" fmla="val 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Content Placeholder 2">
            <a:extLst>
              <a:ext uri="{FF2B5EF4-FFF2-40B4-BE49-F238E27FC236}">
                <a16:creationId xmlns:a16="http://schemas.microsoft.com/office/drawing/2014/main" id="{A6A346BE-0418-74BE-F15E-AF6F471AEED0}"/>
              </a:ext>
            </a:extLst>
          </p:cNvPr>
          <p:cNvSpPr>
            <a:spLocks noGrp="1"/>
          </p:cNvSpPr>
          <p:nvPr>
            <p:ph idx="1"/>
          </p:nvPr>
        </p:nvSpPr>
        <p:spPr>
          <a:xfrm>
            <a:off x="4231561" y="1647557"/>
            <a:ext cx="6404568" cy="4846121"/>
          </a:xfrm>
        </p:spPr>
        <p:txBody>
          <a:bodyPr>
            <a:normAutofit fontScale="25000" lnSpcReduction="20000"/>
          </a:bodyPr>
          <a:lstStyle/>
          <a:p>
            <a:pPr marL="0" indent="0" algn="just">
              <a:lnSpc>
                <a:spcPct val="90000"/>
              </a:lnSpc>
              <a:buNone/>
            </a:pPr>
            <a:r>
              <a:rPr lang="en-GB" sz="9600" dirty="0">
                <a:latin typeface="Arial" panose="020B0604020202020204" pitchFamily="34" charset="0"/>
                <a:cs typeface="Arial" panose="020B0604020202020204" pitchFamily="34" charset="0"/>
              </a:rPr>
              <a:t>The aim of this community project is to identify and address some Health and Social Care needs in the London Borough of Southwark Council. This Borough is in the Southeast of London, United Kingdom.</a:t>
            </a:r>
          </a:p>
          <a:p>
            <a:pPr marL="0" indent="0" algn="just">
              <a:lnSpc>
                <a:spcPct val="90000"/>
              </a:lnSpc>
              <a:buNone/>
            </a:pPr>
            <a:r>
              <a:rPr lang="en-GB" sz="9600" dirty="0">
                <a:latin typeface="Arial" panose="020B0604020202020204" pitchFamily="34" charset="0"/>
                <a:cs typeface="Arial" panose="020B0604020202020204" pitchFamily="34" charset="0"/>
              </a:rPr>
              <a:t>According to Southwark Borough council website,2024,The borough has been prehistoric from the 12</a:t>
            </a:r>
            <a:r>
              <a:rPr lang="en-GB" sz="9600" baseline="30000" dirty="0">
                <a:latin typeface="Arial" panose="020B0604020202020204" pitchFamily="34" charset="0"/>
                <a:cs typeface="Arial" panose="020B0604020202020204" pitchFamily="34" charset="0"/>
              </a:rPr>
              <a:t>th</a:t>
            </a:r>
            <a:r>
              <a:rPr lang="en-GB" sz="9600" dirty="0">
                <a:latin typeface="Arial" panose="020B0604020202020204" pitchFamily="34" charset="0"/>
                <a:cs typeface="Arial" panose="020B0604020202020204" pitchFamily="34" charset="0"/>
              </a:rPr>
              <a:t> until the 19</a:t>
            </a:r>
            <a:r>
              <a:rPr lang="en-GB" sz="9600" baseline="30000" dirty="0">
                <a:latin typeface="Arial" panose="020B0604020202020204" pitchFamily="34" charset="0"/>
                <a:cs typeface="Arial" panose="020B0604020202020204" pitchFamily="34" charset="0"/>
              </a:rPr>
              <a:t>th</a:t>
            </a:r>
            <a:r>
              <a:rPr lang="en-GB" sz="9600" dirty="0">
                <a:latin typeface="Arial" panose="020B0604020202020204" pitchFamily="34" charset="0"/>
                <a:cs typeface="Arial" panose="020B0604020202020204" pitchFamily="34" charset="0"/>
              </a:rPr>
              <a:t> century and was controlled by the metropolitan board of works.it is one of 32 boroughs in London, and was formed under the government Act 1963.</a:t>
            </a:r>
          </a:p>
          <a:p>
            <a:pPr marL="0" indent="0" algn="just">
              <a:lnSpc>
                <a:spcPct val="90000"/>
              </a:lnSpc>
              <a:buNone/>
            </a:pPr>
            <a:r>
              <a:rPr lang="en-GB" sz="9600" dirty="0">
                <a:latin typeface="Arial" panose="020B0604020202020204" pitchFamily="34" charset="0"/>
                <a:cs typeface="Arial" panose="020B0604020202020204" pitchFamily="34" charset="0"/>
              </a:rPr>
              <a:t>The borough’s full legitimate name is ; The Mayor and Burgesses of London borough of Southwark, but it is well known as Southwark</a:t>
            </a:r>
          </a:p>
          <a:p>
            <a:pPr>
              <a:lnSpc>
                <a:spcPct val="90000"/>
              </a:lnSpc>
            </a:pPr>
            <a:endParaRPr lang="en-GB" sz="1500" dirty="0">
              <a:latin typeface="Arial" panose="020B0604020202020204" pitchFamily="34" charset="0"/>
              <a:cs typeface="Arial" panose="020B0604020202020204" pitchFamily="34" charset="0"/>
            </a:endParaRPr>
          </a:p>
        </p:txBody>
      </p:sp>
      <p:sp>
        <p:nvSpPr>
          <p:cNvPr id="1048" name="Rectangle 1047">
            <a:extLst>
              <a:ext uri="{FF2B5EF4-FFF2-40B4-BE49-F238E27FC236}">
                <a16:creationId xmlns:a16="http://schemas.microsoft.com/office/drawing/2014/main" id="{CFABBFD4-A63E-4881-B087-2E360DD906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426230" y="5618029"/>
            <a:ext cx="618066" cy="228600"/>
          </a:xfrm>
          <a:prstGeom prst="rect">
            <a:avLst/>
          </a:prstGeom>
          <a:solidFill>
            <a:srgbClr val="EA2D5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032" name="Picture 8" descr="Image result for borough of southwark">
            <a:extLst>
              <a:ext uri="{FF2B5EF4-FFF2-40B4-BE49-F238E27FC236}">
                <a16:creationId xmlns:a16="http://schemas.microsoft.com/office/drawing/2014/main" id="{A0F204D9-8F03-1D32-EAE3-99634FD7F06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t="3828" r="-2" b="-2"/>
          <a:stretch/>
        </p:blipFill>
        <p:spPr bwMode="auto">
          <a:xfrm>
            <a:off x="677334" y="2913187"/>
            <a:ext cx="3144597" cy="31285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47207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52F786-2E8A-A5EF-CC94-8B5F8D89ECD6}"/>
              </a:ext>
            </a:extLst>
          </p:cNvPr>
          <p:cNvSpPr>
            <a:spLocks noGrp="1"/>
          </p:cNvSpPr>
          <p:nvPr>
            <p:ph type="title"/>
          </p:nvPr>
        </p:nvSpPr>
        <p:spPr>
          <a:xfrm>
            <a:off x="677334" y="609600"/>
            <a:ext cx="8596668" cy="1320800"/>
          </a:xfrm>
        </p:spPr>
        <p:txBody>
          <a:bodyPr anchor="t">
            <a:normAutofit/>
          </a:bodyPr>
          <a:lstStyle/>
          <a:p>
            <a:r>
              <a:rPr lang="en-GB" b="1" dirty="0">
                <a:solidFill>
                  <a:schemeClr val="accent1">
                    <a:lumMod val="75000"/>
                  </a:schemeClr>
                </a:solidFill>
                <a:latin typeface="Arial" panose="020B0604020202020204" pitchFamily="34" charset="0"/>
                <a:cs typeface="Arial" panose="020B0604020202020204" pitchFamily="34" charset="0"/>
              </a:rPr>
              <a:t>Health and social Care needs in Southwark Council </a:t>
            </a:r>
          </a:p>
        </p:txBody>
      </p:sp>
      <p:sp>
        <p:nvSpPr>
          <p:cNvPr id="3" name="Content Placeholder 2">
            <a:extLst>
              <a:ext uri="{FF2B5EF4-FFF2-40B4-BE49-F238E27FC236}">
                <a16:creationId xmlns:a16="http://schemas.microsoft.com/office/drawing/2014/main" id="{EEBA00A5-5F3B-2DAC-C04C-A7D8F88636F3}"/>
              </a:ext>
            </a:extLst>
          </p:cNvPr>
          <p:cNvSpPr>
            <a:spLocks noGrp="1"/>
          </p:cNvSpPr>
          <p:nvPr>
            <p:ph idx="1"/>
          </p:nvPr>
        </p:nvSpPr>
        <p:spPr>
          <a:xfrm>
            <a:off x="6096000" y="1930401"/>
            <a:ext cx="4740613" cy="4781684"/>
          </a:xfrm>
        </p:spPr>
        <p:txBody>
          <a:bodyPr>
            <a:normAutofit fontScale="25000" lnSpcReduction="20000"/>
          </a:bodyPr>
          <a:lstStyle/>
          <a:p>
            <a:pPr marL="0" indent="0">
              <a:lnSpc>
                <a:spcPct val="90000"/>
              </a:lnSpc>
              <a:buNone/>
            </a:pPr>
            <a:r>
              <a:rPr lang="en-GB" sz="9600" dirty="0">
                <a:solidFill>
                  <a:schemeClr val="tx1"/>
                </a:solidFill>
                <a:latin typeface="Arial" panose="020B0604020202020204" pitchFamily="34" charset="0"/>
                <a:cs typeface="Arial" panose="020B0604020202020204" pitchFamily="34" charset="0"/>
              </a:rPr>
              <a:t>Here are some of the Health and Social Care needs in Southwark Council:</a:t>
            </a:r>
          </a:p>
          <a:p>
            <a:pPr>
              <a:lnSpc>
                <a:spcPct val="90000"/>
              </a:lnSpc>
            </a:pPr>
            <a:r>
              <a:rPr lang="en-GB" sz="9600" dirty="0">
                <a:solidFill>
                  <a:schemeClr val="tx1"/>
                </a:solidFill>
                <a:latin typeface="Arial" panose="020B0604020202020204" pitchFamily="34" charset="0"/>
                <a:cs typeface="Arial" panose="020B0604020202020204" pitchFamily="34" charset="0"/>
              </a:rPr>
              <a:t>Child Poverty</a:t>
            </a:r>
          </a:p>
          <a:p>
            <a:pPr>
              <a:lnSpc>
                <a:spcPct val="90000"/>
              </a:lnSpc>
            </a:pPr>
            <a:r>
              <a:rPr lang="en-GB" sz="9600" dirty="0">
                <a:highlight>
                  <a:srgbClr val="FFFF00"/>
                </a:highlight>
                <a:latin typeface="Arial" panose="020B0604020202020204" pitchFamily="34" charset="0"/>
                <a:cs typeface="Arial" panose="020B0604020202020204" pitchFamily="34" charset="0"/>
              </a:rPr>
              <a:t>Housing crises</a:t>
            </a:r>
          </a:p>
          <a:p>
            <a:pPr>
              <a:lnSpc>
                <a:spcPct val="90000"/>
              </a:lnSpc>
            </a:pPr>
            <a:r>
              <a:rPr lang="en-GB" sz="9600" dirty="0">
                <a:solidFill>
                  <a:schemeClr val="tx1"/>
                </a:solidFill>
                <a:latin typeface="Arial" panose="020B0604020202020204" pitchFamily="34" charset="0"/>
                <a:cs typeface="Arial" panose="020B0604020202020204" pitchFamily="34" charset="0"/>
              </a:rPr>
              <a:t>Crime</a:t>
            </a:r>
          </a:p>
          <a:p>
            <a:pPr>
              <a:lnSpc>
                <a:spcPct val="90000"/>
              </a:lnSpc>
            </a:pPr>
            <a:r>
              <a:rPr lang="en-GB" sz="9600" dirty="0">
                <a:solidFill>
                  <a:schemeClr val="tx1"/>
                </a:solidFill>
                <a:latin typeface="Arial" panose="020B0604020202020204" pitchFamily="34" charset="0"/>
                <a:cs typeface="Arial" panose="020B0604020202020204" pitchFamily="34" charset="0"/>
              </a:rPr>
              <a:t>Air Quality</a:t>
            </a:r>
          </a:p>
          <a:p>
            <a:pPr>
              <a:lnSpc>
                <a:spcPct val="90000"/>
              </a:lnSpc>
            </a:pPr>
            <a:r>
              <a:rPr lang="en-GB" sz="9600" dirty="0">
                <a:solidFill>
                  <a:schemeClr val="tx1"/>
                </a:solidFill>
                <a:latin typeface="Arial" panose="020B0604020202020204" pitchFamily="34" charset="0"/>
                <a:cs typeface="Arial" panose="020B0604020202020204" pitchFamily="34" charset="0"/>
              </a:rPr>
              <a:t>Infant Mortality</a:t>
            </a:r>
          </a:p>
          <a:p>
            <a:pPr>
              <a:lnSpc>
                <a:spcPct val="90000"/>
              </a:lnSpc>
            </a:pPr>
            <a:r>
              <a:rPr lang="en-GB" sz="9600" dirty="0">
                <a:solidFill>
                  <a:schemeClr val="tx1"/>
                </a:solidFill>
                <a:latin typeface="Arial" panose="020B0604020202020204" pitchFamily="34" charset="0"/>
                <a:cs typeface="Arial" panose="020B0604020202020204" pitchFamily="34" charset="0"/>
              </a:rPr>
              <a:t>Health Care use </a:t>
            </a:r>
          </a:p>
          <a:p>
            <a:pPr>
              <a:lnSpc>
                <a:spcPct val="90000"/>
              </a:lnSpc>
            </a:pPr>
            <a:r>
              <a:rPr lang="en-GB" sz="9600" dirty="0">
                <a:solidFill>
                  <a:schemeClr val="tx1"/>
                </a:solidFill>
                <a:latin typeface="Arial" panose="020B0604020202020204" pitchFamily="34" charset="0"/>
                <a:cs typeface="Arial" panose="020B0604020202020204" pitchFamily="34" charset="0"/>
              </a:rPr>
              <a:t>Adult Social Care</a:t>
            </a:r>
          </a:p>
          <a:p>
            <a:pPr>
              <a:lnSpc>
                <a:spcPct val="90000"/>
              </a:lnSpc>
            </a:pPr>
            <a:r>
              <a:rPr lang="en-GB" sz="9600" dirty="0">
                <a:solidFill>
                  <a:schemeClr val="tx1"/>
                </a:solidFill>
                <a:latin typeface="Arial" panose="020B0604020202020204" pitchFamily="34" charset="0"/>
                <a:cs typeface="Arial" panose="020B0604020202020204" pitchFamily="34" charset="0"/>
              </a:rPr>
              <a:t>Mortality etc.                                       </a:t>
            </a:r>
            <a:endParaRPr lang="en-GB" sz="9600" b="1" dirty="0">
              <a:solidFill>
                <a:schemeClr val="tx1"/>
              </a:solidFill>
              <a:latin typeface="Arial" panose="020B0604020202020204" pitchFamily="34" charset="0"/>
              <a:cs typeface="Arial" panose="020B0604020202020204" pitchFamily="34" charset="0"/>
            </a:endParaRPr>
          </a:p>
          <a:p>
            <a:pPr marL="0" indent="0">
              <a:lnSpc>
                <a:spcPct val="90000"/>
              </a:lnSpc>
              <a:buNone/>
            </a:pPr>
            <a:r>
              <a:rPr lang="en-GB" sz="9600" dirty="0">
                <a:solidFill>
                  <a:schemeClr val="tx1"/>
                </a:solidFill>
                <a:latin typeface="Arial" panose="020B0604020202020204" pitchFamily="34" charset="0"/>
                <a:cs typeface="Arial" panose="020B0604020202020204" pitchFamily="34" charset="0"/>
              </a:rPr>
              <a:t>For this community project I will be focusing on tackling Housing crises</a:t>
            </a:r>
          </a:p>
          <a:p>
            <a:pPr marL="0" indent="0">
              <a:lnSpc>
                <a:spcPct val="90000"/>
              </a:lnSpc>
              <a:buNone/>
            </a:pPr>
            <a:r>
              <a:rPr lang="en-GB" sz="1100" dirty="0">
                <a:latin typeface="Arial" panose="020B0604020202020204" pitchFamily="34" charset="0"/>
                <a:cs typeface="Arial" panose="020B0604020202020204" pitchFamily="34" charset="0"/>
              </a:rPr>
              <a:t>							</a:t>
            </a:r>
            <a:r>
              <a:rPr lang="en-GB" sz="1100" b="1" dirty="0">
                <a:latin typeface="Arial" panose="020B0604020202020204" pitchFamily="34" charset="0"/>
                <a:cs typeface="Arial" panose="020B0604020202020204" pitchFamily="34" charset="0"/>
              </a:rPr>
              <a:t>		            State of the borough report, (2021).</a:t>
            </a:r>
            <a:endParaRPr lang="en-GB" sz="1100" dirty="0"/>
          </a:p>
        </p:txBody>
      </p:sp>
      <p:pic>
        <p:nvPicPr>
          <p:cNvPr id="5" name="Picture 4" descr="Houses in an area">
            <a:extLst>
              <a:ext uri="{FF2B5EF4-FFF2-40B4-BE49-F238E27FC236}">
                <a16:creationId xmlns:a16="http://schemas.microsoft.com/office/drawing/2014/main" id="{E4A88471-687C-07F7-32BF-CC73ED300F37}"/>
              </a:ext>
            </a:extLst>
          </p:cNvPr>
          <p:cNvPicPr>
            <a:picLocks noChangeAspect="1"/>
          </p:cNvPicPr>
          <p:nvPr/>
        </p:nvPicPr>
        <p:blipFill>
          <a:blip r:embed="rId3"/>
          <a:srcRect r="6756" b="2"/>
          <a:stretch/>
        </p:blipFill>
        <p:spPr>
          <a:xfrm>
            <a:off x="432285" y="2366038"/>
            <a:ext cx="5423429" cy="3882362"/>
          </a:xfrm>
          <a:prstGeom prst="rect">
            <a:avLst/>
          </a:prstGeom>
        </p:spPr>
      </p:pic>
    </p:spTree>
    <p:extLst>
      <p:ext uri="{BB962C8B-B14F-4D97-AF65-F5344CB8AC3E}">
        <p14:creationId xmlns:p14="http://schemas.microsoft.com/office/powerpoint/2010/main" val="15545898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World map formed by people united">
            <a:extLst>
              <a:ext uri="{FF2B5EF4-FFF2-40B4-BE49-F238E27FC236}">
                <a16:creationId xmlns:a16="http://schemas.microsoft.com/office/drawing/2014/main" id="{E078BECD-0309-F896-8A39-A40434217271}"/>
              </a:ext>
            </a:extLst>
          </p:cNvPr>
          <p:cNvPicPr>
            <a:picLocks noChangeAspect="1"/>
          </p:cNvPicPr>
          <p:nvPr/>
        </p:nvPicPr>
        <p:blipFill>
          <a:blip r:embed="rId2"/>
          <a:srcRect l="17104" r="14741" b="-1"/>
          <a:stretch/>
        </p:blipFill>
        <p:spPr>
          <a:xfrm>
            <a:off x="6709430" y="152402"/>
            <a:ext cx="5426150" cy="6714066"/>
          </a:xfrm>
          <a:custGeom>
            <a:avLst/>
            <a:gdLst/>
            <a:ahLst/>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p:spPr>
      </p:pic>
      <p:sp>
        <p:nvSpPr>
          <p:cNvPr id="2" name="Title 1">
            <a:extLst>
              <a:ext uri="{FF2B5EF4-FFF2-40B4-BE49-F238E27FC236}">
                <a16:creationId xmlns:a16="http://schemas.microsoft.com/office/drawing/2014/main" id="{51412AF2-7C26-619F-AD34-765E7A60D656}"/>
              </a:ext>
            </a:extLst>
          </p:cNvPr>
          <p:cNvSpPr>
            <a:spLocks noGrp="1"/>
          </p:cNvSpPr>
          <p:nvPr>
            <p:ph type="title"/>
          </p:nvPr>
        </p:nvSpPr>
        <p:spPr>
          <a:xfrm>
            <a:off x="152400" y="152401"/>
            <a:ext cx="5940426" cy="995464"/>
          </a:xfrm>
        </p:spPr>
        <p:txBody>
          <a:bodyPr>
            <a:noAutofit/>
          </a:bodyPr>
          <a:lstStyle/>
          <a:p>
            <a:pPr>
              <a:lnSpc>
                <a:spcPct val="90000"/>
              </a:lnSpc>
            </a:pPr>
            <a:r>
              <a:rPr lang="en-GB" dirty="0">
                <a:solidFill>
                  <a:schemeClr val="accent1">
                    <a:lumMod val="75000"/>
                  </a:schemeClr>
                </a:solidFill>
                <a:latin typeface="Arial" panose="020B0604020202020204" pitchFamily="34" charset="0"/>
                <a:cs typeface="Arial" panose="020B0604020202020204" pitchFamily="34" charset="0"/>
              </a:rPr>
              <a:t>Demographics by Population, </a:t>
            </a:r>
          </a:p>
        </p:txBody>
      </p:sp>
      <p:graphicFrame>
        <p:nvGraphicFramePr>
          <p:cNvPr id="27" name="Content Placeholder 2">
            <a:extLst>
              <a:ext uri="{FF2B5EF4-FFF2-40B4-BE49-F238E27FC236}">
                <a16:creationId xmlns:a16="http://schemas.microsoft.com/office/drawing/2014/main" id="{7B564B85-1F3E-E2A0-DEC6-592C636BAE79}"/>
              </a:ext>
            </a:extLst>
          </p:cNvPr>
          <p:cNvGraphicFramePr>
            <a:graphicFrameLocks noGrp="1"/>
          </p:cNvGraphicFramePr>
          <p:nvPr>
            <p:ph idx="1"/>
            <p:extLst>
              <p:ext uri="{D42A27DB-BD31-4B8C-83A1-F6EECF244321}">
                <p14:modId xmlns:p14="http://schemas.microsoft.com/office/powerpoint/2010/main" val="35244367"/>
              </p:ext>
            </p:extLst>
          </p:nvPr>
        </p:nvGraphicFramePr>
        <p:xfrm>
          <a:off x="149226" y="1309626"/>
          <a:ext cx="6327774" cy="554837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cxnSp>
        <p:nvCxnSpPr>
          <p:cNvPr id="28" name="Straight Connector 27">
            <a:extLst>
              <a:ext uri="{FF2B5EF4-FFF2-40B4-BE49-F238E27FC236}">
                <a16:creationId xmlns:a16="http://schemas.microsoft.com/office/drawing/2014/main" id="{64FA5DFF-7FE6-4855-84E6-DFA78EE978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9" name="Straight Connector 28">
            <a:extLst>
              <a:ext uri="{FF2B5EF4-FFF2-40B4-BE49-F238E27FC236}">
                <a16:creationId xmlns:a16="http://schemas.microsoft.com/office/drawing/2014/main" id="{2AFD8CBA-54A3-4363-991B-B9C631BBFA7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30" name="Rectangle 23">
            <a:extLst>
              <a:ext uri="{FF2B5EF4-FFF2-40B4-BE49-F238E27FC236}">
                <a16:creationId xmlns:a16="http://schemas.microsoft.com/office/drawing/2014/main" id="{3F088236-D655-4F88-B238-E167623580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1" name="Rectangle 25">
            <a:extLst>
              <a:ext uri="{FF2B5EF4-FFF2-40B4-BE49-F238E27FC236}">
                <a16:creationId xmlns:a16="http://schemas.microsoft.com/office/drawing/2014/main" id="{3DAC0C92-199E-475C-9390-119A9B0272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2" name="Isosceles Triangle 24">
            <a:extLst>
              <a:ext uri="{FF2B5EF4-FFF2-40B4-BE49-F238E27FC236}">
                <a16:creationId xmlns:a16="http://schemas.microsoft.com/office/drawing/2014/main" id="{C4CFB339-0ED8-4FE2-9EF1-6D1375B849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3" name="Rectangle 27">
            <a:extLst>
              <a:ext uri="{FF2B5EF4-FFF2-40B4-BE49-F238E27FC236}">
                <a16:creationId xmlns:a16="http://schemas.microsoft.com/office/drawing/2014/main" id="{31896C80-2069-4431-9C19-83B9137344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4" name="Rectangle 28">
            <a:extLst>
              <a:ext uri="{FF2B5EF4-FFF2-40B4-BE49-F238E27FC236}">
                <a16:creationId xmlns:a16="http://schemas.microsoft.com/office/drawing/2014/main" id="{BF120A21-0841-4823-B0C4-28AEBCEF9B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5" name="Rectangle 29">
            <a:extLst>
              <a:ext uri="{FF2B5EF4-FFF2-40B4-BE49-F238E27FC236}">
                <a16:creationId xmlns:a16="http://schemas.microsoft.com/office/drawing/2014/main" id="{DBB05BAE-BBD3-4289-899F-A6851503C6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6" name="Isosceles Triangle 29">
            <a:extLst>
              <a:ext uri="{FF2B5EF4-FFF2-40B4-BE49-F238E27FC236}">
                <a16:creationId xmlns:a16="http://schemas.microsoft.com/office/drawing/2014/main" id="{9874D11C-36F5-4BBE-A490-019A54E953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18753131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8" name="Group 1027">
            <a:extLst>
              <a:ext uri="{FF2B5EF4-FFF2-40B4-BE49-F238E27FC236}">
                <a16:creationId xmlns:a16="http://schemas.microsoft.com/office/drawing/2014/main" id="{E4951899-B99C-47AB-9C7C-16264D7A14C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032" name="Straight Connector 1031">
              <a:extLst>
                <a:ext uri="{FF2B5EF4-FFF2-40B4-BE49-F238E27FC236}">
                  <a16:creationId xmlns:a16="http://schemas.microsoft.com/office/drawing/2014/main" id="{B94D217E-92A1-48B2-B6BF-8B6A35AF9DD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1033" name="Straight Connector 1032">
              <a:extLst>
                <a:ext uri="{FF2B5EF4-FFF2-40B4-BE49-F238E27FC236}">
                  <a16:creationId xmlns:a16="http://schemas.microsoft.com/office/drawing/2014/main" id="{69582FD9-95AB-4339-8A07-BAD420BE104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1034" name="Rectangle 23">
              <a:extLst>
                <a:ext uri="{FF2B5EF4-FFF2-40B4-BE49-F238E27FC236}">
                  <a16:creationId xmlns:a16="http://schemas.microsoft.com/office/drawing/2014/main" id="{6778DC79-DE09-4F89-81B1-275C542D7F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35" name="Rectangle 25">
              <a:extLst>
                <a:ext uri="{FF2B5EF4-FFF2-40B4-BE49-F238E27FC236}">
                  <a16:creationId xmlns:a16="http://schemas.microsoft.com/office/drawing/2014/main" id="{EAEC370A-1F34-4D8E-B065-81F6F568AA7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36" name="Isosceles Triangle 1035">
              <a:extLst>
                <a:ext uri="{FF2B5EF4-FFF2-40B4-BE49-F238E27FC236}">
                  <a16:creationId xmlns:a16="http://schemas.microsoft.com/office/drawing/2014/main" id="{A816EDF3-D9EE-488C-AFDC-0223815139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37" name="Rectangle 27">
              <a:extLst>
                <a:ext uri="{FF2B5EF4-FFF2-40B4-BE49-F238E27FC236}">
                  <a16:creationId xmlns:a16="http://schemas.microsoft.com/office/drawing/2014/main" id="{E8330BD4-97D9-4D24-815A-0E557B04F9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38" name="Rectangle 28">
              <a:extLst>
                <a:ext uri="{FF2B5EF4-FFF2-40B4-BE49-F238E27FC236}">
                  <a16:creationId xmlns:a16="http://schemas.microsoft.com/office/drawing/2014/main" id="{EA8EDE67-BAC0-478C-99D9-BBC5AD5320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39" name="Rectangle 29">
              <a:extLst>
                <a:ext uri="{FF2B5EF4-FFF2-40B4-BE49-F238E27FC236}">
                  <a16:creationId xmlns:a16="http://schemas.microsoft.com/office/drawing/2014/main" id="{33DFB3F3-2523-4F1F-BC2B-B97C172F2C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40" name="Isosceles Triangle 1039">
              <a:extLst>
                <a:ext uri="{FF2B5EF4-FFF2-40B4-BE49-F238E27FC236}">
                  <a16:creationId xmlns:a16="http://schemas.microsoft.com/office/drawing/2014/main" id="{5E5660E4-7443-4FCC-AD43-9D1AE972B5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41" name="Isosceles Triangle 1040">
              <a:extLst>
                <a:ext uri="{FF2B5EF4-FFF2-40B4-BE49-F238E27FC236}">
                  <a16:creationId xmlns:a16="http://schemas.microsoft.com/office/drawing/2014/main" id="{4EDF9C36-B365-4426-85B9-82E0DE187A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pic>
        <p:nvPicPr>
          <p:cNvPr id="1026" name="Picture 2" descr="Finding The Support Network - We're Parents">
            <a:extLst>
              <a:ext uri="{FF2B5EF4-FFF2-40B4-BE49-F238E27FC236}">
                <a16:creationId xmlns:a16="http://schemas.microsoft.com/office/drawing/2014/main" id="{EA199F6D-A0C9-332C-4F24-CF1F18A5AF8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7794" b="5855"/>
          <a:stretch/>
        </p:blipFill>
        <p:spPr bwMode="auto">
          <a:xfrm>
            <a:off x="5740165" y="0"/>
            <a:ext cx="5674468" cy="6517027"/>
          </a:xfrm>
          <a:custGeom>
            <a:avLst/>
            <a:gdLst/>
            <a:ahLst/>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38DC12D7-95B4-3EE3-9A31-A1F8C50C8D8D}"/>
              </a:ext>
            </a:extLst>
          </p:cNvPr>
          <p:cNvSpPr>
            <a:spLocks noGrp="1"/>
          </p:cNvSpPr>
          <p:nvPr>
            <p:ph type="title"/>
          </p:nvPr>
        </p:nvSpPr>
        <p:spPr>
          <a:xfrm>
            <a:off x="224366" y="259757"/>
            <a:ext cx="4314447" cy="1113762"/>
          </a:xfrm>
        </p:spPr>
        <p:txBody>
          <a:bodyPr vert="horz" lIns="91440" tIns="45720" rIns="91440" bIns="45720" rtlCol="0" anchor="t">
            <a:noAutofit/>
          </a:bodyPr>
          <a:lstStyle/>
          <a:p>
            <a:pPr>
              <a:lnSpc>
                <a:spcPct val="90000"/>
              </a:lnSpc>
            </a:pPr>
            <a:r>
              <a:rPr lang="en-US" b="1" dirty="0">
                <a:solidFill>
                  <a:schemeClr val="accent1">
                    <a:lumMod val="75000"/>
                  </a:schemeClr>
                </a:solidFill>
                <a:latin typeface="Arial" panose="020B0604020202020204" pitchFamily="34" charset="0"/>
                <a:cs typeface="Arial" panose="020B0604020202020204" pitchFamily="34" charset="0"/>
              </a:rPr>
              <a:t>Demographics by ethnicity</a:t>
            </a:r>
            <a:br>
              <a:rPr lang="en-US" b="1" dirty="0">
                <a:latin typeface="Arial" panose="020B0604020202020204" pitchFamily="34" charset="0"/>
                <a:cs typeface="Arial" panose="020B0604020202020204" pitchFamily="34" charset="0"/>
              </a:rPr>
            </a:br>
            <a:endParaRPr lang="en-US" b="1" dirty="0">
              <a:latin typeface="Arial" panose="020B0604020202020204" pitchFamily="34" charset="0"/>
              <a:cs typeface="Arial" panose="020B0604020202020204" pitchFamily="34" charset="0"/>
            </a:endParaRPr>
          </a:p>
        </p:txBody>
      </p:sp>
      <p:cxnSp>
        <p:nvCxnSpPr>
          <p:cNvPr id="1029" name="Straight Connector 1028">
            <a:extLst>
              <a:ext uri="{FF2B5EF4-FFF2-40B4-BE49-F238E27FC236}">
                <a16:creationId xmlns:a16="http://schemas.microsoft.com/office/drawing/2014/main" id="{64FA5DFF-7FE6-4855-84E6-DFA78EE978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030" name="Straight Connector 1029">
            <a:extLst>
              <a:ext uri="{FF2B5EF4-FFF2-40B4-BE49-F238E27FC236}">
                <a16:creationId xmlns:a16="http://schemas.microsoft.com/office/drawing/2014/main" id="{2AFD8CBA-54A3-4363-991B-B9C631BBFA7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042" name="Rectangle 23">
            <a:extLst>
              <a:ext uri="{FF2B5EF4-FFF2-40B4-BE49-F238E27FC236}">
                <a16:creationId xmlns:a16="http://schemas.microsoft.com/office/drawing/2014/main" id="{3F088236-D655-4F88-B238-E167623580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44" name="Rectangle 25">
            <a:extLst>
              <a:ext uri="{FF2B5EF4-FFF2-40B4-BE49-F238E27FC236}">
                <a16:creationId xmlns:a16="http://schemas.microsoft.com/office/drawing/2014/main" id="{3DAC0C92-199E-475C-9390-119A9B0272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46" name="Isosceles Triangle 24">
            <a:extLst>
              <a:ext uri="{FF2B5EF4-FFF2-40B4-BE49-F238E27FC236}">
                <a16:creationId xmlns:a16="http://schemas.microsoft.com/office/drawing/2014/main" id="{C4CFB339-0ED8-4FE2-9EF1-6D1375B849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48" name="Rectangle 27">
            <a:extLst>
              <a:ext uri="{FF2B5EF4-FFF2-40B4-BE49-F238E27FC236}">
                <a16:creationId xmlns:a16="http://schemas.microsoft.com/office/drawing/2014/main" id="{31896C80-2069-4431-9C19-83B9137344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50" name="Rectangle 28">
            <a:extLst>
              <a:ext uri="{FF2B5EF4-FFF2-40B4-BE49-F238E27FC236}">
                <a16:creationId xmlns:a16="http://schemas.microsoft.com/office/drawing/2014/main" id="{BF120A21-0841-4823-B0C4-28AEBCEF9B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52" name="Rectangle 29">
            <a:extLst>
              <a:ext uri="{FF2B5EF4-FFF2-40B4-BE49-F238E27FC236}">
                <a16:creationId xmlns:a16="http://schemas.microsoft.com/office/drawing/2014/main" id="{DBB05BAE-BBD3-4289-899F-A6851503C6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054" name="Isosceles Triangle 29">
            <a:extLst>
              <a:ext uri="{FF2B5EF4-FFF2-40B4-BE49-F238E27FC236}">
                <a16:creationId xmlns:a16="http://schemas.microsoft.com/office/drawing/2014/main" id="{9874D11C-36F5-4BBE-A490-019A54E953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aphicFrame>
        <p:nvGraphicFramePr>
          <p:cNvPr id="1056" name="TextBox 3">
            <a:extLst>
              <a:ext uri="{FF2B5EF4-FFF2-40B4-BE49-F238E27FC236}">
                <a16:creationId xmlns:a16="http://schemas.microsoft.com/office/drawing/2014/main" id="{534EE1B5-465F-07F6-B0A1-4BAFC88076A7}"/>
              </a:ext>
            </a:extLst>
          </p:cNvPr>
          <p:cNvGraphicFramePr/>
          <p:nvPr/>
        </p:nvGraphicFramePr>
        <p:xfrm>
          <a:off x="221191" y="1373519"/>
          <a:ext cx="5788309" cy="466784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887682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2A83B46E-4B9D-41E7-AEA4-D49D0E7D87A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0" name="Straight Connector 9">
              <a:extLst>
                <a:ext uri="{FF2B5EF4-FFF2-40B4-BE49-F238E27FC236}">
                  <a16:creationId xmlns:a16="http://schemas.microsoft.com/office/drawing/2014/main" id="{396A8005-E9F4-4EB9-8920-B40570B4AAB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11" name="Straight Connector 10">
              <a:extLst>
                <a:ext uri="{FF2B5EF4-FFF2-40B4-BE49-F238E27FC236}">
                  <a16:creationId xmlns:a16="http://schemas.microsoft.com/office/drawing/2014/main" id="{90635935-0E19-45AE-833C-28B82B087FE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12" name="Rectangle 23">
              <a:extLst>
                <a:ext uri="{FF2B5EF4-FFF2-40B4-BE49-F238E27FC236}">
                  <a16:creationId xmlns:a16="http://schemas.microsoft.com/office/drawing/2014/main" id="{3F51BFFB-86E2-4C0F-A3E6-9EB854CA43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Rectangle 25">
              <a:extLst>
                <a:ext uri="{FF2B5EF4-FFF2-40B4-BE49-F238E27FC236}">
                  <a16:creationId xmlns:a16="http://schemas.microsoft.com/office/drawing/2014/main" id="{BC377650-A34B-4F5C-9CF6-357C1AE1AA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Isosceles Triangle 13">
              <a:extLst>
                <a:ext uri="{FF2B5EF4-FFF2-40B4-BE49-F238E27FC236}">
                  <a16:creationId xmlns:a16="http://schemas.microsoft.com/office/drawing/2014/main" id="{8EDFD6E0-0A92-4B6A-8B1C-6DD83E6294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27">
              <a:extLst>
                <a:ext uri="{FF2B5EF4-FFF2-40B4-BE49-F238E27FC236}">
                  <a16:creationId xmlns:a16="http://schemas.microsoft.com/office/drawing/2014/main" id="{A1D08E0A-48F2-475F-933A-7D65C5B04F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28">
              <a:extLst>
                <a:ext uri="{FF2B5EF4-FFF2-40B4-BE49-F238E27FC236}">
                  <a16:creationId xmlns:a16="http://schemas.microsoft.com/office/drawing/2014/main" id="{43F7D684-BFDD-4685-8195-32F1ABE315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29">
              <a:extLst>
                <a:ext uri="{FF2B5EF4-FFF2-40B4-BE49-F238E27FC236}">
                  <a16:creationId xmlns:a16="http://schemas.microsoft.com/office/drawing/2014/main" id="{4A0E8712-3D59-4F13-9FD3-F8889E3C544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Isosceles Triangle 17">
              <a:extLst>
                <a:ext uri="{FF2B5EF4-FFF2-40B4-BE49-F238E27FC236}">
                  <a16:creationId xmlns:a16="http://schemas.microsoft.com/office/drawing/2014/main" id="{D99F7967-C64D-482A-A1B6-896D7EC227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Isosceles Triangle 18">
              <a:extLst>
                <a:ext uri="{FF2B5EF4-FFF2-40B4-BE49-F238E27FC236}">
                  <a16:creationId xmlns:a16="http://schemas.microsoft.com/office/drawing/2014/main" id="{7CE53433-52BD-4F44-80A5-B57F4B53A9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cxnSp>
        <p:nvCxnSpPr>
          <p:cNvPr id="21" name="Straight Connector 20">
            <a:extLst>
              <a:ext uri="{FF2B5EF4-FFF2-40B4-BE49-F238E27FC236}">
                <a16:creationId xmlns:a16="http://schemas.microsoft.com/office/drawing/2014/main" id="{0B5F7E3B-C5F1-40E0-A491-558BAFBC112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241804" y="1460500"/>
            <a:ext cx="0" cy="3937000"/>
          </a:xfrm>
          <a:prstGeom prst="line">
            <a:avLst/>
          </a:prstGeom>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2D38FCD6-4E48-0D23-B93D-08F8A89232DE}"/>
              </a:ext>
            </a:extLst>
          </p:cNvPr>
          <p:cNvSpPr>
            <a:spLocks noGrp="1"/>
          </p:cNvSpPr>
          <p:nvPr>
            <p:ph type="title"/>
          </p:nvPr>
        </p:nvSpPr>
        <p:spPr>
          <a:xfrm>
            <a:off x="699662" y="2294798"/>
            <a:ext cx="3367359" cy="2773229"/>
          </a:xfrm>
        </p:spPr>
        <p:txBody>
          <a:bodyPr vert="horz" lIns="91440" tIns="45720" rIns="91440" bIns="45720" rtlCol="0" anchor="ctr">
            <a:normAutofit/>
          </a:bodyPr>
          <a:lstStyle/>
          <a:p>
            <a:r>
              <a:rPr lang="en-US" b="1" dirty="0">
                <a:solidFill>
                  <a:schemeClr val="accent1">
                    <a:lumMod val="75000"/>
                  </a:schemeClr>
                </a:solidFill>
                <a:latin typeface="Arial" panose="020B0604020202020204" pitchFamily="34" charset="0"/>
                <a:cs typeface="Arial" panose="020B0604020202020204" pitchFamily="34" charset="0"/>
              </a:rPr>
              <a:t>Demographics by Religion</a:t>
            </a:r>
          </a:p>
        </p:txBody>
      </p:sp>
      <p:graphicFrame>
        <p:nvGraphicFramePr>
          <p:cNvPr id="23" name="TextBox 3">
            <a:extLst>
              <a:ext uri="{FF2B5EF4-FFF2-40B4-BE49-F238E27FC236}">
                <a16:creationId xmlns:a16="http://schemas.microsoft.com/office/drawing/2014/main" id="{2D0BDEFF-D5D5-D910-6685-B299646F36F4}"/>
              </a:ext>
            </a:extLst>
          </p:cNvPr>
          <p:cNvGraphicFramePr/>
          <p:nvPr>
            <p:extLst>
              <p:ext uri="{D42A27DB-BD31-4B8C-83A1-F6EECF244321}">
                <p14:modId xmlns:p14="http://schemas.microsoft.com/office/powerpoint/2010/main" val="1155540602"/>
              </p:ext>
            </p:extLst>
          </p:nvPr>
        </p:nvGraphicFramePr>
        <p:xfrm>
          <a:off x="4220292" y="292820"/>
          <a:ext cx="5972423" cy="659409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509291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7" descr="Close up image of hands applauding">
            <a:extLst>
              <a:ext uri="{FF2B5EF4-FFF2-40B4-BE49-F238E27FC236}">
                <a16:creationId xmlns:a16="http://schemas.microsoft.com/office/drawing/2014/main" id="{CA45D57D-847C-62FC-2A62-4E110A00F135}"/>
              </a:ext>
            </a:extLst>
          </p:cNvPr>
          <p:cNvPicPr>
            <a:picLocks noChangeAspect="1"/>
          </p:cNvPicPr>
          <p:nvPr/>
        </p:nvPicPr>
        <p:blipFill>
          <a:blip r:embed="rId3"/>
          <a:srcRect l="18136" r="4755" b="-2"/>
          <a:stretch/>
        </p:blipFill>
        <p:spPr>
          <a:xfrm>
            <a:off x="6624093" y="252412"/>
            <a:ext cx="5567907" cy="6858001"/>
          </a:xfrm>
          <a:custGeom>
            <a:avLst/>
            <a:gdLst/>
            <a:ahLst/>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p:spPr>
      </p:pic>
      <p:sp>
        <p:nvSpPr>
          <p:cNvPr id="2" name="Title 1">
            <a:extLst>
              <a:ext uri="{FF2B5EF4-FFF2-40B4-BE49-F238E27FC236}">
                <a16:creationId xmlns:a16="http://schemas.microsoft.com/office/drawing/2014/main" id="{434E3130-3298-6A04-672D-F28EBA999BC3}"/>
              </a:ext>
            </a:extLst>
          </p:cNvPr>
          <p:cNvSpPr>
            <a:spLocks noGrp="1"/>
          </p:cNvSpPr>
          <p:nvPr>
            <p:ph type="title"/>
          </p:nvPr>
        </p:nvSpPr>
        <p:spPr>
          <a:xfrm>
            <a:off x="128274" y="156238"/>
            <a:ext cx="6495819" cy="1510002"/>
          </a:xfrm>
        </p:spPr>
        <p:txBody>
          <a:bodyPr>
            <a:noAutofit/>
          </a:bodyPr>
          <a:lstStyle/>
          <a:p>
            <a:pPr>
              <a:lnSpc>
                <a:spcPct val="90000"/>
              </a:lnSpc>
            </a:pPr>
            <a:r>
              <a:rPr lang="en-GB" b="1" dirty="0">
                <a:solidFill>
                  <a:schemeClr val="accent1">
                    <a:lumMod val="75000"/>
                  </a:schemeClr>
                </a:solidFill>
                <a:latin typeface="Arial" panose="020B0604020202020204" pitchFamily="34" charset="0"/>
                <a:cs typeface="Arial" panose="020B0604020202020204" pitchFamily="34" charset="0"/>
              </a:rPr>
              <a:t>Community Stakeholders involve in Housing.</a:t>
            </a:r>
          </a:p>
        </p:txBody>
      </p:sp>
      <p:sp>
        <p:nvSpPr>
          <p:cNvPr id="3" name="Content Placeholder 2">
            <a:extLst>
              <a:ext uri="{FF2B5EF4-FFF2-40B4-BE49-F238E27FC236}">
                <a16:creationId xmlns:a16="http://schemas.microsoft.com/office/drawing/2014/main" id="{9E567A1F-42AB-4C45-CBBC-2BB683E92AAF}"/>
              </a:ext>
            </a:extLst>
          </p:cNvPr>
          <p:cNvSpPr>
            <a:spLocks noGrp="1"/>
          </p:cNvSpPr>
          <p:nvPr>
            <p:ph idx="1"/>
          </p:nvPr>
        </p:nvSpPr>
        <p:spPr>
          <a:xfrm>
            <a:off x="178315" y="1817224"/>
            <a:ext cx="6655659" cy="4884537"/>
          </a:xfrm>
        </p:spPr>
        <p:txBody>
          <a:bodyPr>
            <a:normAutofit/>
          </a:bodyPr>
          <a:lstStyle/>
          <a:p>
            <a:pPr>
              <a:lnSpc>
                <a:spcPct val="90000"/>
              </a:lnSpc>
              <a:spcAft>
                <a:spcPts val="600"/>
              </a:spcAft>
            </a:pPr>
            <a:r>
              <a:rPr lang="en-GB" sz="2400" b="0" i="0" dirty="0">
                <a:solidFill>
                  <a:schemeClr val="tx1"/>
                </a:solidFill>
                <a:effectLst/>
                <a:latin typeface="Arial" panose="020B0604020202020204" pitchFamily="34" charset="0"/>
                <a:cs typeface="Arial" panose="020B0604020202020204" pitchFamily="34" charset="0"/>
              </a:rPr>
              <a:t>community organisations- ( Homeowners Association)</a:t>
            </a:r>
          </a:p>
          <a:p>
            <a:pPr>
              <a:lnSpc>
                <a:spcPct val="90000"/>
              </a:lnSpc>
              <a:spcAft>
                <a:spcPts val="600"/>
              </a:spcAft>
            </a:pPr>
            <a:r>
              <a:rPr lang="en-GB" sz="2400" b="0" i="0" dirty="0">
                <a:solidFill>
                  <a:schemeClr val="tx1"/>
                </a:solidFill>
                <a:effectLst/>
                <a:latin typeface="Arial" panose="020B0604020202020204" pitchFamily="34" charset="0"/>
                <a:cs typeface="Arial" panose="020B0604020202020204" pitchFamily="34" charset="0"/>
              </a:rPr>
              <a:t>campaign groups- (Southwark Homelessness forum)</a:t>
            </a:r>
          </a:p>
          <a:p>
            <a:pPr>
              <a:lnSpc>
                <a:spcPct val="90000"/>
              </a:lnSpc>
              <a:spcAft>
                <a:spcPts val="600"/>
              </a:spcAft>
            </a:pPr>
            <a:r>
              <a:rPr lang="en-GB" sz="2400" b="0" i="0" dirty="0">
                <a:solidFill>
                  <a:schemeClr val="tx1"/>
                </a:solidFill>
                <a:effectLst/>
                <a:latin typeface="Arial" panose="020B0604020202020204" pitchFamily="34" charset="0"/>
                <a:cs typeface="Arial" panose="020B0604020202020204" pitchFamily="34" charset="0"/>
              </a:rPr>
              <a:t>trade unions – (Housing Association)</a:t>
            </a:r>
          </a:p>
          <a:p>
            <a:pPr>
              <a:lnSpc>
                <a:spcPct val="90000"/>
              </a:lnSpc>
              <a:spcAft>
                <a:spcPts val="600"/>
              </a:spcAft>
            </a:pPr>
            <a:r>
              <a:rPr lang="en-GB" sz="2400" b="0" i="0" dirty="0">
                <a:solidFill>
                  <a:schemeClr val="tx1"/>
                </a:solidFill>
                <a:effectLst/>
                <a:latin typeface="Arial" panose="020B0604020202020204" pitchFamily="34" charset="0"/>
                <a:cs typeface="Arial" panose="020B0604020202020204" pitchFamily="34" charset="0"/>
              </a:rPr>
              <a:t>faith groups- (Religious leaders </a:t>
            </a:r>
            <a:r>
              <a:rPr lang="en-GB" sz="2400" b="0" i="0" dirty="0" err="1">
                <a:solidFill>
                  <a:schemeClr val="tx1"/>
                </a:solidFill>
                <a:effectLst/>
                <a:latin typeface="Arial" panose="020B0604020202020204" pitchFamily="34" charset="0"/>
                <a:cs typeface="Arial" panose="020B0604020202020204" pitchFamily="34" charset="0"/>
              </a:rPr>
              <a:t>eg</a:t>
            </a:r>
            <a:r>
              <a:rPr lang="en-GB" sz="2400" b="0" i="0" dirty="0">
                <a:solidFill>
                  <a:schemeClr val="tx1"/>
                </a:solidFill>
                <a:effectLst/>
                <a:latin typeface="Arial" panose="020B0604020202020204" pitchFamily="34" charset="0"/>
                <a:cs typeface="Arial" panose="020B0604020202020204" pitchFamily="34" charset="0"/>
              </a:rPr>
              <a:t> pastors Imams)</a:t>
            </a:r>
          </a:p>
          <a:p>
            <a:pPr>
              <a:lnSpc>
                <a:spcPct val="90000"/>
              </a:lnSpc>
              <a:spcAft>
                <a:spcPts val="600"/>
              </a:spcAft>
            </a:pPr>
            <a:r>
              <a:rPr lang="en-GB" sz="2400" b="0" i="0" dirty="0">
                <a:solidFill>
                  <a:schemeClr val="tx1"/>
                </a:solidFill>
                <a:effectLst/>
                <a:latin typeface="Arial" panose="020B0604020202020204" pitchFamily="34" charset="0"/>
                <a:cs typeface="Arial" panose="020B0604020202020204" pitchFamily="34" charset="0"/>
              </a:rPr>
              <a:t>residents’ groups- (Private &amp; Council tenants</a:t>
            </a:r>
          </a:p>
          <a:p>
            <a:pPr>
              <a:lnSpc>
                <a:spcPct val="90000"/>
              </a:lnSpc>
              <a:spcAft>
                <a:spcPts val="600"/>
              </a:spcAft>
            </a:pPr>
            <a:r>
              <a:rPr lang="en-GB" sz="2400" dirty="0">
                <a:solidFill>
                  <a:schemeClr val="tx1"/>
                </a:solidFill>
                <a:latin typeface="Arial" panose="020B0604020202020204" pitchFamily="34" charset="0"/>
                <a:cs typeface="Arial" panose="020B0604020202020204" pitchFamily="34" charset="0"/>
              </a:rPr>
              <a:t>Local Authority (Council)</a:t>
            </a:r>
          </a:p>
          <a:p>
            <a:pPr>
              <a:lnSpc>
                <a:spcPct val="90000"/>
              </a:lnSpc>
              <a:spcAft>
                <a:spcPts val="600"/>
              </a:spcAft>
            </a:pPr>
            <a:r>
              <a:rPr lang="en-GB" sz="2400" dirty="0">
                <a:solidFill>
                  <a:schemeClr val="tx1"/>
                </a:solidFill>
                <a:latin typeface="Arial" panose="020B0604020202020204" pitchFamily="34" charset="0"/>
                <a:cs typeface="Arial" panose="020B0604020202020204" pitchFamily="34" charset="0"/>
              </a:rPr>
              <a:t>Councillors </a:t>
            </a:r>
          </a:p>
          <a:p>
            <a:pPr rtl="0">
              <a:lnSpc>
                <a:spcPct val="90000"/>
              </a:lnSpc>
              <a:spcAft>
                <a:spcPts val="600"/>
              </a:spcAft>
              <a:buFont typeface="Arial" panose="020B0604020202020204" pitchFamily="34" charset="0"/>
              <a:buChar char="•"/>
            </a:pPr>
            <a:endParaRPr lang="en-GB" sz="1300" dirty="0">
              <a:latin typeface="Arial" panose="020B0604020202020204" pitchFamily="34" charset="0"/>
              <a:cs typeface="Arial" panose="020B0604020202020204" pitchFamily="34" charset="0"/>
            </a:endParaRPr>
          </a:p>
          <a:p>
            <a:pPr rtl="0">
              <a:lnSpc>
                <a:spcPct val="90000"/>
              </a:lnSpc>
              <a:spcAft>
                <a:spcPts val="600"/>
              </a:spcAft>
              <a:buFont typeface="Arial" panose="020B0604020202020204" pitchFamily="34" charset="0"/>
              <a:buChar char="•"/>
            </a:pPr>
            <a:endParaRPr lang="en-GB" sz="1300" b="0" i="0" dirty="0">
              <a:effectLst/>
              <a:latin typeface="Arial" panose="020B0604020202020204" pitchFamily="34" charset="0"/>
              <a:cs typeface="Arial" panose="020B0604020202020204" pitchFamily="34" charset="0"/>
            </a:endParaRPr>
          </a:p>
          <a:p>
            <a:pPr rtl="0">
              <a:lnSpc>
                <a:spcPct val="90000"/>
              </a:lnSpc>
              <a:spcAft>
                <a:spcPts val="600"/>
              </a:spcAft>
              <a:buFont typeface="Arial" panose="020B0604020202020204" pitchFamily="34" charset="0"/>
              <a:buChar char="•"/>
            </a:pPr>
            <a:endParaRPr lang="en-GB" sz="1300" b="0" i="0" dirty="0">
              <a:effectLst/>
              <a:latin typeface="Arial" panose="020B0604020202020204" pitchFamily="34" charset="0"/>
              <a:cs typeface="Arial" panose="020B0604020202020204" pitchFamily="34" charset="0"/>
            </a:endParaRPr>
          </a:p>
          <a:p>
            <a:pPr>
              <a:lnSpc>
                <a:spcPct val="90000"/>
              </a:lnSpc>
            </a:pPr>
            <a:endParaRPr lang="en-GB" sz="1300" dirty="0">
              <a:latin typeface="Arial" panose="020B0604020202020204" pitchFamily="34" charset="0"/>
              <a:cs typeface="Arial" panose="020B0604020202020204" pitchFamily="34" charset="0"/>
            </a:endParaRPr>
          </a:p>
        </p:txBody>
      </p:sp>
      <p:cxnSp>
        <p:nvCxnSpPr>
          <p:cNvPr id="12" name="Straight Connector 11">
            <a:extLst>
              <a:ext uri="{FF2B5EF4-FFF2-40B4-BE49-F238E27FC236}">
                <a16:creationId xmlns:a16="http://schemas.microsoft.com/office/drawing/2014/main" id="{64FA5DFF-7FE6-4855-84E6-DFA78EE978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2AFD8CBA-54A3-4363-991B-B9C631BBFA7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6" name="Rectangle 23">
            <a:extLst>
              <a:ext uri="{FF2B5EF4-FFF2-40B4-BE49-F238E27FC236}">
                <a16:creationId xmlns:a16="http://schemas.microsoft.com/office/drawing/2014/main" id="{3F088236-D655-4F88-B238-E167623580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Rectangle 25">
            <a:extLst>
              <a:ext uri="{FF2B5EF4-FFF2-40B4-BE49-F238E27FC236}">
                <a16:creationId xmlns:a16="http://schemas.microsoft.com/office/drawing/2014/main" id="{3DAC0C92-199E-475C-9390-119A9B0272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Isosceles Triangle 24">
            <a:extLst>
              <a:ext uri="{FF2B5EF4-FFF2-40B4-BE49-F238E27FC236}">
                <a16:creationId xmlns:a16="http://schemas.microsoft.com/office/drawing/2014/main" id="{C4CFB339-0ED8-4FE2-9EF1-6D1375B849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 name="Rectangle 27">
            <a:extLst>
              <a:ext uri="{FF2B5EF4-FFF2-40B4-BE49-F238E27FC236}">
                <a16:creationId xmlns:a16="http://schemas.microsoft.com/office/drawing/2014/main" id="{31896C80-2069-4431-9C19-83B9137344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Rectangle 28">
            <a:extLst>
              <a:ext uri="{FF2B5EF4-FFF2-40B4-BE49-F238E27FC236}">
                <a16:creationId xmlns:a16="http://schemas.microsoft.com/office/drawing/2014/main" id="{BF120A21-0841-4823-B0C4-28AEBCEF9B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9">
            <a:extLst>
              <a:ext uri="{FF2B5EF4-FFF2-40B4-BE49-F238E27FC236}">
                <a16:creationId xmlns:a16="http://schemas.microsoft.com/office/drawing/2014/main" id="{DBB05BAE-BBD3-4289-899F-A6851503C6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Isosceles Triangle 29">
            <a:extLst>
              <a:ext uri="{FF2B5EF4-FFF2-40B4-BE49-F238E27FC236}">
                <a16:creationId xmlns:a16="http://schemas.microsoft.com/office/drawing/2014/main" id="{9874D11C-36F5-4BBE-A490-019A54E953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6" name="Content Placeholder 2">
            <a:extLst>
              <a:ext uri="{FF2B5EF4-FFF2-40B4-BE49-F238E27FC236}">
                <a16:creationId xmlns:a16="http://schemas.microsoft.com/office/drawing/2014/main" id="{97278710-C293-0642-13D0-3BF2072A7B04}"/>
              </a:ext>
            </a:extLst>
          </p:cNvPr>
          <p:cNvSpPr txBox="1">
            <a:spLocks/>
          </p:cNvSpPr>
          <p:nvPr/>
        </p:nvSpPr>
        <p:spPr>
          <a:xfrm>
            <a:off x="486834" y="1817224"/>
            <a:ext cx="8596668" cy="2283752"/>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None/>
            </a:pP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615320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7B846-0A93-DD94-63C3-11F529720168}"/>
              </a:ext>
            </a:extLst>
          </p:cNvPr>
          <p:cNvSpPr>
            <a:spLocks noGrp="1"/>
          </p:cNvSpPr>
          <p:nvPr>
            <p:ph type="title"/>
          </p:nvPr>
        </p:nvSpPr>
        <p:spPr>
          <a:xfrm>
            <a:off x="0" y="0"/>
            <a:ext cx="4673600" cy="1442720"/>
          </a:xfrm>
        </p:spPr>
        <p:txBody>
          <a:bodyPr anchor="ctr">
            <a:normAutofit/>
          </a:bodyPr>
          <a:lstStyle/>
          <a:p>
            <a:pPr>
              <a:lnSpc>
                <a:spcPct val="90000"/>
              </a:lnSpc>
            </a:pPr>
            <a:r>
              <a:rPr lang="en-GB" b="1" dirty="0">
                <a:solidFill>
                  <a:schemeClr val="accent1">
                    <a:lumMod val="75000"/>
                  </a:schemeClr>
                </a:solidFill>
                <a:latin typeface="Arial" panose="020B0604020202020204" pitchFamily="34" charset="0"/>
                <a:cs typeface="Arial" panose="020B0604020202020204" pitchFamily="34" charset="0"/>
              </a:rPr>
              <a:t>Theories: Maslow’s   hierarchy of needs</a:t>
            </a:r>
            <a:r>
              <a:rPr lang="en-GB" dirty="0">
                <a:solidFill>
                  <a:schemeClr val="accent1">
                    <a:lumMod val="75000"/>
                  </a:schemeClr>
                </a:solidFill>
                <a:latin typeface="Arial" panose="020B0604020202020204" pitchFamily="34" charset="0"/>
                <a:cs typeface="Arial" panose="020B0604020202020204" pitchFamily="34" charset="0"/>
              </a:rPr>
              <a:t>.</a:t>
            </a:r>
          </a:p>
        </p:txBody>
      </p:sp>
      <p:sp>
        <p:nvSpPr>
          <p:cNvPr id="3" name="Content Placeholder 2">
            <a:extLst>
              <a:ext uri="{FF2B5EF4-FFF2-40B4-BE49-F238E27FC236}">
                <a16:creationId xmlns:a16="http://schemas.microsoft.com/office/drawing/2014/main" id="{7EE70601-CC33-77CE-6662-3A3F94522472}"/>
              </a:ext>
            </a:extLst>
          </p:cNvPr>
          <p:cNvSpPr>
            <a:spLocks noGrp="1"/>
          </p:cNvSpPr>
          <p:nvPr>
            <p:ph idx="1"/>
          </p:nvPr>
        </p:nvSpPr>
        <p:spPr>
          <a:xfrm>
            <a:off x="466928" y="2178997"/>
            <a:ext cx="3696510" cy="3443590"/>
          </a:xfrm>
        </p:spPr>
        <p:txBody>
          <a:bodyPr>
            <a:normAutofit/>
          </a:bodyPr>
          <a:lstStyle/>
          <a:p>
            <a:r>
              <a:rPr lang="en-GB" sz="2400" dirty="0">
                <a:solidFill>
                  <a:schemeClr val="tx1"/>
                </a:solidFill>
                <a:latin typeface="Arial" panose="020B0604020202020204" pitchFamily="34" charset="0"/>
                <a:cs typeface="Arial" panose="020B0604020202020204" pitchFamily="34" charset="0"/>
              </a:rPr>
              <a:t>Esteem needs</a:t>
            </a:r>
          </a:p>
          <a:p>
            <a:r>
              <a:rPr lang="en-GB" sz="2400" dirty="0">
                <a:solidFill>
                  <a:schemeClr val="tx1"/>
                </a:solidFill>
                <a:latin typeface="Arial" panose="020B0604020202020204" pitchFamily="34" charset="0"/>
                <a:cs typeface="Arial" panose="020B0604020202020204" pitchFamily="34" charset="0"/>
              </a:rPr>
              <a:t>Belonginess and love needs</a:t>
            </a:r>
          </a:p>
          <a:p>
            <a:r>
              <a:rPr lang="en-GB" sz="2400" dirty="0">
                <a:solidFill>
                  <a:schemeClr val="tx1"/>
                </a:solidFill>
                <a:latin typeface="Arial" panose="020B0604020202020204" pitchFamily="34" charset="0"/>
                <a:cs typeface="Arial" panose="020B0604020202020204" pitchFamily="34" charset="0"/>
              </a:rPr>
              <a:t>Physiological needs</a:t>
            </a:r>
          </a:p>
          <a:p>
            <a:r>
              <a:rPr lang="en-GB" sz="2400" dirty="0">
                <a:solidFill>
                  <a:schemeClr val="tx1"/>
                </a:solidFill>
                <a:latin typeface="Arial" panose="020B0604020202020204" pitchFamily="34" charset="0"/>
                <a:cs typeface="Arial" panose="020B0604020202020204" pitchFamily="34" charset="0"/>
              </a:rPr>
              <a:t>Safety needs </a:t>
            </a:r>
          </a:p>
          <a:p>
            <a:r>
              <a:rPr lang="en-GB" sz="2400" b="1" dirty="0">
                <a:latin typeface="Arial" panose="020B0604020202020204" pitchFamily="34" charset="0"/>
                <a:cs typeface="Arial" panose="020B0604020202020204" pitchFamily="34" charset="0"/>
              </a:rPr>
              <a:t>(Mind for life.org 2018)</a:t>
            </a:r>
            <a:endParaRPr lang="en-GB" sz="2400" dirty="0">
              <a:latin typeface="Arial" panose="020B0604020202020204" pitchFamily="34" charset="0"/>
              <a:cs typeface="Arial" panose="020B0604020202020204" pitchFamily="34" charset="0"/>
            </a:endParaRPr>
          </a:p>
        </p:txBody>
      </p:sp>
      <p:pic>
        <p:nvPicPr>
          <p:cNvPr id="1028" name="Picture 4" descr="hierarchy-of-needs-maslow">
            <a:extLst>
              <a:ext uri="{FF2B5EF4-FFF2-40B4-BE49-F238E27FC236}">
                <a16:creationId xmlns:a16="http://schemas.microsoft.com/office/drawing/2014/main" id="{402FC484-3FDF-F136-EC16-F820725894B4}"/>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245288" y="231383"/>
            <a:ext cx="6479784" cy="63952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69049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CF4DAF-0B49-9069-8A3E-D9E4FB5557CD}"/>
              </a:ext>
            </a:extLst>
          </p:cNvPr>
          <p:cNvSpPr>
            <a:spLocks noGrp="1"/>
          </p:cNvSpPr>
          <p:nvPr>
            <p:ph type="title"/>
          </p:nvPr>
        </p:nvSpPr>
        <p:spPr>
          <a:xfrm>
            <a:off x="0" y="13495"/>
            <a:ext cx="6122998" cy="1320800"/>
          </a:xfrm>
        </p:spPr>
        <p:txBody>
          <a:bodyPr>
            <a:normAutofit/>
          </a:bodyPr>
          <a:lstStyle/>
          <a:p>
            <a:r>
              <a:rPr lang="en-GB" b="1" dirty="0">
                <a:solidFill>
                  <a:schemeClr val="accent1">
                    <a:lumMod val="75000"/>
                  </a:schemeClr>
                </a:solidFill>
                <a:latin typeface="Arial" panose="020B0604020202020204" pitchFamily="34" charset="0"/>
                <a:cs typeface="Arial" panose="020B0604020202020204" pitchFamily="34" charset="0"/>
              </a:rPr>
              <a:t>Social media platforms  will be used in my project</a:t>
            </a:r>
          </a:p>
        </p:txBody>
      </p:sp>
      <p:sp>
        <p:nvSpPr>
          <p:cNvPr id="5" name="Content Placeholder 4">
            <a:extLst>
              <a:ext uri="{FF2B5EF4-FFF2-40B4-BE49-F238E27FC236}">
                <a16:creationId xmlns:a16="http://schemas.microsoft.com/office/drawing/2014/main" id="{2D14A2AE-C623-A3C2-2404-988F7AA061D0}"/>
              </a:ext>
            </a:extLst>
          </p:cNvPr>
          <p:cNvSpPr>
            <a:spLocks noGrp="1"/>
          </p:cNvSpPr>
          <p:nvPr>
            <p:ph idx="1"/>
          </p:nvPr>
        </p:nvSpPr>
        <p:spPr>
          <a:xfrm>
            <a:off x="149158" y="1475873"/>
            <a:ext cx="4917038" cy="3854884"/>
          </a:xfrm>
        </p:spPr>
        <p:txBody>
          <a:bodyPr>
            <a:normAutofit/>
          </a:bodyPr>
          <a:lstStyle/>
          <a:p>
            <a:pPr>
              <a:buClr>
                <a:schemeClr val="accent1">
                  <a:lumMod val="75000"/>
                </a:schemeClr>
              </a:buClr>
            </a:pPr>
            <a:r>
              <a:rPr lang="en-GB" sz="2400" dirty="0">
                <a:latin typeface="Arial" panose="020B0604020202020204" pitchFamily="34" charset="0"/>
                <a:cs typeface="Arial" panose="020B0604020202020204" pitchFamily="34" charset="0"/>
              </a:rPr>
              <a:t> </a:t>
            </a:r>
            <a:r>
              <a:rPr lang="en-GB" sz="2400" dirty="0">
                <a:solidFill>
                  <a:schemeClr val="tx1"/>
                </a:solidFill>
                <a:latin typeface="Arial" panose="020B0604020202020204" pitchFamily="34" charset="0"/>
                <a:cs typeface="Arial" panose="020B0604020202020204" pitchFamily="34" charset="0"/>
              </a:rPr>
              <a:t>Instagram</a:t>
            </a:r>
          </a:p>
          <a:p>
            <a:pPr>
              <a:buClr>
                <a:schemeClr val="accent1">
                  <a:lumMod val="75000"/>
                </a:schemeClr>
              </a:buClr>
            </a:pPr>
            <a:r>
              <a:rPr lang="en-GB" sz="2400" dirty="0">
                <a:solidFill>
                  <a:schemeClr val="tx1"/>
                </a:solidFill>
                <a:latin typeface="Arial" panose="020B0604020202020204" pitchFamily="34" charset="0"/>
                <a:cs typeface="Arial" panose="020B0604020202020204" pitchFamily="34" charset="0"/>
              </a:rPr>
              <a:t> Facebook </a:t>
            </a:r>
          </a:p>
          <a:p>
            <a:pPr>
              <a:buClr>
                <a:schemeClr val="accent1">
                  <a:lumMod val="75000"/>
                </a:schemeClr>
              </a:buClr>
            </a:pPr>
            <a:r>
              <a:rPr lang="en-GB" sz="2400" dirty="0">
                <a:solidFill>
                  <a:schemeClr val="tx1"/>
                </a:solidFill>
                <a:latin typeface="Arial" panose="020B0604020202020204" pitchFamily="34" charset="0"/>
                <a:cs typeface="Arial" panose="020B0604020202020204" pitchFamily="34" charset="0"/>
              </a:rPr>
              <a:t> WhatsApp </a:t>
            </a:r>
          </a:p>
          <a:p>
            <a:pPr>
              <a:buClr>
                <a:schemeClr val="accent1">
                  <a:lumMod val="75000"/>
                </a:schemeClr>
              </a:buClr>
            </a:pPr>
            <a:r>
              <a:rPr lang="en-GB" sz="2400" dirty="0">
                <a:solidFill>
                  <a:schemeClr val="tx1"/>
                </a:solidFill>
                <a:latin typeface="Arial" panose="020B0604020202020204" pitchFamily="34" charset="0"/>
                <a:cs typeface="Arial" panose="020B0604020202020204" pitchFamily="34" charset="0"/>
              </a:rPr>
              <a:t> Twitter</a:t>
            </a:r>
            <a:r>
              <a:rPr lang="en-GB" sz="2400" b="1" dirty="0">
                <a:latin typeface="Arial" panose="020B0604020202020204" pitchFamily="34" charset="0"/>
                <a:cs typeface="Arial" panose="020B0604020202020204" pitchFamily="34" charset="0"/>
              </a:rPr>
              <a:t>       </a:t>
            </a:r>
          </a:p>
          <a:p>
            <a:pPr marL="0" indent="0">
              <a:buClr>
                <a:schemeClr val="tx1"/>
              </a:buClr>
              <a:buNone/>
            </a:pPr>
            <a:endParaRPr lang="en-GB" sz="2400" b="1" dirty="0">
              <a:latin typeface="Arial" panose="020B0604020202020204" pitchFamily="34" charset="0"/>
              <a:cs typeface="Arial" panose="020B0604020202020204" pitchFamily="34" charset="0"/>
            </a:endParaRPr>
          </a:p>
          <a:p>
            <a:pPr marL="0" indent="0">
              <a:buClr>
                <a:schemeClr val="tx1"/>
              </a:buClr>
              <a:buNone/>
            </a:pPr>
            <a:r>
              <a:rPr lang="en-GB" sz="2400" b="1" dirty="0">
                <a:latin typeface="Arial" panose="020B0604020202020204" pitchFamily="34" charset="0"/>
                <a:cs typeface="Arial" panose="020B0604020202020204" pitchFamily="34" charset="0"/>
              </a:rPr>
              <a:t>                        (Vecteezy 2024)</a:t>
            </a:r>
          </a:p>
          <a:p>
            <a:pPr marL="0" indent="0">
              <a:buClr>
                <a:schemeClr val="tx1"/>
              </a:buClr>
              <a:buNone/>
            </a:pPr>
            <a:r>
              <a:rPr lang="en-GB" sz="2400" dirty="0">
                <a:latin typeface="Arial" panose="020B0604020202020204" pitchFamily="34" charset="0"/>
                <a:cs typeface="Arial" panose="020B0604020202020204" pitchFamily="34" charset="0"/>
              </a:rPr>
              <a:t># Build more affordable housing</a:t>
            </a:r>
          </a:p>
        </p:txBody>
      </p:sp>
      <p:pic>
        <p:nvPicPr>
          <p:cNvPr id="1026" name="Picture 2" descr="Beautiful social media icons set vector 241389 Vector Art at Vecteezy">
            <a:extLst>
              <a:ext uri="{FF2B5EF4-FFF2-40B4-BE49-F238E27FC236}">
                <a16:creationId xmlns:a16="http://schemas.microsoft.com/office/drawing/2014/main" id="{5C03A791-6D64-01D9-E833-374921C686C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05150" y="1198108"/>
            <a:ext cx="4917038" cy="47948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92440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0BCA9F-7978-6BDF-0A1F-02A12B98F215}"/>
              </a:ext>
            </a:extLst>
          </p:cNvPr>
          <p:cNvSpPr>
            <a:spLocks noGrp="1"/>
          </p:cNvSpPr>
          <p:nvPr>
            <p:ph type="title"/>
          </p:nvPr>
        </p:nvSpPr>
        <p:spPr>
          <a:xfrm>
            <a:off x="176463" y="0"/>
            <a:ext cx="7158192" cy="1818105"/>
          </a:xfrm>
        </p:spPr>
        <p:txBody>
          <a:bodyPr anchor="ctr">
            <a:noAutofit/>
          </a:bodyPr>
          <a:lstStyle/>
          <a:p>
            <a:pPr>
              <a:lnSpc>
                <a:spcPct val="90000"/>
              </a:lnSpc>
            </a:pPr>
            <a:r>
              <a:rPr lang="en-GB" b="1" dirty="0">
                <a:solidFill>
                  <a:schemeClr val="accent1">
                    <a:lumMod val="75000"/>
                  </a:schemeClr>
                </a:solidFill>
                <a:latin typeface="Arial" panose="020B0604020202020204" pitchFamily="34" charset="0"/>
                <a:cs typeface="Arial" panose="020B0604020202020204" pitchFamily="34" charset="0"/>
              </a:rPr>
              <a:t>Legislation and Policies  supporting my Housing project</a:t>
            </a:r>
            <a:endParaRPr lang="en-GB" b="1" dirty="0">
              <a:solidFill>
                <a:schemeClr val="tx1"/>
              </a:solidFill>
              <a:latin typeface="Arial" panose="020B0604020202020204" pitchFamily="34" charset="0"/>
              <a:cs typeface="Arial" panose="020B0604020202020204" pitchFamily="34" charset="0"/>
            </a:endParaRPr>
          </a:p>
        </p:txBody>
      </p:sp>
      <p:graphicFrame>
        <p:nvGraphicFramePr>
          <p:cNvPr id="9" name="Content Placeholder 2">
            <a:extLst>
              <a:ext uri="{FF2B5EF4-FFF2-40B4-BE49-F238E27FC236}">
                <a16:creationId xmlns:a16="http://schemas.microsoft.com/office/drawing/2014/main" id="{F8C675B0-2628-A8CF-5A50-FD3371910CA0}"/>
              </a:ext>
            </a:extLst>
          </p:cNvPr>
          <p:cNvGraphicFramePr>
            <a:graphicFrameLocks noGrp="1"/>
          </p:cNvGraphicFramePr>
          <p:nvPr>
            <p:ph idx="1"/>
          </p:nvPr>
        </p:nvGraphicFramePr>
        <p:xfrm>
          <a:off x="478941" y="1818105"/>
          <a:ext cx="6050196" cy="35607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 name="Graphic 6" descr="Gavel">
            <a:extLst>
              <a:ext uri="{FF2B5EF4-FFF2-40B4-BE49-F238E27FC236}">
                <a16:creationId xmlns:a16="http://schemas.microsoft.com/office/drawing/2014/main" id="{C2011A23-9EC3-C791-88A4-6BE4A4F7211A}"/>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6529137" y="208547"/>
            <a:ext cx="4159550" cy="4602747"/>
          </a:xfrm>
          <a:prstGeom prst="rect">
            <a:avLst/>
          </a:prstGeom>
        </p:spPr>
      </p:pic>
    </p:spTree>
    <p:extLst>
      <p:ext uri="{BB962C8B-B14F-4D97-AF65-F5344CB8AC3E}">
        <p14:creationId xmlns:p14="http://schemas.microsoft.com/office/powerpoint/2010/main" val="32393484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B0C28A-CEBF-3770-F9DA-53D1463B4D65}"/>
              </a:ext>
            </a:extLst>
          </p:cNvPr>
          <p:cNvSpPr>
            <a:spLocks noGrp="1"/>
          </p:cNvSpPr>
          <p:nvPr>
            <p:ph type="title"/>
          </p:nvPr>
        </p:nvSpPr>
        <p:spPr>
          <a:xfrm>
            <a:off x="288227" y="167019"/>
            <a:ext cx="8596668" cy="1320800"/>
          </a:xfrm>
        </p:spPr>
        <p:txBody>
          <a:bodyPr anchor="t">
            <a:normAutofit/>
          </a:bodyPr>
          <a:lstStyle/>
          <a:p>
            <a:r>
              <a:rPr lang="en-GB" dirty="0">
                <a:solidFill>
                  <a:schemeClr val="accent1">
                    <a:lumMod val="75000"/>
                  </a:schemeClr>
                </a:solidFill>
                <a:latin typeface="Arial" panose="020B0604020202020204" pitchFamily="34" charset="0"/>
                <a:cs typeface="Arial" panose="020B0604020202020204" pitchFamily="34" charset="0"/>
              </a:rPr>
              <a:t>Barriers /obstacles to my community development project.</a:t>
            </a:r>
          </a:p>
        </p:txBody>
      </p:sp>
      <p:sp>
        <p:nvSpPr>
          <p:cNvPr id="3" name="Content Placeholder 2">
            <a:extLst>
              <a:ext uri="{FF2B5EF4-FFF2-40B4-BE49-F238E27FC236}">
                <a16:creationId xmlns:a16="http://schemas.microsoft.com/office/drawing/2014/main" id="{B85D4A67-A07B-7353-4104-05D564140AE1}"/>
              </a:ext>
            </a:extLst>
          </p:cNvPr>
          <p:cNvSpPr>
            <a:spLocks noGrp="1"/>
          </p:cNvSpPr>
          <p:nvPr>
            <p:ph idx="1"/>
          </p:nvPr>
        </p:nvSpPr>
        <p:spPr>
          <a:xfrm>
            <a:off x="288227" y="1487819"/>
            <a:ext cx="4925798" cy="4912981"/>
          </a:xfrm>
        </p:spPr>
        <p:txBody>
          <a:bodyPr>
            <a:normAutofit fontScale="25000" lnSpcReduction="20000"/>
          </a:bodyPr>
          <a:lstStyle/>
          <a:p>
            <a:pPr>
              <a:buClr>
                <a:schemeClr val="accent1">
                  <a:lumMod val="75000"/>
                </a:schemeClr>
              </a:buClr>
            </a:pPr>
            <a:r>
              <a:rPr lang="en-GB" sz="9600" dirty="0">
                <a:solidFill>
                  <a:schemeClr val="tx1"/>
                </a:solidFill>
                <a:latin typeface="Arial" panose="020B0604020202020204" pitchFamily="34" charset="0"/>
                <a:cs typeface="Arial" panose="020B0604020202020204" pitchFamily="34" charset="0"/>
              </a:rPr>
              <a:t>Increased In population </a:t>
            </a:r>
          </a:p>
          <a:p>
            <a:pPr>
              <a:buClr>
                <a:schemeClr val="accent1">
                  <a:lumMod val="75000"/>
                </a:schemeClr>
              </a:buClr>
            </a:pPr>
            <a:r>
              <a:rPr lang="en-GB" sz="9600" dirty="0">
                <a:solidFill>
                  <a:schemeClr val="tx1"/>
                </a:solidFill>
                <a:latin typeface="Arial" panose="020B0604020202020204" pitchFamily="34" charset="0"/>
                <a:cs typeface="Arial" panose="020B0604020202020204" pitchFamily="34" charset="0"/>
              </a:rPr>
              <a:t>Lack of infrastructure </a:t>
            </a:r>
          </a:p>
          <a:p>
            <a:pPr>
              <a:buClr>
                <a:schemeClr val="accent1">
                  <a:lumMod val="75000"/>
                </a:schemeClr>
              </a:buClr>
            </a:pPr>
            <a:r>
              <a:rPr lang="en-GB" sz="9600" dirty="0">
                <a:solidFill>
                  <a:schemeClr val="tx1"/>
                </a:solidFill>
                <a:latin typeface="Arial" panose="020B0604020202020204" pitchFamily="34" charset="0"/>
                <a:cs typeface="Arial" panose="020B0604020202020204" pitchFamily="34" charset="0"/>
              </a:rPr>
              <a:t>Lack of supply</a:t>
            </a:r>
          </a:p>
          <a:p>
            <a:pPr>
              <a:buClr>
                <a:schemeClr val="accent1">
                  <a:lumMod val="75000"/>
                </a:schemeClr>
              </a:buClr>
            </a:pPr>
            <a:r>
              <a:rPr lang="en-GB" sz="9600" dirty="0">
                <a:solidFill>
                  <a:schemeClr val="tx1"/>
                </a:solidFill>
                <a:latin typeface="Arial" panose="020B0604020202020204" pitchFamily="34" charset="0"/>
                <a:cs typeface="Arial" panose="020B0604020202020204" pitchFamily="34" charset="0"/>
              </a:rPr>
              <a:t>Planning system</a:t>
            </a:r>
          </a:p>
          <a:p>
            <a:pPr>
              <a:buClr>
                <a:schemeClr val="accent1">
                  <a:lumMod val="75000"/>
                </a:schemeClr>
              </a:buClr>
            </a:pPr>
            <a:r>
              <a:rPr lang="en-GB" sz="9600" dirty="0">
                <a:solidFill>
                  <a:schemeClr val="tx1"/>
                </a:solidFill>
                <a:latin typeface="Arial" panose="020B0604020202020204" pitchFamily="34" charset="0"/>
                <a:cs typeface="Arial" panose="020B0604020202020204" pitchFamily="34" charset="0"/>
              </a:rPr>
              <a:t>Ineffective tax system </a:t>
            </a:r>
          </a:p>
          <a:p>
            <a:pPr>
              <a:buClr>
                <a:schemeClr val="accent1">
                  <a:lumMod val="75000"/>
                </a:schemeClr>
              </a:buClr>
            </a:pPr>
            <a:r>
              <a:rPr lang="en-GB" sz="9600" dirty="0">
                <a:solidFill>
                  <a:schemeClr val="tx1"/>
                </a:solidFill>
                <a:latin typeface="Arial" panose="020B0604020202020204" pitchFamily="34" charset="0"/>
                <a:cs typeface="Arial" panose="020B0604020202020204" pitchFamily="34" charset="0"/>
              </a:rPr>
              <a:t>Benefit system</a:t>
            </a:r>
          </a:p>
          <a:p>
            <a:pPr>
              <a:buClr>
                <a:schemeClr val="accent1">
                  <a:lumMod val="75000"/>
                </a:schemeClr>
              </a:buClr>
            </a:pPr>
            <a:r>
              <a:rPr lang="en-GB" sz="9600" dirty="0">
                <a:solidFill>
                  <a:schemeClr val="tx1"/>
                </a:solidFill>
                <a:latin typeface="Arial" panose="020B0604020202020204" pitchFamily="34" charset="0"/>
                <a:cs typeface="Arial" panose="020B0604020202020204" pitchFamily="34" charset="0"/>
              </a:rPr>
              <a:t>Insufficient  Funding</a:t>
            </a:r>
          </a:p>
          <a:p>
            <a:pPr>
              <a:buClr>
                <a:schemeClr val="accent1">
                  <a:lumMod val="75000"/>
                </a:schemeClr>
              </a:buClr>
            </a:pPr>
            <a:r>
              <a:rPr lang="en-GB" sz="9600" dirty="0">
                <a:solidFill>
                  <a:schemeClr val="tx1"/>
                </a:solidFill>
                <a:latin typeface="Arial" panose="020B0604020202020204" pitchFamily="34" charset="0"/>
                <a:cs typeface="Arial" panose="020B0604020202020204" pitchFamily="34" charset="0"/>
              </a:rPr>
              <a:t>Lack of stakeholder's engagement</a:t>
            </a:r>
          </a:p>
          <a:p>
            <a:pPr>
              <a:buClr>
                <a:schemeClr val="accent1">
                  <a:lumMod val="75000"/>
                </a:schemeClr>
              </a:buClr>
            </a:pPr>
            <a:r>
              <a:rPr lang="en-GB" sz="9600" dirty="0">
                <a:solidFill>
                  <a:schemeClr val="tx1"/>
                </a:solidFill>
                <a:latin typeface="Arial" panose="020B0604020202020204" pitchFamily="34" charset="0"/>
                <a:cs typeface="Arial" panose="020B0604020202020204" pitchFamily="34" charset="0"/>
              </a:rPr>
              <a:t>Skills shortage</a:t>
            </a:r>
          </a:p>
          <a:p>
            <a:pPr>
              <a:buClr>
                <a:schemeClr val="accent1">
                  <a:lumMod val="75000"/>
                </a:schemeClr>
              </a:buClr>
            </a:pPr>
            <a:r>
              <a:rPr lang="en-GB" sz="9600" dirty="0">
                <a:solidFill>
                  <a:schemeClr val="tx1"/>
                </a:solidFill>
                <a:latin typeface="Arial" panose="020B0604020202020204" pitchFamily="34" charset="0"/>
                <a:cs typeface="Arial" panose="020B0604020202020204" pitchFamily="34" charset="0"/>
              </a:rPr>
              <a:t>Housing instability</a:t>
            </a:r>
          </a:p>
          <a:p>
            <a:pPr marL="0" indent="0">
              <a:buClr>
                <a:schemeClr val="accent1">
                  <a:lumMod val="75000"/>
                </a:schemeClr>
              </a:buClr>
              <a:buNone/>
            </a:pPr>
            <a:r>
              <a:rPr lang="en-GB" sz="9600" dirty="0">
                <a:latin typeface="Arial" panose="020B0604020202020204" pitchFamily="34" charset="0"/>
                <a:cs typeface="Arial" panose="020B0604020202020204" pitchFamily="34" charset="0"/>
              </a:rPr>
              <a:t>    </a:t>
            </a:r>
            <a:r>
              <a:rPr lang="en-GB" sz="9600" b="1" dirty="0">
                <a:latin typeface="Arial" panose="020B0604020202020204" pitchFamily="34" charset="0"/>
                <a:cs typeface="Arial" panose="020B0604020202020204" pitchFamily="34" charset="0"/>
              </a:rPr>
              <a:t>(Clker.com 7 years ago)</a:t>
            </a:r>
          </a:p>
          <a:p>
            <a:pPr>
              <a:buClr>
                <a:schemeClr val="accent1">
                  <a:lumMod val="75000"/>
                </a:schemeClr>
              </a:buClr>
            </a:pPr>
            <a:endParaRPr lang="en-GB" sz="9600" dirty="0">
              <a:latin typeface="Arial" panose="020B0604020202020204" pitchFamily="34" charset="0"/>
              <a:cs typeface="Arial" panose="020B0604020202020204" pitchFamily="34" charset="0"/>
            </a:endParaRPr>
          </a:p>
          <a:p>
            <a:pPr marL="0" indent="0">
              <a:buNone/>
            </a:pPr>
            <a:endParaRPr lang="en-GB" sz="1700" dirty="0">
              <a:latin typeface="Arial" panose="020B0604020202020204" pitchFamily="34" charset="0"/>
              <a:cs typeface="Arial" panose="020B0604020202020204" pitchFamily="34" charset="0"/>
            </a:endParaRPr>
          </a:p>
          <a:p>
            <a:pPr marL="0" indent="0">
              <a:buNone/>
            </a:pPr>
            <a:endParaRPr lang="en-GB" sz="1700" dirty="0">
              <a:latin typeface="Arial" panose="020B0604020202020204" pitchFamily="34" charset="0"/>
              <a:cs typeface="Arial" panose="020B0604020202020204" pitchFamily="34" charset="0"/>
            </a:endParaRPr>
          </a:p>
        </p:txBody>
      </p:sp>
      <p:pic>
        <p:nvPicPr>
          <p:cNvPr id="2050" name="Picture 2" descr="See related image detail. Barrier Clip Art at Clker.com - vector clip art online, royalty free ...">
            <a:extLst>
              <a:ext uri="{FF2B5EF4-FFF2-40B4-BE49-F238E27FC236}">
                <a16:creationId xmlns:a16="http://schemas.microsoft.com/office/drawing/2014/main" id="{07F0E3AB-ED53-0BDB-B698-1395E5B1ADF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8849" r="-2" b="7590"/>
          <a:stretch/>
        </p:blipFill>
        <p:spPr bwMode="auto">
          <a:xfrm>
            <a:off x="5421549" y="1487819"/>
            <a:ext cx="4415050" cy="42125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584567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Different coloured buildings">
            <a:extLst>
              <a:ext uri="{FF2B5EF4-FFF2-40B4-BE49-F238E27FC236}">
                <a16:creationId xmlns:a16="http://schemas.microsoft.com/office/drawing/2014/main" id="{33D52D12-E1C0-25D4-B31A-B9514C1CF043}"/>
              </a:ext>
            </a:extLst>
          </p:cNvPr>
          <p:cNvPicPr>
            <a:picLocks noChangeAspect="1"/>
          </p:cNvPicPr>
          <p:nvPr/>
        </p:nvPicPr>
        <p:blipFill>
          <a:blip r:embed="rId3"/>
          <a:srcRect l="22893" r="-2" b="-2"/>
          <a:stretch/>
        </p:blipFill>
        <p:spPr>
          <a:xfrm>
            <a:off x="7140102" y="-1"/>
            <a:ext cx="5051898" cy="6858001"/>
          </a:xfrm>
          <a:custGeom>
            <a:avLst/>
            <a:gdLst/>
            <a:ahLst/>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p:spPr>
      </p:pic>
      <p:sp>
        <p:nvSpPr>
          <p:cNvPr id="2" name="Title 1">
            <a:extLst>
              <a:ext uri="{FF2B5EF4-FFF2-40B4-BE49-F238E27FC236}">
                <a16:creationId xmlns:a16="http://schemas.microsoft.com/office/drawing/2014/main" id="{56006ED1-2D8E-DAB9-DEB9-472125D9BB2F}"/>
              </a:ext>
            </a:extLst>
          </p:cNvPr>
          <p:cNvSpPr>
            <a:spLocks noGrp="1"/>
          </p:cNvSpPr>
          <p:nvPr>
            <p:ph type="title"/>
          </p:nvPr>
        </p:nvSpPr>
        <p:spPr>
          <a:xfrm>
            <a:off x="674159" y="41071"/>
            <a:ext cx="4377740" cy="737141"/>
          </a:xfrm>
        </p:spPr>
        <p:txBody>
          <a:bodyPr>
            <a:noAutofit/>
          </a:bodyPr>
          <a:lstStyle/>
          <a:p>
            <a:r>
              <a:rPr lang="en-GB" b="1" dirty="0">
                <a:solidFill>
                  <a:schemeClr val="accent1">
                    <a:lumMod val="75000"/>
                  </a:schemeClr>
                </a:solidFill>
                <a:latin typeface="Arial" panose="020B0604020202020204" pitchFamily="34" charset="0"/>
                <a:cs typeface="Arial" panose="020B0604020202020204" pitchFamily="34" charset="0"/>
              </a:rPr>
              <a:t>Recommendations </a:t>
            </a:r>
          </a:p>
        </p:txBody>
      </p:sp>
      <p:sp>
        <p:nvSpPr>
          <p:cNvPr id="3" name="Content Placeholder 2">
            <a:extLst>
              <a:ext uri="{FF2B5EF4-FFF2-40B4-BE49-F238E27FC236}">
                <a16:creationId xmlns:a16="http://schemas.microsoft.com/office/drawing/2014/main" id="{A9310086-137C-B3F3-7A63-CEDF7C9F0329}"/>
              </a:ext>
            </a:extLst>
          </p:cNvPr>
          <p:cNvSpPr>
            <a:spLocks noGrp="1"/>
          </p:cNvSpPr>
          <p:nvPr>
            <p:ph idx="1"/>
          </p:nvPr>
        </p:nvSpPr>
        <p:spPr>
          <a:xfrm>
            <a:off x="677333" y="1361872"/>
            <a:ext cx="6459595" cy="5496127"/>
          </a:xfrm>
        </p:spPr>
        <p:txBody>
          <a:bodyPr>
            <a:normAutofit/>
          </a:bodyPr>
          <a:lstStyle/>
          <a:p>
            <a:pPr marL="0" indent="0">
              <a:lnSpc>
                <a:spcPct val="90000"/>
              </a:lnSpc>
              <a:buNone/>
            </a:pPr>
            <a:r>
              <a:rPr lang="en-GB" sz="2400" dirty="0">
                <a:solidFill>
                  <a:schemeClr val="tx1"/>
                </a:solidFill>
                <a:latin typeface="Arial" panose="020B0604020202020204" pitchFamily="34" charset="0"/>
                <a:cs typeface="Arial" panose="020B0604020202020204" pitchFamily="34" charset="0"/>
              </a:rPr>
              <a:t>Housing problem in Southwark council has been ongoing for a long time, despite the council’s hard work to address this issue, it is still an ongoing issue.</a:t>
            </a:r>
          </a:p>
          <a:p>
            <a:pPr marL="0" indent="0">
              <a:lnSpc>
                <a:spcPct val="90000"/>
              </a:lnSpc>
              <a:buNone/>
            </a:pPr>
            <a:r>
              <a:rPr lang="en-GB" sz="2400" dirty="0">
                <a:solidFill>
                  <a:schemeClr val="tx1"/>
                </a:solidFill>
                <a:latin typeface="Arial" panose="020B0604020202020204" pitchFamily="34" charset="0"/>
                <a:cs typeface="Arial" panose="020B0604020202020204" pitchFamily="34" charset="0"/>
              </a:rPr>
              <a:t>The council needs to:</a:t>
            </a:r>
          </a:p>
          <a:p>
            <a:pPr>
              <a:lnSpc>
                <a:spcPct val="90000"/>
              </a:lnSpc>
              <a:buClr>
                <a:schemeClr val="accent1">
                  <a:lumMod val="75000"/>
                </a:schemeClr>
              </a:buClr>
            </a:pPr>
            <a:r>
              <a:rPr lang="en-GB" sz="2400" dirty="0">
                <a:solidFill>
                  <a:schemeClr val="tx1"/>
                </a:solidFill>
                <a:latin typeface="Arial" panose="020B0604020202020204" pitchFamily="34" charset="0"/>
                <a:cs typeface="Arial" panose="020B0604020202020204" pitchFamily="34" charset="0"/>
              </a:rPr>
              <a:t>Build More council homes.</a:t>
            </a:r>
          </a:p>
          <a:p>
            <a:pPr>
              <a:lnSpc>
                <a:spcPct val="90000"/>
              </a:lnSpc>
              <a:buClr>
                <a:schemeClr val="accent1">
                  <a:lumMod val="75000"/>
                </a:schemeClr>
              </a:buClr>
            </a:pPr>
            <a:r>
              <a:rPr lang="en-GB" sz="2400" dirty="0">
                <a:solidFill>
                  <a:schemeClr val="tx1"/>
                </a:solidFill>
                <a:latin typeface="Arial" panose="020B0604020202020204" pitchFamily="34" charset="0"/>
                <a:cs typeface="Arial" panose="020B0604020202020204" pitchFamily="34" charset="0"/>
              </a:rPr>
              <a:t>Address poor quality housing and overcrowding.</a:t>
            </a:r>
          </a:p>
          <a:p>
            <a:pPr>
              <a:lnSpc>
                <a:spcPct val="90000"/>
              </a:lnSpc>
              <a:buClr>
                <a:schemeClr val="accent1">
                  <a:lumMod val="75000"/>
                </a:schemeClr>
              </a:buClr>
            </a:pPr>
            <a:r>
              <a:rPr lang="en-GB" sz="2400" dirty="0">
                <a:solidFill>
                  <a:schemeClr val="tx1"/>
                </a:solidFill>
                <a:latin typeface="Arial" panose="020B0604020202020204" pitchFamily="34" charset="0"/>
                <a:cs typeface="Arial" panose="020B0604020202020204" pitchFamily="34" charset="0"/>
              </a:rPr>
              <a:t>Encourage people to go to work and pay their rent.</a:t>
            </a:r>
          </a:p>
          <a:p>
            <a:pPr>
              <a:lnSpc>
                <a:spcPct val="90000"/>
              </a:lnSpc>
              <a:buClr>
                <a:schemeClr val="accent1">
                  <a:lumMod val="75000"/>
                </a:schemeClr>
              </a:buClr>
            </a:pPr>
            <a:r>
              <a:rPr lang="en-GB" sz="2400" dirty="0">
                <a:solidFill>
                  <a:schemeClr val="tx1"/>
                </a:solidFill>
                <a:latin typeface="Arial" panose="020B0604020202020204" pitchFamily="34" charset="0"/>
                <a:cs typeface="Arial" panose="020B0604020202020204" pitchFamily="34" charset="0"/>
              </a:rPr>
              <a:t>Build more retirement homes for the elderly.</a:t>
            </a:r>
          </a:p>
          <a:p>
            <a:pPr>
              <a:lnSpc>
                <a:spcPct val="90000"/>
              </a:lnSpc>
              <a:buClr>
                <a:schemeClr val="accent1">
                  <a:lumMod val="75000"/>
                </a:schemeClr>
              </a:buClr>
            </a:pPr>
            <a:r>
              <a:rPr lang="en-GB" sz="2400" dirty="0">
                <a:solidFill>
                  <a:schemeClr val="tx1"/>
                </a:solidFill>
                <a:latin typeface="Arial" panose="020B0604020202020204" pitchFamily="34" charset="0"/>
                <a:cs typeface="Arial" panose="020B0604020202020204" pitchFamily="34" charset="0"/>
              </a:rPr>
              <a:t>Making provision for migrant.</a:t>
            </a:r>
          </a:p>
          <a:p>
            <a:pPr>
              <a:lnSpc>
                <a:spcPct val="90000"/>
              </a:lnSpc>
              <a:buClr>
                <a:schemeClr val="accent1">
                  <a:lumMod val="75000"/>
                </a:schemeClr>
              </a:buClr>
            </a:pPr>
            <a:r>
              <a:rPr lang="en-GB" sz="2400" dirty="0">
                <a:solidFill>
                  <a:schemeClr val="tx1"/>
                </a:solidFill>
                <a:latin typeface="Arial" panose="020B0604020202020204" pitchFamily="34" charset="0"/>
                <a:cs typeface="Arial" panose="020B0604020202020204" pitchFamily="34" charset="0"/>
              </a:rPr>
              <a:t>Scheme for downsizing.</a:t>
            </a:r>
          </a:p>
          <a:p>
            <a:pPr marL="0" indent="0">
              <a:lnSpc>
                <a:spcPct val="90000"/>
              </a:lnSpc>
              <a:buNone/>
            </a:pPr>
            <a:endParaRPr lang="en-GB" sz="2000" dirty="0">
              <a:latin typeface="Arial" panose="020B0604020202020204" pitchFamily="34" charset="0"/>
              <a:cs typeface="Arial" panose="020B0604020202020204" pitchFamily="34" charset="0"/>
            </a:endParaRPr>
          </a:p>
          <a:p>
            <a:pPr marL="0" indent="0">
              <a:lnSpc>
                <a:spcPct val="90000"/>
              </a:lnSpc>
              <a:buNone/>
            </a:pPr>
            <a:endParaRPr lang="en-GB" sz="2000" dirty="0">
              <a:latin typeface="Arial" panose="020B0604020202020204" pitchFamily="34" charset="0"/>
              <a:cs typeface="Arial" panose="020B0604020202020204" pitchFamily="34" charset="0"/>
            </a:endParaRPr>
          </a:p>
          <a:p>
            <a:pPr marL="0" indent="0">
              <a:lnSpc>
                <a:spcPct val="90000"/>
              </a:lnSpc>
              <a:buNone/>
            </a:pPr>
            <a:endParaRPr lang="en-GB" sz="1500" dirty="0">
              <a:latin typeface="Arial" panose="020B0604020202020204" pitchFamily="34" charset="0"/>
              <a:cs typeface="Arial" panose="020B0604020202020204" pitchFamily="34" charset="0"/>
            </a:endParaRPr>
          </a:p>
          <a:p>
            <a:pPr marL="0" indent="0">
              <a:lnSpc>
                <a:spcPct val="90000"/>
              </a:lnSpc>
              <a:buNone/>
            </a:pPr>
            <a:endParaRPr lang="en-GB" sz="1500" dirty="0">
              <a:latin typeface="Arial" panose="020B0604020202020204" pitchFamily="34" charset="0"/>
              <a:cs typeface="Arial" panose="020B0604020202020204" pitchFamily="34" charset="0"/>
            </a:endParaRPr>
          </a:p>
        </p:txBody>
      </p:sp>
      <p:cxnSp>
        <p:nvCxnSpPr>
          <p:cNvPr id="14" name="Straight Connector 13">
            <a:extLst>
              <a:ext uri="{FF2B5EF4-FFF2-40B4-BE49-F238E27FC236}">
                <a16:creationId xmlns:a16="http://schemas.microsoft.com/office/drawing/2014/main" id="{64FA5DFF-7FE6-4855-84E6-DFA78EE978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6" name="Straight Connector 15">
            <a:extLst>
              <a:ext uri="{FF2B5EF4-FFF2-40B4-BE49-F238E27FC236}">
                <a16:creationId xmlns:a16="http://schemas.microsoft.com/office/drawing/2014/main" id="{2AFD8CBA-54A3-4363-991B-B9C631BBFA7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8" name="Rectangle 23">
            <a:extLst>
              <a:ext uri="{FF2B5EF4-FFF2-40B4-BE49-F238E27FC236}">
                <a16:creationId xmlns:a16="http://schemas.microsoft.com/office/drawing/2014/main" id="{3F088236-D655-4F88-B238-E167623580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Rectangle 25">
            <a:extLst>
              <a:ext uri="{FF2B5EF4-FFF2-40B4-BE49-F238E27FC236}">
                <a16:creationId xmlns:a16="http://schemas.microsoft.com/office/drawing/2014/main" id="{3DAC0C92-199E-475C-9390-119A9B0272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 name="Isosceles Triangle 24">
            <a:extLst>
              <a:ext uri="{FF2B5EF4-FFF2-40B4-BE49-F238E27FC236}">
                <a16:creationId xmlns:a16="http://schemas.microsoft.com/office/drawing/2014/main" id="{C4CFB339-0ED8-4FE2-9EF1-6D1375B849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Rectangle 27">
            <a:extLst>
              <a:ext uri="{FF2B5EF4-FFF2-40B4-BE49-F238E27FC236}">
                <a16:creationId xmlns:a16="http://schemas.microsoft.com/office/drawing/2014/main" id="{31896C80-2069-4431-9C19-83B9137344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8">
            <a:extLst>
              <a:ext uri="{FF2B5EF4-FFF2-40B4-BE49-F238E27FC236}">
                <a16:creationId xmlns:a16="http://schemas.microsoft.com/office/drawing/2014/main" id="{BF120A21-0841-4823-B0C4-28AEBCEF9B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Rectangle 29">
            <a:extLst>
              <a:ext uri="{FF2B5EF4-FFF2-40B4-BE49-F238E27FC236}">
                <a16:creationId xmlns:a16="http://schemas.microsoft.com/office/drawing/2014/main" id="{DBB05BAE-BBD3-4289-899F-A6851503C6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 name="Isosceles Triangle 29">
            <a:extLst>
              <a:ext uri="{FF2B5EF4-FFF2-40B4-BE49-F238E27FC236}">
                <a16:creationId xmlns:a16="http://schemas.microsoft.com/office/drawing/2014/main" id="{9874D11C-36F5-4BBE-A490-019A54E953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10916954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2B4626-B0F7-46A3-93A8-9606BE09F587}"/>
              </a:ext>
            </a:extLst>
          </p:cNvPr>
          <p:cNvSpPr>
            <a:spLocks noGrp="1"/>
          </p:cNvSpPr>
          <p:nvPr>
            <p:ph type="title"/>
          </p:nvPr>
        </p:nvSpPr>
        <p:spPr/>
        <p:txBody>
          <a:bodyPr/>
          <a:lstStyle/>
          <a:p>
            <a:r>
              <a:rPr lang="en-GB" b="1" dirty="0">
                <a:solidFill>
                  <a:schemeClr val="accent1">
                    <a:lumMod val="75000"/>
                  </a:schemeClr>
                </a:solidFill>
                <a:latin typeface="Arial" panose="020B0604020202020204" pitchFamily="34" charset="0"/>
                <a:cs typeface="Arial" panose="020B0604020202020204" pitchFamily="34" charset="0"/>
              </a:rPr>
              <a:t>Conclusion </a:t>
            </a:r>
          </a:p>
        </p:txBody>
      </p:sp>
      <p:sp>
        <p:nvSpPr>
          <p:cNvPr id="3" name="Content Placeholder 2">
            <a:extLst>
              <a:ext uri="{FF2B5EF4-FFF2-40B4-BE49-F238E27FC236}">
                <a16:creationId xmlns:a16="http://schemas.microsoft.com/office/drawing/2014/main" id="{C1CB9AAB-F1CD-825C-E825-D18BF0AD6EDF}"/>
              </a:ext>
            </a:extLst>
          </p:cNvPr>
          <p:cNvSpPr>
            <a:spLocks noGrp="1"/>
          </p:cNvSpPr>
          <p:nvPr>
            <p:ph idx="1"/>
          </p:nvPr>
        </p:nvSpPr>
        <p:spPr>
          <a:xfrm>
            <a:off x="677334" y="1536971"/>
            <a:ext cx="8596668" cy="4504392"/>
          </a:xfrm>
        </p:spPr>
        <p:txBody>
          <a:bodyPr>
            <a:normAutofit/>
          </a:bodyPr>
          <a:lstStyle/>
          <a:p>
            <a:pPr algn="just"/>
            <a:r>
              <a:rPr lang="en-GB" sz="2400" dirty="0">
                <a:latin typeface="Arial" panose="020B0604020202020204" pitchFamily="34" charset="0"/>
                <a:cs typeface="Arial" panose="020B0604020202020204" pitchFamily="34" charset="0"/>
              </a:rPr>
              <a:t>Housing crises is a major concern in London as a whole. Southwark borough council is one of 32 boroughs in London  that has shortages of social housing. With a growing population, the demand for </a:t>
            </a:r>
            <a:r>
              <a:rPr lang="en-GB" sz="2400">
                <a:latin typeface="Arial" panose="020B0604020202020204" pitchFamily="34" charset="0"/>
                <a:cs typeface="Arial" panose="020B0604020202020204" pitchFamily="34" charset="0"/>
              </a:rPr>
              <a:t>council housing </a:t>
            </a:r>
            <a:r>
              <a:rPr lang="en-GB" sz="2400" dirty="0">
                <a:latin typeface="Arial" panose="020B0604020202020204" pitchFamily="34" charset="0"/>
                <a:cs typeface="Arial" panose="020B0604020202020204" pitchFamily="34" charset="0"/>
              </a:rPr>
              <a:t>keeps increasing each year. This can be tackled by building more affordable houses to meet the demand of the growing population. Proper planning should also be put in place. and more charities should get involve to raise funds to build more houses. Young families should also be encouraged to go to work so that they can pay rent to the council. In doing so, the council can have funds to put into social housing. </a:t>
            </a:r>
          </a:p>
        </p:txBody>
      </p:sp>
    </p:spTree>
    <p:extLst>
      <p:ext uri="{BB962C8B-B14F-4D97-AF65-F5344CB8AC3E}">
        <p14:creationId xmlns:p14="http://schemas.microsoft.com/office/powerpoint/2010/main" val="24402842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4FAE0E-7E45-8267-DC35-171336B90B43}"/>
              </a:ext>
            </a:extLst>
          </p:cNvPr>
          <p:cNvSpPr>
            <a:spLocks noGrp="1"/>
          </p:cNvSpPr>
          <p:nvPr>
            <p:ph type="title"/>
          </p:nvPr>
        </p:nvSpPr>
        <p:spPr>
          <a:xfrm>
            <a:off x="0" y="113225"/>
            <a:ext cx="3852472" cy="726224"/>
          </a:xfrm>
        </p:spPr>
        <p:txBody>
          <a:bodyPr>
            <a:normAutofit fontScale="90000"/>
          </a:bodyPr>
          <a:lstStyle/>
          <a:p>
            <a:r>
              <a:rPr lang="en-GB" dirty="0">
                <a:solidFill>
                  <a:schemeClr val="accent1">
                    <a:lumMod val="75000"/>
                  </a:schemeClr>
                </a:solidFill>
                <a:latin typeface="Arial" panose="020B0604020202020204" pitchFamily="34" charset="0"/>
                <a:cs typeface="Arial" panose="020B0604020202020204" pitchFamily="34" charset="0"/>
              </a:rPr>
              <a:t>References </a:t>
            </a:r>
            <a:r>
              <a:rPr lang="en-GB" dirty="0" err="1">
                <a:solidFill>
                  <a:schemeClr val="accent1">
                    <a:lumMod val="75000"/>
                  </a:schemeClr>
                </a:solidFill>
                <a:latin typeface="Arial" panose="020B0604020202020204" pitchFamily="34" charset="0"/>
                <a:cs typeface="Arial" panose="020B0604020202020204" pitchFamily="34" charset="0"/>
              </a:rPr>
              <a:t>Cont’nd</a:t>
            </a:r>
            <a:endParaRPr lang="en-GB" dirty="0">
              <a:solidFill>
                <a:schemeClr val="accent1">
                  <a:lumMod val="75000"/>
                </a:schemeClr>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006476C6-1E5B-70B5-504C-E229A8262D96}"/>
              </a:ext>
            </a:extLst>
          </p:cNvPr>
          <p:cNvSpPr>
            <a:spLocks noGrp="1"/>
          </p:cNvSpPr>
          <p:nvPr>
            <p:ph idx="1"/>
          </p:nvPr>
        </p:nvSpPr>
        <p:spPr>
          <a:xfrm>
            <a:off x="199826" y="807313"/>
            <a:ext cx="9274002" cy="5243374"/>
          </a:xfrm>
        </p:spPr>
        <p:txBody>
          <a:bodyPr/>
          <a:lstStyle/>
          <a:p>
            <a:pPr marL="0" indent="0">
              <a:buNone/>
            </a:pPr>
            <a:r>
              <a:rPr lang="en-GB" sz="2400" dirty="0">
                <a:latin typeface="Arial" panose="020B0604020202020204" pitchFamily="34" charset="0"/>
                <a:cs typeface="Arial" panose="020B0604020202020204" pitchFamily="34" charset="0"/>
              </a:rPr>
              <a:t>Clker.com (7years ago) </a:t>
            </a:r>
            <a:r>
              <a:rPr lang="en-GB" sz="2400" i="1" dirty="0">
                <a:latin typeface="Arial" panose="020B0604020202020204" pitchFamily="34" charset="0"/>
                <a:cs typeface="Arial" panose="020B0604020202020204" pitchFamily="34" charset="0"/>
              </a:rPr>
              <a:t>Barrier clip art Clker.com Available at:</a:t>
            </a:r>
            <a:r>
              <a:rPr lang="en-GB" sz="2400" dirty="0">
                <a:latin typeface="Arial" panose="020B0604020202020204" pitchFamily="34" charset="0"/>
                <a:cs typeface="Arial" panose="020B0604020202020204" pitchFamily="34" charset="0"/>
                <a:hlinkClick r:id="rId2"/>
              </a:rPr>
              <a:t> images of barriers - Search Images</a:t>
            </a:r>
            <a:r>
              <a:rPr lang="en-GB" sz="2400" dirty="0">
                <a:latin typeface="Arial" panose="020B0604020202020204" pitchFamily="34" charset="0"/>
                <a:cs typeface="Arial" panose="020B0604020202020204" pitchFamily="34" charset="0"/>
              </a:rPr>
              <a:t> (Accessed 14</a:t>
            </a:r>
            <a:r>
              <a:rPr lang="en-GB" sz="2400" baseline="30000" dirty="0">
                <a:latin typeface="Arial" panose="020B0604020202020204" pitchFamily="34" charset="0"/>
                <a:cs typeface="Arial" panose="020B0604020202020204" pitchFamily="34" charset="0"/>
              </a:rPr>
              <a:t>th</a:t>
            </a:r>
            <a:r>
              <a:rPr lang="en-GB" sz="2400" dirty="0">
                <a:latin typeface="Arial" panose="020B0604020202020204" pitchFamily="34" charset="0"/>
                <a:cs typeface="Arial" panose="020B0604020202020204" pitchFamily="34" charset="0"/>
              </a:rPr>
              <a:t> November 2024).</a:t>
            </a:r>
          </a:p>
          <a:p>
            <a:pPr marL="0" indent="0">
              <a:buNone/>
            </a:pPr>
            <a:r>
              <a:rPr lang="en-GB" sz="2400" dirty="0">
                <a:latin typeface="Arial" panose="020B0604020202020204" pitchFamily="34" charset="0"/>
                <a:cs typeface="Arial" panose="020B0604020202020204" pitchFamily="34" charset="0"/>
              </a:rPr>
              <a:t>Deposit photos.com (2024)</a:t>
            </a:r>
            <a:r>
              <a:rPr lang="en-GB" sz="2400" i="1" dirty="0">
                <a:latin typeface="Arial" panose="020B0604020202020204" pitchFamily="34" charset="0"/>
                <a:cs typeface="Arial" panose="020B0604020202020204" pitchFamily="34" charset="0"/>
              </a:rPr>
              <a:t>Sociology stock photos </a:t>
            </a:r>
            <a:r>
              <a:rPr lang="en-GB" sz="2400" dirty="0">
                <a:latin typeface="Arial" panose="020B0604020202020204" pitchFamily="34" charset="0"/>
                <a:cs typeface="Arial" panose="020B0604020202020204" pitchFamily="34" charset="0"/>
              </a:rPr>
              <a:t>Available at: </a:t>
            </a:r>
            <a:r>
              <a:rPr lang="en-GB" sz="2400" dirty="0">
                <a:solidFill>
                  <a:schemeClr val="accent1">
                    <a:lumMod val="75000"/>
                  </a:schemeClr>
                </a:solidFill>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Sociology Stock Photos</a:t>
            </a:r>
            <a:r>
              <a:rPr lang="en-GB" sz="2400" dirty="0">
                <a:solidFill>
                  <a:srgbClr val="A9D3E1"/>
                </a:solidFill>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 </a:t>
            </a:r>
            <a:r>
              <a:rPr lang="en-GB" sz="2400" dirty="0">
                <a:solidFill>
                  <a:schemeClr val="accent1">
                    <a:lumMod val="75000"/>
                  </a:schemeClr>
                </a:solidFill>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Royalty Free Sociology Images | </a:t>
            </a:r>
            <a:r>
              <a:rPr lang="en-GB" sz="2400" dirty="0" err="1">
                <a:solidFill>
                  <a:schemeClr val="accent1">
                    <a:lumMod val="75000"/>
                  </a:schemeClr>
                </a:solidFill>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Depositphotos</a:t>
            </a:r>
            <a:r>
              <a:rPr lang="en-GB" sz="2400" dirty="0">
                <a:solidFill>
                  <a:schemeClr val="accent1">
                    <a:lumMod val="75000"/>
                  </a:schemeClr>
                </a:solidFill>
                <a:latin typeface="Arial" panose="020B0604020202020204" pitchFamily="34" charset="0"/>
                <a:cs typeface="Arial" panose="020B0604020202020204" pitchFamily="34" charset="0"/>
              </a:rPr>
              <a:t> </a:t>
            </a:r>
            <a:r>
              <a:rPr lang="en-GB" sz="2400" dirty="0">
                <a:latin typeface="Arial" panose="020B0604020202020204" pitchFamily="34" charset="0"/>
                <a:cs typeface="Arial" panose="020B0604020202020204" pitchFamily="34" charset="0"/>
              </a:rPr>
              <a:t>(Accessed 9</a:t>
            </a:r>
            <a:r>
              <a:rPr lang="en-GB" sz="2400" baseline="30000" dirty="0">
                <a:latin typeface="Arial" panose="020B0604020202020204" pitchFamily="34" charset="0"/>
                <a:cs typeface="Arial" panose="020B0604020202020204" pitchFamily="34" charset="0"/>
              </a:rPr>
              <a:t>th</a:t>
            </a:r>
            <a:r>
              <a:rPr lang="en-GB" sz="2400" dirty="0">
                <a:latin typeface="Arial" panose="020B0604020202020204" pitchFamily="34" charset="0"/>
                <a:cs typeface="Arial" panose="020B0604020202020204" pitchFamily="34" charset="0"/>
              </a:rPr>
              <a:t> November 2024).</a:t>
            </a:r>
          </a:p>
          <a:p>
            <a:pPr marL="0" indent="0">
              <a:buNone/>
            </a:pPr>
            <a:r>
              <a:rPr lang="en-GB" sz="2400" dirty="0" err="1">
                <a:solidFill>
                  <a:schemeClr val="tx1"/>
                </a:solidFill>
                <a:latin typeface="Arial" panose="020B0604020202020204" pitchFamily="34" charset="0"/>
                <a:cs typeface="Arial" panose="020B0604020202020204" pitchFamily="34" charset="0"/>
              </a:rPr>
              <a:t>Encylopedia</a:t>
            </a:r>
            <a:r>
              <a:rPr lang="en-GB" sz="2400" dirty="0">
                <a:solidFill>
                  <a:schemeClr val="tx1"/>
                </a:solidFill>
                <a:latin typeface="Arial" panose="020B0604020202020204" pitchFamily="34" charset="0"/>
                <a:cs typeface="Arial" panose="020B0604020202020204" pitchFamily="34" charset="0"/>
              </a:rPr>
              <a:t> (2024) </a:t>
            </a:r>
            <a:r>
              <a:rPr lang="en-GB" sz="2400" i="1" dirty="0">
                <a:solidFill>
                  <a:schemeClr val="tx1"/>
                </a:solidFill>
                <a:latin typeface="Arial" panose="020B0604020202020204" pitchFamily="34" charset="0"/>
                <a:cs typeface="Arial" panose="020B0604020202020204" pitchFamily="34" charset="0"/>
              </a:rPr>
              <a:t>Southwark London borough council</a:t>
            </a:r>
            <a:r>
              <a:rPr lang="en-GB" sz="2400" dirty="0">
                <a:solidFill>
                  <a:schemeClr val="tx1"/>
                </a:solidFill>
                <a:latin typeface="Arial" panose="020B0604020202020204" pitchFamily="34" charset="0"/>
                <a:cs typeface="Arial" panose="020B0604020202020204" pitchFamily="34" charset="0"/>
              </a:rPr>
              <a:t> Available </a:t>
            </a:r>
            <a:r>
              <a:rPr lang="en-GB" sz="2400" dirty="0" err="1">
                <a:solidFill>
                  <a:schemeClr val="tx1"/>
                </a:solidFill>
                <a:latin typeface="Arial" panose="020B0604020202020204" pitchFamily="34" charset="0"/>
                <a:cs typeface="Arial" panose="020B0604020202020204" pitchFamily="34" charset="0"/>
              </a:rPr>
              <a:t>at:</a:t>
            </a:r>
            <a:r>
              <a:rPr lang="en-GB" sz="2400" dirty="0" err="1">
                <a:hlinkClick r:id="rId4"/>
              </a:rPr>
              <a:t>Southwark</a:t>
            </a:r>
            <a:r>
              <a:rPr lang="en-GB" sz="2400" dirty="0">
                <a:hlinkClick r:id="rId4"/>
              </a:rPr>
              <a:t> London Borough Council – Wikipedia</a:t>
            </a:r>
            <a:r>
              <a:rPr lang="en-GB" sz="2400" dirty="0"/>
              <a:t> (Accessed 25</a:t>
            </a:r>
            <a:r>
              <a:rPr lang="en-GB" sz="2400" baseline="30000" dirty="0"/>
              <a:t>th</a:t>
            </a:r>
            <a:r>
              <a:rPr lang="en-GB" sz="2400" dirty="0"/>
              <a:t> November 2024.</a:t>
            </a:r>
          </a:p>
          <a:p>
            <a:pPr marL="0" indent="0">
              <a:buNone/>
            </a:pPr>
            <a:r>
              <a:rPr lang="en-GB" sz="2400" dirty="0">
                <a:latin typeface="Arial" panose="020B0604020202020204" pitchFamily="34" charset="0"/>
                <a:cs typeface="Arial" panose="020B0604020202020204" pitchFamily="34" charset="0"/>
              </a:rPr>
              <a:t>Favpng.com (4years ago) </a:t>
            </a:r>
            <a:r>
              <a:rPr lang="en-GB" sz="2400" i="1" dirty="0">
                <a:latin typeface="Arial" panose="020B0604020202020204" pitchFamily="34" charset="0"/>
                <a:cs typeface="Arial" panose="020B0604020202020204" pitchFamily="34" charset="0"/>
              </a:rPr>
              <a:t>London borough of </a:t>
            </a:r>
            <a:r>
              <a:rPr lang="en-GB" sz="2400" i="1" dirty="0" err="1">
                <a:latin typeface="Arial" panose="020B0604020202020204" pitchFamily="34" charset="0"/>
                <a:cs typeface="Arial" panose="020B0604020202020204" pitchFamily="34" charset="0"/>
              </a:rPr>
              <a:t>southwark</a:t>
            </a:r>
            <a:r>
              <a:rPr lang="en-GB" sz="2400" i="1" dirty="0">
                <a:latin typeface="Arial" panose="020B0604020202020204" pitchFamily="34" charset="0"/>
                <a:cs typeface="Arial" panose="020B0604020202020204" pitchFamily="34" charset="0"/>
              </a:rPr>
              <a:t> </a:t>
            </a:r>
            <a:r>
              <a:rPr lang="en-GB" sz="2400" dirty="0">
                <a:latin typeface="Arial" panose="020B0604020202020204" pitchFamily="34" charset="0"/>
                <a:cs typeface="Arial" panose="020B0604020202020204" pitchFamily="34" charset="0"/>
              </a:rPr>
              <a:t>Available </a:t>
            </a:r>
            <a:r>
              <a:rPr lang="en-GB" sz="2400" dirty="0" err="1">
                <a:latin typeface="Arial" panose="020B0604020202020204" pitchFamily="34" charset="0"/>
                <a:cs typeface="Arial" panose="020B0604020202020204" pitchFamily="34" charset="0"/>
              </a:rPr>
              <a:t>at:</a:t>
            </a:r>
            <a:r>
              <a:rPr lang="en-GB" sz="2400" dirty="0" err="1">
                <a:hlinkClick r:id="rId5"/>
              </a:rPr>
              <a:t>london</a:t>
            </a:r>
            <a:r>
              <a:rPr lang="en-GB" sz="2400" dirty="0">
                <a:hlinkClick r:id="rId5"/>
              </a:rPr>
              <a:t> borough of </a:t>
            </a:r>
            <a:r>
              <a:rPr lang="en-GB" sz="2400" dirty="0" err="1">
                <a:hlinkClick r:id="rId5"/>
              </a:rPr>
              <a:t>southwark</a:t>
            </a:r>
            <a:r>
              <a:rPr lang="en-GB" sz="2400" dirty="0">
                <a:hlinkClick r:id="rId5"/>
              </a:rPr>
              <a:t> map - Search Images</a:t>
            </a:r>
            <a:r>
              <a:rPr lang="en-GB" sz="2400" dirty="0"/>
              <a:t> (Accessed 21</a:t>
            </a:r>
            <a:r>
              <a:rPr lang="en-GB" sz="2400" baseline="30000" dirty="0"/>
              <a:t>st</a:t>
            </a:r>
            <a:r>
              <a:rPr lang="en-GB" sz="2400" dirty="0"/>
              <a:t> November 2024).</a:t>
            </a:r>
            <a:r>
              <a:rPr lang="en-GB" dirty="0"/>
              <a:t>                                                                                                                    </a:t>
            </a:r>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spTree>
    <p:extLst>
      <p:ext uri="{BB962C8B-B14F-4D97-AF65-F5344CB8AC3E}">
        <p14:creationId xmlns:p14="http://schemas.microsoft.com/office/powerpoint/2010/main" val="314003155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C3E960-4297-576F-55FD-C9929A7B76D4}"/>
              </a:ext>
            </a:extLst>
          </p:cNvPr>
          <p:cNvSpPr>
            <a:spLocks noGrp="1"/>
          </p:cNvSpPr>
          <p:nvPr>
            <p:ph type="title"/>
          </p:nvPr>
        </p:nvSpPr>
        <p:spPr>
          <a:xfrm>
            <a:off x="225562" y="261372"/>
            <a:ext cx="2562608" cy="668018"/>
          </a:xfrm>
        </p:spPr>
        <p:txBody>
          <a:bodyPr/>
          <a:lstStyle/>
          <a:p>
            <a:r>
              <a:rPr lang="en-GB" dirty="0">
                <a:solidFill>
                  <a:schemeClr val="accent1">
                    <a:lumMod val="75000"/>
                  </a:schemeClr>
                </a:solidFill>
                <a:latin typeface="Arial" panose="020B0604020202020204" pitchFamily="34" charset="0"/>
                <a:cs typeface="Arial" panose="020B0604020202020204" pitchFamily="34" charset="0"/>
              </a:rPr>
              <a:t>References </a:t>
            </a:r>
          </a:p>
        </p:txBody>
      </p:sp>
      <p:sp>
        <p:nvSpPr>
          <p:cNvPr id="3" name="Content Placeholder 2">
            <a:extLst>
              <a:ext uri="{FF2B5EF4-FFF2-40B4-BE49-F238E27FC236}">
                <a16:creationId xmlns:a16="http://schemas.microsoft.com/office/drawing/2014/main" id="{AA3E2D52-8BB5-4D3A-48C4-39454424E752}"/>
              </a:ext>
            </a:extLst>
          </p:cNvPr>
          <p:cNvSpPr>
            <a:spLocks noGrp="1"/>
          </p:cNvSpPr>
          <p:nvPr>
            <p:ph idx="1"/>
          </p:nvPr>
        </p:nvSpPr>
        <p:spPr>
          <a:xfrm>
            <a:off x="225562" y="929391"/>
            <a:ext cx="9458886" cy="5928610"/>
          </a:xfrm>
        </p:spPr>
        <p:txBody>
          <a:bodyPr>
            <a:normAutofit lnSpcReduction="10000"/>
          </a:bodyPr>
          <a:lstStyle/>
          <a:p>
            <a:pPr marL="0" indent="0">
              <a:buNone/>
            </a:pPr>
            <a:r>
              <a:rPr lang="en-GB" sz="2400" dirty="0">
                <a:latin typeface="Arial" panose="020B0604020202020204" pitchFamily="34" charset="0"/>
                <a:cs typeface="Arial" panose="020B0604020202020204" pitchFamily="34" charset="0"/>
              </a:rPr>
              <a:t>Legislation.gov.uk (2024) </a:t>
            </a:r>
            <a:r>
              <a:rPr lang="en-GB" sz="2400" i="1" dirty="0">
                <a:latin typeface="Arial" panose="020B0604020202020204" pitchFamily="34" charset="0"/>
                <a:cs typeface="Arial" panose="020B0604020202020204" pitchFamily="34" charset="0"/>
              </a:rPr>
              <a:t>social housing regulation Act 2023 </a:t>
            </a:r>
            <a:r>
              <a:rPr lang="en-GB" sz="2400" dirty="0">
                <a:latin typeface="Arial" panose="020B0604020202020204" pitchFamily="34" charset="0"/>
                <a:cs typeface="Arial" panose="020B0604020202020204" pitchFamily="34" charset="0"/>
              </a:rPr>
              <a:t>Available at: </a:t>
            </a:r>
            <a:r>
              <a:rPr lang="en-GB" sz="2400" dirty="0">
                <a:latin typeface="Arial" panose="020B0604020202020204" pitchFamily="34" charset="0"/>
                <a:cs typeface="Arial" panose="020B0604020202020204" pitchFamily="34" charset="0"/>
                <a:hlinkClick r:id="rId2"/>
              </a:rPr>
              <a:t>The Social Housing (Regulation) Act 2023 (Consequential and Miscellaneous Amendments) Regulations 2024</a:t>
            </a:r>
            <a:r>
              <a:rPr lang="en-GB" sz="2400" dirty="0">
                <a:latin typeface="Arial" panose="020B0604020202020204" pitchFamily="34" charset="0"/>
                <a:cs typeface="Arial" panose="020B0604020202020204" pitchFamily="34" charset="0"/>
              </a:rPr>
              <a:t> (Accessed 11</a:t>
            </a:r>
            <a:r>
              <a:rPr lang="en-GB" sz="2400" baseline="30000" dirty="0">
                <a:latin typeface="Arial" panose="020B0604020202020204" pitchFamily="34" charset="0"/>
                <a:cs typeface="Arial" panose="020B0604020202020204" pitchFamily="34" charset="0"/>
              </a:rPr>
              <a:t>th</a:t>
            </a:r>
            <a:r>
              <a:rPr lang="en-GB" sz="2400" dirty="0">
                <a:latin typeface="Arial" panose="020B0604020202020204" pitchFamily="34" charset="0"/>
                <a:cs typeface="Arial" panose="020B0604020202020204" pitchFamily="34" charset="0"/>
              </a:rPr>
              <a:t> November 2024).</a:t>
            </a:r>
          </a:p>
          <a:p>
            <a:pPr marL="0" indent="0">
              <a:buNone/>
            </a:pPr>
            <a:r>
              <a:rPr lang="en-GB" sz="2400" dirty="0">
                <a:latin typeface="Arial" panose="020B0604020202020204" pitchFamily="34" charset="0"/>
                <a:cs typeface="Arial" panose="020B0604020202020204" pitchFamily="34" charset="0"/>
              </a:rPr>
              <a:t>Mindforlife.org (2018)</a:t>
            </a:r>
            <a:r>
              <a:rPr lang="en-GB" sz="2400" i="1" dirty="0">
                <a:latin typeface="Arial" panose="020B0604020202020204" pitchFamily="34" charset="0"/>
                <a:cs typeface="Arial" panose="020B0604020202020204" pitchFamily="34" charset="0"/>
              </a:rPr>
              <a:t>Hierarchy –of needs-</a:t>
            </a:r>
            <a:r>
              <a:rPr lang="en-GB" sz="2400" i="1" dirty="0" err="1">
                <a:latin typeface="Arial" panose="020B0604020202020204" pitchFamily="34" charset="0"/>
                <a:cs typeface="Arial" panose="020B0604020202020204" pitchFamily="34" charset="0"/>
              </a:rPr>
              <a:t>maslow’s</a:t>
            </a:r>
            <a:r>
              <a:rPr lang="en-GB" sz="2400" i="1" dirty="0">
                <a:latin typeface="Arial" panose="020B0604020202020204" pitchFamily="34" charset="0"/>
                <a:cs typeface="Arial" panose="020B0604020202020204" pitchFamily="34" charset="0"/>
              </a:rPr>
              <a:t>. Available at: </a:t>
            </a:r>
            <a:r>
              <a:rPr lang="en-GB" sz="2400" dirty="0">
                <a:latin typeface="Arial" panose="020B0604020202020204" pitchFamily="34" charset="0"/>
                <a:cs typeface="Arial" panose="020B0604020202020204" pitchFamily="34" charset="0"/>
                <a:hlinkClick r:id="rId3"/>
              </a:rPr>
              <a:t>list and explain </a:t>
            </a:r>
            <a:r>
              <a:rPr lang="en-GB" sz="2400" dirty="0" err="1">
                <a:latin typeface="Arial" panose="020B0604020202020204" pitchFamily="34" charset="0"/>
                <a:cs typeface="Arial" panose="020B0604020202020204" pitchFamily="34" charset="0"/>
                <a:hlinkClick r:id="rId3"/>
              </a:rPr>
              <a:t>maslow's</a:t>
            </a:r>
            <a:r>
              <a:rPr lang="en-GB" sz="2400" dirty="0">
                <a:latin typeface="Arial" panose="020B0604020202020204" pitchFamily="34" charset="0"/>
                <a:cs typeface="Arial" panose="020B0604020202020204" pitchFamily="34" charset="0"/>
                <a:hlinkClick r:id="rId3"/>
              </a:rPr>
              <a:t> hierarchy - Search Images</a:t>
            </a:r>
            <a:r>
              <a:rPr lang="en-GB" sz="2400" dirty="0">
                <a:latin typeface="Arial" panose="020B0604020202020204" pitchFamily="34" charset="0"/>
                <a:cs typeface="Arial" panose="020B0604020202020204" pitchFamily="34" charset="0"/>
              </a:rPr>
              <a:t> (Accessed 13 November 2024.</a:t>
            </a:r>
          </a:p>
          <a:p>
            <a:pPr marL="0" indent="0">
              <a:buNone/>
            </a:pPr>
            <a:r>
              <a:rPr lang="en-GB" sz="2400" dirty="0">
                <a:latin typeface="Arial" panose="020B0604020202020204" pitchFamily="34" charset="0"/>
                <a:cs typeface="Arial" panose="020B0604020202020204" pitchFamily="34" charset="0"/>
              </a:rPr>
              <a:t>Mac Queen KM et al (2016) </a:t>
            </a:r>
            <a:r>
              <a:rPr lang="en-GB" sz="2400" dirty="0" err="1">
                <a:latin typeface="Arial" panose="020B0604020202020204" pitchFamily="34" charset="0"/>
                <a:cs typeface="Arial" panose="020B0604020202020204" pitchFamily="34" charset="0"/>
              </a:rPr>
              <a:t>promotin</a:t>
            </a:r>
            <a:r>
              <a:rPr lang="en-GB" sz="2400" dirty="0">
                <a:latin typeface="Arial" panose="020B0604020202020204" pitchFamily="34" charset="0"/>
                <a:cs typeface="Arial" panose="020B0604020202020204" pitchFamily="34" charset="0"/>
              </a:rPr>
              <a:t> </a:t>
            </a:r>
            <a:r>
              <a:rPr lang="en-GB" sz="2400" i="1" dirty="0">
                <a:latin typeface="Arial" panose="020B0604020202020204" pitchFamily="34" charset="0"/>
                <a:cs typeface="Arial" panose="020B0604020202020204" pitchFamily="34" charset="0"/>
              </a:rPr>
              <a:t>Public Health </a:t>
            </a:r>
            <a:r>
              <a:rPr lang="en-GB" sz="2400" dirty="0">
                <a:latin typeface="Arial" panose="020B0604020202020204" pitchFamily="34" charset="0"/>
                <a:cs typeface="Arial" panose="020B0604020202020204" pitchFamily="34" charset="0"/>
              </a:rPr>
              <a:t>Available </a:t>
            </a:r>
            <a:r>
              <a:rPr lang="en-GB" sz="2400" dirty="0" err="1">
                <a:latin typeface="Arial" panose="020B0604020202020204" pitchFamily="34" charset="0"/>
                <a:cs typeface="Arial" panose="020B0604020202020204" pitchFamily="34" charset="0"/>
              </a:rPr>
              <a:t>at</a:t>
            </a:r>
            <a:r>
              <a:rPr lang="en-GB" sz="2400" dirty="0" err="1">
                <a:hlinkClick r:id="rId4"/>
              </a:rPr>
              <a:t>What</a:t>
            </a:r>
            <a:r>
              <a:rPr lang="en-GB" sz="2400" dirty="0">
                <a:hlinkClick r:id="rId4"/>
              </a:rPr>
              <a:t> Is Community? An Evidence-Based Definition for Participatory Public Health – PMC</a:t>
            </a:r>
            <a:r>
              <a:rPr lang="en-GB" sz="2400" dirty="0"/>
              <a:t> (Accessed 28</a:t>
            </a:r>
            <a:r>
              <a:rPr lang="en-GB" sz="2400" baseline="30000" dirty="0"/>
              <a:t>th</a:t>
            </a:r>
            <a:r>
              <a:rPr lang="en-GB" sz="2400" dirty="0"/>
              <a:t> November 2024).</a:t>
            </a:r>
            <a:endParaRPr lang="en-GB" sz="2400" i="1" dirty="0">
              <a:latin typeface="Arial" panose="020B0604020202020204" pitchFamily="34" charset="0"/>
              <a:cs typeface="Arial" panose="020B0604020202020204" pitchFamily="34" charset="0"/>
            </a:endParaRPr>
          </a:p>
          <a:p>
            <a:pPr marL="0" indent="0">
              <a:buNone/>
            </a:pPr>
            <a:r>
              <a:rPr lang="en-GB" sz="2400" dirty="0" err="1">
                <a:latin typeface="Arial" panose="020B0604020202020204" pitchFamily="34" charset="0"/>
                <a:cs typeface="Arial" panose="020B0604020202020204" pitchFamily="34" charset="0"/>
              </a:rPr>
              <a:t>Southwark,gov.uk</a:t>
            </a:r>
            <a:r>
              <a:rPr lang="en-GB" sz="2400" dirty="0">
                <a:latin typeface="Arial" panose="020B0604020202020204" pitchFamily="34" charset="0"/>
                <a:cs typeface="Arial" panose="020B0604020202020204" pitchFamily="34" charset="0"/>
              </a:rPr>
              <a:t> (2024) </a:t>
            </a:r>
            <a:r>
              <a:rPr lang="en-GB" sz="2400" i="1" dirty="0">
                <a:latin typeface="Arial" panose="020B0604020202020204" pitchFamily="34" charset="0"/>
                <a:cs typeface="Arial" panose="020B0604020202020204" pitchFamily="34" charset="0"/>
              </a:rPr>
              <a:t>Housing support </a:t>
            </a:r>
            <a:r>
              <a:rPr lang="en-GB" sz="2400" dirty="0">
                <a:latin typeface="Arial" panose="020B0604020202020204" pitchFamily="34" charset="0"/>
                <a:cs typeface="Arial" panose="020B0604020202020204" pitchFamily="34" charset="0"/>
              </a:rPr>
              <a:t>Available </a:t>
            </a:r>
            <a:r>
              <a:rPr lang="en-GB" sz="2400" dirty="0" err="1">
                <a:latin typeface="Arial" panose="020B0604020202020204" pitchFamily="34" charset="0"/>
                <a:cs typeface="Arial" panose="020B0604020202020204" pitchFamily="34" charset="0"/>
              </a:rPr>
              <a:t>at:</a:t>
            </a:r>
            <a:r>
              <a:rPr lang="en-GB" sz="2400" dirty="0" err="1">
                <a:latin typeface="Arial" panose="020B0604020202020204" pitchFamily="34" charset="0"/>
                <a:cs typeface="Arial" panose="020B0604020202020204" pitchFamily="34" charset="0"/>
                <a:hlinkClick r:id="rId5"/>
              </a:rPr>
              <a:t>Housing</a:t>
            </a:r>
            <a:r>
              <a:rPr lang="en-GB" sz="2400" dirty="0">
                <a:latin typeface="Arial" panose="020B0604020202020204" pitchFamily="34" charset="0"/>
                <a:cs typeface="Arial" panose="020B0604020202020204" pitchFamily="34" charset="0"/>
                <a:hlinkClick r:id="rId5"/>
              </a:rPr>
              <a:t> support | Southwark Council</a:t>
            </a:r>
            <a:r>
              <a:rPr lang="en-GB" sz="2400" dirty="0">
                <a:latin typeface="Arial" panose="020B0604020202020204" pitchFamily="34" charset="0"/>
                <a:cs typeface="Arial" panose="020B0604020202020204" pitchFamily="34" charset="0"/>
              </a:rPr>
              <a:t> (Accessed 7</a:t>
            </a:r>
            <a:r>
              <a:rPr lang="en-GB" sz="2400" baseline="30000" dirty="0">
                <a:latin typeface="Arial" panose="020B0604020202020204" pitchFamily="34" charset="0"/>
                <a:cs typeface="Arial" panose="020B0604020202020204" pitchFamily="34" charset="0"/>
              </a:rPr>
              <a:t>th</a:t>
            </a:r>
            <a:r>
              <a:rPr lang="en-GB" sz="2400" dirty="0">
                <a:latin typeface="Arial" panose="020B0604020202020204" pitchFamily="34" charset="0"/>
                <a:cs typeface="Arial" panose="020B0604020202020204" pitchFamily="34" charset="0"/>
              </a:rPr>
              <a:t> November 2024).</a:t>
            </a:r>
          </a:p>
          <a:p>
            <a:pPr marL="0" indent="0">
              <a:buNone/>
            </a:pPr>
            <a:r>
              <a:rPr lang="en-GB" sz="2400" dirty="0" err="1">
                <a:latin typeface="Arial" panose="020B0604020202020204" pitchFamily="34" charset="0"/>
                <a:cs typeface="Arial" panose="020B0604020202020204" pitchFamily="34" charset="0"/>
              </a:rPr>
              <a:t>Southwark,gov.uk</a:t>
            </a:r>
            <a:r>
              <a:rPr lang="en-GB" sz="2400" dirty="0">
                <a:latin typeface="Arial" panose="020B0604020202020204" pitchFamily="34" charset="0"/>
                <a:cs typeface="Arial" panose="020B0604020202020204" pitchFamily="34" charset="0"/>
              </a:rPr>
              <a:t> (2024) State of the borough report Available at:</a:t>
            </a:r>
            <a:r>
              <a:rPr lang="en-GB" sz="2400" dirty="0">
                <a:solidFill>
                  <a:srgbClr val="3FCDE7"/>
                </a:solidFill>
                <a:latin typeface="Arial" panose="020B0604020202020204" pitchFamily="34" charset="0"/>
                <a:cs typeface="Arial" panose="020B0604020202020204" pitchFamily="34" charset="0"/>
                <a:hlinkClick r:id="rId6">
                  <a:extLst>
                    <a:ext uri="{A12FA001-AC4F-418D-AE19-62706E023703}">
                      <ahyp:hlinkClr xmlns:ahyp="http://schemas.microsoft.com/office/drawing/2018/hyperlinkcolor" val="tx"/>
                    </a:ext>
                  </a:extLst>
                </a:hlinkClick>
              </a:rPr>
              <a:t>403 </a:t>
            </a:r>
            <a:r>
              <a:rPr lang="en-GB" sz="2400" dirty="0">
                <a:solidFill>
                  <a:schemeClr val="accent1"/>
                </a:solidFill>
                <a:latin typeface="Arial" panose="020B0604020202020204" pitchFamily="34" charset="0"/>
                <a:cs typeface="Arial" panose="020B0604020202020204" pitchFamily="34" charset="0"/>
                <a:hlinkClick r:id="rId6">
                  <a:extLst>
                    <a:ext uri="{A12FA001-AC4F-418D-AE19-62706E023703}">
                      <ahyp:hlinkClr xmlns:ahyp="http://schemas.microsoft.com/office/drawing/2018/hyperlinkcolor" val="tx"/>
                    </a:ext>
                  </a:extLst>
                </a:hlinkClick>
              </a:rPr>
              <a:t>Forbidden</a:t>
            </a:r>
            <a:r>
              <a:rPr lang="en-GB" sz="2400" dirty="0">
                <a:solidFill>
                  <a:schemeClr val="accent1"/>
                </a:solidFill>
                <a:latin typeface="Arial" panose="020B0604020202020204" pitchFamily="34" charset="0"/>
                <a:cs typeface="Arial" panose="020B0604020202020204" pitchFamily="34" charset="0"/>
              </a:rPr>
              <a:t>mordengov.southwark.uk </a:t>
            </a:r>
            <a:r>
              <a:rPr lang="en-GB" sz="2400" dirty="0">
                <a:solidFill>
                  <a:schemeClr val="tx2"/>
                </a:solidFill>
                <a:latin typeface="Arial" panose="020B0604020202020204" pitchFamily="34" charset="0"/>
                <a:cs typeface="Arial" panose="020B0604020202020204" pitchFamily="34" charset="0"/>
              </a:rPr>
              <a:t>(Accessed 27</a:t>
            </a:r>
            <a:r>
              <a:rPr lang="en-GB" sz="2400" baseline="30000" dirty="0">
                <a:solidFill>
                  <a:schemeClr val="tx2"/>
                </a:solidFill>
                <a:latin typeface="Arial" panose="020B0604020202020204" pitchFamily="34" charset="0"/>
                <a:cs typeface="Arial" panose="020B0604020202020204" pitchFamily="34" charset="0"/>
              </a:rPr>
              <a:t>th</a:t>
            </a:r>
            <a:r>
              <a:rPr lang="en-GB" sz="2400" dirty="0">
                <a:solidFill>
                  <a:schemeClr val="tx2"/>
                </a:solidFill>
                <a:latin typeface="Arial" panose="020B0604020202020204" pitchFamily="34" charset="0"/>
                <a:cs typeface="Arial" panose="020B0604020202020204" pitchFamily="34" charset="0"/>
              </a:rPr>
              <a:t> November 2024).</a:t>
            </a:r>
          </a:p>
        </p:txBody>
      </p:sp>
    </p:spTree>
    <p:extLst>
      <p:ext uri="{BB962C8B-B14F-4D97-AF65-F5344CB8AC3E}">
        <p14:creationId xmlns:p14="http://schemas.microsoft.com/office/powerpoint/2010/main" val="407969225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57B7F7-8F79-0779-09AB-4B7548DDBF3C}"/>
              </a:ext>
            </a:extLst>
          </p:cNvPr>
          <p:cNvSpPr>
            <a:spLocks noGrp="1"/>
          </p:cNvSpPr>
          <p:nvPr>
            <p:ph type="title"/>
          </p:nvPr>
        </p:nvSpPr>
        <p:spPr>
          <a:xfrm>
            <a:off x="422501" y="354768"/>
            <a:ext cx="4674155" cy="604603"/>
          </a:xfrm>
        </p:spPr>
        <p:txBody>
          <a:bodyPr>
            <a:normAutofit fontScale="90000"/>
          </a:bodyPr>
          <a:lstStyle/>
          <a:p>
            <a:r>
              <a:rPr lang="en-GB" b="1" dirty="0">
                <a:solidFill>
                  <a:schemeClr val="accent1">
                    <a:lumMod val="75000"/>
                  </a:schemeClr>
                </a:solidFill>
                <a:latin typeface="Arial" panose="020B0604020202020204" pitchFamily="34" charset="0"/>
                <a:cs typeface="Arial" panose="020B0604020202020204" pitchFamily="34" charset="0"/>
              </a:rPr>
              <a:t>References </a:t>
            </a:r>
            <a:r>
              <a:rPr lang="en-GB" b="1" dirty="0" err="1">
                <a:solidFill>
                  <a:schemeClr val="accent1">
                    <a:lumMod val="75000"/>
                  </a:schemeClr>
                </a:solidFill>
                <a:latin typeface="Arial" panose="020B0604020202020204" pitchFamily="34" charset="0"/>
                <a:cs typeface="Arial" panose="020B0604020202020204" pitchFamily="34" charset="0"/>
              </a:rPr>
              <a:t>Cont’nd</a:t>
            </a:r>
            <a:endParaRPr lang="en-GB" b="1" dirty="0">
              <a:solidFill>
                <a:schemeClr val="accent1">
                  <a:lumMod val="75000"/>
                </a:schemeClr>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DE1AC76A-3AFF-FB11-2D78-7E97DB1FFA15}"/>
              </a:ext>
            </a:extLst>
          </p:cNvPr>
          <p:cNvSpPr>
            <a:spLocks noGrp="1"/>
          </p:cNvSpPr>
          <p:nvPr>
            <p:ph idx="1"/>
          </p:nvPr>
        </p:nvSpPr>
        <p:spPr>
          <a:xfrm>
            <a:off x="617373" y="1364105"/>
            <a:ext cx="8596668" cy="4759376"/>
          </a:xfrm>
        </p:spPr>
        <p:txBody>
          <a:bodyPr>
            <a:normAutofit lnSpcReduction="10000"/>
          </a:bodyPr>
          <a:lstStyle/>
          <a:p>
            <a:pPr marL="0" indent="0">
              <a:buNone/>
            </a:pPr>
            <a:r>
              <a:rPr lang="en-GB" sz="2400" dirty="0">
                <a:solidFill>
                  <a:schemeClr val="tx1"/>
                </a:solidFill>
                <a:latin typeface="Arial" panose="020B0604020202020204" pitchFamily="34" charset="0"/>
                <a:cs typeface="Arial" panose="020B0604020202020204" pitchFamily="34" charset="0"/>
              </a:rPr>
              <a:t>South.gov.uk (2024) </a:t>
            </a:r>
            <a:r>
              <a:rPr lang="en-GB" sz="2400" i="1" dirty="0">
                <a:solidFill>
                  <a:schemeClr val="tx1"/>
                </a:solidFill>
                <a:latin typeface="Arial" panose="020B0604020202020204" pitchFamily="34" charset="0"/>
                <a:cs typeface="Arial" panose="020B0604020202020204" pitchFamily="34" charset="0"/>
              </a:rPr>
              <a:t>Southwark council logo </a:t>
            </a:r>
            <a:r>
              <a:rPr lang="en-GB" sz="2400" dirty="0">
                <a:solidFill>
                  <a:schemeClr val="tx1"/>
                </a:solidFill>
                <a:latin typeface="Arial" panose="020B0604020202020204" pitchFamily="34" charset="0"/>
                <a:cs typeface="Arial" panose="020B0604020202020204" pitchFamily="34" charset="0"/>
              </a:rPr>
              <a:t>Available </a:t>
            </a:r>
            <a:r>
              <a:rPr lang="en-GB" sz="2400" dirty="0" err="1">
                <a:solidFill>
                  <a:schemeClr val="tx1"/>
                </a:solidFill>
                <a:latin typeface="Arial" panose="020B0604020202020204" pitchFamily="34" charset="0"/>
                <a:cs typeface="Arial" panose="020B0604020202020204" pitchFamily="34" charset="0"/>
              </a:rPr>
              <a:t>at:</a:t>
            </a:r>
            <a:r>
              <a:rPr lang="en-GB" sz="2400" dirty="0" err="1">
                <a:latin typeface="Arial" panose="020B0604020202020204" pitchFamily="34" charset="0"/>
                <a:cs typeface="Arial" panose="020B0604020202020204" pitchFamily="34" charset="0"/>
                <a:hlinkClick r:id="rId2"/>
              </a:rPr>
              <a:t>southwark</a:t>
            </a:r>
            <a:r>
              <a:rPr lang="en-GB" sz="2400" dirty="0">
                <a:latin typeface="Arial" panose="020B0604020202020204" pitchFamily="34" charset="0"/>
                <a:cs typeface="Arial" panose="020B0604020202020204" pitchFamily="34" charset="0"/>
                <a:hlinkClick r:id="rId2"/>
              </a:rPr>
              <a:t> council logo - Search Images</a:t>
            </a:r>
            <a:r>
              <a:rPr lang="en-GB" sz="2400" dirty="0">
                <a:latin typeface="Arial" panose="020B0604020202020204" pitchFamily="34" charset="0"/>
                <a:cs typeface="Arial" panose="020B0604020202020204" pitchFamily="34" charset="0"/>
              </a:rPr>
              <a:t> (Accessed 24</a:t>
            </a:r>
            <a:r>
              <a:rPr lang="en-GB" sz="2400" baseline="30000" dirty="0">
                <a:latin typeface="Arial" panose="020B0604020202020204" pitchFamily="34" charset="0"/>
                <a:cs typeface="Arial" panose="020B0604020202020204" pitchFamily="34" charset="0"/>
              </a:rPr>
              <a:t>th</a:t>
            </a:r>
            <a:r>
              <a:rPr lang="en-GB" sz="2400" dirty="0">
                <a:latin typeface="Arial" panose="020B0604020202020204" pitchFamily="34" charset="0"/>
                <a:cs typeface="Arial" panose="020B0604020202020204" pitchFamily="34" charset="0"/>
              </a:rPr>
              <a:t> November 2024).</a:t>
            </a:r>
            <a:endParaRPr lang="en-GB" sz="2400" i="1" dirty="0">
              <a:solidFill>
                <a:schemeClr val="tx1"/>
              </a:solidFill>
              <a:latin typeface="Arial" panose="020B0604020202020204" pitchFamily="34" charset="0"/>
              <a:cs typeface="Arial" panose="020B0604020202020204" pitchFamily="34" charset="0"/>
            </a:endParaRPr>
          </a:p>
          <a:p>
            <a:pPr marL="0" indent="0">
              <a:buNone/>
            </a:pPr>
            <a:r>
              <a:rPr lang="en-GB" sz="2400" dirty="0" err="1">
                <a:latin typeface="Arial" panose="020B0604020202020204" pitchFamily="34" charset="0"/>
                <a:cs typeface="Arial" panose="020B0604020202020204" pitchFamily="34" charset="0"/>
              </a:rPr>
              <a:t>Varbes</a:t>
            </a:r>
            <a:r>
              <a:rPr lang="en-GB" sz="2400" dirty="0">
                <a:latin typeface="Arial" panose="020B0604020202020204" pitchFamily="34" charset="0"/>
                <a:cs typeface="Arial" panose="020B0604020202020204" pitchFamily="34" charset="0"/>
              </a:rPr>
              <a:t> (2023) </a:t>
            </a:r>
            <a:r>
              <a:rPr lang="en-GB" sz="2400" i="1" dirty="0">
                <a:latin typeface="Arial" panose="020B0604020202020204" pitchFamily="34" charset="0"/>
                <a:cs typeface="Arial" panose="020B0604020202020204" pitchFamily="34" charset="0"/>
              </a:rPr>
              <a:t>demographics of Southwark </a:t>
            </a:r>
            <a:r>
              <a:rPr lang="en-GB" sz="2400" dirty="0">
                <a:latin typeface="Arial" panose="020B0604020202020204" pitchFamily="34" charset="0"/>
                <a:cs typeface="Arial" panose="020B0604020202020204" pitchFamily="34" charset="0"/>
              </a:rPr>
              <a:t>Available at: </a:t>
            </a:r>
            <a:r>
              <a:rPr lang="en-GB" sz="2400" dirty="0">
                <a:latin typeface="Arial" panose="020B0604020202020204" pitchFamily="34" charset="0"/>
                <a:cs typeface="Arial" panose="020B0604020202020204" pitchFamily="34" charset="0"/>
                <a:hlinkClick r:id="rId3"/>
              </a:rPr>
              <a:t>Southwark Demographics | Age, Ethnicity, Religion, Wellbeing</a:t>
            </a:r>
            <a:r>
              <a:rPr lang="en-GB" sz="2400" dirty="0">
                <a:latin typeface="Arial" panose="020B0604020202020204" pitchFamily="34" charset="0"/>
                <a:cs typeface="Arial" panose="020B0604020202020204" pitchFamily="34" charset="0"/>
              </a:rPr>
              <a:t> (Accessed 10</a:t>
            </a:r>
            <a:r>
              <a:rPr lang="en-GB" sz="2400" baseline="30000" dirty="0">
                <a:latin typeface="Arial" panose="020B0604020202020204" pitchFamily="34" charset="0"/>
                <a:cs typeface="Arial" panose="020B0604020202020204" pitchFamily="34" charset="0"/>
              </a:rPr>
              <a:t>th</a:t>
            </a:r>
            <a:r>
              <a:rPr lang="en-GB" sz="2400" dirty="0">
                <a:latin typeface="Arial" panose="020B0604020202020204" pitchFamily="34" charset="0"/>
                <a:cs typeface="Arial" panose="020B0604020202020204" pitchFamily="34" charset="0"/>
              </a:rPr>
              <a:t> November 2024).</a:t>
            </a:r>
            <a:endParaRPr lang="es-ES" sz="2400" dirty="0">
              <a:latin typeface="Arial" panose="020B0604020202020204" pitchFamily="34" charset="0"/>
              <a:cs typeface="Arial" panose="020B0604020202020204" pitchFamily="34" charset="0"/>
            </a:endParaRPr>
          </a:p>
          <a:p>
            <a:pPr marL="0" indent="0">
              <a:buNone/>
            </a:pPr>
            <a:r>
              <a:rPr lang="es-ES" sz="2400" dirty="0">
                <a:latin typeface="Arial" panose="020B0604020202020204" pitchFamily="34" charset="0"/>
                <a:cs typeface="Arial" panose="020B0604020202020204" pitchFamily="34" charset="0"/>
              </a:rPr>
              <a:t>Vecteezy (2024) 2024 </a:t>
            </a:r>
            <a:r>
              <a:rPr lang="es-ES" sz="2400" i="1" dirty="0">
                <a:latin typeface="Arial" panose="020B0604020202020204" pitchFamily="34" charset="0"/>
                <a:cs typeface="Arial" panose="020B0604020202020204" pitchFamily="34" charset="0"/>
              </a:rPr>
              <a:t>best social media icon</a:t>
            </a:r>
            <a:r>
              <a:rPr lang="es-ES" sz="2400" dirty="0">
                <a:latin typeface="Arial" panose="020B0604020202020204" pitchFamily="34" charset="0"/>
                <a:cs typeface="Arial" panose="020B0604020202020204" pitchFamily="34" charset="0"/>
              </a:rPr>
              <a:t>. Available at </a:t>
            </a:r>
            <a:r>
              <a:rPr lang="es-ES" sz="2400" dirty="0">
                <a:latin typeface="Arial" panose="020B0604020202020204" pitchFamily="34" charset="0"/>
                <a:cs typeface="Arial" panose="020B0604020202020204" pitchFamily="34" charset="0"/>
                <a:hlinkClick r:id="rId4"/>
              </a:rPr>
              <a:t>social media logo vector - </a:t>
            </a:r>
            <a:r>
              <a:rPr lang="es-ES" sz="2400" dirty="0" err="1">
                <a:latin typeface="Arial" panose="020B0604020202020204" pitchFamily="34" charset="0"/>
                <a:cs typeface="Arial" panose="020B0604020202020204" pitchFamily="34" charset="0"/>
                <a:hlinkClick r:id="rId4"/>
              </a:rPr>
              <a:t>Search</a:t>
            </a:r>
            <a:r>
              <a:rPr lang="es-ES" sz="2400" dirty="0">
                <a:latin typeface="Arial" panose="020B0604020202020204" pitchFamily="34" charset="0"/>
                <a:cs typeface="Arial" panose="020B0604020202020204" pitchFamily="34" charset="0"/>
                <a:hlinkClick r:id="rId4"/>
              </a:rPr>
              <a:t> </a:t>
            </a:r>
            <a:r>
              <a:rPr lang="es-ES" sz="2400" dirty="0" err="1">
                <a:latin typeface="Arial" panose="020B0604020202020204" pitchFamily="34" charset="0"/>
                <a:cs typeface="Arial" panose="020B0604020202020204" pitchFamily="34" charset="0"/>
                <a:hlinkClick r:id="rId4"/>
              </a:rPr>
              <a:t>Images</a:t>
            </a:r>
            <a:endParaRPr lang="es-ES" sz="2400" dirty="0">
              <a:latin typeface="Arial" panose="020B0604020202020204" pitchFamily="34" charset="0"/>
              <a:cs typeface="Arial" panose="020B0604020202020204" pitchFamily="34" charset="0"/>
            </a:endParaRPr>
          </a:p>
          <a:p>
            <a:pPr marL="0" indent="0">
              <a:buNone/>
            </a:pPr>
            <a:r>
              <a:rPr lang="en-GB" sz="2400" dirty="0">
                <a:latin typeface="Arial" panose="020B0604020202020204" pitchFamily="34" charset="0"/>
                <a:cs typeface="Arial" panose="020B0604020202020204" pitchFamily="34" charset="0"/>
              </a:rPr>
              <a:t>(Accessed 10</a:t>
            </a:r>
            <a:r>
              <a:rPr lang="en-GB" sz="2400" baseline="30000" dirty="0">
                <a:latin typeface="Arial" panose="020B0604020202020204" pitchFamily="34" charset="0"/>
                <a:cs typeface="Arial" panose="020B0604020202020204" pitchFamily="34" charset="0"/>
              </a:rPr>
              <a:t>th</a:t>
            </a:r>
            <a:r>
              <a:rPr lang="en-GB" sz="2400" dirty="0">
                <a:latin typeface="Arial" panose="020B0604020202020204" pitchFamily="34" charset="0"/>
                <a:cs typeface="Arial" panose="020B0604020202020204" pitchFamily="34" charset="0"/>
              </a:rPr>
              <a:t> November 2024).</a:t>
            </a:r>
          </a:p>
          <a:p>
            <a:pPr marL="0" indent="0">
              <a:buNone/>
            </a:pPr>
            <a:r>
              <a:rPr lang="en-GB" sz="2400" dirty="0">
                <a:latin typeface="Arial" panose="020B0604020202020204" pitchFamily="34" charset="0"/>
                <a:cs typeface="Arial" panose="020B0604020202020204" pitchFamily="34" charset="0"/>
              </a:rPr>
              <a:t>Wereparent.com (</a:t>
            </a:r>
            <a:r>
              <a:rPr lang="en-GB" sz="2400" dirty="0" err="1">
                <a:latin typeface="Arial" panose="020B0604020202020204" pitchFamily="34" charset="0"/>
                <a:cs typeface="Arial" panose="020B0604020202020204" pitchFamily="34" charset="0"/>
              </a:rPr>
              <a:t>nd</a:t>
            </a:r>
            <a:r>
              <a:rPr lang="en-GB" sz="2400" dirty="0">
                <a:latin typeface="Arial" panose="020B0604020202020204" pitchFamily="34" charset="0"/>
                <a:cs typeface="Arial" panose="020B0604020202020204" pitchFamily="34" charset="0"/>
              </a:rPr>
              <a:t>) </a:t>
            </a:r>
            <a:r>
              <a:rPr lang="en-GB" sz="2400" i="1" dirty="0" err="1">
                <a:latin typeface="Arial" panose="020B0604020202020204" pitchFamily="34" charset="0"/>
                <a:cs typeface="Arial" panose="020B0604020202020204" pitchFamily="34" charset="0"/>
              </a:rPr>
              <a:t>Istock</a:t>
            </a:r>
            <a:r>
              <a:rPr lang="en-GB" sz="2400" i="1" dirty="0">
                <a:latin typeface="Arial" panose="020B0604020202020204" pitchFamily="34" charset="0"/>
                <a:cs typeface="Arial" panose="020B0604020202020204" pitchFamily="34" charset="0"/>
              </a:rPr>
              <a:t> image </a:t>
            </a:r>
            <a:r>
              <a:rPr lang="en-GB" sz="2400" dirty="0">
                <a:latin typeface="Arial" panose="020B0604020202020204" pitchFamily="34" charset="0"/>
                <a:cs typeface="Arial" panose="020B0604020202020204" pitchFamily="34" charset="0"/>
              </a:rPr>
              <a:t>Available at: </a:t>
            </a:r>
            <a:r>
              <a:rPr lang="en-GB" sz="2400" dirty="0">
                <a:latin typeface="Arial" panose="020B0604020202020204" pitchFamily="34" charset="0"/>
                <a:cs typeface="Arial" panose="020B0604020202020204" pitchFamily="34" charset="0"/>
                <a:hlinkClick r:id="rId5"/>
              </a:rPr>
              <a:t>iStock_89333691_SMALL.jpg (691×693)</a:t>
            </a:r>
            <a:r>
              <a:rPr lang="en-GB" sz="2400" dirty="0">
                <a:latin typeface="Arial" panose="020B0604020202020204" pitchFamily="34" charset="0"/>
                <a:cs typeface="Arial" panose="020B0604020202020204" pitchFamily="34" charset="0"/>
              </a:rPr>
              <a:t>(Accessed 15</a:t>
            </a:r>
            <a:r>
              <a:rPr lang="en-GB" sz="2400" baseline="30000" dirty="0">
                <a:latin typeface="Arial" panose="020B0604020202020204" pitchFamily="34" charset="0"/>
                <a:cs typeface="Arial" panose="020B0604020202020204" pitchFamily="34" charset="0"/>
              </a:rPr>
              <a:t>th</a:t>
            </a:r>
            <a:r>
              <a:rPr lang="en-GB" sz="2400" dirty="0">
                <a:latin typeface="Arial" panose="020B0604020202020204" pitchFamily="34" charset="0"/>
                <a:cs typeface="Arial" panose="020B0604020202020204" pitchFamily="34" charset="0"/>
              </a:rPr>
              <a:t> November 2024).</a:t>
            </a:r>
            <a:endParaRPr lang="en-GB" sz="2400" dirty="0">
              <a:solidFill>
                <a:schemeClr val="tx1"/>
              </a:solidFill>
              <a:latin typeface="Arial" panose="020B06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26284667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48DA0D-2AAC-8EA7-DAAB-6F74125F6BE8}"/>
              </a:ext>
            </a:extLst>
          </p:cNvPr>
          <p:cNvSpPr>
            <a:spLocks noGrp="1"/>
          </p:cNvSpPr>
          <p:nvPr>
            <p:ph type="title"/>
          </p:nvPr>
        </p:nvSpPr>
        <p:spPr>
          <a:xfrm>
            <a:off x="421435" y="1059306"/>
            <a:ext cx="4554233" cy="754505"/>
          </a:xfrm>
        </p:spPr>
        <p:txBody>
          <a:bodyPr/>
          <a:lstStyle/>
          <a:p>
            <a:r>
              <a:rPr lang="en-GB" dirty="0">
                <a:latin typeface="Arial" panose="020B0604020202020204" pitchFamily="34" charset="0"/>
                <a:cs typeface="Arial" panose="020B0604020202020204" pitchFamily="34" charset="0"/>
              </a:rPr>
              <a:t>References </a:t>
            </a:r>
            <a:r>
              <a:rPr lang="en-GB" dirty="0" err="1">
                <a:latin typeface="Arial" panose="020B0604020202020204" pitchFamily="34" charset="0"/>
                <a:cs typeface="Arial" panose="020B0604020202020204" pitchFamily="34" charset="0"/>
              </a:rPr>
              <a:t>Cont’nd</a:t>
            </a:r>
            <a:endParaRPr lang="en-GB"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E9EDA528-F464-B234-F257-7C3B8746FA1A}"/>
              </a:ext>
            </a:extLst>
          </p:cNvPr>
          <p:cNvSpPr>
            <a:spLocks noGrp="1"/>
          </p:cNvSpPr>
          <p:nvPr>
            <p:ph idx="1"/>
          </p:nvPr>
        </p:nvSpPr>
        <p:spPr>
          <a:xfrm>
            <a:off x="256544" y="2067823"/>
            <a:ext cx="8596668" cy="3880773"/>
          </a:xfrm>
        </p:spPr>
        <p:txBody>
          <a:bodyPr/>
          <a:lstStyle/>
          <a:p>
            <a:endParaRPr lang="en-GB" sz="1800" dirty="0">
              <a:latin typeface="Arial" panose="020B0604020202020204" pitchFamily="34" charset="0"/>
              <a:cs typeface="Arial" panose="020B0604020202020204" pitchFamily="34" charset="0"/>
            </a:endParaRPr>
          </a:p>
          <a:p>
            <a:pPr marL="0" indent="0">
              <a:buNone/>
            </a:pPr>
            <a:r>
              <a:rPr lang="en-GB" sz="2400" dirty="0">
                <a:latin typeface="Arial" panose="020B0604020202020204" pitchFamily="34" charset="0"/>
                <a:cs typeface="Arial" panose="020B0604020202020204" pitchFamily="34" charset="0"/>
              </a:rPr>
              <a:t>Wereparent.com (</a:t>
            </a:r>
            <a:r>
              <a:rPr lang="en-GB" sz="2400" dirty="0" err="1">
                <a:latin typeface="Arial" panose="020B0604020202020204" pitchFamily="34" charset="0"/>
                <a:cs typeface="Arial" panose="020B0604020202020204" pitchFamily="34" charset="0"/>
              </a:rPr>
              <a:t>nd</a:t>
            </a:r>
            <a:r>
              <a:rPr lang="en-GB" sz="2400" dirty="0">
                <a:latin typeface="Arial" panose="020B0604020202020204" pitchFamily="34" charset="0"/>
                <a:cs typeface="Arial" panose="020B0604020202020204" pitchFamily="34" charset="0"/>
              </a:rPr>
              <a:t>) </a:t>
            </a:r>
            <a:r>
              <a:rPr lang="en-GB" sz="2400" i="1" dirty="0" err="1">
                <a:latin typeface="Arial" panose="020B0604020202020204" pitchFamily="34" charset="0"/>
                <a:cs typeface="Arial" panose="020B0604020202020204" pitchFamily="34" charset="0"/>
              </a:rPr>
              <a:t>Istock</a:t>
            </a:r>
            <a:r>
              <a:rPr lang="en-GB" sz="2400" i="1" dirty="0">
                <a:latin typeface="Arial" panose="020B0604020202020204" pitchFamily="34" charset="0"/>
                <a:cs typeface="Arial" panose="020B0604020202020204" pitchFamily="34" charset="0"/>
              </a:rPr>
              <a:t> image </a:t>
            </a:r>
            <a:r>
              <a:rPr lang="en-GB" sz="2400" dirty="0">
                <a:latin typeface="Arial" panose="020B0604020202020204" pitchFamily="34" charset="0"/>
                <a:cs typeface="Arial" panose="020B0604020202020204" pitchFamily="34" charset="0"/>
              </a:rPr>
              <a:t>Available at: </a:t>
            </a:r>
            <a:r>
              <a:rPr lang="en-GB" sz="2400" dirty="0">
                <a:latin typeface="Arial" panose="020B0604020202020204" pitchFamily="34" charset="0"/>
                <a:cs typeface="Arial" panose="020B0604020202020204" pitchFamily="34" charset="0"/>
                <a:hlinkClick r:id="rId2"/>
              </a:rPr>
              <a:t>iStock_89333691_SMALL.jpg (691×693)</a:t>
            </a:r>
            <a:r>
              <a:rPr lang="en-GB" sz="2400" dirty="0">
                <a:latin typeface="Arial" panose="020B0604020202020204" pitchFamily="34" charset="0"/>
                <a:cs typeface="Arial" panose="020B0604020202020204" pitchFamily="34" charset="0"/>
              </a:rPr>
              <a:t>(Accessed 15</a:t>
            </a:r>
            <a:r>
              <a:rPr lang="en-GB" sz="2400" baseline="30000" dirty="0">
                <a:latin typeface="Arial" panose="020B0604020202020204" pitchFamily="34" charset="0"/>
                <a:cs typeface="Arial" panose="020B0604020202020204" pitchFamily="34" charset="0"/>
              </a:rPr>
              <a:t>th</a:t>
            </a:r>
            <a:r>
              <a:rPr lang="en-GB" sz="2400" dirty="0">
                <a:latin typeface="Arial" panose="020B0604020202020204" pitchFamily="34" charset="0"/>
                <a:cs typeface="Arial" panose="020B0604020202020204" pitchFamily="34" charset="0"/>
              </a:rPr>
              <a:t> November 2024)</a:t>
            </a:r>
            <a:endParaRPr lang="en-GB" sz="2400" i="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63570872"/>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9805</TotalTime>
  <Words>1333</Words>
  <Application>Microsoft Office PowerPoint</Application>
  <PresentationFormat>Widescreen</PresentationFormat>
  <Paragraphs>138</Paragraphs>
  <Slides>19</Slides>
  <Notes>7</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Aptos</vt:lpstr>
      <vt:lpstr>Arial</vt:lpstr>
      <vt:lpstr>Trebuchet MS</vt:lpstr>
      <vt:lpstr>Wingdings 3</vt:lpstr>
      <vt:lpstr>Facet</vt:lpstr>
      <vt:lpstr>Programme:                BSc Health and Social Care Module:                     Community Care and Development Module Code:           BMHP6022 Lecturer:                   Jolly Nwankwo Assessment Title:    Component 1: PP Presentation                                           </vt:lpstr>
      <vt:lpstr>Acknowledgement </vt:lpstr>
      <vt:lpstr>Introduction  </vt:lpstr>
      <vt:lpstr>Introduction </vt:lpstr>
      <vt:lpstr>Health and social Care needs in Southwark Council </vt:lpstr>
      <vt:lpstr>Demographics by Population, </vt:lpstr>
      <vt:lpstr>Demographics by ethnicity </vt:lpstr>
      <vt:lpstr>Demographics by Religion</vt:lpstr>
      <vt:lpstr>Community Stakeholders involve in Housing.</vt:lpstr>
      <vt:lpstr>Theories: Maslow’s   hierarchy of needs.</vt:lpstr>
      <vt:lpstr>Social media platforms  will be used in my project</vt:lpstr>
      <vt:lpstr>Legislation and Policies  supporting my Housing project</vt:lpstr>
      <vt:lpstr>Barriers /obstacles to my community development project.</vt:lpstr>
      <vt:lpstr>Recommendations </vt:lpstr>
      <vt:lpstr>Conclusion </vt:lpstr>
      <vt:lpstr>References Cont’nd</vt:lpstr>
      <vt:lpstr>References </vt:lpstr>
      <vt:lpstr>References Cont’nd</vt:lpstr>
      <vt:lpstr>References Cont’nd</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Elizabeth Cuffie (1913507)</dc:creator>
  <cp:lastModifiedBy>Elizabeth Cuffie (1913507)</cp:lastModifiedBy>
  <cp:revision>5</cp:revision>
  <dcterms:created xsi:type="dcterms:W3CDTF">2024-10-31T14:56:33Z</dcterms:created>
  <dcterms:modified xsi:type="dcterms:W3CDTF">2024-11-27T13:26:31Z</dcterms:modified>
</cp:coreProperties>
</file>