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43891200" cy="32918400"/>
  <p:notesSz cx="32918400" cy="438912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23" d="100"/>
          <a:sy n="23" d="100"/>
        </p:scale>
        <p:origin x="109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5566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15-minute individual poster presentation. Topic 1: Technologies in health and social care for older people play a vital role. Stance: Yes, with critical safeguards. Covers introduction/stats, care &amp; empowerment needs, effectiveness + UK policy + two theories (WHO Active Ageing and person-centred care/ICOPE), challenges to independence, evidence-based recommendations, and conclusion. Minimum 15 Harvard sources cited.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43891200" cy="4846320"/>
          </a:xfrm>
          <a:prstGeom prst="rect">
            <a:avLst/>
          </a:prstGeom>
          <a:solidFill>
            <a:srgbClr val="0F3B4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914400" y="411480"/>
            <a:ext cx="29718000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5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Do Technologies in Health &amp; Social Care Play a Vital Role for Older People?</a:t>
            </a:r>
            <a:endParaRPr lang="en-US" sz="5000" dirty="0"/>
          </a:p>
        </p:txBody>
      </p:sp>
      <p:sp>
        <p:nvSpPr>
          <p:cNvPr id="4" name="Text 2"/>
          <p:cNvSpPr/>
          <p:nvPr/>
        </p:nvSpPr>
        <p:spPr>
          <a:xfrm>
            <a:off x="914400" y="3246120"/>
            <a:ext cx="297180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200" i="1" dirty="0">
                <a:solidFill>
                  <a:srgbClr val="E194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Critical Evaluation of Care, Empowerment &amp; Support Needs  •  Position: YES — with critical safeguards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31638240" y="502920"/>
            <a:ext cx="11521440" cy="3840480"/>
          </a:xfrm>
          <a:prstGeom prst="roundRect">
            <a:avLst>
              <a:gd name="adj" fmla="val 2857"/>
            </a:avLst>
          </a:prstGeom>
          <a:solidFill>
            <a:srgbClr val="1C5A6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32004000" y="685800"/>
            <a:ext cx="10789920" cy="3474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Catalin Anca</a:t>
            </a: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</a:t>
            </a:r>
            <a:r>
              <a:rPr lang="en-US" sz="1500" b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2024817</a:t>
            </a: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</a:t>
            </a: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Empowering the Older Person (BMHP6027)
</a:t>
            </a: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Assessment: </a:t>
            </a: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Component 1 – Individual Poster Presentation
</a:t>
            </a: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</a:t>
            </a: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L. Surani 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640080" y="5303520"/>
            <a:ext cx="13862304" cy="11109960"/>
          </a:xfrm>
          <a:prstGeom prst="roundRect">
            <a:avLst>
              <a:gd name="adj" fmla="val 823"/>
            </a:avLst>
          </a:prstGeom>
          <a:solidFill>
            <a:srgbClr val="F3F7F8"/>
          </a:solidFill>
          <a:ln w="12700">
            <a:solidFill>
              <a:srgbClr val="E7EFF0"/>
            </a:solidFill>
            <a:prstDash val="solid"/>
          </a:ln>
          <a:effectLst>
            <a:outerShdw blurRad="76200" dist="38100" dir="5400000" algn="bl" rotWithShape="0">
              <a:srgbClr val="8AA0A4">
                <a:alpha val="3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1051560" y="5687568"/>
            <a:ext cx="1051560" cy="1051560"/>
          </a:xfrm>
          <a:prstGeom prst="ellipse">
            <a:avLst/>
          </a:prstGeom>
          <a:solidFill>
            <a:srgbClr val="E1943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1051560" y="5687568"/>
            <a:ext cx="1051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600" dirty="0"/>
          </a:p>
        </p:txBody>
      </p:sp>
      <p:sp>
        <p:nvSpPr>
          <p:cNvPr id="10" name="Text 8"/>
          <p:cNvSpPr/>
          <p:nvPr/>
        </p:nvSpPr>
        <p:spPr>
          <a:xfrm>
            <a:off x="2286000" y="5687568"/>
            <a:ext cx="11850624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5000"/>
              </a:lnSpc>
              <a:buNone/>
            </a:pPr>
            <a:r>
              <a:rPr lang="en-US" sz="2500" b="1" dirty="0">
                <a:solidFill>
                  <a:srgbClr val="0F3B4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 &amp; Context</a:t>
            </a:r>
            <a:endParaRPr lang="en-US" sz="2500" dirty="0"/>
          </a:p>
        </p:txBody>
      </p:sp>
      <p:sp>
        <p:nvSpPr>
          <p:cNvPr id="11" name="Text 9"/>
          <p:cNvSpPr/>
          <p:nvPr/>
        </p:nvSpPr>
        <p:spPr>
          <a:xfrm>
            <a:off x="1143000" y="6903720"/>
            <a:ext cx="12856464" cy="9235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UK population is ageing rapidly: people aged 65+ are projected to rise 34%, from 13.4m in 2025 to 18.0m by 2050 (ONS, 2025).</a:t>
            </a:r>
            <a:endParaRPr lang="en-US" sz="23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Nearly 1 in 5 people in England are already aged 65+ (Centre for Ageing Better, 2025).</a:t>
            </a:r>
            <a:endParaRPr lang="en-US" sz="23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demand intensifies the need to sustain older people's independence, functional ability and choice.</a:t>
            </a:r>
            <a:endParaRPr lang="en-US" sz="23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Technology-enabled care (TEC) – telecare, telehealth, digital apps, robotics and assistive technology – is widely promoted as a solution.</a:t>
            </a:r>
            <a:endParaRPr lang="en-US" sz="23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i="1" dirty="0">
                <a:solidFill>
                  <a:srgbClr val="2E7D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poster argues technologies DO play a vital role – but only when digital exclusion, ethics and person-centred design are addressed.</a:t>
            </a:r>
            <a:endParaRPr lang="en-US" sz="2300" dirty="0"/>
          </a:p>
        </p:txBody>
      </p:sp>
      <p:sp>
        <p:nvSpPr>
          <p:cNvPr id="12" name="Shape 10"/>
          <p:cNvSpPr/>
          <p:nvPr/>
        </p:nvSpPr>
        <p:spPr>
          <a:xfrm>
            <a:off x="15005304" y="5303520"/>
            <a:ext cx="13862304" cy="11109960"/>
          </a:xfrm>
          <a:prstGeom prst="roundRect">
            <a:avLst>
              <a:gd name="adj" fmla="val 823"/>
            </a:avLst>
          </a:prstGeom>
          <a:solidFill>
            <a:srgbClr val="F3F7F8"/>
          </a:solidFill>
          <a:ln w="12700">
            <a:solidFill>
              <a:srgbClr val="E7EFF0"/>
            </a:solidFill>
            <a:prstDash val="solid"/>
          </a:ln>
          <a:effectLst>
            <a:outerShdw blurRad="76200" dist="38100" dir="5400000" algn="bl" rotWithShape="0">
              <a:srgbClr val="8AA0A4">
                <a:alpha val="3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15416784" y="5687568"/>
            <a:ext cx="1051560" cy="1051560"/>
          </a:xfrm>
          <a:prstGeom prst="ellipse">
            <a:avLst/>
          </a:prstGeom>
          <a:solidFill>
            <a:srgbClr val="E1943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15416784" y="5687568"/>
            <a:ext cx="1051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600" dirty="0"/>
          </a:p>
        </p:txBody>
      </p:sp>
      <p:sp>
        <p:nvSpPr>
          <p:cNvPr id="15" name="Text 13"/>
          <p:cNvSpPr/>
          <p:nvPr/>
        </p:nvSpPr>
        <p:spPr>
          <a:xfrm>
            <a:off x="16651224" y="5687568"/>
            <a:ext cx="11850624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5000"/>
              </a:lnSpc>
              <a:buNone/>
            </a:pPr>
            <a:r>
              <a:rPr lang="en-US" sz="2500" b="1" dirty="0">
                <a:solidFill>
                  <a:srgbClr val="0F3B4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Care, Empowerment &amp; Support Needs</a:t>
            </a:r>
            <a:endParaRPr lang="en-US" sz="2500" dirty="0"/>
          </a:p>
        </p:txBody>
      </p:sp>
      <p:sp>
        <p:nvSpPr>
          <p:cNvPr id="16" name="Text 14"/>
          <p:cNvSpPr/>
          <p:nvPr/>
        </p:nvSpPr>
        <p:spPr>
          <a:xfrm>
            <a:off x="15508224" y="6903720"/>
            <a:ext cx="12856464" cy="9235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needs: functional ability, independence, freedom, choice, dignity, safety and social connection (WHO, 2002).</a:t>
            </a:r>
            <a:endParaRPr lang="en-US" sz="23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Empowerment means enabling self-management and control over decisions – the essence of person-centred care (WHO, 2017).</a:t>
            </a:r>
            <a:endParaRPr lang="en-US" sz="23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Telecare and remote monitoring can help older people live safely and independently at home for longer (NHS England, 2025).</a:t>
            </a:r>
            <a:endParaRPr lang="en-US" sz="23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tools support self-management of long-term conditions and can reduce social isolation and loneliness.</a:t>
            </a:r>
            <a:endParaRPr lang="en-US" sz="23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i="1" dirty="0">
                <a:solidFill>
                  <a:srgbClr val="2E7D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point: needs are highly diverse – a 'one-size-fits-all' digital model risks excluding those with sensory, cognitive or economic barriers.</a:t>
            </a:r>
            <a:endParaRPr lang="en-US" sz="2300" dirty="0"/>
          </a:p>
        </p:txBody>
      </p:sp>
      <p:sp>
        <p:nvSpPr>
          <p:cNvPr id="17" name="Shape 15"/>
          <p:cNvSpPr/>
          <p:nvPr/>
        </p:nvSpPr>
        <p:spPr>
          <a:xfrm>
            <a:off x="29370528" y="5303520"/>
            <a:ext cx="13862304" cy="11109960"/>
          </a:xfrm>
          <a:prstGeom prst="roundRect">
            <a:avLst>
              <a:gd name="adj" fmla="val 823"/>
            </a:avLst>
          </a:prstGeom>
          <a:solidFill>
            <a:srgbClr val="F3F7F8"/>
          </a:solidFill>
          <a:ln w="12700">
            <a:solidFill>
              <a:srgbClr val="E7EFF0"/>
            </a:solidFill>
            <a:prstDash val="solid"/>
          </a:ln>
          <a:effectLst>
            <a:outerShdw blurRad="76200" dist="38100" dir="5400000" algn="bl" rotWithShape="0">
              <a:srgbClr val="8AA0A4">
                <a:alpha val="3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29782008" y="5687568"/>
            <a:ext cx="1051560" cy="1051560"/>
          </a:xfrm>
          <a:prstGeom prst="ellipse">
            <a:avLst/>
          </a:prstGeom>
          <a:solidFill>
            <a:srgbClr val="E1943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29782008" y="5687568"/>
            <a:ext cx="1051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600" dirty="0"/>
          </a:p>
        </p:txBody>
      </p:sp>
      <p:sp>
        <p:nvSpPr>
          <p:cNvPr id="20" name="Text 18"/>
          <p:cNvSpPr/>
          <p:nvPr/>
        </p:nvSpPr>
        <p:spPr>
          <a:xfrm>
            <a:off x="31016448" y="5687568"/>
            <a:ext cx="11850624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5000"/>
              </a:lnSpc>
              <a:buNone/>
            </a:pPr>
            <a:r>
              <a:rPr lang="en-US" sz="2500" b="1" dirty="0">
                <a:solidFill>
                  <a:srgbClr val="0F3B4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Effectiveness, UK Policy &amp; Theory</a:t>
            </a:r>
            <a:endParaRPr lang="en-US" sz="2500" dirty="0"/>
          </a:p>
        </p:txBody>
      </p:sp>
      <p:sp>
        <p:nvSpPr>
          <p:cNvPr id="21" name="Text 19"/>
          <p:cNvSpPr/>
          <p:nvPr/>
        </p:nvSpPr>
        <p:spPr>
          <a:xfrm>
            <a:off x="29873448" y="6903720"/>
            <a:ext cx="12856464" cy="9235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5000"/>
              </a:lnSpc>
              <a:spcAft>
                <a:spcPts val="1100"/>
              </a:spcAft>
              <a:buNone/>
            </a:pPr>
            <a:r>
              <a:rPr lang="en-US" sz="1850" b="1" dirty="0">
                <a:solidFill>
                  <a:srgbClr val="0F3B4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Effectiveness of interventions</a:t>
            </a:r>
            <a:endParaRPr lang="en-US" sz="185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185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Telehealth: reviews show promising gains in health outcomes and quality of life, though evidence quality is still developing (Loyens, 2025).</a:t>
            </a:r>
            <a:endParaRPr lang="en-US" sz="185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185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Smart-home / falls technology supports fall detection and prevention in community and care settings (Yeoh Lui et al., 2024).</a:t>
            </a:r>
            <a:endParaRPr lang="en-US" sz="185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185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Companion robots reduce depression, anxiety and loneliness in dementia (Lu et al., 2021).</a:t>
            </a:r>
            <a:endParaRPr lang="en-US" sz="1850" dirty="0"/>
          </a:p>
          <a:p>
            <a:pPr marL="0" indent="0" algn="l">
              <a:lnSpc>
                <a:spcPct val="105000"/>
              </a:lnSpc>
              <a:spcAft>
                <a:spcPts val="1100"/>
              </a:spcAft>
              <a:buNone/>
            </a:pPr>
            <a:r>
              <a:rPr lang="en-US" sz="1850" b="1" dirty="0">
                <a:solidFill>
                  <a:srgbClr val="0F3B4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UK provision &amp; policy</a:t>
            </a:r>
            <a:endParaRPr lang="en-US" sz="185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185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10 Year Health Plan (2025): 'analogue to digital' and 'hospital to community' shifts (NHS England, 2025; BGS, 2025).</a:t>
            </a:r>
            <a:endParaRPr lang="en-US" sz="185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185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Act 2014 wellbeing/independence duty; £150m social care digitisation fund (DHSC, 2021; LGA, 2024).</a:t>
            </a:r>
            <a:endParaRPr lang="en-US" sz="1850" dirty="0"/>
          </a:p>
          <a:p>
            <a:pPr marL="0" indent="0" algn="l">
              <a:lnSpc>
                <a:spcPct val="105000"/>
              </a:lnSpc>
              <a:spcAft>
                <a:spcPts val="1100"/>
              </a:spcAft>
              <a:buNone/>
            </a:pPr>
            <a:r>
              <a:rPr lang="en-US" sz="1850" b="1" dirty="0">
                <a:solidFill>
                  <a:srgbClr val="0F3B4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Underpinning theory</a:t>
            </a:r>
            <a:endParaRPr lang="en-US" sz="185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185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Active Ageing framework – health, participation, security (WHO, 2002).</a:t>
            </a:r>
            <a:endParaRPr lang="en-US" sz="185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185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Person-centred care / ICOPE – tailoring technology to individual goals (WHO, 2017).</a:t>
            </a:r>
            <a:endParaRPr lang="en-US" sz="1850" dirty="0"/>
          </a:p>
        </p:txBody>
      </p:sp>
      <p:sp>
        <p:nvSpPr>
          <p:cNvPr id="22" name="Shape 20"/>
          <p:cNvSpPr/>
          <p:nvPr/>
        </p:nvSpPr>
        <p:spPr>
          <a:xfrm>
            <a:off x="640080" y="16870680"/>
            <a:ext cx="13862304" cy="11109960"/>
          </a:xfrm>
          <a:prstGeom prst="roundRect">
            <a:avLst>
              <a:gd name="adj" fmla="val 823"/>
            </a:avLst>
          </a:prstGeom>
          <a:solidFill>
            <a:srgbClr val="F3F7F8"/>
          </a:solidFill>
          <a:ln w="12700">
            <a:solidFill>
              <a:srgbClr val="E7EFF0"/>
            </a:solidFill>
            <a:prstDash val="solid"/>
          </a:ln>
          <a:effectLst>
            <a:outerShdw blurRad="76200" dist="38100" dir="5400000" algn="bl" rotWithShape="0">
              <a:srgbClr val="8AA0A4">
                <a:alpha val="3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1051560" y="17254728"/>
            <a:ext cx="1051560" cy="1051560"/>
          </a:xfrm>
          <a:prstGeom prst="ellipse">
            <a:avLst/>
          </a:prstGeom>
          <a:solidFill>
            <a:srgbClr val="E1943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1051560" y="17254728"/>
            <a:ext cx="1051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600" dirty="0"/>
          </a:p>
        </p:txBody>
      </p:sp>
      <p:sp>
        <p:nvSpPr>
          <p:cNvPr id="25" name="Text 23"/>
          <p:cNvSpPr/>
          <p:nvPr/>
        </p:nvSpPr>
        <p:spPr>
          <a:xfrm>
            <a:off x="2286000" y="17254728"/>
            <a:ext cx="11850624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5000"/>
              </a:lnSpc>
              <a:buNone/>
            </a:pPr>
            <a:r>
              <a:rPr lang="en-US" sz="2500" b="1" dirty="0">
                <a:solidFill>
                  <a:srgbClr val="0F3B4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Challenges to Independence</a:t>
            </a:r>
            <a:endParaRPr lang="en-US" sz="2500" dirty="0"/>
          </a:p>
        </p:txBody>
      </p:sp>
      <p:sp>
        <p:nvSpPr>
          <p:cNvPr id="26" name="Text 24"/>
          <p:cNvSpPr/>
          <p:nvPr/>
        </p:nvSpPr>
        <p:spPr>
          <a:xfrm>
            <a:off x="1143000" y="18470880"/>
            <a:ext cx="12856464" cy="9235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2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exclusion: 2.4m older people make little or no use of the internet; 4.7m over-65s lack basic internet skills (Age UK, 2024; 2025).</a:t>
            </a:r>
            <a:endParaRPr lang="en-US" sz="22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2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Around 29% of over-75s do not use the internet at all (Age UK, 2025).</a:t>
            </a:r>
            <a:endParaRPr lang="en-US" sz="22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2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Barriers: cost of devices and connectivity, low digital literacy, sensory/cognitive impairment, low confidence and fear of scams.</a:t>
            </a:r>
            <a:endParaRPr lang="en-US" sz="22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2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analogue-to-digital switchover risks leaving offline older people unable to access essential services (DSIT, 2025).</a:t>
            </a:r>
            <a:endParaRPr lang="en-US" sz="22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2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Ethics: robots risk deception, infantilisation, loss of dignity and eroding human contact (Yu et al., 2022).</a:t>
            </a:r>
            <a:endParaRPr lang="en-US" sz="22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2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pressures: fragmented social care, workforce shortages and low uptake (The King's Fund, 2025).</a:t>
            </a:r>
            <a:endParaRPr lang="en-US" sz="2200" dirty="0"/>
          </a:p>
        </p:txBody>
      </p:sp>
      <p:sp>
        <p:nvSpPr>
          <p:cNvPr id="27" name="Shape 25"/>
          <p:cNvSpPr/>
          <p:nvPr/>
        </p:nvSpPr>
        <p:spPr>
          <a:xfrm>
            <a:off x="15005304" y="16870680"/>
            <a:ext cx="13862304" cy="11109960"/>
          </a:xfrm>
          <a:prstGeom prst="roundRect">
            <a:avLst>
              <a:gd name="adj" fmla="val 823"/>
            </a:avLst>
          </a:prstGeom>
          <a:solidFill>
            <a:srgbClr val="F3F7F8"/>
          </a:solidFill>
          <a:ln w="12700">
            <a:solidFill>
              <a:srgbClr val="E7EFF0"/>
            </a:solidFill>
            <a:prstDash val="solid"/>
          </a:ln>
          <a:effectLst>
            <a:outerShdw blurRad="76200" dist="38100" dir="5400000" algn="bl" rotWithShape="0">
              <a:srgbClr val="8AA0A4">
                <a:alpha val="3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8" name="Shape 26"/>
          <p:cNvSpPr/>
          <p:nvPr/>
        </p:nvSpPr>
        <p:spPr>
          <a:xfrm>
            <a:off x="15416784" y="17254728"/>
            <a:ext cx="1051560" cy="1051560"/>
          </a:xfrm>
          <a:prstGeom prst="ellipse">
            <a:avLst/>
          </a:prstGeom>
          <a:solidFill>
            <a:srgbClr val="E1943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15416784" y="17254728"/>
            <a:ext cx="1051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2600" dirty="0"/>
          </a:p>
        </p:txBody>
      </p:sp>
      <p:sp>
        <p:nvSpPr>
          <p:cNvPr id="30" name="Text 28"/>
          <p:cNvSpPr/>
          <p:nvPr/>
        </p:nvSpPr>
        <p:spPr>
          <a:xfrm>
            <a:off x="16651224" y="17254728"/>
            <a:ext cx="11850624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5000"/>
              </a:lnSpc>
              <a:buNone/>
            </a:pPr>
            <a:r>
              <a:rPr lang="en-US" sz="2500" b="1" dirty="0">
                <a:solidFill>
                  <a:srgbClr val="0F3B4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 for Improvement</a:t>
            </a:r>
            <a:endParaRPr lang="en-US" sz="2500" dirty="0"/>
          </a:p>
        </p:txBody>
      </p:sp>
      <p:sp>
        <p:nvSpPr>
          <p:cNvPr id="31" name="Text 29"/>
          <p:cNvSpPr/>
          <p:nvPr/>
        </p:nvSpPr>
        <p:spPr>
          <a:xfrm>
            <a:off x="15508224" y="18470880"/>
            <a:ext cx="12856464" cy="9235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Co-design technology WITH older people; adopt person-centred, not technology-led, implementation (WHO, 2017).</a:t>
            </a:r>
            <a:endParaRPr lang="en-US" sz="23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Always maintain offline and assisted alternatives so no one is excluded from care (Age UK, 2025).</a:t>
            </a:r>
            <a:endParaRPr lang="en-US" sz="23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 in digital-skills support (e.g. Age UK Digital Champions) and affordable connectivity.</a:t>
            </a:r>
            <a:endParaRPr lang="en-US" sz="23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technology to augment – never replace – human care, with clear ethical safeguards.</a:t>
            </a:r>
            <a:endParaRPr lang="en-US" sz="23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Strengthen integration and workforce training under the Care Act and NHS 10 Year Plan (NHS England, 2025).</a:t>
            </a:r>
            <a:endParaRPr lang="en-US" sz="2300" dirty="0"/>
          </a:p>
        </p:txBody>
      </p:sp>
      <p:sp>
        <p:nvSpPr>
          <p:cNvPr id="32" name="Shape 30"/>
          <p:cNvSpPr/>
          <p:nvPr/>
        </p:nvSpPr>
        <p:spPr>
          <a:xfrm>
            <a:off x="29370528" y="16870680"/>
            <a:ext cx="13862304" cy="11109960"/>
          </a:xfrm>
          <a:prstGeom prst="roundRect">
            <a:avLst>
              <a:gd name="adj" fmla="val 823"/>
            </a:avLst>
          </a:prstGeom>
          <a:solidFill>
            <a:srgbClr val="F3F7F8"/>
          </a:solidFill>
          <a:ln w="12700">
            <a:solidFill>
              <a:srgbClr val="E7EFF0"/>
            </a:solidFill>
            <a:prstDash val="solid"/>
          </a:ln>
          <a:effectLst>
            <a:outerShdw blurRad="76200" dist="38100" dir="5400000" algn="bl" rotWithShape="0">
              <a:srgbClr val="8AA0A4">
                <a:alpha val="3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3" name="Shape 31"/>
          <p:cNvSpPr/>
          <p:nvPr/>
        </p:nvSpPr>
        <p:spPr>
          <a:xfrm>
            <a:off x="29782008" y="17254728"/>
            <a:ext cx="1051560" cy="1051560"/>
          </a:xfrm>
          <a:prstGeom prst="ellipse">
            <a:avLst/>
          </a:prstGeom>
          <a:solidFill>
            <a:srgbClr val="E1943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4" name="Text 32"/>
          <p:cNvSpPr/>
          <p:nvPr/>
        </p:nvSpPr>
        <p:spPr>
          <a:xfrm>
            <a:off x="29782008" y="17254728"/>
            <a:ext cx="1051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2600" dirty="0"/>
          </a:p>
        </p:txBody>
      </p:sp>
      <p:sp>
        <p:nvSpPr>
          <p:cNvPr id="35" name="Text 33"/>
          <p:cNvSpPr/>
          <p:nvPr/>
        </p:nvSpPr>
        <p:spPr>
          <a:xfrm>
            <a:off x="31016448" y="17254728"/>
            <a:ext cx="11850624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5000"/>
              </a:lnSpc>
              <a:buNone/>
            </a:pPr>
            <a:r>
              <a:rPr lang="en-US" sz="2500" b="1" dirty="0">
                <a:solidFill>
                  <a:srgbClr val="0F3B4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2500" dirty="0"/>
          </a:p>
        </p:txBody>
      </p:sp>
      <p:sp>
        <p:nvSpPr>
          <p:cNvPr id="36" name="Text 34"/>
          <p:cNvSpPr/>
          <p:nvPr/>
        </p:nvSpPr>
        <p:spPr>
          <a:xfrm>
            <a:off x="29873448" y="18470880"/>
            <a:ext cx="12856464" cy="9235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Technologies play a vital role in empowering older people and sustaining their independence and functional ability.</a:t>
            </a:r>
            <a:endParaRPr lang="en-US" sz="23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However, their value is conditional: benefits depend on tackling digital exclusion, protecting dignity and designing around the person.</a:t>
            </a:r>
            <a:endParaRPr lang="en-US" sz="23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dirty="0">
                <a:solidFill>
                  <a:srgbClr val="1F2D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Technology should complement – not substitute – relationship-based, person-centred care.</a:t>
            </a:r>
            <a:endParaRPr lang="en-US" sz="2300" dirty="0"/>
          </a:p>
          <a:p>
            <a:pPr marL="203200" indent="-2032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2300" b="1" i="1" dirty="0">
                <a:solidFill>
                  <a:srgbClr val="2E7D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Verdict: YES – technologies are vital, provided critical safeguards are in place.</a:t>
            </a:r>
            <a:endParaRPr lang="en-US" sz="2300" dirty="0"/>
          </a:p>
        </p:txBody>
      </p:sp>
      <p:sp>
        <p:nvSpPr>
          <p:cNvPr id="37" name="Shape 35"/>
          <p:cNvSpPr/>
          <p:nvPr/>
        </p:nvSpPr>
        <p:spPr>
          <a:xfrm>
            <a:off x="640080" y="28300680"/>
            <a:ext cx="42611040" cy="4343400"/>
          </a:xfrm>
          <a:prstGeom prst="roundRect">
            <a:avLst>
              <a:gd name="adj" fmla="val 1263"/>
            </a:avLst>
          </a:prstGeom>
          <a:solidFill>
            <a:srgbClr val="0F3B4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8" name="Text 36"/>
          <p:cNvSpPr/>
          <p:nvPr/>
        </p:nvSpPr>
        <p:spPr>
          <a:xfrm>
            <a:off x="1005840" y="28437840"/>
            <a:ext cx="274320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(UWTSD Harvard style)</a:t>
            </a:r>
            <a:endParaRPr lang="en-US" sz="2000" dirty="0"/>
          </a:p>
        </p:txBody>
      </p:sp>
      <p:sp>
        <p:nvSpPr>
          <p:cNvPr id="39" name="Text 37"/>
          <p:cNvSpPr/>
          <p:nvPr/>
        </p:nvSpPr>
        <p:spPr>
          <a:xfrm>
            <a:off x="1005840" y="29077920"/>
            <a:ext cx="13716000" cy="34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 UK (2024) More than 1 in 3 over 65s lack the basic skills to use the internet successfully. London: Age UK.</a:t>
            </a:r>
            <a:endParaRPr lang="en-US" sz="1050" dirty="0"/>
          </a:p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 UK (2025) Protecting older people from digital exclusion: parliamentary briefing. London: Age UK.</a:t>
            </a:r>
            <a:endParaRPr lang="en-US" sz="1050" dirty="0"/>
          </a:p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British Geriatrics Society (BGS) (2025) NHS Ten Year Health Plan: how it affects you. London: BGS.</a:t>
            </a:r>
            <a:endParaRPr lang="en-US" sz="1050" dirty="0"/>
          </a:p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Centre for Ageing Better (2025) The State of Ageing 2025: our ageing population. London: Centre for Ageing Better.</a:t>
            </a:r>
            <a:endParaRPr lang="en-US" sz="1050" dirty="0"/>
          </a:p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for Science, Innovation and Technology (DSIT) (2025) Digital Inclusion Action Plan. London: DSIT.</a:t>
            </a:r>
            <a:endParaRPr lang="en-US" sz="1050" dirty="0"/>
          </a:p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of Health and Social Care (DHSC) (2021) People at the Heart of Care: adult social care reform white paper. London: DHSC.</a:t>
            </a:r>
            <a:endParaRPr lang="en-US" sz="1050" dirty="0"/>
          </a:p>
        </p:txBody>
      </p:sp>
      <p:sp>
        <p:nvSpPr>
          <p:cNvPr id="40" name="Text 38"/>
          <p:cNvSpPr/>
          <p:nvPr/>
        </p:nvSpPr>
        <p:spPr>
          <a:xfrm>
            <a:off x="15087600" y="29077920"/>
            <a:ext cx="13716000" cy="34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Great Britain (2014) Care Act 2014, c.23. London: The Stationery Office.</a:t>
            </a:r>
            <a:endParaRPr lang="en-US" sz="1050" dirty="0"/>
          </a:p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Local Government Association (LGA) (2024) The Care Act 2014: ten years on from Royal Assent. London: LGA.</a:t>
            </a:r>
            <a:endParaRPr lang="en-US" sz="1050" dirty="0"/>
          </a:p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Loyens, D. (2025) 'Impact of telehealth on health outcomes and quality of life in the older adults population: a systematic review', Frontiers in Digital Health, 7, 1708960.</a:t>
            </a:r>
            <a:endParaRPr lang="en-US" sz="1050" dirty="0"/>
          </a:p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Lu, L.-C., Lan, S.-H., Hsieh, Y.-P., Lin, L.-Y., Lan, S.-J. and Chen, J.-C. (2021) 'Effectiveness of companion robot care for dementia: a systematic review and meta-analysis', Innovation in Aging, 5(2), igab013.</a:t>
            </a:r>
            <a:endParaRPr lang="en-US" sz="1050" dirty="0"/>
          </a:p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(2025) Fit for the Future: 10 Year Health Plan for England. London: NHS England.</a:t>
            </a:r>
            <a:endParaRPr lang="en-US" sz="1050" dirty="0"/>
          </a:p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 for National Statistics (ONS) (2025) Ageing population projections, UK. Newport: ONS.</a:t>
            </a:r>
            <a:endParaRPr lang="en-US" sz="1050" dirty="0"/>
          </a:p>
        </p:txBody>
      </p:sp>
      <p:sp>
        <p:nvSpPr>
          <p:cNvPr id="41" name="Text 39"/>
          <p:cNvSpPr/>
          <p:nvPr/>
        </p:nvSpPr>
        <p:spPr>
          <a:xfrm>
            <a:off x="29169360" y="29077920"/>
            <a:ext cx="13716000" cy="34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King's Fund (2025) Social care: reform of funding and delivery. London: The King's Fund.</a:t>
            </a:r>
            <a:endParaRPr lang="en-US" sz="1050" dirty="0"/>
          </a:p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World Health Organization (WHO) (2002) Active Ageing: a policy framework. Geneva: WHO.</a:t>
            </a:r>
            <a:endParaRPr lang="en-US" sz="1050" dirty="0"/>
          </a:p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World Health Organization (WHO) (2017) Integrated Care for Older People (ICOPE): guidelines. Geneva: WHO.</a:t>
            </a:r>
            <a:endParaRPr lang="en-US" sz="1050" dirty="0"/>
          </a:p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Yeoh Lui, C.X., Yang, N., Tang, A. and Tam, W.W.S. (2024) 'Effectiveness evaluation of smart home technology in preventing and detecting falls in older adults: a systematic review and meta-analysis', Journal of the American Medical Directors Association, 26(1).</a:t>
            </a:r>
            <a:endParaRPr lang="en-US" sz="1050" dirty="0"/>
          </a:p>
          <a:p>
            <a:pPr marL="0" indent="0" algn="l">
              <a:lnSpc>
                <a:spcPct val="98000"/>
              </a:lnSpc>
              <a:spcAft>
                <a:spcPts val="300"/>
              </a:spcAft>
              <a:buNone/>
            </a:pPr>
            <a:r>
              <a:rPr lang="en-US" sz="1050" dirty="0">
                <a:solidFill>
                  <a:srgbClr val="E7EF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Yu, C., Sommerlad, A., Sakure, L. and Livingston, G. (2022) 'Socially assistive robots for people with dementia: systematic review and meta-analysis', Ageing Research Reviews, 78, 101633.</a:t>
            </a:r>
            <a:endParaRPr lang="en-US" sz="10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1330</Words>
  <Application>Microsoft Office PowerPoint</Application>
  <PresentationFormat>Custom</PresentationFormat>
  <Paragraphs>70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Cambria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Catalin Anca</cp:lastModifiedBy>
  <cp:revision>2</cp:revision>
  <dcterms:created xsi:type="dcterms:W3CDTF">2026-07-13T18:44:15Z</dcterms:created>
  <dcterms:modified xsi:type="dcterms:W3CDTF">2026-07-14T04:17:26Z</dcterms:modified>
</cp:coreProperties>
</file>