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9DFBD7-1A37-4976-80E5-B476A2775DA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4166521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9DFBD7-1A37-4976-80E5-B476A2775DA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697268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9DFBD7-1A37-4976-80E5-B476A2775DA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1511411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9DFBD7-1A37-4976-80E5-B476A2775DA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711697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9DFBD7-1A37-4976-80E5-B476A2775DAE}" type="datetimeFigureOut">
              <a:rPr lang="en-GB" smtClean="0"/>
              <a:t>12/08/2022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683135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9DFBD7-1A37-4976-80E5-B476A2775DAE}" type="datetimeFigureOut">
              <a:rPr lang="en-GB" smtClean="0"/>
              <a:t>12/08/2022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405677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9DFBD7-1A37-4976-80E5-B476A2775DAE}" type="datetimeFigureOut">
              <a:rPr lang="en-GB" smtClean="0"/>
              <a:t>12/08/2022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698703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9DFBD7-1A37-4976-80E5-B476A2775DA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66154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9DFBD7-1A37-4976-80E5-B476A2775DAE}" type="datetimeFigureOut">
              <a:rPr lang="en-GB" smtClean="0"/>
              <a:t>12/08/2022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18544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9DFBD7-1A37-4976-80E5-B476A2775DA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3381729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9DFBD7-1A37-4976-80E5-B476A2775DAE}" type="datetimeFigureOut">
              <a:rPr lang="en-GB" smtClean="0"/>
              <a:t>12/08/2022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232686-DEAF-4F53-9FE0-D0E0BEBB814D}" type="slidenum">
              <a:rPr lang="en-GB" smtClean="0"/>
              <a:t>‹#›</a:t>
            </a:fld>
            <a:endParaRPr lang="en-GB"/>
          </a:p>
        </p:txBody>
      </p:sp>
    </p:spTree>
    <p:extLst>
      <p:ext uri="{BB962C8B-B14F-4D97-AF65-F5344CB8AC3E}">
        <p14:creationId xmlns:p14="http://schemas.microsoft.com/office/powerpoint/2010/main" val="4046055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9DFBD7-1A37-4976-80E5-B476A2775DAE}" type="datetimeFigureOut">
              <a:rPr lang="en-GB" smtClean="0"/>
              <a:t>12/08/2022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232686-DEAF-4F53-9FE0-D0E0BEBB814D}" type="slidenum">
              <a:rPr lang="en-GB" smtClean="0"/>
              <a:t>‹#›</a:t>
            </a:fld>
            <a:endParaRPr lang="en-GB"/>
          </a:p>
        </p:txBody>
      </p:sp>
    </p:spTree>
    <p:extLst>
      <p:ext uri="{BB962C8B-B14F-4D97-AF65-F5344CB8AC3E}">
        <p14:creationId xmlns:p14="http://schemas.microsoft.com/office/powerpoint/2010/main" val="308603509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1093/geront/gny14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B36E8-6DFB-5FF7-8163-6FCFC8341EAA}"/>
              </a:ext>
            </a:extLst>
          </p:cNvPr>
          <p:cNvSpPr>
            <a:spLocks noGrp="1"/>
          </p:cNvSpPr>
          <p:nvPr>
            <p:ph type="ctrTitle"/>
          </p:nvPr>
        </p:nvSpPr>
        <p:spPr>
          <a:xfrm>
            <a:off x="1524000" y="820153"/>
            <a:ext cx="9144000" cy="1655761"/>
          </a:xfrm>
        </p:spPr>
        <p:txBody>
          <a:bodyPr>
            <a:normAutofit fontScale="90000"/>
          </a:bodyPr>
          <a:lstStyle/>
          <a:p>
            <a:r>
              <a:rPr lang="en-GB" dirty="0"/>
              <a:t>Module: Introduction to Research (BMHP5005)</a:t>
            </a:r>
          </a:p>
        </p:txBody>
      </p:sp>
      <p:sp>
        <p:nvSpPr>
          <p:cNvPr id="3" name="Subtitle 2">
            <a:extLst>
              <a:ext uri="{FF2B5EF4-FFF2-40B4-BE49-F238E27FC236}">
                <a16:creationId xmlns:a16="http://schemas.microsoft.com/office/drawing/2014/main" id="{9B5A4E07-7388-A137-F527-61AA503DC3DF}"/>
              </a:ext>
            </a:extLst>
          </p:cNvPr>
          <p:cNvSpPr>
            <a:spLocks noGrp="1"/>
          </p:cNvSpPr>
          <p:nvPr>
            <p:ph type="subTitle" idx="1"/>
          </p:nvPr>
        </p:nvSpPr>
        <p:spPr>
          <a:xfrm>
            <a:off x="1524000" y="3564835"/>
            <a:ext cx="9144000" cy="1974573"/>
          </a:xfrm>
        </p:spPr>
        <p:txBody>
          <a:bodyPr>
            <a:normAutofit/>
          </a:bodyPr>
          <a:lstStyle/>
          <a:p>
            <a:pPr algn="l"/>
            <a:r>
              <a:rPr lang="en-GB" sz="2800" dirty="0"/>
              <a:t>Student Name: Elizabeth Cuffie</a:t>
            </a:r>
          </a:p>
          <a:p>
            <a:pPr algn="l"/>
            <a:endParaRPr lang="en-GB" sz="2800" dirty="0"/>
          </a:p>
          <a:p>
            <a:pPr algn="l"/>
            <a:r>
              <a:rPr lang="en-GB" sz="2800" dirty="0"/>
              <a:t>Student Number: 1913507</a:t>
            </a:r>
          </a:p>
        </p:txBody>
      </p:sp>
      <p:sp>
        <p:nvSpPr>
          <p:cNvPr id="4" name="Subtitle 2">
            <a:extLst>
              <a:ext uri="{FF2B5EF4-FFF2-40B4-BE49-F238E27FC236}">
                <a16:creationId xmlns:a16="http://schemas.microsoft.com/office/drawing/2014/main" id="{CE71D5BD-CD95-DC84-DD1F-31645CCCB820}"/>
              </a:ext>
            </a:extLst>
          </p:cNvPr>
          <p:cNvSpPr txBox="1">
            <a:spLocks/>
          </p:cNvSpPr>
          <p:nvPr/>
        </p:nvSpPr>
        <p:spPr>
          <a:xfrm>
            <a:off x="1676400" y="2743200"/>
            <a:ext cx="9144000" cy="6858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t>Assessment 2: Viva Voce</a:t>
            </a:r>
          </a:p>
        </p:txBody>
      </p:sp>
    </p:spTree>
    <p:extLst>
      <p:ext uri="{BB962C8B-B14F-4D97-AF65-F5344CB8AC3E}">
        <p14:creationId xmlns:p14="http://schemas.microsoft.com/office/powerpoint/2010/main" val="1990812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41E2-CE94-751B-97EE-204DD1499D82}"/>
              </a:ext>
            </a:extLst>
          </p:cNvPr>
          <p:cNvSpPr>
            <a:spLocks noGrp="1"/>
          </p:cNvSpPr>
          <p:nvPr>
            <p:ph type="ctrTitle"/>
          </p:nvPr>
        </p:nvSpPr>
        <p:spPr>
          <a:xfrm>
            <a:off x="4965430" y="629268"/>
            <a:ext cx="6586491" cy="1286160"/>
          </a:xfrm>
        </p:spPr>
        <p:txBody>
          <a:bodyPr vert="horz" lIns="91440" tIns="45720" rIns="91440" bIns="45720" rtlCol="0" anchor="b">
            <a:normAutofit fontScale="90000"/>
          </a:bodyPr>
          <a:lstStyle/>
          <a:p>
            <a:pPr algn="l"/>
            <a:br>
              <a:rPr lang="en-US" sz="1100" dirty="0"/>
            </a:br>
            <a:br>
              <a:rPr lang="en-US" sz="1100" dirty="0"/>
            </a:br>
            <a:br>
              <a:rPr lang="en-US" sz="1100" dirty="0"/>
            </a:br>
            <a:br>
              <a:rPr lang="en-US" sz="1100" dirty="0"/>
            </a:br>
            <a:br>
              <a:rPr lang="en-US" sz="1100" dirty="0"/>
            </a:br>
            <a:br>
              <a:rPr lang="en-US" sz="1100" dirty="0"/>
            </a:br>
            <a:r>
              <a:rPr lang="en-US" sz="2000" b="1" dirty="0">
                <a:latin typeface="Arial" panose="020B0604020202020204" pitchFamily="34" charset="0"/>
                <a:cs typeface="Arial" panose="020B0604020202020204" pitchFamily="34" charset="0"/>
              </a:rPr>
              <a:t>Introduction - </a:t>
            </a:r>
            <a:r>
              <a:rPr lang="en-US" sz="2000" b="1" dirty="0">
                <a:effectLst/>
                <a:latin typeface="Arial" panose="020B0604020202020204" pitchFamily="34" charset="0"/>
                <a:cs typeface="Arial" panose="020B0604020202020204" pitchFamily="34" charset="0"/>
              </a:rPr>
              <a:t>Research Focus</a:t>
            </a:r>
            <a:br>
              <a:rPr lang="en-US" sz="2000" b="1"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8238D01-367F-944C-CD79-CC90822BA952}"/>
              </a:ext>
            </a:extLst>
          </p:cNvPr>
          <p:cNvSpPr>
            <a:spLocks noGrp="1"/>
          </p:cNvSpPr>
          <p:nvPr>
            <p:ph type="subTitle" idx="1"/>
          </p:nvPr>
        </p:nvSpPr>
        <p:spPr>
          <a:xfrm>
            <a:off x="4965431" y="2438400"/>
            <a:ext cx="6586489" cy="3785419"/>
          </a:xfrm>
        </p:spPr>
        <p:txBody>
          <a:bodyPr vert="horz" lIns="91440" tIns="45720" rIns="91440" bIns="45720" rtlCol="0">
            <a:normAutofit fontScale="92500" lnSpcReduction="20000"/>
          </a:bodyPr>
          <a:lstStyle/>
          <a:p>
            <a:pPr indent="-228600" algn="l">
              <a:buFont typeface="Arial" panose="020B0604020202020204" pitchFamily="34" charset="0"/>
              <a:buChar char="•"/>
            </a:pPr>
            <a:endParaRPr lang="en-US" sz="1400" dirty="0"/>
          </a:p>
          <a:p>
            <a:pPr marL="1028700" lvl="1" indent="-228600" algn="l">
              <a:spcAft>
                <a:spcPts val="800"/>
              </a:spcAft>
              <a:buFont typeface="Arial" panose="020B0604020202020204" pitchFamily="34" charset="0"/>
              <a:buChar char="•"/>
            </a:pPr>
            <a:r>
              <a:rPr lang="en-US" sz="1800" dirty="0">
                <a:effectLst/>
                <a:latin typeface="Arial" panose="020B0604020202020204" pitchFamily="34" charset="0"/>
                <a:cs typeface="Arial" panose="020B0604020202020204" pitchFamily="34" charset="0"/>
              </a:rPr>
              <a:t>There seems to be high levels of staff turnover and vacancy rates in care</a:t>
            </a:r>
            <a:r>
              <a:rPr lang="en-US" sz="1800" dirty="0">
                <a:latin typeface="Arial" panose="020B0604020202020204" pitchFamily="34" charset="0"/>
                <a:cs typeface="Arial" panose="020B0604020202020204" pitchFamily="34" charset="0"/>
              </a:rPr>
              <a:t> </a:t>
            </a:r>
            <a:r>
              <a:rPr lang="en-US" sz="1800" dirty="0">
                <a:effectLst/>
                <a:latin typeface="Arial" panose="020B0604020202020204" pitchFamily="34" charset="0"/>
                <a:cs typeface="Arial" panose="020B0604020202020204" pitchFamily="34" charset="0"/>
              </a:rPr>
              <a:t>homes (Skills for Care, 2016).</a:t>
            </a:r>
          </a:p>
          <a:p>
            <a:pPr marL="1028700" lvl="1" indent="-228600" algn="l">
              <a:spcAft>
                <a:spcPts val="800"/>
              </a:spcAft>
              <a:buFont typeface="Arial" panose="020B0604020202020204" pitchFamily="34" charset="0"/>
              <a:buChar char="•"/>
            </a:pPr>
            <a:endParaRPr lang="en-US" sz="1800" dirty="0">
              <a:effectLst/>
              <a:latin typeface="Arial" panose="020B0604020202020204" pitchFamily="34" charset="0"/>
              <a:cs typeface="Arial" panose="020B0604020202020204" pitchFamily="34" charset="0"/>
            </a:endParaRPr>
          </a:p>
          <a:p>
            <a:pPr marL="1028700" lvl="1" indent="-228600" algn="l">
              <a:spcAft>
                <a:spcPts val="800"/>
              </a:spcAft>
              <a:buFont typeface="Arial" panose="020B0604020202020204" pitchFamily="34" charset="0"/>
              <a:buChar char="•"/>
            </a:pPr>
            <a:r>
              <a:rPr lang="en-US" sz="1800" dirty="0">
                <a:latin typeface="Arial" panose="020B0604020202020204" pitchFamily="34" charset="0"/>
                <a:cs typeface="Arial" panose="020B0604020202020204" pitchFamily="34" charset="0"/>
              </a:rPr>
              <a:t>Factors such: as low pay has been given for such high staff turnover and vacancy rates, making the sector unattractive (</a:t>
            </a:r>
            <a:r>
              <a:rPr lang="en-US" sz="1800" dirty="0">
                <a:effectLst/>
                <a:latin typeface="Arial" panose="020B0604020202020204" pitchFamily="34" charset="0"/>
                <a:cs typeface="Arial" panose="020B0604020202020204" pitchFamily="34" charset="0"/>
              </a:rPr>
              <a:t>National Audit Office, 2014).</a:t>
            </a:r>
          </a:p>
          <a:p>
            <a:pPr marL="1028700" lvl="1" indent="-228600" algn="l">
              <a:spcAft>
                <a:spcPts val="800"/>
              </a:spcAft>
              <a:buFont typeface="Arial" panose="020B0604020202020204" pitchFamily="34" charset="0"/>
              <a:buChar char="•"/>
            </a:pPr>
            <a:endParaRPr lang="en-US" sz="1800" dirty="0">
              <a:effectLst/>
              <a:latin typeface="Arial" panose="020B0604020202020204" pitchFamily="34" charset="0"/>
              <a:cs typeface="Arial" panose="020B0604020202020204" pitchFamily="34" charset="0"/>
            </a:endParaRPr>
          </a:p>
          <a:p>
            <a:pPr marL="1028700" lvl="1" indent="-228600" algn="l">
              <a:spcAft>
                <a:spcPts val="800"/>
              </a:spcAft>
              <a:buFont typeface="Arial" panose="020B0604020202020204" pitchFamily="34" charset="0"/>
              <a:buChar char="•"/>
            </a:pPr>
            <a:r>
              <a:rPr lang="en-US" sz="1800" dirty="0">
                <a:effectLst/>
                <a:latin typeface="Arial" panose="020B0604020202020204" pitchFamily="34" charset="0"/>
                <a:cs typeface="Arial" panose="020B0604020202020204" pitchFamily="34" charset="0"/>
              </a:rPr>
              <a:t>Critically, most studies seem to focus on workforce shortages and poor retention on the outcomes of care home residents (Allan and Vadean, 2019; Antwi and  Bowblis, 2018</a:t>
            </a:r>
            <a:r>
              <a:rPr lang="en-US" sz="1800" dirty="0">
                <a:latin typeface="Arial" panose="020B0604020202020204" pitchFamily="34" charset="0"/>
                <a:cs typeface="Arial" panose="020B0604020202020204" pitchFamily="34" charset="0"/>
              </a:rPr>
              <a:t>;</a:t>
            </a:r>
            <a:r>
              <a:rPr lang="en-US" sz="1800" dirty="0">
                <a:effectLst/>
                <a:latin typeface="Arial" panose="020B0604020202020204" pitchFamily="34" charset="0"/>
                <a:cs typeface="Arial" panose="020B0604020202020204" pitchFamily="34" charset="0"/>
              </a:rPr>
              <a:t> Huang and Bowblis, 2018).</a:t>
            </a:r>
          </a:p>
          <a:p>
            <a:pPr lvl="0" indent="-228600" algn="l">
              <a:spcAft>
                <a:spcPts val="800"/>
              </a:spcAft>
              <a:buFont typeface="Arial" panose="020B0604020202020204" pitchFamily="34" charset="0"/>
              <a:buChar char="•"/>
            </a:pPr>
            <a:r>
              <a:rPr lang="en-US" sz="1800" dirty="0">
                <a:effectLst/>
                <a:latin typeface="Arial" panose="020B0604020202020204" pitchFamily="34" charset="0"/>
                <a:cs typeface="Arial" panose="020B0604020202020204" pitchFamily="34" charset="0"/>
              </a:rPr>
              <a:t> </a:t>
            </a:r>
          </a:p>
          <a:p>
            <a:pPr indent="-228600" algn="l">
              <a:buFont typeface="Arial" panose="020B0604020202020204" pitchFamily="34" charset="0"/>
              <a:buChar char="•"/>
            </a:pPr>
            <a:endParaRPr lang="en-US" sz="1400" dirty="0"/>
          </a:p>
        </p:txBody>
      </p:sp>
      <p:pic>
        <p:nvPicPr>
          <p:cNvPr id="6" name="Picture 4" descr="Droplet of water">
            <a:extLst>
              <a:ext uri="{FF2B5EF4-FFF2-40B4-BE49-F238E27FC236}">
                <a16:creationId xmlns:a16="http://schemas.microsoft.com/office/drawing/2014/main" id="{CB86DC1C-CD5F-1553-F892-BBA3E5095FDB}"/>
              </a:ext>
            </a:extLst>
          </p:cNvPr>
          <p:cNvPicPr>
            <a:picLocks noChangeAspect="1"/>
          </p:cNvPicPr>
          <p:nvPr/>
        </p:nvPicPr>
        <p:blipFill rotWithShape="1">
          <a:blip r:embed="rId2"/>
          <a:srcRect l="20785" r="28520"/>
          <a:stretch/>
        </p:blipFill>
        <p:spPr>
          <a:xfrm>
            <a:off x="20" y="10"/>
            <a:ext cx="4635571" cy="6857990"/>
          </a:xfrm>
          <a:prstGeom prst="rect">
            <a:avLst/>
          </a:prstGeom>
          <a:effectLst/>
        </p:spPr>
      </p:pic>
    </p:spTree>
    <p:extLst>
      <p:ext uri="{BB962C8B-B14F-4D97-AF65-F5344CB8AC3E}">
        <p14:creationId xmlns:p14="http://schemas.microsoft.com/office/powerpoint/2010/main" val="3189688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41E2-CE94-751B-97EE-204DD1499D82}"/>
              </a:ext>
            </a:extLst>
          </p:cNvPr>
          <p:cNvSpPr>
            <a:spLocks noGrp="1"/>
          </p:cNvSpPr>
          <p:nvPr>
            <p:ph type="ctrTitle"/>
          </p:nvPr>
        </p:nvSpPr>
        <p:spPr>
          <a:xfrm>
            <a:off x="1524000" y="265043"/>
            <a:ext cx="9144000" cy="993914"/>
          </a:xfrm>
        </p:spPr>
        <p:txBody>
          <a:bodyPr>
            <a:noAutofit/>
          </a:bodyPr>
          <a:lstStyle/>
          <a:p>
            <a:r>
              <a:rPr lang="en-GB" sz="4000" b="1" dirty="0"/>
              <a:t>Justification of importance of this research</a:t>
            </a:r>
          </a:p>
        </p:txBody>
      </p:sp>
      <p:sp>
        <p:nvSpPr>
          <p:cNvPr id="3" name="Subtitle 2">
            <a:extLst>
              <a:ext uri="{FF2B5EF4-FFF2-40B4-BE49-F238E27FC236}">
                <a16:creationId xmlns:a16="http://schemas.microsoft.com/office/drawing/2014/main" id="{88238D01-367F-944C-CD79-CC90822BA952}"/>
              </a:ext>
            </a:extLst>
          </p:cNvPr>
          <p:cNvSpPr>
            <a:spLocks noGrp="1"/>
          </p:cNvSpPr>
          <p:nvPr>
            <p:ph type="subTitle" idx="1"/>
          </p:nvPr>
        </p:nvSpPr>
        <p:spPr>
          <a:xfrm>
            <a:off x="1524000" y="1258956"/>
            <a:ext cx="9144000" cy="4863547"/>
          </a:xfrm>
        </p:spPr>
        <p:txBody>
          <a:bodyPr>
            <a:normAutofit fontScale="25000" lnSpcReduction="20000"/>
          </a:bodyPr>
          <a:lstStyle/>
          <a:p>
            <a:endParaRPr lang="en-GB" dirty="0"/>
          </a:p>
          <a:p>
            <a:pPr marL="571500" indent="-571500" algn="just">
              <a:lnSpc>
                <a:spcPct val="107000"/>
              </a:lnSpc>
              <a:spcAft>
                <a:spcPts val="800"/>
              </a:spcAft>
              <a:buFont typeface="Courier New" panose="02070309020205020404" pitchFamily="49" charset="0"/>
              <a:buChar char="o"/>
            </a:pPr>
            <a:r>
              <a:rPr lang="en-GB" sz="11200" dirty="0">
                <a:latin typeface="Calibri" panose="020F0502020204030204" pitchFamily="34" charset="0"/>
                <a:ea typeface="Calibri" panose="020F0502020204030204" pitchFamily="34" charset="0"/>
                <a:cs typeface="Times New Roman" panose="02020603050405020304" pitchFamily="18" charset="0"/>
              </a:rPr>
              <a:t>There seem to be little or no studies that f</a:t>
            </a:r>
            <a:r>
              <a:rPr lang="en-GB" sz="11200" dirty="0">
                <a:effectLst/>
                <a:latin typeface="Calibri" panose="020F0502020204030204" pitchFamily="34" charset="0"/>
                <a:ea typeface="Calibri" panose="020F0502020204030204" pitchFamily="34" charset="0"/>
                <a:cs typeface="Times New Roman" panose="02020603050405020304" pitchFamily="18" charset="0"/>
              </a:rPr>
              <a:t>ocus on the impact of high staff turnover and vacancy rates on employee wellbeing. </a:t>
            </a:r>
          </a:p>
          <a:p>
            <a:pPr algn="just">
              <a:lnSpc>
                <a:spcPct val="107000"/>
              </a:lnSpc>
              <a:spcAft>
                <a:spcPts val="800"/>
              </a:spcAft>
            </a:pPr>
            <a:r>
              <a:rPr lang="en-GB" sz="11200" dirty="0">
                <a:effectLst/>
                <a:latin typeface="Calibri" panose="020F0502020204030204" pitchFamily="34" charset="0"/>
                <a:ea typeface="Calibri" panose="020F0502020204030204" pitchFamily="34" charset="0"/>
                <a:cs typeface="Times New Roman" panose="02020603050405020304" pitchFamily="18" charset="0"/>
              </a:rPr>
              <a:t>Therefore, this study:</a:t>
            </a:r>
          </a:p>
          <a:p>
            <a:pPr marL="571500" indent="-571500" algn="just">
              <a:lnSpc>
                <a:spcPct val="107000"/>
              </a:lnSpc>
              <a:spcAft>
                <a:spcPts val="800"/>
              </a:spcAft>
              <a:buFont typeface="Wingdings" panose="05000000000000000000" pitchFamily="2" charset="2"/>
              <a:buChar char="q"/>
            </a:pPr>
            <a:r>
              <a:rPr lang="en-GB" sz="11200" b="1" dirty="0">
                <a:effectLst/>
                <a:latin typeface="Calibri" panose="020F0502020204030204" pitchFamily="34" charset="0"/>
                <a:ea typeface="Calibri" panose="020F0502020204030204" pitchFamily="34" charset="0"/>
                <a:cs typeface="Times New Roman" panose="02020603050405020304" pitchFamily="18" charset="0"/>
              </a:rPr>
              <a:t>Research Aim</a:t>
            </a: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marL="1143000" indent="-1143000" algn="just">
              <a:lnSpc>
                <a:spcPct val="107000"/>
              </a:lnSpc>
              <a:spcAft>
                <a:spcPts val="800"/>
              </a:spcAft>
              <a:buFont typeface="Courier New" panose="02070309020205020404" pitchFamily="49" charset="0"/>
              <a:buChar char="o"/>
            </a:pPr>
            <a:r>
              <a:rPr lang="en-GB" sz="11200" dirty="0">
                <a:effectLst/>
                <a:latin typeface="Calibri" panose="020F0502020204030204" pitchFamily="34" charset="0"/>
                <a:ea typeface="Calibri" panose="020F0502020204030204" pitchFamily="34" charset="0"/>
                <a:cs typeface="Times New Roman" panose="02020603050405020304" pitchFamily="18" charset="0"/>
              </a:rPr>
              <a:t>To explore the impact of high staff turnover on employee wellbeing in a residential care home.</a:t>
            </a:r>
          </a:p>
          <a:p>
            <a:pPr marL="1143000" indent="-1143000" algn="just">
              <a:lnSpc>
                <a:spcPct val="107000"/>
              </a:lnSpc>
              <a:buFont typeface="Courier New" panose="02070309020205020404" pitchFamily="49" charset="0"/>
              <a:buChar char="o"/>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n-GB" sz="7400" dirty="0">
                <a:effectLst/>
                <a:latin typeface="Calibri" panose="020F0502020204030204" pitchFamily="34" charset="0"/>
                <a:ea typeface="Calibri" panose="020F0502020204030204" pitchFamily="34" charset="0"/>
                <a:cs typeface="Times New Roman" panose="02020603050405020304" pitchFamily="18" charset="0"/>
              </a:rPr>
              <a:t> </a:t>
            </a:r>
          </a:p>
          <a:p>
            <a:pPr algn="l"/>
            <a:endParaRPr lang="en-GB" dirty="0"/>
          </a:p>
        </p:txBody>
      </p:sp>
    </p:spTree>
    <p:extLst>
      <p:ext uri="{BB962C8B-B14F-4D97-AF65-F5344CB8AC3E}">
        <p14:creationId xmlns:p14="http://schemas.microsoft.com/office/powerpoint/2010/main" val="4267298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41E2-CE94-751B-97EE-204DD1499D82}"/>
              </a:ext>
            </a:extLst>
          </p:cNvPr>
          <p:cNvSpPr>
            <a:spLocks noGrp="1"/>
          </p:cNvSpPr>
          <p:nvPr>
            <p:ph type="ctrTitle"/>
          </p:nvPr>
        </p:nvSpPr>
        <p:spPr>
          <a:xfrm>
            <a:off x="1524000" y="265043"/>
            <a:ext cx="9144000" cy="993914"/>
          </a:xfrm>
        </p:spPr>
        <p:txBody>
          <a:bodyPr>
            <a:normAutofit fontScale="90000"/>
          </a:bodyPr>
          <a:lstStyle/>
          <a:p>
            <a:pPr algn="just">
              <a:lnSpc>
                <a:spcPct val="107000"/>
              </a:lnSpc>
              <a:spcAft>
                <a:spcPts val="800"/>
              </a:spcAft>
            </a:pPr>
            <a:r>
              <a:rPr lang="en-GB" sz="6000" b="1" dirty="0">
                <a:effectLst/>
                <a:latin typeface="Calibri" panose="020F0502020204030204" pitchFamily="34" charset="0"/>
                <a:ea typeface="Calibri" panose="020F0502020204030204" pitchFamily="34" charset="0"/>
                <a:cs typeface="Times New Roman" panose="02020603050405020304" pitchFamily="18" charset="0"/>
              </a:rPr>
              <a:t>Research objectives</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88238D01-367F-944C-CD79-CC90822BA952}"/>
              </a:ext>
            </a:extLst>
          </p:cNvPr>
          <p:cNvSpPr>
            <a:spLocks noGrp="1"/>
          </p:cNvSpPr>
          <p:nvPr>
            <p:ph type="subTitle" idx="1"/>
          </p:nvPr>
        </p:nvSpPr>
        <p:spPr>
          <a:xfrm>
            <a:off x="1524000" y="1258956"/>
            <a:ext cx="9144000" cy="4863547"/>
          </a:xfrm>
        </p:spPr>
        <p:txBody>
          <a:bodyPr>
            <a:normAutofit fontScale="32500" lnSpcReduction="20000"/>
          </a:bodyPr>
          <a:lstStyle/>
          <a:p>
            <a:endParaRPr lang="en-GB" dirty="0"/>
          </a:p>
          <a:p>
            <a:pPr marL="1143000" indent="-1143000" algn="just">
              <a:lnSpc>
                <a:spcPct val="107000"/>
              </a:lnSpc>
              <a:buFont typeface="Courier New" panose="02070309020205020404" pitchFamily="49" charset="0"/>
              <a:buChar char="o"/>
            </a:pPr>
            <a:r>
              <a:rPr lang="en-GB" sz="9600" dirty="0">
                <a:effectLst/>
                <a:latin typeface="Calibri" panose="020F0502020204030204" pitchFamily="34" charset="0"/>
                <a:ea typeface="Calibri" panose="020F0502020204030204" pitchFamily="34" charset="0"/>
                <a:cs typeface="Times New Roman" panose="02020603050405020304" pitchFamily="18" charset="0"/>
              </a:rPr>
              <a:t>To evaluate whether the level of staffing in the care home is perceived adequate.</a:t>
            </a:r>
          </a:p>
          <a:p>
            <a:pPr marL="1143000" indent="-1143000" algn="just">
              <a:lnSpc>
                <a:spcPct val="107000"/>
              </a:lnSpc>
              <a:buFont typeface="Courier New" panose="02070309020205020404" pitchFamily="49" charset="0"/>
              <a:buChar char="o"/>
            </a:pPr>
            <a:r>
              <a:rPr lang="en-GB" sz="9600" dirty="0">
                <a:effectLst/>
                <a:latin typeface="Calibri" panose="020F0502020204030204" pitchFamily="34" charset="0"/>
                <a:ea typeface="Calibri" panose="020F0502020204030204" pitchFamily="34" charset="0"/>
                <a:cs typeface="Times New Roman" panose="02020603050405020304" pitchFamily="18" charset="0"/>
              </a:rPr>
              <a:t>To determine any link between staff turnover and employee wellbeing.</a:t>
            </a:r>
          </a:p>
          <a:p>
            <a:pPr marL="1143000" indent="-1143000" algn="just">
              <a:lnSpc>
                <a:spcPct val="107000"/>
              </a:lnSpc>
              <a:buFont typeface="Courier New" panose="02070309020205020404" pitchFamily="49" charset="0"/>
              <a:buChar char="o"/>
            </a:pPr>
            <a:r>
              <a:rPr lang="en-GB" sz="9600" dirty="0">
                <a:latin typeface="Calibri" panose="020F0502020204030204" pitchFamily="34" charset="0"/>
                <a:ea typeface="Calibri" panose="020F0502020204030204" pitchFamily="34" charset="0"/>
                <a:cs typeface="Times New Roman" panose="02020603050405020304" pitchFamily="18" charset="0"/>
              </a:rPr>
              <a:t>To recommend solutions that would reduce high staff turnover and vacancy rates for health and social care research, policy and practice.</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1143000" indent="-1143000" algn="just">
              <a:lnSpc>
                <a:spcPct val="107000"/>
              </a:lnSpc>
              <a:buFont typeface="Courier New" panose="02070309020205020404" pitchFamily="49" charset="0"/>
              <a:buChar char="o"/>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07000"/>
              </a:lnSpc>
              <a:spcAft>
                <a:spcPts val="800"/>
              </a:spcAft>
            </a:pPr>
            <a:r>
              <a:rPr lang="en-GB" sz="7400" dirty="0">
                <a:effectLst/>
                <a:latin typeface="Calibri" panose="020F0502020204030204" pitchFamily="34" charset="0"/>
                <a:ea typeface="Calibri" panose="020F0502020204030204" pitchFamily="34" charset="0"/>
                <a:cs typeface="Times New Roman" panose="02020603050405020304" pitchFamily="18" charset="0"/>
              </a:rPr>
              <a:t> </a:t>
            </a:r>
          </a:p>
          <a:p>
            <a:pPr algn="l"/>
            <a:endParaRPr lang="en-GB" dirty="0"/>
          </a:p>
        </p:txBody>
      </p:sp>
    </p:spTree>
    <p:extLst>
      <p:ext uri="{BB962C8B-B14F-4D97-AF65-F5344CB8AC3E}">
        <p14:creationId xmlns:p14="http://schemas.microsoft.com/office/powerpoint/2010/main" val="3066316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5DA01-5F19-5428-EBA9-C80F9A90E055}"/>
              </a:ext>
            </a:extLst>
          </p:cNvPr>
          <p:cNvSpPr>
            <a:spLocks noGrp="1"/>
          </p:cNvSpPr>
          <p:nvPr>
            <p:ph type="ctrTitle"/>
          </p:nvPr>
        </p:nvSpPr>
        <p:spPr>
          <a:xfrm>
            <a:off x="1524000" y="569843"/>
            <a:ext cx="9144000" cy="781879"/>
          </a:xfrm>
        </p:spPr>
        <p:txBody>
          <a:bodyPr>
            <a:normAutofit/>
          </a:bodyPr>
          <a:lstStyle/>
          <a:p>
            <a:r>
              <a:rPr lang="en-GB" sz="4400" b="1" dirty="0"/>
              <a:t>Research Methods</a:t>
            </a:r>
          </a:p>
        </p:txBody>
      </p:sp>
      <p:sp>
        <p:nvSpPr>
          <p:cNvPr id="3" name="Subtitle 2">
            <a:extLst>
              <a:ext uri="{FF2B5EF4-FFF2-40B4-BE49-F238E27FC236}">
                <a16:creationId xmlns:a16="http://schemas.microsoft.com/office/drawing/2014/main" id="{611E92C2-7545-AD00-C224-19BCAE0E71A1}"/>
              </a:ext>
            </a:extLst>
          </p:cNvPr>
          <p:cNvSpPr>
            <a:spLocks noGrp="1"/>
          </p:cNvSpPr>
          <p:nvPr>
            <p:ph type="subTitle" idx="1"/>
          </p:nvPr>
        </p:nvSpPr>
        <p:spPr>
          <a:xfrm>
            <a:off x="1524000" y="1351722"/>
            <a:ext cx="9144000" cy="4757530"/>
          </a:xfrm>
        </p:spPr>
        <p:txBody>
          <a:bodyPr>
            <a:normAutofit lnSpcReduction="10000"/>
          </a:bodyPr>
          <a:lstStyle/>
          <a:p>
            <a:pPr marL="342900" indent="-342900" algn="l">
              <a:buFont typeface="Wingdings" panose="05000000000000000000" pitchFamily="2" charset="2"/>
              <a:buChar char="v"/>
            </a:pPr>
            <a:r>
              <a:rPr lang="en-GB" dirty="0"/>
              <a:t>This research focused on secondary research:</a:t>
            </a:r>
          </a:p>
          <a:p>
            <a:pPr marL="342900" indent="-342900" algn="l">
              <a:buFont typeface="Wingdings" panose="05000000000000000000" pitchFamily="2" charset="2"/>
              <a:buChar char="v"/>
            </a:pPr>
            <a:r>
              <a:rPr lang="en-GB" sz="2600" b="1" dirty="0"/>
              <a:t>Sources/databases of academic studies in journals and government websites:</a:t>
            </a:r>
          </a:p>
          <a:p>
            <a:pPr marL="800100" lvl="1" indent="-342900" algn="l">
              <a:buFont typeface="Courier New" panose="02070309020205020404" pitchFamily="49" charset="0"/>
              <a:buChar char="o"/>
            </a:pPr>
            <a:r>
              <a:rPr lang="en-GB" sz="2400" dirty="0">
                <a:effectLst/>
                <a:ea typeface="Calibri" panose="020F0502020204030204" pitchFamily="34" charset="0"/>
                <a:cs typeface="Times New Roman" panose="02020603050405020304" pitchFamily="18" charset="0"/>
              </a:rPr>
              <a:t>Journal of Aging and Social Policy;</a:t>
            </a:r>
          </a:p>
          <a:p>
            <a:pPr marL="800100" lvl="1" indent="-342900" algn="l">
              <a:buFont typeface="Courier New" panose="02070309020205020404" pitchFamily="49" charset="0"/>
              <a:buChar char="o"/>
            </a:pPr>
            <a:r>
              <a:rPr lang="en-GB" sz="2400" dirty="0">
                <a:effectLst/>
                <a:ea typeface="Calibri" panose="020F0502020204030204" pitchFamily="34" charset="0"/>
                <a:cs typeface="Times New Roman" panose="02020603050405020304" pitchFamily="18" charset="0"/>
              </a:rPr>
              <a:t>American Journal of Health Economics</a:t>
            </a:r>
            <a:r>
              <a:rPr lang="en-GB" sz="2400" dirty="0">
                <a:ea typeface="Calibri" panose="020F0502020204030204" pitchFamily="34" charset="0"/>
                <a:cs typeface="Times New Roman" panose="02020603050405020304" pitchFamily="18" charset="0"/>
              </a:rPr>
              <a:t>;</a:t>
            </a:r>
          </a:p>
          <a:p>
            <a:pPr marL="800100" lvl="1" indent="-342900" algn="l">
              <a:buFont typeface="Courier New" panose="02070309020205020404" pitchFamily="49" charset="0"/>
              <a:buChar char="o"/>
            </a:pPr>
            <a:r>
              <a:rPr lang="en-GB" sz="2400" dirty="0">
                <a:cs typeface="Times New Roman" panose="02020603050405020304" pitchFamily="18" charset="0"/>
              </a:rPr>
              <a:t>BioMed Central (</a:t>
            </a:r>
            <a:r>
              <a:rPr lang="en-GB" sz="2400" dirty="0">
                <a:effectLst/>
                <a:ea typeface="Calibri" panose="020F0502020204030204" pitchFamily="34" charset="0"/>
                <a:cs typeface="Times New Roman" panose="02020603050405020304" pitchFamily="18" charset="0"/>
              </a:rPr>
              <a:t>BMC) Nursing;</a:t>
            </a:r>
          </a:p>
          <a:p>
            <a:pPr marL="800100" lvl="1" indent="-342900" algn="l">
              <a:buFont typeface="Courier New" panose="02070309020205020404" pitchFamily="49" charset="0"/>
              <a:buChar char="o"/>
            </a:pPr>
            <a:r>
              <a:rPr lang="en-GB" sz="2400" dirty="0">
                <a:effectLst/>
                <a:ea typeface="Calibri" panose="020F0502020204030204" pitchFamily="34" charset="0"/>
                <a:cs typeface="Times New Roman" panose="02020603050405020304" pitchFamily="18" charset="0"/>
              </a:rPr>
              <a:t>National Audit Office</a:t>
            </a:r>
            <a:r>
              <a:rPr lang="en-GB" sz="2400" dirty="0">
                <a:ea typeface="Calibri" panose="020F0502020204030204" pitchFamily="34" charset="0"/>
                <a:cs typeface="Times New Roman" panose="02020603050405020304" pitchFamily="18" charset="0"/>
              </a:rPr>
              <a:t>; and </a:t>
            </a:r>
          </a:p>
          <a:p>
            <a:pPr marL="800100" lvl="1" indent="-342900" algn="l">
              <a:buFont typeface="Courier New" panose="02070309020205020404" pitchFamily="49" charset="0"/>
              <a:buChar char="o"/>
            </a:pPr>
            <a:r>
              <a:rPr lang="en-GB" sz="2400" dirty="0">
                <a:effectLst/>
                <a:ea typeface="Calibri" panose="020F0502020204030204" pitchFamily="34" charset="0"/>
                <a:cs typeface="Times New Roman" panose="02020603050405020304" pitchFamily="18" charset="0"/>
              </a:rPr>
              <a:t>Skills for Care</a:t>
            </a:r>
            <a:endParaRPr lang="en-GB" sz="2400" dirty="0"/>
          </a:p>
          <a:p>
            <a:pPr marL="342900" indent="-342900" algn="l">
              <a:buFont typeface="Wingdings" panose="05000000000000000000" pitchFamily="2" charset="2"/>
              <a:buChar char="v"/>
            </a:pPr>
            <a:r>
              <a:rPr lang="en-GB" sz="2600" b="1" dirty="0"/>
              <a:t>Inclusion/Exclusion criteria:</a:t>
            </a:r>
          </a:p>
          <a:p>
            <a:pPr marL="342900" indent="-342900" algn="l">
              <a:buFont typeface="Courier New" panose="02070309020205020404" pitchFamily="49" charset="0"/>
              <a:buChar char="o"/>
            </a:pPr>
            <a:r>
              <a:rPr lang="en-GB" dirty="0"/>
              <a:t>Studies should be within the last 10 years (2022-2012).</a:t>
            </a:r>
          </a:p>
          <a:p>
            <a:pPr marL="342900" indent="-342900" algn="l">
              <a:buFont typeface="Courier New" panose="02070309020205020404" pitchFamily="49" charset="0"/>
              <a:buChar char="o"/>
            </a:pPr>
            <a:r>
              <a:rPr lang="en-GB" dirty="0"/>
              <a:t>Only studies conducted within care or nursing home setting.</a:t>
            </a:r>
          </a:p>
          <a:p>
            <a:pPr marL="342900" indent="-342900" algn="l">
              <a:buFont typeface="Courier New" panose="02070309020205020404" pitchFamily="49" charset="0"/>
              <a:buChar char="o"/>
            </a:pPr>
            <a:r>
              <a:rPr lang="en-GB" dirty="0"/>
              <a:t>Studies that do not contribute to research aim are excluded.</a:t>
            </a:r>
          </a:p>
        </p:txBody>
      </p:sp>
    </p:spTree>
    <p:extLst>
      <p:ext uri="{BB962C8B-B14F-4D97-AF65-F5344CB8AC3E}">
        <p14:creationId xmlns:p14="http://schemas.microsoft.com/office/powerpoint/2010/main" val="2901178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DEAA-00A0-23DE-D1CB-2BDF9C44684C}"/>
              </a:ext>
            </a:extLst>
          </p:cNvPr>
          <p:cNvSpPr>
            <a:spLocks noGrp="1"/>
          </p:cNvSpPr>
          <p:nvPr>
            <p:ph type="ctrTitle"/>
          </p:nvPr>
        </p:nvSpPr>
        <p:spPr>
          <a:xfrm>
            <a:off x="638881" y="417576"/>
            <a:ext cx="10909640" cy="974347"/>
          </a:xfrm>
        </p:spPr>
        <p:txBody>
          <a:bodyPr vert="horz" lIns="91440" tIns="45720" rIns="91440" bIns="45720" rtlCol="0" anchor="ctr">
            <a:noAutofit/>
          </a:bodyPr>
          <a:lstStyle/>
          <a:p>
            <a:r>
              <a:rPr lang="en-US" sz="4400" b="1" kern="1200" dirty="0">
                <a:latin typeface="+mj-lt"/>
                <a:ea typeface="+mj-ea"/>
                <a:cs typeface="+mj-cs"/>
              </a:rPr>
              <a:t>Literature Review – Sample of Studies Reviewed</a:t>
            </a:r>
          </a:p>
        </p:txBody>
      </p:sp>
      <p:graphicFrame>
        <p:nvGraphicFramePr>
          <p:cNvPr id="5" name="Table 4">
            <a:extLst>
              <a:ext uri="{FF2B5EF4-FFF2-40B4-BE49-F238E27FC236}">
                <a16:creationId xmlns:a16="http://schemas.microsoft.com/office/drawing/2014/main" id="{670A0028-D624-138B-EFE0-4FF4B51F7330}"/>
              </a:ext>
            </a:extLst>
          </p:cNvPr>
          <p:cNvGraphicFramePr>
            <a:graphicFrameLocks noGrp="1"/>
          </p:cNvGraphicFramePr>
          <p:nvPr>
            <p:extLst>
              <p:ext uri="{D42A27DB-BD31-4B8C-83A1-F6EECF244321}">
                <p14:modId xmlns:p14="http://schemas.microsoft.com/office/powerpoint/2010/main" val="1795081767"/>
              </p:ext>
            </p:extLst>
          </p:nvPr>
        </p:nvGraphicFramePr>
        <p:xfrm>
          <a:off x="320040" y="1927275"/>
          <a:ext cx="11548874" cy="4925258"/>
        </p:xfrm>
        <a:graphic>
          <a:graphicData uri="http://schemas.openxmlformats.org/drawingml/2006/table">
            <a:tbl>
              <a:tblPr firstRow="1" firstCol="1" bandRow="1">
                <a:noFill/>
                <a:tableStyleId>{5C22544A-7EE6-4342-B048-85BDC9FD1C3A}</a:tableStyleId>
              </a:tblPr>
              <a:tblGrid>
                <a:gridCol w="2223287">
                  <a:extLst>
                    <a:ext uri="{9D8B030D-6E8A-4147-A177-3AD203B41FA5}">
                      <a16:colId xmlns:a16="http://schemas.microsoft.com/office/drawing/2014/main" val="1151521567"/>
                    </a:ext>
                  </a:extLst>
                </a:gridCol>
                <a:gridCol w="3406468">
                  <a:extLst>
                    <a:ext uri="{9D8B030D-6E8A-4147-A177-3AD203B41FA5}">
                      <a16:colId xmlns:a16="http://schemas.microsoft.com/office/drawing/2014/main" val="2290812352"/>
                    </a:ext>
                  </a:extLst>
                </a:gridCol>
                <a:gridCol w="3472378">
                  <a:extLst>
                    <a:ext uri="{9D8B030D-6E8A-4147-A177-3AD203B41FA5}">
                      <a16:colId xmlns:a16="http://schemas.microsoft.com/office/drawing/2014/main" val="1490501302"/>
                    </a:ext>
                  </a:extLst>
                </a:gridCol>
                <a:gridCol w="2446741">
                  <a:extLst>
                    <a:ext uri="{9D8B030D-6E8A-4147-A177-3AD203B41FA5}">
                      <a16:colId xmlns:a16="http://schemas.microsoft.com/office/drawing/2014/main" val="1936341694"/>
                    </a:ext>
                  </a:extLst>
                </a:gridCol>
              </a:tblGrid>
              <a:tr h="729185">
                <a:tc>
                  <a:txBody>
                    <a:bodyPr/>
                    <a:lstStyle/>
                    <a:p>
                      <a:pPr>
                        <a:lnSpc>
                          <a:spcPct val="107000"/>
                        </a:lnSpc>
                        <a:spcAft>
                          <a:spcPts val="800"/>
                        </a:spcAft>
                      </a:pPr>
                      <a:r>
                        <a:rPr lang="en-GB" sz="1400" b="1" cap="none" spc="0">
                          <a:solidFill>
                            <a:schemeClr val="tx1"/>
                          </a:solidFill>
                          <a:effectLst/>
                        </a:rPr>
                        <a:t>AUTHOR(S), TITLE AND YEAR OF PUBLICATION</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lnL>
                    <a:lnR w="12700" cmpd="sng">
                      <a:noFill/>
                    </a:lnR>
                    <a:lnT w="28575" cap="flat" cmpd="sng" algn="ctr">
                      <a:solidFill>
                        <a:schemeClr val="tx1"/>
                      </a:solidFill>
                      <a:prstDash val="solid"/>
                    </a:lnT>
                    <a:lnB w="38100" cmpd="sng">
                      <a:noFill/>
                    </a:lnB>
                    <a:noFill/>
                  </a:tcPr>
                </a:tc>
                <a:tc>
                  <a:txBody>
                    <a:bodyPr/>
                    <a:lstStyle/>
                    <a:p>
                      <a:pPr>
                        <a:lnSpc>
                          <a:spcPct val="107000"/>
                        </a:lnSpc>
                        <a:spcAft>
                          <a:spcPts val="800"/>
                        </a:spcAft>
                      </a:pPr>
                      <a:r>
                        <a:rPr lang="en-GB" sz="1400" b="1" cap="none" spc="0">
                          <a:solidFill>
                            <a:schemeClr val="tx1"/>
                          </a:solidFill>
                          <a:effectLst/>
                        </a:rPr>
                        <a:t>AIM OF STUDY</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lnL>
                    <a:lnR w="12700" cmpd="sng">
                      <a:noFill/>
                    </a:lnR>
                    <a:lnT w="28575" cap="flat" cmpd="sng" algn="ctr">
                      <a:solidFill>
                        <a:schemeClr val="tx1"/>
                      </a:solidFill>
                      <a:prstDash val="solid"/>
                    </a:lnT>
                    <a:lnB w="38100" cmpd="sng">
                      <a:noFill/>
                    </a:lnB>
                    <a:noFill/>
                  </a:tcPr>
                </a:tc>
                <a:tc>
                  <a:txBody>
                    <a:bodyPr/>
                    <a:lstStyle/>
                    <a:p>
                      <a:pPr>
                        <a:lnSpc>
                          <a:spcPct val="107000"/>
                        </a:lnSpc>
                        <a:spcAft>
                          <a:spcPts val="800"/>
                        </a:spcAft>
                      </a:pPr>
                      <a:r>
                        <a:rPr lang="en-GB" sz="1400" b="1" cap="none" spc="0">
                          <a:solidFill>
                            <a:schemeClr val="tx1"/>
                          </a:solidFill>
                          <a:effectLst/>
                        </a:rPr>
                        <a:t>METHODS AND SAMPLE SIZE AND CHARACTERISTICS</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lnL>
                    <a:lnR w="12700" cmpd="sng">
                      <a:noFill/>
                    </a:lnR>
                    <a:lnT w="28575" cap="flat" cmpd="sng" algn="ctr">
                      <a:solidFill>
                        <a:schemeClr val="tx1"/>
                      </a:solidFill>
                      <a:prstDash val="solid"/>
                    </a:lnT>
                    <a:lnB w="38100" cmpd="sng">
                      <a:noFill/>
                    </a:lnB>
                    <a:noFill/>
                  </a:tcPr>
                </a:tc>
                <a:tc>
                  <a:txBody>
                    <a:bodyPr/>
                    <a:lstStyle/>
                    <a:p>
                      <a:pPr>
                        <a:lnSpc>
                          <a:spcPct val="107000"/>
                        </a:lnSpc>
                        <a:spcAft>
                          <a:spcPts val="800"/>
                        </a:spcAft>
                      </a:pPr>
                      <a:r>
                        <a:rPr lang="en-GB" sz="1400" b="1" cap="none" spc="0" dirty="0">
                          <a:solidFill>
                            <a:schemeClr val="tx1"/>
                          </a:solidFill>
                          <a:effectLst/>
                        </a:rPr>
                        <a:t>SUMMARY OF MAIN FINDINGS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095740566"/>
                  </a:ext>
                </a:extLst>
              </a:tr>
              <a:tr h="1807252">
                <a:tc>
                  <a:txBody>
                    <a:bodyPr/>
                    <a:lstStyle/>
                    <a:p>
                      <a:pPr>
                        <a:lnSpc>
                          <a:spcPct val="107000"/>
                        </a:lnSpc>
                        <a:spcAft>
                          <a:spcPts val="800"/>
                        </a:spcAft>
                      </a:pPr>
                      <a:r>
                        <a:rPr lang="en-GB" sz="1400" b="1" cap="none" spc="0" dirty="0">
                          <a:solidFill>
                            <a:schemeClr val="tx1"/>
                          </a:solidFill>
                          <a:effectLst/>
                        </a:rPr>
                        <a:t>Allan, S. and Vadean, F. (2019)</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a:lnSpc>
                          <a:spcPct val="107000"/>
                        </a:lnSpc>
                        <a:spcAft>
                          <a:spcPts val="800"/>
                        </a:spcAft>
                      </a:pPr>
                      <a:r>
                        <a:rPr lang="en-GB" sz="1400" b="1" cap="none" spc="0" dirty="0">
                          <a:solidFill>
                            <a:schemeClr val="tx1"/>
                          </a:solidFill>
                          <a:effectLst/>
                        </a:rPr>
                        <a:t>Examines the association between workforce retention and related staffing measures and the quality of English care homes.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a:lnSpc>
                          <a:spcPct val="107000"/>
                        </a:lnSpc>
                        <a:spcAft>
                          <a:spcPts val="800"/>
                        </a:spcAft>
                      </a:pPr>
                      <a:r>
                        <a:rPr lang="en-GB" sz="1400" b="1" cap="none" spc="0" dirty="0">
                          <a:solidFill>
                            <a:schemeClr val="tx1"/>
                          </a:solidFill>
                          <a:effectLst/>
                        </a:rPr>
                        <a:t>Quantitative Secondary data. Used a national database of social care </a:t>
                      </a:r>
                    </a:p>
                    <a:p>
                      <a:pPr>
                        <a:lnSpc>
                          <a:spcPct val="107000"/>
                        </a:lnSpc>
                        <a:spcAft>
                          <a:spcPts val="800"/>
                        </a:spcAft>
                      </a:pPr>
                      <a:r>
                        <a:rPr lang="en-GB" sz="1400" b="1" cap="none" spc="0" dirty="0">
                          <a:solidFill>
                            <a:schemeClr val="tx1"/>
                          </a:solidFill>
                          <a:effectLst/>
                        </a:rPr>
                        <a:t>included 22,088 providers across all forms of social care in UK The analysis finds significant correlations between quality and the levels of staffing vacancies and retention of both residential and nursing homes.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GB" sz="1400" b="1" kern="1200" dirty="0">
                          <a:solidFill>
                            <a:schemeClr val="dk1"/>
                          </a:solidFill>
                          <a:effectLst/>
                          <a:latin typeface="+mn-lt"/>
                          <a:ea typeface="+mn-ea"/>
                          <a:cs typeface="+mn-cs"/>
                        </a:rPr>
                        <a:t>The analysis finds significant correlations between quality and the levels of staffing vacancies and retention of both residential and nursing homes</a:t>
                      </a:r>
                      <a:r>
                        <a:rPr lang="en-GB" sz="1400" b="1" dirty="0">
                          <a:effectLst/>
                        </a:rPr>
                        <a:t>.</a:t>
                      </a:r>
                      <a:endParaRPr lang="en-GB" sz="1400" b="1" cap="none" spc="0" dirty="0">
                        <a:solidFill>
                          <a:schemeClr val="tx1"/>
                        </a:solidFill>
                      </a:endParaRPr>
                    </a:p>
                  </a:txBody>
                  <a:tcPr marL="0" marR="46298" marT="18519" marB="138895">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1580020968"/>
                  </a:ext>
                </a:extLst>
              </a:tr>
              <a:tr h="1195573">
                <a:tc>
                  <a:txBody>
                    <a:bodyPr/>
                    <a:lstStyle/>
                    <a:p>
                      <a:pPr>
                        <a:lnSpc>
                          <a:spcPct val="107000"/>
                        </a:lnSpc>
                        <a:spcAft>
                          <a:spcPts val="800"/>
                        </a:spcAft>
                      </a:pPr>
                      <a:r>
                        <a:rPr lang="en-GB" sz="1400" b="1" cap="none" spc="0">
                          <a:solidFill>
                            <a:schemeClr val="tx1"/>
                          </a:solidFill>
                          <a:effectLst/>
                        </a:rPr>
                        <a:t>Huang, S.S. &amp; Bowblis, J.R. (2018)</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400" b="1" cap="none" spc="0">
                          <a:solidFill>
                            <a:schemeClr val="tx1"/>
                          </a:solidFill>
                          <a:effectLst/>
                        </a:rPr>
                        <a:t>To examine whether nursing homes provide better quality when unemployment rates rise and explore mechanisms contributing to the relationship between quality and unemployment rates.</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400" b="1" cap="none" spc="0">
                          <a:solidFill>
                            <a:schemeClr val="tx1"/>
                          </a:solidFill>
                          <a:effectLst/>
                        </a:rPr>
                        <a:t>Quantitative secondary research</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400" b="1" cap="none" spc="0">
                          <a:solidFill>
                            <a:schemeClr val="tx1"/>
                          </a:solidFill>
                          <a:effectLst/>
                        </a:rPr>
                        <a:t>Higher nursing staff levels, lower employee turnover, and better workforce retention when unemployment rates rise</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551832968"/>
                  </a:ext>
                </a:extLst>
              </a:tr>
              <a:tr h="962379">
                <a:tc>
                  <a:txBody>
                    <a:bodyPr/>
                    <a:lstStyle/>
                    <a:p>
                      <a:pPr>
                        <a:lnSpc>
                          <a:spcPct val="107000"/>
                        </a:lnSpc>
                        <a:spcAft>
                          <a:spcPts val="800"/>
                        </a:spcAft>
                      </a:pPr>
                      <a:r>
                        <a:rPr lang="en-GB" sz="1400" b="1" cap="none" spc="0">
                          <a:solidFill>
                            <a:schemeClr val="tx1"/>
                          </a:solidFill>
                          <a:effectLst/>
                        </a:rPr>
                        <a:t>Islam, M.S., Baker, C., Huxley, P., Russell, I.T. and Dennis, M.S. (2017),</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spcAft>
                          <a:spcPts val="800"/>
                        </a:spcAft>
                      </a:pPr>
                      <a:r>
                        <a:rPr lang="en-GB" sz="1400" b="1" cap="none" spc="0" dirty="0">
                          <a:solidFill>
                            <a:schemeClr val="tx1"/>
                          </a:solidFill>
                          <a:effectLst/>
                        </a:rPr>
                        <a:t>Examines the high rates of staff turnover and absenteeism, and affect the quality of care they provide.</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spcAft>
                          <a:spcPts val="800"/>
                        </a:spcAft>
                      </a:pPr>
                      <a:r>
                        <a:rPr lang="en-GB" sz="1400" b="1" cap="none" spc="0" dirty="0">
                          <a:solidFill>
                            <a:schemeClr val="tx1"/>
                          </a:solidFill>
                          <a:effectLst/>
                        </a:rPr>
                        <a:t>Quantitative primary data 212 staff from 72 care homes.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spcAft>
                          <a:spcPts val="800"/>
                        </a:spcAft>
                      </a:pPr>
                      <a:r>
                        <a:rPr lang="en-GB" sz="1400" b="1" cap="none" spc="0" dirty="0">
                          <a:solidFill>
                            <a:schemeClr val="tx1"/>
                          </a:solidFill>
                          <a:effectLst/>
                        </a:rPr>
                        <a:t>Staff from nursing homes experienced more work stress than those from residential homes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46298" marT="18519" marB="13889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7309262"/>
                  </a:ext>
                </a:extLst>
              </a:tr>
            </a:tbl>
          </a:graphicData>
        </a:graphic>
      </p:graphicFrame>
    </p:spTree>
    <p:extLst>
      <p:ext uri="{BB962C8B-B14F-4D97-AF65-F5344CB8AC3E}">
        <p14:creationId xmlns:p14="http://schemas.microsoft.com/office/powerpoint/2010/main" val="371986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E657-99E4-D6EA-FCE8-B624C9766E71}"/>
              </a:ext>
            </a:extLst>
          </p:cNvPr>
          <p:cNvSpPr>
            <a:spLocks noGrp="1"/>
          </p:cNvSpPr>
          <p:nvPr>
            <p:ph type="ctrTitle"/>
          </p:nvPr>
        </p:nvSpPr>
        <p:spPr>
          <a:xfrm>
            <a:off x="1524000" y="675862"/>
            <a:ext cx="9144000" cy="649356"/>
          </a:xfrm>
        </p:spPr>
        <p:txBody>
          <a:bodyPr>
            <a:normAutofit fontScale="90000"/>
          </a:bodyPr>
          <a:lstStyle/>
          <a:p>
            <a:r>
              <a:rPr lang="en-GB" sz="4400" b="1" dirty="0"/>
              <a:t>Results</a:t>
            </a:r>
          </a:p>
        </p:txBody>
      </p:sp>
      <p:sp>
        <p:nvSpPr>
          <p:cNvPr id="3" name="Subtitle 2">
            <a:extLst>
              <a:ext uri="{FF2B5EF4-FFF2-40B4-BE49-F238E27FC236}">
                <a16:creationId xmlns:a16="http://schemas.microsoft.com/office/drawing/2014/main" id="{BBA78669-519C-83FA-1E16-13ED5947488B}"/>
              </a:ext>
            </a:extLst>
          </p:cNvPr>
          <p:cNvSpPr>
            <a:spLocks noGrp="1"/>
          </p:cNvSpPr>
          <p:nvPr>
            <p:ph type="subTitle" idx="1"/>
          </p:nvPr>
        </p:nvSpPr>
        <p:spPr>
          <a:xfrm>
            <a:off x="1523999" y="1325218"/>
            <a:ext cx="9833113" cy="5088833"/>
          </a:xfrm>
        </p:spPr>
        <p:txBody>
          <a:bodyPr>
            <a:normAutofit/>
          </a:bodyPr>
          <a:lstStyle/>
          <a:p>
            <a:endParaRPr lang="en-GB" dirty="0"/>
          </a:p>
          <a:p>
            <a:pPr marL="342900" indent="-342900" algn="l">
              <a:buFont typeface="Wingdings" panose="05000000000000000000" pitchFamily="2" charset="2"/>
              <a:buChar char="q"/>
            </a:pPr>
            <a:r>
              <a:rPr lang="en-GB" b="1" dirty="0"/>
              <a:t>Key findings:</a:t>
            </a:r>
          </a:p>
          <a:p>
            <a:pPr marL="800100" lvl="1" indent="-342900" algn="l">
              <a:buFont typeface="Wingdings" panose="05000000000000000000" pitchFamily="2" charset="2"/>
              <a:buChar char="§"/>
            </a:pPr>
            <a:r>
              <a:rPr lang="en-GB" sz="2600" dirty="0"/>
              <a:t>High levels of staff turnover impact negatively on the well-being of care or nursing home staff. </a:t>
            </a:r>
          </a:p>
          <a:p>
            <a:pPr marL="800100" lvl="1" indent="-342900" algn="l">
              <a:buFont typeface="Wingdings" panose="05000000000000000000" pitchFamily="2" charset="2"/>
              <a:buChar char="§"/>
            </a:pPr>
            <a:endParaRPr lang="en-GB" sz="2600" dirty="0"/>
          </a:p>
          <a:p>
            <a:pPr marL="1257300" lvl="2" indent="-342900" algn="l">
              <a:buFont typeface="Courier New" panose="02070309020205020404" pitchFamily="49" charset="0"/>
              <a:buChar char="o"/>
            </a:pPr>
            <a:r>
              <a:rPr lang="en-GB" sz="2400" dirty="0"/>
              <a:t>Negative impact include: Low staff morale, high levels of stress and low levels of care provided by employees.</a:t>
            </a:r>
          </a:p>
          <a:p>
            <a:pPr marL="342900" indent="-342900" algn="l">
              <a:buFont typeface="Wingdings" panose="05000000000000000000" pitchFamily="2" charset="2"/>
              <a:buChar char="q"/>
            </a:pPr>
            <a:endParaRPr lang="en-GB" sz="2600" dirty="0"/>
          </a:p>
          <a:p>
            <a:pPr marL="342900" indent="-342900" algn="l">
              <a:buFont typeface="Wingdings" panose="05000000000000000000" pitchFamily="2" charset="2"/>
              <a:buChar char="q"/>
            </a:pPr>
            <a:r>
              <a:rPr lang="en-GB" sz="2600" b="1" dirty="0"/>
              <a:t>Key Themes:</a:t>
            </a:r>
          </a:p>
          <a:p>
            <a:pPr marL="800100" lvl="1" indent="-342900" algn="l">
              <a:buFont typeface="Wingdings" panose="05000000000000000000" pitchFamily="2" charset="2"/>
              <a:buChar char="§"/>
            </a:pPr>
            <a:r>
              <a:rPr lang="en-GB" sz="2600" dirty="0"/>
              <a:t>Studies were mainly quantitative.</a:t>
            </a:r>
          </a:p>
          <a:p>
            <a:pPr marL="800100" lvl="1" indent="-342900" algn="l">
              <a:buFont typeface="Wingdings" panose="05000000000000000000" pitchFamily="2" charset="2"/>
              <a:buChar char="§"/>
            </a:pPr>
            <a:r>
              <a:rPr lang="en-GB" sz="2600" dirty="0"/>
              <a:t>Studies mainly focused on secondary data. </a:t>
            </a:r>
          </a:p>
          <a:p>
            <a:pPr marL="800100" lvl="1" indent="-342900" algn="l">
              <a:buFont typeface="Wingdings" panose="05000000000000000000" pitchFamily="2" charset="2"/>
              <a:buChar char="§"/>
            </a:pPr>
            <a:endParaRPr lang="en-GB" sz="2600" dirty="0"/>
          </a:p>
        </p:txBody>
      </p:sp>
    </p:spTree>
    <p:extLst>
      <p:ext uri="{BB962C8B-B14F-4D97-AF65-F5344CB8AC3E}">
        <p14:creationId xmlns:p14="http://schemas.microsoft.com/office/powerpoint/2010/main" val="162408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DC4EF-ECAC-E834-B791-7E98F142A6CE}"/>
              </a:ext>
            </a:extLst>
          </p:cNvPr>
          <p:cNvSpPr>
            <a:spLocks noGrp="1"/>
          </p:cNvSpPr>
          <p:nvPr>
            <p:ph type="ctrTitle"/>
          </p:nvPr>
        </p:nvSpPr>
        <p:spPr>
          <a:xfrm>
            <a:off x="1524000" y="438081"/>
            <a:ext cx="9144000" cy="966649"/>
          </a:xfrm>
        </p:spPr>
        <p:txBody>
          <a:bodyPr>
            <a:normAutofit/>
          </a:bodyPr>
          <a:lstStyle/>
          <a:p>
            <a:r>
              <a:rPr lang="en-GB" sz="4400" b="1" dirty="0"/>
              <a:t>Discussion</a:t>
            </a:r>
          </a:p>
        </p:txBody>
      </p:sp>
      <p:sp>
        <p:nvSpPr>
          <p:cNvPr id="3" name="Subtitle 2">
            <a:extLst>
              <a:ext uri="{FF2B5EF4-FFF2-40B4-BE49-F238E27FC236}">
                <a16:creationId xmlns:a16="http://schemas.microsoft.com/office/drawing/2014/main" id="{3A193674-3250-F1DD-AF40-EAA40060492F}"/>
              </a:ext>
            </a:extLst>
          </p:cNvPr>
          <p:cNvSpPr>
            <a:spLocks noGrp="1"/>
          </p:cNvSpPr>
          <p:nvPr>
            <p:ph type="subTitle" idx="1"/>
          </p:nvPr>
        </p:nvSpPr>
        <p:spPr>
          <a:xfrm>
            <a:off x="530087" y="1510748"/>
            <a:ext cx="11012555" cy="5009322"/>
          </a:xfrm>
        </p:spPr>
        <p:txBody>
          <a:bodyPr>
            <a:normAutofit fontScale="92500" lnSpcReduction="20000"/>
          </a:bodyPr>
          <a:lstStyle/>
          <a:p>
            <a:pPr marL="342900" indent="-342900" algn="l">
              <a:buFont typeface="Wingdings" panose="05000000000000000000" pitchFamily="2" charset="2"/>
              <a:buChar char="q"/>
            </a:pPr>
            <a:r>
              <a:rPr lang="en-GB" sz="2600" b="1" dirty="0"/>
              <a:t>Theme 1.</a:t>
            </a:r>
          </a:p>
          <a:p>
            <a:pPr marL="800100" lvl="1" indent="-342900" algn="l">
              <a:buFont typeface="Courier New" panose="02070309020205020404" pitchFamily="49" charset="0"/>
              <a:buChar char="o"/>
            </a:pPr>
            <a:r>
              <a:rPr lang="en-GB" sz="2600" dirty="0"/>
              <a:t>To fully understand the link between high staff turnover on the well-being of care staff, the best practice is to speak to the staff themselves and fully understand the issues causing the problem in a primary research.</a:t>
            </a:r>
          </a:p>
          <a:p>
            <a:pPr marL="342900" indent="-342900" algn="l">
              <a:buFont typeface="Wingdings" panose="05000000000000000000" pitchFamily="2" charset="2"/>
              <a:buChar char="q"/>
            </a:pPr>
            <a:r>
              <a:rPr lang="en-GB" sz="2600" b="1" dirty="0"/>
              <a:t>Theme 2.</a:t>
            </a:r>
          </a:p>
          <a:p>
            <a:pPr marL="800100" lvl="1" indent="-342900" algn="l">
              <a:buFont typeface="Courier New" panose="02070309020205020404" pitchFamily="49" charset="0"/>
              <a:buChar char="o"/>
            </a:pPr>
            <a:r>
              <a:rPr lang="en-GB" sz="2600" dirty="0"/>
              <a:t>Using quantitative research does not lead to a full understanding of the link between high staff turnover and the well-being of care staff because it only measures the data instead of fully describing, exploring or examining an issue that appears to not have studied.</a:t>
            </a:r>
          </a:p>
          <a:p>
            <a:pPr marL="342900" indent="-342900" algn="l">
              <a:buFont typeface="Wingdings" panose="05000000000000000000" pitchFamily="2" charset="2"/>
              <a:buChar char="q"/>
            </a:pPr>
            <a:r>
              <a:rPr lang="en-GB" sz="2600" b="1" dirty="0"/>
              <a:t>Importance of this research’s findings:</a:t>
            </a:r>
          </a:p>
          <a:p>
            <a:pPr marL="800100" lvl="1" indent="-342900" algn="l">
              <a:buFont typeface="Courier New" panose="02070309020205020404" pitchFamily="49" charset="0"/>
              <a:buChar char="o"/>
            </a:pPr>
            <a:r>
              <a:rPr lang="en-GB" sz="2600" dirty="0"/>
              <a:t>Helps the care setting understand the main issues and provide solutions on how to reduce staff turnover.</a:t>
            </a:r>
          </a:p>
          <a:p>
            <a:pPr marL="800100" lvl="1" indent="-342900" algn="l">
              <a:buFont typeface="Courier New" panose="02070309020205020404" pitchFamily="49" charset="0"/>
              <a:buChar char="o"/>
            </a:pPr>
            <a:r>
              <a:rPr lang="en-GB" sz="2600" dirty="0"/>
              <a:t>The findings contribute to high staff morale which would contribute to improved outcomes for resident.</a:t>
            </a:r>
          </a:p>
          <a:p>
            <a:pPr marL="800100" lvl="1" indent="-342900" algn="l">
              <a:buFont typeface="Courier New" panose="02070309020205020404" pitchFamily="49" charset="0"/>
              <a:buChar char="o"/>
            </a:pPr>
            <a:r>
              <a:rPr lang="en-GB" sz="2600" dirty="0"/>
              <a:t>Implementing recommendations could contribute to reduced cost of continually  recruiting and training of care staff.</a:t>
            </a:r>
          </a:p>
        </p:txBody>
      </p:sp>
    </p:spTree>
    <p:extLst>
      <p:ext uri="{BB962C8B-B14F-4D97-AF65-F5344CB8AC3E}">
        <p14:creationId xmlns:p14="http://schemas.microsoft.com/office/powerpoint/2010/main" val="75318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0036-9FF5-055B-4825-3F34B03510FE}"/>
              </a:ext>
            </a:extLst>
          </p:cNvPr>
          <p:cNvSpPr>
            <a:spLocks noGrp="1"/>
          </p:cNvSpPr>
          <p:nvPr>
            <p:ph type="title"/>
          </p:nvPr>
        </p:nvSpPr>
        <p:spPr/>
        <p:txBody>
          <a:bodyPr/>
          <a:lstStyle/>
          <a:p>
            <a:pPr algn="ctr"/>
            <a:r>
              <a:rPr lang="en-GB" b="1" dirty="0"/>
              <a:t>Conclusions</a:t>
            </a:r>
          </a:p>
        </p:txBody>
      </p:sp>
      <p:sp>
        <p:nvSpPr>
          <p:cNvPr id="3" name="Content Placeholder 2">
            <a:extLst>
              <a:ext uri="{FF2B5EF4-FFF2-40B4-BE49-F238E27FC236}">
                <a16:creationId xmlns:a16="http://schemas.microsoft.com/office/drawing/2014/main" id="{B1952E33-B7C7-EAE2-30EE-677F23CC27EB}"/>
              </a:ext>
            </a:extLst>
          </p:cNvPr>
          <p:cNvSpPr>
            <a:spLocks noGrp="1"/>
          </p:cNvSpPr>
          <p:nvPr>
            <p:ph idx="1"/>
          </p:nvPr>
        </p:nvSpPr>
        <p:spPr/>
        <p:txBody>
          <a:bodyPr>
            <a:norm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There seems to be high levels of staff turnover and vacancy rates in care</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homes.</a:t>
            </a:r>
          </a:p>
          <a:p>
            <a:r>
              <a:rPr lang="en-GB" sz="2400" dirty="0">
                <a:latin typeface="Calibri" panose="020F0502020204030204" pitchFamily="34" charset="0"/>
                <a:cs typeface="Times New Roman" panose="02020603050405020304" pitchFamily="18" charset="0"/>
              </a:rPr>
              <a:t>Low pay has been blamed for the unattractiveness of care home sector.</a:t>
            </a:r>
          </a:p>
          <a:p>
            <a:r>
              <a:rPr lang="en-GB" sz="2400" dirty="0">
                <a:latin typeface="Calibri" panose="020F0502020204030204" pitchFamily="34" charset="0"/>
                <a:cs typeface="Times New Roman" panose="02020603050405020304" pitchFamily="18" charset="0"/>
              </a:rPr>
              <a:t>Most studies focus on the impact </a:t>
            </a:r>
            <a:r>
              <a:rPr lang="en-GB" sz="2400" dirty="0">
                <a:effectLst/>
                <a:latin typeface="Calibri" panose="020F0502020204030204" pitchFamily="34" charset="0"/>
                <a:ea typeface="Calibri" panose="020F0502020204030204" pitchFamily="34" charset="0"/>
                <a:cs typeface="Times New Roman" panose="02020603050405020304" pitchFamily="18" charset="0"/>
              </a:rPr>
              <a:t>high levels of staff turnover on care provided to the residents but l</a:t>
            </a:r>
            <a:r>
              <a:rPr lang="en-GB" sz="2400" dirty="0">
                <a:latin typeface="Calibri" panose="020F0502020204030204" pitchFamily="34" charset="0"/>
                <a:cs typeface="Times New Roman" panose="02020603050405020304" pitchFamily="18" charset="0"/>
              </a:rPr>
              <a:t>ittle or no studies on the impact this has on employee wellbeing.</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400" dirty="0">
                <a:latin typeface="Calibri" panose="020F0502020204030204" pitchFamily="34" charset="0"/>
                <a:cs typeface="Times New Roman" panose="02020603050405020304" pitchFamily="18" charset="0"/>
              </a:rPr>
              <a:t>Initial results indicate that </a:t>
            </a:r>
            <a:r>
              <a:rPr lang="en-GB" sz="2400" dirty="0">
                <a:effectLst/>
                <a:latin typeface="Calibri" panose="020F0502020204030204" pitchFamily="34" charset="0"/>
                <a:ea typeface="Calibri" panose="020F0502020204030204" pitchFamily="34" charset="0"/>
                <a:cs typeface="Times New Roman" panose="02020603050405020304" pitchFamily="18" charset="0"/>
              </a:rPr>
              <a:t>high levels of staff turnover </a:t>
            </a:r>
            <a:r>
              <a:rPr lang="en-GB" sz="2400" dirty="0">
                <a:latin typeface="Calibri" panose="020F0502020204030204" pitchFamily="34" charset="0"/>
                <a:ea typeface="Calibri" panose="020F0502020204030204" pitchFamily="34" charset="0"/>
                <a:cs typeface="Times New Roman" panose="02020603050405020304" pitchFamily="18" charset="0"/>
              </a:rPr>
              <a:t>has negatively impacts on the wellbeing of care home staff.</a:t>
            </a:r>
          </a:p>
          <a:p>
            <a:r>
              <a:rPr lang="en-GB" sz="2400" dirty="0">
                <a:latin typeface="Calibri" panose="020F0502020204030204" pitchFamily="34" charset="0"/>
                <a:cs typeface="Times New Roman" panose="02020603050405020304" pitchFamily="18" charset="0"/>
              </a:rPr>
              <a:t>Implementing the findings of this study contributes to tangible benefits for care staff, care homes and other policy bodies.</a:t>
            </a:r>
            <a:endParaRPr lang="en-GB" sz="2400" dirty="0"/>
          </a:p>
        </p:txBody>
      </p:sp>
    </p:spTree>
    <p:extLst>
      <p:ext uri="{BB962C8B-B14F-4D97-AF65-F5344CB8AC3E}">
        <p14:creationId xmlns:p14="http://schemas.microsoft.com/office/powerpoint/2010/main" val="152602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0036-9FF5-055B-4825-3F34B03510FE}"/>
              </a:ext>
            </a:extLst>
          </p:cNvPr>
          <p:cNvSpPr>
            <a:spLocks noGrp="1"/>
          </p:cNvSpPr>
          <p:nvPr>
            <p:ph type="title"/>
          </p:nvPr>
        </p:nvSpPr>
        <p:spPr>
          <a:xfrm>
            <a:off x="838200" y="365125"/>
            <a:ext cx="10515600" cy="721553"/>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B1952E33-B7C7-EAE2-30EE-677F23CC27EB}"/>
              </a:ext>
            </a:extLst>
          </p:cNvPr>
          <p:cNvSpPr>
            <a:spLocks noGrp="1"/>
          </p:cNvSpPr>
          <p:nvPr>
            <p:ph idx="1"/>
          </p:nvPr>
        </p:nvSpPr>
        <p:spPr>
          <a:xfrm>
            <a:off x="838200" y="1086678"/>
            <a:ext cx="10515600" cy="5090285"/>
          </a:xfrm>
        </p:spPr>
        <p:txBody>
          <a:bodyPr>
            <a:normAutofit fontScale="92500" lnSpcReduction="20000"/>
          </a:bodyPr>
          <a:lstStyle/>
          <a:p>
            <a:pPr>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Allan, S. and Vadean, F. (2019) The Association Between Staff Retention and English Care Home Quality. Journal of Aging and Social Policy, ISSN 0895-9420. (In press).</a:t>
            </a:r>
          </a:p>
          <a:p>
            <a:pPr>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Antwi, YA and Bowblis, J.R. (2018) The impact of nurse turnover on quality and mortality in nursing homes: Evidence from the Great Recession, American Journal of Health Economics, 4(2), 131-163.</a:t>
            </a:r>
          </a:p>
          <a:p>
            <a:pPr>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Huang, S.S. &amp; Bowblis, J.R. (2018) Is the Quality of Nursing Homes Counter-Cyclical? Evidence from 2001 Through 2015. The Gerontologist. </a:t>
            </a:r>
            <a:r>
              <a:rPr lang="en-GB" sz="2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https://doi.org/10.1093/geront/gny148</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p>
          <a:p>
            <a:pPr algn="just">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Islam, M.S., Baker, C., Huxley, P., Russell, I.T. and Dennis, M.S. (2017), ‘The nature, characteristics and associations of care home staff stress and wellbeing: a national survey’, BMC Nursing, vol. 16, pp. 1–10.</a:t>
            </a:r>
          </a:p>
          <a:p>
            <a:pPr>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National Audit Office (2014) Adult social care in England: overview. National Audit Office: London.</a:t>
            </a:r>
          </a:p>
          <a:p>
            <a:pPr>
              <a:lnSpc>
                <a:spcPct val="107000"/>
              </a:lnSpc>
              <a:spcAft>
                <a:spcPts val="800"/>
              </a:spcAft>
              <a:buFont typeface="Courier New" panose="02070309020205020404" pitchFamily="49" charset="0"/>
              <a:buChar char="o"/>
            </a:pPr>
            <a:r>
              <a:rPr lang="en-GB" sz="2200" dirty="0">
                <a:effectLst/>
                <a:latin typeface="Calibri" panose="020F0502020204030204" pitchFamily="34" charset="0"/>
                <a:ea typeface="Calibri" panose="020F0502020204030204" pitchFamily="34" charset="0"/>
                <a:cs typeface="Times New Roman" panose="02020603050405020304" pitchFamily="18" charset="0"/>
              </a:rPr>
              <a:t>Skills for Care (2016) The state of the adult social care sector and workforce in England, 2016. Skills for Care: Leeds.</a:t>
            </a:r>
          </a:p>
          <a:p>
            <a:endParaRPr lang="en-GB" dirty="0"/>
          </a:p>
        </p:txBody>
      </p:sp>
    </p:spTree>
    <p:extLst>
      <p:ext uri="{BB962C8B-B14F-4D97-AF65-F5344CB8AC3E}">
        <p14:creationId xmlns:p14="http://schemas.microsoft.com/office/powerpoint/2010/main" val="3785728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1114</Words>
  <Application>Microsoft Office PowerPoint</Application>
  <PresentationFormat>Widescreen</PresentationFormat>
  <Paragraphs>90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Courier New</vt:lpstr>
      <vt:lpstr>Wingdings</vt:lpstr>
      <vt:lpstr>Office Theme</vt:lpstr>
      <vt:lpstr>Module: Introduction to Research (BMHP5005)</vt:lpstr>
      <vt:lpstr>      Introduction - Research Focus </vt:lpstr>
      <vt:lpstr>Justification of importance of this research</vt:lpstr>
      <vt:lpstr>Research objectives</vt:lpstr>
      <vt:lpstr>Research Methods</vt:lpstr>
      <vt:lpstr>Literature Review – Sample of Studies Reviewed</vt:lpstr>
      <vt:lpstr>Results</vt:lpstr>
      <vt:lpstr>Discussion</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dc:title>
  <dc:creator>Sam Cuffie</dc:creator>
  <cp:lastModifiedBy>Sam Cuffie</cp:lastModifiedBy>
  <cp:revision>2</cp:revision>
  <dcterms:created xsi:type="dcterms:W3CDTF">2022-08-11T03:39:22Z</dcterms:created>
  <dcterms:modified xsi:type="dcterms:W3CDTF">2022-08-12T21:41:44Z</dcterms:modified>
</cp:coreProperties>
</file>