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1"/>
  </p:sldMasterIdLst>
  <p:sldIdLst>
    <p:sldId id="256" r:id="rId2"/>
    <p:sldId id="258" r:id="rId3"/>
    <p:sldId id="259" r:id="rId4"/>
    <p:sldId id="260" r:id="rId5"/>
    <p:sldId id="261" r:id="rId6"/>
    <p:sldId id="262" r:id="rId7"/>
    <p:sldId id="263" r:id="rId8"/>
    <p:sldId id="267"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1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727745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147237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963112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B8EA5D-33EF-4C40-B111-4A6D60F7BC3D}" type="datetimeFigureOut">
              <a:rPr lang="en-IN" smtClean="0"/>
              <a:t>21/11/22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2206887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8EA5D-33EF-4C40-B111-4A6D60F7BC3D}" type="datetimeFigureOut">
              <a:rPr lang="en-IN" smtClean="0"/>
              <a:t>21/11/22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2329290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B8EA5D-33EF-4C40-B111-4A6D60F7BC3D}" type="datetimeFigureOut">
              <a:rPr lang="en-IN" smtClean="0"/>
              <a:t>21/11/22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836787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B8EA5D-33EF-4C40-B111-4A6D60F7BC3D}" type="datetimeFigureOut">
              <a:rPr lang="en-IN" smtClean="0"/>
              <a:t>21/11/22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66910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8EA5D-33EF-4C40-B111-4A6D60F7BC3D}" type="datetimeFigureOut">
              <a:rPr lang="en-IN" smtClean="0"/>
              <a:t>21/11/22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542113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8EA5D-33EF-4C40-B111-4A6D60F7BC3D}" type="datetimeFigureOut">
              <a:rPr lang="en-IN" smtClean="0"/>
              <a:t>21/11/22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2372344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8EA5D-33EF-4C40-B111-4A6D60F7BC3D}" type="datetimeFigureOut">
              <a:rPr lang="en-IN" smtClean="0"/>
              <a:t>21/11/22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290745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133134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753299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2877384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791701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49200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3840501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5018254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8EA5D-33EF-4C40-B111-4A6D60F7BC3D}" type="datetimeFigureOut">
              <a:rPr lang="en-IN" smtClean="0"/>
              <a:t>21/11/22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2C9E92-2EE8-45F2-BE9D-5C4412D34D1B}" type="slidenum">
              <a:rPr lang="en-IN" smtClean="0"/>
              <a:t>‹#›</a:t>
            </a:fld>
            <a:endParaRPr lang="en-IN"/>
          </a:p>
        </p:txBody>
      </p:sp>
    </p:spTree>
    <p:extLst>
      <p:ext uri="{BB962C8B-B14F-4D97-AF65-F5344CB8AC3E}">
        <p14:creationId xmlns:p14="http://schemas.microsoft.com/office/powerpoint/2010/main" val="978779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B8EA5D-33EF-4C40-B111-4A6D60F7BC3D}" type="datetimeFigureOut">
              <a:rPr lang="en-IN" smtClean="0"/>
              <a:t>21/11/22</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2C9E92-2EE8-45F2-BE9D-5C4412D34D1B}" type="slidenum">
              <a:rPr lang="en-IN" smtClean="0"/>
              <a:t>‹#›</a:t>
            </a:fld>
            <a:endParaRPr lang="en-IN"/>
          </a:p>
        </p:txBody>
      </p:sp>
    </p:spTree>
    <p:extLst>
      <p:ext uri="{BB962C8B-B14F-4D97-AF65-F5344CB8AC3E}">
        <p14:creationId xmlns:p14="http://schemas.microsoft.com/office/powerpoint/2010/main" val="1825620317"/>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 id="2147483887" r:id="rId12"/>
    <p:sldLayoutId id="2147483888" r:id="rId13"/>
    <p:sldLayoutId id="2147483889" r:id="rId14"/>
    <p:sldLayoutId id="2147483890" r:id="rId15"/>
    <p:sldLayoutId id="2147483891" r:id="rId16"/>
    <p:sldLayoutId id="2147483892" r:id="rId17"/>
    <p:sldLayoutId id="2147483893"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nhglobalpartners.com/business-opportunities-india/" TargetMode="External"/><Relationship Id="rId2" Type="http://schemas.openxmlformats.org/officeDocument/2006/relationships/hyperlink" Target="https://www.mapsofindia.com/india/" TargetMode="External"/><Relationship Id="rId1" Type="http://schemas.openxmlformats.org/officeDocument/2006/relationships/slideLayout" Target="../slideLayouts/slideLayout2.xml"/><Relationship Id="rId4" Type="http://schemas.openxmlformats.org/officeDocument/2006/relationships/hyperlink" Target="https://www.tmf-group.com/en/news-insights/business-culture/top-challenges-in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C4EB5-2611-0684-04E6-432CC77544EC}"/>
              </a:ext>
            </a:extLst>
          </p:cNvPr>
          <p:cNvSpPr>
            <a:spLocks noGrp="1"/>
          </p:cNvSpPr>
          <p:nvPr>
            <p:ph type="title"/>
          </p:nvPr>
        </p:nvSpPr>
        <p:spPr>
          <a:xfrm>
            <a:off x="457199" y="3996266"/>
            <a:ext cx="10515600" cy="2184401"/>
          </a:xfrm>
        </p:spPr>
        <p:txBody>
          <a:bodyPr>
            <a:normAutofit fontScale="90000"/>
          </a:bodyPr>
          <a:lstStyle/>
          <a:p>
            <a:r>
              <a:rPr lang="en-US" b="1" dirty="0"/>
              <a:t>           </a:t>
            </a:r>
            <a:r>
              <a:rPr lang="en-US" b="1" dirty="0">
                <a:latin typeface="Arial" panose="020B0604020202020204" pitchFamily="34" charset="0"/>
                <a:cs typeface="Arial" panose="020B0604020202020204" pitchFamily="34" charset="0"/>
              </a:rPr>
              <a:t>Lecturer: Dr. Rexon Nting</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Student Name : Navjot Kaur</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Student ID: 2214338</a:t>
            </a:r>
            <a:br>
              <a:rPr lang="en-US"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CODE</a:t>
            </a:r>
            <a:r>
              <a:rPr lang="en-US" b="1" dirty="0">
                <a:latin typeface="Arial" panose="020B0604020202020204" pitchFamily="34" charset="0"/>
                <a:cs typeface="Arial" panose="020B0604020202020204" pitchFamily="34" charset="0"/>
              </a:rPr>
              <a:t>:LCBB4005</a:t>
            </a:r>
            <a:endParaRPr lang="en-IN" b="1"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63BB1BAA-AFFA-DB29-4399-1FBCD6D15158}"/>
              </a:ext>
            </a:extLst>
          </p:cNvPr>
          <p:cNvSpPr txBox="1">
            <a:spLocks/>
          </p:cNvSpPr>
          <p:nvPr/>
        </p:nvSpPr>
        <p:spPr>
          <a:xfrm>
            <a:off x="987996" y="221192"/>
            <a:ext cx="11523133" cy="320780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000" b="1" dirty="0">
                <a:latin typeface="Arial" panose="020B0604020202020204" pitchFamily="34" charset="0"/>
                <a:cs typeface="Arial" panose="020B0604020202020204" pitchFamily="34" charset="0"/>
              </a:rPr>
              <a:t>Presentation on Global            Business Environment</a:t>
            </a:r>
            <a:endParaRPr lang="en-IN" sz="6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6804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AF6A5-7FBE-81B5-0A4F-2A7AE1143162}"/>
              </a:ext>
            </a:extLst>
          </p:cNvPr>
          <p:cNvSpPr>
            <a:spLocks noGrp="1"/>
          </p:cNvSpPr>
          <p:nvPr>
            <p:ph type="title"/>
          </p:nvPr>
        </p:nvSpPr>
        <p:spPr/>
        <p:txBody>
          <a:bodyPr/>
          <a:lstStyle/>
          <a:p>
            <a:r>
              <a:rPr lang="en-US" b="1" dirty="0">
                <a:latin typeface="Arial Rounded MT Bold" panose="020F0704030504030204" pitchFamily="34" charset="77"/>
                <a:cs typeface="Arial" panose="020B0604020202020204" pitchFamily="34" charset="0"/>
              </a:rPr>
              <a:t>Introduction</a:t>
            </a:r>
            <a:br>
              <a:rPr lang="en-IN" b="1" dirty="0">
                <a:latin typeface="Arial Rounded MT Bold" panose="020F0704030504030204" pitchFamily="34" charset="77"/>
                <a:cs typeface="Arial" panose="020B0604020202020204" pitchFamily="34" charset="0"/>
              </a:rPr>
            </a:br>
            <a:endParaRPr lang="en-IN" dirty="0">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A702E538-78A4-2D53-A853-3CABCDDF490F}"/>
              </a:ext>
            </a:extLst>
          </p:cNvPr>
          <p:cNvSpPr>
            <a:spLocks noGrp="1"/>
          </p:cNvSpPr>
          <p:nvPr>
            <p:ph sz="quarter" idx="13"/>
          </p:nvPr>
        </p:nvSpPr>
        <p:spPr>
          <a:xfrm>
            <a:off x="5762624" y="2438399"/>
            <a:ext cx="5740400" cy="2954866"/>
          </a:xfrm>
        </p:spPr>
        <p:txBody>
          <a:bodyPr>
            <a:noAutofit/>
          </a:bodyPr>
          <a:lstStyle/>
          <a:p>
            <a:pPr marL="0" indent="0">
              <a:buNone/>
            </a:pPr>
            <a:r>
              <a:rPr lang="en-US" sz="2600" cap="none" dirty="0">
                <a:solidFill>
                  <a:schemeClr val="bg2">
                    <a:lumMod val="25000"/>
                  </a:schemeClr>
                </a:solidFill>
                <a:latin typeface="Arial" panose="020B0604020202020204" pitchFamily="34" charset="0"/>
                <a:cs typeface="Arial" panose="020B0604020202020204" pitchFamily="34" charset="0"/>
              </a:rPr>
              <a:t>The main objective of this presentation is to give an overview of main key-points of my research.</a:t>
            </a:r>
          </a:p>
          <a:p>
            <a:pPr marL="0" indent="0" algn="just">
              <a:buNone/>
            </a:pPr>
            <a:r>
              <a:rPr lang="en-US" sz="2600" cap="none" dirty="0">
                <a:solidFill>
                  <a:schemeClr val="bg2">
                    <a:lumMod val="25000"/>
                  </a:schemeClr>
                </a:solidFill>
                <a:latin typeface="Arial" panose="020B0604020202020204" pitchFamily="34" charset="0"/>
                <a:cs typeface="Arial" panose="020B0604020202020204" pitchFamily="34" charset="0"/>
              </a:rPr>
              <a:t>As Tesco plc plans to grow business in  developing country India. This presentation will cover the key opportunities and challenges, and barriers which will be faced by the company during this plan.</a:t>
            </a:r>
            <a:endParaRPr lang="en-IN" sz="2600" cap="none" dirty="0">
              <a:solidFill>
                <a:schemeClr val="bg2">
                  <a:lumMod val="25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5FDF4F4-667E-70A7-DFF5-FA5F6DF799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296" y="1761066"/>
            <a:ext cx="5303461" cy="4558347"/>
          </a:xfrm>
          <a:prstGeom prst="rect">
            <a:avLst/>
          </a:prstGeom>
        </p:spPr>
      </p:pic>
    </p:spTree>
    <p:extLst>
      <p:ext uri="{BB962C8B-B14F-4D97-AF65-F5344CB8AC3E}">
        <p14:creationId xmlns:p14="http://schemas.microsoft.com/office/powerpoint/2010/main" val="926064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13216-CA0C-2D6A-82D2-265FE3CF809E}"/>
              </a:ext>
            </a:extLst>
          </p:cNvPr>
          <p:cNvSpPr>
            <a:spLocks noGrp="1"/>
          </p:cNvSpPr>
          <p:nvPr>
            <p:ph type="title"/>
          </p:nvPr>
        </p:nvSpPr>
        <p:spPr>
          <a:xfrm>
            <a:off x="1425698" y="-293077"/>
            <a:ext cx="10766302" cy="2930836"/>
          </a:xfrm>
        </p:spPr>
        <p:txBody>
          <a:bodyPr>
            <a:normAutofit/>
          </a:bodyPr>
          <a:lstStyle/>
          <a:p>
            <a:r>
              <a:rPr lang="en-US" b="1" dirty="0">
                <a:latin typeface="Arial Rounded MT Bold" panose="020F0704030504030204" pitchFamily="34" charset="77"/>
                <a:cs typeface="Arial" panose="020B0604020202020204" pitchFamily="34" charset="0"/>
              </a:rPr>
              <a:t>Introduction</a:t>
            </a:r>
            <a:r>
              <a:rPr lang="en-US" dirty="0">
                <a:latin typeface="Arial Rounded MT Bold" panose="020F0704030504030204" pitchFamily="34" charset="77"/>
                <a:cs typeface="Arial" panose="020B0604020202020204" pitchFamily="34" charset="0"/>
              </a:rPr>
              <a:t> </a:t>
            </a:r>
            <a:r>
              <a:rPr lang="en-US" b="1" dirty="0">
                <a:latin typeface="Arial Rounded MT Bold" panose="020F0704030504030204" pitchFamily="34" charset="77"/>
                <a:cs typeface="Arial" panose="020B0604020202020204" pitchFamily="34" charset="0"/>
              </a:rPr>
              <a:t>about </a:t>
            </a:r>
            <a:r>
              <a:rPr lang="en-IN" b="1" dirty="0">
                <a:latin typeface="Arial Rounded MT Bold" panose="020F0704030504030204" pitchFamily="34" charset="77"/>
                <a:cs typeface="Arial" panose="020B0604020202020204" pitchFamily="34" charset="0"/>
              </a:rPr>
              <a:t>India </a:t>
            </a:r>
            <a:r>
              <a:rPr lang="en-US" b="1" dirty="0">
                <a:latin typeface="Arial Rounded MT Bold" panose="020F0704030504030204" pitchFamily="34" charset="77"/>
                <a:cs typeface="Arial" panose="020B0604020202020204" pitchFamily="34" charset="0"/>
              </a:rPr>
              <a:t>as selected country by foreign business</a:t>
            </a:r>
            <a:endParaRPr lang="en-IN" b="1" dirty="0">
              <a:latin typeface="Arial Rounded MT Bold" panose="020F0704030504030204" pitchFamily="34" charset="77"/>
              <a:cs typeface="Arial" panose="020B0604020202020204" pitchFamily="34" charset="0"/>
            </a:endParaRPr>
          </a:p>
        </p:txBody>
      </p:sp>
      <p:sp>
        <p:nvSpPr>
          <p:cNvPr id="8" name="Text Placeholder 7">
            <a:extLst>
              <a:ext uri="{FF2B5EF4-FFF2-40B4-BE49-F238E27FC236}">
                <a16:creationId xmlns:a16="http://schemas.microsoft.com/office/drawing/2014/main" id="{46FE7F62-F12F-797B-5422-7F21946229A7}"/>
              </a:ext>
            </a:extLst>
          </p:cNvPr>
          <p:cNvSpPr>
            <a:spLocks noGrp="1"/>
          </p:cNvSpPr>
          <p:nvPr>
            <p:ph type="body" sz="quarter" idx="13"/>
          </p:nvPr>
        </p:nvSpPr>
        <p:spPr>
          <a:xfrm>
            <a:off x="8355338" y="4791339"/>
            <a:ext cx="10018713" cy="1287585"/>
          </a:xfrm>
        </p:spPr>
        <p:txBody>
          <a:bodyPr/>
          <a:lstStyle/>
          <a:p>
            <a:r>
              <a:rPr lang="en-IN" b="1" dirty="0">
                <a:solidFill>
                  <a:schemeClr val="tx1">
                    <a:lumMod val="75000"/>
                    <a:lumOff val="25000"/>
                  </a:schemeClr>
                </a:solidFill>
                <a:latin typeface="Arial Rounded MT Bold" panose="020F0704030504030204" pitchFamily="34" charset="77"/>
              </a:rPr>
              <a:t>(Grimsely, 2014)</a:t>
            </a:r>
            <a:endParaRPr lang="en-US" b="1" dirty="0">
              <a:solidFill>
                <a:schemeClr val="tx1">
                  <a:lumMod val="75000"/>
                  <a:lumOff val="25000"/>
                </a:schemeClr>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7CA316BD-5737-BD0B-0E98-995A2B24296D}"/>
              </a:ext>
            </a:extLst>
          </p:cNvPr>
          <p:cNvSpPr>
            <a:spLocks noGrp="1"/>
          </p:cNvSpPr>
          <p:nvPr>
            <p:ph type="body" idx="1"/>
          </p:nvPr>
        </p:nvSpPr>
        <p:spPr>
          <a:xfrm>
            <a:off x="1425698" y="2341542"/>
            <a:ext cx="10018713" cy="3093590"/>
          </a:xfrm>
        </p:spPr>
        <p:txBody>
          <a:bodyPr>
            <a:noAutofit/>
          </a:bodyPr>
          <a:lstStyle/>
          <a:p>
            <a:pPr marL="457200" indent="-457200">
              <a:buFont typeface="Arial" panose="020B0604020202020204" pitchFamily="34" charset="0"/>
              <a:buChar char="•"/>
            </a:pPr>
            <a:r>
              <a:rPr lang="en-US" sz="2600" cap="none"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Developing country with the area 3,287,263 square kilometers area  </a:t>
            </a:r>
          </a:p>
          <a:p>
            <a:pPr marL="457200" indent="-457200">
              <a:buFont typeface="Arial" panose="020B0604020202020204" pitchFamily="34" charset="0"/>
              <a:buChar char="•"/>
            </a:pPr>
            <a:r>
              <a:rPr lang="en-US" sz="2600" cap="none"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It has recognized as the largest democracy of the world, and as impactful country globally. </a:t>
            </a:r>
            <a:endParaRPr lang="en-US" sz="2600" cap="none"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Arial" panose="020B0604020202020204" pitchFamily="34" charset="0"/>
              <a:buChar char="•"/>
            </a:pPr>
            <a:r>
              <a:rPr lang="en-US" sz="2600" cap="none"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India is the seventh largest country in the world,  is known for its diverse culture and rich heritage. </a:t>
            </a:r>
          </a:p>
          <a:p>
            <a:pPr marL="457200" indent="-457200">
              <a:buFont typeface="Arial" panose="020B0604020202020204" pitchFamily="34" charset="0"/>
              <a:buChar char="•"/>
            </a:pPr>
            <a:r>
              <a:rPr lang="en-US" sz="26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Fast</a:t>
            </a:r>
            <a:r>
              <a:rPr lang="en-US" sz="2600" cap="none"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-growing economies</a:t>
            </a:r>
            <a:endParaRPr lang="en-IN" sz="2600" cap="none"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9949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90E8-D079-3C2D-5040-D5BE60EEBCA8}"/>
              </a:ext>
            </a:extLst>
          </p:cNvPr>
          <p:cNvSpPr>
            <a:spLocks noGrp="1"/>
          </p:cNvSpPr>
          <p:nvPr>
            <p:ph type="title"/>
          </p:nvPr>
        </p:nvSpPr>
        <p:spPr>
          <a:xfrm>
            <a:off x="1484313" y="380391"/>
            <a:ext cx="10018712" cy="2727325"/>
          </a:xfrm>
        </p:spPr>
        <p:txBody>
          <a:bodyPr>
            <a:normAutofit/>
          </a:bodyPr>
          <a:lstStyle/>
          <a:p>
            <a:r>
              <a:rPr lang="en-US" sz="4100" b="1" dirty="0">
                <a:ln>
                  <a:noFill/>
                </a:ln>
                <a:effectLst>
                  <a:outerShdw blurRad="38100" dist="25400" dir="5400000" algn="ctr">
                    <a:srgbClr val="6E747A">
                      <a:alpha val="43000"/>
                    </a:srgbClr>
                  </a:outerShdw>
                </a:effectLst>
                <a:latin typeface="Arial Rounded MT Bold" panose="020F0704030504030204" pitchFamily="34" charset="77"/>
                <a:ea typeface="Times New Roman" panose="02020603050405020304" pitchFamily="18" charset="0"/>
              </a:rPr>
              <a:t>The opportunities faced by Tesco plc in India</a:t>
            </a:r>
            <a:endParaRPr lang="en-IN" sz="4100" b="1" dirty="0">
              <a:latin typeface="Arial Rounded MT Bold" panose="020F0704030504030204" pitchFamily="34" charset="77"/>
            </a:endParaRPr>
          </a:p>
        </p:txBody>
      </p:sp>
      <p:sp>
        <p:nvSpPr>
          <p:cNvPr id="4" name="Text Placeholder 3">
            <a:extLst>
              <a:ext uri="{FF2B5EF4-FFF2-40B4-BE49-F238E27FC236}">
                <a16:creationId xmlns:a16="http://schemas.microsoft.com/office/drawing/2014/main" id="{C1C50D7F-9F23-9B4E-3DDD-F1F07A1D6125}"/>
              </a:ext>
            </a:extLst>
          </p:cNvPr>
          <p:cNvSpPr>
            <a:spLocks noGrp="1"/>
          </p:cNvSpPr>
          <p:nvPr>
            <p:ph type="body" sz="quarter" idx="13"/>
          </p:nvPr>
        </p:nvSpPr>
        <p:spPr>
          <a:xfrm>
            <a:off x="8648415" y="4416994"/>
            <a:ext cx="10018713" cy="1509672"/>
          </a:xfrm>
        </p:spPr>
        <p:txBody>
          <a:bodyPr/>
          <a:lstStyle/>
          <a:p>
            <a:r>
              <a:rPr lang="en-IN" b="1" dirty="0">
                <a:solidFill>
                  <a:schemeClr val="tx1">
                    <a:lumMod val="75000"/>
                    <a:lumOff val="25000"/>
                  </a:schemeClr>
                </a:solidFill>
                <a:latin typeface="Arial Rounded MT Bold" panose="020F0704030504030204" pitchFamily="34" charset="77"/>
              </a:rPr>
              <a:t>(Donnely, 2020)</a:t>
            </a:r>
            <a:endParaRPr lang="en-US" b="1" dirty="0">
              <a:solidFill>
                <a:schemeClr val="tx1">
                  <a:lumMod val="75000"/>
                  <a:lumOff val="25000"/>
                </a:schemeClr>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4ED7D024-3175-D68A-A349-DB8EFAA75E32}"/>
              </a:ext>
            </a:extLst>
          </p:cNvPr>
          <p:cNvSpPr>
            <a:spLocks noGrp="1"/>
          </p:cNvSpPr>
          <p:nvPr>
            <p:ph type="body" idx="1"/>
          </p:nvPr>
        </p:nvSpPr>
        <p:spPr>
          <a:xfrm>
            <a:off x="1484312" y="2720976"/>
            <a:ext cx="10018713" cy="2228768"/>
          </a:xfrm>
        </p:spPr>
        <p:txBody>
          <a:bodyPr>
            <a:noAutofit/>
          </a:bodyPr>
          <a:lstStyle/>
          <a:p>
            <a:pPr marL="457200" indent="-457200">
              <a:buFont typeface="Arial" panose="020B0604020202020204" pitchFamily="34" charset="0"/>
              <a:buChar char="•"/>
            </a:pPr>
            <a:r>
              <a:rPr lang="en-US" sz="2400" b="1"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Huge amount of experienced people and skilled workers. </a:t>
            </a:r>
          </a:p>
          <a:p>
            <a:pPr marL="457200" indent="-457200">
              <a:buFont typeface="Arial" panose="020B0604020202020204" pitchFamily="34" charset="0"/>
              <a:buChar char="•"/>
            </a:pPr>
            <a:r>
              <a:rPr lang="en-US" sz="2400" b="1"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A</a:t>
            </a:r>
            <a:r>
              <a:rPr lang="en-US" sz="2400" b="1"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ffordable compensation</a:t>
            </a:r>
            <a:endParaRPr lang="en-US" sz="2400" b="1"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Arial" panose="020B0604020202020204" pitchFamily="34" charset="0"/>
              <a:buChar char="•"/>
            </a:pPr>
            <a:r>
              <a:rPr lang="en-US" sz="2400" b="1"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T</a:t>
            </a:r>
            <a:r>
              <a:rPr lang="en-US" sz="2400" b="1"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he lowered entry restrictions </a:t>
            </a:r>
          </a:p>
          <a:p>
            <a:pPr marL="457200" indent="-457200">
              <a:buFont typeface="Arial" panose="020B0604020202020204" pitchFamily="34" charset="0"/>
              <a:buChar char="•"/>
            </a:pPr>
            <a:r>
              <a:rPr lang="en-US" sz="2400" b="1" dirty="0">
                <a:ln>
                  <a:noFill/>
                </a:ln>
                <a:solidFill>
                  <a:schemeClr val="bg2">
                    <a:lumMod val="25000"/>
                  </a:schemeClr>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cs typeface="Arial" panose="020B0604020202020204" pitchFamily="34" charset="0"/>
              </a:rPr>
              <a:t>Technological development</a:t>
            </a:r>
          </a:p>
          <a:p>
            <a:pPr marL="457200" indent="-457200">
              <a:buFont typeface="Arial" panose="020B0604020202020204" pitchFamily="34" charset="0"/>
              <a:buChar char="•"/>
            </a:pPr>
            <a:r>
              <a:rPr lang="en-US" sz="2400" b="1" dirty="0">
                <a:ln>
                  <a:noFill/>
                </a:ln>
                <a:solidFill>
                  <a:schemeClr val="bg2">
                    <a:lumMod val="25000"/>
                  </a:schemeClr>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cs typeface="Arial" panose="020B0604020202020204" pitchFamily="34" charset="0"/>
              </a:rPr>
              <a:t>Developing market</a:t>
            </a:r>
            <a:r>
              <a:rPr lang="en-US" sz="2400" i="1" dirty="0">
                <a:ln>
                  <a:noFill/>
                </a:ln>
                <a:solidFill>
                  <a:schemeClr val="bg2">
                    <a:lumMod val="25000"/>
                  </a:schemeClr>
                </a:solidFill>
                <a:effectLst>
                  <a:outerShdw blurRad="38100" dist="25400" dir="5400000" algn="ctr">
                    <a:srgbClr val="6E747A">
                      <a:alpha val="43000"/>
                    </a:srgbClr>
                  </a:outerShdw>
                </a:effectLst>
                <a:latin typeface="Arial" panose="020B0604020202020204" pitchFamily="34" charset="0"/>
                <a:ea typeface="Times New Roman" panose="02020603050405020304" pitchFamily="18" charset="0"/>
                <a:cs typeface="Arial" panose="020B0604020202020204" pitchFamily="34" charset="0"/>
              </a:rPr>
              <a:t>;</a:t>
            </a:r>
            <a:endParaRPr lang="en-IN" sz="2400" b="1"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132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6B8A-D3C4-995F-D4D1-429CBA0A0329}"/>
              </a:ext>
            </a:extLst>
          </p:cNvPr>
          <p:cNvSpPr>
            <a:spLocks noGrp="1"/>
          </p:cNvSpPr>
          <p:nvPr>
            <p:ph type="title"/>
          </p:nvPr>
        </p:nvSpPr>
        <p:spPr>
          <a:xfrm>
            <a:off x="1484313" y="193678"/>
            <a:ext cx="10018712" cy="2727325"/>
          </a:xfrm>
        </p:spPr>
        <p:txBody>
          <a:bodyPr>
            <a:normAutofit/>
          </a:bodyPr>
          <a:lstStyle/>
          <a:p>
            <a:r>
              <a:rPr lang="en-US" sz="4400" b="1" dirty="0">
                <a:latin typeface="Arial Rounded MT Bold" panose="020F0704030504030204" pitchFamily="34" charset="77"/>
                <a:cs typeface="Arial" panose="020B0604020202020204" pitchFamily="34" charset="0"/>
              </a:rPr>
              <a:t>Challenges faced by foreign business in India</a:t>
            </a:r>
            <a:endParaRPr lang="en-IN" sz="4400" b="1" dirty="0">
              <a:latin typeface="Arial Rounded MT Bold" panose="020F0704030504030204" pitchFamily="34" charset="77"/>
              <a:cs typeface="Arial" panose="020B0604020202020204" pitchFamily="34" charset="0"/>
            </a:endParaRPr>
          </a:p>
        </p:txBody>
      </p:sp>
      <p:sp>
        <p:nvSpPr>
          <p:cNvPr id="4" name="Text Placeholder 3">
            <a:extLst>
              <a:ext uri="{FF2B5EF4-FFF2-40B4-BE49-F238E27FC236}">
                <a16:creationId xmlns:a16="http://schemas.microsoft.com/office/drawing/2014/main" id="{BDB8750F-B389-3B92-26F4-156FB49D006A}"/>
              </a:ext>
            </a:extLst>
          </p:cNvPr>
          <p:cNvSpPr>
            <a:spLocks noGrp="1"/>
          </p:cNvSpPr>
          <p:nvPr>
            <p:ph type="body" sz="quarter" idx="13"/>
          </p:nvPr>
        </p:nvSpPr>
        <p:spPr>
          <a:xfrm>
            <a:off x="7991616" y="4533576"/>
            <a:ext cx="10018713" cy="1400255"/>
          </a:xfrm>
        </p:spPr>
        <p:txBody>
          <a:bodyPr/>
          <a:lstStyle/>
          <a:p>
            <a:r>
              <a:rPr lang="en-IN" b="1" dirty="0">
                <a:solidFill>
                  <a:schemeClr val="tx1">
                    <a:lumMod val="75000"/>
                    <a:lumOff val="25000"/>
                  </a:schemeClr>
                </a:solidFill>
                <a:latin typeface="Arial Rounded MT Bold" panose="020F0704030504030204" pitchFamily="34" charset="77"/>
              </a:rPr>
              <a:t>(TMF Group, 2013)</a:t>
            </a:r>
            <a:endParaRPr lang="en-US" b="1" dirty="0">
              <a:solidFill>
                <a:schemeClr val="tx1">
                  <a:lumMod val="75000"/>
                  <a:lumOff val="25000"/>
                </a:schemeClr>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A8FB082B-E536-8DC7-C998-AB3B684CFFB8}"/>
              </a:ext>
            </a:extLst>
          </p:cNvPr>
          <p:cNvSpPr>
            <a:spLocks noGrp="1"/>
          </p:cNvSpPr>
          <p:nvPr>
            <p:ph type="body" idx="1"/>
          </p:nvPr>
        </p:nvSpPr>
        <p:spPr>
          <a:xfrm>
            <a:off x="1484312" y="2921003"/>
            <a:ext cx="10018713" cy="2482686"/>
          </a:xfrm>
        </p:spPr>
        <p:txBody>
          <a:bodyPr>
            <a:noAutofit/>
          </a:bodyPr>
          <a:lstStyle/>
          <a:p>
            <a:pPr marL="457200" indent="-457200" algn="just">
              <a:buFont typeface="Arial" panose="020B0604020202020204" pitchFamily="34" charset="0"/>
              <a:buChar char="•"/>
            </a:pPr>
            <a:r>
              <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T</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he economy prices change regularly</a:t>
            </a:r>
          </a:p>
          <a:p>
            <a:pPr marL="457200" indent="-457200" algn="just">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Cultures diversity</a:t>
            </a:r>
          </a:p>
          <a:p>
            <a:pPr marL="457200" indent="-457200" algn="just">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Poor infrastructure</a:t>
            </a:r>
          </a:p>
          <a:p>
            <a:pPr marL="457200" indent="-457200">
              <a:buFont typeface="Arial" panose="020B0604020202020204" pitchFamily="34" charset="0"/>
              <a:buChar char="•"/>
            </a:pPr>
            <a:endParaRPr lang="en-IN" sz="2800"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2481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92D25-2437-FAD2-BEAA-224A7A2F5A6D}"/>
              </a:ext>
            </a:extLst>
          </p:cNvPr>
          <p:cNvSpPr>
            <a:spLocks noGrp="1"/>
          </p:cNvSpPr>
          <p:nvPr>
            <p:ph type="title"/>
          </p:nvPr>
        </p:nvSpPr>
        <p:spPr>
          <a:xfrm>
            <a:off x="1777389" y="0"/>
            <a:ext cx="10018712" cy="2727325"/>
          </a:xfrm>
        </p:spPr>
        <p:txBody>
          <a:bodyPr>
            <a:normAutofit/>
          </a:bodyPr>
          <a:lstStyle/>
          <a:p>
            <a:r>
              <a:rPr lang="en-US" sz="3600" b="1" cap="none" spc="200" dirty="0">
                <a:solidFill>
                  <a:schemeClr val="tx2">
                    <a:lumMod val="75000"/>
                  </a:schemeClr>
                </a:solidFill>
                <a:effectLst/>
                <a:latin typeface="Arial Rounded MT Bold" panose="020F0704030504030204" pitchFamily="34" charset="77"/>
                <a:ea typeface="Times New Roman" panose="02020603050405020304" pitchFamily="18" charset="0"/>
                <a:cs typeface="Raavi" panose="020B0502040204020203" pitchFamily="34" charset="0"/>
              </a:rPr>
              <a:t>BARRIERS WHILE DOING INTERNATIONAL </a:t>
            </a:r>
            <a:r>
              <a:rPr lang="en-US" sz="3600" cap="none" dirty="0">
                <a:solidFill>
                  <a:schemeClr val="tx2">
                    <a:lumMod val="75000"/>
                  </a:schemeClr>
                </a:solidFill>
                <a:effectLst/>
                <a:latin typeface="Arial Rounded MT Bold" panose="020F0704030504030204" pitchFamily="34" charset="77"/>
                <a:ea typeface="Times New Roman" panose="02020603050405020304" pitchFamily="18" charset="0"/>
              </a:rPr>
              <a:t> </a:t>
            </a:r>
            <a:r>
              <a:rPr lang="en-US" sz="3600" b="1" cap="none" spc="200" dirty="0">
                <a:solidFill>
                  <a:schemeClr val="tx2">
                    <a:lumMod val="75000"/>
                  </a:schemeClr>
                </a:solidFill>
                <a:effectLst/>
                <a:latin typeface="Arial Rounded MT Bold" panose="020F0704030504030204" pitchFamily="34" charset="77"/>
                <a:ea typeface="Times New Roman" panose="02020603050405020304" pitchFamily="18" charset="0"/>
                <a:cs typeface="Raavi" panose="020B0502040204020203" pitchFamily="34" charset="0"/>
              </a:rPr>
              <a:t>BUSINESS IN INDIA </a:t>
            </a:r>
            <a:endParaRPr lang="en-IN" sz="3600" b="1" cap="none" dirty="0">
              <a:solidFill>
                <a:schemeClr val="tx2">
                  <a:lumMod val="75000"/>
                </a:schemeClr>
              </a:solidFill>
              <a:latin typeface="Arial Rounded MT Bold" panose="020F0704030504030204" pitchFamily="34" charset="77"/>
            </a:endParaRPr>
          </a:p>
        </p:txBody>
      </p:sp>
      <p:sp>
        <p:nvSpPr>
          <p:cNvPr id="4" name="Text Placeholder 3">
            <a:extLst>
              <a:ext uri="{FF2B5EF4-FFF2-40B4-BE49-F238E27FC236}">
                <a16:creationId xmlns:a16="http://schemas.microsoft.com/office/drawing/2014/main" id="{5A359C15-812D-4F4D-BDCC-764211B5D880}"/>
              </a:ext>
            </a:extLst>
          </p:cNvPr>
          <p:cNvSpPr>
            <a:spLocks noGrp="1"/>
          </p:cNvSpPr>
          <p:nvPr>
            <p:ph type="body" sz="quarter" idx="13"/>
          </p:nvPr>
        </p:nvSpPr>
        <p:spPr>
          <a:xfrm>
            <a:off x="8029310" y="5334000"/>
            <a:ext cx="10018713" cy="838200"/>
          </a:xfrm>
        </p:spPr>
        <p:txBody>
          <a:bodyPr/>
          <a:lstStyle/>
          <a:p>
            <a:r>
              <a:rPr lang="en-IN" b="1" dirty="0">
                <a:solidFill>
                  <a:schemeClr val="tx1">
                    <a:lumMod val="75000"/>
                    <a:lumOff val="25000"/>
                  </a:schemeClr>
                </a:solidFill>
                <a:latin typeface="Arial Rounded MT Bold" panose="020F0704030504030204" pitchFamily="34" charset="77"/>
              </a:rPr>
              <a:t>(TMF Group, 2013)</a:t>
            </a:r>
            <a:endParaRPr lang="en-US" b="1" dirty="0">
              <a:solidFill>
                <a:schemeClr val="tx1">
                  <a:lumMod val="75000"/>
                  <a:lumOff val="25000"/>
                </a:schemeClr>
              </a:solidFill>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63579DE1-BCB0-009F-35B2-B4390456CD4F}"/>
              </a:ext>
            </a:extLst>
          </p:cNvPr>
          <p:cNvSpPr>
            <a:spLocks noGrp="1"/>
          </p:cNvSpPr>
          <p:nvPr>
            <p:ph type="body" idx="1"/>
          </p:nvPr>
        </p:nvSpPr>
        <p:spPr>
          <a:xfrm>
            <a:off x="1777388" y="2512524"/>
            <a:ext cx="10018713" cy="1518138"/>
          </a:xfrm>
        </p:spPr>
        <p:txBody>
          <a:bodyPr>
            <a:noAutofit/>
          </a:bodyPr>
          <a:lstStyle/>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H</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igh startup costs</a:t>
            </a: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C</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entral sales tax, dividend tax, property tax and fuel tax</a:t>
            </a:r>
            <a:endPar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Tax system</a:t>
            </a: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C</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orporate tax is 30%, for local companies but more 40%for international companies</a:t>
            </a:r>
            <a:endParaRPr lang="en-US" sz="2800" dirty="0">
              <a:solidFill>
                <a:schemeClr val="bg2">
                  <a:lumMod val="25000"/>
                </a:schemeClr>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IN" sz="2800"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2569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BCB8-2C68-FDE0-C267-B48682BC62A4}"/>
              </a:ext>
            </a:extLst>
          </p:cNvPr>
          <p:cNvSpPr>
            <a:spLocks noGrp="1"/>
          </p:cNvSpPr>
          <p:nvPr>
            <p:ph type="title"/>
          </p:nvPr>
        </p:nvSpPr>
        <p:spPr/>
        <p:txBody>
          <a:bodyPr>
            <a:normAutofit/>
          </a:bodyPr>
          <a:lstStyle/>
          <a:p>
            <a:r>
              <a:rPr lang="en-US" sz="3400" b="1" dirty="0">
                <a:latin typeface="Arial Rounded MT Bold" panose="020F0704030504030204" pitchFamily="34" charset="77"/>
                <a:cs typeface="Arial" panose="020B0604020202020204" pitchFamily="34" charset="0"/>
              </a:rPr>
              <a:t>PLANS TO EXPLOIT THE OPPORTUNITIESAND FACE THE CHALLENGES</a:t>
            </a:r>
            <a:endParaRPr lang="en-IN" sz="3400" b="1" dirty="0">
              <a:latin typeface="Arial Rounded MT Bold" panose="020F0704030504030204" pitchFamily="34" charset="77"/>
              <a:cs typeface="Arial" panose="020B0604020202020204" pitchFamily="34" charset="0"/>
            </a:endParaRPr>
          </a:p>
        </p:txBody>
      </p:sp>
      <p:sp>
        <p:nvSpPr>
          <p:cNvPr id="3" name="Content Placeholder 2">
            <a:extLst>
              <a:ext uri="{FF2B5EF4-FFF2-40B4-BE49-F238E27FC236}">
                <a16:creationId xmlns:a16="http://schemas.microsoft.com/office/drawing/2014/main" id="{2EBD28DC-3E22-57B9-3357-378CA46B94BF}"/>
              </a:ext>
            </a:extLst>
          </p:cNvPr>
          <p:cNvSpPr>
            <a:spLocks noGrp="1"/>
          </p:cNvSpPr>
          <p:nvPr>
            <p:ph sz="quarter" idx="13"/>
          </p:nvPr>
        </p:nvSpPr>
        <p:spPr>
          <a:xfrm>
            <a:off x="1484311" y="2438399"/>
            <a:ext cx="10363826" cy="3424107"/>
          </a:xfrm>
        </p:spPr>
        <p:txBody>
          <a:bodyPr>
            <a:noAutofit/>
          </a:bodyPr>
          <a:lstStyle/>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Choose</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 highly skilled and reasonable price labors</a:t>
            </a: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Understanding of local market</a:t>
            </a: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Follow the country laws</a:t>
            </a:r>
            <a:endParaRPr lang="en-IN" sz="2800"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2702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ABDE9-047B-5F79-4652-C8BD7ED6E69C}"/>
              </a:ext>
            </a:extLst>
          </p:cNvPr>
          <p:cNvSpPr>
            <a:spLocks noGrp="1"/>
          </p:cNvSpPr>
          <p:nvPr>
            <p:ph type="title"/>
          </p:nvPr>
        </p:nvSpPr>
        <p:spPr/>
        <p:txBody>
          <a:bodyPr>
            <a:normAutofit/>
          </a:bodyPr>
          <a:lstStyle/>
          <a:p>
            <a:r>
              <a:rPr lang="en-IN" sz="4500" b="1" dirty="0">
                <a:latin typeface="Arial Rounded MT Bold" panose="020F0704030504030204" pitchFamily="34" charset="77"/>
              </a:rPr>
              <a:t>Recommendations</a:t>
            </a:r>
            <a:endParaRPr lang="en-US" sz="4500" b="1" dirty="0">
              <a:latin typeface="Arial Rounded MT Bold" panose="020F0704030504030204" pitchFamily="34" charset="77"/>
            </a:endParaRPr>
          </a:p>
        </p:txBody>
      </p:sp>
      <p:sp>
        <p:nvSpPr>
          <p:cNvPr id="3" name="Content Placeholder 2">
            <a:extLst>
              <a:ext uri="{FF2B5EF4-FFF2-40B4-BE49-F238E27FC236}">
                <a16:creationId xmlns:a16="http://schemas.microsoft.com/office/drawing/2014/main" id="{70A30A4F-01F3-D08F-A075-3E6C3B45CC35}"/>
              </a:ext>
            </a:extLst>
          </p:cNvPr>
          <p:cNvSpPr>
            <a:spLocks noGrp="1"/>
          </p:cNvSpPr>
          <p:nvPr>
            <p:ph sz="quarter" idx="13"/>
          </p:nvPr>
        </p:nvSpPr>
        <p:spPr>
          <a:xfrm>
            <a:off x="1484311" y="2139143"/>
            <a:ext cx="10363826" cy="3424107"/>
          </a:xfrm>
        </p:spPr>
        <p:txBody>
          <a:bodyPr>
            <a:noAutofit/>
          </a:bodyPr>
          <a:lstStyle/>
          <a:p>
            <a:pPr marL="457200" indent="-457200">
              <a:buFont typeface="Arial" panose="020B0604020202020204" pitchFamily="34" charset="0"/>
              <a:buChar char="•"/>
            </a:pPr>
            <a:r>
              <a:rPr lang="en-IN" sz="2800" dirty="0">
                <a:solidFill>
                  <a:schemeClr val="bg2">
                    <a:lumMod val="25000"/>
                  </a:schemeClr>
                </a:solidFill>
                <a:latin typeface="Arial" panose="020B0604020202020204" pitchFamily="34" charset="0"/>
                <a:ea typeface="Times New Roman" panose="02020603050405020304" pitchFamily="18" charset="0"/>
                <a:cs typeface="Arial" panose="020B0604020202020204" pitchFamily="34" charset="0"/>
              </a:rPr>
              <a:t>Cru</a:t>
            </a:r>
            <a:r>
              <a:rPr lang="en-US" sz="2800" dirty="0" err="1">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cial</a:t>
            </a:r>
            <a:r>
              <a:rPr lang="en-US"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rPr>
              <a:t> to know about the Indian market needs to gain the profits. </a:t>
            </a:r>
            <a:endParaRPr lang="en-IN" sz="2800" dirty="0">
              <a:solidFill>
                <a:schemeClr val="bg2">
                  <a:lumMod val="25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Arial" panose="020B0604020202020204" pitchFamily="34" charset="0"/>
              <a:buChar char="•"/>
            </a:pPr>
            <a:r>
              <a:rPr lang="en-US" sz="2800" dirty="0">
                <a:solidFill>
                  <a:schemeClr val="bg2">
                    <a:lumMod val="25000"/>
                  </a:schemeClr>
                </a:solidFill>
                <a:latin typeface="Arial" panose="020B0604020202020204" pitchFamily="34" charset="0"/>
                <a:cs typeface="Arial" panose="020B0604020202020204" pitchFamily="34" charset="0"/>
              </a:rPr>
              <a:t>Innovation and good quality products</a:t>
            </a:r>
            <a:r>
              <a:rPr lang="en-IN" sz="2800" dirty="0">
                <a:solidFill>
                  <a:schemeClr val="bg2">
                    <a:lumMod val="25000"/>
                  </a:schemeClr>
                </a:solidFill>
                <a:latin typeface="Arial" panose="020B0604020202020204" pitchFamily="34" charset="0"/>
                <a:cs typeface="Arial" panose="020B0604020202020204" pitchFamily="34" charset="0"/>
              </a:rPr>
              <a:t>.</a:t>
            </a:r>
          </a:p>
          <a:p>
            <a:pPr marL="457200" indent="-457200">
              <a:buFont typeface="Arial" panose="020B0604020202020204" pitchFamily="34" charset="0"/>
              <a:buChar char="•"/>
            </a:pPr>
            <a:r>
              <a:rPr lang="en-IN" sz="2800" dirty="0">
                <a:solidFill>
                  <a:schemeClr val="bg2">
                    <a:lumMod val="25000"/>
                  </a:schemeClr>
                </a:solidFill>
                <a:latin typeface="Arial" panose="020B0604020202020204" pitchFamily="34" charset="0"/>
                <a:cs typeface="Arial" panose="020B0604020202020204" pitchFamily="34" charset="0"/>
              </a:rPr>
              <a:t>Establishing a sizable consumer.</a:t>
            </a: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592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C704-ECC4-6A48-705B-5CAFE80853A8}"/>
              </a:ext>
            </a:extLst>
          </p:cNvPr>
          <p:cNvSpPr>
            <a:spLocks noGrp="1"/>
          </p:cNvSpPr>
          <p:nvPr>
            <p:ph type="title"/>
          </p:nvPr>
        </p:nvSpPr>
        <p:spPr/>
        <p:txBody>
          <a:bodyPr>
            <a:normAutofit/>
          </a:bodyPr>
          <a:lstStyle/>
          <a:p>
            <a:r>
              <a:rPr lang="en-US" sz="5300" b="1" dirty="0">
                <a:latin typeface="Arial" panose="020B0604020202020204" pitchFamily="34" charset="0"/>
                <a:cs typeface="Arial" panose="020B0604020202020204" pitchFamily="34" charset="0"/>
              </a:rPr>
              <a:t>Conclusion</a:t>
            </a:r>
            <a:endParaRPr lang="en-IN" sz="53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8F7EB5-506A-6DE3-EF9C-732D2B24C25B}"/>
              </a:ext>
            </a:extLst>
          </p:cNvPr>
          <p:cNvSpPr>
            <a:spLocks noGrp="1"/>
          </p:cNvSpPr>
          <p:nvPr>
            <p:ph sz="quarter" idx="13"/>
          </p:nvPr>
        </p:nvSpPr>
        <p:spPr>
          <a:xfrm>
            <a:off x="1484311" y="685800"/>
            <a:ext cx="10018713" cy="6172200"/>
          </a:xfrm>
        </p:spPr>
        <p:txBody>
          <a:bodyPr>
            <a:noAutofit/>
          </a:bodyPr>
          <a:lstStyle/>
          <a:p>
            <a:pPr algn="just"/>
            <a:r>
              <a:rPr lang="en-US" b="1" dirty="0">
                <a:solidFill>
                  <a:schemeClr val="bg2">
                    <a:lumMod val="25000"/>
                  </a:schemeClr>
                </a:solidFill>
                <a:latin typeface="Arial" panose="020B0604020202020204" pitchFamily="34" charset="0"/>
                <a:cs typeface="Arial" panose="020B0604020202020204" pitchFamily="34" charset="0"/>
              </a:rPr>
              <a:t>India </a:t>
            </a:r>
            <a:r>
              <a:rPr lang="en-IN" b="1" dirty="0">
                <a:solidFill>
                  <a:schemeClr val="bg2">
                    <a:lumMod val="25000"/>
                  </a:schemeClr>
                </a:solidFill>
                <a:latin typeface="Arial" panose="020B0604020202020204" pitchFamily="34" charset="0"/>
                <a:cs typeface="Arial" panose="020B0604020202020204" pitchFamily="34" charset="0"/>
              </a:rPr>
              <a:t>has </a:t>
            </a:r>
            <a:r>
              <a:rPr lang="en-US" b="1" dirty="0">
                <a:solidFill>
                  <a:schemeClr val="bg2">
                    <a:lumMod val="25000"/>
                  </a:schemeClr>
                </a:solidFill>
                <a:latin typeface="Arial" panose="020B0604020202020204" pitchFamily="34" charset="0"/>
                <a:cs typeface="Arial" panose="020B0604020202020204" pitchFamily="34" charset="0"/>
              </a:rPr>
              <a:t>sizable market for business operating internationally . India has always welcome  to foreign business in its market . During the expansion of businesses countries have faced certain problems, but these can be overcome by using appropriate strategies and preparations to get achievement in business</a:t>
            </a:r>
            <a:r>
              <a:rPr lang="en-US" dirty="0">
                <a:solidFill>
                  <a:schemeClr val="bg2">
                    <a:lumMod val="25000"/>
                  </a:schemeClr>
                </a:solidFill>
                <a:latin typeface="Arial" panose="020B0604020202020204" pitchFamily="34" charset="0"/>
                <a:cs typeface="Arial" panose="020B0604020202020204" pitchFamily="34" charset="0"/>
              </a:rPr>
              <a:t>.</a:t>
            </a:r>
            <a:endParaRPr lang="en-IN"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800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0495A7-4E9A-A2A8-96A0-26A7DD2F145D}"/>
              </a:ext>
            </a:extLst>
          </p:cNvPr>
          <p:cNvSpPr>
            <a:spLocks noGrp="1"/>
          </p:cNvSpPr>
          <p:nvPr>
            <p:ph type="title"/>
          </p:nvPr>
        </p:nvSpPr>
        <p:spPr>
          <a:xfrm>
            <a:off x="1484311" y="685800"/>
            <a:ext cx="10018713" cy="3797423"/>
          </a:xfrm>
        </p:spPr>
        <p:txBody>
          <a:bodyPr>
            <a:normAutofit/>
          </a:bodyPr>
          <a:lstStyle/>
          <a:p>
            <a:r>
              <a:rPr lang="en-US" sz="4200" b="1" dirty="0">
                <a:solidFill>
                  <a:schemeClr val="bg2">
                    <a:lumMod val="25000"/>
                  </a:schemeClr>
                </a:solidFill>
                <a:latin typeface="Arial Rounded MT Bold" panose="020F0704030504030204" pitchFamily="34" charset="77"/>
                <a:cs typeface="Arial" panose="020B0604020202020204" pitchFamily="34" charset="0"/>
              </a:rPr>
              <a:t>ANY QUESTIONS?</a:t>
            </a:r>
            <a:br>
              <a:rPr lang="en-US" sz="4200" b="1" dirty="0">
                <a:solidFill>
                  <a:schemeClr val="bg2">
                    <a:lumMod val="25000"/>
                  </a:schemeClr>
                </a:solidFill>
                <a:latin typeface="Arial Rounded MT Bold" panose="020F0704030504030204" pitchFamily="34" charset="77"/>
                <a:cs typeface="Arial" panose="020B0604020202020204" pitchFamily="34" charset="0"/>
              </a:rPr>
            </a:br>
            <a:endParaRPr lang="en-IN" sz="4200" b="1" dirty="0">
              <a:solidFill>
                <a:schemeClr val="bg2">
                  <a:lumMod val="25000"/>
                </a:schemeClr>
              </a:solidFill>
              <a:latin typeface="Arial Rounded MT Bold" panose="020F0704030504030204" pitchFamily="34" charset="77"/>
              <a:cs typeface="Arial" panose="020B0604020202020204" pitchFamily="34" charset="0"/>
            </a:endParaRPr>
          </a:p>
        </p:txBody>
      </p:sp>
    </p:spTree>
    <p:extLst>
      <p:ext uri="{BB962C8B-B14F-4D97-AF65-F5344CB8AC3E}">
        <p14:creationId xmlns:p14="http://schemas.microsoft.com/office/powerpoint/2010/main" val="3133520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CDB46E-0D45-BDA9-3C83-5775F4B0C247}"/>
              </a:ext>
            </a:extLst>
          </p:cNvPr>
          <p:cNvSpPr>
            <a:spLocks noGrp="1"/>
          </p:cNvSpPr>
          <p:nvPr>
            <p:ph type="title"/>
          </p:nvPr>
        </p:nvSpPr>
        <p:spPr>
          <a:xfrm>
            <a:off x="1484311" y="685800"/>
            <a:ext cx="10018713" cy="1285043"/>
          </a:xfrm>
        </p:spPr>
        <p:txBody>
          <a:bodyPr>
            <a:normAutofit/>
          </a:bodyPr>
          <a:lstStyle/>
          <a:p>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348CF84E-46D2-CD0F-EF58-15C67679EB43}"/>
              </a:ext>
            </a:extLst>
          </p:cNvPr>
          <p:cNvSpPr>
            <a:spLocks noGrp="1"/>
          </p:cNvSpPr>
          <p:nvPr>
            <p:ph idx="1"/>
          </p:nvPr>
        </p:nvSpPr>
        <p:spPr>
          <a:xfrm>
            <a:off x="1484310" y="2438399"/>
            <a:ext cx="10018713" cy="3733801"/>
          </a:xfrm>
        </p:spPr>
        <p:txBody>
          <a:bodyPr>
            <a:noAutofit/>
          </a:bodyPr>
          <a:lstStyle/>
          <a:p>
            <a:pPr algn="just">
              <a:lnSpc>
                <a:spcPct val="130000"/>
              </a:lnSpc>
              <a:spcAft>
                <a:spcPts val="800"/>
              </a:spcAft>
            </a:pPr>
            <a:r>
              <a:rPr lang="en-US" sz="1800" dirty="0">
                <a:effectLst/>
                <a:latin typeface="+mj-lt"/>
                <a:ea typeface="Times New Roman" panose="02020603050405020304" pitchFamily="18" charset="0"/>
                <a:cs typeface="Aharoni" panose="02010803020104030203" pitchFamily="2" charset="-79"/>
              </a:rPr>
              <a:t>Maps of India. (2011). India-Know all about India including its History, Geography, CULTURE, etc.[online] Available at: </a:t>
            </a:r>
            <a:r>
              <a:rPr lang="en-US" sz="1800" u="sng" dirty="0">
                <a:solidFill>
                  <a:srgbClr val="0563C1"/>
                </a:solidFill>
                <a:effectLst/>
                <a:latin typeface="+mj-lt"/>
                <a:ea typeface="Times New Roman" panose="02020603050405020304" pitchFamily="18" charset="0"/>
                <a:cs typeface="Aharoni" panose="02010803020104030203" pitchFamily="2" charset="-79"/>
                <a:hlinkClick r:id="rId2"/>
              </a:rPr>
              <a:t>https://www.mapsofindia.com/india/</a:t>
            </a:r>
            <a:r>
              <a:rPr lang="en-US" sz="1800" dirty="0">
                <a:effectLst/>
                <a:latin typeface="+mj-lt"/>
                <a:ea typeface="Times New Roman" panose="02020603050405020304" pitchFamily="18" charset="0"/>
                <a:cs typeface="Aharoni" panose="02010803020104030203" pitchFamily="2" charset="-79"/>
              </a:rPr>
              <a:t> (ACCESSED ON 13 NOVEMBER 2022</a:t>
            </a:r>
            <a:endParaRPr lang="en-IN" sz="1800" dirty="0">
              <a:effectLst/>
              <a:latin typeface="+mj-lt"/>
              <a:ea typeface="Times New Roman" panose="02020603050405020304" pitchFamily="18" charset="0"/>
              <a:cs typeface="Aharoni" panose="02010803020104030203" pitchFamily="2" charset="-79"/>
            </a:endParaRPr>
          </a:p>
          <a:p>
            <a:pPr algn="just">
              <a:lnSpc>
                <a:spcPct val="130000"/>
              </a:lnSpc>
              <a:spcAft>
                <a:spcPts val="800"/>
              </a:spcAft>
            </a:pPr>
            <a:r>
              <a:rPr lang="en-US" sz="1800" dirty="0">
                <a:effectLst/>
                <a:latin typeface="+mj-lt"/>
                <a:ea typeface="Times New Roman" panose="02020603050405020304" pitchFamily="18" charset="0"/>
                <a:cs typeface="Aharoni" panose="02010803020104030203" pitchFamily="2" charset="-79"/>
              </a:rPr>
              <a:t>nhglobalpartners.com. (n.d.). International Business Opportunities In India: Guide for Foreign Investors. [online] Available at:  </a:t>
            </a:r>
            <a:r>
              <a:rPr lang="en-US" sz="1800" u="sng" dirty="0">
                <a:solidFill>
                  <a:srgbClr val="0563C1"/>
                </a:solidFill>
                <a:effectLst/>
                <a:latin typeface="+mj-lt"/>
                <a:ea typeface="Times New Roman" panose="02020603050405020304" pitchFamily="18" charset="0"/>
                <a:cs typeface="Aharoni" panose="02010803020104030203" pitchFamily="2" charset="-79"/>
                <a:hlinkClick r:id="rId3"/>
              </a:rPr>
              <a:t>https://nhglobalpartners.com/business-opportunities-india/</a:t>
            </a:r>
            <a:r>
              <a:rPr lang="en-US" sz="1800" dirty="0">
                <a:effectLst/>
                <a:latin typeface="+mj-lt"/>
                <a:ea typeface="Times New Roman" panose="02020603050405020304" pitchFamily="18" charset="0"/>
                <a:cs typeface="Aharoni" panose="02010803020104030203" pitchFamily="2" charset="-79"/>
              </a:rPr>
              <a:t>. (Accessed on 13 November 2022)</a:t>
            </a:r>
            <a:endParaRPr lang="en-IN" sz="1800" dirty="0">
              <a:effectLst/>
              <a:latin typeface="+mj-lt"/>
              <a:ea typeface="Times New Roman" panose="02020603050405020304" pitchFamily="18" charset="0"/>
              <a:cs typeface="Aharoni" panose="02010803020104030203" pitchFamily="2" charset="-79"/>
            </a:endParaRPr>
          </a:p>
          <a:p>
            <a:pPr algn="just">
              <a:lnSpc>
                <a:spcPct val="130000"/>
              </a:lnSpc>
              <a:spcAft>
                <a:spcPts val="800"/>
              </a:spcAft>
            </a:pPr>
            <a:r>
              <a:rPr lang="en-US" sz="1800" dirty="0">
                <a:effectLst/>
                <a:latin typeface="+mj-lt"/>
                <a:ea typeface="Times New Roman" panose="02020603050405020304" pitchFamily="18" charset="0"/>
                <a:cs typeface="Aharoni" panose="02010803020104030203" pitchFamily="2" charset="-79"/>
              </a:rPr>
              <a:t>..TMF Group (2013). Top 10 challenges of doing business in India. [online] Tmf-group.com.</a:t>
            </a:r>
            <a:endParaRPr lang="en-IN" sz="1800" dirty="0">
              <a:effectLst/>
              <a:latin typeface="+mj-lt"/>
              <a:ea typeface="Times New Roman" panose="02020603050405020304" pitchFamily="18" charset="0"/>
              <a:cs typeface="Aharoni" panose="02010803020104030203" pitchFamily="2" charset="-79"/>
            </a:endParaRPr>
          </a:p>
          <a:p>
            <a:r>
              <a:rPr lang="en-US" sz="1800" dirty="0">
                <a:effectLst/>
                <a:latin typeface="+mj-lt"/>
                <a:ea typeface="Times New Roman" panose="02020603050405020304" pitchFamily="18" charset="0"/>
                <a:cs typeface="Aharoni" panose="02010803020104030203" pitchFamily="2" charset="-79"/>
              </a:rPr>
              <a:t>Available at:  </a:t>
            </a:r>
            <a:r>
              <a:rPr lang="en-US" sz="1800" u="sng" dirty="0">
                <a:solidFill>
                  <a:srgbClr val="0563C1"/>
                </a:solidFill>
                <a:effectLst/>
                <a:latin typeface="+mj-lt"/>
                <a:ea typeface="Times New Roman" panose="02020603050405020304" pitchFamily="18" charset="0"/>
                <a:cs typeface="Aharoni" panose="02010803020104030203" pitchFamily="2" charset="-79"/>
                <a:hlinkClick r:id="rId4"/>
              </a:rPr>
              <a:t>https://www.tmf-group.com/en/news-insights/business-culture/top-challenges-india/</a:t>
            </a:r>
            <a:r>
              <a:rPr lang="en-US" sz="1800" dirty="0">
                <a:effectLst/>
                <a:latin typeface="+mj-lt"/>
                <a:ea typeface="Times New Roman" panose="02020603050405020304" pitchFamily="18" charset="0"/>
                <a:cs typeface="Aharoni" panose="02010803020104030203" pitchFamily="2" charset="-79"/>
              </a:rPr>
              <a:t>. Accessed on (14 November 2022)</a:t>
            </a:r>
            <a:endParaRPr lang="en-US" sz="1800" dirty="0">
              <a:latin typeface="+mj-lt"/>
              <a:ea typeface="Times New Roman" panose="02020603050405020304" pitchFamily="18" charset="0"/>
              <a:cs typeface="Aharoni" panose="02010803020104030203" pitchFamily="2" charset="-79"/>
            </a:endParaRPr>
          </a:p>
          <a:p>
            <a:pPr algn="just">
              <a:lnSpc>
                <a:spcPct val="130000"/>
              </a:lnSpc>
              <a:spcAft>
                <a:spcPts val="800"/>
              </a:spcAft>
            </a:pPr>
            <a:endParaRPr lang="en-US" sz="1800" dirty="0">
              <a:effectLst/>
              <a:latin typeface="+mj-lt"/>
              <a:ea typeface="Times New Roman" panose="02020603050405020304" pitchFamily="18" charset="0"/>
              <a:cs typeface="Aharoni" panose="02010803020104030203" pitchFamily="2" charset="-79"/>
            </a:endParaRPr>
          </a:p>
          <a:p>
            <a:pPr algn="just">
              <a:lnSpc>
                <a:spcPct val="130000"/>
              </a:lnSpc>
              <a:spcAft>
                <a:spcPts val="800"/>
              </a:spcAft>
            </a:pPr>
            <a:endParaRPr lang="en-US" sz="1800" dirty="0">
              <a:effectLst/>
              <a:latin typeface="+mj-lt"/>
              <a:ea typeface="Times New Roman" panose="02020603050405020304" pitchFamily="18" charset="0"/>
              <a:cs typeface="Aharoni" panose="02010803020104030203" pitchFamily="2" charset="-79"/>
            </a:endParaRPr>
          </a:p>
        </p:txBody>
      </p:sp>
    </p:spTree>
    <p:extLst>
      <p:ext uri="{BB962C8B-B14F-4D97-AF65-F5344CB8AC3E}">
        <p14:creationId xmlns:p14="http://schemas.microsoft.com/office/powerpoint/2010/main" val="1618838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Custom 1">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341</TotalTime>
  <Words>451</Words>
  <Application>Microsoft Office PowerPoint</Application>
  <PresentationFormat>Widescreen</PresentationFormat>
  <Paragraphs>39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           Lecturer: Dr. Rexon Nting            Student Name : Navjot Kaur            Student ID: 2214338           CODE:LCBB4005</vt:lpstr>
      <vt:lpstr>Introduction </vt:lpstr>
      <vt:lpstr>Introduction about India as selected country by foreign business</vt:lpstr>
      <vt:lpstr>The opportunities faced by Tesco plc in India</vt:lpstr>
      <vt:lpstr>Challenges faced by foreign business in India</vt:lpstr>
      <vt:lpstr>BARRIERS WHILE DOING INTERNATIONAL  BUSINESS IN INDIA </vt:lpstr>
      <vt:lpstr>PLANS TO EXPLOIT THE OPPORTUNITIESAND FACE THE CHALLENGES</vt:lpstr>
      <vt:lpstr>Recommendations</vt:lpstr>
      <vt:lpstr>Conclusion</vt:lpstr>
      <vt:lpstr>ANY 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Lecturer: Dr. Rexon Nting            Student Name : Navjot Kaur            Student ID: 2214338</dc:title>
  <dc:creator>Navjot Kaur</dc:creator>
  <cp:lastModifiedBy>Navjot kaur</cp:lastModifiedBy>
  <cp:revision>7</cp:revision>
  <dcterms:created xsi:type="dcterms:W3CDTF">2022-11-19T12:15:41Z</dcterms:created>
  <dcterms:modified xsi:type="dcterms:W3CDTF">2022-11-21T17:04:09Z</dcterms:modified>
</cp:coreProperties>
</file>