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0" r:id="rId4"/>
  </p:sldMasterIdLst>
  <p:notesMasterIdLst>
    <p:notesMasterId r:id="rId1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lena Wallace (1919087)" initials="SW(" lastIdx="1" clrIdx="0">
    <p:extLst>
      <p:ext uri="{19B8F6BF-5375-455C-9EA6-DF929625EA0E}">
        <p15:presenceInfo xmlns:p15="http://schemas.microsoft.com/office/powerpoint/2012/main" userId="Salena Wallace (1919087)" providerId="None"/>
      </p:ext>
    </p:extLst>
  </p:cmAuthor>
  <p:cmAuthor id="2" name="Salena Wallace" initials="SW" lastIdx="1" clrIdx="1">
    <p:extLst>
      <p:ext uri="{19B8F6BF-5375-455C-9EA6-DF929625EA0E}">
        <p15:presenceInfo xmlns:p15="http://schemas.microsoft.com/office/powerpoint/2012/main" userId="Salena Wallace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6" autoAdjust="0"/>
    <p:restoredTop sz="91806" autoAdjust="0"/>
  </p:normalViewPr>
  <p:slideViewPr>
    <p:cSldViewPr snapToGrid="0">
      <p:cViewPr varScale="1">
        <p:scale>
          <a:sx n="61" d="100"/>
          <a:sy n="61" d="100"/>
        </p:scale>
        <p:origin x="880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200" b="1" i="0" u="none" strike="noStrike" kern="1200" baseline="0">
                <a:solidFill>
                  <a:schemeClr val="dk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baseline="0" dirty="0">
                <a:latin typeface="Arial" panose="020B0604020202020204" pitchFamily="34" charset="0"/>
                <a:cs typeface="Arial" panose="020B0604020202020204" pitchFamily="34" charset="0"/>
              </a:rPr>
              <a:t> Is online collaboration important? </a:t>
            </a: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c:rich>
      </c:tx>
      <c:layout>
        <c:manualLayout>
          <c:xMode val="edge"/>
          <c:yMode val="edge"/>
          <c:x val="0.25969696969696976"/>
          <c:y val="0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200" b="1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Q1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6164-4AE1-9A62-CA4F7D13415E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>
                <a:noFill/>
              </a:ln>
              <a:effectLst>
                <a:outerShdw blurRad="2540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6164-4AE1-9A62-CA4F7D13415E}"/>
              </c:ext>
            </c:extLst>
          </c:dPt>
          <c:dLbls>
            <c:spPr>
              <a:pattFill prst="pct75">
                <a:fgClr>
                  <a:schemeClr val="dk1">
                    <a:lumMod val="75000"/>
                    <a:lumOff val="25000"/>
                  </a:schemeClr>
                </a:fgClr>
                <a:bgClr>
                  <a:schemeClr val="dk1">
                    <a:lumMod val="65000"/>
                    <a:lumOff val="35000"/>
                  </a:schemeClr>
                </a:bgClr>
              </a:pattFill>
              <a:ln>
                <a:noFill/>
              </a:ln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330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>
                  <a:solidFill>
                    <a:schemeClr val="dk1">
                      <a:lumMod val="50000"/>
                      <a:lumOff val="50000"/>
                    </a:schemeClr>
                  </a:solidFill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2"/>
                <c:pt idx="0">
                  <c:v>Yes</c:v>
                </c:pt>
                <c:pt idx="1">
                  <c:v>No</c:v>
                </c:pt>
              </c:strCache>
              <c:extLst/>
            </c:strRef>
          </c:cat>
          <c:val>
            <c:numRef>
              <c:f>Sheet1!$B$2:$B$5</c:f>
              <c:numCache>
                <c:formatCode>General</c:formatCode>
                <c:ptCount val="2"/>
                <c:pt idx="0">
                  <c:v>3</c:v>
                </c:pt>
                <c:pt idx="1">
                  <c:v>2</c:v>
                </c:pt>
              </c:numCache>
              <c:extLst/>
            </c:numRef>
          </c:val>
          <c:extLst>
            <c:ext xmlns:c16="http://schemas.microsoft.com/office/drawing/2014/chart" uri="{C3380CC4-5D6E-409C-BE32-E72D297353CC}">
              <c16:uniqueId val="{00000004-6164-4AE1-9A62-CA4F7D13415E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80571235236220484"/>
          <c:y val="0.35203934842277629"/>
          <c:w val="0.18491264763779525"/>
          <c:h val="0.23726905528610634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gradFill flip="none" rotWithShape="1">
      <a:gsLst>
        <a:gs pos="0">
          <a:schemeClr val="lt1"/>
        </a:gs>
        <a:gs pos="39000">
          <a:schemeClr val="lt1"/>
        </a:gs>
        <a:gs pos="100000">
          <a:schemeClr val="lt1">
            <a:lumMod val="75000"/>
          </a:schemeClr>
        </a:gs>
      </a:gsLst>
      <a:path path="circle">
        <a:fillToRect l="50000" t="-80000" r="50000" b="180000"/>
      </a:path>
      <a:tileRect/>
    </a:gra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3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pattFill prst="pct75">
        <a:fgClr>
          <a:schemeClr val="dk1">
            <a:lumMod val="75000"/>
            <a:lumOff val="25000"/>
          </a:schemeClr>
        </a:fgClr>
        <a:bgClr>
          <a:schemeClr val="dk1">
            <a:lumMod val="65000"/>
            <a:lumOff val="35000"/>
          </a:schemeClr>
        </a:bgClr>
      </a:pattFill>
      <a:effectLst>
        <a:outerShdw blurRad="50800" dist="38100" dir="2700000" algn="tl" rotWithShape="0">
          <a:prstClr val="black">
            <a:alpha val="40000"/>
          </a:prstClr>
        </a:outerShdw>
      </a:effectLst>
    </cs:spPr>
    <cs:defRPr sz="1330" b="1" i="0" u="none" strike="noStrike" kern="1200" baseline="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254000" sx="102000" sy="102000" algn="ctr" rotWithShape="0">
          <a:prstClr val="black">
            <a:alpha val="20000"/>
          </a:prstClr>
        </a:outerShdw>
      </a:effectLst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395C0F-1B25-4A77-805F-C341B9F52EBA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FCB0FC-B3F1-4C8B-B0F5-E04D9493230E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863695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1FCB0FC-B3F1-4C8B-B0F5-E04D9493230E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480293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89130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68089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20124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1059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143325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90190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62099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09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63408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698396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51475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225052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817952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127366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618705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26419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06400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B3FE851B-AE17-4CC5-B356-849F284BC776}" type="datetimeFigureOut">
              <a:rPr lang="en-GB" smtClean="0"/>
              <a:t>22/04/2022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72F1F9B2-F6BC-48D8-AEEA-FD64C82B09D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4046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1" r:id="rId1"/>
    <p:sldLayoutId id="2147483752" r:id="rId2"/>
    <p:sldLayoutId id="2147483753" r:id="rId3"/>
    <p:sldLayoutId id="2147483754" r:id="rId4"/>
    <p:sldLayoutId id="2147483755" r:id="rId5"/>
    <p:sldLayoutId id="2147483756" r:id="rId6"/>
    <p:sldLayoutId id="2147483757" r:id="rId7"/>
    <p:sldLayoutId id="2147483758" r:id="rId8"/>
    <p:sldLayoutId id="2147483759" r:id="rId9"/>
    <p:sldLayoutId id="2147483760" r:id="rId10"/>
    <p:sldLayoutId id="2147483761" r:id="rId11"/>
    <p:sldLayoutId id="2147483762" r:id="rId12"/>
    <p:sldLayoutId id="2147483763" r:id="rId13"/>
    <p:sldLayoutId id="2147483764" r:id="rId14"/>
    <p:sldLayoutId id="2147483765" r:id="rId15"/>
    <p:sldLayoutId id="2147483766" r:id="rId16"/>
    <p:sldLayoutId id="2147483767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image" Target="../media/image14.png"/><Relationship Id="rId3" Type="http://schemas.openxmlformats.org/officeDocument/2006/relationships/hyperlink" Target="https://en.wikipedia.org/wiki/Microsoft_Teams" TargetMode="External"/><Relationship Id="rId7" Type="http://schemas.openxmlformats.org/officeDocument/2006/relationships/image" Target="../media/image8.jpeg"/><Relationship Id="rId12" Type="http://schemas.openxmlformats.org/officeDocument/2006/relationships/image" Target="../media/image13.jpeg"/><Relationship Id="rId17" Type="http://schemas.openxmlformats.org/officeDocument/2006/relationships/image" Target="../media/image18.jpeg"/><Relationship Id="rId2" Type="http://schemas.openxmlformats.org/officeDocument/2006/relationships/image" Target="../media/image4.png"/><Relationship Id="rId16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image" Target="../media/image12.jpeg"/><Relationship Id="rId5" Type="http://schemas.openxmlformats.org/officeDocument/2006/relationships/image" Target="../media/image6.jpeg"/><Relationship Id="rId15" Type="http://schemas.openxmlformats.org/officeDocument/2006/relationships/image" Target="../media/image16.jpeg"/><Relationship Id="rId10" Type="http://schemas.openxmlformats.org/officeDocument/2006/relationships/image" Target="../media/image11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Relationship Id="rId14" Type="http://schemas.openxmlformats.org/officeDocument/2006/relationships/image" Target="../media/image1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pngimg.com/png/72547-thinking-photography-question-mark-man-stock" TargetMode="External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1836DDB-9AFF-4BA3-92A4-9FF9D01144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8594" y="618518"/>
            <a:ext cx="10378817" cy="5969095"/>
          </a:xfrm>
        </p:spPr>
        <p:txBody>
          <a:bodyPr>
            <a:normAutofit/>
          </a:bodyPr>
          <a:lstStyle/>
          <a:p>
            <a:pPr algn="l"/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Student Name:		Salena Wallace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Student Number:	1919087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Module:			Digital Skills &amp; Research Methods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Module Code:		BMSW4003</a:t>
            </a:r>
            <a:b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Lecture:			Rebecca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6134593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7B040C-03EF-4908-AD57-CBF2C6CDE7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00943" y="1469570"/>
            <a:ext cx="8556171" cy="249513"/>
          </a:xfrm>
        </p:spPr>
        <p:txBody>
          <a:bodyPr>
            <a:noAutofit/>
          </a:bodyPr>
          <a:lstStyle/>
          <a:p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How do we use technology to collaborate at UWTSD?</a:t>
            </a:r>
            <a:br>
              <a:rPr lang="en-GB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</a:br>
            <a:endParaRPr lang="en-GB" sz="2800" dirty="0">
              <a:highlight>
                <a:srgbClr val="C0C0C0"/>
              </a:highligh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64933579-29F4-4B4E-9151-3517DF0471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151318" y="5355773"/>
            <a:ext cx="1091016" cy="721039"/>
          </a:xfrm>
          <a:prstGeom prst="rect">
            <a:avLst/>
          </a:prstGeom>
        </p:spPr>
      </p:pic>
      <p:sp>
        <p:nvSpPr>
          <p:cNvPr id="28" name="Content Placeholder 27">
            <a:extLst>
              <a:ext uri="{FF2B5EF4-FFF2-40B4-BE49-F238E27FC236}">
                <a16:creationId xmlns:a16="http://schemas.microsoft.com/office/drawing/2014/main" id="{D688E6BF-C38E-47B3-A00A-3DD15E1FD24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24222" y="2073262"/>
            <a:ext cx="4100178" cy="1777886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Microsoft office is one of the main use of Technology while collaborating at UWTSD</a:t>
            </a:r>
          </a:p>
          <a:p>
            <a:pPr marL="0" indent="0" algn="ctr">
              <a:buNone/>
            </a:pPr>
            <a:endParaRPr lang="en-GB" dirty="0"/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C2D7CAE2-5154-4235-A5BA-6EF541957E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314" y="3757526"/>
            <a:ext cx="1226629" cy="6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Image result for microsoft excel app logo">
            <a:extLst>
              <a:ext uri="{FF2B5EF4-FFF2-40B4-BE49-F238E27FC236}">
                <a16:creationId xmlns:a16="http://schemas.microsoft.com/office/drawing/2014/main" id="{6994C3A5-1652-4060-85F3-2DEA161E66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8826" y="4506684"/>
            <a:ext cx="1226629" cy="6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0A6A6E27-95AC-496E-AE0D-FD54CD24B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314" y="5255842"/>
            <a:ext cx="1201141" cy="6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Image result for microsoft people app logo">
            <a:extLst>
              <a:ext uri="{FF2B5EF4-FFF2-40B4-BE49-F238E27FC236}">
                <a16:creationId xmlns:a16="http://schemas.microsoft.com/office/drawing/2014/main" id="{DC4CE61B-B5DC-428A-A9B1-F6B4C52C98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6008" y="3757526"/>
            <a:ext cx="1076325" cy="6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microsoft share point app logo">
            <a:extLst>
              <a:ext uri="{FF2B5EF4-FFF2-40B4-BE49-F238E27FC236}">
                <a16:creationId xmlns:a16="http://schemas.microsoft.com/office/drawing/2014/main" id="{E8A778A3-5042-4CFD-83B7-451EE96A41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1317" y="4506684"/>
            <a:ext cx="1076325" cy="6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Image result for microsoft whiteboard app logo">
            <a:extLst>
              <a:ext uri="{FF2B5EF4-FFF2-40B4-BE49-F238E27FC236}">
                <a16:creationId xmlns:a16="http://schemas.microsoft.com/office/drawing/2014/main" id="{EF4C9192-433E-450D-A98E-5FF9C3CD30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975" y="3737380"/>
            <a:ext cx="1076326" cy="7286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Image result for microsoft one note app logo">
            <a:extLst>
              <a:ext uri="{FF2B5EF4-FFF2-40B4-BE49-F238E27FC236}">
                <a16:creationId xmlns:a16="http://schemas.microsoft.com/office/drawing/2014/main" id="{AD181A56-22B0-4862-A6C4-6E0B937151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504" y="4523993"/>
            <a:ext cx="1080220" cy="6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Image result for microsoft planner app logo">
            <a:extLst>
              <a:ext uri="{FF2B5EF4-FFF2-40B4-BE49-F238E27FC236}">
                <a16:creationId xmlns:a16="http://schemas.microsoft.com/office/drawing/2014/main" id="{BE50BE5F-4BE6-43CF-9E7A-04A59B6B99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4975" y="5355773"/>
            <a:ext cx="1076326" cy="68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microsoft stream app logo">
            <a:extLst>
              <a:ext uri="{FF2B5EF4-FFF2-40B4-BE49-F238E27FC236}">
                <a16:creationId xmlns:a16="http://schemas.microsoft.com/office/drawing/2014/main" id="{E5F035BA-181F-44E9-BDBF-4DEC91F591A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104" y="3757526"/>
            <a:ext cx="1049229" cy="68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ee the source image">
            <a:extLst>
              <a:ext uri="{FF2B5EF4-FFF2-40B4-BE49-F238E27FC236}">
                <a16:creationId xmlns:a16="http://schemas.microsoft.com/office/drawing/2014/main" id="{612C6190-D86B-41BF-AFCE-796D41E054F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9427" y="4523994"/>
            <a:ext cx="1005906" cy="68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microsoft word app logo">
            <a:extLst>
              <a:ext uri="{FF2B5EF4-FFF2-40B4-BE49-F238E27FC236}">
                <a16:creationId xmlns:a16="http://schemas.microsoft.com/office/drawing/2014/main" id="{4BE1B69F-8445-40C2-917B-E4DB1DE0B9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6104" y="5355773"/>
            <a:ext cx="1049229" cy="683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Image result for microsoft outlook app logo">
            <a:extLst>
              <a:ext uri="{FF2B5EF4-FFF2-40B4-BE49-F238E27FC236}">
                <a16:creationId xmlns:a16="http://schemas.microsoft.com/office/drawing/2014/main" id="{436C0EAE-070B-44E5-A021-001558A0C5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136" y="3757525"/>
            <a:ext cx="1226629" cy="683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microsoft powerpoint app logo">
            <a:extLst>
              <a:ext uri="{FF2B5EF4-FFF2-40B4-BE49-F238E27FC236}">
                <a16:creationId xmlns:a16="http://schemas.microsoft.com/office/drawing/2014/main" id="{BA758DA5-4F32-40B5-BA4D-A39EDE54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136" y="4522771"/>
            <a:ext cx="1226629" cy="7330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microsoft sway app logo">
            <a:extLst>
              <a:ext uri="{FF2B5EF4-FFF2-40B4-BE49-F238E27FC236}">
                <a16:creationId xmlns:a16="http://schemas.microsoft.com/office/drawing/2014/main" id="{1D3F8D97-52C3-4E72-92F9-73858652CC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0136" y="5337242"/>
            <a:ext cx="1226629" cy="702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32" name="Straight Arrow Connector 31">
            <a:extLst>
              <a:ext uri="{FF2B5EF4-FFF2-40B4-BE49-F238E27FC236}">
                <a16:creationId xmlns:a16="http://schemas.microsoft.com/office/drawing/2014/main" id="{48E47034-4BB4-4816-968B-4A72D8C7EECC}"/>
              </a:ext>
            </a:extLst>
          </p:cNvPr>
          <p:cNvCxnSpPr>
            <a:cxnSpLocks/>
          </p:cNvCxnSpPr>
          <p:nvPr/>
        </p:nvCxnSpPr>
        <p:spPr>
          <a:xfrm flipV="1">
            <a:off x="7402286" y="3757525"/>
            <a:ext cx="947057" cy="7085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extBox 33">
            <a:extLst>
              <a:ext uri="{FF2B5EF4-FFF2-40B4-BE49-F238E27FC236}">
                <a16:creationId xmlns:a16="http://schemas.microsoft.com/office/drawing/2014/main" id="{2AE2BA62-5F28-4454-9498-0CF5C89FA4C7}"/>
              </a:ext>
            </a:extLst>
          </p:cNvPr>
          <p:cNvSpPr txBox="1"/>
          <p:nvPr/>
        </p:nvSpPr>
        <p:spPr>
          <a:xfrm>
            <a:off x="8599714" y="3015343"/>
            <a:ext cx="24057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List of APPS that are commonly used at UWTSD</a:t>
            </a:r>
          </a:p>
        </p:txBody>
      </p:sp>
    </p:spTree>
    <p:extLst>
      <p:ext uri="{BB962C8B-B14F-4D97-AF65-F5344CB8AC3E}">
        <p14:creationId xmlns:p14="http://schemas.microsoft.com/office/powerpoint/2010/main" val="42092396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345FDA-0B0E-42C6-A538-001614923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Introduction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2572E-E17B-4178-8032-52155C09EA6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7924174" y="4850372"/>
            <a:ext cx="4017455" cy="1889222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B9DC90E1-1BB3-4DD9-85F2-2404FD91F7A3}"/>
              </a:ext>
            </a:extLst>
          </p:cNvPr>
          <p:cNvSpPr/>
          <p:nvPr/>
        </p:nvSpPr>
        <p:spPr>
          <a:xfrm flipH="1">
            <a:off x="2669177" y="870858"/>
            <a:ext cx="1456507" cy="650966"/>
          </a:xfrm>
          <a:prstGeom prst="star5">
            <a:avLst>
              <a:gd name="adj" fmla="val 11976"/>
              <a:gd name="hf" fmla="val 105146"/>
              <a:gd name="vf" fmla="val 11055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1C3BA3-81D1-4618-BF4C-84230FC80BCF}"/>
              </a:ext>
            </a:extLst>
          </p:cNvPr>
          <p:cNvSpPr txBox="1"/>
          <p:nvPr/>
        </p:nvSpPr>
        <p:spPr>
          <a:xfrm>
            <a:off x="1112519" y="2340429"/>
            <a:ext cx="396022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The purpose and contents of my </a:t>
            </a:r>
            <a:r>
              <a:rPr lang="en-GB" sz="24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 Research Presentation </a:t>
            </a: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is to Identify the Tools that are Common to use at UWTSD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460407E-CC39-4C2C-B15B-5590AF6D2DB0}"/>
              </a:ext>
            </a:extLst>
          </p:cNvPr>
          <p:cNvSpPr txBox="1"/>
          <p:nvPr/>
        </p:nvSpPr>
        <p:spPr>
          <a:xfrm>
            <a:off x="3893522" y="4612214"/>
            <a:ext cx="295547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Which Digital Tool Is Most Commonly Used For Collaboration at UWTSD?</a:t>
            </a:r>
          </a:p>
        </p:txBody>
      </p:sp>
      <p:sp>
        <p:nvSpPr>
          <p:cNvPr id="12" name="Star: 5 Points 11">
            <a:extLst>
              <a:ext uri="{FF2B5EF4-FFF2-40B4-BE49-F238E27FC236}">
                <a16:creationId xmlns:a16="http://schemas.microsoft.com/office/drawing/2014/main" id="{60FC283A-1DC6-4C4D-8D36-2B7BBCCA27B6}"/>
              </a:ext>
            </a:extLst>
          </p:cNvPr>
          <p:cNvSpPr/>
          <p:nvPr/>
        </p:nvSpPr>
        <p:spPr>
          <a:xfrm>
            <a:off x="130628" y="2032936"/>
            <a:ext cx="1099457" cy="48925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17E3E62B-1A4E-446F-A2AC-8B2B79210D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6955345" y="1785910"/>
            <a:ext cx="3537855" cy="321885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6607372-F3B2-4253-BF66-DDE031EA8F1A}"/>
              </a:ext>
            </a:extLst>
          </p:cNvPr>
          <p:cNvSpPr txBox="1"/>
          <p:nvPr/>
        </p:nvSpPr>
        <p:spPr>
          <a:xfrm>
            <a:off x="1112519" y="4604657"/>
            <a:ext cx="22293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My Question is….</a:t>
            </a:r>
          </a:p>
        </p:txBody>
      </p:sp>
      <p:sp>
        <p:nvSpPr>
          <p:cNvPr id="17" name="Arrow: Right 16">
            <a:extLst>
              <a:ext uri="{FF2B5EF4-FFF2-40B4-BE49-F238E27FC236}">
                <a16:creationId xmlns:a16="http://schemas.microsoft.com/office/drawing/2014/main" id="{66B2C48D-3CBF-466F-8757-6A7FDC01FCEA}"/>
              </a:ext>
            </a:extLst>
          </p:cNvPr>
          <p:cNvSpPr/>
          <p:nvPr/>
        </p:nvSpPr>
        <p:spPr>
          <a:xfrm>
            <a:off x="3092631" y="5181600"/>
            <a:ext cx="800891" cy="4001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76819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F9A2D9-DEC0-47FB-A78C-45050B9447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Rationale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E1E64E-97AD-46E9-81E9-B162C0EE5CFC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1164145" y="2367093"/>
            <a:ext cx="5650312" cy="400105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uwtsd prefer a blended approach when using technology</a:t>
            </a: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 benefits of this creates inclusive, engaging activities.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Encourages participants to be more involved while learning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Connecting and learning with others online</a:t>
            </a:r>
          </a:p>
          <a:p>
            <a:endParaRPr lang="en-GB" dirty="0"/>
          </a:p>
        </p:txBody>
      </p:sp>
      <p:sp>
        <p:nvSpPr>
          <p:cNvPr id="4" name="Arrow: Right 3">
            <a:extLst>
              <a:ext uri="{FF2B5EF4-FFF2-40B4-BE49-F238E27FC236}">
                <a16:creationId xmlns:a16="http://schemas.microsoft.com/office/drawing/2014/main" id="{A27D6873-6BDC-499C-9A72-C906EB9F36E5}"/>
              </a:ext>
            </a:extLst>
          </p:cNvPr>
          <p:cNvSpPr/>
          <p:nvPr/>
        </p:nvSpPr>
        <p:spPr>
          <a:xfrm>
            <a:off x="913775" y="2634343"/>
            <a:ext cx="250370" cy="35922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8" name="Arrow: Down 7">
            <a:extLst>
              <a:ext uri="{FF2B5EF4-FFF2-40B4-BE49-F238E27FC236}">
                <a16:creationId xmlns:a16="http://schemas.microsoft.com/office/drawing/2014/main" id="{F138DA52-5C43-4A62-A49D-341581CB14C2}"/>
              </a:ext>
            </a:extLst>
          </p:cNvPr>
          <p:cNvSpPr/>
          <p:nvPr/>
        </p:nvSpPr>
        <p:spPr>
          <a:xfrm>
            <a:off x="10069286" y="2111829"/>
            <a:ext cx="468085" cy="5225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63DDB7B-212F-46C7-A857-F02A8F850D62}"/>
              </a:ext>
            </a:extLst>
          </p:cNvPr>
          <p:cNvSpPr txBox="1"/>
          <p:nvPr/>
        </p:nvSpPr>
        <p:spPr>
          <a:xfrm>
            <a:off x="9220201" y="2668969"/>
            <a:ext cx="214992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latin typeface="Arial" panose="020B0604020202020204" pitchFamily="34" charset="0"/>
                <a:cs typeface="Arial" panose="020B0604020202020204" pitchFamily="34" charset="0"/>
              </a:rPr>
              <a:t>Collaboration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Moodle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Teams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Outlook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One drive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Office 365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133085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1192D-DCC2-4B9A-95D8-97B20809EA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596746"/>
            <a:ext cx="10364451" cy="847038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446FF-62B9-4E06-8621-60EC195BBF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4" y="1883231"/>
            <a:ext cx="7675055" cy="1596178"/>
          </a:xfrm>
        </p:spPr>
        <p:txBody>
          <a:bodyPr>
            <a:normAutofit fontScale="92500" lnSpcReduction="1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Asking students and lectures open and closed question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Calculating data using a pie Chart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Gathering information from relevant sources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8831EE6-7171-48BE-A6E1-DE0C681B82D6}"/>
              </a:ext>
            </a:extLst>
          </p:cNvPr>
          <p:cNvSpPr txBox="1"/>
          <p:nvPr/>
        </p:nvSpPr>
        <p:spPr>
          <a:xfrm>
            <a:off x="636502" y="3829748"/>
            <a:ext cx="25203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Open Question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Digital Tools do you prefer to use at University of Wales Trinity Saint David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……Please state your answer here… </a:t>
            </a:r>
          </a:p>
          <a:p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D88EEB-194B-45FF-A692-D9CECCD3495D}"/>
              </a:ext>
            </a:extLst>
          </p:cNvPr>
          <p:cNvSpPr txBox="1"/>
          <p:nvPr/>
        </p:nvSpPr>
        <p:spPr>
          <a:xfrm>
            <a:off x="3293239" y="3829748"/>
            <a:ext cx="283028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Closed Questions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Do you agree that the online Digital Tool Collaborations are important?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		 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5A41071-C2EA-4802-BC74-872FAAB9D016}"/>
              </a:ext>
            </a:extLst>
          </p:cNvPr>
          <p:cNvSpPr/>
          <p:nvPr/>
        </p:nvSpPr>
        <p:spPr>
          <a:xfrm>
            <a:off x="3785351" y="6208172"/>
            <a:ext cx="424543" cy="2177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6BEA7E6-E9E0-4652-A888-2FD365B396EB}"/>
              </a:ext>
            </a:extLst>
          </p:cNvPr>
          <p:cNvSpPr/>
          <p:nvPr/>
        </p:nvSpPr>
        <p:spPr>
          <a:xfrm>
            <a:off x="3785351" y="5889142"/>
            <a:ext cx="424543" cy="21771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graphicFrame>
        <p:nvGraphicFramePr>
          <p:cNvPr id="14" name="Chart 13">
            <a:extLst>
              <a:ext uri="{FF2B5EF4-FFF2-40B4-BE49-F238E27FC236}">
                <a16:creationId xmlns:a16="http://schemas.microsoft.com/office/drawing/2014/main" id="{D6FFB555-C2A2-4453-9BDA-CEA50A05382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78159848"/>
              </p:ext>
            </p:extLst>
          </p:nvPr>
        </p:nvGraphicFramePr>
        <p:xfrm>
          <a:off x="7668676" y="3607475"/>
          <a:ext cx="3352800" cy="21682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5" name="TextBox 14">
            <a:extLst>
              <a:ext uri="{FF2B5EF4-FFF2-40B4-BE49-F238E27FC236}">
                <a16:creationId xmlns:a16="http://schemas.microsoft.com/office/drawing/2014/main" id="{C61D92C8-3F61-454C-88DE-8CDD73B7F91B}"/>
              </a:ext>
            </a:extLst>
          </p:cNvPr>
          <p:cNvSpPr txBox="1"/>
          <p:nvPr/>
        </p:nvSpPr>
        <p:spPr>
          <a:xfrm>
            <a:off x="4702006" y="5558011"/>
            <a:ext cx="2830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 consent to part voluntarily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Yes…	No…</a:t>
            </a:r>
          </a:p>
        </p:txBody>
      </p:sp>
    </p:spTree>
    <p:extLst>
      <p:ext uri="{BB962C8B-B14F-4D97-AF65-F5344CB8AC3E}">
        <p14:creationId xmlns:p14="http://schemas.microsoft.com/office/powerpoint/2010/main" val="3292378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31192D-DCC2-4B9A-95D8-97B20809EA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Ethical</a:t>
            </a:r>
            <a:r>
              <a:rPr lang="en-GB" dirty="0"/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considerations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B446FF-62B9-4E06-8621-60EC195BBFA4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18159" y="1817915"/>
            <a:ext cx="5144441" cy="3407228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There are guidelines for authorship,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Copyright, and Confidentiality policies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These are in place to protect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Intellectual  interest while 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Encouraging collaboration</a:t>
            </a:r>
          </a:p>
        </p:txBody>
      </p:sp>
      <p:sp>
        <p:nvSpPr>
          <p:cNvPr id="5" name="Star: 5 Points 4">
            <a:extLst>
              <a:ext uri="{FF2B5EF4-FFF2-40B4-BE49-F238E27FC236}">
                <a16:creationId xmlns:a16="http://schemas.microsoft.com/office/drawing/2014/main" id="{AD3BE0C0-80D3-4CE9-994E-38A8FC71C00C}"/>
              </a:ext>
            </a:extLst>
          </p:cNvPr>
          <p:cNvSpPr/>
          <p:nvPr/>
        </p:nvSpPr>
        <p:spPr>
          <a:xfrm>
            <a:off x="4756742" y="4055480"/>
            <a:ext cx="2960914" cy="2005691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Respect for others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91915442-5C61-499D-A7CF-7ACA6ABCF3F0}"/>
              </a:ext>
            </a:extLst>
          </p:cNvPr>
          <p:cNvSpPr/>
          <p:nvPr/>
        </p:nvSpPr>
        <p:spPr>
          <a:xfrm>
            <a:off x="5306628" y="2010588"/>
            <a:ext cx="2835886" cy="237635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Privacy of those taking part</a:t>
            </a:r>
          </a:p>
        </p:txBody>
      </p:sp>
      <p:sp>
        <p:nvSpPr>
          <p:cNvPr id="7" name="Star: 5 Points 6">
            <a:extLst>
              <a:ext uri="{FF2B5EF4-FFF2-40B4-BE49-F238E27FC236}">
                <a16:creationId xmlns:a16="http://schemas.microsoft.com/office/drawing/2014/main" id="{ABDEC954-ED3D-485A-B7A9-11A27D676034}"/>
              </a:ext>
            </a:extLst>
          </p:cNvPr>
          <p:cNvSpPr/>
          <p:nvPr/>
        </p:nvSpPr>
        <p:spPr>
          <a:xfrm>
            <a:off x="7755441" y="1817915"/>
            <a:ext cx="3337102" cy="194658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Avoidance of Harm</a:t>
            </a:r>
          </a:p>
        </p:txBody>
      </p:sp>
      <p:sp>
        <p:nvSpPr>
          <p:cNvPr id="8" name="Star: 5 Points 7">
            <a:extLst>
              <a:ext uri="{FF2B5EF4-FFF2-40B4-BE49-F238E27FC236}">
                <a16:creationId xmlns:a16="http://schemas.microsoft.com/office/drawing/2014/main" id="{0D5C0C19-0382-4FBE-B3E8-CABCA2304651}"/>
              </a:ext>
            </a:extLst>
          </p:cNvPr>
          <p:cNvSpPr/>
          <p:nvPr/>
        </p:nvSpPr>
        <p:spPr>
          <a:xfrm>
            <a:off x="6640601" y="4055480"/>
            <a:ext cx="3504883" cy="1596177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Knowledge</a:t>
            </a:r>
          </a:p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Truth</a:t>
            </a:r>
          </a:p>
        </p:txBody>
      </p:sp>
      <p:sp>
        <p:nvSpPr>
          <p:cNvPr id="9" name="Star: 5 Points 8">
            <a:extLst>
              <a:ext uri="{FF2B5EF4-FFF2-40B4-BE49-F238E27FC236}">
                <a16:creationId xmlns:a16="http://schemas.microsoft.com/office/drawing/2014/main" id="{35E324E8-907E-42CA-B011-94C7FB171186}"/>
              </a:ext>
            </a:extLst>
          </p:cNvPr>
          <p:cNvSpPr/>
          <p:nvPr/>
        </p:nvSpPr>
        <p:spPr>
          <a:xfrm>
            <a:off x="8795657" y="3048002"/>
            <a:ext cx="3526656" cy="2514598"/>
          </a:xfrm>
          <a:prstGeom prst="star5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Avoidance of error</a:t>
            </a:r>
          </a:p>
        </p:txBody>
      </p:sp>
    </p:spTree>
    <p:extLst>
      <p:ext uri="{BB962C8B-B14F-4D97-AF65-F5344CB8AC3E}">
        <p14:creationId xmlns:p14="http://schemas.microsoft.com/office/powerpoint/2010/main" val="205696408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94A4F4-890E-4676-8E91-4BE8A047D0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  <a:r>
              <a:rPr lang="en-GB" dirty="0"/>
              <a:t>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timeline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B476E6-D778-429A-9DBD-902D8E83555B}"/>
              </a:ext>
            </a:extLst>
          </p:cNvPr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b="0" i="0" dirty="0">
                <a:solidFill>
                  <a:srgbClr val="4C4C4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0" i="0" dirty="0">
                <a:solidFill>
                  <a:srgbClr val="4C4C4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when conducting research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b="0" i="0" dirty="0">
                <a:solidFill>
                  <a:srgbClr val="4C4C4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take into consideration that all research should benefit humanity </a:t>
            </a:r>
            <a:endParaRPr lang="en-US" i="0" dirty="0">
              <a:solidFill>
                <a:srgbClr val="4C4C4C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r>
              <a:rPr lang="en-US" i="0" dirty="0">
                <a:solidFill>
                  <a:srgbClr val="4C4C4C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protect the welfare of researchers and to enhance the quality and integrity while researching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Ensure that research is conducted according to appropriate ethical, legal and professional frame works, obligations and standards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Review progress regularly and openly</a:t>
            </a:r>
          </a:p>
          <a:p>
            <a:pPr marL="0" indent="0">
              <a:buNone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anose="05000000000000000000" pitchFamily="2" charset="2"/>
              <a:buChar char="q"/>
            </a:pPr>
            <a:endParaRPr lang="en-US" i="0" dirty="0">
              <a:solidFill>
                <a:srgbClr val="000000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77358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47BEF1-1899-4905-A00D-F9BA161D0D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hypothesis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E5543C-43C3-4F86-BE0C-0BC616EA3B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913775" y="2367093"/>
            <a:ext cx="10254968" cy="386994"/>
          </a:xfrm>
        </p:spPr>
        <p:txBody>
          <a:bodyPr>
            <a:normAutofit fontScale="92500" lnSpcReduction="20000"/>
          </a:bodyPr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Microsoft Teams</a:t>
            </a:r>
            <a:r>
              <a:rPr lang="en-GB" dirty="0"/>
              <a:t>				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MICROSOFT outlook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E51734-E875-45D2-B1E9-76E34AA93F27}"/>
              </a:ext>
            </a:extLst>
          </p:cNvPr>
          <p:cNvSpPr txBox="1"/>
          <p:nvPr/>
        </p:nvSpPr>
        <p:spPr>
          <a:xfrm>
            <a:off x="381000" y="2677886"/>
            <a:ext cx="515982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Has become common to use amongst staff and students, and the benefits include…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Effective Communication between students and staff.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Hosting meetings while staying connected anywhere anytime and sharing files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Improve collaboration and productivity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679EA1E-35F4-4F55-AD81-20AA0C37D59C}"/>
              </a:ext>
            </a:extLst>
          </p:cNvPr>
          <p:cNvSpPr txBox="1"/>
          <p:nvPr/>
        </p:nvSpPr>
        <p:spPr>
          <a:xfrm>
            <a:off x="5965371" y="2754087"/>
            <a:ext cx="4365172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q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Is widely used while studying at university, and can be used across all devices. Their are many features such as…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Scheduling meetings,</a:t>
            </a:r>
          </a:p>
          <a:p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     appointments and task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You can send receive and store emails effectively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Arial" panose="020B0604020202020204" pitchFamily="34" charset="0"/>
                <a:cs typeface="Arial" panose="020B0604020202020204" pitchFamily="34" charset="0"/>
              </a:rPr>
              <a:t>Easy Management tool</a:t>
            </a:r>
          </a:p>
          <a:p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4649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CE3C56-5660-4B57-9AC3-FA85748CE3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74" y="152631"/>
            <a:ext cx="10364451" cy="1596177"/>
          </a:xfrm>
        </p:spPr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99B2106-BBBC-46E5-9567-3B2E32EA584F}"/>
              </a:ext>
            </a:extLst>
          </p:cNvPr>
          <p:cNvSpPr>
            <a:spLocks noGrp="1" noChangeArrowheads="1"/>
          </p:cNvSpPr>
          <p:nvPr>
            <p:ph sz="quarter" idx="13"/>
          </p:nvPr>
        </p:nvSpPr>
        <p:spPr bwMode="auto">
          <a:xfrm>
            <a:off x="913774" y="3779082"/>
            <a:ext cx="184731" cy="6001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152352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927424A-05CD-400A-A168-7010493859CD}"/>
              </a:ext>
            </a:extLst>
          </p:cNvPr>
          <p:cNvSpPr txBox="1"/>
          <p:nvPr/>
        </p:nvSpPr>
        <p:spPr>
          <a:xfrm>
            <a:off x="1709057" y="2677886"/>
            <a:ext cx="94705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 David B. Resnik, J. P., 2020.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What Is Ethics in Research &amp; Why Is It Important?.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https://www.niehs.nih.gov/research/resources/bioethics/whatis/index.cfcollaboration.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05 april 2022].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Microsoft support, 2022.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7 cool things you didn't know about Outlook.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https://support.microsoft.com/en-us/office/7-cool-things-you-didn-t-know-about-outlook-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01 april 2022].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 of Wales Trinity Saint David, 2022.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Digital Learning and Teaching.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https://digitallearning.uwtsd.ac.uk/digital-learning.html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29 march 2022].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University of Wales trinity saint David, 2022. </a:t>
            </a:r>
            <a:r>
              <a:rPr kumimoji="0" lang="en-US" altLang="en-US" sz="18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Research Integrity &amp; Ethics. </a:t>
            </a: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[Online] 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Available at: </a:t>
            </a:r>
            <a:r>
              <a:rPr kumimoji="0" lang="en-US" altLang="en-US" sz="1800" b="0" i="0" u="sng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https://www.uwtsd.ac.uk/research/research-ethics/</a:t>
            </a:r>
            <a:b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kumimoji="0" lang="en-US" altLang="en-US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[Accessed 30 march 2022].</a:t>
            </a:r>
            <a:endParaRPr kumimoji="0" lang="en-GB" altLang="en-US" sz="11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615801994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A0D83DA8850E24F977D76094D2074AC" ma:contentTypeVersion="11" ma:contentTypeDescription="Create a new document." ma:contentTypeScope="" ma:versionID="79a1e311176e39f5828c1bb7561cc13e">
  <xsd:schema xmlns:xsd="http://www.w3.org/2001/XMLSchema" xmlns:xs="http://www.w3.org/2001/XMLSchema" xmlns:p="http://schemas.microsoft.com/office/2006/metadata/properties" xmlns:ns3="5e4866c9-5473-4b36-a248-8ce6a7a4bde8" xmlns:ns4="1f9d1f62-2b66-4e13-be38-f795d411800a" targetNamespace="http://schemas.microsoft.com/office/2006/metadata/properties" ma:root="true" ma:fieldsID="590540839833d57ce703c42892c51c5e" ns3:_="" ns4:_="">
    <xsd:import namespace="5e4866c9-5473-4b36-a248-8ce6a7a4bde8"/>
    <xsd:import namespace="1f9d1f62-2b66-4e13-be38-f795d411800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4866c9-5473-4b36-a248-8ce6a7a4bde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3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4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5" nillable="true" ma:displayName="Tags" ma:internalName="MediaServiceAutoTags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f9d1f62-2b66-4e13-be38-f795d411800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AE10A767-4BD8-4FF7-8651-7109E113B0ED}">
  <ds:schemaRefs>
    <ds:schemaRef ds:uri="5e4866c9-5473-4b36-a248-8ce6a7a4bde8"/>
    <ds:schemaRef ds:uri="http://purl.org/dc/terms/"/>
    <ds:schemaRef ds:uri="http://purl.org/dc/dcmitype/"/>
    <ds:schemaRef ds:uri="1f9d1f62-2b66-4e13-be38-f795d411800a"/>
    <ds:schemaRef ds:uri="http://schemas.microsoft.com/office/infopath/2007/PartnerControls"/>
    <ds:schemaRef ds:uri="http://schemas.microsoft.com/office/2006/documentManagement/types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9C68FC09-3740-40E5-92FB-C884A7DACB9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DFAC3B8-0C74-4F23-A88B-3A4D326CF5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e4866c9-5473-4b36-a248-8ce6a7a4bde8"/>
    <ds:schemaRef ds:uri="1f9d1f62-2b66-4e13-be38-f795d411800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13082</TotalTime>
  <Words>595</Words>
  <Application>Microsoft Office PowerPoint</Application>
  <PresentationFormat>Widescreen</PresentationFormat>
  <Paragraphs>80</Paragraphs>
  <Slides>9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Times New Roman</vt:lpstr>
      <vt:lpstr>Tw Cen MT</vt:lpstr>
      <vt:lpstr>Wingdings</vt:lpstr>
      <vt:lpstr>Droplet</vt:lpstr>
      <vt:lpstr>Student Name:  Salena Wallace Student Number: 1919087 Module:   Digital Skills &amp; Research Methods Module Code:  BMSW4003 Lecture:   Rebecca</vt:lpstr>
      <vt:lpstr>How do we use technology to collaborate at UWTSD? </vt:lpstr>
      <vt:lpstr>Introduction</vt:lpstr>
      <vt:lpstr>Rationale</vt:lpstr>
      <vt:lpstr>methods</vt:lpstr>
      <vt:lpstr>Ethical considerations</vt:lpstr>
      <vt:lpstr>Research timeline</vt:lpstr>
      <vt:lpstr>hypothesis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Student Name:  Salena Wallace Student Number: 1919087 Module:   Digital Skills &amp; Research Methods Module Code:  BMSW4003 Lecture:   Rebecca</dc:title>
  <dc:creator>Salena Wallace (1919087)</dc:creator>
  <cp:lastModifiedBy>Salena Wallace</cp:lastModifiedBy>
  <cp:revision>26</cp:revision>
  <dcterms:created xsi:type="dcterms:W3CDTF">2022-03-28T11:26:19Z</dcterms:created>
  <dcterms:modified xsi:type="dcterms:W3CDTF">2022-04-22T11:28:47Z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0x0101000A0D83DA8850E24F977D76094D2074AC</vt:lpwstr>
  </property>
</Properties>
</file>