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9" r:id="rId4"/>
    <p:sldId id="260" r:id="rId5"/>
    <p:sldId id="261" r:id="rId6"/>
    <p:sldId id="262" r:id="rId7"/>
    <p:sldId id="263" r:id="rId8"/>
    <p:sldId id="264" r:id="rId9"/>
    <p:sldId id="258"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B82963-C1E3-43AE-8DDD-BE39E04E5EF4}" v="3196" dt="2021-11-22T23:06:47.675"/>
    <p1510:client id="{F8643744-27F9-41B2-8C11-F1C0E0384B92}" v="1304" dt="2021-11-20T23:41:23.9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331"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4B734D-70BA-4FC2-BA5B-F6E3B638B56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A42F560-5612-4F0D-8EF7-10509D3B6689}">
      <dgm:prSet/>
      <dgm:spPr/>
      <dgm:t>
        <a:bodyPr/>
        <a:lstStyle/>
        <a:p>
          <a:r>
            <a:rPr lang="en-GB"/>
            <a:t>Many online users are able to interact with each other, or with videos, links and games that helps people feel involved and connected to each other (Kraut &amp; Resnick, 2012)</a:t>
          </a:r>
          <a:endParaRPr lang="en-US"/>
        </a:p>
      </dgm:t>
    </dgm:pt>
    <dgm:pt modelId="{AD6A582F-BC94-40A5-B506-E76A6EC37AB9}" type="parTrans" cxnId="{601C3D60-FB1E-4E11-8631-783CC137527F}">
      <dgm:prSet/>
      <dgm:spPr/>
      <dgm:t>
        <a:bodyPr/>
        <a:lstStyle/>
        <a:p>
          <a:endParaRPr lang="en-US"/>
        </a:p>
      </dgm:t>
    </dgm:pt>
    <dgm:pt modelId="{E6B40AF1-AC67-4F67-B604-1889754B5EE3}" type="sibTrans" cxnId="{601C3D60-FB1E-4E11-8631-783CC137527F}">
      <dgm:prSet/>
      <dgm:spPr/>
      <dgm:t>
        <a:bodyPr/>
        <a:lstStyle/>
        <a:p>
          <a:endParaRPr lang="en-US"/>
        </a:p>
      </dgm:t>
    </dgm:pt>
    <dgm:pt modelId="{09C22B4E-CB0C-447F-8BE2-93A592C111F4}">
      <dgm:prSet/>
      <dgm:spPr/>
      <dgm:t>
        <a:bodyPr/>
        <a:lstStyle/>
        <a:p>
          <a:r>
            <a:rPr lang="en-GB"/>
            <a:t>Learning from one another is invaluable and opinions, ideas and knowledge can make a real difference to people in situations where they feel isolated or a situation that is unfamiliar to them (Cyberius, 2017).</a:t>
          </a:r>
          <a:endParaRPr lang="en-US"/>
        </a:p>
      </dgm:t>
    </dgm:pt>
    <dgm:pt modelId="{FDF509CC-86EA-4F59-B273-A6FE1D92EA01}" type="parTrans" cxnId="{54AC96F6-636D-45F8-8691-0124C4EA804A}">
      <dgm:prSet/>
      <dgm:spPr/>
      <dgm:t>
        <a:bodyPr/>
        <a:lstStyle/>
        <a:p>
          <a:endParaRPr lang="en-US"/>
        </a:p>
      </dgm:t>
    </dgm:pt>
    <dgm:pt modelId="{BA6AE496-65C8-4757-A05F-8460A320672D}" type="sibTrans" cxnId="{54AC96F6-636D-45F8-8691-0124C4EA804A}">
      <dgm:prSet/>
      <dgm:spPr/>
      <dgm:t>
        <a:bodyPr/>
        <a:lstStyle/>
        <a:p>
          <a:endParaRPr lang="en-US"/>
        </a:p>
      </dgm:t>
    </dgm:pt>
    <dgm:pt modelId="{DDADC4B4-61ED-490B-87D8-9BDD1AD9FCFC}" type="pres">
      <dgm:prSet presAssocID="{094B734D-70BA-4FC2-BA5B-F6E3B638B568}" presName="linear" presStyleCnt="0">
        <dgm:presLayoutVars>
          <dgm:animLvl val="lvl"/>
          <dgm:resizeHandles val="exact"/>
        </dgm:presLayoutVars>
      </dgm:prSet>
      <dgm:spPr/>
    </dgm:pt>
    <dgm:pt modelId="{41746E32-F9EF-4EA7-8D17-01BBC6B14AB6}" type="pres">
      <dgm:prSet presAssocID="{CA42F560-5612-4F0D-8EF7-10509D3B6689}" presName="parentText" presStyleLbl="node1" presStyleIdx="0" presStyleCnt="2">
        <dgm:presLayoutVars>
          <dgm:chMax val="0"/>
          <dgm:bulletEnabled val="1"/>
        </dgm:presLayoutVars>
      </dgm:prSet>
      <dgm:spPr/>
    </dgm:pt>
    <dgm:pt modelId="{D8AF5363-4339-4EE1-8241-F3EAD65A44F6}" type="pres">
      <dgm:prSet presAssocID="{E6B40AF1-AC67-4F67-B604-1889754B5EE3}" presName="spacer" presStyleCnt="0"/>
      <dgm:spPr/>
    </dgm:pt>
    <dgm:pt modelId="{AF230472-58D3-4E0E-954E-F93F6CF84F08}" type="pres">
      <dgm:prSet presAssocID="{09C22B4E-CB0C-447F-8BE2-93A592C111F4}" presName="parentText" presStyleLbl="node1" presStyleIdx="1" presStyleCnt="2">
        <dgm:presLayoutVars>
          <dgm:chMax val="0"/>
          <dgm:bulletEnabled val="1"/>
        </dgm:presLayoutVars>
      </dgm:prSet>
      <dgm:spPr/>
    </dgm:pt>
  </dgm:ptLst>
  <dgm:cxnLst>
    <dgm:cxn modelId="{1323BE12-EBA9-4140-842A-7006F31305B7}" type="presOf" srcId="{094B734D-70BA-4FC2-BA5B-F6E3B638B568}" destId="{DDADC4B4-61ED-490B-87D8-9BDD1AD9FCFC}" srcOrd="0" destOrd="0" presId="urn:microsoft.com/office/officeart/2005/8/layout/vList2"/>
    <dgm:cxn modelId="{601C3D60-FB1E-4E11-8631-783CC137527F}" srcId="{094B734D-70BA-4FC2-BA5B-F6E3B638B568}" destId="{CA42F560-5612-4F0D-8EF7-10509D3B6689}" srcOrd="0" destOrd="0" parTransId="{AD6A582F-BC94-40A5-B506-E76A6EC37AB9}" sibTransId="{E6B40AF1-AC67-4F67-B604-1889754B5EE3}"/>
    <dgm:cxn modelId="{60CDD666-63B9-4AC3-BF36-DDA8A086B403}" type="presOf" srcId="{CA42F560-5612-4F0D-8EF7-10509D3B6689}" destId="{41746E32-F9EF-4EA7-8D17-01BBC6B14AB6}" srcOrd="0" destOrd="0" presId="urn:microsoft.com/office/officeart/2005/8/layout/vList2"/>
    <dgm:cxn modelId="{7CAA4F85-CFF2-4677-A5CF-ED408ED348B5}" type="presOf" srcId="{09C22B4E-CB0C-447F-8BE2-93A592C111F4}" destId="{AF230472-58D3-4E0E-954E-F93F6CF84F08}" srcOrd="0" destOrd="0" presId="urn:microsoft.com/office/officeart/2005/8/layout/vList2"/>
    <dgm:cxn modelId="{54AC96F6-636D-45F8-8691-0124C4EA804A}" srcId="{094B734D-70BA-4FC2-BA5B-F6E3B638B568}" destId="{09C22B4E-CB0C-447F-8BE2-93A592C111F4}" srcOrd="1" destOrd="0" parTransId="{FDF509CC-86EA-4F59-B273-A6FE1D92EA01}" sibTransId="{BA6AE496-65C8-4757-A05F-8460A320672D}"/>
    <dgm:cxn modelId="{6E5FF235-C039-49BD-8496-A6A651D16DDA}" type="presParOf" srcId="{DDADC4B4-61ED-490B-87D8-9BDD1AD9FCFC}" destId="{41746E32-F9EF-4EA7-8D17-01BBC6B14AB6}" srcOrd="0" destOrd="0" presId="urn:microsoft.com/office/officeart/2005/8/layout/vList2"/>
    <dgm:cxn modelId="{87485555-38FC-4495-8A9E-9DA1BC865182}" type="presParOf" srcId="{DDADC4B4-61ED-490B-87D8-9BDD1AD9FCFC}" destId="{D8AF5363-4339-4EE1-8241-F3EAD65A44F6}" srcOrd="1" destOrd="0" presId="urn:microsoft.com/office/officeart/2005/8/layout/vList2"/>
    <dgm:cxn modelId="{2F04F5E5-A790-4502-B4BF-CE019EE85375}" type="presParOf" srcId="{DDADC4B4-61ED-490B-87D8-9BDD1AD9FCFC}" destId="{AF230472-58D3-4E0E-954E-F93F6CF84F0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746E32-F9EF-4EA7-8D17-01BBC6B14AB6}">
      <dsp:nvSpPr>
        <dsp:cNvPr id="0" name=""/>
        <dsp:cNvSpPr/>
      </dsp:nvSpPr>
      <dsp:spPr>
        <a:xfrm>
          <a:off x="0" y="264179"/>
          <a:ext cx="6492875" cy="225108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Many online users are able to interact with each other, or with videos, links and games that helps people feel involved and connected to each other (Kraut &amp; Resnick, 2012)</a:t>
          </a:r>
          <a:endParaRPr lang="en-US" sz="2600" kern="1200"/>
        </a:p>
      </dsp:txBody>
      <dsp:txXfrm>
        <a:off x="109889" y="374068"/>
        <a:ext cx="6273097" cy="2031302"/>
      </dsp:txXfrm>
    </dsp:sp>
    <dsp:sp modelId="{AF230472-58D3-4E0E-954E-F93F6CF84F08}">
      <dsp:nvSpPr>
        <dsp:cNvPr id="0" name=""/>
        <dsp:cNvSpPr/>
      </dsp:nvSpPr>
      <dsp:spPr>
        <a:xfrm>
          <a:off x="0" y="2590139"/>
          <a:ext cx="6492875" cy="2251080"/>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Learning from one another is invaluable and opinions, ideas and knowledge can make a real difference to people in situations where they feel isolated or a situation that is unfamiliar to them (Cyberius, 2017).</a:t>
          </a:r>
          <a:endParaRPr lang="en-US" sz="2600" kern="1200"/>
        </a:p>
      </dsp:txBody>
      <dsp:txXfrm>
        <a:off x="109889" y="2700028"/>
        <a:ext cx="6273097" cy="20313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447468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042107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07225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910177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172682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90830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79426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0789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90888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279916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325531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811215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040979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933741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020076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982930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56004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11/22/2021</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4049823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4" name="Picture 4" descr="Free stock photo of computer, external monitor, laptop">
            <a:extLst>
              <a:ext uri="{FF2B5EF4-FFF2-40B4-BE49-F238E27FC236}">
                <a16:creationId xmlns:a16="http://schemas.microsoft.com/office/drawing/2014/main" id="{9035EA94-8E5A-4731-9173-32373EC4D860}"/>
              </a:ext>
            </a:extLst>
          </p:cNvPr>
          <p:cNvPicPr>
            <a:picLocks noChangeAspect="1"/>
          </p:cNvPicPr>
          <p:nvPr/>
        </p:nvPicPr>
        <p:blipFill rotWithShape="1">
          <a:blip r:embed="rId3">
            <a:duotone>
              <a:schemeClr val="bg2">
                <a:shade val="45000"/>
                <a:satMod val="135000"/>
              </a:schemeClr>
              <a:prstClr val="white"/>
            </a:duotone>
            <a:alphaModFix amt="35000"/>
          </a:blip>
          <a:srcRect t="2849" b="12882"/>
          <a:stretch/>
        </p:blipFill>
        <p:spPr>
          <a:xfrm>
            <a:off x="20" y="10"/>
            <a:ext cx="12191980" cy="6857990"/>
          </a:xfrm>
          <a:prstGeom prst="rect">
            <a:avLst/>
          </a:prstGeom>
        </p:spPr>
      </p:pic>
      <p:grpSp>
        <p:nvGrpSpPr>
          <p:cNvPr id="8" name="Group 8">
            <a:extLst>
              <a:ext uri="{FF2B5EF4-FFF2-40B4-BE49-F238E27FC236}">
                <a16:creationId xmlns:a16="http://schemas.microsoft.com/office/drawing/2014/main" id="{503816F2-40D5-4C23-AF57-063E392361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DBF222D0-66E9-48F8-B249-75AF858DF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6" name="Freeform 7">
              <a:extLst>
                <a:ext uri="{FF2B5EF4-FFF2-40B4-BE49-F238E27FC236}">
                  <a16:creationId xmlns:a16="http://schemas.microsoft.com/office/drawing/2014/main" id="{5312FABD-B1AF-4E20-A8BF-0A6F0C42C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 name="Freeform 9">
              <a:extLst>
                <a:ext uri="{FF2B5EF4-FFF2-40B4-BE49-F238E27FC236}">
                  <a16:creationId xmlns:a16="http://schemas.microsoft.com/office/drawing/2014/main" id="{E6E2E6E5-F3C0-4B1A-8CEF-1F057A2804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 name="Freeform 10">
              <a:extLst>
                <a:ext uri="{FF2B5EF4-FFF2-40B4-BE49-F238E27FC236}">
                  <a16:creationId xmlns:a16="http://schemas.microsoft.com/office/drawing/2014/main" id="{850A45DB-9259-4551-88A8-0D3D3E4FD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4" name="Freeform 11">
              <a:extLst>
                <a:ext uri="{FF2B5EF4-FFF2-40B4-BE49-F238E27FC236}">
                  <a16:creationId xmlns:a16="http://schemas.microsoft.com/office/drawing/2014/main" id="{615A3848-AC67-4C67-A516-2823179F0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5" name="Freeform 12">
              <a:extLst>
                <a:ext uri="{FF2B5EF4-FFF2-40B4-BE49-F238E27FC236}">
                  <a16:creationId xmlns:a16="http://schemas.microsoft.com/office/drawing/2014/main" id="{13BA5F40-CE6A-44DD-BBCE-EA36A12F3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ormAutofit/>
          </a:bodyPr>
          <a:lstStyle/>
          <a:p>
            <a:pPr>
              <a:lnSpc>
                <a:spcPct val="90000"/>
              </a:lnSpc>
            </a:pPr>
            <a:br>
              <a:rPr lang="en-GB" sz="2400">
                <a:cs typeface="Calibri Light"/>
              </a:rPr>
            </a:br>
            <a:br>
              <a:rPr lang="en-GB" sz="2400">
                <a:cs typeface="Calibri Light"/>
              </a:rPr>
            </a:br>
            <a:br>
              <a:rPr lang="en-GB" sz="2400">
                <a:cs typeface="Calibri Light"/>
              </a:rPr>
            </a:br>
            <a:br>
              <a:rPr lang="en-GB" sz="2400">
                <a:cs typeface="Calibri Light"/>
              </a:rPr>
            </a:br>
            <a:r>
              <a:rPr lang="en-GB" sz="2400" b="1">
                <a:cs typeface="Calibri Light"/>
              </a:rPr>
              <a:t>Creating a Digital Community</a:t>
            </a:r>
            <a:br>
              <a:rPr lang="en-GB" sz="2400" b="1">
                <a:cs typeface="Calibri Light"/>
              </a:rPr>
            </a:br>
            <a:br>
              <a:rPr lang="en-GB" sz="2400">
                <a:cs typeface="Calibri Light"/>
              </a:rPr>
            </a:br>
            <a:endParaRPr lang="en-GB" sz="2400">
              <a:cs typeface="Calibri Light"/>
            </a:endParaRPr>
          </a:p>
        </p:txBody>
      </p:sp>
      <p:sp>
        <p:nvSpPr>
          <p:cNvPr id="3" name="Subtitle 2"/>
          <p:cNvSpPr>
            <a:spLocks noGrp="1"/>
          </p:cNvSpPr>
          <p:nvPr>
            <p:ph type="subTitle" idx="1"/>
          </p:nvPr>
        </p:nvSpPr>
        <p:spPr>
          <a:xfrm>
            <a:off x="4515377" y="3996267"/>
            <a:ext cx="6987645" cy="1388534"/>
          </a:xfrm>
        </p:spPr>
        <p:txBody>
          <a:bodyPr vert="horz" lIns="91440" tIns="45720" rIns="91440" bIns="45720" rtlCol="0">
            <a:normAutofit/>
          </a:bodyPr>
          <a:lstStyle/>
          <a:p>
            <a:r>
              <a:rPr lang="en-GB">
                <a:cs typeface="Calibri"/>
              </a:rPr>
              <a:t>By Nicola Pudner</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sp useBgFill="1">
        <p:nvSpPr>
          <p:cNvPr id="10" name="Freeform: Shape 9">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83" y="0"/>
            <a:ext cx="11134917"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025" y="0"/>
            <a:ext cx="2436813" cy="6858001"/>
            <a:chOff x="1320800" y="0"/>
            <a:chExt cx="2436813" cy="6858001"/>
          </a:xfrm>
        </p:grpSpPr>
        <p:sp>
          <p:nvSpPr>
            <p:cNvPr id="6"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BF5B5F92-1250-4FC2-85DD-C3D1EA651962}"/>
              </a:ext>
            </a:extLst>
          </p:cNvPr>
          <p:cNvSpPr>
            <a:spLocks noGrp="1"/>
          </p:cNvSpPr>
          <p:nvPr>
            <p:ph type="title"/>
          </p:nvPr>
        </p:nvSpPr>
        <p:spPr>
          <a:xfrm>
            <a:off x="1836013" y="1072609"/>
            <a:ext cx="3041557" cy="4522647"/>
          </a:xfrm>
          <a:effectLst/>
        </p:spPr>
        <p:txBody>
          <a:bodyPr anchor="ctr">
            <a:normAutofit/>
          </a:bodyPr>
          <a:lstStyle/>
          <a:p>
            <a:pPr algn="l"/>
            <a:r>
              <a:rPr lang="en-GB" sz="3200">
                <a:solidFill>
                  <a:schemeClr val="tx2"/>
                </a:solidFill>
                <a:cs typeface="Calibri Light"/>
              </a:rPr>
              <a:t>Online Engagement </a:t>
            </a:r>
            <a:endParaRPr lang="en-GB" sz="3200">
              <a:solidFill>
                <a:schemeClr val="tx2"/>
              </a:solidFill>
            </a:endParaRPr>
          </a:p>
        </p:txBody>
      </p:sp>
      <p:sp>
        <p:nvSpPr>
          <p:cNvPr id="3" name="Content Placeholder 2">
            <a:extLst>
              <a:ext uri="{FF2B5EF4-FFF2-40B4-BE49-F238E27FC236}">
                <a16:creationId xmlns:a16="http://schemas.microsoft.com/office/drawing/2014/main" id="{E6CC429F-3C37-4A2E-99B0-0A7C4A23C745}"/>
              </a:ext>
            </a:extLst>
          </p:cNvPr>
          <p:cNvSpPr>
            <a:spLocks noGrp="1"/>
          </p:cNvSpPr>
          <p:nvPr>
            <p:ph idx="1"/>
          </p:nvPr>
        </p:nvSpPr>
        <p:spPr>
          <a:xfrm>
            <a:off x="5149032" y="1072609"/>
            <a:ext cx="6383207" cy="4522647"/>
          </a:xfrm>
        </p:spPr>
        <p:txBody>
          <a:bodyPr vert="horz" lIns="91440" tIns="45720" rIns="91440" bIns="45720" rtlCol="0" anchor="ctr">
            <a:normAutofit/>
          </a:bodyPr>
          <a:lstStyle/>
          <a:p>
            <a:pPr>
              <a:lnSpc>
                <a:spcPct val="90000"/>
              </a:lnSpc>
            </a:pPr>
            <a:r>
              <a:rPr lang="en-GB" sz="2000">
                <a:cs typeface="Calibri"/>
              </a:rPr>
              <a:t>It is estimated that there are 3.6 billion people who are internet users in the world.</a:t>
            </a:r>
            <a:endParaRPr lang="en-US" sz="2000"/>
          </a:p>
          <a:p>
            <a:pPr>
              <a:lnSpc>
                <a:spcPct val="90000"/>
              </a:lnSpc>
            </a:pPr>
            <a:r>
              <a:rPr lang="en-GB" sz="2000">
                <a:cs typeface="Calibri"/>
              </a:rPr>
              <a:t>An online community can be described as people who share a common bond and exchange views, information, chat and learn from each other. </a:t>
            </a:r>
          </a:p>
          <a:p>
            <a:pPr>
              <a:lnSpc>
                <a:spcPct val="90000"/>
              </a:lnSpc>
            </a:pPr>
            <a:r>
              <a:rPr lang="en-GB" sz="2000">
                <a:cs typeface="Calibri"/>
              </a:rPr>
              <a:t>Using the internet can reach a wider audience, and this is expected to continue to grow.</a:t>
            </a:r>
          </a:p>
          <a:p>
            <a:pPr>
              <a:lnSpc>
                <a:spcPct val="90000"/>
              </a:lnSpc>
            </a:pPr>
            <a:r>
              <a:rPr lang="en-GB" sz="2000">
                <a:cs typeface="Calibri"/>
              </a:rPr>
              <a:t>An online platform can reach all types of people in the community – from diverse groups, religions, cultures and minorities. </a:t>
            </a:r>
          </a:p>
          <a:p>
            <a:pPr>
              <a:lnSpc>
                <a:spcPct val="90000"/>
              </a:lnSpc>
            </a:pPr>
            <a:r>
              <a:rPr lang="en-GB" sz="2000">
                <a:cs typeface="Calibri"/>
              </a:rPr>
              <a:t>People who would normally not speak up in situations in front of other people, are more likely to voice opinions online (Social Pinpoint, 2018).</a:t>
            </a:r>
          </a:p>
          <a:p>
            <a:pPr>
              <a:lnSpc>
                <a:spcPct val="90000"/>
              </a:lnSpc>
            </a:pPr>
            <a:endParaRPr lang="en-GB" sz="2000">
              <a:cs typeface="Calibri"/>
            </a:endParaRPr>
          </a:p>
        </p:txBody>
      </p:sp>
    </p:spTree>
    <p:extLst>
      <p:ext uri="{BB962C8B-B14F-4D97-AF65-F5344CB8AC3E}">
        <p14:creationId xmlns:p14="http://schemas.microsoft.com/office/powerpoint/2010/main" val="702302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sp useBgFill="1">
        <p:nvSpPr>
          <p:cNvPr id="10" name="Freeform: Shape 9">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83" y="0"/>
            <a:ext cx="11134917"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025" y="0"/>
            <a:ext cx="2436813" cy="6858001"/>
            <a:chOff x="1320800" y="0"/>
            <a:chExt cx="2436813" cy="6858001"/>
          </a:xfrm>
        </p:grpSpPr>
        <p:sp>
          <p:nvSpPr>
            <p:cNvPr id="13"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9918DE7D-91C4-4885-A1DC-43957D3AC865}"/>
              </a:ext>
            </a:extLst>
          </p:cNvPr>
          <p:cNvSpPr>
            <a:spLocks noGrp="1"/>
          </p:cNvSpPr>
          <p:nvPr>
            <p:ph type="title"/>
          </p:nvPr>
        </p:nvSpPr>
        <p:spPr>
          <a:xfrm>
            <a:off x="1836013" y="1072609"/>
            <a:ext cx="3041557" cy="4522647"/>
          </a:xfrm>
          <a:effectLst/>
        </p:spPr>
        <p:txBody>
          <a:bodyPr anchor="ctr">
            <a:normAutofit/>
          </a:bodyPr>
          <a:lstStyle/>
          <a:p>
            <a:pPr algn="l"/>
            <a:r>
              <a:rPr lang="en-GB" sz="3200">
                <a:solidFill>
                  <a:schemeClr val="tx2"/>
                </a:solidFill>
                <a:cs typeface="Calibri Light"/>
              </a:rPr>
              <a:t>Virtual community</a:t>
            </a:r>
          </a:p>
        </p:txBody>
      </p:sp>
      <p:sp>
        <p:nvSpPr>
          <p:cNvPr id="3" name="Content Placeholder 2">
            <a:extLst>
              <a:ext uri="{FF2B5EF4-FFF2-40B4-BE49-F238E27FC236}">
                <a16:creationId xmlns:a16="http://schemas.microsoft.com/office/drawing/2014/main" id="{37BC7E61-68B4-4B3E-BC62-93791B12074C}"/>
              </a:ext>
            </a:extLst>
          </p:cNvPr>
          <p:cNvSpPr>
            <a:spLocks noGrp="1"/>
          </p:cNvSpPr>
          <p:nvPr>
            <p:ph idx="1"/>
          </p:nvPr>
        </p:nvSpPr>
        <p:spPr>
          <a:xfrm>
            <a:off x="5149032" y="1072609"/>
            <a:ext cx="6383207" cy="4522647"/>
          </a:xfrm>
        </p:spPr>
        <p:txBody>
          <a:bodyPr vert="horz" lIns="91440" tIns="45720" rIns="91440" bIns="45720" rtlCol="0" anchor="ctr">
            <a:normAutofit/>
          </a:bodyPr>
          <a:lstStyle/>
          <a:p>
            <a:endParaRPr lang="en-GB" sz="2000">
              <a:cs typeface="Calibri"/>
            </a:endParaRPr>
          </a:p>
          <a:p>
            <a:r>
              <a:rPr lang="en-GB" sz="2000" dirty="0">
                <a:cs typeface="Calibri"/>
              </a:rPr>
              <a:t>The Department of Health &amp; Social Care (2020) has provided funding for groups to develop online support for vulnerable members of society, particularly since Covid-19. </a:t>
            </a:r>
          </a:p>
          <a:p>
            <a:r>
              <a:rPr lang="en-GB" sz="2000" dirty="0">
                <a:cs typeface="Calibri"/>
              </a:rPr>
              <a:t>These groups have been able to provide help and support to the homeless, new parents, the elderly and cancer patients, when it has not been possible to meet in person.</a:t>
            </a:r>
          </a:p>
          <a:p>
            <a:r>
              <a:rPr lang="en-GB" sz="2000">
                <a:cs typeface="Calibri"/>
              </a:rPr>
              <a:t>Creating a virtual</a:t>
            </a:r>
            <a:r>
              <a:rPr lang="en-GB" sz="2000" dirty="0">
                <a:cs typeface="Calibri"/>
              </a:rPr>
              <a:t> </a:t>
            </a:r>
            <a:r>
              <a:rPr lang="en-GB" sz="2000">
                <a:cs typeface="Calibri"/>
              </a:rPr>
              <a:t>environment allows users to find and exchange information in a way that is convenient and safe.</a:t>
            </a:r>
            <a:endParaRPr lang="en-GB" sz="2000" dirty="0">
              <a:cs typeface="Calibri"/>
            </a:endParaRPr>
          </a:p>
          <a:p>
            <a:endParaRPr lang="en-GB" sz="2000">
              <a:cs typeface="Calibri"/>
            </a:endParaRPr>
          </a:p>
          <a:p>
            <a:endParaRPr lang="en-GB" sz="2000">
              <a:cs typeface="Calibri"/>
            </a:endParaRPr>
          </a:p>
        </p:txBody>
      </p:sp>
    </p:spTree>
    <p:extLst>
      <p:ext uri="{BB962C8B-B14F-4D97-AF65-F5344CB8AC3E}">
        <p14:creationId xmlns:p14="http://schemas.microsoft.com/office/powerpoint/2010/main" val="2343801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7E688B7-8CF2-44EE-B65B-D76E47BE855D}"/>
              </a:ext>
            </a:extLst>
          </p:cNvPr>
          <p:cNvSpPr>
            <a:spLocks noGrp="1"/>
          </p:cNvSpPr>
          <p:nvPr>
            <p:ph type="title"/>
          </p:nvPr>
        </p:nvSpPr>
        <p:spPr>
          <a:xfrm>
            <a:off x="535021" y="685800"/>
            <a:ext cx="2639962" cy="5105400"/>
          </a:xfrm>
        </p:spPr>
        <p:txBody>
          <a:bodyPr>
            <a:normAutofit/>
          </a:bodyPr>
          <a:lstStyle/>
          <a:p>
            <a:r>
              <a:rPr lang="en-GB">
                <a:solidFill>
                  <a:srgbClr val="FFFFFF"/>
                </a:solidFill>
                <a:cs typeface="Calibri Light"/>
              </a:rPr>
              <a:t>Interactive </a:t>
            </a:r>
            <a:endParaRPr lang="en-GB">
              <a:solidFill>
                <a:srgbClr val="FFFFFF"/>
              </a:solidFill>
            </a:endParaRPr>
          </a:p>
        </p:txBody>
      </p:sp>
      <p:grpSp>
        <p:nvGrpSpPr>
          <p:cNvPr id="13"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5" name="Content Placeholder 2">
            <a:extLst>
              <a:ext uri="{FF2B5EF4-FFF2-40B4-BE49-F238E27FC236}">
                <a16:creationId xmlns:a16="http://schemas.microsoft.com/office/drawing/2014/main" id="{A42A967D-E49E-4159-9208-C05FB4CE8FEA}"/>
              </a:ext>
            </a:extLst>
          </p:cNvPr>
          <p:cNvGraphicFramePr>
            <a:graphicFrameLocks noGrp="1"/>
          </p:cNvGraphicFramePr>
          <p:nvPr>
            <p:ph idx="1"/>
            <p:extLst>
              <p:ext uri="{D42A27DB-BD31-4B8C-83A1-F6EECF244321}">
                <p14:modId xmlns:p14="http://schemas.microsoft.com/office/powerpoint/2010/main" val="420785481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71874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D7995EF-45C7-49DC-A4B1-39C16C019DB9}"/>
              </a:ext>
            </a:extLst>
          </p:cNvPr>
          <p:cNvSpPr>
            <a:spLocks noGrp="1"/>
          </p:cNvSpPr>
          <p:nvPr>
            <p:ph type="title"/>
          </p:nvPr>
        </p:nvSpPr>
        <p:spPr/>
        <p:txBody>
          <a:bodyPr/>
          <a:lstStyle/>
          <a:p>
            <a:r>
              <a:rPr lang="en-GB">
                <a:cs typeface="Calibri Light"/>
              </a:rPr>
              <a:t>Types of Online Communities</a:t>
            </a:r>
            <a:endParaRPr lang="en-GB"/>
          </a:p>
        </p:txBody>
      </p:sp>
      <p:sp>
        <p:nvSpPr>
          <p:cNvPr id="5" name="Content Placeholder 4">
            <a:extLst>
              <a:ext uri="{FF2B5EF4-FFF2-40B4-BE49-F238E27FC236}">
                <a16:creationId xmlns:a16="http://schemas.microsoft.com/office/drawing/2014/main" id="{379D20ED-1C1F-4105-A0E2-CB42C633070A}"/>
              </a:ext>
            </a:extLst>
          </p:cNvPr>
          <p:cNvSpPr>
            <a:spLocks noGrp="1"/>
          </p:cNvSpPr>
          <p:nvPr>
            <p:ph sz="half" idx="1"/>
          </p:nvPr>
        </p:nvSpPr>
        <p:spPr/>
        <p:txBody>
          <a:bodyPr vert="horz" lIns="91440" tIns="45720" rIns="91440" bIns="45720" rtlCol="0" anchor="t">
            <a:normAutofit fontScale="92500" lnSpcReduction="10000"/>
          </a:bodyPr>
          <a:lstStyle/>
          <a:p>
            <a:r>
              <a:rPr lang="en-GB">
                <a:cs typeface="Calibri"/>
              </a:rPr>
              <a:t>Support Groups – This could be technical support for products that a person has bought.  It can also be emotional support for people with certain medical conditions, new parents, bereavement support etc.</a:t>
            </a:r>
          </a:p>
          <a:p>
            <a:r>
              <a:rPr lang="en-GB">
                <a:cs typeface="Calibri"/>
              </a:rPr>
              <a:t>Information – Providing information to people who are doing research or just wanting to find out more about a subject.</a:t>
            </a:r>
            <a:endParaRPr lang="en-GB" dirty="0">
              <a:cs typeface="Calibri"/>
            </a:endParaRPr>
          </a:p>
          <a:p>
            <a:endParaRPr lang="en-GB" dirty="0">
              <a:cs typeface="Calibri"/>
            </a:endParaRPr>
          </a:p>
        </p:txBody>
      </p:sp>
      <p:sp>
        <p:nvSpPr>
          <p:cNvPr id="6" name="Content Placeholder 5">
            <a:extLst>
              <a:ext uri="{FF2B5EF4-FFF2-40B4-BE49-F238E27FC236}">
                <a16:creationId xmlns:a16="http://schemas.microsoft.com/office/drawing/2014/main" id="{B2E21D8E-3E9F-4A77-9857-74FC43E0710A}"/>
              </a:ext>
            </a:extLst>
          </p:cNvPr>
          <p:cNvSpPr>
            <a:spLocks noGrp="1"/>
          </p:cNvSpPr>
          <p:nvPr>
            <p:ph sz="half" idx="2"/>
          </p:nvPr>
        </p:nvSpPr>
        <p:spPr/>
        <p:txBody>
          <a:bodyPr vert="horz" lIns="91440" tIns="45720" rIns="91440" bIns="45720" rtlCol="0" anchor="t">
            <a:normAutofit fontScale="92500" lnSpcReduction="10000"/>
          </a:bodyPr>
          <a:lstStyle/>
          <a:p>
            <a:r>
              <a:rPr lang="en-GB">
                <a:cs typeface="Calibri"/>
              </a:rPr>
              <a:t>Gaming – Players exchanging game ideas, tips, cheats and plans for the game that they play</a:t>
            </a:r>
          </a:p>
          <a:p>
            <a:r>
              <a:rPr lang="en-GB">
                <a:cs typeface="Calibri"/>
              </a:rPr>
              <a:t>Hobbies &amp; Interests – Knitting, Train Spotting, Make-Up tutorials, Collectors, Gardening – people share a common interest and share ideas and patterns, recipes and tips.</a:t>
            </a:r>
          </a:p>
          <a:p>
            <a:r>
              <a:rPr lang="en-GB">
                <a:cs typeface="Calibri"/>
              </a:rPr>
              <a:t>Media - Newspapers and topics of conversation – people are able to comment and give their opinions.</a:t>
            </a:r>
            <a:endParaRPr lang="en-GB" dirty="0">
              <a:cs typeface="Calibri"/>
            </a:endParaRPr>
          </a:p>
        </p:txBody>
      </p:sp>
    </p:spTree>
    <p:extLst>
      <p:ext uri="{BB962C8B-B14F-4D97-AF65-F5344CB8AC3E}">
        <p14:creationId xmlns:p14="http://schemas.microsoft.com/office/powerpoint/2010/main" val="3678879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1572A-D5E5-439E-8010-B64052CA1490}"/>
              </a:ext>
            </a:extLst>
          </p:cNvPr>
          <p:cNvSpPr>
            <a:spLocks noGrp="1"/>
          </p:cNvSpPr>
          <p:nvPr>
            <p:ph type="title"/>
          </p:nvPr>
        </p:nvSpPr>
        <p:spPr>
          <a:xfrm>
            <a:off x="1484311" y="685800"/>
            <a:ext cx="10018713" cy="1136736"/>
          </a:xfrm>
        </p:spPr>
        <p:txBody>
          <a:bodyPr/>
          <a:lstStyle/>
          <a:p>
            <a:r>
              <a:rPr lang="en-GB"/>
              <a:t>Example of a virtual community</a:t>
            </a:r>
          </a:p>
        </p:txBody>
      </p:sp>
      <p:sp>
        <p:nvSpPr>
          <p:cNvPr id="3" name="Content Placeholder 2">
            <a:extLst>
              <a:ext uri="{FF2B5EF4-FFF2-40B4-BE49-F238E27FC236}">
                <a16:creationId xmlns:a16="http://schemas.microsoft.com/office/drawing/2014/main" id="{2E3BB1B7-5F20-4807-AE80-1AD944E292F3}"/>
              </a:ext>
            </a:extLst>
          </p:cNvPr>
          <p:cNvSpPr>
            <a:spLocks noGrp="1"/>
          </p:cNvSpPr>
          <p:nvPr>
            <p:ph idx="1"/>
          </p:nvPr>
        </p:nvSpPr>
        <p:spPr>
          <a:xfrm>
            <a:off x="1484310" y="1779740"/>
            <a:ext cx="10018713" cy="4481186"/>
          </a:xfrm>
        </p:spPr>
        <p:txBody>
          <a:bodyPr>
            <a:normAutofit fontScale="92500" lnSpcReduction="10000"/>
          </a:bodyPr>
          <a:lstStyle/>
          <a:p>
            <a:r>
              <a:rPr lang="en-GB"/>
              <a:t>People living with Cystic Fibrosis cannot meet up and be around each other, due to the fact that they can spread germs to one another – getting a cold or chest infection can be dangerous or even fatal for people with Cystic Fibrosis (CF) (Cystic Fibrosis Trust, 202</a:t>
            </a:r>
            <a:r>
              <a:rPr lang="en-GB" dirty="0"/>
              <a:t>1).</a:t>
            </a:r>
          </a:p>
          <a:p>
            <a:pPr>
              <a:buClr>
                <a:srgbClr val="1287C3"/>
              </a:buClr>
            </a:pPr>
            <a:r>
              <a:rPr lang="en-GB"/>
              <a:t>Cystic Fibrosis is a genetic condition which affects the lungs and digestive system.  Thick sticky Mucus builds up in the lungs and digestive system causing blockages, damage and infections which means the sufferer has to take many different medications to stay fit and healthy (Cipriani, 2015).</a:t>
            </a:r>
            <a:endParaRPr lang="en-GB" dirty="0"/>
          </a:p>
          <a:p>
            <a:pPr>
              <a:buClr>
                <a:srgbClr val="1287C3"/>
              </a:buClr>
            </a:pPr>
            <a:r>
              <a:rPr lang="en-GB"/>
              <a:t>By meeting virtually online ensures that people with CF stay safe and are not exposed to each other's germs and bacteria.</a:t>
            </a:r>
            <a:endParaRPr lang="en-GB" dirty="0"/>
          </a:p>
          <a:p>
            <a:pPr>
              <a:buClr>
                <a:srgbClr val="1287C3"/>
              </a:buClr>
            </a:pPr>
            <a:r>
              <a:rPr lang="en-GB"/>
              <a:t>Having a serious condition like CF can be isolating, and it is vital that people have support and can share each other's experiences.</a:t>
            </a:r>
            <a:endParaRPr lang="en-GB" dirty="0"/>
          </a:p>
        </p:txBody>
      </p:sp>
    </p:spTree>
    <p:extLst>
      <p:ext uri="{BB962C8B-B14F-4D97-AF65-F5344CB8AC3E}">
        <p14:creationId xmlns:p14="http://schemas.microsoft.com/office/powerpoint/2010/main" val="10886357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3538D-4B61-4969-A20B-E1E45294E5BB}"/>
              </a:ext>
            </a:extLst>
          </p:cNvPr>
          <p:cNvSpPr>
            <a:spLocks noGrp="1"/>
          </p:cNvSpPr>
          <p:nvPr>
            <p:ph type="title"/>
          </p:nvPr>
        </p:nvSpPr>
        <p:spPr>
          <a:xfrm>
            <a:off x="1484311" y="685800"/>
            <a:ext cx="10018713" cy="980161"/>
          </a:xfrm>
        </p:spPr>
        <p:txBody>
          <a:bodyPr/>
          <a:lstStyle/>
          <a:p>
            <a:r>
              <a:rPr lang="en-GB"/>
              <a:t>Cystic Fibrosis....</a:t>
            </a:r>
            <a:endParaRPr lang="en-GB" dirty="0"/>
          </a:p>
        </p:txBody>
      </p:sp>
      <p:sp>
        <p:nvSpPr>
          <p:cNvPr id="3" name="Content Placeholder 2">
            <a:extLst>
              <a:ext uri="{FF2B5EF4-FFF2-40B4-BE49-F238E27FC236}">
                <a16:creationId xmlns:a16="http://schemas.microsoft.com/office/drawing/2014/main" id="{9C9098A1-40ED-4FB8-8E20-9419DAE6A3CD}"/>
              </a:ext>
            </a:extLst>
          </p:cNvPr>
          <p:cNvSpPr>
            <a:spLocks noGrp="1"/>
          </p:cNvSpPr>
          <p:nvPr>
            <p:ph idx="1"/>
          </p:nvPr>
        </p:nvSpPr>
        <p:spPr>
          <a:xfrm>
            <a:off x="1484310" y="1821493"/>
            <a:ext cx="10018713" cy="3969707"/>
          </a:xfrm>
        </p:spPr>
        <p:txBody>
          <a:bodyPr/>
          <a:lstStyle/>
          <a:p>
            <a:r>
              <a:rPr lang="en-GB"/>
              <a:t>The Cystic Fibrosis Foundation uses video conferencing and live streaming to bring together patients with CF and Experts, Doctors, Speakers from other countries to share new information, listen to stories from people with CF, share experiences and ideas, give opinions, and support each other.</a:t>
            </a:r>
          </a:p>
          <a:p>
            <a:pPr>
              <a:buClr>
                <a:srgbClr val="1287C3"/>
              </a:buClr>
            </a:pPr>
            <a:r>
              <a:rPr lang="en-GB"/>
              <a:t>Sharing stories online can help people whose children have CF to support each other and exchange ideas and tips which have been tried and tested by other families (British Lung Foundation, 2021).</a:t>
            </a:r>
            <a:endParaRPr lang="en-GB" dirty="0"/>
          </a:p>
          <a:p>
            <a:pPr>
              <a:buClr>
                <a:srgbClr val="1287C3"/>
              </a:buClr>
            </a:pPr>
            <a:endParaRPr lang="en-GB" dirty="0"/>
          </a:p>
        </p:txBody>
      </p:sp>
    </p:spTree>
    <p:extLst>
      <p:ext uri="{BB962C8B-B14F-4D97-AF65-F5344CB8AC3E}">
        <p14:creationId xmlns:p14="http://schemas.microsoft.com/office/powerpoint/2010/main" val="25776359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62CB82-9540-4149-BEBD-55C8575D4450}"/>
              </a:ext>
            </a:extLst>
          </p:cNvPr>
          <p:cNvSpPr>
            <a:spLocks noGrp="1"/>
          </p:cNvSpPr>
          <p:nvPr>
            <p:ph idx="4294967295"/>
          </p:nvPr>
        </p:nvSpPr>
        <p:spPr>
          <a:xfrm>
            <a:off x="1797507" y="746342"/>
            <a:ext cx="10018712" cy="4856967"/>
          </a:xfrm>
        </p:spPr>
        <p:txBody>
          <a:bodyPr>
            <a:normAutofit fontScale="92500"/>
          </a:bodyPr>
          <a:lstStyle/>
          <a:p>
            <a:r>
              <a:rPr lang="en-GB"/>
              <a:t>Bringing together like minded people in a virtual community can help mental health.  If a person is going through something difficult then listening and supporting that person may make a huge difference, finding inspiration from another person to encourage and give strength.</a:t>
            </a:r>
            <a:endParaRPr lang="en-GB" dirty="0"/>
          </a:p>
          <a:p>
            <a:pPr>
              <a:buClr>
                <a:srgbClr val="1287C3"/>
              </a:buClr>
            </a:pPr>
            <a:r>
              <a:rPr lang="en-GB"/>
              <a:t>The disadvantages of virtual communities is the lack of physical connection and interaction, which can lead to  people losing social skills and awkwardness when they are next in a face to face social situation, people can get used</a:t>
            </a:r>
            <a:r>
              <a:rPr lang="en-GB" dirty="0"/>
              <a:t> </a:t>
            </a:r>
            <a:r>
              <a:rPr lang="en-GB"/>
              <a:t>to staying inside and this can lead to other problems (career ride.com, 2016).</a:t>
            </a:r>
            <a:endParaRPr lang="en-GB" dirty="0"/>
          </a:p>
          <a:p>
            <a:pPr>
              <a:buClr>
                <a:srgbClr val="1287C3"/>
              </a:buClr>
            </a:pPr>
            <a:r>
              <a:rPr lang="en-GB"/>
              <a:t>For the future, virtual communities will become more common place, especially in the current climate of Covid-19 which has made it more difficult to meet face to face.  However, care needs to be taken that people are given opportunities for face to face contact to allow people to feel genuine warmth and compassion from others, which cannot be experienced in a virtual world (Eun Chung, 2014).</a:t>
            </a:r>
          </a:p>
        </p:txBody>
      </p:sp>
    </p:spTree>
    <p:extLst>
      <p:ext uri="{BB962C8B-B14F-4D97-AF65-F5344CB8AC3E}">
        <p14:creationId xmlns:p14="http://schemas.microsoft.com/office/powerpoint/2010/main" val="1008354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38">
            <a:extLst>
              <a:ext uri="{FF2B5EF4-FFF2-40B4-BE49-F238E27FC236}">
                <a16:creationId xmlns:a16="http://schemas.microsoft.com/office/drawing/2014/main" id="{DE47280D-9DF4-4EC0-870E-F5799F7AD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useBgFill="1">
        <p:nvSpPr>
          <p:cNvPr id="57" name="Freeform 37">
            <a:extLst>
              <a:ext uri="{FF2B5EF4-FFF2-40B4-BE49-F238E27FC236}">
                <a16:creationId xmlns:a16="http://schemas.microsoft.com/office/drawing/2014/main" id="{7ED3A13C-2CCC-4715-A54F-87795E0CE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2"/>
            <a:ext cx="8005382" cy="6857999"/>
          </a:xfrm>
          <a:custGeom>
            <a:avLst/>
            <a:gdLst>
              <a:gd name="connsiteX0" fmla="*/ 0 w 8005382"/>
              <a:gd name="connsiteY0" fmla="*/ 0 h 6857999"/>
              <a:gd name="connsiteX1" fmla="*/ 7723450 w 8005382"/>
              <a:gd name="connsiteY1" fmla="*/ 0 h 6857999"/>
              <a:gd name="connsiteX2" fmla="*/ 6859850 w 8005382"/>
              <a:gd name="connsiteY2" fmla="*/ 5223932 h 6857999"/>
              <a:gd name="connsiteX3" fmla="*/ 8005382 w 8005382"/>
              <a:gd name="connsiteY3" fmla="*/ 6857999 h 6857999"/>
              <a:gd name="connsiteX4" fmla="*/ 0 w 8005382"/>
              <a:gd name="connsiteY4" fmla="*/ 6857999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5382" h="6857999">
                <a:moveTo>
                  <a:pt x="0" y="0"/>
                </a:moveTo>
                <a:lnTo>
                  <a:pt x="7723450" y="0"/>
                </a:lnTo>
                <a:lnTo>
                  <a:pt x="6859850" y="5223932"/>
                </a:lnTo>
                <a:lnTo>
                  <a:pt x="8005382" y="6857999"/>
                </a:lnTo>
                <a:lnTo>
                  <a:pt x="0" y="6857999"/>
                </a:lnTo>
                <a:close/>
              </a:path>
            </a:pathLst>
          </a:custGeom>
          <a:ln>
            <a:noFill/>
          </a:ln>
          <a:effectLst/>
        </p:spPr>
        <p:style>
          <a:lnRef idx="1">
            <a:schemeClr val="accent1"/>
          </a:lnRef>
          <a:fillRef idx="1003">
            <a:schemeClr val="lt1"/>
          </a:fillRef>
          <a:effectRef idx="2">
            <a:schemeClr val="accent1"/>
          </a:effectRef>
          <a:fontRef idx="minor">
            <a:schemeClr val="lt1"/>
          </a:fontRef>
        </p:style>
        <p:txBody>
          <a:bodyPr wrap="square" rtlCol="0" anchor="ctr">
            <a:noAutofit/>
          </a:bodyPr>
          <a:lstStyle/>
          <a:p>
            <a:pPr algn="ctr"/>
            <a:endParaRPr lang="en-US"/>
          </a:p>
        </p:txBody>
      </p:sp>
      <p:grpSp>
        <p:nvGrpSpPr>
          <p:cNvPr id="58" name="Group 42">
            <a:extLst>
              <a:ext uri="{FF2B5EF4-FFF2-40B4-BE49-F238E27FC236}">
                <a16:creationId xmlns:a16="http://schemas.microsoft.com/office/drawing/2014/main" id="{FB6C0892-83F6-4C98-B806-06627C7325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42930" y="0"/>
            <a:ext cx="2436813" cy="6858001"/>
            <a:chOff x="1320800" y="0"/>
            <a:chExt cx="2436813" cy="6858001"/>
          </a:xfrm>
        </p:grpSpPr>
        <p:sp>
          <p:nvSpPr>
            <p:cNvPr id="59" name="Freeform 6">
              <a:extLst>
                <a:ext uri="{FF2B5EF4-FFF2-40B4-BE49-F238E27FC236}">
                  <a16:creationId xmlns:a16="http://schemas.microsoft.com/office/drawing/2014/main" id="{76E9889C-BAC7-429B-86C0-2D7736A39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60" name="Freeform 7">
              <a:extLst>
                <a:ext uri="{FF2B5EF4-FFF2-40B4-BE49-F238E27FC236}">
                  <a16:creationId xmlns:a16="http://schemas.microsoft.com/office/drawing/2014/main" id="{B84616D5-1F3D-4B55-BA27-B53B56376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61" name="Freeform 8">
              <a:extLst>
                <a:ext uri="{FF2B5EF4-FFF2-40B4-BE49-F238E27FC236}">
                  <a16:creationId xmlns:a16="http://schemas.microsoft.com/office/drawing/2014/main" id="{D6883E9B-59DA-4777-AC43-55F9164D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62" name="Freeform 9">
              <a:extLst>
                <a:ext uri="{FF2B5EF4-FFF2-40B4-BE49-F238E27FC236}">
                  <a16:creationId xmlns:a16="http://schemas.microsoft.com/office/drawing/2014/main" id="{F5442FF4-005F-4930-92FB-6594E29C4F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3" name="Freeform 10">
              <a:extLst>
                <a:ext uri="{FF2B5EF4-FFF2-40B4-BE49-F238E27FC236}">
                  <a16:creationId xmlns:a16="http://schemas.microsoft.com/office/drawing/2014/main" id="{648BA981-E918-4543-BE19-51E03C5710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4" name="Freeform 11">
              <a:extLst>
                <a:ext uri="{FF2B5EF4-FFF2-40B4-BE49-F238E27FC236}">
                  <a16:creationId xmlns:a16="http://schemas.microsoft.com/office/drawing/2014/main" id="{03A6AFED-BD81-4CCC-AADE-1E8923376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CDE67209-DA6F-4116-BD47-DE3387539381}"/>
              </a:ext>
            </a:extLst>
          </p:cNvPr>
          <p:cNvSpPr>
            <a:spLocks noGrp="1"/>
          </p:cNvSpPr>
          <p:nvPr>
            <p:ph type="title"/>
          </p:nvPr>
        </p:nvSpPr>
        <p:spPr>
          <a:xfrm>
            <a:off x="8341910" y="1023257"/>
            <a:ext cx="3235083" cy="4767943"/>
          </a:xfrm>
          <a:effectLst/>
        </p:spPr>
        <p:txBody>
          <a:bodyPr anchor="ctr">
            <a:normAutofit/>
          </a:bodyPr>
          <a:lstStyle/>
          <a:p>
            <a:pPr algn="l"/>
            <a:r>
              <a:rPr lang="en-GB">
                <a:solidFill>
                  <a:srgbClr val="000000"/>
                </a:solidFill>
                <a:cs typeface="Calibri Light"/>
              </a:rPr>
              <a:t>References</a:t>
            </a:r>
            <a:endParaRPr lang="en-GB">
              <a:solidFill>
                <a:srgbClr val="000000"/>
              </a:solidFill>
            </a:endParaRPr>
          </a:p>
        </p:txBody>
      </p:sp>
      <p:sp>
        <p:nvSpPr>
          <p:cNvPr id="3" name="Content Placeholder 2">
            <a:extLst>
              <a:ext uri="{FF2B5EF4-FFF2-40B4-BE49-F238E27FC236}">
                <a16:creationId xmlns:a16="http://schemas.microsoft.com/office/drawing/2014/main" id="{594E9D99-9B53-4A51-A4EB-2020E568CFC0}"/>
              </a:ext>
            </a:extLst>
          </p:cNvPr>
          <p:cNvSpPr>
            <a:spLocks noGrp="1"/>
          </p:cNvSpPr>
          <p:nvPr>
            <p:ph idx="1"/>
          </p:nvPr>
        </p:nvSpPr>
        <p:spPr>
          <a:xfrm>
            <a:off x="609528" y="4154763"/>
            <a:ext cx="5968515" cy="2899479"/>
          </a:xfrm>
        </p:spPr>
        <p:txBody>
          <a:bodyPr vert="horz" lIns="91440" tIns="45720" rIns="91440" bIns="45720" rtlCol="0" anchor="ctr">
            <a:noAutofit/>
          </a:bodyPr>
          <a:lstStyle/>
          <a:p>
            <a:pPr>
              <a:lnSpc>
                <a:spcPct val="90000"/>
              </a:lnSpc>
            </a:pPr>
            <a:r>
              <a:rPr lang="en-GB" sz="1100">
                <a:cs typeface="Calibri"/>
              </a:rPr>
              <a:t>Social Pinpoint (2018). </a:t>
            </a:r>
            <a:r>
              <a:rPr lang="en-GB" sz="1100" i="1">
                <a:cs typeface="Calibri"/>
              </a:rPr>
              <a:t>Six Major Benefits of Online Community Engagement</a:t>
            </a:r>
            <a:r>
              <a:rPr lang="en-GB" sz="1100">
                <a:cs typeface="Calibri"/>
              </a:rPr>
              <a:t>. Available at: </a:t>
            </a:r>
            <a:r>
              <a:rPr lang="en-GB" sz="1100">
                <a:ea typeface="+mn-lt"/>
                <a:cs typeface="+mn-lt"/>
              </a:rPr>
              <a:t>https://www.socialpinpoint.com/blog/6-benefits-of-online-community-engagement-digital-tools/ (accessed 20th November 2021).</a:t>
            </a:r>
          </a:p>
          <a:p>
            <a:pPr>
              <a:lnSpc>
                <a:spcPct val="90000"/>
              </a:lnSpc>
            </a:pPr>
            <a:r>
              <a:rPr lang="en-GB" sz="1100">
                <a:cs typeface="Calibri"/>
              </a:rPr>
              <a:t>Department of Health &amp; Social Care, (2020). </a:t>
            </a:r>
            <a:r>
              <a:rPr lang="en-GB" sz="1100" i="1">
                <a:cs typeface="Calibri"/>
              </a:rPr>
              <a:t>Digital Innovations Tested to Support Vulnerable People During Covid-19 Outbreak. </a:t>
            </a:r>
            <a:r>
              <a:rPr lang="en-GB" sz="1100">
                <a:cs typeface="Calibri"/>
              </a:rPr>
              <a:t>Available at:</a:t>
            </a:r>
            <a:r>
              <a:rPr lang="en-GB" sz="1100">
                <a:ea typeface="+mn-lt"/>
                <a:cs typeface="+mn-lt"/>
              </a:rPr>
              <a:t> https://www.gov.uk/government/news/digital-innovations-tested-to-support-vulnerable-people-during-covid-19-outbreak</a:t>
            </a:r>
            <a:r>
              <a:rPr lang="en-GB" sz="1100">
                <a:cs typeface="Calibri"/>
              </a:rPr>
              <a:t>  (Accessed 20th November 2021).</a:t>
            </a:r>
            <a:endParaRPr lang="en-GB" sz="1100" dirty="0">
              <a:cs typeface="Calibri"/>
            </a:endParaRPr>
          </a:p>
          <a:p>
            <a:pPr>
              <a:lnSpc>
                <a:spcPct val="90000"/>
              </a:lnSpc>
            </a:pPr>
            <a:r>
              <a:rPr lang="en-GB" sz="1100">
                <a:cs typeface="Calibri"/>
              </a:rPr>
              <a:t>Kraut, R. &amp; Resnick, P. (2012).  </a:t>
            </a:r>
            <a:r>
              <a:rPr lang="en-GB" sz="1100" i="1">
                <a:cs typeface="Calibri"/>
              </a:rPr>
              <a:t>Building Successful Online Communities: Evidence Based Social Design. </a:t>
            </a:r>
            <a:r>
              <a:rPr lang="en-GB" sz="1100">
                <a:cs typeface="Calibri"/>
              </a:rPr>
              <a:t>Massachusetts: Social Science.</a:t>
            </a:r>
            <a:endParaRPr lang="en-GB" sz="1100" dirty="0">
              <a:cs typeface="Calibri"/>
            </a:endParaRPr>
          </a:p>
          <a:p>
            <a:pPr>
              <a:lnSpc>
                <a:spcPct val="90000"/>
              </a:lnSpc>
            </a:pPr>
            <a:r>
              <a:rPr lang="en-GB" sz="1100">
                <a:cs typeface="Calibri"/>
              </a:rPr>
              <a:t>Cyberius (2017). </a:t>
            </a:r>
            <a:r>
              <a:rPr lang="en-GB" sz="1100" i="1">
                <a:cs typeface="Calibri"/>
              </a:rPr>
              <a:t>Why Should You build a Digital Community? </a:t>
            </a:r>
            <a:r>
              <a:rPr lang="en-GB" sz="1100">
                <a:cs typeface="Calibri"/>
              </a:rPr>
              <a:t>Available at: </a:t>
            </a:r>
            <a:r>
              <a:rPr lang="en-GB" sz="1100">
                <a:ea typeface="+mn-lt"/>
                <a:cs typeface="+mn-lt"/>
              </a:rPr>
              <a:t>https://www.cyberius.com/blog/news/why-should-you-build-a-digital-community/ (Accessed on 22nd November 2021).</a:t>
            </a:r>
          </a:p>
          <a:p>
            <a:pPr>
              <a:lnSpc>
                <a:spcPct val="90000"/>
              </a:lnSpc>
            </a:pPr>
            <a:r>
              <a:rPr lang="en-GB" sz="1100">
                <a:cs typeface="Calibri"/>
              </a:rPr>
              <a:t>Burton, C. (2021). </a:t>
            </a:r>
            <a:r>
              <a:rPr lang="en-GB" sz="1100" i="1">
                <a:cs typeface="Calibri"/>
              </a:rPr>
              <a:t>Seven Steps to Building an Online Community. </a:t>
            </a:r>
            <a:r>
              <a:rPr lang="en-GB" sz="1100">
                <a:cs typeface="Calibri"/>
              </a:rPr>
              <a:t>Available at: </a:t>
            </a:r>
            <a:r>
              <a:rPr lang="en-GB" sz="1100">
                <a:ea typeface="+mn-lt"/>
                <a:cs typeface="+mn-lt"/>
              </a:rPr>
              <a:t>https://www.thinkific.com/blog/how-to-build-an-online-community (Accessed 22nd November 2021).</a:t>
            </a:r>
            <a:endParaRPr lang="en-GB" sz="1100" dirty="0">
              <a:cs typeface="Calibri"/>
            </a:endParaRPr>
          </a:p>
          <a:p>
            <a:pPr>
              <a:lnSpc>
                <a:spcPct val="90000"/>
              </a:lnSpc>
              <a:buClr>
                <a:srgbClr val="1287C3"/>
              </a:buClr>
            </a:pPr>
            <a:r>
              <a:rPr lang="en-GB" sz="1100">
                <a:cs typeface="Calibri"/>
              </a:rPr>
              <a:t>Cystic Fibrosis Trust (2021). </a:t>
            </a:r>
            <a:r>
              <a:rPr lang="en-GB" sz="1100" i="1">
                <a:cs typeface="Calibri"/>
              </a:rPr>
              <a:t>What is Cystic Fibrosis? </a:t>
            </a:r>
            <a:r>
              <a:rPr lang="en-GB" sz="1100">
                <a:cs typeface="Calibri"/>
              </a:rPr>
              <a:t>Available at: </a:t>
            </a:r>
            <a:r>
              <a:rPr lang="en-GB" sz="1100">
                <a:ea typeface="+mn-lt"/>
                <a:cs typeface="+mn-lt"/>
              </a:rPr>
              <a:t>https://www.cysticfibrosis.org.uk/what-is-cystic-fibrosis/how-does-cystic-fibrosis-affect-the-body/cystic-fibrosis-complications (Accessed 22nd November 2021).</a:t>
            </a:r>
            <a:endParaRPr lang="en-GB" sz="1100" dirty="0">
              <a:cs typeface="Calibri"/>
            </a:endParaRPr>
          </a:p>
          <a:p>
            <a:pPr>
              <a:lnSpc>
                <a:spcPct val="90000"/>
              </a:lnSpc>
              <a:buClr>
                <a:srgbClr val="1287C3"/>
              </a:buClr>
            </a:pPr>
            <a:r>
              <a:rPr lang="en-GB" sz="1100">
                <a:cs typeface="Calibri"/>
              </a:rPr>
              <a:t>Cipriani, D. (2015). </a:t>
            </a:r>
            <a:r>
              <a:rPr lang="en-GB" sz="1100" i="1">
                <a:cs typeface="Calibri"/>
              </a:rPr>
              <a:t>Creating a Meaningful Virtual Community. </a:t>
            </a:r>
            <a:r>
              <a:rPr lang="en-GB" sz="1100">
                <a:cs typeface="Calibri"/>
              </a:rPr>
              <a:t>Available at: </a:t>
            </a:r>
            <a:r>
              <a:rPr lang="en-GB" sz="1100">
                <a:ea typeface="+mn-lt"/>
                <a:cs typeface="+mn-lt"/>
              </a:rPr>
              <a:t>https://www.cff.org/community-posts/2015-02/creating-meaningful-virtual-community  (Accessed 22nd November 2021).</a:t>
            </a:r>
            <a:endParaRPr lang="en-GB" sz="1100" dirty="0">
              <a:cs typeface="Calibri"/>
            </a:endParaRPr>
          </a:p>
          <a:p>
            <a:pPr>
              <a:lnSpc>
                <a:spcPct val="90000"/>
              </a:lnSpc>
              <a:buClr>
                <a:srgbClr val="1287C3"/>
              </a:buClr>
            </a:pPr>
            <a:r>
              <a:rPr lang="en-GB" sz="1100">
                <a:cs typeface="Calibri"/>
              </a:rPr>
              <a:t>British Lung Foundation (2021). </a:t>
            </a:r>
            <a:r>
              <a:rPr lang="en-GB" sz="1100" i="1">
                <a:cs typeface="Calibri"/>
              </a:rPr>
              <a:t>What is Cystic Fibrosis? </a:t>
            </a:r>
            <a:r>
              <a:rPr lang="en-GB" sz="1100">
                <a:cs typeface="Calibri"/>
              </a:rPr>
              <a:t>Available at:</a:t>
            </a:r>
            <a:r>
              <a:rPr lang="en-GB" sz="1100">
                <a:ea typeface="+mn-lt"/>
                <a:cs typeface="+mn-lt"/>
              </a:rPr>
              <a:t>https://www.blf.org.uk/support-for-you/cystic-fibrosis/what-is-it</a:t>
            </a:r>
            <a:r>
              <a:rPr lang="en-GB" sz="1100" dirty="0">
                <a:cs typeface="Calibri"/>
              </a:rPr>
              <a:t>  </a:t>
            </a:r>
            <a:r>
              <a:rPr lang="en-GB" sz="1100">
                <a:cs typeface="Calibri"/>
              </a:rPr>
              <a:t>(Accessed on 22nd November 2021).  </a:t>
            </a:r>
            <a:endParaRPr lang="en-GB" sz="1100" dirty="0">
              <a:cs typeface="Calibri"/>
            </a:endParaRPr>
          </a:p>
          <a:p>
            <a:pPr>
              <a:lnSpc>
                <a:spcPct val="90000"/>
              </a:lnSpc>
              <a:buClr>
                <a:srgbClr val="1287C3"/>
              </a:buClr>
            </a:pPr>
            <a:r>
              <a:rPr lang="en-GB" sz="1100">
                <a:cs typeface="Calibri"/>
              </a:rPr>
              <a:t>Career Ride.com, (2016). </a:t>
            </a:r>
            <a:r>
              <a:rPr lang="en-GB" sz="1100" i="1">
                <a:cs typeface="Calibri"/>
              </a:rPr>
              <a:t>Advantages and Disadvantages of Virtual Groups. </a:t>
            </a:r>
            <a:r>
              <a:rPr lang="en-GB" sz="1100">
                <a:cs typeface="Calibri"/>
              </a:rPr>
              <a:t>Available at: </a:t>
            </a:r>
            <a:r>
              <a:rPr lang="en-GB" sz="1100">
                <a:ea typeface="+mn-lt"/>
                <a:cs typeface="+mn-lt"/>
              </a:rPr>
              <a:t>https://www.careerride.com/view/advantages-and-disadvantages-of-virtual-comunication  (Accessed 22nd November 2021).</a:t>
            </a:r>
          </a:p>
          <a:p>
            <a:pPr>
              <a:lnSpc>
                <a:spcPct val="90000"/>
              </a:lnSpc>
              <a:buClr>
                <a:srgbClr val="1287C3"/>
              </a:buClr>
            </a:pPr>
            <a:r>
              <a:rPr lang="en-GB" sz="1100">
                <a:ea typeface="+mn-lt"/>
                <a:cs typeface="+mn-lt"/>
              </a:rPr>
              <a:t>Chung JE. Social networking in online support groups for health: how online social networking benefits patients. J Health Commun. 2014;19(6):639-59. doi: 10.1080/10810730.2012.757396. Epub 2013 Apr 4. PMID: 23557148.</a:t>
            </a:r>
          </a:p>
          <a:p>
            <a:pPr>
              <a:lnSpc>
                <a:spcPct val="90000"/>
              </a:lnSpc>
              <a:buClr>
                <a:srgbClr val="1287C3"/>
              </a:buClr>
            </a:pPr>
            <a:endParaRPr lang="en-GB" sz="1100" dirty="0">
              <a:cs typeface="Calibri"/>
            </a:endParaRPr>
          </a:p>
          <a:p>
            <a:pPr>
              <a:lnSpc>
                <a:spcPct val="90000"/>
              </a:lnSpc>
              <a:buClr>
                <a:srgbClr val="1287C3"/>
              </a:buClr>
            </a:pPr>
            <a:endParaRPr lang="en-GB" sz="1050" dirty="0">
              <a:cs typeface="Calibri"/>
            </a:endParaRPr>
          </a:p>
          <a:p>
            <a:pPr>
              <a:lnSpc>
                <a:spcPct val="90000"/>
              </a:lnSpc>
              <a:buClr>
                <a:srgbClr val="1287C3"/>
              </a:buClr>
            </a:pPr>
            <a:endParaRPr lang="en-GB" sz="1050" dirty="0">
              <a:cs typeface="Calibri"/>
            </a:endParaRPr>
          </a:p>
          <a:p>
            <a:pPr>
              <a:lnSpc>
                <a:spcPct val="90000"/>
              </a:lnSpc>
              <a:buClr>
                <a:srgbClr val="1287C3"/>
              </a:buClr>
            </a:pPr>
            <a:endParaRPr lang="en-GB" sz="1200" dirty="0">
              <a:cs typeface="Calibri"/>
            </a:endParaRPr>
          </a:p>
          <a:p>
            <a:pPr>
              <a:lnSpc>
                <a:spcPct val="90000"/>
              </a:lnSpc>
              <a:buClr>
                <a:srgbClr val="1287C3"/>
              </a:buClr>
            </a:pPr>
            <a:endParaRPr lang="en-GB" sz="1200" dirty="0">
              <a:cs typeface="Calibri"/>
            </a:endParaRPr>
          </a:p>
          <a:p>
            <a:pPr>
              <a:lnSpc>
                <a:spcPct val="90000"/>
              </a:lnSpc>
              <a:buClr>
                <a:srgbClr val="1287C3"/>
              </a:buClr>
            </a:pPr>
            <a:endParaRPr lang="en-GB" sz="1400" dirty="0">
              <a:cs typeface="Calibri"/>
            </a:endParaRPr>
          </a:p>
          <a:p>
            <a:pPr>
              <a:lnSpc>
                <a:spcPct val="90000"/>
              </a:lnSpc>
              <a:buClr>
                <a:srgbClr val="1287C3"/>
              </a:buClr>
            </a:pPr>
            <a:endParaRPr lang="en-GB" sz="1400" dirty="0">
              <a:cs typeface="Calibri"/>
            </a:endParaRPr>
          </a:p>
          <a:p>
            <a:pPr>
              <a:lnSpc>
                <a:spcPct val="90000"/>
              </a:lnSpc>
              <a:buClr>
                <a:srgbClr val="1287C3"/>
              </a:buClr>
            </a:pPr>
            <a:endParaRPr lang="en-GB" sz="1400">
              <a:cs typeface="Calibri"/>
            </a:endParaRPr>
          </a:p>
          <a:p>
            <a:pPr>
              <a:lnSpc>
                <a:spcPct val="90000"/>
              </a:lnSpc>
              <a:buSzPct val="114999"/>
            </a:pPr>
            <a:endParaRPr lang="en-GB" sz="1400">
              <a:cs typeface="Calibri"/>
            </a:endParaRPr>
          </a:p>
          <a:p>
            <a:pPr>
              <a:lnSpc>
                <a:spcPct val="90000"/>
              </a:lnSpc>
            </a:pPr>
            <a:endParaRPr lang="en-GB" sz="1400">
              <a:cs typeface="Calibri"/>
            </a:endParaRPr>
          </a:p>
          <a:p>
            <a:pPr>
              <a:lnSpc>
                <a:spcPct val="90000"/>
              </a:lnSpc>
            </a:pPr>
            <a:endParaRPr lang="en-GB" sz="1400">
              <a:cs typeface="Calibri"/>
            </a:endParaRPr>
          </a:p>
          <a:p>
            <a:pPr>
              <a:lnSpc>
                <a:spcPct val="90000"/>
              </a:lnSpc>
            </a:pPr>
            <a:endParaRPr lang="en-GB" sz="1400">
              <a:cs typeface="Calibri"/>
            </a:endParaRPr>
          </a:p>
          <a:p>
            <a:pPr>
              <a:lnSpc>
                <a:spcPct val="90000"/>
              </a:lnSpc>
            </a:pPr>
            <a:endParaRPr lang="en-GB" sz="1400">
              <a:cs typeface="Calibri"/>
            </a:endParaRPr>
          </a:p>
          <a:p>
            <a:pPr>
              <a:lnSpc>
                <a:spcPct val="90000"/>
              </a:lnSpc>
            </a:pPr>
            <a:endParaRPr lang="en-GB" sz="1400">
              <a:cs typeface="Calibri"/>
            </a:endParaRPr>
          </a:p>
          <a:p>
            <a:pPr>
              <a:lnSpc>
                <a:spcPct val="90000"/>
              </a:lnSpc>
            </a:pPr>
            <a:endParaRPr lang="en-GB" sz="1400">
              <a:cs typeface="Calibri"/>
            </a:endParaRPr>
          </a:p>
        </p:txBody>
      </p:sp>
    </p:spTree>
    <p:extLst>
      <p:ext uri="{BB962C8B-B14F-4D97-AF65-F5344CB8AC3E}">
        <p14:creationId xmlns:p14="http://schemas.microsoft.com/office/powerpoint/2010/main" val="5875068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1194</Words>
  <Application>Microsoft Office PowerPoint</Application>
  <PresentationFormat>Widescreen</PresentationFormat>
  <Paragraphs>57</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Corbel</vt:lpstr>
      <vt:lpstr>Parallax</vt:lpstr>
      <vt:lpstr>    Creating a Digital Community  </vt:lpstr>
      <vt:lpstr>Online Engagement </vt:lpstr>
      <vt:lpstr>Virtual community</vt:lpstr>
      <vt:lpstr>Interactive </vt:lpstr>
      <vt:lpstr>Types of Online Communities</vt:lpstr>
      <vt:lpstr>Example of a virtual community</vt:lpstr>
      <vt:lpstr>Cystic Fibrosis....</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Nicola Pudner</cp:lastModifiedBy>
  <cp:revision>867</cp:revision>
  <dcterms:created xsi:type="dcterms:W3CDTF">2021-11-20T21:57:45Z</dcterms:created>
  <dcterms:modified xsi:type="dcterms:W3CDTF">2021-11-22T23:15:05Z</dcterms:modified>
</cp:coreProperties>
</file>