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57" r:id="rId6"/>
    <p:sldId id="285" r:id="rId7"/>
    <p:sldId id="283" r:id="rId8"/>
    <p:sldId id="284" r:id="rId9"/>
    <p:sldId id="286" r:id="rId10"/>
    <p:sldId id="259" r:id="rId11"/>
    <p:sldId id="258" r:id="rId12"/>
    <p:sldId id="261" r:id="rId13"/>
    <p:sldId id="260" r:id="rId14"/>
    <p:sldId id="287" r:id="rId15"/>
    <p:sldId id="262" r:id="rId16"/>
    <p:sldId id="288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9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hyperlink" Target="http://www.jungle.com/webapp/wcs/stores/servlet/ProductInfoDisplay?catalogId=10001&amp;storeId=10001&amp;productId=11209978000&amp;langId=-1&amp;itemId=11209978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397783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Digital Skills and Research Methods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5220072" y="4005064"/>
            <a:ext cx="3744416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Lecture 2: File Storage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US" altLang="en-US" dirty="0"/>
              <a:t>To differentiate files and folders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identify different file types.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create a folder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rename file and folder names.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apply cut, copy and paste operations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How to drag and drop files and folders.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Computer System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7750692-C20A-4E79-8639-B4A209BB8301}"/>
              </a:ext>
            </a:extLst>
          </p:cNvPr>
          <p:cNvGrpSpPr/>
          <p:nvPr/>
        </p:nvGrpSpPr>
        <p:grpSpPr>
          <a:xfrm>
            <a:off x="719572" y="1628800"/>
            <a:ext cx="7704856" cy="3888432"/>
            <a:chOff x="539552" y="1804754"/>
            <a:chExt cx="8136136" cy="4226986"/>
          </a:xfrm>
        </p:grpSpPr>
        <p:pic>
          <p:nvPicPr>
            <p:cNvPr id="5" name="Picture 3" descr="C:\Users\Maria\AppData\Local\Microsoft\Windows\Temporary Internet Files\Content.IE5\9BGSJ80K\MC900432646[1].png">
              <a:extLst>
                <a:ext uri="{FF2B5EF4-FFF2-40B4-BE49-F238E27FC236}">
                  <a16:creationId xmlns:a16="http://schemas.microsoft.com/office/drawing/2014/main" id="{282296DA-C5BC-4FCA-BA37-AE1AE5EE74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2956" y="2242392"/>
              <a:ext cx="3739882" cy="3450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DF5C003-6848-4086-B150-0A9ED3218F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3975" y="1816100"/>
              <a:ext cx="2271713" cy="2189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7">
              <a:extLst>
                <a:ext uri="{FF2B5EF4-FFF2-40B4-BE49-F238E27FC236}">
                  <a16:creationId xmlns:a16="http://schemas.microsoft.com/office/drawing/2014/main" id="{70A3F4DA-111F-439E-9AE4-5FBCA159382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68500" y="4156075"/>
              <a:ext cx="874713" cy="1616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954807D-D9D7-4E6F-8F14-3A12E621703C}"/>
                </a:ext>
              </a:extLst>
            </p:cNvPr>
            <p:cNvSpPr txBox="1"/>
            <p:nvPr/>
          </p:nvSpPr>
          <p:spPr>
            <a:xfrm>
              <a:off x="6876256" y="5693186"/>
              <a:ext cx="1728192" cy="338554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600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Input devices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68B8B263-D49E-467E-B47D-D7091F7F634D}"/>
                </a:ext>
              </a:extLst>
            </p:cNvPr>
            <p:cNvCxnSpPr/>
            <p:nvPr/>
          </p:nvCxnSpPr>
          <p:spPr bwMode="auto">
            <a:xfrm flipH="1" flipV="1">
              <a:off x="5148263" y="5692775"/>
              <a:ext cx="1727200" cy="200025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accent2">
                  <a:lumMod val="2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1304AAAE-CA41-43AE-A018-04A4A446328F}"/>
                </a:ext>
              </a:extLst>
            </p:cNvPr>
            <p:cNvCxnSpPr/>
            <p:nvPr/>
          </p:nvCxnSpPr>
          <p:spPr bwMode="auto">
            <a:xfrm flipH="1" flipV="1">
              <a:off x="6156325" y="5157788"/>
              <a:ext cx="719138" cy="735012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accent2">
                  <a:lumMod val="2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C1C7559-6929-4F25-8458-47E331C737CD}"/>
                </a:ext>
              </a:extLst>
            </p:cNvPr>
            <p:cNvSpPr txBox="1"/>
            <p:nvPr/>
          </p:nvSpPr>
          <p:spPr>
            <a:xfrm>
              <a:off x="539552" y="3429000"/>
              <a:ext cx="1728192" cy="58477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600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Mass storage device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320C529-9D90-4577-8A18-E86051E33F31}"/>
                </a:ext>
              </a:extLst>
            </p:cNvPr>
            <p:cNvCxnSpPr/>
            <p:nvPr/>
          </p:nvCxnSpPr>
          <p:spPr bwMode="auto">
            <a:xfrm>
              <a:off x="1403350" y="4137025"/>
              <a:ext cx="565150" cy="827088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accent2">
                  <a:lumMod val="2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9D2B62-E005-4E09-905A-BBA8F6A162B3}"/>
                </a:ext>
              </a:extLst>
            </p:cNvPr>
            <p:cNvSpPr txBox="1"/>
            <p:nvPr/>
          </p:nvSpPr>
          <p:spPr>
            <a:xfrm>
              <a:off x="4321528" y="1804754"/>
              <a:ext cx="1978664" cy="338554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600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Output devices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E5705BB-8103-4F73-A073-624C6C6E2E11}"/>
                </a:ext>
              </a:extLst>
            </p:cNvPr>
            <p:cNvCxnSpPr/>
            <p:nvPr/>
          </p:nvCxnSpPr>
          <p:spPr bwMode="auto">
            <a:xfrm>
              <a:off x="6300788" y="2005013"/>
              <a:ext cx="757237" cy="682625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accent2">
                  <a:lumMod val="2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802C939-3AA8-4482-8885-18D340309065}"/>
                </a:ext>
              </a:extLst>
            </p:cNvPr>
            <p:cNvSpPr txBox="1"/>
            <p:nvPr/>
          </p:nvSpPr>
          <p:spPr>
            <a:xfrm>
              <a:off x="1009160" y="1916832"/>
              <a:ext cx="1978664" cy="338554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600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System Unit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173000AF-DDC8-46D6-ABDE-75D3F95008FA}"/>
                </a:ext>
              </a:extLst>
            </p:cNvPr>
            <p:cNvCxnSpPr/>
            <p:nvPr/>
          </p:nvCxnSpPr>
          <p:spPr bwMode="auto">
            <a:xfrm>
              <a:off x="1998663" y="2316163"/>
              <a:ext cx="989012" cy="681037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accent2">
                  <a:lumMod val="2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/>
              <a:t>The physical parts that make up a computer are called </a:t>
            </a:r>
            <a:r>
              <a:rPr lang="en-GB" sz="2800">
                <a:solidFill>
                  <a:srgbClr val="333399"/>
                </a:solidFill>
              </a:rPr>
              <a:t>hardware</a:t>
            </a:r>
            <a:r>
              <a:rPr lang="en-GB" sz="2800"/>
              <a:t>.</a:t>
            </a:r>
          </a:p>
          <a:p>
            <a:pPr lvl="2"/>
            <a:r>
              <a:rPr lang="en-GB" sz="2000"/>
              <a:t>Refers to objects that you can actually touch, like disks, disk drives, display screens, keyboards, printers, boards, and chips </a:t>
            </a:r>
          </a:p>
          <a:p>
            <a:r>
              <a:rPr lang="en-GB" sz="2800"/>
              <a:t>Programs that tell a computer what to do are called </a:t>
            </a:r>
            <a:r>
              <a:rPr lang="en-GB" sz="2800">
                <a:solidFill>
                  <a:srgbClr val="333399"/>
                </a:solidFill>
              </a:rPr>
              <a:t>software </a:t>
            </a:r>
          </a:p>
          <a:p>
            <a:pPr lvl="2"/>
            <a:r>
              <a:rPr lang="en-GB" sz="2000"/>
              <a:t>Software exists as ideas, concepts, and symbols, but it has no substance. </a:t>
            </a:r>
            <a:endParaRPr lang="en-GB" sz="2000">
              <a:solidFill>
                <a:srgbClr val="333399"/>
              </a:solidFill>
            </a:endParaRPr>
          </a:p>
          <a:p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AC39-3B9E-42ED-8EEC-41B2B872C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BA3B1F-3684-4290-8733-A45AB1C9F268}"/>
              </a:ext>
            </a:extLst>
          </p:cNvPr>
          <p:cNvSpPr txBox="1">
            <a:spLocks noChangeArrowheads="1"/>
          </p:cNvSpPr>
          <p:nvPr/>
        </p:nvSpPr>
        <p:spPr>
          <a:xfrm>
            <a:off x="684213" y="1773239"/>
            <a:ext cx="7343775" cy="33119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Input Devices</a:t>
            </a:r>
          </a:p>
          <a:p>
            <a:r>
              <a:rPr lang="en-GB" sz="2400" dirty="0"/>
              <a:t>Output Devices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Storage</a:t>
            </a:r>
          </a:p>
          <a:p>
            <a:r>
              <a:rPr lang="en-GB" sz="2400" dirty="0"/>
              <a:t>Central Processing Unit (CPU)</a:t>
            </a:r>
          </a:p>
          <a:p>
            <a:pPr>
              <a:buFontTx/>
              <a:buNone/>
            </a:pPr>
            <a:r>
              <a:rPr lang="en-GB" sz="2400" dirty="0"/>
              <a:t>						</a:t>
            </a:r>
          </a:p>
        </p:txBody>
      </p:sp>
    </p:spTree>
    <p:extLst>
      <p:ext uri="{BB962C8B-B14F-4D97-AF65-F5344CB8AC3E}">
        <p14:creationId xmlns:p14="http://schemas.microsoft.com/office/powerpoint/2010/main" val="194552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B60F5-14AE-4598-8131-FF4CA05DA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2951"/>
            <a:ext cx="8229600" cy="1143000"/>
          </a:xfrm>
        </p:spPr>
        <p:txBody>
          <a:bodyPr/>
          <a:lstStyle/>
          <a:p>
            <a:r>
              <a:rPr lang="en-GB" b="1" dirty="0"/>
              <a:t>Storage Devices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51354C-F3C3-4B43-8C02-53600AE07D28}"/>
              </a:ext>
            </a:extLst>
          </p:cNvPr>
          <p:cNvSpPr txBox="1">
            <a:spLocks noChangeArrowheads="1"/>
          </p:cNvSpPr>
          <p:nvPr/>
        </p:nvSpPr>
        <p:spPr>
          <a:xfrm>
            <a:off x="493350" y="1287407"/>
            <a:ext cx="7632700" cy="4319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A device into which data can be placed, held, and later retrieved.</a:t>
            </a:r>
          </a:p>
          <a:p>
            <a:pPr lvl="1"/>
            <a:r>
              <a:rPr lang="en-GB" sz="2400" dirty="0"/>
              <a:t>"Main storage" = the computer's memory, the space used for executing instructions;</a:t>
            </a:r>
          </a:p>
          <a:p>
            <a:pPr lvl="1"/>
            <a:r>
              <a:rPr lang="en-GB" sz="2400" dirty="0"/>
              <a:t> "auxiliary storage“: </a:t>
            </a:r>
          </a:p>
          <a:p>
            <a:pPr lvl="2"/>
            <a:r>
              <a:rPr lang="en-GB" sz="1800" dirty="0"/>
              <a:t>Hard Drives</a:t>
            </a:r>
            <a:endParaRPr lang="en-GB" sz="2000" dirty="0"/>
          </a:p>
          <a:p>
            <a:pPr lvl="2"/>
            <a:r>
              <a:rPr lang="en-GB" sz="1800" dirty="0"/>
              <a:t>Floppy disks</a:t>
            </a:r>
          </a:p>
          <a:p>
            <a:pPr lvl="2"/>
            <a:r>
              <a:rPr lang="en-GB" sz="1800" dirty="0"/>
              <a:t>CD-ROMS</a:t>
            </a:r>
          </a:p>
          <a:p>
            <a:pPr lvl="2"/>
            <a:r>
              <a:rPr lang="en-GB" sz="1800" dirty="0"/>
              <a:t>Zip Disks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C5999BB-FB5A-4DF4-A4BB-BED5A3E8D73D}"/>
              </a:ext>
            </a:extLst>
          </p:cNvPr>
          <p:cNvGrpSpPr/>
          <p:nvPr/>
        </p:nvGrpSpPr>
        <p:grpSpPr>
          <a:xfrm>
            <a:off x="3939511" y="2770599"/>
            <a:ext cx="5185073" cy="2847851"/>
            <a:chOff x="2411413" y="3170897"/>
            <a:chExt cx="5905500" cy="3321978"/>
          </a:xfrm>
        </p:grpSpPr>
        <p:pic>
          <p:nvPicPr>
            <p:cNvPr id="5" name="Picture 5" descr="Caviar Hard Disk Drive 120Gb EIDE 8.9ms 7200rpm - OEM">
              <a:hlinkClick r:id="rId2"/>
              <a:extLst>
                <a:ext uri="{FF2B5EF4-FFF2-40B4-BE49-F238E27FC236}">
                  <a16:creationId xmlns:a16="http://schemas.microsoft.com/office/drawing/2014/main" id="{19F1DFFE-74E2-4F18-9949-62CC47CA740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5117" y="3170897"/>
              <a:ext cx="2114942" cy="21149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8">
              <a:extLst>
                <a:ext uri="{FF2B5EF4-FFF2-40B4-BE49-F238E27FC236}">
                  <a16:creationId xmlns:a16="http://schemas.microsoft.com/office/drawing/2014/main" id="{E7A87667-2851-478B-A345-E4CC40B921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6206" y="3819525"/>
              <a:ext cx="1493837" cy="1408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9">
              <a:extLst>
                <a:ext uri="{FF2B5EF4-FFF2-40B4-BE49-F238E27FC236}">
                  <a16:creationId xmlns:a16="http://schemas.microsoft.com/office/drawing/2014/main" id="{917206DC-7273-4C5D-B4AD-79E05C0AB3E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886"/>
            <a:stretch>
              <a:fillRect/>
            </a:stretch>
          </p:blipFill>
          <p:spPr bwMode="auto">
            <a:xfrm>
              <a:off x="4865688" y="5227638"/>
              <a:ext cx="1866900" cy="1158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6738B91-7A58-402B-8EB2-F618A6A6C22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058473" y="4782479"/>
              <a:ext cx="1258440" cy="171039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8ACB8C0-2DC2-42E2-916C-714BFA2199D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411413" y="5085554"/>
              <a:ext cx="2255380" cy="127079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6269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DFED8-87F2-4A1A-8309-AB5E5732F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B0703-1AB0-4631-B078-4A05C215D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76264"/>
            <a:ext cx="8229600" cy="2692896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dirty="0"/>
              <a:t>If your files are not organized, in a way that makes sense to you, retrieving files could end up being a difficult task indeed.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8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BTOPuser\AppData\Local\Microsoft\Windows\Temporary Internet Files\Content.IE5\5F45FOGE\MP900422117[1].jpg">
            <a:extLst>
              <a:ext uri="{FF2B5EF4-FFF2-40B4-BE49-F238E27FC236}">
                <a16:creationId xmlns:a16="http://schemas.microsoft.com/office/drawing/2014/main" id="{BD7DB746-FB7F-4305-859D-05C624168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64" y="1268760"/>
            <a:ext cx="3934118" cy="3728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">
            <a:extLst>
              <a:ext uri="{FF2B5EF4-FFF2-40B4-BE49-F238E27FC236}">
                <a16:creationId xmlns:a16="http://schemas.microsoft.com/office/drawing/2014/main" id="{202D07BF-2104-4BF4-897E-5736DF56E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4079875" cy="3728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59F002B8-A83A-4020-BE23-BA790CEE2B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274" y="548680"/>
            <a:ext cx="741682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3600" b="1" dirty="0">
                <a:latin typeface="+mj-lt"/>
              </a:rPr>
              <a:t>Which storage you would prefer?</a:t>
            </a:r>
          </a:p>
        </p:txBody>
      </p:sp>
    </p:spTree>
    <p:extLst>
      <p:ext uri="{BB962C8B-B14F-4D97-AF65-F5344CB8AC3E}">
        <p14:creationId xmlns:p14="http://schemas.microsoft.com/office/powerpoint/2010/main" val="137277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DE14-839F-4968-AAAA-D3848F40D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486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Messy vs Organised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98E6727-4AE9-44B9-AB75-767DA6384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4" t="17195" r="60941" b="30562"/>
          <a:stretch>
            <a:fillRect/>
          </a:stretch>
        </p:blipFill>
        <p:spPr bwMode="auto">
          <a:xfrm>
            <a:off x="323528" y="908720"/>
            <a:ext cx="4154488" cy="467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0AA26C7E-17CD-4247-A3CC-C7738E679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t="15663" r="80348" b="34335"/>
          <a:stretch>
            <a:fillRect/>
          </a:stretch>
        </p:blipFill>
        <p:spPr bwMode="auto">
          <a:xfrm>
            <a:off x="4909816" y="908720"/>
            <a:ext cx="3887787" cy="467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607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F45-E259-4C21-9CBB-A7F287F38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Files and Folders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07188-3480-456E-87FB-F4106E5E6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spcAft>
                <a:spcPts val="1200"/>
              </a:spcAft>
              <a:defRPr/>
            </a:pPr>
            <a:r>
              <a:rPr lang="en-GB" dirty="0"/>
              <a:t>Everything stored on a computer is a file of some kind:</a:t>
            </a:r>
          </a:p>
          <a:p>
            <a:pPr algn="just">
              <a:spcAft>
                <a:spcPts val="1200"/>
              </a:spcAft>
              <a:defRPr/>
            </a:pPr>
            <a:r>
              <a:rPr lang="en-GB" dirty="0"/>
              <a:t>Text from a word processing application is saved as  a document file</a:t>
            </a:r>
          </a:p>
          <a:p>
            <a:pPr algn="just">
              <a:defRPr/>
            </a:pPr>
            <a:r>
              <a:rPr lang="en-GB" dirty="0"/>
              <a:t>An imported photograph from a digital camera is saved as an image file</a:t>
            </a:r>
          </a:p>
          <a:p>
            <a:pPr algn="just">
              <a:defRPr/>
            </a:pPr>
            <a:endParaRPr lang="en-GB" dirty="0"/>
          </a:p>
          <a:p>
            <a:pPr algn="just">
              <a:defRPr/>
            </a:pPr>
            <a:r>
              <a:rPr lang="en-GB" dirty="0"/>
              <a:t>These files can be grouped into folders to help keep them organised -  like a filing cabinet.</a:t>
            </a:r>
          </a:p>
          <a:p>
            <a:pPr algn="just"/>
            <a:endParaRPr lang="en-GB" dirty="0"/>
          </a:p>
        </p:txBody>
      </p:sp>
      <p:pic>
        <p:nvPicPr>
          <p:cNvPr id="4" name="Picture 2" descr="C:\Users\William Hall\AppData\Local\Microsoft\Windows\Temporary Internet Files\Content.IE5\42LCGXLC\MC900432606[1].png">
            <a:extLst>
              <a:ext uri="{FF2B5EF4-FFF2-40B4-BE49-F238E27FC236}">
                <a16:creationId xmlns:a16="http://schemas.microsoft.com/office/drawing/2014/main" id="{9B329964-031B-4FCA-94C6-1B13CE0A3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6910">
            <a:off x="6868843" y="52560"/>
            <a:ext cx="1828800" cy="1673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929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B5C24-78F8-495D-A945-BE9AE5C61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Files</a:t>
            </a:r>
          </a:p>
        </p:txBody>
      </p:sp>
      <p:pic>
        <p:nvPicPr>
          <p:cNvPr id="1026" name="Picture 2" descr="Image result for word file">
            <a:extLst>
              <a:ext uri="{FF2B5EF4-FFF2-40B4-BE49-F238E27FC236}">
                <a16:creationId xmlns:a16="http://schemas.microsoft.com/office/drawing/2014/main" id="{EE3BE6DA-F802-416E-B833-3C2F916E8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84946"/>
            <a:ext cx="1472908" cy="147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text file logo">
            <a:extLst>
              <a:ext uri="{FF2B5EF4-FFF2-40B4-BE49-F238E27FC236}">
                <a16:creationId xmlns:a16="http://schemas.microsoft.com/office/drawing/2014/main" id="{DD4F26EE-FA02-4D82-B19D-698F0E9EE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555" y="1180058"/>
            <a:ext cx="1396979" cy="16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wordpad logo">
            <a:extLst>
              <a:ext uri="{FF2B5EF4-FFF2-40B4-BE49-F238E27FC236}">
                <a16:creationId xmlns:a16="http://schemas.microsoft.com/office/drawing/2014/main" id="{A2A0B5DD-1DF7-40A9-9483-3F8AD6CED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54203"/>
            <a:ext cx="1330781" cy="152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image file logo">
            <a:extLst>
              <a:ext uri="{FF2B5EF4-FFF2-40B4-BE49-F238E27FC236}">
                <a16:creationId xmlns:a16="http://schemas.microsoft.com/office/drawing/2014/main" id="{3C5C47B4-4301-464D-ADCF-6362971D0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104761"/>
            <a:ext cx="2972952" cy="153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jpg file logo">
            <a:extLst>
              <a:ext uri="{FF2B5EF4-FFF2-40B4-BE49-F238E27FC236}">
                <a16:creationId xmlns:a16="http://schemas.microsoft.com/office/drawing/2014/main" id="{E2DEE6FE-D005-400A-9D33-6B2F29939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693" y="1958823"/>
            <a:ext cx="1656183" cy="16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49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DAE28-C4FB-4CB0-8CE4-C8794C588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Folders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333C7-86D0-4570-A352-DCF8E59DB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73519"/>
            <a:ext cx="8229600" cy="2980927"/>
          </a:xfrm>
        </p:spPr>
        <p:txBody>
          <a:bodyPr/>
          <a:lstStyle/>
          <a:p>
            <a:pPr>
              <a:spcAft>
                <a:spcPts val="2400"/>
              </a:spcAft>
              <a:defRPr/>
            </a:pPr>
            <a:r>
              <a:rPr lang="en-GB" dirty="0"/>
              <a:t>Folders can contain other folders – known as subfolders.</a:t>
            </a:r>
          </a:p>
          <a:p>
            <a:pPr>
              <a:spcAft>
                <a:spcPts val="2400"/>
              </a:spcAft>
              <a:defRPr/>
            </a:pPr>
            <a:r>
              <a:rPr lang="en-GB" dirty="0"/>
              <a:t>Whenever you save a file, you are asked which folder you want to save your file in.</a:t>
            </a:r>
          </a:p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28A06E4-92EB-45E8-A514-EA8574503907}"/>
              </a:ext>
            </a:extLst>
          </p:cNvPr>
          <p:cNvGrpSpPr/>
          <p:nvPr/>
        </p:nvGrpSpPr>
        <p:grpSpPr>
          <a:xfrm>
            <a:off x="2555776" y="3717032"/>
            <a:ext cx="2664296" cy="1689225"/>
            <a:chOff x="1872989" y="3937906"/>
            <a:chExt cx="1470025" cy="1689225"/>
          </a:xfrm>
        </p:grpSpPr>
        <p:pic>
          <p:nvPicPr>
            <p:cNvPr id="4" name="Picture 2" descr="C:\Users\William Hall\AppData\Local\Microsoft\Windows\Temporary Internet Files\Content.IE5\42LCGXLC\MC900433853[1].png">
              <a:extLst>
                <a:ext uri="{FF2B5EF4-FFF2-40B4-BE49-F238E27FC236}">
                  <a16:creationId xmlns:a16="http://schemas.microsoft.com/office/drawing/2014/main" id="{BF00719E-23FE-46C5-B871-989001E7108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94795">
              <a:off x="1872989" y="3937906"/>
              <a:ext cx="1470025" cy="1470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6DB667A-9239-4A18-B278-EC546D1C51A4}"/>
                </a:ext>
              </a:extLst>
            </p:cNvPr>
            <p:cNvSpPr txBox="1"/>
            <p:nvPr/>
          </p:nvSpPr>
          <p:spPr>
            <a:xfrm>
              <a:off x="2195736" y="5257799"/>
              <a:ext cx="11104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Folder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9543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319BD6-415B-4B6F-BEA8-C8A469BAB00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45800" y="1844824"/>
            <a:ext cx="4098925" cy="360017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000" dirty="0"/>
              <a:t>Windows has in-built facilities to assist in the management of your files:</a:t>
            </a:r>
          </a:p>
          <a:p>
            <a:pPr lvl="1" eaLnBrk="1" hangingPunct="1"/>
            <a:r>
              <a:rPr lang="en-GB" sz="1800" dirty="0"/>
              <a:t>A program called </a:t>
            </a:r>
            <a:r>
              <a:rPr lang="en-GB" sz="1800" b="1" dirty="0"/>
              <a:t>Windows Explorer </a:t>
            </a:r>
            <a:r>
              <a:rPr lang="en-GB" sz="1800" dirty="0"/>
              <a:t>which is a graphical tool</a:t>
            </a:r>
          </a:p>
          <a:p>
            <a:pPr lvl="1" eaLnBrk="1" hangingPunct="1"/>
            <a:r>
              <a:rPr lang="en-GB" sz="1800" dirty="0"/>
              <a:t>A program called </a:t>
            </a:r>
            <a:r>
              <a:rPr lang="en-GB" sz="1800" b="1" dirty="0"/>
              <a:t>Command Prompt </a:t>
            </a:r>
            <a:r>
              <a:rPr lang="en-GB" sz="1800" dirty="0"/>
              <a:t>(DOS Prompt) which is text based</a:t>
            </a:r>
          </a:p>
          <a:p>
            <a:pPr eaLnBrk="1" hangingPunct="1"/>
            <a:r>
              <a:rPr lang="en-GB" sz="2000" dirty="0"/>
              <a:t>Windows Explorer is much easier to use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D787D34-386F-46D3-85E9-7BFE9DB49E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dirty="0"/>
              <a:t>Finding and Managing Files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9C5D4-2677-47BC-A0A7-CB602C832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640" y="3726255"/>
            <a:ext cx="2448272" cy="17187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157938-A84F-4B2A-8797-71C8CBD180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74826"/>
            <a:ext cx="2448272" cy="183620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B1EEC78-A57B-4745-88FE-D2FE4045B305}"/>
              </a:ext>
            </a:extLst>
          </p:cNvPr>
          <p:cNvCxnSpPr/>
          <p:nvPr/>
        </p:nvCxnSpPr>
        <p:spPr>
          <a:xfrm flipV="1">
            <a:off x="4067944" y="2348880"/>
            <a:ext cx="1348696" cy="64807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00B2E68-429A-463D-ABEE-76791FC2F3AD}"/>
              </a:ext>
            </a:extLst>
          </p:cNvPr>
          <p:cNvCxnSpPr>
            <a:cxnSpLocks/>
          </p:cNvCxnSpPr>
          <p:nvPr/>
        </p:nvCxnSpPr>
        <p:spPr>
          <a:xfrm>
            <a:off x="4147964" y="3881656"/>
            <a:ext cx="1268676" cy="33943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65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497EF62E-0E11-45E2-BDCA-FE7BECCE6C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260648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b="1" dirty="0">
                <a:latin typeface="+mj-lt"/>
                <a:ea typeface="+mj-ea"/>
                <a:cs typeface="+mj-cs"/>
              </a:rPr>
              <a:t>Document Folders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CDEFC2-EF0A-4989-B99D-3F6E2D990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449686"/>
            <a:ext cx="8001000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n-lt"/>
              </a:rPr>
              <a:t>One of the default locations in which the computer saves your files is called “Documents.” This can be located on your computer’s hard drive and/or on a server on your network.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7483-5579-4C38-8346-1F88C74140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09124"/>
            <a:ext cx="3940284" cy="199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8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96272A55-A364-4D2E-9C1C-31D7B3533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404664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b="1" dirty="0">
                <a:latin typeface="+mj-lt"/>
                <a:ea typeface="+mj-ea"/>
                <a:cs typeface="+mj-cs"/>
              </a:rPr>
              <a:t>Document Folders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CED65C-88D0-40AC-BC3B-996C391831B4}"/>
              </a:ext>
            </a:extLst>
          </p:cNvPr>
          <p:cNvSpPr/>
          <p:nvPr/>
        </p:nvSpPr>
        <p:spPr>
          <a:xfrm>
            <a:off x="533400" y="1268760"/>
            <a:ext cx="8001000" cy="25542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+mn-lt"/>
                <a:cs typeface="+mn-cs"/>
              </a:rPr>
              <a:t>If you don’t “tell” the computer to do otherwise, it will save your: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music files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Music </a:t>
            </a:r>
            <a:r>
              <a:rPr lang="en-US" sz="3200" dirty="0">
                <a:latin typeface="+mn-lt"/>
                <a:cs typeface="+mn-cs"/>
              </a:rPr>
              <a:t>folder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pictures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</a:rPr>
              <a:t>Pictures </a:t>
            </a:r>
            <a:r>
              <a:rPr lang="en-US" sz="3200" dirty="0">
                <a:latin typeface="+mn-lt"/>
                <a:cs typeface="+mn-cs"/>
              </a:rPr>
              <a:t>folder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videos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</a:rPr>
              <a:t>Videos </a:t>
            </a:r>
            <a:r>
              <a:rPr lang="en-US" sz="3200" dirty="0">
                <a:latin typeface="+mn-lt"/>
                <a:cs typeface="+mn-cs"/>
              </a:rPr>
              <a:t>folders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4152794-AE0A-4EAC-84F7-635CA3A03A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0" r="16658" b="8046"/>
          <a:stretch/>
        </p:blipFill>
        <p:spPr>
          <a:xfrm>
            <a:off x="1244186" y="3823048"/>
            <a:ext cx="1728191" cy="122413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D025820-84CA-41CE-AA67-304C7AC24F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26" r="14509" b="13454"/>
          <a:stretch/>
        </p:blipFill>
        <p:spPr>
          <a:xfrm>
            <a:off x="3563888" y="3948543"/>
            <a:ext cx="2263113" cy="11521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9AB180A-2545-43EF-8853-4012945F08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3" t="11592" r="23629" b="12681"/>
          <a:stretch/>
        </p:blipFill>
        <p:spPr>
          <a:xfrm>
            <a:off x="6156176" y="4039072"/>
            <a:ext cx="2016224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03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989D4BCA-DB53-4B8A-90DE-FF92504C69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548680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b="1" dirty="0">
                <a:latin typeface="+mj-lt"/>
                <a:ea typeface="+mj-ea"/>
                <a:cs typeface="+mj-cs"/>
              </a:rPr>
              <a:t>How to Manage Files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2117B8-AD52-47F0-8309-F0398B9FB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348" y="1700808"/>
            <a:ext cx="80010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n-lt"/>
              </a:rPr>
              <a:t>Organizing files and saving them to a computer or external storage device is very similar to how we used to set up filing systems in a filing cabinet.</a:t>
            </a:r>
          </a:p>
        </p:txBody>
      </p:sp>
    </p:spTree>
    <p:extLst>
      <p:ext uri="{BB962C8B-B14F-4D97-AF65-F5344CB8AC3E}">
        <p14:creationId xmlns:p14="http://schemas.microsoft.com/office/powerpoint/2010/main" val="18443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E5A372-A6CB-4877-8DCE-D4BB5902C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966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C05713C3-FAF2-48A7-9568-491FBD501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166101"/>
            <a:ext cx="8991600" cy="4525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87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hlinkClick r:id="rId2" action="ppaction://hlinkfile"/>
            <a:extLst>
              <a:ext uri="{FF2B5EF4-FFF2-40B4-BE49-F238E27FC236}">
                <a16:creationId xmlns:a16="http://schemas.microsoft.com/office/drawing/2014/main" id="{943CFA68-37F3-4471-8DD8-9FFC6D5FA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504" y="-27384"/>
            <a:ext cx="583264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en-US" sz="3600" dirty="0">
                <a:latin typeface="+mj-lt"/>
                <a:ea typeface="+mj-ea"/>
                <a:cs typeface="+mj-cs"/>
              </a:rPr>
              <a:t>Type the desired name</a:t>
            </a:r>
          </a:p>
          <a:p>
            <a:pPr>
              <a:spcBef>
                <a:spcPct val="0"/>
              </a:spcBef>
              <a:buNone/>
            </a:pPr>
            <a:r>
              <a:rPr lang="en-US" altLang="en-US" sz="3600" dirty="0">
                <a:latin typeface="+mj-lt"/>
                <a:ea typeface="+mj-ea"/>
                <a:cs typeface="+mj-cs"/>
              </a:rPr>
              <a:t>For your folder 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6DE6BDA-4BA1-41A4-A158-B5CB3CEA1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72945"/>
            <a:ext cx="7315200" cy="4405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FA15A13-2AD0-4655-AEC8-998AF6E335AC}"/>
              </a:ext>
            </a:extLst>
          </p:cNvPr>
          <p:cNvCxnSpPr/>
          <p:nvPr/>
        </p:nvCxnSpPr>
        <p:spPr>
          <a:xfrm>
            <a:off x="827584" y="1124744"/>
            <a:ext cx="2808312" cy="3960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25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9B9D78C0-145E-4B9D-8801-71F7CCA0BA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965585"/>
            <a:ext cx="434022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Right Mouse Click on any empty space on your desktop to get this pop up menu.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D27E06-C85D-438E-BB5B-F46CB62FF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761" y="952401"/>
            <a:ext cx="36385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3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50A733C5-AED3-415C-98D4-47DD25D3BF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275" y="1797050"/>
            <a:ext cx="3662685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Click the New option to get the side bar menu pictured at the right.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719C8E-F348-4025-B636-8D7867BDD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413" y="1268760"/>
            <a:ext cx="4376737" cy="426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5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B6C0FCC5-5F1E-47CB-8127-7BCB38A75C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83" y="1916832"/>
            <a:ext cx="38941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Click the Folder Option.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18D6A3-49AF-400D-8A90-09E82B76A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49151"/>
            <a:ext cx="4376737" cy="426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470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64BACB1A-3E1A-4D89-95AC-2F9656696D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980728"/>
            <a:ext cx="4937125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A new yellow folder will appear on your desktop.</a:t>
            </a:r>
          </a:p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Type your name in place of the words new folder.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168125-59A4-47D2-AB1C-F1B72E4FDA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094" y="402878"/>
            <a:ext cx="2201863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633D14EC-52DA-4E07-A875-0B2F9FBBB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607" y="2952403"/>
            <a:ext cx="189230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99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38171DAC-820A-43D5-BBF8-A06F8B9E07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575" y="1052736"/>
            <a:ext cx="312102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Double Click the folder with your name on it to open it.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4D5124-E089-44DA-B6A1-0D7B226DC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1052736"/>
            <a:ext cx="5241925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08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612DB-1897-4239-8A9C-2D921FE42FE9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Rename a folder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2F1F0-ECE5-4228-8DA7-F80A4A8BDC47}"/>
              </a:ext>
            </a:extLst>
          </p:cNvPr>
          <p:cNvSpPr txBox="1">
            <a:spLocks/>
          </p:cNvSpPr>
          <p:nvPr/>
        </p:nvSpPr>
        <p:spPr>
          <a:xfrm>
            <a:off x="323528" y="1358158"/>
            <a:ext cx="3456384" cy="351100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800" dirty="0"/>
              <a:t>Click the file or folder, </a:t>
            </a:r>
            <a:r>
              <a:rPr lang="en-GB" altLang="en-US" sz="2800" b="1" dirty="0"/>
              <a:t>wait</a:t>
            </a:r>
            <a:r>
              <a:rPr lang="en-GB" altLang="en-US" sz="2800" dirty="0"/>
              <a:t> </a:t>
            </a:r>
            <a:r>
              <a:rPr lang="en-GB" altLang="en-US" sz="2800" b="1" dirty="0"/>
              <a:t>about one second</a:t>
            </a:r>
            <a:r>
              <a:rPr lang="en-GB" altLang="en-US" sz="2800" dirty="0"/>
              <a:t>, and click again. An editable text field will appear. Type your desired file name.</a:t>
            </a:r>
          </a:p>
          <a:p>
            <a:pPr algn="just"/>
            <a:endParaRPr lang="en-GB" alt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12FA58-C9B3-4183-99C1-953C65343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15864"/>
            <a:ext cx="5254758" cy="389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08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548F885F-FBC9-4FA4-BDC3-7C20F5521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533400"/>
            <a:ext cx="6578600" cy="464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598FF6-C6F6-41FF-98CF-06DF2CEDA9C8}"/>
              </a:ext>
            </a:extLst>
          </p:cNvPr>
          <p:cNvSpPr txBox="1"/>
          <p:nvPr/>
        </p:nvSpPr>
        <p:spPr>
          <a:xfrm>
            <a:off x="3563888" y="479715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 click on the folder and select rename from the pop-up menu</a:t>
            </a:r>
          </a:p>
        </p:txBody>
      </p:sp>
    </p:spTree>
    <p:extLst>
      <p:ext uri="{BB962C8B-B14F-4D97-AF65-F5344CB8AC3E}">
        <p14:creationId xmlns:p14="http://schemas.microsoft.com/office/powerpoint/2010/main" val="149134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E793-58DD-4C5E-8AB8-7AD2501343D5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Selecting Multiple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00317-7F53-4446-8E66-21EB0B34DEA5}"/>
              </a:ext>
            </a:extLst>
          </p:cNvPr>
          <p:cNvSpPr txBox="1">
            <a:spLocks/>
          </p:cNvSpPr>
          <p:nvPr/>
        </p:nvSpPr>
        <p:spPr>
          <a:xfrm>
            <a:off x="457200" y="1268760"/>
            <a:ext cx="8229600" cy="316835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altLang="en-US" sz="2800" dirty="0"/>
              <a:t>If you're viewing your files as icons, you can</a:t>
            </a:r>
            <a:r>
              <a:rPr lang="en-GB" altLang="en-US" sz="2800" b="1" dirty="0"/>
              <a:t> click and drag the mouse to draw a box</a:t>
            </a:r>
            <a:r>
              <a:rPr lang="en-GB" altLang="en-US" sz="2800" dirty="0"/>
              <a:t> around the files you want to select. When you're done, release the mouse; the files will be selected. You can now move, copy, or delete all of these files at the same time.</a:t>
            </a:r>
          </a:p>
          <a:p>
            <a:pPr algn="just"/>
            <a:endParaRPr lang="en-GB" altLang="en-US" sz="2800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E15E158A-298D-492A-8A44-9F5F0DB1D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42421"/>
            <a:ext cx="64008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892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FD274B63-690F-49C8-A8D2-5AEB26ED7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8813" y="1801540"/>
            <a:ext cx="7607300" cy="3810000"/>
          </a:xfrm>
          <a:prstGeom prst="rect">
            <a:avLst/>
          </a:prstGeom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18153F7B-A1C2-4450-814C-A169F606EC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88640"/>
            <a:ext cx="75438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To select specific files from a folder, press and hold the Control key on your keyboard, then click the files you want to select.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50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00DAF99-5035-458E-B5D0-96B649515022}"/>
              </a:ext>
            </a:extLst>
          </p:cNvPr>
          <p:cNvSpPr txBox="1">
            <a:spLocks/>
          </p:cNvSpPr>
          <p:nvPr/>
        </p:nvSpPr>
        <p:spPr bwMode="auto">
          <a:xfrm>
            <a:off x="251520" y="620688"/>
            <a:ext cx="8640960" cy="505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/>
            <a:r>
              <a:rPr lang="en-US" altLang="en-US" dirty="0"/>
              <a:t>Naming and Renaming Files</a:t>
            </a:r>
          </a:p>
          <a:p>
            <a:pPr lvl="1" algn="just" eaLnBrk="1" hangingPunct="1"/>
            <a:r>
              <a:rPr lang="en-US" altLang="en-US" dirty="0"/>
              <a:t>Filenames provide important information about the file, including its contents and purpose</a:t>
            </a:r>
          </a:p>
          <a:p>
            <a:pPr marL="457200" lvl="1" indent="0" eaLnBrk="1" hangingPunct="1">
              <a:buNone/>
            </a:pPr>
            <a:endParaRPr lang="en-US" altLang="en-US" dirty="0">
              <a:solidFill>
                <a:schemeClr val="accent5">
                  <a:lumMod val="50000"/>
                </a:schemeClr>
              </a:solidFill>
            </a:endParaRPr>
          </a:p>
          <a:p>
            <a:pPr marL="457200" lvl="1" indent="0" algn="ctr" eaLnBrk="1" hangingPunct="1">
              <a:buNone/>
            </a:pPr>
            <a:r>
              <a:rPr lang="en-US" altLang="en-US" sz="3600" dirty="0">
                <a:solidFill>
                  <a:schemeClr val="accent5">
                    <a:lumMod val="50000"/>
                  </a:schemeClr>
                </a:solidFill>
              </a:rPr>
              <a:t>Main part of </a:t>
            </a:r>
            <a:r>
              <a:rPr lang="en-US" altLang="en-US" sz="3600" dirty="0" err="1">
                <a:solidFill>
                  <a:schemeClr val="accent5">
                    <a:lumMod val="50000"/>
                  </a:schemeClr>
                </a:solidFill>
              </a:rPr>
              <a:t>filename</a:t>
            </a:r>
            <a:r>
              <a:rPr lang="en-US" altLang="en-US" sz="3600" dirty="0" err="1">
                <a:solidFill>
                  <a:srgbClr val="FF0000"/>
                </a:solidFill>
              </a:rPr>
              <a:t>.</a:t>
            </a:r>
            <a:r>
              <a:rPr lang="en-US" altLang="en-US" sz="3600" dirty="0" err="1">
                <a:solidFill>
                  <a:srgbClr val="00B050"/>
                </a:solidFill>
              </a:rPr>
              <a:t>File</a:t>
            </a:r>
            <a:r>
              <a:rPr lang="en-US" altLang="en-US" sz="3600" dirty="0">
                <a:solidFill>
                  <a:srgbClr val="00B050"/>
                </a:solidFill>
              </a:rPr>
              <a:t> extension</a:t>
            </a:r>
          </a:p>
          <a:p>
            <a:pPr marL="457200" lvl="1" indent="0" eaLnBrk="1" hangingPunct="1"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 lvl="1" algn="just" eaLnBrk="1" hangingPunct="1"/>
            <a:r>
              <a:rPr lang="en-US" altLang="en-US" dirty="0"/>
              <a:t>A file extension identifies file type and indicates program in which file was created</a:t>
            </a:r>
          </a:p>
          <a:p>
            <a:pPr marL="457200" lvl="1" indent="0" algn="just" eaLnBrk="1" hangingPunct="1">
              <a:buNone/>
            </a:pPr>
            <a:r>
              <a:rPr lang="en-US" altLang="en-US" sz="2400" dirty="0">
                <a:solidFill>
                  <a:srgbClr val="00B0F0"/>
                </a:solidFill>
              </a:rPr>
              <a:t>Example </a:t>
            </a:r>
            <a:r>
              <a:rPr lang="en-US" altLang="en-US" sz="2400" b="1" dirty="0">
                <a:solidFill>
                  <a:srgbClr val="00B0F0"/>
                </a:solidFill>
              </a:rPr>
              <a:t>doc</a:t>
            </a:r>
            <a:r>
              <a:rPr lang="en-US" altLang="en-US" sz="2400" dirty="0">
                <a:solidFill>
                  <a:srgbClr val="00B0F0"/>
                </a:solidFill>
              </a:rPr>
              <a:t> means document created using word, </a:t>
            </a:r>
            <a:r>
              <a:rPr lang="en-US" altLang="en-US" sz="2400" b="1" dirty="0">
                <a:solidFill>
                  <a:srgbClr val="00B0F0"/>
                </a:solidFill>
              </a:rPr>
              <a:t>txt</a:t>
            </a:r>
            <a:r>
              <a:rPr lang="en-US" altLang="en-US" sz="2400" dirty="0">
                <a:solidFill>
                  <a:srgbClr val="00B0F0"/>
                </a:solidFill>
              </a:rPr>
              <a:t> means text file created using text editor, </a:t>
            </a:r>
            <a:r>
              <a:rPr lang="en-US" altLang="en-US" sz="2400" b="1" dirty="0">
                <a:solidFill>
                  <a:srgbClr val="00B0F0"/>
                </a:solidFill>
              </a:rPr>
              <a:t>jpg</a:t>
            </a:r>
            <a:r>
              <a:rPr lang="en-US" altLang="en-US" sz="2400" dirty="0">
                <a:solidFill>
                  <a:srgbClr val="00B0F0"/>
                </a:solidFill>
              </a:rPr>
              <a:t> means picture etc.</a:t>
            </a:r>
          </a:p>
        </p:txBody>
      </p:sp>
    </p:spTree>
    <p:extLst>
      <p:ext uri="{BB962C8B-B14F-4D97-AF65-F5344CB8AC3E}">
        <p14:creationId xmlns:p14="http://schemas.microsoft.com/office/powerpoint/2010/main" val="212294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6280BDE-2118-4711-BB65-244EA5CFE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9016212" cy="3758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5FA9D942-83D2-4C1C-973F-1A077BAAE7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4116" y="4019580"/>
            <a:ext cx="77724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Right Mouse Click on the Computer Basics folder in the Student Folder and click the copy option.</a:t>
            </a:r>
          </a:p>
        </p:txBody>
      </p:sp>
    </p:spTree>
    <p:extLst>
      <p:ext uri="{BB962C8B-B14F-4D97-AF65-F5344CB8AC3E}">
        <p14:creationId xmlns:p14="http://schemas.microsoft.com/office/powerpoint/2010/main" val="204725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CF1543CB-94B4-419C-AFF6-68B8F2CC3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116632"/>
            <a:ext cx="9036496" cy="3769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D3BCD63D-D54B-47BC-B5E7-C0A5517937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4077072"/>
            <a:ext cx="78486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Now Right Mouse Click in the area where you would like to have the copied folder and click the paste option.</a:t>
            </a:r>
          </a:p>
        </p:txBody>
      </p:sp>
    </p:spTree>
    <p:extLst>
      <p:ext uri="{BB962C8B-B14F-4D97-AF65-F5344CB8AC3E}">
        <p14:creationId xmlns:p14="http://schemas.microsoft.com/office/powerpoint/2010/main" val="68611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FC60ECDF-4C4E-42EC-A354-4BF896399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4758" y="3810000"/>
            <a:ext cx="721664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An exact copy of the folder will appear in the folder you created.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6B2A83-3F77-4B49-B193-3A2303030C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116632"/>
            <a:ext cx="9036496" cy="3156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58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83059-75A8-4230-A623-69723D79385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/>
              <a:t>Difference in Cut and Copy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080E-F786-4301-8E19-B027CB6F1AA9}"/>
              </a:ext>
            </a:extLst>
          </p:cNvPr>
          <p:cNvSpPr txBox="1">
            <a:spLocks/>
          </p:cNvSpPr>
          <p:nvPr/>
        </p:nvSpPr>
        <p:spPr>
          <a:xfrm>
            <a:off x="457200" y="1268760"/>
            <a:ext cx="8229600" cy="114300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/>
              <a:t>What is the difference between the Cut and Copy?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18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B3B52-7279-4EE8-A277-4E4A48738B4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/>
              <a:t>Save and Save as…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55E08-D24A-40DE-9E94-99F8764E7FC5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/>
              <a:t>What is the difference in Save and Save as?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95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9871E-8B14-4359-A284-1C5F32A28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89176-E4E3-4BBB-9F55-109B45A13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In a pair of three to five, discuss</a:t>
            </a:r>
            <a:r>
              <a:rPr lang="en-GB" altLang="en-US" dirty="0" smtClean="0"/>
              <a:t>:</a:t>
            </a: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importance of file management.</a:t>
            </a:r>
          </a:p>
          <a:p>
            <a:r>
              <a:rPr lang="en-GB" dirty="0"/>
              <a:t>T</a:t>
            </a:r>
            <a:r>
              <a:rPr lang="en-GB" dirty="0" smtClean="0"/>
              <a:t>he importance of external storage devices.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17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37947</TotalTime>
  <Words>748</Words>
  <Application>Microsoft Office PowerPoint</Application>
  <PresentationFormat>On-screen Show (4:3)</PresentationFormat>
  <Paragraphs>94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Myriad Pro</vt:lpstr>
      <vt:lpstr>20140311PresentationUWTSDTemplate</vt:lpstr>
      <vt:lpstr>Digital Skills and Research Methods</vt:lpstr>
      <vt:lpstr>Learning Outcome</vt:lpstr>
      <vt:lpstr>Computer System </vt:lpstr>
      <vt:lpstr>Computer System </vt:lpstr>
      <vt:lpstr>Computer Hardware </vt:lpstr>
      <vt:lpstr>Storage Devices </vt:lpstr>
      <vt:lpstr>File management</vt:lpstr>
      <vt:lpstr>PowerPoint Presentation</vt:lpstr>
      <vt:lpstr>Messy vs Organised</vt:lpstr>
      <vt:lpstr>Files and Folders</vt:lpstr>
      <vt:lpstr>Examples of Files</vt:lpstr>
      <vt:lpstr>Folders</vt:lpstr>
      <vt:lpstr>Finding and Managing Files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Joy Botu</cp:lastModifiedBy>
  <cp:revision>109</cp:revision>
  <dcterms:created xsi:type="dcterms:W3CDTF">2015-04-14T15:21:28Z</dcterms:created>
  <dcterms:modified xsi:type="dcterms:W3CDTF">2019-10-22T16:57:57Z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