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192"/>
    <p:restoredTop sz="85691"/>
  </p:normalViewPr>
  <p:slideViewPr>
    <p:cSldViewPr snapToGrid="0">
      <p:cViewPr>
        <p:scale>
          <a:sx n="57" d="100"/>
          <a:sy n="57" d="100"/>
        </p:scale>
        <p:origin x="780"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0C2AAE-2D71-CC44-9624-993A4524A82C}" type="datetimeFigureOut">
              <a:rPr lang="en-GB" smtClean="0"/>
              <a:t>27/11/2022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BE9B09-B3D6-3046-80B8-DA98F9CFF599}" type="slidenum">
              <a:rPr lang="en-GB" smtClean="0"/>
              <a:t>‹#›</a:t>
            </a:fld>
            <a:endParaRPr lang="en-GB"/>
          </a:p>
        </p:txBody>
      </p:sp>
    </p:spTree>
    <p:extLst>
      <p:ext uri="{BB962C8B-B14F-4D97-AF65-F5344CB8AC3E}">
        <p14:creationId xmlns:p14="http://schemas.microsoft.com/office/powerpoint/2010/main" val="3300020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Diverse strategic management activities are maintained to perform business activities. Considering the organisational structure and maintaining organisational performance are the major part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Fuertes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2020)</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This presentation evaluates the relationship between organisational structure and performance. Diverse skills and tasks of managers that are important for operational effectiveness are also evaluated. Moreover, leadership inspiration of staff motivation to performance improvements and justified. Lastly, factors on the group and team behaviours are evaluated to find out the appropriate solution.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8BE9B09-B3D6-3046-80B8-DA98F9CFF599}" type="slidenum">
              <a:rPr lang="en-GB" smtClean="0"/>
              <a:t>2</a:t>
            </a:fld>
            <a:endParaRPr lang="en-GB"/>
          </a:p>
        </p:txBody>
      </p:sp>
    </p:spTree>
    <p:extLst>
      <p:ext uri="{BB962C8B-B14F-4D97-AF65-F5344CB8AC3E}">
        <p14:creationId xmlns:p14="http://schemas.microsoft.com/office/powerpoint/2010/main" val="1977926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British Airways is the airline flag carrier in the UK that was founded in 1919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Dzwigol, 2020</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British Airways is considered the second largest airline carrier as per fleet size and number of passengers. The main hub of British Airways is at Heathrow Airport, and another is at Gatwick, headquarter is in London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British Airways, 2022)</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fleet size of British Airways is 257 and travels to 183 destinations over the world. Continuous evaluation of the organisational structure and performance allows for maintaining customer support for British Airways.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3</a:t>
            </a:fld>
            <a:endParaRPr lang="en-GB"/>
          </a:p>
        </p:txBody>
      </p:sp>
    </p:spTree>
    <p:extLst>
      <p:ext uri="{BB962C8B-B14F-4D97-AF65-F5344CB8AC3E}">
        <p14:creationId xmlns:p14="http://schemas.microsoft.com/office/powerpoint/2010/main" val="685505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Various customer management activities are provided to the customers of British Airways that allow it to maintain its popularity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Bell</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2018)</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Serving more than 100 years, British Airways is bringing people closer. The community and planet standard management of British Airways allows us to look forward to exciting sustainability management practices. More than 30,000 employees work at British Airways.</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4</a:t>
            </a:fld>
            <a:endParaRPr lang="en-GB"/>
          </a:p>
        </p:txBody>
      </p:sp>
    </p:spTree>
    <p:extLst>
      <p:ext uri="{BB962C8B-B14F-4D97-AF65-F5344CB8AC3E}">
        <p14:creationId xmlns:p14="http://schemas.microsoft.com/office/powerpoint/2010/main" val="3417629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British Airways is a proud member of the International Airlines Group (IAG). British Airways provides engineering and ground handling services that allow proper management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Bryson and George, 2020</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However, the global economic crisis and rise in fuel price are creating major impact on the business activities of British Airways. Though, British Airways is constantly updating its features and management strategies to connect with more customers.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5</a:t>
            </a:fld>
            <a:endParaRPr lang="en-GB"/>
          </a:p>
        </p:txBody>
      </p:sp>
    </p:spTree>
    <p:extLst>
      <p:ext uri="{BB962C8B-B14F-4D97-AF65-F5344CB8AC3E}">
        <p14:creationId xmlns:p14="http://schemas.microsoft.com/office/powerpoint/2010/main" val="4100416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Organisational structure can reduce or promote performance that depends on the management process and supervision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Bogers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2019)</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Department structure and hierarchy process of the organisation are highly important to maintain the performance. British Airways makes sure effective relationship process with the structure and overall performance. Setting up organisational structure allows to provide proper guidance on the management hierarchy and adopt the guidelines from diverse sources.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6</a:t>
            </a:fld>
            <a:endParaRPr lang="en-GB"/>
          </a:p>
        </p:txBody>
      </p:sp>
    </p:spTree>
    <p:extLst>
      <p:ext uri="{BB962C8B-B14F-4D97-AF65-F5344CB8AC3E}">
        <p14:creationId xmlns:p14="http://schemas.microsoft.com/office/powerpoint/2010/main" val="654699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Employees works under the direct leadership of the owner and operator that allows to contrast of being managed by the department or middle management activities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Siegel and Leih, 2018</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Organisational structure and performance are highly linked with each other as employees are requires too aware of the upper management guidelines to maintain proper performance. Service management of British Airways are highly dependent on the structure. British Airways follows the functional organisational structure that divides tasks as per the functions of responsibilities. Higher management team provide proper guidelines to the employees that are helpful to increase overall performance of organisation. Moreover, cost-effective strategy formulation of British Airways is maintained with the overall structure.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7</a:t>
            </a:fld>
            <a:endParaRPr lang="en-GB"/>
          </a:p>
        </p:txBody>
      </p:sp>
    </p:spTree>
    <p:extLst>
      <p:ext uri="{BB962C8B-B14F-4D97-AF65-F5344CB8AC3E}">
        <p14:creationId xmlns:p14="http://schemas.microsoft.com/office/powerpoint/2010/main" val="4115009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Manager requires diverse skills and qualities that makes different from others. Seeking the skills are essential to manage the operational effectiveness process at British Airways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Makadok</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2018)</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For instance, interpersonal skills of manager are helpful to manage diverse activities and management process with each other. </a:t>
            </a:r>
          </a:p>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Communication and motivation process of the manager are helpful to maintain proper collaboration with others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Barbosa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2020)</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Manager requires proper communication practices that reduce the barriers and improve overall performance of the British Airways.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8</a:t>
            </a:fld>
            <a:endParaRPr lang="en-GB"/>
          </a:p>
        </p:txBody>
      </p:sp>
    </p:spTree>
    <p:extLst>
      <p:ext uri="{BB962C8B-B14F-4D97-AF65-F5344CB8AC3E}">
        <p14:creationId xmlns:p14="http://schemas.microsoft.com/office/powerpoint/2010/main" val="126804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Delegation activities of managers makes sure fulfil of the responsibilities in the right direction. Proper evaluation and controlling of different activities are helpful to swift development of the employee performance.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Problem solving and decision-making activities of the managers are helpful to enhance the strategic controlling process. For instance, British Airways manager seeks for the problem that helps them to reduce the issues.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9</a:t>
            </a:fld>
            <a:endParaRPr lang="en-GB"/>
          </a:p>
        </p:txBody>
      </p:sp>
    </p:spTree>
    <p:extLst>
      <p:ext uri="{BB962C8B-B14F-4D97-AF65-F5344CB8AC3E}">
        <p14:creationId xmlns:p14="http://schemas.microsoft.com/office/powerpoint/2010/main" val="1663471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Mentoring process of manager gives proper guidelines and automatic performance improvement. Seeking for the performance management practices and mentoring employees gives higher development. Furthermore, continuous monitoring of the commercial awareness activities gives the strategic guidelines to the employees that makes sure proper performance improvement in diverse areas.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Planning, organising, staffing, leading, and controlling activities of managers are helpful to perform different activities from the beginning. In addition, manager makes appropriate evaluation of employee skills that are highly essential to engage in different aspects and activities.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10</a:t>
            </a:fld>
            <a:endParaRPr lang="en-GB"/>
          </a:p>
        </p:txBody>
      </p:sp>
    </p:spTree>
    <p:extLst>
      <p:ext uri="{BB962C8B-B14F-4D97-AF65-F5344CB8AC3E}">
        <p14:creationId xmlns:p14="http://schemas.microsoft.com/office/powerpoint/2010/main" val="1833568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Motivation is one of the major aspects for the employees that provided by the leaders. Diverse strategic activities and characteristics of leaders are helpful to achieve the objectives. Leaders pushes the employees to work hard and achieve their goals to perform better. Leadership traits in the right direction helps to influence motivation. Moreover, leaders keep open perspective for the employees to maintain all the decision in the right direction.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0" dirty="0">
                <a:solidFill>
                  <a:srgbClr val="000000"/>
                </a:solidFill>
                <a:effectLst/>
                <a:latin typeface="Times New Roman" panose="02020603050405020304" pitchFamily="18" charset="0"/>
                <a:ea typeface="Calibri" panose="020F0502020204030204" pitchFamily="34" charset="0"/>
              </a:rPr>
              <a:t>Leaders harmonise and match with the subordinates as per the organisational needs and structure that helps to set performance development.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11</a:t>
            </a:fld>
            <a:endParaRPr lang="en-GB"/>
          </a:p>
        </p:txBody>
      </p:sp>
    </p:spTree>
    <p:extLst>
      <p:ext uri="{BB962C8B-B14F-4D97-AF65-F5344CB8AC3E}">
        <p14:creationId xmlns:p14="http://schemas.microsoft.com/office/powerpoint/2010/main" val="140701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Continuous improvement in the ethics and morals are helpful to seek further development of the employees. Subordinates are encouraged and trained with the manner that allows to meet the needs of the business.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Appreciation and rewards activities of the leaders are helpful to influence a person to achieve the personal goal in the right direction. For instance, proper behaviour with token of appreciation encourages to motivate others.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12</a:t>
            </a:fld>
            <a:endParaRPr lang="en-GB"/>
          </a:p>
        </p:txBody>
      </p:sp>
    </p:spTree>
    <p:extLst>
      <p:ext uri="{BB962C8B-B14F-4D97-AF65-F5344CB8AC3E}">
        <p14:creationId xmlns:p14="http://schemas.microsoft.com/office/powerpoint/2010/main" val="1541915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Leaders seeks for different traits such as situational, accountability, creativity, empathy, focus, positivity, confidence, and risk-taking aspects that allows to maintain proper motivation for the employees.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British Airways leaders makes sure employees are getting proper facilities and collaboration. Diverse motivational practices, performance improvement, encouragement, delivering of the moral and team spirit allows to increase overall performance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Whitley, 2019</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13</a:t>
            </a:fld>
            <a:endParaRPr lang="en-GB"/>
          </a:p>
        </p:txBody>
      </p:sp>
    </p:spTree>
    <p:extLst>
      <p:ext uri="{BB962C8B-B14F-4D97-AF65-F5344CB8AC3E}">
        <p14:creationId xmlns:p14="http://schemas.microsoft.com/office/powerpoint/2010/main" val="1538620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Interdependence is one of the core factors that impact on the group and team behaviours among employees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Aveling</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2018)</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Diverse social interaction activities are highly important to make sure that impacts on the team working activities. Behaviours are varying from person, physical factors, age, health, and other personal issues that are requires to make sure at the time of developing team behaviours.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14</a:t>
            </a:fld>
            <a:endParaRPr lang="en-GB"/>
          </a:p>
        </p:txBody>
      </p:sp>
    </p:spTree>
    <p:extLst>
      <p:ext uri="{BB962C8B-B14F-4D97-AF65-F5344CB8AC3E}">
        <p14:creationId xmlns:p14="http://schemas.microsoft.com/office/powerpoint/2010/main" val="6466648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encouragement activities and development of the group members can impact on the overall behavioural issues (</a:t>
            </a: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Hadi and Tola,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Group and team behaviour can be influence by the commonality of purpose that impacts on the overall performance level. Constant issues of the group members and team members beliefs are mainly responsible for the overall behaviour.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15</a:t>
            </a:fld>
            <a:endParaRPr lang="en-GB"/>
          </a:p>
        </p:txBody>
      </p:sp>
    </p:spTree>
    <p:extLst>
      <p:ext uri="{BB962C8B-B14F-4D97-AF65-F5344CB8AC3E}">
        <p14:creationId xmlns:p14="http://schemas.microsoft.com/office/powerpoint/2010/main" val="5564901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Organisational structure plays an important role on the overall performance level of the employees that requires to make sure by the managers. Appropriate strategic practice of the managers is helpful to develop operational activities of British Airways. There are different skills and strategies that has been identified that are required for the managers. Leadership aspects are highly effective to inspire and motivate and attain staff performance. </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E9B09-B3D6-3046-80B8-DA98F9CFF599}" type="slidenum">
              <a:rPr lang="en-GB" smtClean="0"/>
              <a:t>16</a:t>
            </a:fld>
            <a:endParaRPr lang="en-GB"/>
          </a:p>
        </p:txBody>
      </p:sp>
    </p:spTree>
    <p:extLst>
      <p:ext uri="{BB962C8B-B14F-4D97-AF65-F5344CB8AC3E}">
        <p14:creationId xmlns:p14="http://schemas.microsoft.com/office/powerpoint/2010/main" val="4105211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Aveling, E.L., Stone, J., Sundt, T., Wright, C., Gino, F. and Singer, S., 2018. Factors influencing team behaviors in surgery: a qualitative study to inform teamwork interventions.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The Annals of thoracic surgery</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106</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(1), pp.115-120.</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Barbosa, M., Castañeda-Ayarza, J.A. and Ferreira, D.H.L., 2020. Sustainable strategic management (GES): Sustainability in small business.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Journal of Cleaner Production</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258</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p.120880.</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Bell, R.G., Filatotchev, I., Krause, R. and Hitt, M., 2018. From the guest editors: Opportunities and challenges for advancing strategic management education.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Academy of Management Learning &amp; Education</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17</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(3), pp.233-240.</a:t>
            </a:r>
          </a:p>
          <a:p>
            <a:pPr algn="just">
              <a:lnSpc>
                <a:spcPct val="150000"/>
              </a:lnSpc>
              <a:spcBef>
                <a:spcPts val="600"/>
              </a:spcBef>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British Airways, 2022. About us; available at: https://</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www.britishairways.com</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en-gb</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/information/</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about-ba?source</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BOT_about_ba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(Accessed on 5/11/2022).</a:t>
            </a:r>
            <a:endParaRPr lang="en-IT"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Bogers, M., Chesbrough, H., Heaton, S. and Teece, D.J., 2019. Strategic management of open innovation: A dynamic capabilities perspective.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California Management Review</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62</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(1), pp.77-94.</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Bryson, J. and George, B., 2020. Strategic management in public administration. In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Oxford Research Encyclopedia of Politics</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Dzwigol, H., 2020. Methodological and empirical platform of triangulation in strategic management.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Academy of Strategic Management Journal</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19</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(4), pp.1-8.</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Fuertes, G., Alfaro, M., Vargas, M., Gutierrez, S., Ternero, R. and Sabattin, J., 2020. Conceptual framework for the strategic management: a literature review—descriptive.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Journal of Engineering</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2020</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Hadi, T.P. and Tola, B., 2019. The effect of transformational leadership and work motivation on innovative behavior.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IJHCM (International Journal of Human Capital Management)</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3</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(2), pp.100-108.</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Siegel, D.S. and Leih, S., 2018. Strategic management theory and universities: An overview of the Special Issue.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Strategic Organization</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16</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(1), pp.6-11.</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Makadok, R., Burton, R. and Barney, J., 2018. A practical guide for making theory contributions in strategic management.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Strategic Management Journal</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39</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(6), pp.1530-1545.</a:t>
            </a:r>
          </a:p>
          <a:p>
            <a:pPr algn="just">
              <a:lnSpc>
                <a:spcPct val="150000"/>
              </a:lnSpc>
              <a:spcBef>
                <a:spcPts val="600"/>
              </a:spcBef>
            </a:pPr>
            <a:r>
              <a:rPr lang="en-IT"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Whitley, R., 2019. On the nature of managerial tasks and skills: their distinguishing characteristics and organization. In </a:t>
            </a:r>
            <a:r>
              <a:rPr lang="en-IT" sz="1800" i="1" kern="100" dirty="0">
                <a:effectLst/>
                <a:latin typeface="Calibri" panose="020F0502020204030204" pitchFamily="34" charset="0"/>
                <a:ea typeface="Calibri" panose="020F0502020204030204" pitchFamily="34" charset="0"/>
                <a:cs typeface="Times New Roman" panose="02020603050405020304" pitchFamily="18" charset="0"/>
              </a:rPr>
              <a:t>Managerial Work</a:t>
            </a:r>
            <a:r>
              <a:rPr lang="en-IT" sz="1800" kern="100" dirty="0">
                <a:effectLst/>
                <a:latin typeface="Calibri" panose="020F0502020204030204" pitchFamily="34" charset="0"/>
                <a:ea typeface="Calibri" panose="020F0502020204030204" pitchFamily="34" charset="0"/>
                <a:cs typeface="Times New Roman" panose="02020603050405020304" pitchFamily="18" charset="0"/>
              </a:rPr>
              <a:t> (pp. 337-352). Routledge.</a:t>
            </a:r>
          </a:p>
        </p:txBody>
      </p:sp>
      <p:sp>
        <p:nvSpPr>
          <p:cNvPr id="4" name="Slide Number Placeholder 3"/>
          <p:cNvSpPr>
            <a:spLocks noGrp="1"/>
          </p:cNvSpPr>
          <p:nvPr>
            <p:ph type="sldNum" sz="quarter" idx="5"/>
          </p:nvPr>
        </p:nvSpPr>
        <p:spPr/>
        <p:txBody>
          <a:bodyPr/>
          <a:lstStyle/>
          <a:p>
            <a:fld id="{58BE9B09-B3D6-3046-80B8-DA98F9CFF599}" type="slidenum">
              <a:rPr lang="en-GB" smtClean="0"/>
              <a:t>17</a:t>
            </a:fld>
            <a:endParaRPr lang="en-GB"/>
          </a:p>
        </p:txBody>
      </p:sp>
    </p:spTree>
    <p:extLst>
      <p:ext uri="{BB962C8B-B14F-4D97-AF65-F5344CB8AC3E}">
        <p14:creationId xmlns:p14="http://schemas.microsoft.com/office/powerpoint/2010/main" val="3962823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2DEB3-4B11-B9B1-5B8F-03EB23465E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0CE3209-89A7-8A45-B8B6-3DA59B7217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2931429-0625-C7CE-33B5-A0712CFADAA0}"/>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5" name="Footer Placeholder 4">
            <a:extLst>
              <a:ext uri="{FF2B5EF4-FFF2-40B4-BE49-F238E27FC236}">
                <a16:creationId xmlns:a16="http://schemas.microsoft.com/office/drawing/2014/main" id="{2C654C49-102B-4B0F-0FB3-F259B1994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0BBF1-E72B-6399-4452-04216D0C7233}"/>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1334974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3EC90-F072-4071-0DDF-142F11BDBF7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0CF90B-3D0A-D1ED-65F1-157BCCAD08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0D2ABD1-5917-E9C2-2932-4E6E23237E6F}"/>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5" name="Footer Placeholder 4">
            <a:extLst>
              <a:ext uri="{FF2B5EF4-FFF2-40B4-BE49-F238E27FC236}">
                <a16:creationId xmlns:a16="http://schemas.microsoft.com/office/drawing/2014/main" id="{0FED12A9-CFDB-E5D7-A454-54B6D434F7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89E503-92FD-377D-F499-CD9F1823A5FE}"/>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3542244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D1EC2-CA26-098B-6CCD-8F70DBD373B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093E967-7D4F-F143-D6CF-8D5AB19660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222222-75AB-9AF6-3EEE-0554EC21D277}"/>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5" name="Footer Placeholder 4">
            <a:extLst>
              <a:ext uri="{FF2B5EF4-FFF2-40B4-BE49-F238E27FC236}">
                <a16:creationId xmlns:a16="http://schemas.microsoft.com/office/drawing/2014/main" id="{795465AB-20F3-CED1-EB77-C6A82CE291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C26D91-0FC2-39E7-349F-9FB465558FF5}"/>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1865487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4A853-A420-DAD1-88C4-AAC9D7DCCF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B90D2D2-3B9C-CD35-8B7A-F4CF46496E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11AAFC4-037D-522B-8443-D26BAF3249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60D8D9F-7EF8-9EBB-6B30-9714397A3BCD}"/>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6" name="Footer Placeholder 5">
            <a:extLst>
              <a:ext uri="{FF2B5EF4-FFF2-40B4-BE49-F238E27FC236}">
                <a16:creationId xmlns:a16="http://schemas.microsoft.com/office/drawing/2014/main" id="{DF9BBCA5-95DF-3134-3FF3-8D4A804FC6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981DC9-4D4E-DF5C-E858-FE14AF81A517}"/>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2604844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AD6E-B6BC-12A1-B776-D61F5C3DD86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DBABBB3-5A75-88A1-F737-C1DF5F624D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9C057A-5E8C-0888-A4A1-D197FD2654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3B2B5DA-C654-9935-120F-D2DA9EA3DD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339340-658E-6A56-9464-D68F0C0E3E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EFF9B9F-F16C-254B-18FA-A92A25D11A7C}"/>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8" name="Footer Placeholder 7">
            <a:extLst>
              <a:ext uri="{FF2B5EF4-FFF2-40B4-BE49-F238E27FC236}">
                <a16:creationId xmlns:a16="http://schemas.microsoft.com/office/drawing/2014/main" id="{6AA3A448-3CAE-3278-E699-F5E097BAF9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276C11-F522-0EB2-DE41-B13B7C0331F7}"/>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3900234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53C8E-1BDD-F702-E1DF-C09D9D366CE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E858619-1B8C-726A-9012-88AF95FA2ED7}"/>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4" name="Footer Placeholder 3">
            <a:extLst>
              <a:ext uri="{FF2B5EF4-FFF2-40B4-BE49-F238E27FC236}">
                <a16:creationId xmlns:a16="http://schemas.microsoft.com/office/drawing/2014/main" id="{B5AB394E-1CE6-80A8-EE06-327A31AF5F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5C112D-907E-B4AE-8C50-2711497A040B}"/>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3658621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1812B4-46D8-F5A1-007A-134E6D9DC444}"/>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3" name="Footer Placeholder 2">
            <a:extLst>
              <a:ext uri="{FF2B5EF4-FFF2-40B4-BE49-F238E27FC236}">
                <a16:creationId xmlns:a16="http://schemas.microsoft.com/office/drawing/2014/main" id="{F0703E75-C834-D7EC-09E9-4BFCB81208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13C783-F6A6-6952-7763-F7456D572A0F}"/>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3336831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8E8A9-E790-3E3A-ED97-420C0FB017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8BD8B02-8B65-8834-DC67-090EE19E2D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D6964BD-2395-23E5-CCC2-8EFD3E275A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F24044-BEFE-1D50-D911-265B00E11F41}"/>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6" name="Footer Placeholder 5">
            <a:extLst>
              <a:ext uri="{FF2B5EF4-FFF2-40B4-BE49-F238E27FC236}">
                <a16:creationId xmlns:a16="http://schemas.microsoft.com/office/drawing/2014/main" id="{7E2AF76C-77A4-25CB-96EB-B92413C6A9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3A7E2F-D73E-F82E-E905-8B97F09D8C93}"/>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3254121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05A35-1E39-8FD7-07F2-719392FA12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53C79FF-6285-681B-02B0-3332FA19A2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398454-1C1D-F7A0-EC5D-AEFF3261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5CACCB-F725-11C4-219F-BAE9FA7D0DE2}"/>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6" name="Footer Placeholder 5">
            <a:extLst>
              <a:ext uri="{FF2B5EF4-FFF2-40B4-BE49-F238E27FC236}">
                <a16:creationId xmlns:a16="http://schemas.microsoft.com/office/drawing/2014/main" id="{1145ADBB-11F0-DEBB-1795-43543C43FD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2C537C-BA07-33C3-F2A8-4805FCB11532}"/>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1486952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1B909-7A5B-7216-F5F7-7CDAB02E061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22737D-46DF-AB37-1E91-7CD234ED730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5188977-CD57-E82C-71FA-4F0FE8D88956}"/>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5" name="Footer Placeholder 4">
            <a:extLst>
              <a:ext uri="{FF2B5EF4-FFF2-40B4-BE49-F238E27FC236}">
                <a16:creationId xmlns:a16="http://schemas.microsoft.com/office/drawing/2014/main" id="{A447E05B-DD11-1EAF-2FB3-CC714E14F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113546-15B6-7060-F678-864538252AD1}"/>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133298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F42EE3-8373-BBC1-D9D4-C1719DCA542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53EBAA-F855-471D-91D9-ECC5C0A40A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F7F642-B1D7-BFB8-BFD4-07F3C2AE9F89}"/>
              </a:ext>
            </a:extLst>
          </p:cNvPr>
          <p:cNvSpPr>
            <a:spLocks noGrp="1"/>
          </p:cNvSpPr>
          <p:nvPr>
            <p:ph type="dt" sz="half" idx="10"/>
          </p:nvPr>
        </p:nvSpPr>
        <p:spPr/>
        <p:txBody>
          <a:bodyPr/>
          <a:lstStyle/>
          <a:p>
            <a:fld id="{F3E1CD0F-0BA2-9E4C-B771-757FA0AB98E4}" type="datetimeFigureOut">
              <a:rPr lang="en-GB" smtClean="0"/>
              <a:t>27/11/2022</a:t>
            </a:fld>
            <a:endParaRPr lang="en-GB"/>
          </a:p>
        </p:txBody>
      </p:sp>
      <p:sp>
        <p:nvSpPr>
          <p:cNvPr id="5" name="Footer Placeholder 4">
            <a:extLst>
              <a:ext uri="{FF2B5EF4-FFF2-40B4-BE49-F238E27FC236}">
                <a16:creationId xmlns:a16="http://schemas.microsoft.com/office/drawing/2014/main" id="{5D8C0B25-D79D-5DB0-AE44-6064E409AA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65D1A0-C391-93ED-172F-2E2673285DF9}"/>
              </a:ext>
            </a:extLst>
          </p:cNvPr>
          <p:cNvSpPr>
            <a:spLocks noGrp="1"/>
          </p:cNvSpPr>
          <p:nvPr>
            <p:ph type="sldNum" sz="quarter" idx="12"/>
          </p:nvPr>
        </p:nvSpPr>
        <p:spPr/>
        <p:txBody>
          <a:bodyPr/>
          <a:lstStyle/>
          <a:p>
            <a:fld id="{E7CA97F1-60EB-8849-9D31-CF0CB7B26CBB}" type="slidenum">
              <a:rPr lang="en-GB" smtClean="0"/>
              <a:t>‹#›</a:t>
            </a:fld>
            <a:endParaRPr lang="en-GB"/>
          </a:p>
        </p:txBody>
      </p:sp>
    </p:spTree>
    <p:extLst>
      <p:ext uri="{BB962C8B-B14F-4D97-AF65-F5344CB8AC3E}">
        <p14:creationId xmlns:p14="http://schemas.microsoft.com/office/powerpoint/2010/main" val="800383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D14E10-CF70-9065-F78C-9DCFB9D7DC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736552B-AB8B-2B26-9AAB-0A51B6AC8C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1D44F8-62AD-E9C6-7229-3BA4E9AE0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E1CD0F-0BA2-9E4C-B771-757FA0AB98E4}" type="datetimeFigureOut">
              <a:rPr lang="en-GB" smtClean="0"/>
              <a:t>27/11/2022</a:t>
            </a:fld>
            <a:endParaRPr lang="en-GB"/>
          </a:p>
        </p:txBody>
      </p:sp>
      <p:sp>
        <p:nvSpPr>
          <p:cNvPr id="5" name="Footer Placeholder 4">
            <a:extLst>
              <a:ext uri="{FF2B5EF4-FFF2-40B4-BE49-F238E27FC236}">
                <a16:creationId xmlns:a16="http://schemas.microsoft.com/office/drawing/2014/main" id="{3536F96D-1B11-F773-AC05-898A5E6CDB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3167128-CEA8-249F-D277-91F8AFD0C5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CA97F1-60EB-8849-9D31-CF0CB7B26CBB}" type="slidenum">
              <a:rPr lang="en-GB" smtClean="0"/>
              <a:t>‹#›</a:t>
            </a:fld>
            <a:endParaRPr lang="en-GB"/>
          </a:p>
        </p:txBody>
      </p:sp>
    </p:spTree>
    <p:extLst>
      <p:ext uri="{BB962C8B-B14F-4D97-AF65-F5344CB8AC3E}">
        <p14:creationId xmlns:p14="http://schemas.microsoft.com/office/powerpoint/2010/main" val="2122936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2F79A0-5F2A-FA9E-2469-150FFDCD411B}"/>
              </a:ext>
            </a:extLst>
          </p:cNvPr>
          <p:cNvSpPr>
            <a:spLocks noGrp="1"/>
          </p:cNvSpPr>
          <p:nvPr>
            <p:ph type="ctrTitle"/>
          </p:nvPr>
        </p:nvSpPr>
        <p:spPr>
          <a:xfrm>
            <a:off x="2189211" y="585456"/>
            <a:ext cx="6895092" cy="1135737"/>
          </a:xfrm>
        </p:spPr>
        <p:txBody>
          <a:bodyPr vert="horz" lIns="91440" tIns="45720" rIns="91440" bIns="45720" rtlCol="0" anchor="ctr">
            <a:normAutofit/>
          </a:bodyPr>
          <a:lstStyle/>
          <a:p>
            <a:pPr algn="l"/>
            <a:r>
              <a:rPr lang="en-US" sz="3600" kern="1200" dirty="0">
                <a:solidFill>
                  <a:schemeClr val="tx1"/>
                </a:solidFill>
                <a:latin typeface="+mj-lt"/>
                <a:ea typeface="+mj-ea"/>
                <a:cs typeface="+mj-cs"/>
              </a:rPr>
              <a:t>Introducing the Modern Workplace</a:t>
            </a:r>
          </a:p>
        </p:txBody>
      </p:sp>
      <p:pic>
        <p:nvPicPr>
          <p:cNvPr id="7" name="Graphic 6" descr="Play Outline">
            <a:extLst>
              <a:ext uri="{FF2B5EF4-FFF2-40B4-BE49-F238E27FC236}">
                <a16:creationId xmlns:a16="http://schemas.microsoft.com/office/drawing/2014/main" id="{8B1BE1C8-0A27-54AF-D2E9-898FF8AD97B5}"/>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643467" y="1721193"/>
            <a:ext cx="3415612" cy="3415612"/>
          </a:xfrm>
          <a:prstGeom prst="rect">
            <a:avLst/>
          </a:prstGeom>
        </p:spPr>
      </p:pic>
      <p:grpSp>
        <p:nvGrpSpPr>
          <p:cNvPr id="12" name="Group 11">
            <a:extLst>
              <a:ext uri="{FF2B5EF4-FFF2-40B4-BE49-F238E27FC236}">
                <a16:creationId xmlns:a16="http://schemas.microsoft.com/office/drawing/2014/main" id="{C34A4475-365F-4381-A542-4698D6377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13" name="Isosceles Triangle 12">
              <a:extLst>
                <a:ext uri="{FF2B5EF4-FFF2-40B4-BE49-F238E27FC236}">
                  <a16:creationId xmlns:a16="http://schemas.microsoft.com/office/drawing/2014/main" id="{148F8F8B-B172-475E-9119-57F2A1C87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B0349D0-97A5-4654-A515-C72EA9E0B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0612D063-9FD9-F21C-B696-A035C638FFE4}"/>
              </a:ext>
            </a:extLst>
          </p:cNvPr>
          <p:cNvSpPr>
            <a:spLocks noGrp="1"/>
          </p:cNvSpPr>
          <p:nvPr>
            <p:ph type="subTitle" idx="1"/>
          </p:nvPr>
        </p:nvSpPr>
        <p:spPr>
          <a:xfrm>
            <a:off x="3615054" y="1898223"/>
            <a:ext cx="6895092" cy="4393982"/>
          </a:xfrm>
        </p:spPr>
        <p:txBody>
          <a:bodyPr vert="horz" lIns="91440" tIns="45720" rIns="91440" bIns="45720" rtlCol="0">
            <a:normAutofit/>
          </a:bodyPr>
          <a:lstStyle/>
          <a:p>
            <a:pPr indent="-228600" algn="l">
              <a:buFont typeface="Arial" panose="020B0604020202020204" pitchFamily="34" charset="0"/>
              <a:buChar char="•"/>
            </a:pPr>
            <a:r>
              <a:rPr lang="en-GB" sz="2000" dirty="0"/>
              <a:t>Assessment 2 – Organisational Behaviour in the airline sector</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b="1" dirty="0"/>
              <a:t>Group Leader</a:t>
            </a:r>
            <a:r>
              <a:rPr lang="en-US" sz="2000" dirty="0"/>
              <a:t>: George </a:t>
            </a:r>
            <a:r>
              <a:rPr lang="en-US" sz="2000" dirty="0" err="1"/>
              <a:t>Nitulescu</a:t>
            </a:r>
            <a:r>
              <a:rPr lang="en-US" sz="2000" dirty="0"/>
              <a:t> 2123688  Introduction and </a:t>
            </a:r>
            <a:r>
              <a:rPr lang="en-GB" sz="2000" dirty="0"/>
              <a:t>Airlines industry in the UK: British Airways</a:t>
            </a:r>
          </a:p>
          <a:p>
            <a:pPr indent="-228600" algn="l">
              <a:buFont typeface="Arial" panose="020B0604020202020204" pitchFamily="34" charset="0"/>
              <a:buChar char="•"/>
            </a:pPr>
            <a:r>
              <a:rPr lang="en-GB" sz="2000" dirty="0"/>
              <a:t>Rumen </a:t>
            </a:r>
            <a:r>
              <a:rPr lang="en-GB" sz="2000" dirty="0" err="1"/>
              <a:t>Kovachev</a:t>
            </a:r>
            <a:r>
              <a:rPr lang="en-GB" sz="2000" dirty="0"/>
              <a:t> 211987 Relationship between Organisational structure and performance </a:t>
            </a:r>
            <a:endParaRPr lang="en-US" sz="2000" dirty="0"/>
          </a:p>
          <a:p>
            <a:pPr indent="-228600" algn="l">
              <a:buFont typeface="Arial" panose="020B0604020202020204" pitchFamily="34" charset="0"/>
              <a:buChar char="•"/>
            </a:pPr>
            <a:r>
              <a:rPr lang="en-US" sz="2000" dirty="0"/>
              <a:t>Diana Gabriela </a:t>
            </a:r>
            <a:r>
              <a:rPr lang="en-US" sz="2000" dirty="0" err="1"/>
              <a:t>Bucataru</a:t>
            </a:r>
            <a:r>
              <a:rPr lang="en-US" sz="2000" dirty="0"/>
              <a:t>  2122807 </a:t>
            </a:r>
            <a:r>
              <a:rPr lang="en-GB" sz="2000" dirty="0"/>
              <a:t>Different skills and tasks of manager in British Airways</a:t>
            </a:r>
            <a:endParaRPr lang="en-US" sz="2000" dirty="0"/>
          </a:p>
          <a:p>
            <a:pPr indent="-228600" algn="l">
              <a:buFont typeface="Arial" panose="020B0604020202020204" pitchFamily="34" charset="0"/>
              <a:buChar char="•"/>
            </a:pPr>
            <a:r>
              <a:rPr lang="en-US" sz="2000" dirty="0"/>
              <a:t>Veronica Nita 2123371 </a:t>
            </a:r>
            <a:r>
              <a:rPr lang="en-GB" sz="2000" dirty="0"/>
              <a:t>Leadership on inspire and motivation </a:t>
            </a:r>
            <a:endParaRPr lang="en-US" sz="2000" dirty="0"/>
          </a:p>
          <a:p>
            <a:pPr indent="-228600" algn="l">
              <a:buFont typeface="Arial" panose="020B0604020202020204" pitchFamily="34" charset="0"/>
              <a:buChar char="•"/>
            </a:pPr>
            <a:r>
              <a:rPr lang="en-US" sz="2000" dirty="0"/>
              <a:t>Constantin </a:t>
            </a:r>
            <a:r>
              <a:rPr lang="en-US" sz="2000" dirty="0" err="1"/>
              <a:t>Laurentiu</a:t>
            </a:r>
            <a:r>
              <a:rPr lang="en-US" sz="2000" dirty="0"/>
              <a:t> </a:t>
            </a:r>
            <a:r>
              <a:rPr lang="en-US" sz="2000" dirty="0" err="1"/>
              <a:t>Mohirta</a:t>
            </a:r>
            <a:r>
              <a:rPr lang="en-US" sz="2000" dirty="0"/>
              <a:t> </a:t>
            </a:r>
            <a:r>
              <a:rPr lang="en-GB" sz="2000" dirty="0"/>
              <a:t>Factors influence group and team behaviours </a:t>
            </a:r>
            <a:endParaRPr lang="en-US" sz="2000" dirty="0"/>
          </a:p>
          <a:p>
            <a:pPr indent="-228600" algn="l">
              <a:buFont typeface="Arial" panose="020B0604020202020204" pitchFamily="34" charset="0"/>
              <a:buChar char="•"/>
            </a:pPr>
            <a:r>
              <a:rPr lang="en-US" sz="2000" dirty="0" err="1"/>
              <a:t>Vasile</a:t>
            </a:r>
            <a:r>
              <a:rPr lang="en-US" sz="2000" dirty="0"/>
              <a:t> </a:t>
            </a:r>
            <a:r>
              <a:rPr lang="en-US" sz="2000" dirty="0" err="1"/>
              <a:t>Brates</a:t>
            </a:r>
            <a:r>
              <a:rPr lang="en-US" sz="2000" dirty="0"/>
              <a:t> 2122719  Conclusion                    </a:t>
            </a:r>
          </a:p>
          <a:p>
            <a:pPr indent="-228600" algn="l">
              <a:buFont typeface="Arial" panose="020B0604020202020204" pitchFamily="34" charset="0"/>
              <a:buChar char="•"/>
            </a:pPr>
            <a:endParaRPr lang="en-US" sz="2000" dirty="0"/>
          </a:p>
        </p:txBody>
      </p:sp>
      <p:grpSp>
        <p:nvGrpSpPr>
          <p:cNvPr id="16" name="Group 15">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36556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050" name="Picture 2" descr="British Airways ready for surging demand | Business | The Times">
            <a:extLst>
              <a:ext uri="{FF2B5EF4-FFF2-40B4-BE49-F238E27FC236}">
                <a16:creationId xmlns:a16="http://schemas.microsoft.com/office/drawing/2014/main" id="{794CF18F-F373-C10D-1253-CAD5BFAC90B8}"/>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b="-1"/>
          <a:stretch/>
        </p:blipFill>
        <p:spPr bwMode="auto">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55" name="Freeform: Shape 2054">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57" name="Freeform: Shape 2056">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6801436" y="1396289"/>
            <a:ext cx="4819952" cy="1325563"/>
          </a:xfrm>
        </p:spPr>
        <p:txBody>
          <a:bodyPr>
            <a:normAutofit/>
          </a:bodyPr>
          <a:lstStyle/>
          <a:p>
            <a:r>
              <a:rPr lang="en-GB" b="1" dirty="0"/>
              <a:t>Introduction </a:t>
            </a: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6307810" y="2871982"/>
            <a:ext cx="5749871" cy="3181684"/>
          </a:xfrm>
        </p:spPr>
        <p:txBody>
          <a:bodyPr anchor="t">
            <a:normAutofit/>
          </a:bodyPr>
          <a:lstStyle/>
          <a:p>
            <a:r>
              <a:rPr lang="en-GB" sz="1800" dirty="0"/>
              <a:t>Diverse strategic management activities are maintained.</a:t>
            </a:r>
          </a:p>
          <a:p>
            <a:r>
              <a:rPr lang="en-GB" sz="1800" dirty="0"/>
              <a:t>Considering the organisational structure.</a:t>
            </a:r>
          </a:p>
          <a:p>
            <a:r>
              <a:rPr lang="en-GB" sz="1800" dirty="0"/>
              <a:t>Organisational performance are the major part.</a:t>
            </a:r>
          </a:p>
          <a:p>
            <a:r>
              <a:rPr lang="en-GB" sz="1800" dirty="0"/>
              <a:t>This presentation evaluates the relationship between organisational structure and performance. </a:t>
            </a:r>
          </a:p>
          <a:p>
            <a:r>
              <a:rPr lang="en-GB" sz="1800" dirty="0"/>
              <a:t>Diverse skills and tasks of managers that are important.</a:t>
            </a:r>
          </a:p>
          <a:p>
            <a:r>
              <a:rPr lang="en-GB" sz="1800" dirty="0"/>
              <a:t>Leadership inspiration of staff motivation to performance.</a:t>
            </a:r>
          </a:p>
          <a:p>
            <a:r>
              <a:rPr lang="en-GB" sz="1800" dirty="0"/>
              <a:t>Factors on the group and team behaviours are evaluated.</a:t>
            </a:r>
          </a:p>
        </p:txBody>
      </p:sp>
    </p:spTree>
    <p:extLst>
      <p:ext uri="{BB962C8B-B14F-4D97-AF65-F5344CB8AC3E}">
        <p14:creationId xmlns:p14="http://schemas.microsoft.com/office/powerpoint/2010/main" val="30930648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7BD899-BDEE-1B18-3E1D-8970AF64F24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1037809" y="1071350"/>
            <a:ext cx="4775162" cy="1339382"/>
          </a:xfrm>
        </p:spPr>
        <p:txBody>
          <a:bodyPr>
            <a:normAutofit/>
          </a:bodyPr>
          <a:lstStyle/>
          <a:p>
            <a:pPr algn="ctr"/>
            <a:r>
              <a:rPr lang="en-GB" sz="3600"/>
              <a:t>Airlines industry in the UK: British Airways</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1189319" y="2547257"/>
            <a:ext cx="4458446" cy="3109740"/>
          </a:xfrm>
        </p:spPr>
        <p:txBody>
          <a:bodyPr anchor="ctr">
            <a:normAutofit/>
          </a:bodyPr>
          <a:lstStyle/>
          <a:p>
            <a:r>
              <a:rPr lang="en-GB" sz="1400"/>
              <a:t>British Airways is the airline flag carrier in the UK.</a:t>
            </a:r>
          </a:p>
          <a:p>
            <a:r>
              <a:rPr lang="en-GB" sz="1400"/>
              <a:t>Was founded in 1919.</a:t>
            </a:r>
          </a:p>
          <a:p>
            <a:r>
              <a:rPr lang="en-GB" sz="1400"/>
              <a:t>British Airways is considered the second largest airline carrier.</a:t>
            </a:r>
          </a:p>
          <a:p>
            <a:r>
              <a:rPr lang="en-GB" sz="1400"/>
              <a:t>As per fleet size and number of passengers. </a:t>
            </a:r>
          </a:p>
          <a:p>
            <a:r>
              <a:rPr lang="en-GB" sz="1400"/>
              <a:t>The main hub of British Airways is at Heathrow Airport, and another is at Gatwick, headquarter is in London.</a:t>
            </a:r>
          </a:p>
          <a:p>
            <a:r>
              <a:rPr lang="en-GB" sz="1400"/>
              <a:t>The fleet size of British Airways is 257 and travels to 183 destinations.</a:t>
            </a:r>
          </a:p>
          <a:p>
            <a:r>
              <a:rPr lang="en-GB" sz="1400"/>
              <a:t>Continuous evaluation of the organisational structure and performance.</a:t>
            </a:r>
          </a:p>
        </p:txBody>
      </p:sp>
    </p:spTree>
    <p:extLst>
      <p:ext uri="{BB962C8B-B14F-4D97-AF65-F5344CB8AC3E}">
        <p14:creationId xmlns:p14="http://schemas.microsoft.com/office/powerpoint/2010/main" val="733381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ritish Airways Executive Club: Frequent Flyer Program Guide – Forbes  Advisor">
            <a:extLst>
              <a:ext uri="{FF2B5EF4-FFF2-40B4-BE49-F238E27FC236}">
                <a16:creationId xmlns:a16="http://schemas.microsoft.com/office/drawing/2014/main" id="{0CA159B4-FC4D-1C2A-FF08-E0326118D3B6}"/>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a:ext>
            </a:extLst>
          </a:blip>
          <a:src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Airlines industry in the UK: British Airways</a:t>
            </a:r>
          </a:p>
        </p:txBody>
      </p:sp>
      <p:cxnSp>
        <p:nvCxnSpPr>
          <p:cNvPr id="3081" name="Straight Connector 308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4653373" y="1065862"/>
            <a:ext cx="7140830" cy="4726276"/>
          </a:xfrm>
        </p:spPr>
        <p:txBody>
          <a:bodyPr anchor="ctr">
            <a:normAutofit/>
          </a:bodyPr>
          <a:lstStyle/>
          <a:p>
            <a:r>
              <a:rPr lang="en-GB" sz="2000" dirty="0">
                <a:solidFill>
                  <a:srgbClr val="FFFFFF"/>
                </a:solidFill>
              </a:rPr>
              <a:t>Various customer management activities are provided.</a:t>
            </a:r>
          </a:p>
          <a:p>
            <a:r>
              <a:rPr lang="en-GB" sz="2000" dirty="0">
                <a:solidFill>
                  <a:srgbClr val="FFFFFF"/>
                </a:solidFill>
              </a:rPr>
              <a:t>Customers of British Airways that allow it to maintain its popularity.</a:t>
            </a:r>
          </a:p>
          <a:p>
            <a:r>
              <a:rPr lang="en-GB" sz="2000" dirty="0">
                <a:solidFill>
                  <a:srgbClr val="FFFFFF"/>
                </a:solidFill>
              </a:rPr>
              <a:t>Serving more than 100 years, British Airways is bringing people closer.</a:t>
            </a:r>
          </a:p>
          <a:p>
            <a:r>
              <a:rPr lang="en-GB" sz="2000" dirty="0">
                <a:solidFill>
                  <a:srgbClr val="FFFFFF"/>
                </a:solidFill>
              </a:rPr>
              <a:t>The community and planet standard management of British Airways.</a:t>
            </a:r>
          </a:p>
          <a:p>
            <a:r>
              <a:rPr lang="en-GB" sz="2000" dirty="0">
                <a:solidFill>
                  <a:srgbClr val="FFFFFF"/>
                </a:solidFill>
              </a:rPr>
              <a:t>Allows us to look forward to exciting sustainability management.</a:t>
            </a:r>
          </a:p>
          <a:p>
            <a:r>
              <a:rPr lang="en-GB" sz="2000" dirty="0">
                <a:solidFill>
                  <a:srgbClr val="FFFFFF"/>
                </a:solidFill>
              </a:rPr>
              <a:t>More than 30,000 employees work at British Airways.</a:t>
            </a:r>
          </a:p>
        </p:txBody>
      </p:sp>
    </p:spTree>
    <p:extLst>
      <p:ext uri="{BB962C8B-B14F-4D97-AF65-F5344CB8AC3E}">
        <p14:creationId xmlns:p14="http://schemas.microsoft.com/office/powerpoint/2010/main" val="351248325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British Airways' Ban on Short Haul Flight Sales: Here's Everything You Need  to Know">
            <a:extLst>
              <a:ext uri="{FF2B5EF4-FFF2-40B4-BE49-F238E27FC236}">
                <a16:creationId xmlns:a16="http://schemas.microsoft.com/office/drawing/2014/main" id="{056E7A49-8006-3F7D-23EF-A341C4ADEB12}"/>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603671" y="-1"/>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1166648" y="420624"/>
            <a:ext cx="3874686" cy="2147520"/>
          </a:xfrm>
        </p:spPr>
        <p:txBody>
          <a:bodyPr>
            <a:normAutofit/>
          </a:bodyPr>
          <a:lstStyle/>
          <a:p>
            <a:r>
              <a:rPr lang="en-GB" sz="4000" dirty="0">
                <a:solidFill>
                  <a:schemeClr val="bg1"/>
                </a:solidFill>
              </a:rPr>
              <a:t>Airlines industry in the UK: British Airways</a:t>
            </a:r>
          </a:p>
        </p:txBody>
      </p:sp>
      <p:sp>
        <p:nvSpPr>
          <p:cNvPr id="4107" name="Rectangle 410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9" name="Group 4108">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4110"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2"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4"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5"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7"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9"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0"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1"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2"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3"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4"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5"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6"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7"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9"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31" name="Rectangle 413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603671" y="2448732"/>
            <a:ext cx="4816228" cy="4162379"/>
          </a:xfrm>
        </p:spPr>
        <p:txBody>
          <a:bodyPr anchor="ctr">
            <a:normAutofit/>
          </a:bodyPr>
          <a:lstStyle/>
          <a:p>
            <a:r>
              <a:rPr lang="en-GB" sz="1800" dirty="0">
                <a:solidFill>
                  <a:schemeClr val="bg1"/>
                </a:solidFill>
              </a:rPr>
              <a:t>British Airways is a proud member of the International Airlines Group (IAG). </a:t>
            </a:r>
          </a:p>
          <a:p>
            <a:r>
              <a:rPr lang="en-GB" sz="1800" dirty="0">
                <a:solidFill>
                  <a:schemeClr val="bg1"/>
                </a:solidFill>
              </a:rPr>
              <a:t>Provides engineering and ground handling services.</a:t>
            </a:r>
          </a:p>
          <a:p>
            <a:r>
              <a:rPr lang="en-GB" sz="1800" dirty="0">
                <a:solidFill>
                  <a:schemeClr val="bg1"/>
                </a:solidFill>
              </a:rPr>
              <a:t>Allow proper management.</a:t>
            </a:r>
          </a:p>
          <a:p>
            <a:r>
              <a:rPr lang="en-GB" sz="1800" dirty="0">
                <a:solidFill>
                  <a:schemeClr val="bg1"/>
                </a:solidFill>
              </a:rPr>
              <a:t>The global economic crisis and rise in fuel price are creating major impact.</a:t>
            </a:r>
          </a:p>
          <a:p>
            <a:r>
              <a:rPr lang="en-GB" sz="1800" dirty="0">
                <a:solidFill>
                  <a:schemeClr val="bg1"/>
                </a:solidFill>
              </a:rPr>
              <a:t>Constantly updating its features and management strategies.</a:t>
            </a:r>
          </a:p>
        </p:txBody>
      </p:sp>
    </p:spTree>
    <p:extLst>
      <p:ext uri="{BB962C8B-B14F-4D97-AF65-F5344CB8AC3E}">
        <p14:creationId xmlns:p14="http://schemas.microsoft.com/office/powerpoint/2010/main" val="2178539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lying British Airways From London to New York in Economy; Review">
            <a:extLst>
              <a:ext uri="{FF2B5EF4-FFF2-40B4-BE49-F238E27FC236}">
                <a16:creationId xmlns:a16="http://schemas.microsoft.com/office/drawing/2014/main" id="{AB35A69C-5E3C-E981-B125-F71B66D77258}"/>
              </a:ext>
            </a:extLst>
          </p:cNvPr>
          <p:cNvPicPr>
            <a:picLocks noChangeAspect="1" noChangeArrowheads="1"/>
          </p:cNvPicPr>
          <p:nvPr/>
        </p:nvPicPr>
        <p:blipFill rotWithShape="1">
          <a:blip r:embed="rId3" cstate="screen">
            <a:alphaModFix amt="35000"/>
            <a:extLst>
              <a:ext uri="{28A0092B-C50C-407E-A947-70E740481C1C}">
                <a14:useLocalDpi xmlns:a14="http://schemas.microsoft.com/office/drawing/2010/main"/>
              </a:ext>
            </a:extLst>
          </a:blip>
          <a:src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838201" y="1065862"/>
            <a:ext cx="3313164" cy="4726276"/>
          </a:xfrm>
        </p:spPr>
        <p:txBody>
          <a:bodyPr>
            <a:normAutofit/>
          </a:bodyPr>
          <a:lstStyle/>
          <a:p>
            <a:pPr algn="r"/>
            <a:r>
              <a:rPr lang="en-GB" sz="4000" dirty="0">
                <a:solidFill>
                  <a:srgbClr val="FFFFFF"/>
                </a:solidFill>
              </a:rPr>
              <a:t>Relationship between Organisational structure and performance </a:t>
            </a:r>
          </a:p>
        </p:txBody>
      </p:sp>
      <p:cxnSp>
        <p:nvCxnSpPr>
          <p:cNvPr id="5129" name="Straight Connector 512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4850974" y="1065862"/>
            <a:ext cx="6958731" cy="5241948"/>
          </a:xfrm>
        </p:spPr>
        <p:txBody>
          <a:bodyPr anchor="ctr">
            <a:normAutofit/>
          </a:bodyPr>
          <a:lstStyle/>
          <a:p>
            <a:r>
              <a:rPr lang="en-GB" sz="2000" dirty="0">
                <a:solidFill>
                  <a:srgbClr val="FFFFFF"/>
                </a:solidFill>
              </a:rPr>
              <a:t>Organisational structure can reduce or promote performance.</a:t>
            </a:r>
          </a:p>
          <a:p>
            <a:r>
              <a:rPr lang="en-GB" sz="2000" dirty="0">
                <a:solidFill>
                  <a:srgbClr val="FFFFFF"/>
                </a:solidFill>
              </a:rPr>
              <a:t>Depends on the management process and supervision.</a:t>
            </a:r>
          </a:p>
          <a:p>
            <a:r>
              <a:rPr lang="en-GB" sz="2000" dirty="0">
                <a:solidFill>
                  <a:srgbClr val="FFFFFF"/>
                </a:solidFill>
              </a:rPr>
              <a:t>Department structure and hierarchy process of the organisation.</a:t>
            </a:r>
          </a:p>
          <a:p>
            <a:r>
              <a:rPr lang="en-GB" sz="2000" dirty="0">
                <a:solidFill>
                  <a:srgbClr val="FFFFFF"/>
                </a:solidFill>
              </a:rPr>
              <a:t>Highly important to maintain the performance. </a:t>
            </a:r>
          </a:p>
          <a:p>
            <a:r>
              <a:rPr lang="en-GB" sz="2000" dirty="0">
                <a:solidFill>
                  <a:srgbClr val="FFFFFF"/>
                </a:solidFill>
              </a:rPr>
              <a:t>British Airways makes sure effective relationship process.</a:t>
            </a:r>
          </a:p>
          <a:p>
            <a:r>
              <a:rPr lang="en-GB" sz="2000" dirty="0">
                <a:solidFill>
                  <a:srgbClr val="FFFFFF"/>
                </a:solidFill>
              </a:rPr>
              <a:t>Structure and overall performance. </a:t>
            </a:r>
          </a:p>
          <a:p>
            <a:r>
              <a:rPr lang="en-GB" sz="2000" dirty="0">
                <a:solidFill>
                  <a:srgbClr val="FFFFFF"/>
                </a:solidFill>
              </a:rPr>
              <a:t>Setting up organisational structure allows to provide proper guidance.</a:t>
            </a:r>
          </a:p>
          <a:p>
            <a:r>
              <a:rPr lang="en-GB" sz="2000" dirty="0">
                <a:solidFill>
                  <a:srgbClr val="FFFFFF"/>
                </a:solidFill>
              </a:rPr>
              <a:t>Management hierarchy and adopt the guidelines.</a:t>
            </a:r>
          </a:p>
        </p:txBody>
      </p:sp>
    </p:spTree>
    <p:extLst>
      <p:ext uri="{BB962C8B-B14F-4D97-AF65-F5344CB8AC3E}">
        <p14:creationId xmlns:p14="http://schemas.microsoft.com/office/powerpoint/2010/main" val="197431788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940308" y="232155"/>
            <a:ext cx="5154168" cy="1197864"/>
          </a:xfrm>
        </p:spPr>
        <p:txBody>
          <a:bodyPr>
            <a:normAutofit/>
          </a:bodyPr>
          <a:lstStyle/>
          <a:p>
            <a:r>
              <a:rPr lang="en-GB" sz="2400" b="1" dirty="0"/>
              <a:t>Relationship between Organisational structure and performance </a:t>
            </a:r>
          </a:p>
        </p:txBody>
      </p:sp>
      <p:cxnSp>
        <p:nvCxnSpPr>
          <p:cNvPr id="6153" name="Straight Connector 6152">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831087"/>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635431" y="2048256"/>
            <a:ext cx="5827362" cy="4123944"/>
          </a:xfrm>
        </p:spPr>
        <p:txBody>
          <a:bodyPr anchor="t">
            <a:normAutofit/>
          </a:bodyPr>
          <a:lstStyle/>
          <a:p>
            <a:r>
              <a:rPr lang="en-GB" sz="2200" dirty="0"/>
              <a:t>Employees works under the direct leadership of the owner and operator.</a:t>
            </a:r>
          </a:p>
          <a:p>
            <a:r>
              <a:rPr lang="en-GB" sz="2200" dirty="0"/>
              <a:t>Allows to contrast of being managed by the department or middle management.</a:t>
            </a:r>
          </a:p>
          <a:p>
            <a:r>
              <a:rPr lang="en-GB" sz="2200" dirty="0"/>
              <a:t>Organisational structure and performance are highly linked.</a:t>
            </a:r>
          </a:p>
          <a:p>
            <a:r>
              <a:rPr lang="en-GB" sz="2200" dirty="0"/>
              <a:t>As employees are requires too aware of the upper management guidelines.</a:t>
            </a:r>
          </a:p>
          <a:p>
            <a:r>
              <a:rPr lang="en-GB" sz="2200" dirty="0"/>
              <a:t>Cost-effective strategy formulation of British Airways is maintained with the overall structure. </a:t>
            </a:r>
          </a:p>
        </p:txBody>
      </p:sp>
      <p:pic>
        <p:nvPicPr>
          <p:cNvPr id="6146" name="Picture 2" descr="BA boss says rich holidaymakers will make up for fall in business-class  flying | British Airways | The Guardian">
            <a:extLst>
              <a:ext uri="{FF2B5EF4-FFF2-40B4-BE49-F238E27FC236}">
                <a16:creationId xmlns:a16="http://schemas.microsoft.com/office/drawing/2014/main" id="{BA7B9737-8D16-344D-A707-37B8E4C770FA}"/>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6696891" y="10"/>
            <a:ext cx="549510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46309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5067947" y="568517"/>
            <a:ext cx="6912240" cy="1067209"/>
          </a:xfrm>
        </p:spPr>
        <p:txBody>
          <a:bodyPr>
            <a:normAutofit/>
          </a:bodyPr>
          <a:lstStyle/>
          <a:p>
            <a:r>
              <a:rPr lang="en-GB" sz="3400" dirty="0">
                <a:solidFill>
                  <a:schemeClr val="bg1"/>
                </a:solidFill>
              </a:rPr>
              <a:t>Different skills and tasks of manager in British Airways</a:t>
            </a:r>
          </a:p>
        </p:txBody>
      </p:sp>
      <p:pic>
        <p:nvPicPr>
          <p:cNvPr id="7170" name="Picture 2" descr="British Airways check-in staff strike suspended as company makes improved  pay offer, unions say | Business News | Sky News">
            <a:extLst>
              <a:ext uri="{FF2B5EF4-FFF2-40B4-BE49-F238E27FC236}">
                <a16:creationId xmlns:a16="http://schemas.microsoft.com/office/drawing/2014/main" id="{C5DB3610-6C4E-4B2D-2C3D-8DA9C45ECEF1}"/>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7177" name="Group 7176">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7178" name="Freeform: Shape 717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7192" name="Freeform: Shape 717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6234865" y="2204243"/>
            <a:ext cx="5745322" cy="4351338"/>
          </a:xfrm>
        </p:spPr>
        <p:txBody>
          <a:bodyPr>
            <a:normAutofit/>
          </a:bodyPr>
          <a:lstStyle/>
          <a:p>
            <a:r>
              <a:rPr lang="en-GB" sz="2000" dirty="0">
                <a:solidFill>
                  <a:schemeClr val="bg1"/>
                </a:solidFill>
              </a:rPr>
              <a:t>Manager requires diverse skills and qualities.</a:t>
            </a:r>
          </a:p>
          <a:p>
            <a:r>
              <a:rPr lang="en-GB" sz="2000" dirty="0">
                <a:solidFill>
                  <a:schemeClr val="bg1"/>
                </a:solidFill>
              </a:rPr>
              <a:t>Makes different from others. </a:t>
            </a:r>
          </a:p>
          <a:p>
            <a:r>
              <a:rPr lang="en-GB" sz="2000" dirty="0">
                <a:solidFill>
                  <a:schemeClr val="bg1"/>
                </a:solidFill>
              </a:rPr>
              <a:t>Seeking the skills are essential to manage the operational effectiveness process.</a:t>
            </a:r>
          </a:p>
          <a:p>
            <a:r>
              <a:rPr lang="en-GB" sz="2000" dirty="0">
                <a:solidFill>
                  <a:schemeClr val="bg1"/>
                </a:solidFill>
              </a:rPr>
              <a:t>Interpersonal skills of manager are helpful.</a:t>
            </a:r>
          </a:p>
          <a:p>
            <a:r>
              <a:rPr lang="en-GB" sz="2000" dirty="0">
                <a:solidFill>
                  <a:schemeClr val="bg1"/>
                </a:solidFill>
              </a:rPr>
              <a:t>Communication and motivation process.</a:t>
            </a:r>
          </a:p>
          <a:p>
            <a:r>
              <a:rPr lang="en-GB" sz="2000" dirty="0">
                <a:solidFill>
                  <a:schemeClr val="bg1"/>
                </a:solidFill>
              </a:rPr>
              <a:t>Maintain proper collaboration with others.</a:t>
            </a:r>
          </a:p>
          <a:p>
            <a:r>
              <a:rPr lang="en-GB" sz="2000" dirty="0">
                <a:solidFill>
                  <a:schemeClr val="bg1"/>
                </a:solidFill>
              </a:rPr>
              <a:t>Manager requires proper communication practices.</a:t>
            </a:r>
          </a:p>
        </p:txBody>
      </p:sp>
      <p:grpSp>
        <p:nvGrpSpPr>
          <p:cNvPr id="7181"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7182" name="Freeform: Shape 7181">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3" name="Freeform: Shape 7182">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4" name="Freeform: Shape 7183">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5" name="Freeform: Shape 7184">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6" name="Freeform: Shape 7185">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55437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6" name="Rectangle 819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Affiliate Marketing programme | About BA | British Airways">
            <a:extLst>
              <a:ext uri="{FF2B5EF4-FFF2-40B4-BE49-F238E27FC236}">
                <a16:creationId xmlns:a16="http://schemas.microsoft.com/office/drawing/2014/main" id="{62D08322-CCDC-B125-0D17-9F3C9B33884D}"/>
              </a:ext>
            </a:extLst>
          </p:cNvPr>
          <p:cNvPicPr>
            <a:picLocks noChangeAspect="1" noChangeArrowheads="1"/>
          </p:cNvPicPr>
          <p:nvPr/>
        </p:nvPicPr>
        <p:blipFill rotWithShape="1">
          <a:blip r:embed="rId3" cstate="screen">
            <a:alphaModFix amt="35000"/>
            <a:extLst>
              <a:ext uri="{28A0092B-C50C-407E-A947-70E740481C1C}">
                <a14:useLocalDpi xmlns:a14="http://schemas.microsoft.com/office/drawing/2010/main"/>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838200" y="365125"/>
            <a:ext cx="10515600" cy="1325563"/>
          </a:xfrm>
        </p:spPr>
        <p:txBody>
          <a:bodyPr>
            <a:normAutofit/>
          </a:bodyPr>
          <a:lstStyle/>
          <a:p>
            <a:r>
              <a:rPr lang="en-GB" sz="3600" dirty="0">
                <a:solidFill>
                  <a:srgbClr val="FFFFFF"/>
                </a:solidFill>
              </a:rPr>
              <a:t>Different skills and tasks of manager in British Airways</a:t>
            </a: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838200" y="2619213"/>
            <a:ext cx="10515600" cy="3557749"/>
          </a:xfrm>
        </p:spPr>
        <p:txBody>
          <a:bodyPr>
            <a:normAutofit/>
          </a:bodyPr>
          <a:lstStyle/>
          <a:p>
            <a:r>
              <a:rPr lang="en-GB" sz="2400" dirty="0">
                <a:solidFill>
                  <a:srgbClr val="FFFFFF"/>
                </a:solidFill>
              </a:rPr>
              <a:t>Reduce the barriers and improve overall performance of the British Airways. </a:t>
            </a:r>
          </a:p>
          <a:p>
            <a:r>
              <a:rPr lang="en-GB" sz="2400" dirty="0">
                <a:solidFill>
                  <a:srgbClr val="FFFFFF"/>
                </a:solidFill>
              </a:rPr>
              <a:t>Delegation activities of managers makes sure fulfil of the responsibilities.</a:t>
            </a:r>
          </a:p>
          <a:p>
            <a:r>
              <a:rPr lang="en-GB" sz="2400" dirty="0">
                <a:solidFill>
                  <a:srgbClr val="FFFFFF"/>
                </a:solidFill>
              </a:rPr>
              <a:t>Proper evaluation and controlling of different activities.</a:t>
            </a:r>
          </a:p>
          <a:p>
            <a:r>
              <a:rPr lang="en-GB" sz="2400" dirty="0">
                <a:solidFill>
                  <a:srgbClr val="FFFFFF"/>
                </a:solidFill>
              </a:rPr>
              <a:t>Problem solving and decision-making activities.</a:t>
            </a:r>
          </a:p>
          <a:p>
            <a:r>
              <a:rPr lang="en-GB" sz="2400" dirty="0">
                <a:solidFill>
                  <a:srgbClr val="FFFFFF"/>
                </a:solidFill>
              </a:rPr>
              <a:t>Helpful to enhance the strategic controlling process. </a:t>
            </a:r>
          </a:p>
          <a:p>
            <a:r>
              <a:rPr lang="en-GB" sz="2400" dirty="0">
                <a:solidFill>
                  <a:srgbClr val="FFFFFF"/>
                </a:solidFill>
              </a:rPr>
              <a:t>British Airways manager seeks for the problem that helps them to reduce the issues. </a:t>
            </a:r>
          </a:p>
          <a:p>
            <a:endParaRPr lang="en-GB" sz="2400" dirty="0">
              <a:solidFill>
                <a:srgbClr val="FFFFFF"/>
              </a:solidFill>
            </a:endParaRPr>
          </a:p>
        </p:txBody>
      </p:sp>
    </p:spTree>
    <p:extLst>
      <p:ext uri="{BB962C8B-B14F-4D97-AF65-F5344CB8AC3E}">
        <p14:creationId xmlns:p14="http://schemas.microsoft.com/office/powerpoint/2010/main" val="43415402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838201" y="365125"/>
            <a:ext cx="5251316" cy="1807305"/>
          </a:xfrm>
        </p:spPr>
        <p:txBody>
          <a:bodyPr>
            <a:normAutofit/>
          </a:bodyPr>
          <a:lstStyle/>
          <a:p>
            <a:r>
              <a:rPr lang="en-GB" sz="3600" dirty="0"/>
              <a:t>Different skills and tasks of manager in British Airways</a:t>
            </a: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402956" y="2333297"/>
            <a:ext cx="5823211" cy="3843666"/>
          </a:xfrm>
        </p:spPr>
        <p:txBody>
          <a:bodyPr>
            <a:normAutofit/>
          </a:bodyPr>
          <a:lstStyle/>
          <a:p>
            <a:r>
              <a:rPr lang="en-GB" sz="1600" dirty="0"/>
              <a:t>Mentoring process of manager gives proper guidelines and automatic performance improvement. </a:t>
            </a:r>
          </a:p>
          <a:p>
            <a:r>
              <a:rPr lang="en-GB" sz="1600" dirty="0"/>
              <a:t>Seeking for the performance management practices and mentoring.</a:t>
            </a:r>
          </a:p>
          <a:p>
            <a:r>
              <a:rPr lang="en-GB" sz="1600" dirty="0"/>
              <a:t>Continuous monitoring of the commercial awareness.</a:t>
            </a:r>
          </a:p>
          <a:p>
            <a:r>
              <a:rPr lang="en-GB" sz="1600" dirty="0"/>
              <a:t>Gives the strategic guidelines to the employees.</a:t>
            </a:r>
          </a:p>
          <a:p>
            <a:r>
              <a:rPr lang="en-GB" sz="1600" dirty="0"/>
              <a:t>Makes sure proper performance improvement in diverse areas. </a:t>
            </a:r>
          </a:p>
          <a:p>
            <a:r>
              <a:rPr lang="en-GB" sz="1600" dirty="0"/>
              <a:t>Planning, organising, staffing, leading, and controlling.</a:t>
            </a:r>
          </a:p>
          <a:p>
            <a:r>
              <a:rPr lang="en-GB" sz="1600" dirty="0"/>
              <a:t>Managers are helpful to perform different activities from the beginning. </a:t>
            </a:r>
          </a:p>
          <a:p>
            <a:r>
              <a:rPr lang="en-GB" sz="1600" dirty="0"/>
              <a:t>Manager makes appropriate evaluation of employee skills.</a:t>
            </a:r>
          </a:p>
        </p:txBody>
      </p:sp>
      <p:pic>
        <p:nvPicPr>
          <p:cNvPr id="9218" name="Picture 2" descr="British Airways - oneworld Member Airline | oneworld">
            <a:extLst>
              <a:ext uri="{FF2B5EF4-FFF2-40B4-BE49-F238E27FC236}">
                <a16:creationId xmlns:a16="http://schemas.microsoft.com/office/drawing/2014/main" id="{6857049D-88E4-95C4-C571-A012978FA942}"/>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588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5879610" y="284023"/>
            <a:ext cx="5248221" cy="1067209"/>
          </a:xfrm>
        </p:spPr>
        <p:txBody>
          <a:bodyPr>
            <a:normAutofit/>
          </a:bodyPr>
          <a:lstStyle/>
          <a:p>
            <a:r>
              <a:rPr lang="en-GB" sz="3400" dirty="0">
                <a:solidFill>
                  <a:schemeClr val="bg1"/>
                </a:solidFill>
              </a:rPr>
              <a:t>Leadership on inspire and motivation </a:t>
            </a:r>
          </a:p>
        </p:txBody>
      </p:sp>
      <p:pic>
        <p:nvPicPr>
          <p:cNvPr id="10242" name="Picture 2" descr="British Airways to resume Sydney-London route in March – Australian Aviation">
            <a:extLst>
              <a:ext uri="{FF2B5EF4-FFF2-40B4-BE49-F238E27FC236}">
                <a16:creationId xmlns:a16="http://schemas.microsoft.com/office/drawing/2014/main" id="{83FFCE33-4DEC-9FF2-BB17-47849494C11F}"/>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10249" name="Group 10248">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0250" name="Freeform: Shape 1024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0251" name="Freeform: Shape 1025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5494906" y="1820369"/>
            <a:ext cx="6547277" cy="4351338"/>
          </a:xfrm>
        </p:spPr>
        <p:txBody>
          <a:bodyPr>
            <a:normAutofit/>
          </a:bodyPr>
          <a:lstStyle/>
          <a:p>
            <a:r>
              <a:rPr lang="en-GB" sz="1800" dirty="0">
                <a:solidFill>
                  <a:schemeClr val="bg1"/>
                </a:solidFill>
              </a:rPr>
              <a:t>Motivation is one of the major aspects for the employees.</a:t>
            </a:r>
          </a:p>
          <a:p>
            <a:r>
              <a:rPr lang="en-GB" sz="1800" dirty="0">
                <a:solidFill>
                  <a:schemeClr val="bg1"/>
                </a:solidFill>
              </a:rPr>
              <a:t>Diverse strategic activities and characteristics of leaders.</a:t>
            </a:r>
          </a:p>
          <a:p>
            <a:r>
              <a:rPr lang="en-GB" sz="1800" dirty="0">
                <a:solidFill>
                  <a:schemeClr val="bg1"/>
                </a:solidFill>
              </a:rPr>
              <a:t>Helpful to achieve the objectives. </a:t>
            </a:r>
          </a:p>
          <a:p>
            <a:r>
              <a:rPr lang="en-GB" sz="1800" dirty="0">
                <a:solidFill>
                  <a:schemeClr val="bg1"/>
                </a:solidFill>
              </a:rPr>
              <a:t>Leaders pushes the employees to work hard and achieve their goals.</a:t>
            </a:r>
          </a:p>
          <a:p>
            <a:r>
              <a:rPr lang="en-GB" sz="1800" dirty="0">
                <a:solidFill>
                  <a:schemeClr val="bg1"/>
                </a:solidFill>
              </a:rPr>
              <a:t>Leadership traits in the right direction.</a:t>
            </a:r>
          </a:p>
          <a:p>
            <a:r>
              <a:rPr lang="en-GB" sz="1800" dirty="0">
                <a:solidFill>
                  <a:schemeClr val="bg1"/>
                </a:solidFill>
              </a:rPr>
              <a:t>Helps to influence motivation. </a:t>
            </a:r>
          </a:p>
          <a:p>
            <a:r>
              <a:rPr lang="en-GB" sz="1800" dirty="0">
                <a:solidFill>
                  <a:schemeClr val="bg1"/>
                </a:solidFill>
              </a:rPr>
              <a:t>Leaders keep open perspective for the employees.</a:t>
            </a:r>
          </a:p>
          <a:p>
            <a:r>
              <a:rPr lang="en-GB" sz="1800" dirty="0">
                <a:solidFill>
                  <a:schemeClr val="bg1"/>
                </a:solidFill>
              </a:rPr>
              <a:t>Leaders harmonise and match with the subordinates.</a:t>
            </a:r>
          </a:p>
          <a:p>
            <a:r>
              <a:rPr lang="en-GB" sz="1800" dirty="0">
                <a:solidFill>
                  <a:schemeClr val="bg1"/>
                </a:solidFill>
              </a:rPr>
              <a:t>As per the organisational needs and structure.</a:t>
            </a:r>
          </a:p>
        </p:txBody>
      </p:sp>
      <p:grpSp>
        <p:nvGrpSpPr>
          <p:cNvPr id="1025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0254" name="Freeform: Shape 1025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55" name="Freeform: Shape 1025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56" name="Freeform: Shape 1025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57" name="Freeform: Shape 1025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58" name="Freeform: Shape 1025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82391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Flight Review: British Airways Business Class">
            <a:extLst>
              <a:ext uri="{FF2B5EF4-FFF2-40B4-BE49-F238E27FC236}">
                <a16:creationId xmlns:a16="http://schemas.microsoft.com/office/drawing/2014/main" id="{4DC608EC-D636-FEAB-6126-6F0E36B8381B}"/>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73" name="Rectangle 11272">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5687879" y="1161288"/>
            <a:ext cx="6146134" cy="777240"/>
          </a:xfrm>
        </p:spPr>
        <p:txBody>
          <a:bodyPr anchor="b">
            <a:normAutofit fontScale="90000"/>
          </a:bodyPr>
          <a:lstStyle/>
          <a:p>
            <a:r>
              <a:rPr lang="en-GB" sz="3200" dirty="0"/>
              <a:t>Leadership on inspire and motivation </a:t>
            </a:r>
          </a:p>
        </p:txBody>
      </p:sp>
      <p:sp>
        <p:nvSpPr>
          <p:cNvPr id="11275" name="Rectangle 112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277" name="Rectangle 112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6096000" y="2718054"/>
            <a:ext cx="5738774" cy="3207258"/>
          </a:xfrm>
        </p:spPr>
        <p:txBody>
          <a:bodyPr anchor="t">
            <a:normAutofit/>
          </a:bodyPr>
          <a:lstStyle/>
          <a:p>
            <a:r>
              <a:rPr lang="en-GB" sz="1600" dirty="0"/>
              <a:t>Continuous improvement in the ethics and morals.</a:t>
            </a:r>
          </a:p>
          <a:p>
            <a:r>
              <a:rPr lang="en-GB" sz="1600" dirty="0"/>
              <a:t>Helpful to seek further development of the employees. </a:t>
            </a:r>
          </a:p>
          <a:p>
            <a:r>
              <a:rPr lang="en-GB" sz="1600" dirty="0"/>
              <a:t>Subordinates are encouraged and trained.</a:t>
            </a:r>
          </a:p>
          <a:p>
            <a:r>
              <a:rPr lang="en-GB" sz="1600" dirty="0"/>
              <a:t>Manner that allows to meet the needs of the business. </a:t>
            </a:r>
          </a:p>
          <a:p>
            <a:r>
              <a:rPr lang="en-GB" sz="1600" dirty="0"/>
              <a:t>Appreciation and rewards activities of the leaders.</a:t>
            </a:r>
          </a:p>
          <a:p>
            <a:r>
              <a:rPr lang="en-GB" sz="1600" dirty="0"/>
              <a:t>Helpful to influence a person to achieve the personal goal.</a:t>
            </a:r>
          </a:p>
          <a:p>
            <a:r>
              <a:rPr lang="en-GB" sz="1600" dirty="0"/>
              <a:t>Proper behaviour with token of appreciation encourages.</a:t>
            </a:r>
          </a:p>
        </p:txBody>
      </p:sp>
    </p:spTree>
    <p:extLst>
      <p:ext uri="{BB962C8B-B14F-4D97-AF65-F5344CB8AC3E}">
        <p14:creationId xmlns:p14="http://schemas.microsoft.com/office/powerpoint/2010/main" val="298233656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British Airways to cancel further flights up to the end of October">
            <a:extLst>
              <a:ext uri="{FF2B5EF4-FFF2-40B4-BE49-F238E27FC236}">
                <a16:creationId xmlns:a16="http://schemas.microsoft.com/office/drawing/2014/main" id="{B03D9267-E680-6C6D-6A98-3C25D9CB11F2}"/>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2297" name="Rectangle 1229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371094" y="843534"/>
            <a:ext cx="5549258" cy="1124712"/>
          </a:xfrm>
        </p:spPr>
        <p:txBody>
          <a:bodyPr anchor="b">
            <a:normAutofit/>
          </a:bodyPr>
          <a:lstStyle/>
          <a:p>
            <a:r>
              <a:rPr lang="en-GB" sz="3200" dirty="0"/>
              <a:t>Leadership on inspire and motivation </a:t>
            </a:r>
          </a:p>
        </p:txBody>
      </p:sp>
      <p:sp>
        <p:nvSpPr>
          <p:cNvPr id="12299" name="Rectangle 1229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301" name="Rectangle 1230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371093" y="2718054"/>
            <a:ext cx="6990602" cy="3207258"/>
          </a:xfrm>
        </p:spPr>
        <p:txBody>
          <a:bodyPr anchor="t">
            <a:normAutofit/>
          </a:bodyPr>
          <a:lstStyle/>
          <a:p>
            <a:r>
              <a:rPr lang="en-GB" sz="1600" dirty="0"/>
              <a:t>Leaders seeks for different traits.</a:t>
            </a:r>
          </a:p>
          <a:p>
            <a:r>
              <a:rPr lang="en-GB" sz="1600" dirty="0"/>
              <a:t>Situational, accountability, creativity, empathy, focus, positivity, confidence, and risk-taking aspects.</a:t>
            </a:r>
          </a:p>
          <a:p>
            <a:r>
              <a:rPr lang="en-GB" sz="1600" dirty="0"/>
              <a:t>Allows to maintain proper motivation for the employees. </a:t>
            </a:r>
          </a:p>
          <a:p>
            <a:r>
              <a:rPr lang="en-GB" sz="1600" dirty="0"/>
              <a:t>British Airways leaders makes sure employees are getting proper facilities and collaboration. </a:t>
            </a:r>
          </a:p>
          <a:p>
            <a:r>
              <a:rPr lang="en-GB" sz="1600" dirty="0"/>
              <a:t>Diverse motivational practices, performance improvement, encouragement, delivering of the moral and team spirit.</a:t>
            </a:r>
          </a:p>
          <a:p>
            <a:r>
              <a:rPr lang="en-GB" sz="1600" dirty="0"/>
              <a:t>Allows to increase overall performance.</a:t>
            </a:r>
          </a:p>
        </p:txBody>
      </p:sp>
    </p:spTree>
    <p:extLst>
      <p:ext uri="{BB962C8B-B14F-4D97-AF65-F5344CB8AC3E}">
        <p14:creationId xmlns:p14="http://schemas.microsoft.com/office/powerpoint/2010/main" val="118013147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British Airways to land for the first time in Aruba and Guyana -  Aviacionline.com">
            <a:extLst>
              <a:ext uri="{FF2B5EF4-FFF2-40B4-BE49-F238E27FC236}">
                <a16:creationId xmlns:a16="http://schemas.microsoft.com/office/drawing/2014/main" id="{63494ECE-51B2-1883-42B8-FAAA54A9DBA2}"/>
              </a:ext>
            </a:extLst>
          </p:cNvPr>
          <p:cNvPicPr>
            <a:picLocks noChangeAspect="1" noChangeArrowheads="1"/>
          </p:cNvPicPr>
          <p:nvPr/>
        </p:nvPicPr>
        <p:blipFill rotWithShape="1">
          <a:blip r:embed="rId3" cstate="screen">
            <a:alphaModFix amt="35000"/>
            <a:extLst>
              <a:ext uri="{28A0092B-C50C-407E-A947-70E740481C1C}">
                <a14:useLocalDpi xmlns:a14="http://schemas.microsoft.com/office/drawing/2010/main"/>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838200" y="365125"/>
            <a:ext cx="10515600" cy="1325563"/>
          </a:xfrm>
        </p:spPr>
        <p:txBody>
          <a:bodyPr>
            <a:normAutofit/>
          </a:bodyPr>
          <a:lstStyle/>
          <a:p>
            <a:r>
              <a:rPr lang="en-GB" sz="3600" dirty="0">
                <a:solidFill>
                  <a:srgbClr val="FFFFFF"/>
                </a:solidFill>
              </a:rPr>
              <a:t>Factors influence group and team behaviours </a:t>
            </a: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838200" y="2572718"/>
            <a:ext cx="10515600" cy="3920157"/>
          </a:xfrm>
        </p:spPr>
        <p:txBody>
          <a:bodyPr>
            <a:normAutofit/>
          </a:bodyPr>
          <a:lstStyle/>
          <a:p>
            <a:r>
              <a:rPr lang="en-GB" sz="2400" dirty="0">
                <a:solidFill>
                  <a:srgbClr val="FFFFFF"/>
                </a:solidFill>
              </a:rPr>
              <a:t>Interdependence is one of the core factors.</a:t>
            </a:r>
          </a:p>
          <a:p>
            <a:r>
              <a:rPr lang="en-GB" sz="2400" dirty="0">
                <a:solidFill>
                  <a:srgbClr val="FFFFFF"/>
                </a:solidFill>
              </a:rPr>
              <a:t>Impact on the group and team behaviours among employees.</a:t>
            </a:r>
          </a:p>
          <a:p>
            <a:r>
              <a:rPr lang="en-GB" sz="2400" dirty="0">
                <a:solidFill>
                  <a:srgbClr val="FFFFFF"/>
                </a:solidFill>
              </a:rPr>
              <a:t>Diverse social interaction activities are highly important.</a:t>
            </a:r>
          </a:p>
          <a:p>
            <a:r>
              <a:rPr lang="en-GB" sz="2400" dirty="0">
                <a:solidFill>
                  <a:srgbClr val="FFFFFF"/>
                </a:solidFill>
              </a:rPr>
              <a:t>Make sure that impacts on the team working activities. </a:t>
            </a:r>
          </a:p>
          <a:p>
            <a:r>
              <a:rPr lang="en-GB" sz="2400" dirty="0">
                <a:solidFill>
                  <a:srgbClr val="FFFFFF"/>
                </a:solidFill>
              </a:rPr>
              <a:t>Behaviours are varying from person, physical factors, age, health, and other personal issues.</a:t>
            </a:r>
          </a:p>
          <a:p>
            <a:r>
              <a:rPr lang="en-GB" sz="2400" dirty="0">
                <a:solidFill>
                  <a:srgbClr val="FFFFFF"/>
                </a:solidFill>
              </a:rPr>
              <a:t>Requires to make sure at the time of developing team behaviours. </a:t>
            </a:r>
          </a:p>
        </p:txBody>
      </p:sp>
    </p:spTree>
    <p:extLst>
      <p:ext uri="{BB962C8B-B14F-4D97-AF65-F5344CB8AC3E}">
        <p14:creationId xmlns:p14="http://schemas.microsoft.com/office/powerpoint/2010/main" val="391572854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British Airways and Vueling take innovative passenger-centric approach to  disruption | Amadeus">
            <a:extLst>
              <a:ext uri="{FF2B5EF4-FFF2-40B4-BE49-F238E27FC236}">
                <a16:creationId xmlns:a16="http://schemas.microsoft.com/office/drawing/2014/main" id="{7EFBE1A2-7B9A-31AB-7968-A69DC398411E}"/>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6416298" y="365125"/>
            <a:ext cx="5455404" cy="1899912"/>
          </a:xfrm>
        </p:spPr>
        <p:txBody>
          <a:bodyPr>
            <a:normAutofit/>
          </a:bodyPr>
          <a:lstStyle/>
          <a:p>
            <a:r>
              <a:rPr lang="en-GB" sz="3200" dirty="0"/>
              <a:t>Factors influence group and team behaviours </a:t>
            </a: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6416299" y="2434201"/>
            <a:ext cx="5579390" cy="3742762"/>
          </a:xfrm>
        </p:spPr>
        <p:txBody>
          <a:bodyPr>
            <a:normAutofit/>
          </a:bodyPr>
          <a:lstStyle/>
          <a:p>
            <a:r>
              <a:rPr lang="en-GB" sz="1800" dirty="0"/>
              <a:t>Employee encouragement activities and development.</a:t>
            </a:r>
          </a:p>
          <a:p>
            <a:r>
              <a:rPr lang="en-GB" sz="1800" dirty="0"/>
              <a:t>Group members can impact on the overall behavioural issues.</a:t>
            </a:r>
          </a:p>
          <a:p>
            <a:r>
              <a:rPr lang="en-GB" sz="1800" dirty="0"/>
              <a:t>Group and team behaviour can be influence by the commonality.</a:t>
            </a:r>
          </a:p>
          <a:p>
            <a:r>
              <a:rPr lang="en-GB" sz="1800" dirty="0"/>
              <a:t>Purpose that impacts on the overall performance level. </a:t>
            </a:r>
          </a:p>
          <a:p>
            <a:r>
              <a:rPr lang="en-GB" sz="1800" dirty="0"/>
              <a:t>Constant issues of the group members and team members.</a:t>
            </a:r>
          </a:p>
          <a:p>
            <a:r>
              <a:rPr lang="en-GB" sz="1800" dirty="0"/>
              <a:t>Beliefs are mainly responsible for the overall behaviour. </a:t>
            </a:r>
          </a:p>
        </p:txBody>
      </p:sp>
    </p:spTree>
    <p:extLst>
      <p:ext uri="{BB962C8B-B14F-4D97-AF65-F5344CB8AC3E}">
        <p14:creationId xmlns:p14="http://schemas.microsoft.com/office/powerpoint/2010/main" val="1873338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descr="British Airways cancelling July flights for 105,000 holidaymakers">
            <a:extLst>
              <a:ext uri="{FF2B5EF4-FFF2-40B4-BE49-F238E27FC236}">
                <a16:creationId xmlns:a16="http://schemas.microsoft.com/office/drawing/2014/main" id="{17029489-8179-48C4-81D2-9CE2EB2EDC15}"/>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5367" name="Rectangle 1536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643467" y="321734"/>
            <a:ext cx="6891186" cy="1135737"/>
          </a:xfrm>
        </p:spPr>
        <p:txBody>
          <a:bodyPr>
            <a:normAutofit/>
          </a:bodyPr>
          <a:lstStyle/>
          <a:p>
            <a:r>
              <a:rPr lang="en-GB" sz="3600" b="1" dirty="0"/>
              <a:t>Conclusion </a:t>
            </a: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619342" y="2321227"/>
            <a:ext cx="6891187" cy="4393982"/>
          </a:xfrm>
        </p:spPr>
        <p:txBody>
          <a:bodyPr>
            <a:normAutofit/>
          </a:bodyPr>
          <a:lstStyle/>
          <a:p>
            <a:r>
              <a:rPr lang="en-GB" sz="2000" dirty="0"/>
              <a:t>Organisational structure plays an important role.</a:t>
            </a:r>
          </a:p>
          <a:p>
            <a:r>
              <a:rPr lang="en-GB" sz="2000" dirty="0"/>
              <a:t>Overall performance level of the employees.</a:t>
            </a:r>
          </a:p>
          <a:p>
            <a:r>
              <a:rPr lang="en-GB" sz="2000" dirty="0"/>
              <a:t>Appropriate strategic practice of the managers.</a:t>
            </a:r>
          </a:p>
          <a:p>
            <a:r>
              <a:rPr lang="en-GB" sz="2000" dirty="0"/>
              <a:t>Develop operational activities of British Airways. </a:t>
            </a:r>
          </a:p>
          <a:p>
            <a:r>
              <a:rPr lang="en-GB" sz="2000" dirty="0"/>
              <a:t>There are different skills and strategies that has been identified.</a:t>
            </a:r>
          </a:p>
          <a:p>
            <a:r>
              <a:rPr lang="en-GB" sz="2000" dirty="0"/>
              <a:t>Leadership aspects are highly effective to inspire and motivate.</a:t>
            </a:r>
          </a:p>
        </p:txBody>
      </p:sp>
      <p:grpSp>
        <p:nvGrpSpPr>
          <p:cNvPr id="15369" name="Group 1536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5370" name="Rectangle 1536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Isosceles Triangle 1537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373" name="Isosceles Triangle 1537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5" name="Rectangle 153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5014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03EF7-BD68-11C9-02C1-55A4E73D3682}"/>
              </a:ext>
            </a:extLst>
          </p:cNvPr>
          <p:cNvSpPr>
            <a:spLocks noGrp="1"/>
          </p:cNvSpPr>
          <p:nvPr>
            <p:ph type="title"/>
          </p:nvPr>
        </p:nvSpPr>
        <p:spPr>
          <a:xfrm>
            <a:off x="643467" y="321734"/>
            <a:ext cx="10905066" cy="1135737"/>
          </a:xfrm>
        </p:spPr>
        <p:txBody>
          <a:bodyPr>
            <a:normAutofit/>
          </a:bodyPr>
          <a:lstStyle/>
          <a:p>
            <a:r>
              <a:rPr lang="en-GB" sz="3600"/>
              <a:t>References </a:t>
            </a:r>
          </a:p>
        </p:txBody>
      </p:sp>
      <p:sp>
        <p:nvSpPr>
          <p:cNvPr id="3" name="Content Placeholder 2">
            <a:extLst>
              <a:ext uri="{FF2B5EF4-FFF2-40B4-BE49-F238E27FC236}">
                <a16:creationId xmlns:a16="http://schemas.microsoft.com/office/drawing/2014/main" id="{3C59E915-D135-23BE-5FD9-196AEA28F042}"/>
              </a:ext>
            </a:extLst>
          </p:cNvPr>
          <p:cNvSpPr>
            <a:spLocks noGrp="1"/>
          </p:cNvSpPr>
          <p:nvPr>
            <p:ph idx="1"/>
          </p:nvPr>
        </p:nvSpPr>
        <p:spPr>
          <a:xfrm>
            <a:off x="643467" y="1286358"/>
            <a:ext cx="10905066" cy="5249907"/>
          </a:xfrm>
        </p:spPr>
        <p:txBody>
          <a:bodyPr>
            <a:normAutofit/>
          </a:bodyPr>
          <a:lstStyle/>
          <a:p>
            <a:r>
              <a:rPr lang="en-GB" sz="1200" dirty="0"/>
              <a:t>Aveling, E.L., Stone, J., Sundt, T., Wright, C., Gino, F. and Singer, S., 2018. Factors influencing team </a:t>
            </a:r>
            <a:r>
              <a:rPr lang="en-GB" sz="1200" dirty="0" err="1"/>
              <a:t>behaviors</a:t>
            </a:r>
            <a:r>
              <a:rPr lang="en-GB" sz="1200" dirty="0"/>
              <a:t> in surgery: a qualitative study to inform teamwork interventions. The Annals of thoracic surgery, 106(1), pp.115-120.</a:t>
            </a:r>
          </a:p>
          <a:p>
            <a:r>
              <a:rPr lang="en-GB" sz="1200" dirty="0"/>
              <a:t>Barbosa, M., </a:t>
            </a:r>
            <a:r>
              <a:rPr lang="en-GB" sz="1200" dirty="0" err="1"/>
              <a:t>Castañeda-Ayarza</a:t>
            </a:r>
            <a:r>
              <a:rPr lang="en-GB" sz="1200" dirty="0"/>
              <a:t>, J.A. and Ferreira, D.H.L., 2020. Sustainable strategic management (GES): Sustainability in small business. Journal of Cleaner Production, 258, p.120880.</a:t>
            </a:r>
          </a:p>
          <a:p>
            <a:r>
              <a:rPr lang="en-GB" sz="1200" dirty="0"/>
              <a:t>Bell, R.G., Filatotchev, I., Krause, R. and </a:t>
            </a:r>
            <a:r>
              <a:rPr lang="en-GB" sz="1200" dirty="0" err="1"/>
              <a:t>Hitt</a:t>
            </a:r>
            <a:r>
              <a:rPr lang="en-GB" sz="1200" dirty="0"/>
              <a:t>, M., 2018. From the guest editors: Opportunities and challenges for advancing strategic management education. Academy of Management Learning &amp; Education, 17(3), pp.233-240.</a:t>
            </a:r>
          </a:p>
          <a:p>
            <a:r>
              <a:rPr lang="en-GB" sz="1200" dirty="0"/>
              <a:t>British Airways, 2022. About us; available at: https://</a:t>
            </a:r>
            <a:r>
              <a:rPr lang="en-GB" sz="1200" dirty="0" err="1"/>
              <a:t>www.britishairways.com</a:t>
            </a:r>
            <a:r>
              <a:rPr lang="en-GB" sz="1200" dirty="0"/>
              <a:t>/</a:t>
            </a:r>
            <a:r>
              <a:rPr lang="en-GB" sz="1200" dirty="0" err="1"/>
              <a:t>en-gb</a:t>
            </a:r>
            <a:r>
              <a:rPr lang="en-GB" sz="1200" dirty="0"/>
              <a:t>/information/</a:t>
            </a:r>
            <a:r>
              <a:rPr lang="en-GB" sz="1200" dirty="0" err="1"/>
              <a:t>about-ba?source</a:t>
            </a:r>
            <a:r>
              <a:rPr lang="en-GB" sz="1200" dirty="0"/>
              <a:t>=</a:t>
            </a:r>
            <a:r>
              <a:rPr lang="en-GB" sz="1200" dirty="0" err="1"/>
              <a:t>BOT_about_ba</a:t>
            </a:r>
            <a:r>
              <a:rPr lang="en-GB" sz="1200" dirty="0"/>
              <a:t> (Accessed on 5/11/2022).</a:t>
            </a:r>
          </a:p>
          <a:p>
            <a:r>
              <a:rPr lang="en-GB" sz="1200" dirty="0" err="1"/>
              <a:t>Bogers</a:t>
            </a:r>
            <a:r>
              <a:rPr lang="en-GB" sz="1200" dirty="0"/>
              <a:t>, M., Chesbrough, H., Heaton, S. and Teece, D.J., 2019. Strategic management of open innovation: A dynamic capabilities perspective. California Management Review, 62(1), pp.77-94.</a:t>
            </a:r>
          </a:p>
          <a:p>
            <a:r>
              <a:rPr lang="en-GB" sz="1200" dirty="0"/>
              <a:t>Bryson, J. and George, B., 2020. Strategic management in public administration. In Oxford Research </a:t>
            </a:r>
            <a:r>
              <a:rPr lang="en-GB" sz="1200" dirty="0" err="1"/>
              <a:t>Encyclopedia</a:t>
            </a:r>
            <a:r>
              <a:rPr lang="en-GB" sz="1200" dirty="0"/>
              <a:t> of Politics.</a:t>
            </a:r>
          </a:p>
          <a:p>
            <a:r>
              <a:rPr lang="en-GB" sz="1200" dirty="0" err="1"/>
              <a:t>Dzwigol</a:t>
            </a:r>
            <a:r>
              <a:rPr lang="en-GB" sz="1200" dirty="0"/>
              <a:t>, H., 2020. Methodological and empirical platform of triangulation in strategic management. Academy of Strategic Management Journal, 19(4), pp.1-8.</a:t>
            </a:r>
          </a:p>
          <a:p>
            <a:r>
              <a:rPr lang="en-GB" sz="1200" dirty="0"/>
              <a:t>Fuertes, G., Alfaro, M., Vargas, M., Gutierrez, S., </a:t>
            </a:r>
            <a:r>
              <a:rPr lang="en-GB" sz="1200" dirty="0" err="1"/>
              <a:t>Ternero</a:t>
            </a:r>
            <a:r>
              <a:rPr lang="en-GB" sz="1200" dirty="0"/>
              <a:t>, R. and </a:t>
            </a:r>
            <a:r>
              <a:rPr lang="en-GB" sz="1200" dirty="0" err="1"/>
              <a:t>Sabattin</a:t>
            </a:r>
            <a:r>
              <a:rPr lang="en-GB" sz="1200" dirty="0"/>
              <a:t>, J., 2020. Conceptual framework for the strategic management: a literature review—descriptive. Journal of Engineering, 2020.</a:t>
            </a:r>
          </a:p>
          <a:p>
            <a:r>
              <a:rPr lang="en-GB" sz="1200" dirty="0" err="1"/>
              <a:t>Hadi</a:t>
            </a:r>
            <a:r>
              <a:rPr lang="en-GB" sz="1200" dirty="0"/>
              <a:t>, T.P. and Tola, B., 2019. The effect of transformational leadership and work motivation on innovative </a:t>
            </a:r>
            <a:r>
              <a:rPr lang="en-GB" sz="1200" dirty="0" err="1"/>
              <a:t>behavior</a:t>
            </a:r>
            <a:r>
              <a:rPr lang="en-GB" sz="1200" dirty="0"/>
              <a:t>. IJHCM (International Journal of Human Capital Management), 3(2), pp.100-108.</a:t>
            </a:r>
          </a:p>
          <a:p>
            <a:r>
              <a:rPr lang="en-GB" sz="1200" dirty="0"/>
              <a:t>Siegel, D.S. and </a:t>
            </a:r>
            <a:r>
              <a:rPr lang="en-GB" sz="1200" dirty="0" err="1"/>
              <a:t>Leih</a:t>
            </a:r>
            <a:r>
              <a:rPr lang="en-GB" sz="1200" dirty="0"/>
              <a:t>, S., 2018. Strategic management theory and universities: An overview of the Special Issue. Strategic Organization, 16(1), pp.6-11.</a:t>
            </a:r>
          </a:p>
          <a:p>
            <a:r>
              <a:rPr lang="en-GB" sz="1200" dirty="0" err="1"/>
              <a:t>Makadok</a:t>
            </a:r>
            <a:r>
              <a:rPr lang="en-GB" sz="1200" dirty="0"/>
              <a:t>, R., Burton, R. and Barney, J., 2018. A practical guide for making theory contributions in strategic management. Strategic Management Journal, 39(6), pp.1530-1545.</a:t>
            </a:r>
          </a:p>
          <a:p>
            <a:r>
              <a:rPr lang="en-GB" sz="1200" dirty="0"/>
              <a:t>Whitley, R., 2019. On the nature of managerial tasks and skills: their distinguishing characteristics and organization. In Managerial Work (pp. 337-352). Routledge.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31895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TotalTime>
  <Words>3271</Words>
  <PresentationFormat>Widescreen</PresentationFormat>
  <Paragraphs>185</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Introducing the Modern Workplace</vt:lpstr>
      <vt:lpstr>Introduction </vt:lpstr>
      <vt:lpstr>Airlines industry in the UK: British Airways</vt:lpstr>
      <vt:lpstr>Airlines industry in the UK: British Airways</vt:lpstr>
      <vt:lpstr>Airlines industry in the UK: British Airways</vt:lpstr>
      <vt:lpstr>Relationship between Organisational structure and performance </vt:lpstr>
      <vt:lpstr>Relationship between Organisational structure and performance </vt:lpstr>
      <vt:lpstr>Different skills and tasks of manager in British Airways</vt:lpstr>
      <vt:lpstr>Different skills and tasks of manager in British Airways</vt:lpstr>
      <vt:lpstr>Different skills and tasks of manager in British Airways</vt:lpstr>
      <vt:lpstr>Leadership on inspire and motivation </vt:lpstr>
      <vt:lpstr>Leadership on inspire and motivation </vt:lpstr>
      <vt:lpstr>Leadership on inspire and motivation </vt:lpstr>
      <vt:lpstr>Factors influence group and team behaviours </vt:lpstr>
      <vt:lpstr>Factors influence group and team behaviours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2022-11-05T20:15:50Z</dcterms:created>
  <dcterms:modified xsi:type="dcterms:W3CDTF">2022-11-27T21:37:27Z</dcterms:modified>
</cp:coreProperties>
</file>