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05" r:id="rId5"/>
    <p:sldId id="296" r:id="rId6"/>
    <p:sldId id="306" r:id="rId7"/>
    <p:sldId id="318" r:id="rId8"/>
    <p:sldId id="317" r:id="rId9"/>
    <p:sldId id="314" r:id="rId10"/>
    <p:sldId id="319" r:id="rId11"/>
    <p:sldId id="320" r:id="rId12"/>
    <p:sldId id="316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4B35"/>
    <a:srgbClr val="4F5945"/>
    <a:srgbClr val="CF9530"/>
    <a:srgbClr val="7C7F66"/>
    <a:srgbClr val="A9D7D9"/>
    <a:srgbClr val="93D3D9"/>
    <a:srgbClr val="AAD6FF"/>
    <a:srgbClr val="B2C8CD"/>
    <a:srgbClr val="CCD8D6"/>
    <a:srgbClr val="7329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03" autoAdjust="0"/>
    <p:restoredTop sz="94818" autoAdjust="0"/>
  </p:normalViewPr>
  <p:slideViewPr>
    <p:cSldViewPr snapToGrid="0">
      <p:cViewPr>
        <p:scale>
          <a:sx n="91" d="100"/>
          <a:sy n="91" d="100"/>
        </p:scale>
        <p:origin x="1328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2A5AE42-7DC1-8140-9B13-146984FDEF22}" type="datetimeFigureOut">
              <a:rPr lang="en-GB" smtClean="0"/>
              <a:t>17/02/2023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17369B77-94AB-0344-9EBF-9DB9EE8D3AB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E8F75F72-8950-AF4F-9381-1D26FB547EA1}" type="datetimeFigureOut">
              <a:rPr lang="en-GB" smtClean="0"/>
              <a:t>17/02/2023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75476F-A808-1F46-A368-07984F6DA2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34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232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321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189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463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rtlCol="0" anchor="b">
            <a:noAutofit/>
          </a:bodyPr>
          <a:lstStyle>
            <a:lvl1pPr algn="ctr">
              <a:defRPr lang="en-GB" sz="46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 rtlCol="0"/>
          <a:lstStyle>
            <a:lvl1pPr marL="0" indent="0" algn="ctr">
              <a:buNone/>
              <a:defRPr lang="en-GB" sz="24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lang="en-GB" sz="2400"/>
            </a:lvl1pPr>
            <a:lvl2pPr marL="228600">
              <a:buClr>
                <a:srgbClr val="73292A"/>
              </a:buClr>
              <a:defRPr lang="en-GB" sz="2000"/>
            </a:lvl2pPr>
            <a:lvl3pPr marL="685800">
              <a:buClr>
                <a:srgbClr val="73292A"/>
              </a:buClr>
              <a:defRPr lang="en-GB" sz="1800"/>
            </a:lvl3pPr>
            <a:lvl4pPr marL="1143000">
              <a:buClr>
                <a:srgbClr val="73292A"/>
              </a:buClr>
              <a:defRPr lang="en-GB" sz="1600"/>
            </a:lvl4pPr>
            <a:lvl5pPr marL="1600200">
              <a:buClr>
                <a:srgbClr val="73292A"/>
              </a:buClr>
              <a:defRPr lang="en-GB"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lang="en-GB"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rtlCol="0" anchor="b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rtlCol="0" anchor="t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accent3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ised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endParaRPr lang="en-GB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rtlCol="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lang="en-GB"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lang="en-GB"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staurantstore.com/blog/1630/valentines-day-menu-ideas.html" TargetMode="External"/><Relationship Id="rId7" Type="http://schemas.openxmlformats.org/officeDocument/2006/relationships/hyperlink" Target="https://menuprice.co/uk" TargetMode="External"/><Relationship Id="rId2" Type="http://schemas.openxmlformats.org/officeDocument/2006/relationships/hyperlink" Target="https://www.countryliving.com/food-drinks/g1115/romantic-valentines-day-dinners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numbeo.com/food-prices/country_result.jsp?country=United+Kingdom" TargetMode="External"/><Relationship Id="rId5" Type="http://schemas.openxmlformats.org/officeDocument/2006/relationships/hyperlink" Target="https://catalaconsulting.co.uk/menu-engineering-everything/" TargetMode="External"/><Relationship Id="rId4" Type="http://schemas.openxmlformats.org/officeDocument/2006/relationships/hyperlink" Target="https://www.highspeedtraining.co.uk/hub/menu-engineering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3057144"/>
            <a:ext cx="6693408" cy="108813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accent2"/>
                </a:solidFill>
              </a:rPr>
              <a:t>Valentines Day Menu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60064" y="2232660"/>
            <a:ext cx="4867656" cy="1088136"/>
          </a:xfrm>
          <a:ln>
            <a:noFill/>
          </a:ln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4F5945"/>
                </a:solidFill>
                <a:effectLst/>
                <a:latin typeface="Zapfino" panose="03030300040707070C03" pitchFamily="66" charset="77"/>
                <a:ea typeface="Calibri" panose="020F0502020204030204" pitchFamily="34" charset="0"/>
                <a:cs typeface="Times New Roman" panose="02020603050405020304" pitchFamily="18" charset="0"/>
              </a:rPr>
              <a:t>Hotel Trinity </a:t>
            </a:r>
            <a:endParaRPr lang="en-GB" sz="3600" dirty="0">
              <a:solidFill>
                <a:srgbClr val="4F5945"/>
              </a:solidFill>
              <a:latin typeface="Zapfino" panose="03030300040707070C03" pitchFamily="66" charset="77"/>
            </a:endParaRPr>
          </a:p>
        </p:txBody>
      </p:sp>
      <p:sp>
        <p:nvSpPr>
          <p:cNvPr id="7" name="Heart 6">
            <a:extLst>
              <a:ext uri="{FF2B5EF4-FFF2-40B4-BE49-F238E27FC236}">
                <a16:creationId xmlns:a16="http://schemas.microsoft.com/office/drawing/2014/main" id="{5DF29D3A-B4B0-1C6C-B206-4256ED801FBF}"/>
              </a:ext>
            </a:extLst>
          </p:cNvPr>
          <p:cNvSpPr/>
          <p:nvPr/>
        </p:nvSpPr>
        <p:spPr>
          <a:xfrm>
            <a:off x="2188464" y="2813304"/>
            <a:ext cx="1371600" cy="1231392"/>
          </a:xfrm>
          <a:prstGeom prst="heart">
            <a:avLst/>
          </a:prstGeom>
          <a:solidFill>
            <a:srgbClr val="954B35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685800 w 1371600"/>
                      <a:gd name="connsiteY0" fmla="*/ 307848 h 1231392"/>
                      <a:gd name="connsiteX1" fmla="*/ 685800 w 1371600"/>
                      <a:gd name="connsiteY1" fmla="*/ 1231392 h 1231392"/>
                      <a:gd name="connsiteX2" fmla="*/ 685800 w 1371600"/>
                      <a:gd name="connsiteY2" fmla="*/ 307848 h 12313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71600" h="1231392" fill="none" extrusionOk="0">
                        <a:moveTo>
                          <a:pt x="685800" y="307848"/>
                        </a:moveTo>
                        <a:cubicBezTo>
                          <a:pt x="798212" y="-531981"/>
                          <a:pt x="1933506" y="496490"/>
                          <a:pt x="685800" y="1231392"/>
                        </a:cubicBezTo>
                        <a:cubicBezTo>
                          <a:pt x="-779908" y="151516"/>
                          <a:pt x="385552" y="-491457"/>
                          <a:pt x="685800" y="307848"/>
                        </a:cubicBezTo>
                        <a:close/>
                      </a:path>
                      <a:path w="1371600" h="1231392" stroke="0" extrusionOk="0">
                        <a:moveTo>
                          <a:pt x="685800" y="307848"/>
                        </a:moveTo>
                        <a:cubicBezTo>
                          <a:pt x="861302" y="-660250"/>
                          <a:pt x="2469749" y="274580"/>
                          <a:pt x="685800" y="1231392"/>
                        </a:cubicBezTo>
                        <a:cubicBezTo>
                          <a:pt x="-801074" y="501975"/>
                          <a:pt x="293930" y="-243966"/>
                          <a:pt x="685800" y="307848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Heart 7">
            <a:extLst>
              <a:ext uri="{FF2B5EF4-FFF2-40B4-BE49-F238E27FC236}">
                <a16:creationId xmlns:a16="http://schemas.microsoft.com/office/drawing/2014/main" id="{93D58F76-BAFA-D5AC-A760-7B11210E8B64}"/>
              </a:ext>
            </a:extLst>
          </p:cNvPr>
          <p:cNvSpPr/>
          <p:nvPr/>
        </p:nvSpPr>
        <p:spPr>
          <a:xfrm>
            <a:off x="8284464" y="1845564"/>
            <a:ext cx="1371600" cy="1231392"/>
          </a:xfrm>
          <a:prstGeom prst="heart">
            <a:avLst/>
          </a:prstGeom>
          <a:solidFill>
            <a:srgbClr val="CF9530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685800 w 1371600"/>
                      <a:gd name="connsiteY0" fmla="*/ 307848 h 1231392"/>
                      <a:gd name="connsiteX1" fmla="*/ 685800 w 1371600"/>
                      <a:gd name="connsiteY1" fmla="*/ 1231392 h 1231392"/>
                      <a:gd name="connsiteX2" fmla="*/ 685800 w 1371600"/>
                      <a:gd name="connsiteY2" fmla="*/ 307848 h 12313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71600" h="1231392" fill="none" extrusionOk="0">
                        <a:moveTo>
                          <a:pt x="685800" y="307848"/>
                        </a:moveTo>
                        <a:cubicBezTo>
                          <a:pt x="798212" y="-531981"/>
                          <a:pt x="1933506" y="496490"/>
                          <a:pt x="685800" y="1231392"/>
                        </a:cubicBezTo>
                        <a:cubicBezTo>
                          <a:pt x="-779908" y="151516"/>
                          <a:pt x="385552" y="-491457"/>
                          <a:pt x="685800" y="307848"/>
                        </a:cubicBezTo>
                        <a:close/>
                      </a:path>
                      <a:path w="1371600" h="1231392" stroke="0" extrusionOk="0">
                        <a:moveTo>
                          <a:pt x="685800" y="307848"/>
                        </a:moveTo>
                        <a:cubicBezTo>
                          <a:pt x="861302" y="-660250"/>
                          <a:pt x="2469749" y="274580"/>
                          <a:pt x="685800" y="1231392"/>
                        </a:cubicBezTo>
                        <a:cubicBezTo>
                          <a:pt x="-801074" y="501975"/>
                          <a:pt x="293930" y="-243966"/>
                          <a:pt x="685800" y="307848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54B35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E501C65-F7F1-E261-D1CC-2D9EFF368E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26" t="25652" r="27392" b="31044"/>
          <a:stretch/>
        </p:blipFill>
        <p:spPr>
          <a:xfrm>
            <a:off x="5055870" y="765137"/>
            <a:ext cx="2080260" cy="2011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0BD4E02B-811C-6AD4-491C-3A269F865163}"/>
              </a:ext>
            </a:extLst>
          </p:cNvPr>
          <p:cNvSpPr txBox="1">
            <a:spLocks/>
          </p:cNvSpPr>
          <p:nvPr/>
        </p:nvSpPr>
        <p:spPr>
          <a:xfrm>
            <a:off x="575702" y="387052"/>
            <a:ext cx="3922776" cy="42428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rgbClr val="73292A"/>
              </a:buClr>
              <a:buFont typeface="Arial" panose="020B0604020202020204" pitchFamily="34" charset="0"/>
              <a:buNone/>
              <a:defRPr lang="en-GB" sz="3000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3292A"/>
              </a:buClr>
              <a:buFont typeface="Arial" panose="020B0604020202020204" pitchFamily="34" charset="0"/>
              <a:buChar char="•"/>
              <a:defRPr lang="en-GB" sz="24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3292A"/>
              </a:buClr>
              <a:buFont typeface="Arial" panose="020B0604020202020204" pitchFamily="34" charset="0"/>
              <a:buChar char="•"/>
              <a:defRPr lang="en-GB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3292A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73292A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954B35"/>
                </a:solidFill>
              </a:rPr>
              <a:t>H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3630" y="1042882"/>
            <a:ext cx="4679138" cy="1640911"/>
          </a:xfrm>
        </p:spPr>
        <p:txBody>
          <a:bodyPr rtlCol="0">
            <a:normAutofit fontScale="90000"/>
          </a:bodyPr>
          <a:lstStyle>
            <a:defPPr>
              <a:defRPr lang="en-GB"/>
            </a:defPPr>
          </a:lstStyle>
          <a:p>
            <a:pPr algn="ctr" rtl="0"/>
            <a:r>
              <a:rPr lang="en-GB" sz="3600" dirty="0">
                <a:solidFill>
                  <a:srgbClr val="954B35"/>
                </a:solidFill>
                <a:latin typeface="Zapfino" panose="03030300040707070C03" pitchFamily="66" charset="77"/>
                <a:cs typeface="Calibri Light"/>
              </a:rPr>
              <a:t>Love is in the Air</a:t>
            </a:r>
            <a:br>
              <a:rPr lang="en-GB" dirty="0">
                <a:solidFill>
                  <a:srgbClr val="954B35"/>
                </a:solidFill>
                <a:latin typeface="Baskerville Old Face" panose="02020602080505020303" pitchFamily="18" charset="77"/>
                <a:cs typeface="Calibri Light"/>
              </a:rPr>
            </a:br>
            <a:br>
              <a:rPr lang="en-GB" dirty="0">
                <a:solidFill>
                  <a:srgbClr val="954B35"/>
                </a:solidFill>
                <a:latin typeface="Baskerville Old Face" panose="02020602080505020303" pitchFamily="18" charset="77"/>
                <a:cs typeface="Calibri Light"/>
              </a:rPr>
            </a:br>
            <a:r>
              <a:rPr lang="en-GB" dirty="0">
                <a:solidFill>
                  <a:srgbClr val="954B35"/>
                </a:solidFill>
                <a:latin typeface="Baskerville Old Face" panose="02020602080505020303" pitchFamily="18" charset="77"/>
                <a:cs typeface="Calibri Light"/>
              </a:rPr>
              <a:t>Prix Fixe Menu</a:t>
            </a:r>
            <a:endParaRPr lang="en-GB" dirty="0">
              <a:solidFill>
                <a:srgbClr val="954B35"/>
              </a:solidFill>
              <a:latin typeface="Baskerville Old Face" panose="02020602080505020303" pitchFamily="18" charset="77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90AC0D-F624-B281-1AB5-687E5F6B32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591725" y="1214889"/>
            <a:ext cx="2980944" cy="3852672"/>
          </a:xfrm>
        </p:spPr>
        <p:txBody>
          <a:bodyPr rtlCol="0">
            <a:normAutofit fontScale="92500" lnSpcReduction="10000"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rgbClr val="4F5945"/>
                </a:solidFill>
              </a:rPr>
              <a:t>T</a:t>
            </a:r>
          </a:p>
        </p:txBody>
      </p:sp>
      <p:pic>
        <p:nvPicPr>
          <p:cNvPr id="10" name="Picture 9" descr="Floral leaf accent">
            <a:extLst>
              <a:ext uri="{FF2B5EF4-FFF2-40B4-BE49-F238E27FC236}">
                <a16:creationId xmlns:a16="http://schemas.microsoft.com/office/drawing/2014/main" id="{08A3395B-5659-47E4-8F54-71340961FF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1633" flipH="1">
            <a:off x="1209751" y="3294702"/>
            <a:ext cx="1243661" cy="790090"/>
          </a:xfrm>
          <a:prstGeom prst="rect">
            <a:avLst/>
          </a:prstGeom>
        </p:spPr>
      </p:pic>
      <p:pic>
        <p:nvPicPr>
          <p:cNvPr id="1929" name="Picture 1928" descr="Floral leaf accent">
            <a:extLst>
              <a:ext uri="{FF2B5EF4-FFF2-40B4-BE49-F238E27FC236}">
                <a16:creationId xmlns:a16="http://schemas.microsoft.com/office/drawing/2014/main" id="{CF8E7A1B-4724-55CB-6FAD-D8E7562935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1869" y="2871299"/>
            <a:ext cx="1791038" cy="20336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347782" y="3068154"/>
            <a:ext cx="4504986" cy="234022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>
            <a:defPPr>
              <a:defRPr lang="en-GB"/>
            </a:defPPr>
          </a:lstStyle>
          <a:p>
            <a:pPr marL="0" indent="0" algn="ctr" rtl="0">
              <a:lnSpc>
                <a:spcPct val="150000"/>
              </a:lnSpc>
              <a:buNone/>
            </a:pPr>
            <a:r>
              <a:rPr lang="en-GB" sz="3600" b="1" dirty="0">
                <a:solidFill>
                  <a:srgbClr val="4F5945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3 COURSES FOR 45£</a:t>
            </a:r>
          </a:p>
          <a:p>
            <a:pPr marL="0" indent="0" algn="ctr" rtl="0">
              <a:lnSpc>
                <a:spcPct val="150000"/>
              </a:lnSpc>
              <a:buNone/>
            </a:pPr>
            <a:r>
              <a:rPr lang="en-GB" sz="2000" b="1" dirty="0">
                <a:solidFill>
                  <a:srgbClr val="954B35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Pre-reservation is required.</a:t>
            </a:r>
          </a:p>
          <a:p>
            <a:pPr marL="0" indent="0" algn="ctr" rtl="0">
              <a:lnSpc>
                <a:spcPct val="150000"/>
              </a:lnSpc>
              <a:buNone/>
            </a:pPr>
            <a:r>
              <a:rPr lang="en-GB" sz="2000" b="1" dirty="0">
                <a:solidFill>
                  <a:srgbClr val="4F5945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Ask one of the team about joining as Double Date for 15% off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73102-CDD9-5576-E7B9-9522654DF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527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2655-34DF-25F9-4640-B2CE5329A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383" y="1113327"/>
            <a:ext cx="8695944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accent2"/>
                </a:solidFill>
              </a:rPr>
              <a:t>We care about you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609A75-5E9A-C165-5A1D-764F9E96B72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08060B-6C9E-CFFF-55DE-F0D645C094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10" name="Heart 9">
            <a:extLst>
              <a:ext uri="{FF2B5EF4-FFF2-40B4-BE49-F238E27FC236}">
                <a16:creationId xmlns:a16="http://schemas.microsoft.com/office/drawing/2014/main" id="{E09774DE-63DF-FF35-34A4-6CF4DD8F1FE0}"/>
              </a:ext>
            </a:extLst>
          </p:cNvPr>
          <p:cNvSpPr/>
          <p:nvPr/>
        </p:nvSpPr>
        <p:spPr>
          <a:xfrm>
            <a:off x="5233181" y="4558235"/>
            <a:ext cx="1492348" cy="1138835"/>
          </a:xfrm>
          <a:prstGeom prst="heart">
            <a:avLst/>
          </a:prstGeom>
          <a:solidFill>
            <a:srgbClr val="954B35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746174 w 1492348"/>
                      <a:gd name="connsiteY0" fmla="*/ 284709 h 1138835"/>
                      <a:gd name="connsiteX1" fmla="*/ 746174 w 1492348"/>
                      <a:gd name="connsiteY1" fmla="*/ 1138835 h 1138835"/>
                      <a:gd name="connsiteX2" fmla="*/ 746174 w 1492348"/>
                      <a:gd name="connsiteY2" fmla="*/ 284709 h 113883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492348" h="1138835" fill="none" extrusionOk="0">
                        <a:moveTo>
                          <a:pt x="746174" y="284709"/>
                        </a:moveTo>
                        <a:cubicBezTo>
                          <a:pt x="940438" y="-461382"/>
                          <a:pt x="2114691" y="476385"/>
                          <a:pt x="746174" y="1138835"/>
                        </a:cubicBezTo>
                        <a:cubicBezTo>
                          <a:pt x="-814593" y="195661"/>
                          <a:pt x="426212" y="-430204"/>
                          <a:pt x="746174" y="284709"/>
                        </a:cubicBezTo>
                        <a:close/>
                      </a:path>
                      <a:path w="1492348" h="1138835" stroke="0" extrusionOk="0">
                        <a:moveTo>
                          <a:pt x="746174" y="284709"/>
                        </a:moveTo>
                        <a:cubicBezTo>
                          <a:pt x="938129" y="-649116"/>
                          <a:pt x="2380659" y="275083"/>
                          <a:pt x="746174" y="1138835"/>
                        </a:cubicBezTo>
                        <a:cubicBezTo>
                          <a:pt x="-807599" y="352629"/>
                          <a:pt x="366713" y="-272052"/>
                          <a:pt x="746174" y="284709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D141D1-EFC9-CEF0-E3CA-BE65DBA768BB}"/>
              </a:ext>
            </a:extLst>
          </p:cNvPr>
          <p:cNvSpPr txBox="1"/>
          <p:nvPr/>
        </p:nvSpPr>
        <p:spPr>
          <a:xfrm>
            <a:off x="1748028" y="2519841"/>
            <a:ext cx="8695944" cy="23493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ts val="1000"/>
              </a:spcBef>
              <a:buClr>
                <a:srgbClr val="73292A"/>
              </a:buClr>
            </a:pPr>
            <a:r>
              <a:rPr lang="en-GB" sz="18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If you have an allergy, please make staff aware of it &amp; request &amp; read our detailed allergen information. Key to symbols: </a:t>
            </a:r>
            <a:r>
              <a:rPr lang="en-GB" sz="20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 </a:t>
            </a:r>
            <a:r>
              <a:rPr lang="en-GB" sz="2000" b="1" dirty="0">
                <a:solidFill>
                  <a:srgbClr val="954B35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V:</a:t>
            </a:r>
            <a:r>
              <a:rPr lang="en-GB" sz="20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 </a:t>
            </a:r>
            <a:r>
              <a:rPr lang="en-GB" sz="18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Suitable for vegetarians. </a:t>
            </a:r>
            <a:r>
              <a:rPr lang="en-GB" sz="2000" b="1" dirty="0">
                <a:solidFill>
                  <a:srgbClr val="954B35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VG: </a:t>
            </a:r>
            <a:r>
              <a:rPr lang="en-GB" sz="18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Suitable for vegans. </a:t>
            </a:r>
            <a:r>
              <a:rPr lang="en-GB" sz="1800" b="1" dirty="0">
                <a:solidFill>
                  <a:schemeClr val="accent2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VGO</a:t>
            </a:r>
            <a:r>
              <a:rPr lang="en-GB" sz="18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 = Vegan Option </a:t>
            </a:r>
            <a:r>
              <a:rPr lang="en-GB" sz="2000" b="1" dirty="0">
                <a:solidFill>
                  <a:schemeClr val="accent2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GF </a:t>
            </a:r>
            <a:r>
              <a:rPr lang="en-GB" sz="18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= Gluten Free </a:t>
            </a:r>
          </a:p>
          <a:p>
            <a:pPr algn="just">
              <a:spcBef>
                <a:spcPts val="1000"/>
              </a:spcBef>
              <a:buClr>
                <a:srgbClr val="73292A"/>
              </a:buClr>
            </a:pP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Ewch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i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food.gov.uk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/ratings i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ganfod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sgôr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hylendid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bwyd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ein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busnes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neu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gofynnwch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inni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beth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yw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ein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sgôr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hylendid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bwyd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wrth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archebu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 / Go to </a:t>
            </a:r>
            <a:r>
              <a:rPr lang="en-GB" dirty="0" err="1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food.gov.uk</a:t>
            </a:r>
            <a:r>
              <a:rPr lang="en-GB" dirty="0">
                <a:solidFill>
                  <a:schemeClr val="accent3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rPr>
              <a:t>/ratings to find out the food hygiene rating of our business or ask us for our food hygiene rating when you order. </a:t>
            </a:r>
          </a:p>
          <a:p>
            <a:pPr algn="just">
              <a:spcBef>
                <a:spcPts val="1000"/>
              </a:spcBef>
              <a:buClr>
                <a:srgbClr val="73292A"/>
              </a:buClr>
            </a:pPr>
            <a:endParaRPr lang="en-GB" sz="1800" dirty="0">
              <a:solidFill>
                <a:schemeClr val="accent3"/>
              </a:solidFill>
              <a:latin typeface="Gill Sans Nova Light" panose="020B0302020104020203" pitchFamily="34" charset="0"/>
              <a:cs typeface="Gill Sans Light" panose="020B03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73299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53347-BA95-A3FC-FC10-90357DED1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066" y="1743691"/>
            <a:ext cx="8705088" cy="200253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/>
                </a:solidFill>
                <a:latin typeface="Zapfino" panose="03030300040707070C03" pitchFamily="66" charset="77"/>
              </a:rPr>
              <a:t>Starters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8BB84-262E-5E04-1BCB-76D07C069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70066" y="3633686"/>
            <a:ext cx="8705089" cy="4572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b="1" i="1" dirty="0">
                <a:solidFill>
                  <a:srgbClr val="4F5945"/>
                </a:solidFill>
                <a:latin typeface="CaslonFS"/>
              </a:rPr>
              <a:t>GARDEN</a:t>
            </a:r>
            <a:r>
              <a:rPr lang="en-GB" sz="2000" b="1" i="1" dirty="0">
                <a:solidFill>
                  <a:srgbClr val="4F5945"/>
                </a:solidFill>
                <a:effectLst/>
                <a:latin typeface="CaslonFS"/>
              </a:rPr>
              <a:t> SALAD </a:t>
            </a:r>
            <a:endParaRPr lang="en-GB" sz="2000" i="1" dirty="0">
              <a:solidFill>
                <a:srgbClr val="4F5945"/>
              </a:solidFill>
              <a:effectLst/>
            </a:endParaRP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effectLst/>
                <a:latin typeface="CaslonFS"/>
              </a:rPr>
              <a:t>Special Garden greens, with marinated cherry tomatoes, green olives, parmesan, basil vinaigrette</a:t>
            </a:r>
            <a:endParaRPr lang="en-GB" sz="1600" i="1" dirty="0">
              <a:solidFill>
                <a:schemeClr val="accent2"/>
              </a:solidFill>
              <a:latin typeface="CaslonFS"/>
            </a:endParaRPr>
          </a:p>
          <a:p>
            <a:pPr>
              <a:spcBef>
                <a:spcPts val="0"/>
              </a:spcBef>
            </a:pPr>
            <a:r>
              <a:rPr lang="en-GB" sz="2000" b="1" i="1" dirty="0">
                <a:solidFill>
                  <a:srgbClr val="4F5945"/>
                </a:solidFill>
                <a:latin typeface="CaslonFS"/>
              </a:rPr>
              <a:t>CHEESY POTATO DIPPERS </a:t>
            </a: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CaslonFS"/>
              </a:rPr>
              <a:t>Fresh garden potatoes topped with cheese &amp; spring onion. Served with a choice of butter</a:t>
            </a: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CaslonFS"/>
              </a:rPr>
              <a:t>Add smoked Turkey Ham for £0.49 </a:t>
            </a:r>
          </a:p>
          <a:p>
            <a:pPr>
              <a:spcBef>
                <a:spcPts val="0"/>
              </a:spcBef>
            </a:pPr>
            <a:r>
              <a:rPr lang="en-GB" sz="2000" b="1" i="1" dirty="0">
                <a:solidFill>
                  <a:srgbClr val="4F5945"/>
                </a:solidFill>
                <a:latin typeface="CaslonFS"/>
              </a:rPr>
              <a:t>GRILLED GOATS CHEESE (v)</a:t>
            </a:r>
            <a:br>
              <a:rPr lang="en-GB" sz="1400" b="0" i="1" dirty="0">
                <a:solidFill>
                  <a:schemeClr val="accent2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</a:br>
            <a:r>
              <a:rPr lang="en-GB" sz="1400" b="0" i="1" dirty="0">
                <a:solidFill>
                  <a:schemeClr val="accent2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  <a:t>Goat Cheese with </a:t>
            </a:r>
            <a:r>
              <a:rPr lang="en-GB" sz="1600" b="0" i="1" dirty="0">
                <a:solidFill>
                  <a:schemeClr val="accent2"/>
                </a:solidFill>
                <a:effectLst/>
                <a:latin typeface="CaslonFS"/>
                <a:cs typeface="GillSans" panose="020B0502020104020203" pitchFamily="34" charset="-79"/>
              </a:rPr>
              <a:t>butter</a:t>
            </a:r>
            <a:r>
              <a:rPr lang="en-GB" sz="1600" i="1" dirty="0">
                <a:solidFill>
                  <a:schemeClr val="accent2"/>
                </a:solidFill>
                <a:latin typeface="CaslonFS"/>
              </a:rPr>
              <a:t> toasted brioche with balsamic vinegar sauce and red sun dried tomatoes </a:t>
            </a:r>
          </a:p>
          <a:p>
            <a:endParaRPr lang="en-GB" sz="1600" i="1" dirty="0">
              <a:solidFill>
                <a:schemeClr val="accent2"/>
              </a:solidFill>
              <a:effectLst/>
            </a:endParaRPr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9307D918-5C94-8D1C-90BE-C4D7437D4BB7}"/>
              </a:ext>
            </a:extLst>
          </p:cNvPr>
          <p:cNvSpPr/>
          <p:nvPr/>
        </p:nvSpPr>
        <p:spPr>
          <a:xfrm>
            <a:off x="5475889" y="4698124"/>
            <a:ext cx="1249639" cy="998946"/>
          </a:xfrm>
          <a:prstGeom prst="heart">
            <a:avLst/>
          </a:prstGeom>
          <a:solidFill>
            <a:srgbClr val="954B35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624820 w 1249639"/>
                      <a:gd name="connsiteY0" fmla="*/ 249737 h 998946"/>
                      <a:gd name="connsiteX1" fmla="*/ 624820 w 1249639"/>
                      <a:gd name="connsiteY1" fmla="*/ 998946 h 998946"/>
                      <a:gd name="connsiteX2" fmla="*/ 624820 w 1249639"/>
                      <a:gd name="connsiteY2" fmla="*/ 249737 h 9989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49639" h="998946" fill="none" extrusionOk="0">
                        <a:moveTo>
                          <a:pt x="624820" y="249737"/>
                        </a:moveTo>
                        <a:cubicBezTo>
                          <a:pt x="781314" y="-405783"/>
                          <a:pt x="1726382" y="465156"/>
                          <a:pt x="624820" y="998946"/>
                        </a:cubicBezTo>
                        <a:cubicBezTo>
                          <a:pt x="-656512" y="236239"/>
                          <a:pt x="342737" y="-454436"/>
                          <a:pt x="624820" y="249737"/>
                        </a:cubicBezTo>
                        <a:close/>
                      </a:path>
                      <a:path w="1249639" h="998946" stroke="0" extrusionOk="0">
                        <a:moveTo>
                          <a:pt x="624820" y="249737"/>
                        </a:moveTo>
                        <a:cubicBezTo>
                          <a:pt x="792261" y="-543463"/>
                          <a:pt x="2232223" y="220980"/>
                          <a:pt x="624820" y="998946"/>
                        </a:cubicBezTo>
                        <a:cubicBezTo>
                          <a:pt x="-695792" y="350359"/>
                          <a:pt x="287436" y="-212106"/>
                          <a:pt x="624820" y="249737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518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53347-BA95-A3FC-FC10-90357DED1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066" y="1743691"/>
            <a:ext cx="8705088" cy="904916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2"/>
                </a:solidFill>
                <a:latin typeface="Zapfino" panose="03030300040707070C03" pitchFamily="66" charset="77"/>
              </a:rPr>
              <a:t>Drinks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8BB84-262E-5E04-1BCB-76D07C069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70066" y="3752194"/>
            <a:ext cx="8705089" cy="4572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b="1" dirty="0">
                <a:solidFill>
                  <a:srgbClr val="4F5945"/>
                </a:solidFill>
                <a:latin typeface="CaslonFS"/>
              </a:rPr>
              <a:t>by the glass </a:t>
            </a:r>
            <a:endParaRPr lang="en-GB" b="1" dirty="0">
              <a:solidFill>
                <a:srgbClr val="4F5945"/>
              </a:solidFill>
              <a:latin typeface="CaslonFS"/>
              <a:cs typeface="GillSans" panose="020B0502020104020203" pitchFamily="34" charset="-79"/>
            </a:endParaRP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Sauvignon Blanc £7.09 </a:t>
            </a: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Champagne Beau Joie Brut £7.95 </a:t>
            </a: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Prosecco Spumante £6.95               </a:t>
            </a: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Prosecco Frizzante £5.95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Bordeaux £7.09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Pinot Noir £7.09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Rosé Brut, Champagne £7.95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600" i="1" dirty="0">
              <a:solidFill>
                <a:schemeClr val="accent2"/>
              </a:solidFill>
              <a:latin typeface="GillSans" panose="020B0502020104020203" pitchFamily="34" charset="-79"/>
              <a:cs typeface="GillSans" panose="020B0502020104020203" pitchFamily="34" charset="-79"/>
            </a:endParaRPr>
          </a:p>
          <a:p>
            <a:pPr>
              <a:spcBef>
                <a:spcPts val="0"/>
              </a:spcBef>
            </a:pPr>
            <a:br>
              <a:rPr lang="en-GB" sz="1600" i="1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</a:br>
            <a:endParaRPr lang="en-GB" sz="1600" i="1" dirty="0">
              <a:solidFill>
                <a:schemeClr val="accent2"/>
              </a:solidFill>
              <a:latin typeface="GillSans" panose="020B0502020104020203" pitchFamily="34" charset="-79"/>
              <a:cs typeface="GillSans" panose="020B0502020104020203" pitchFamily="34" charset="-79"/>
            </a:endParaRPr>
          </a:p>
          <a:p>
            <a:endParaRPr lang="en-GB" sz="1800" i="1" dirty="0">
              <a:solidFill>
                <a:schemeClr val="accent2"/>
              </a:solidFill>
              <a:effectLst/>
            </a:endParaRPr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1056F121-71F4-9947-FF77-C2CE41DD7AD8}"/>
              </a:ext>
            </a:extLst>
          </p:cNvPr>
          <p:cNvSpPr/>
          <p:nvPr/>
        </p:nvSpPr>
        <p:spPr>
          <a:xfrm>
            <a:off x="5475889" y="4698124"/>
            <a:ext cx="1249639" cy="998946"/>
          </a:xfrm>
          <a:prstGeom prst="heart">
            <a:avLst/>
          </a:prstGeom>
          <a:solidFill>
            <a:srgbClr val="954B35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624820 w 1249639"/>
                      <a:gd name="connsiteY0" fmla="*/ 249737 h 998946"/>
                      <a:gd name="connsiteX1" fmla="*/ 624820 w 1249639"/>
                      <a:gd name="connsiteY1" fmla="*/ 998946 h 998946"/>
                      <a:gd name="connsiteX2" fmla="*/ 624820 w 1249639"/>
                      <a:gd name="connsiteY2" fmla="*/ 249737 h 9989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49639" h="998946" fill="none" extrusionOk="0">
                        <a:moveTo>
                          <a:pt x="624820" y="249737"/>
                        </a:moveTo>
                        <a:cubicBezTo>
                          <a:pt x="781314" y="-405783"/>
                          <a:pt x="1726382" y="465156"/>
                          <a:pt x="624820" y="998946"/>
                        </a:cubicBezTo>
                        <a:cubicBezTo>
                          <a:pt x="-656512" y="236239"/>
                          <a:pt x="342737" y="-454436"/>
                          <a:pt x="624820" y="249737"/>
                        </a:cubicBezTo>
                        <a:close/>
                      </a:path>
                      <a:path w="1249639" h="998946" stroke="0" extrusionOk="0">
                        <a:moveTo>
                          <a:pt x="624820" y="249737"/>
                        </a:moveTo>
                        <a:cubicBezTo>
                          <a:pt x="792261" y="-543463"/>
                          <a:pt x="2232223" y="220980"/>
                          <a:pt x="624820" y="998946"/>
                        </a:cubicBezTo>
                        <a:cubicBezTo>
                          <a:pt x="-695792" y="350359"/>
                          <a:pt x="287436" y="-212106"/>
                          <a:pt x="624820" y="249737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7E564-4283-8AE2-ADD2-7B3FFCFA2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315" y="1655412"/>
            <a:ext cx="8705088" cy="619682"/>
          </a:xfrm>
        </p:spPr>
        <p:txBody>
          <a:bodyPr rtlCol="0">
            <a:normAutofit fontScale="90000"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accent2"/>
                </a:solidFill>
                <a:latin typeface="Zapfino" panose="03030300040707070C03" pitchFamily="66" charset="77"/>
              </a:rPr>
              <a:t>Mains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FA000-38C2-F344-E543-424833904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207" y="3722779"/>
            <a:ext cx="11771586" cy="457200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r>
              <a:rPr lang="en-GB" sz="2000" b="1" i="1" dirty="0">
                <a:solidFill>
                  <a:srgbClr val="4F5945"/>
                </a:solidFill>
                <a:latin typeface="CaslonFS"/>
              </a:rPr>
              <a:t>PAN ROASTED SEABASS FILLETS </a:t>
            </a:r>
          </a:p>
          <a:p>
            <a:r>
              <a:rPr lang="en-GB" sz="1400" b="0" dirty="0">
                <a:solidFill>
                  <a:schemeClr val="accent2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  <a:t>Pan roasted fillet served with buttered baby potato on side with sauté green beans &amp; caper sauce</a:t>
            </a:r>
            <a:endParaRPr lang="en-GB" sz="1400" b="1" i="1" dirty="0">
              <a:solidFill>
                <a:schemeClr val="accent2"/>
              </a:solidFill>
              <a:latin typeface="GillSans" panose="020B0502020104020203" pitchFamily="34" charset="-79"/>
              <a:cs typeface="GillSans" panose="020B0502020104020203" pitchFamily="34" charset="-79"/>
            </a:endParaRPr>
          </a:p>
          <a:p>
            <a:r>
              <a:rPr lang="en-GB" sz="2000" b="1" i="1" dirty="0">
                <a:solidFill>
                  <a:srgbClr val="4F5945"/>
                </a:solidFill>
                <a:latin typeface="CaslonFS"/>
              </a:rPr>
              <a:t>BUTTER POACHED BEEF TENDERLOIN</a:t>
            </a:r>
          </a:p>
          <a:p>
            <a:r>
              <a:rPr lang="en-GB" sz="1400" dirty="0">
                <a:solidFill>
                  <a:schemeClr val="accent2"/>
                </a:solidFill>
                <a:latin typeface="GillSans" panose="020B0502020104020203" pitchFamily="34" charset="-79"/>
                <a:cs typeface="GillSans" panose="020B0502020104020203" pitchFamily="34" charset="-79"/>
              </a:rPr>
              <a:t>Beef Tenderloin Served with chargrilled in rosemary on side broccoli, roasted crushed baby potatoes </a:t>
            </a:r>
            <a:r>
              <a:rPr lang="en-GB" sz="1400" b="0" dirty="0">
                <a:solidFill>
                  <a:schemeClr val="accent2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  <a:t>with burnt butter &amp; goat cheese </a:t>
            </a:r>
          </a:p>
          <a:p>
            <a:r>
              <a:rPr lang="en-GB" sz="2000" b="1" i="1" dirty="0">
                <a:solidFill>
                  <a:srgbClr val="4F5945"/>
                </a:solidFill>
                <a:latin typeface="CaslonFS"/>
              </a:rPr>
              <a:t>RISOTTO AI FUNGHI (VG) (GF)</a:t>
            </a:r>
            <a:br>
              <a:rPr lang="en-GB" sz="1400" b="0" i="1" dirty="0">
                <a:solidFill>
                  <a:srgbClr val="4F5945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</a:br>
            <a:r>
              <a:rPr lang="en-GB" sz="1400" b="0" dirty="0">
                <a:solidFill>
                  <a:schemeClr val="accent2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  <a:t>Served with Truffles, </a:t>
            </a:r>
            <a:r>
              <a:rPr lang="en-GB" sz="1400" b="0" dirty="0" err="1">
                <a:solidFill>
                  <a:schemeClr val="accent2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  <a:t>parmigiano</a:t>
            </a:r>
            <a:r>
              <a:rPr lang="en-GB" sz="1400" b="0" dirty="0">
                <a:solidFill>
                  <a:schemeClr val="accent2"/>
                </a:solidFill>
                <a:effectLst/>
                <a:latin typeface="GillSans" panose="020B0502020104020203" pitchFamily="34" charset="-79"/>
                <a:cs typeface="GillSans" panose="020B0502020104020203" pitchFamily="34" charset="-79"/>
              </a:rPr>
              <a:t> Reggiano cheese &amp; peppercorn sauce</a:t>
            </a:r>
            <a:endParaRPr lang="en-GB" sz="1600" i="1" dirty="0">
              <a:solidFill>
                <a:srgbClr val="4F5945"/>
              </a:solidFill>
              <a:effectLst/>
            </a:endParaRPr>
          </a:p>
          <a:p>
            <a:endParaRPr lang="en-GB" sz="1600" i="1" dirty="0">
              <a:solidFill>
                <a:srgbClr val="4F5945"/>
              </a:solidFill>
              <a:effectLst/>
            </a:endParaRPr>
          </a:p>
        </p:txBody>
      </p:sp>
      <p:sp>
        <p:nvSpPr>
          <p:cNvPr id="8" name="Heart 7">
            <a:extLst>
              <a:ext uri="{FF2B5EF4-FFF2-40B4-BE49-F238E27FC236}">
                <a16:creationId xmlns:a16="http://schemas.microsoft.com/office/drawing/2014/main" id="{0EA36DAE-E433-AE0F-6E95-4A095BF828CF}"/>
              </a:ext>
            </a:extLst>
          </p:cNvPr>
          <p:cNvSpPr/>
          <p:nvPr/>
        </p:nvSpPr>
        <p:spPr>
          <a:xfrm>
            <a:off x="5471180" y="4855779"/>
            <a:ext cx="1249639" cy="998946"/>
          </a:xfrm>
          <a:prstGeom prst="heart">
            <a:avLst/>
          </a:prstGeom>
          <a:solidFill>
            <a:srgbClr val="954B35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624820 w 1249639"/>
                      <a:gd name="connsiteY0" fmla="*/ 249737 h 998946"/>
                      <a:gd name="connsiteX1" fmla="*/ 624820 w 1249639"/>
                      <a:gd name="connsiteY1" fmla="*/ 998946 h 998946"/>
                      <a:gd name="connsiteX2" fmla="*/ 624820 w 1249639"/>
                      <a:gd name="connsiteY2" fmla="*/ 249737 h 9989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49639" h="998946" fill="none" extrusionOk="0">
                        <a:moveTo>
                          <a:pt x="624820" y="249737"/>
                        </a:moveTo>
                        <a:cubicBezTo>
                          <a:pt x="781314" y="-405783"/>
                          <a:pt x="1726382" y="465156"/>
                          <a:pt x="624820" y="998946"/>
                        </a:cubicBezTo>
                        <a:cubicBezTo>
                          <a:pt x="-656512" y="236239"/>
                          <a:pt x="342737" y="-454436"/>
                          <a:pt x="624820" y="249737"/>
                        </a:cubicBezTo>
                        <a:close/>
                      </a:path>
                      <a:path w="1249639" h="998946" stroke="0" extrusionOk="0">
                        <a:moveTo>
                          <a:pt x="624820" y="249737"/>
                        </a:moveTo>
                        <a:cubicBezTo>
                          <a:pt x="792261" y="-543463"/>
                          <a:pt x="2232223" y="220980"/>
                          <a:pt x="624820" y="998946"/>
                        </a:cubicBezTo>
                        <a:cubicBezTo>
                          <a:pt x="-695792" y="350359"/>
                          <a:pt x="287436" y="-212106"/>
                          <a:pt x="624820" y="249737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980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53347-BA95-A3FC-FC10-90357DED1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066" y="1743691"/>
            <a:ext cx="8705088" cy="200253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/>
                </a:solidFill>
                <a:latin typeface="Zapfino" panose="03030300040707070C03" pitchFamily="66" charset="77"/>
              </a:rPr>
              <a:t>Desserts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8BB84-262E-5E04-1BCB-76D07C069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70066" y="3633686"/>
            <a:ext cx="8705089" cy="4572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b="1" dirty="0">
                <a:solidFill>
                  <a:srgbClr val="4F5945"/>
                </a:solidFill>
                <a:latin typeface="CaslonFS"/>
              </a:rPr>
              <a:t>LOVE &amp; PASSION</a:t>
            </a:r>
            <a:endParaRPr lang="en-GB" sz="2000" dirty="0">
              <a:solidFill>
                <a:srgbClr val="4F5945"/>
              </a:solidFill>
              <a:effectLst/>
            </a:endParaRP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effectLst/>
                <a:latin typeface="CaslonFS"/>
              </a:rPr>
              <a:t>Chocolate fondue with marshmallows, chocolate brownies, strawberries, pineapple, chocolate truffle &amp; fresh cream</a:t>
            </a:r>
          </a:p>
          <a:p>
            <a:pPr>
              <a:spcBef>
                <a:spcPts val="0"/>
              </a:spcBef>
            </a:pPr>
            <a:endParaRPr lang="en-GB" sz="2000" b="1" i="1" dirty="0">
              <a:solidFill>
                <a:srgbClr val="4F5945"/>
              </a:solidFill>
              <a:latin typeface="CaslonFS"/>
            </a:endParaRPr>
          </a:p>
          <a:p>
            <a:pPr>
              <a:spcBef>
                <a:spcPts val="0"/>
              </a:spcBef>
            </a:pPr>
            <a:r>
              <a:rPr lang="en-GB" sz="2000" b="1" dirty="0">
                <a:solidFill>
                  <a:srgbClr val="4F5945"/>
                </a:solidFill>
                <a:latin typeface="CaslonFS"/>
              </a:rPr>
              <a:t>CHOCOLATE STRAWBERRY MOUSSE</a:t>
            </a:r>
          </a:p>
          <a:p>
            <a:pPr>
              <a:spcBef>
                <a:spcPts val="0"/>
              </a:spcBef>
            </a:pPr>
            <a:r>
              <a:rPr lang="en-GB" sz="1600" i="1" dirty="0">
                <a:solidFill>
                  <a:schemeClr val="accent2"/>
                </a:solidFill>
                <a:latin typeface="CaslonFS"/>
              </a:rPr>
              <a:t>Served with chunks of white, milk and dark chocolate. On side with chocolate sauce, vanilla dairy ice cream and Strawberry Gelato</a:t>
            </a:r>
          </a:p>
          <a:p>
            <a:endParaRPr lang="en-GB" sz="1600" i="1" dirty="0">
              <a:solidFill>
                <a:schemeClr val="accent2"/>
              </a:solidFill>
              <a:effectLst/>
            </a:endParaRPr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9307D918-5C94-8D1C-90BE-C4D7437D4BB7}"/>
              </a:ext>
            </a:extLst>
          </p:cNvPr>
          <p:cNvSpPr/>
          <p:nvPr/>
        </p:nvSpPr>
        <p:spPr>
          <a:xfrm>
            <a:off x="5475889" y="4698124"/>
            <a:ext cx="1249639" cy="998946"/>
          </a:xfrm>
          <a:prstGeom prst="heart">
            <a:avLst/>
          </a:prstGeom>
          <a:solidFill>
            <a:srgbClr val="954B35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624820 w 1249639"/>
                      <a:gd name="connsiteY0" fmla="*/ 249737 h 998946"/>
                      <a:gd name="connsiteX1" fmla="*/ 624820 w 1249639"/>
                      <a:gd name="connsiteY1" fmla="*/ 998946 h 998946"/>
                      <a:gd name="connsiteX2" fmla="*/ 624820 w 1249639"/>
                      <a:gd name="connsiteY2" fmla="*/ 249737 h 9989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49639" h="998946" fill="none" extrusionOk="0">
                        <a:moveTo>
                          <a:pt x="624820" y="249737"/>
                        </a:moveTo>
                        <a:cubicBezTo>
                          <a:pt x="781314" y="-405783"/>
                          <a:pt x="1726382" y="465156"/>
                          <a:pt x="624820" y="998946"/>
                        </a:cubicBezTo>
                        <a:cubicBezTo>
                          <a:pt x="-656512" y="236239"/>
                          <a:pt x="342737" y="-454436"/>
                          <a:pt x="624820" y="249737"/>
                        </a:cubicBezTo>
                        <a:close/>
                      </a:path>
                      <a:path w="1249639" h="998946" stroke="0" extrusionOk="0">
                        <a:moveTo>
                          <a:pt x="624820" y="249737"/>
                        </a:moveTo>
                        <a:cubicBezTo>
                          <a:pt x="792261" y="-543463"/>
                          <a:pt x="2232223" y="220980"/>
                          <a:pt x="624820" y="998946"/>
                        </a:cubicBezTo>
                        <a:cubicBezTo>
                          <a:pt x="-695792" y="350359"/>
                          <a:pt x="287436" y="-212106"/>
                          <a:pt x="624820" y="249737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1952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0FC81-7391-39B9-D089-4E2869FD3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71A679-C1FA-2E89-CD9A-F9F5A8686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menu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15C6F9-5404-6624-74A4-D1D94AD7A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8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1D1ACB-0AD2-FF20-D79E-52ED975A7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0" y="4760976"/>
            <a:ext cx="5065776" cy="66446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954B3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https://www.countryliving.com/food-drinks/g1115/romantic-valentines-day-dinners/</a:t>
            </a:r>
            <a:endParaRPr lang="en-GB" sz="1400" dirty="0">
              <a:solidFill>
                <a:srgbClr val="954B35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954B3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https://www.webstaurantstore.com/blog/1630/valentines-day-menu-ideas.html</a:t>
            </a:r>
            <a:endParaRPr lang="en-GB" sz="1400" dirty="0">
              <a:solidFill>
                <a:srgbClr val="954B35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954B35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https://www.highspeedtraining.co.uk/hub/menu-engineering/</a:t>
            </a:r>
            <a:endParaRPr lang="en-GB" sz="1400" dirty="0">
              <a:solidFill>
                <a:srgbClr val="954B35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954B35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https://catalaconsulting.co.uk/menu-engineering-everything/</a:t>
            </a:r>
            <a:endParaRPr lang="en-GB" sz="1400" dirty="0">
              <a:solidFill>
                <a:srgbClr val="954B35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954B35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https://www.numbeo.com/food-prices/country_result.jsp?country=United+Kingdom</a:t>
            </a:r>
            <a:endParaRPr lang="en-GB" sz="1400" dirty="0">
              <a:solidFill>
                <a:srgbClr val="954B35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954B35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https://menuprice.co/uk</a:t>
            </a:r>
            <a:endParaRPr lang="en-GB" sz="1400" dirty="0">
              <a:solidFill>
                <a:srgbClr val="954B35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954B35"/>
              </a:solidFill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C8F510D-A946-2C5C-0295-E1246A73BF6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solidFill>
                  <a:srgbClr val="954B35"/>
                </a:solidFill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4132917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rgbClr val="954B35"/>
                </a:solidFill>
              </a:rPr>
              <a:t>Thank you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5BEFC1E-38AF-FFB6-7B4C-DD4B3BBFBC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1556" t="25444" r="26326" b="32984"/>
          <a:stretch/>
        </p:blipFill>
        <p:spPr>
          <a:xfrm>
            <a:off x="7777655" y="1250731"/>
            <a:ext cx="3699642" cy="3764549"/>
          </a:xfrm>
        </p:spPr>
      </p:pic>
      <p:sp>
        <p:nvSpPr>
          <p:cNvPr id="8" name="Heart 7">
            <a:extLst>
              <a:ext uri="{FF2B5EF4-FFF2-40B4-BE49-F238E27FC236}">
                <a16:creationId xmlns:a16="http://schemas.microsoft.com/office/drawing/2014/main" id="{77C3C542-4F0B-AAE8-E6AC-458534617AE1}"/>
              </a:ext>
            </a:extLst>
          </p:cNvPr>
          <p:cNvSpPr/>
          <p:nvPr/>
        </p:nvSpPr>
        <p:spPr>
          <a:xfrm>
            <a:off x="5570483" y="2745364"/>
            <a:ext cx="1249639" cy="998946"/>
          </a:xfrm>
          <a:prstGeom prst="heart">
            <a:avLst/>
          </a:prstGeom>
          <a:solidFill>
            <a:srgbClr val="954B35"/>
          </a:solidFill>
          <a:ln w="38100">
            <a:solidFill>
              <a:schemeClr val="accent2"/>
            </a:solidFill>
            <a:prstDash val="dash"/>
            <a:extLst>
              <a:ext uri="{C807C97D-BFC1-408E-A445-0C87EB9F89A2}">
                <ask:lineSketchStyleProps xmlns:ask="http://schemas.microsoft.com/office/drawing/2018/sketchyshapes" sd="4138900056">
                  <a:custGeom>
                    <a:avLst/>
                    <a:gdLst>
                      <a:gd name="connsiteX0" fmla="*/ 624820 w 1249639"/>
                      <a:gd name="connsiteY0" fmla="*/ 249737 h 998946"/>
                      <a:gd name="connsiteX1" fmla="*/ 624820 w 1249639"/>
                      <a:gd name="connsiteY1" fmla="*/ 998946 h 998946"/>
                      <a:gd name="connsiteX2" fmla="*/ 624820 w 1249639"/>
                      <a:gd name="connsiteY2" fmla="*/ 249737 h 9989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49639" h="998946" fill="none" extrusionOk="0">
                        <a:moveTo>
                          <a:pt x="624820" y="249737"/>
                        </a:moveTo>
                        <a:cubicBezTo>
                          <a:pt x="781314" y="-405783"/>
                          <a:pt x="1726382" y="465156"/>
                          <a:pt x="624820" y="998946"/>
                        </a:cubicBezTo>
                        <a:cubicBezTo>
                          <a:pt x="-656512" y="236239"/>
                          <a:pt x="342737" y="-454436"/>
                          <a:pt x="624820" y="249737"/>
                        </a:cubicBezTo>
                        <a:close/>
                      </a:path>
                      <a:path w="1249639" h="998946" stroke="0" extrusionOk="0">
                        <a:moveTo>
                          <a:pt x="624820" y="249737"/>
                        </a:moveTo>
                        <a:cubicBezTo>
                          <a:pt x="792261" y="-543463"/>
                          <a:pt x="2232223" y="220980"/>
                          <a:pt x="624820" y="998946"/>
                        </a:cubicBezTo>
                        <a:cubicBezTo>
                          <a:pt x="-695792" y="350359"/>
                          <a:pt x="287436" y="-212106"/>
                          <a:pt x="624820" y="249737"/>
                        </a:cubicBezTo>
                        <a:close/>
                      </a:path>
                    </a:pathLst>
                  </a:cu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384BFC8-02DA-464F-AE97-4951BE47415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7F5C475-47AD-432E-9A10-9421DF1AA1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9915FD3-F777-4046-A12C-BE3860E324B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TM56410444</Template>
  <TotalTime>0</TotalTime>
  <Words>466</Words>
  <Application>Microsoft Macintosh PowerPoint</Application>
  <PresentationFormat>Widescreen</PresentationFormat>
  <Paragraphs>60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Arial</vt:lpstr>
      <vt:lpstr>Baskerville</vt:lpstr>
      <vt:lpstr>Baskerville Old Face</vt:lpstr>
      <vt:lpstr>Calibri</vt:lpstr>
      <vt:lpstr>CaslonFS</vt:lpstr>
      <vt:lpstr>Gill Sans Light</vt:lpstr>
      <vt:lpstr>Gill Sans Nova</vt:lpstr>
      <vt:lpstr>Gill Sans Nova Light</vt:lpstr>
      <vt:lpstr>GillSans</vt:lpstr>
      <vt:lpstr>Zapfino</vt:lpstr>
      <vt:lpstr>Office Theme</vt:lpstr>
      <vt:lpstr>Valentines Day Menu</vt:lpstr>
      <vt:lpstr>Love is in the Air  Prix Fixe Menu</vt:lpstr>
      <vt:lpstr>We care about you</vt:lpstr>
      <vt:lpstr>Starters</vt:lpstr>
      <vt:lpstr>Drinks</vt:lpstr>
      <vt:lpstr>Mains</vt:lpstr>
      <vt:lpstr>Desserts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2022-07-27T06:38:31Z</dcterms:created>
  <dcterms:modified xsi:type="dcterms:W3CDTF">2023-02-17T18:15:15Z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