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CBCA8-B2A6-4B38-B233-231502CD3FF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0C59-5B85-40C1-9037-7798586355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1922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CBCA8-B2A6-4B38-B233-231502CD3FF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0C59-5B85-40C1-9037-7798586355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646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CBCA8-B2A6-4B38-B233-231502CD3FF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0C59-5B85-40C1-9037-7798586355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7370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CBCA8-B2A6-4B38-B233-231502CD3FF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0C59-5B85-40C1-9037-7798586355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6490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CBCA8-B2A6-4B38-B233-231502CD3FF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0C59-5B85-40C1-9037-7798586355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252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CBCA8-B2A6-4B38-B233-231502CD3FF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0C59-5B85-40C1-9037-7798586355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895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CBCA8-B2A6-4B38-B233-231502CD3FF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0C59-5B85-40C1-9037-7798586355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93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CBCA8-B2A6-4B38-B233-231502CD3FF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0C59-5B85-40C1-9037-7798586355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064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CBCA8-B2A6-4B38-B233-231502CD3FF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0C59-5B85-40C1-9037-7798586355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7863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CBCA8-B2A6-4B38-B233-231502CD3FF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0C59-5B85-40C1-9037-7798586355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340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CBCA8-B2A6-4B38-B233-231502CD3FF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0C59-5B85-40C1-9037-7798586355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0620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CBCA8-B2A6-4B38-B233-231502CD3FF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0C59-5B85-40C1-9037-7798586355D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291160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CBCA8-B2A6-4B38-B233-231502CD3FF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0C59-5B85-40C1-9037-7798586355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0675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CBCA8-B2A6-4B38-B233-231502CD3FF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0C59-5B85-40C1-9037-7798586355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1003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CBCA8-B2A6-4B38-B233-231502CD3FF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0C59-5B85-40C1-9037-7798586355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9370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CBCA8-B2A6-4B38-B233-231502CD3FF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0C59-5B85-40C1-9037-7798586355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8121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CBCA8-B2A6-4B38-B233-231502CD3FF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60C59-5B85-40C1-9037-7798586355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7402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F7CBCA8-B2A6-4B38-B233-231502CD3FF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C60C59-5B85-40C1-9037-7798586355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4781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107C8-8A7D-B870-9E72-1E763B47082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Results Write up – what to Need.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238DFC-98EE-B349-8918-EFFA1BC92B1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One way Anova. </a:t>
            </a:r>
          </a:p>
        </p:txBody>
      </p:sp>
    </p:spTree>
    <p:extLst>
      <p:ext uri="{BB962C8B-B14F-4D97-AF65-F5344CB8AC3E}">
        <p14:creationId xmlns:p14="http://schemas.microsoft.com/office/powerpoint/2010/main" val="3681839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4DC99-6E8A-F656-7213-686481068A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to include in a results for a One –Way Anova.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EBAB48-C3F1-02B4-55E5-76E5ABE6A2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Results. </a:t>
            </a:r>
          </a:p>
          <a:p>
            <a:endParaRPr lang="en-GB" dirty="0"/>
          </a:p>
          <a:p>
            <a:r>
              <a:rPr lang="en-GB" dirty="0"/>
              <a:t>Underneath the heading results – just briefly re-iterate the aim of the study and the research hypothesis. </a:t>
            </a:r>
          </a:p>
          <a:p>
            <a:endParaRPr lang="en-GB" dirty="0"/>
          </a:p>
          <a:p>
            <a:r>
              <a:rPr lang="en-GB" dirty="0"/>
              <a:t>Descriptive Statistics. </a:t>
            </a:r>
          </a:p>
          <a:p>
            <a:pPr lvl="1"/>
            <a:r>
              <a:rPr lang="en-GB" dirty="0"/>
              <a:t>Make this a subheading and then include a table of your descriptives. </a:t>
            </a:r>
          </a:p>
          <a:p>
            <a:pPr lvl="1"/>
            <a:r>
              <a:rPr lang="en-GB" dirty="0"/>
              <a:t>Make sure you label you table and format it all inline with APA formatting.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0579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B95AF-87A1-4DEA-B2D8-D9CD2096E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Exemplar 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683BE4-5D98-DEC6-FAAD-A98BD95D8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Table 1…… Blah Blah Blah. 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71F3AB9-07D0-1F49-A0BC-EB41CCD825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8794290"/>
              </p:ext>
            </p:extLst>
          </p:nvPr>
        </p:nvGraphicFramePr>
        <p:xfrm>
          <a:off x="1788543" y="2806460"/>
          <a:ext cx="7389963" cy="2990492"/>
        </p:xfrm>
        <a:graphic>
          <a:graphicData uri="http://schemas.openxmlformats.org/drawingml/2006/table">
            <a:tbl>
              <a:tblPr firstRow="1" firstCol="1" bandRow="1"/>
              <a:tblGrid>
                <a:gridCol w="1914702">
                  <a:extLst>
                    <a:ext uri="{9D8B030D-6E8A-4147-A177-3AD203B41FA5}">
                      <a16:colId xmlns:a16="http://schemas.microsoft.com/office/drawing/2014/main" val="2864878302"/>
                    </a:ext>
                  </a:extLst>
                </a:gridCol>
                <a:gridCol w="1896670">
                  <a:extLst>
                    <a:ext uri="{9D8B030D-6E8A-4147-A177-3AD203B41FA5}">
                      <a16:colId xmlns:a16="http://schemas.microsoft.com/office/drawing/2014/main" val="2007421830"/>
                    </a:ext>
                  </a:extLst>
                </a:gridCol>
                <a:gridCol w="1827000">
                  <a:extLst>
                    <a:ext uri="{9D8B030D-6E8A-4147-A177-3AD203B41FA5}">
                      <a16:colId xmlns:a16="http://schemas.microsoft.com/office/drawing/2014/main" val="1991053282"/>
                    </a:ext>
                  </a:extLst>
                </a:gridCol>
                <a:gridCol w="1751591">
                  <a:extLst>
                    <a:ext uri="{9D8B030D-6E8A-4147-A177-3AD203B41FA5}">
                      <a16:colId xmlns:a16="http://schemas.microsoft.com/office/drawing/2014/main" val="358418372"/>
                    </a:ext>
                  </a:extLst>
                </a:gridCol>
              </a:tblGrid>
              <a:tr h="74762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Group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Mean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SD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N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70110552"/>
                  </a:ext>
                </a:extLst>
              </a:tr>
              <a:tr h="74762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IV (Level 1)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06147094"/>
                  </a:ext>
                </a:extLst>
              </a:tr>
              <a:tr h="74762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IV (Level 2)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1818559"/>
                  </a:ext>
                </a:extLst>
              </a:tr>
              <a:tr h="74762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IV (Level 3)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54642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1347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021C5-1576-D7D0-85E2-8ED8EB167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Then what……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A249F-0336-7FBA-3B06-29F27C198E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Underneath your table you then discuss the mean scores. </a:t>
            </a:r>
          </a:p>
          <a:p>
            <a:endParaRPr lang="en-GB" dirty="0"/>
          </a:p>
          <a:p>
            <a:r>
              <a:rPr lang="en-GB" dirty="0"/>
              <a:t>From Table 1 it can be seen that numerically ……… </a:t>
            </a:r>
          </a:p>
          <a:p>
            <a:pPr lvl="1"/>
            <a:r>
              <a:rPr lang="en-GB" dirty="0"/>
              <a:t>You can still report the Means and Standard Deviations here even though you have mentioned them in the table (</a:t>
            </a:r>
            <a:r>
              <a:rPr lang="en-GB" i="1" dirty="0"/>
              <a:t>M</a:t>
            </a:r>
            <a:r>
              <a:rPr lang="en-GB" dirty="0"/>
              <a:t> = …., </a:t>
            </a:r>
            <a:r>
              <a:rPr lang="en-GB" i="1" dirty="0"/>
              <a:t>SD</a:t>
            </a:r>
            <a:r>
              <a:rPr lang="en-GB" dirty="0"/>
              <a:t> = )</a:t>
            </a:r>
          </a:p>
          <a:p>
            <a:endParaRPr lang="en-GB" dirty="0"/>
          </a:p>
          <a:p>
            <a:r>
              <a:rPr lang="en-GB" dirty="0"/>
              <a:t>What can you infer from this? </a:t>
            </a:r>
          </a:p>
          <a:p>
            <a:endParaRPr lang="en-GB" dirty="0"/>
          </a:p>
          <a:p>
            <a:r>
              <a:rPr lang="en-GB" dirty="0"/>
              <a:t>DO NOT TALK ABOUT STATISTICS AT THIS STAGE. </a:t>
            </a:r>
          </a:p>
        </p:txBody>
      </p:sp>
    </p:spTree>
    <p:extLst>
      <p:ext uri="{BB962C8B-B14F-4D97-AF65-F5344CB8AC3E}">
        <p14:creationId xmlns:p14="http://schemas.microsoft.com/office/powerpoint/2010/main" val="13621905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93B49-9BC8-6CB4-A99E-B3039DA6A4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Then what……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4FEC7-F220-906B-6022-8BD10623F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After you have discussed the what the means looks like (REMEMBER NO MENTIONING OF STATISTICAL SIGNIFICANCE AT THIS STAGE) the next step is to START TO DISCUSS THE ANOVA. </a:t>
            </a:r>
          </a:p>
          <a:p>
            <a:endParaRPr lang="en-GB" dirty="0"/>
          </a:p>
          <a:p>
            <a:r>
              <a:rPr lang="en-GB" dirty="0"/>
              <a:t>New Paragraph. In order to test the hypothesis that ……. a one way between groups / within groups ANOVA was performed. Prior to conducting the Anova the assumption of homogeneity of variances was tested based on the Levene’s </a:t>
            </a:r>
            <a:r>
              <a:rPr lang="en-GB" i="1" dirty="0"/>
              <a:t>F</a:t>
            </a:r>
            <a:r>
              <a:rPr lang="en-GB" dirty="0"/>
              <a:t> Test. The Levene’s </a:t>
            </a:r>
            <a:r>
              <a:rPr lang="en-GB" i="1" dirty="0"/>
              <a:t>F</a:t>
            </a:r>
            <a:r>
              <a:rPr lang="en-GB" dirty="0"/>
              <a:t> test showcased that the assumption of homogeneity of variances was satisfied ... Report Levene’s test here….. meeting the criteria to run the one way between/within groups ANOVA.  </a:t>
            </a:r>
          </a:p>
        </p:txBody>
      </p:sp>
    </p:spTree>
    <p:extLst>
      <p:ext uri="{BB962C8B-B14F-4D97-AF65-F5344CB8AC3E}">
        <p14:creationId xmlns:p14="http://schemas.microsoft.com/office/powerpoint/2010/main" val="36830962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DFC99-7FC1-62D1-5EC6-A9928E389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Then what…..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ED077-C848-2B48-8154-4716E36CFE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New Paragraph. </a:t>
            </a:r>
          </a:p>
          <a:p>
            <a:endParaRPr lang="en-GB" dirty="0"/>
          </a:p>
          <a:p>
            <a:r>
              <a:rPr lang="en-GB" dirty="0"/>
              <a:t>Report the ANOVA – first the ANOVA as a whole (not the post Hoc yet). Was it significant? Can we REJECT the null hypothesis of NO DIFFERENCE? – If yes, we can say this. </a:t>
            </a:r>
          </a:p>
          <a:p>
            <a:endParaRPr lang="en-GB" dirty="0"/>
          </a:p>
          <a:p>
            <a:r>
              <a:rPr lang="en-GB" dirty="0"/>
              <a:t>The one-way between/within groups ANOVA reported a statistically significant effect, F (.,..) = …, </a:t>
            </a:r>
            <a:r>
              <a:rPr lang="en-GB" i="1" dirty="0"/>
              <a:t>p</a:t>
            </a:r>
            <a:r>
              <a:rPr lang="en-GB" dirty="0"/>
              <a:t>…., </a:t>
            </a:r>
            <a:r>
              <a:rPr lang="el-GR" i="1" dirty="0"/>
              <a:t>η</a:t>
            </a:r>
            <a:r>
              <a:rPr lang="en-GB" i="1" dirty="0"/>
              <a:t>p</a:t>
            </a:r>
            <a:r>
              <a:rPr lang="en-GB" i="1" baseline="14000" dirty="0"/>
              <a:t>2</a:t>
            </a:r>
            <a:r>
              <a:rPr lang="en-GB" i="1" dirty="0"/>
              <a:t>….</a:t>
            </a:r>
            <a:r>
              <a:rPr lang="en-GB" dirty="0"/>
              <a:t>Therefore, the null hypothesis of no differences in…. between the two groups was rejected.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45296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BC63D-8172-12E9-04C6-BB1D666B1F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Then what….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35437-B680-380D-37C4-16B0796D72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Need to talk about the Post Hoc Tests. </a:t>
            </a:r>
          </a:p>
          <a:p>
            <a:endParaRPr lang="en-GB" dirty="0"/>
          </a:p>
          <a:p>
            <a:r>
              <a:rPr lang="en-GB" dirty="0"/>
              <a:t>To evaluate the differences between the groups further, the statistically significant ANOVA was followed up with three Tukey HSD post-hoc tests. Then report the Tukey Test (mean difference and </a:t>
            </a:r>
            <a:r>
              <a:rPr lang="en-GB" i="1" dirty="0"/>
              <a:t>P</a:t>
            </a:r>
            <a:r>
              <a:rPr lang="en-GB" dirty="0"/>
              <a:t> value) and highlight what this means in relation to your hypothesis. </a:t>
            </a:r>
          </a:p>
          <a:p>
            <a:endParaRPr lang="en-GB" dirty="0"/>
          </a:p>
          <a:p>
            <a:r>
              <a:rPr lang="en-GB" dirty="0"/>
              <a:t>Do this for all of the Post Hoc tests, significant and non-significant.</a:t>
            </a:r>
          </a:p>
          <a:p>
            <a:endParaRPr lang="en-GB" dirty="0"/>
          </a:p>
          <a:p>
            <a:r>
              <a:rPr lang="en-GB" dirty="0"/>
              <a:t>Then you can move onto your next chapter…. Discussion.  </a:t>
            </a:r>
          </a:p>
        </p:txBody>
      </p:sp>
    </p:spTree>
    <p:extLst>
      <p:ext uri="{BB962C8B-B14F-4D97-AF65-F5344CB8AC3E}">
        <p14:creationId xmlns:p14="http://schemas.microsoft.com/office/powerpoint/2010/main" val="19222674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63</TotalTime>
  <Words>458</Words>
  <Application>Microsoft Office PowerPoint</Application>
  <PresentationFormat>Widescreen</PresentationFormat>
  <Paragraphs>55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Arial</vt:lpstr>
      <vt:lpstr>Century Gothic</vt:lpstr>
      <vt:lpstr>Wingdings 3</vt:lpstr>
      <vt:lpstr>Ion</vt:lpstr>
      <vt:lpstr>Results Write up – what to Need. </vt:lpstr>
      <vt:lpstr>What to include in a results for a One –Way Anova. </vt:lpstr>
      <vt:lpstr>Exemplar Table</vt:lpstr>
      <vt:lpstr>Then what…… </vt:lpstr>
      <vt:lpstr>Then what……</vt:lpstr>
      <vt:lpstr>Then what….. </vt:lpstr>
      <vt:lpstr>Then what….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Stuart Jones</dc:creator>
  <cp:lastModifiedBy>Stuart Jones</cp:lastModifiedBy>
  <cp:revision>1</cp:revision>
  <dcterms:created xsi:type="dcterms:W3CDTF">2025-03-21T16:31:56Z</dcterms:created>
  <dcterms:modified xsi:type="dcterms:W3CDTF">2025-03-21T17:35:24Z</dcterms:modified>
</cp:coreProperties>
</file>