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81" r:id="rId3"/>
    <p:sldId id="275" r:id="rId4"/>
    <p:sldId id="276" r:id="rId5"/>
    <p:sldId id="262" r:id="rId6"/>
    <p:sldId id="278" r:id="rId7"/>
    <p:sldId id="264" r:id="rId8"/>
    <p:sldId id="280" r:id="rId9"/>
    <p:sldId id="265" r:id="rId10"/>
    <p:sldId id="279" r:id="rId11"/>
    <p:sldId id="267" r:id="rId12"/>
    <p:sldId id="282" r:id="rId13"/>
    <p:sldId id="284" r:id="rId14"/>
    <p:sldId id="269" r:id="rId15"/>
    <p:sldId id="271" r:id="rId16"/>
    <p:sldId id="272" r:id="rId17"/>
    <p:sldId id="273" r:id="rId18"/>
    <p:sldId id="274" r:id="rId1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91" d="100"/>
          <a:sy n="91" d="100"/>
        </p:scale>
        <p:origin x="139" y="5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27F56E5-3EF2-436E-930D-DB33BDD45705}"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1E1C6C9A-AEAF-49C2-9CB6-5D0F2F7AFC31}">
      <dgm:prSet custT="1"/>
      <dgm:spPr/>
      <dgm:t>
        <a:bodyPr/>
        <a:lstStyle/>
        <a:p>
          <a:r>
            <a:rPr lang="en-GB" sz="3600" dirty="0"/>
            <a:t>Examples of telehealth </a:t>
          </a:r>
          <a:endParaRPr lang="en-US" sz="3600" dirty="0"/>
        </a:p>
      </dgm:t>
    </dgm:pt>
    <dgm:pt modelId="{B50C1373-2EEE-484D-A0EE-3BA334464DEF}" type="parTrans" cxnId="{1AB95316-DB05-47BA-9ACB-EE7755C837E1}">
      <dgm:prSet/>
      <dgm:spPr/>
      <dgm:t>
        <a:bodyPr/>
        <a:lstStyle/>
        <a:p>
          <a:endParaRPr lang="en-US"/>
        </a:p>
      </dgm:t>
    </dgm:pt>
    <dgm:pt modelId="{FFFFA966-20CC-444C-BED4-635CC40587C6}" type="sibTrans" cxnId="{1AB95316-DB05-47BA-9ACB-EE7755C837E1}">
      <dgm:prSet/>
      <dgm:spPr/>
      <dgm:t>
        <a:bodyPr/>
        <a:lstStyle/>
        <a:p>
          <a:endParaRPr lang="en-US"/>
        </a:p>
      </dgm:t>
    </dgm:pt>
    <dgm:pt modelId="{67244BC5-F878-41F0-A727-B42BFCE3B06F}">
      <dgm:prSet custT="1"/>
      <dgm:spPr/>
      <dgm:t>
        <a:bodyPr/>
        <a:lstStyle/>
        <a:p>
          <a:r>
            <a:rPr lang="en-GB" sz="1800" dirty="0"/>
            <a:t>Video consultations with a GP or nurse</a:t>
          </a:r>
          <a:endParaRPr lang="en-US" sz="1800" dirty="0"/>
        </a:p>
      </dgm:t>
    </dgm:pt>
    <dgm:pt modelId="{DF9C40CB-4F8F-4F0B-B47A-98C7BF94E3B2}" type="parTrans" cxnId="{1F5B248D-771D-43A1-9513-9E0B4155D530}">
      <dgm:prSet/>
      <dgm:spPr/>
      <dgm:t>
        <a:bodyPr/>
        <a:lstStyle/>
        <a:p>
          <a:endParaRPr lang="en-US"/>
        </a:p>
      </dgm:t>
    </dgm:pt>
    <dgm:pt modelId="{028D2ADA-D010-4058-845C-3EDD61A3C761}" type="sibTrans" cxnId="{1F5B248D-771D-43A1-9513-9E0B4155D530}">
      <dgm:prSet/>
      <dgm:spPr/>
      <dgm:t>
        <a:bodyPr/>
        <a:lstStyle/>
        <a:p>
          <a:endParaRPr lang="en-US"/>
        </a:p>
      </dgm:t>
    </dgm:pt>
    <dgm:pt modelId="{EAE99996-EF81-48CB-8F5B-1772D7BB9FA3}">
      <dgm:prSet custT="1"/>
      <dgm:spPr/>
      <dgm:t>
        <a:bodyPr/>
        <a:lstStyle/>
        <a:p>
          <a:r>
            <a:rPr lang="en-GB" sz="1800" dirty="0"/>
            <a:t>Remote monitoring of blood pressure, heart rate or blood glucose levels.</a:t>
          </a:r>
          <a:endParaRPr lang="en-US" sz="1800" dirty="0"/>
        </a:p>
      </dgm:t>
    </dgm:pt>
    <dgm:pt modelId="{06F4703B-C159-4CA9-BE34-EC04E3DFC3FF}" type="parTrans" cxnId="{49E20D30-D58A-488E-B497-CBE052DC4038}">
      <dgm:prSet/>
      <dgm:spPr/>
      <dgm:t>
        <a:bodyPr/>
        <a:lstStyle/>
        <a:p>
          <a:endParaRPr lang="en-US"/>
        </a:p>
      </dgm:t>
    </dgm:pt>
    <dgm:pt modelId="{FEE2AD30-6F44-4F8D-8D67-5E33F6362099}" type="sibTrans" cxnId="{49E20D30-D58A-488E-B497-CBE052DC4038}">
      <dgm:prSet/>
      <dgm:spPr/>
      <dgm:t>
        <a:bodyPr/>
        <a:lstStyle/>
        <a:p>
          <a:endParaRPr lang="en-US"/>
        </a:p>
      </dgm:t>
    </dgm:pt>
    <dgm:pt modelId="{AD435F3C-7D58-4677-AA6F-ADE097E0F226}">
      <dgm:prSet custT="1"/>
      <dgm:spPr/>
      <dgm:t>
        <a:bodyPr/>
        <a:lstStyle/>
        <a:p>
          <a:r>
            <a:rPr lang="en-GB" sz="1800" dirty="0"/>
            <a:t>Online consultations to discuss medication or symptoms</a:t>
          </a:r>
          <a:r>
            <a:rPr lang="en-GB" sz="2200" dirty="0"/>
            <a:t>.</a:t>
          </a:r>
          <a:endParaRPr lang="en-US" sz="2200" dirty="0"/>
        </a:p>
      </dgm:t>
    </dgm:pt>
    <dgm:pt modelId="{78D88B30-6314-4800-9020-68E55B8A596E}" type="parTrans" cxnId="{E168004C-CCF3-49EE-A913-48D2594AB860}">
      <dgm:prSet/>
      <dgm:spPr/>
      <dgm:t>
        <a:bodyPr/>
        <a:lstStyle/>
        <a:p>
          <a:endParaRPr lang="en-US"/>
        </a:p>
      </dgm:t>
    </dgm:pt>
    <dgm:pt modelId="{177327F1-830C-48DE-89F4-566B5CC8ED57}" type="sibTrans" cxnId="{E168004C-CCF3-49EE-A913-48D2594AB860}">
      <dgm:prSet/>
      <dgm:spPr/>
      <dgm:t>
        <a:bodyPr/>
        <a:lstStyle/>
        <a:p>
          <a:endParaRPr lang="en-US"/>
        </a:p>
      </dgm:t>
    </dgm:pt>
    <dgm:pt modelId="{3A7DC1B0-159B-4D3B-A388-76A212FBF506}">
      <dgm:prSet custT="1"/>
      <dgm:spPr/>
      <dgm:t>
        <a:bodyPr/>
        <a:lstStyle/>
        <a:p>
          <a:r>
            <a:rPr lang="en-GB" sz="3600" dirty="0"/>
            <a:t>Telehealth</a:t>
          </a:r>
          <a:endParaRPr lang="en-US" sz="3600" dirty="0"/>
        </a:p>
      </dgm:t>
    </dgm:pt>
    <dgm:pt modelId="{A23D75F7-AFD6-4FF9-BB58-0588F8A0B049}" type="sibTrans" cxnId="{ED2F71C4-2C05-476D-A099-6FDC91B14ABF}">
      <dgm:prSet/>
      <dgm:spPr/>
      <dgm:t>
        <a:bodyPr/>
        <a:lstStyle/>
        <a:p>
          <a:endParaRPr lang="en-US"/>
        </a:p>
      </dgm:t>
    </dgm:pt>
    <dgm:pt modelId="{E8508D8A-7644-4AB3-9E22-97A1787BF555}" type="parTrans" cxnId="{ED2F71C4-2C05-476D-A099-6FDC91B14ABF}">
      <dgm:prSet/>
      <dgm:spPr/>
      <dgm:t>
        <a:bodyPr/>
        <a:lstStyle/>
        <a:p>
          <a:endParaRPr lang="en-US"/>
        </a:p>
      </dgm:t>
    </dgm:pt>
    <dgm:pt modelId="{259764B4-F094-4C3B-A8EC-321A17816623}">
      <dgm:prSet custT="1"/>
      <dgm:spPr/>
      <dgm:t>
        <a:bodyPr/>
        <a:lstStyle/>
        <a:p>
          <a:r>
            <a:rPr lang="en-GB" sz="1800" b="1" dirty="0"/>
            <a:t>Telehealth </a:t>
          </a:r>
          <a:r>
            <a:rPr lang="en-GB" sz="1800" dirty="0"/>
            <a:t>is the use of digital technology to provide healthcare services, advices and support remotely without always requiring a face-to-face appointment. </a:t>
          </a:r>
          <a:r>
            <a:rPr lang="en-GB" sz="1800" dirty="0">
              <a:latin typeface="Arial" panose="020B0604020202020204" pitchFamily="34" charset="0"/>
              <a:cs typeface="Arial" panose="020B0604020202020204" pitchFamily="34" charset="0"/>
            </a:rPr>
            <a:t>Moreover</a:t>
          </a:r>
          <a:r>
            <a:rPr lang="en-GB" sz="1800" dirty="0"/>
            <a:t>, allows older people to communicate with healthcare professional and monitor their health from home (NHS, England 2024)</a:t>
          </a:r>
          <a:endParaRPr lang="en-US" sz="1800" dirty="0"/>
        </a:p>
      </dgm:t>
    </dgm:pt>
    <dgm:pt modelId="{5050EBD3-6AE2-4E67-9767-ED5057CC01B1}" type="sibTrans" cxnId="{7B0DAAC5-8275-4356-9D0F-299E625019C9}">
      <dgm:prSet/>
      <dgm:spPr/>
      <dgm:t>
        <a:bodyPr/>
        <a:lstStyle/>
        <a:p>
          <a:endParaRPr lang="en-US"/>
        </a:p>
      </dgm:t>
    </dgm:pt>
    <dgm:pt modelId="{B487762D-71F2-4A3E-820B-B386EE8E9217}" type="parTrans" cxnId="{7B0DAAC5-8275-4356-9D0F-299E625019C9}">
      <dgm:prSet/>
      <dgm:spPr/>
      <dgm:t>
        <a:bodyPr/>
        <a:lstStyle/>
        <a:p>
          <a:endParaRPr lang="en-US"/>
        </a:p>
      </dgm:t>
    </dgm:pt>
    <dgm:pt modelId="{5DC45310-3ECE-4C16-BB7D-3A663B5274D0}" type="pres">
      <dgm:prSet presAssocID="{627F56E5-3EF2-436E-930D-DB33BDD45705}" presName="linear" presStyleCnt="0">
        <dgm:presLayoutVars>
          <dgm:animLvl val="lvl"/>
          <dgm:resizeHandles val="exact"/>
        </dgm:presLayoutVars>
      </dgm:prSet>
      <dgm:spPr/>
    </dgm:pt>
    <dgm:pt modelId="{DCD3C1ED-EBAD-43C0-9A9A-0ABCED81A633}" type="pres">
      <dgm:prSet presAssocID="{3A7DC1B0-159B-4D3B-A388-76A212FBF506}" presName="parentText" presStyleLbl="node1" presStyleIdx="0" presStyleCnt="2" custLinFactNeighborX="-3906" custLinFactNeighborY="838">
        <dgm:presLayoutVars>
          <dgm:chMax val="0"/>
          <dgm:bulletEnabled val="1"/>
        </dgm:presLayoutVars>
      </dgm:prSet>
      <dgm:spPr/>
    </dgm:pt>
    <dgm:pt modelId="{6B8F099C-FC0D-4393-AB66-039D07296806}" type="pres">
      <dgm:prSet presAssocID="{3A7DC1B0-159B-4D3B-A388-76A212FBF506}" presName="childText" presStyleLbl="revTx" presStyleIdx="0" presStyleCnt="2">
        <dgm:presLayoutVars>
          <dgm:bulletEnabled val="1"/>
        </dgm:presLayoutVars>
      </dgm:prSet>
      <dgm:spPr/>
    </dgm:pt>
    <dgm:pt modelId="{65B7723D-8434-4EAC-9C35-6DBB2D232A99}" type="pres">
      <dgm:prSet presAssocID="{1E1C6C9A-AEAF-49C2-9CB6-5D0F2F7AFC31}" presName="parentText" presStyleLbl="node1" presStyleIdx="1" presStyleCnt="2">
        <dgm:presLayoutVars>
          <dgm:chMax val="0"/>
          <dgm:bulletEnabled val="1"/>
        </dgm:presLayoutVars>
      </dgm:prSet>
      <dgm:spPr/>
    </dgm:pt>
    <dgm:pt modelId="{CEFB4F9E-EAE8-480A-BB82-A60ED75CDFC8}" type="pres">
      <dgm:prSet presAssocID="{1E1C6C9A-AEAF-49C2-9CB6-5D0F2F7AFC31}" presName="childText" presStyleLbl="revTx" presStyleIdx="1" presStyleCnt="2">
        <dgm:presLayoutVars>
          <dgm:bulletEnabled val="1"/>
        </dgm:presLayoutVars>
      </dgm:prSet>
      <dgm:spPr/>
    </dgm:pt>
  </dgm:ptLst>
  <dgm:cxnLst>
    <dgm:cxn modelId="{1EFEF40E-6B45-498E-9FDB-3E7F6EFFE895}" type="presOf" srcId="{AD435F3C-7D58-4677-AA6F-ADE097E0F226}" destId="{CEFB4F9E-EAE8-480A-BB82-A60ED75CDFC8}" srcOrd="0" destOrd="2" presId="urn:microsoft.com/office/officeart/2005/8/layout/vList2"/>
    <dgm:cxn modelId="{1AB95316-DB05-47BA-9ACB-EE7755C837E1}" srcId="{627F56E5-3EF2-436E-930D-DB33BDD45705}" destId="{1E1C6C9A-AEAF-49C2-9CB6-5D0F2F7AFC31}" srcOrd="1" destOrd="0" parTransId="{B50C1373-2EEE-484D-A0EE-3BA334464DEF}" sibTransId="{FFFFA966-20CC-444C-BED4-635CC40587C6}"/>
    <dgm:cxn modelId="{49E20D30-D58A-488E-B497-CBE052DC4038}" srcId="{1E1C6C9A-AEAF-49C2-9CB6-5D0F2F7AFC31}" destId="{EAE99996-EF81-48CB-8F5B-1772D7BB9FA3}" srcOrd="1" destOrd="0" parTransId="{06F4703B-C159-4CA9-BE34-EC04E3DFC3FF}" sibTransId="{FEE2AD30-6F44-4F8D-8D67-5E33F6362099}"/>
    <dgm:cxn modelId="{E168004C-CCF3-49EE-A913-48D2594AB860}" srcId="{1E1C6C9A-AEAF-49C2-9CB6-5D0F2F7AFC31}" destId="{AD435F3C-7D58-4677-AA6F-ADE097E0F226}" srcOrd="2" destOrd="0" parTransId="{78D88B30-6314-4800-9020-68E55B8A596E}" sibTransId="{177327F1-830C-48DE-89F4-566B5CC8ED57}"/>
    <dgm:cxn modelId="{F687697B-1EC3-4298-8F07-26B69247E532}" type="presOf" srcId="{EAE99996-EF81-48CB-8F5B-1772D7BB9FA3}" destId="{CEFB4F9E-EAE8-480A-BB82-A60ED75CDFC8}" srcOrd="0" destOrd="1" presId="urn:microsoft.com/office/officeart/2005/8/layout/vList2"/>
    <dgm:cxn modelId="{6F8D4B7D-26AB-47CD-80B6-5C9CA4E0CE59}" type="presOf" srcId="{259764B4-F094-4C3B-A8EC-321A17816623}" destId="{6B8F099C-FC0D-4393-AB66-039D07296806}" srcOrd="0" destOrd="0" presId="urn:microsoft.com/office/officeart/2005/8/layout/vList2"/>
    <dgm:cxn modelId="{1F5B248D-771D-43A1-9513-9E0B4155D530}" srcId="{1E1C6C9A-AEAF-49C2-9CB6-5D0F2F7AFC31}" destId="{67244BC5-F878-41F0-A727-B42BFCE3B06F}" srcOrd="0" destOrd="0" parTransId="{DF9C40CB-4F8F-4F0B-B47A-98C7BF94E3B2}" sibTransId="{028D2ADA-D010-4058-845C-3EDD61A3C761}"/>
    <dgm:cxn modelId="{606BE597-5D13-4ED4-A586-0A78C5CFE3CC}" type="presOf" srcId="{67244BC5-F878-41F0-A727-B42BFCE3B06F}" destId="{CEFB4F9E-EAE8-480A-BB82-A60ED75CDFC8}" srcOrd="0" destOrd="0" presId="urn:microsoft.com/office/officeart/2005/8/layout/vList2"/>
    <dgm:cxn modelId="{A7DB3ABB-17AB-4784-BE55-9CD12D5996AA}" type="presOf" srcId="{1E1C6C9A-AEAF-49C2-9CB6-5D0F2F7AFC31}" destId="{65B7723D-8434-4EAC-9C35-6DBB2D232A99}" srcOrd="0" destOrd="0" presId="urn:microsoft.com/office/officeart/2005/8/layout/vList2"/>
    <dgm:cxn modelId="{ED2F71C4-2C05-476D-A099-6FDC91B14ABF}" srcId="{627F56E5-3EF2-436E-930D-DB33BDD45705}" destId="{3A7DC1B0-159B-4D3B-A388-76A212FBF506}" srcOrd="0" destOrd="0" parTransId="{E8508D8A-7644-4AB3-9E22-97A1787BF555}" sibTransId="{A23D75F7-AFD6-4FF9-BB58-0588F8A0B049}"/>
    <dgm:cxn modelId="{7B0DAAC5-8275-4356-9D0F-299E625019C9}" srcId="{3A7DC1B0-159B-4D3B-A388-76A212FBF506}" destId="{259764B4-F094-4C3B-A8EC-321A17816623}" srcOrd="0" destOrd="0" parTransId="{B487762D-71F2-4A3E-820B-B386EE8E9217}" sibTransId="{5050EBD3-6AE2-4E67-9767-ED5057CC01B1}"/>
    <dgm:cxn modelId="{08838DCC-54D7-4880-9E0A-CBD7C726A2C1}" type="presOf" srcId="{3A7DC1B0-159B-4D3B-A388-76A212FBF506}" destId="{DCD3C1ED-EBAD-43C0-9A9A-0ABCED81A633}" srcOrd="0" destOrd="0" presId="urn:microsoft.com/office/officeart/2005/8/layout/vList2"/>
    <dgm:cxn modelId="{390B08D1-554C-4327-A057-BE5CBE33AC77}" type="presOf" srcId="{627F56E5-3EF2-436E-930D-DB33BDD45705}" destId="{5DC45310-3ECE-4C16-BB7D-3A663B5274D0}" srcOrd="0" destOrd="0" presId="urn:microsoft.com/office/officeart/2005/8/layout/vList2"/>
    <dgm:cxn modelId="{A83CA8C4-4C2A-4AFE-B76D-8F2CE84D0335}" type="presParOf" srcId="{5DC45310-3ECE-4C16-BB7D-3A663B5274D0}" destId="{DCD3C1ED-EBAD-43C0-9A9A-0ABCED81A633}" srcOrd="0" destOrd="0" presId="urn:microsoft.com/office/officeart/2005/8/layout/vList2"/>
    <dgm:cxn modelId="{88742C8E-81B8-4A14-A407-84780457FEA5}" type="presParOf" srcId="{5DC45310-3ECE-4C16-BB7D-3A663B5274D0}" destId="{6B8F099C-FC0D-4393-AB66-039D07296806}" srcOrd="1" destOrd="0" presId="urn:microsoft.com/office/officeart/2005/8/layout/vList2"/>
    <dgm:cxn modelId="{143C78C6-2740-4214-B37C-C008B121A4D8}" type="presParOf" srcId="{5DC45310-3ECE-4C16-BB7D-3A663B5274D0}" destId="{65B7723D-8434-4EAC-9C35-6DBB2D232A99}" srcOrd="2" destOrd="0" presId="urn:microsoft.com/office/officeart/2005/8/layout/vList2"/>
    <dgm:cxn modelId="{CDE28E39-7FF2-409C-B8F3-30D321A0C53D}" type="presParOf" srcId="{5DC45310-3ECE-4C16-BB7D-3A663B5274D0}" destId="{CEFB4F9E-EAE8-480A-BB82-A60ED75CDFC8}" srcOrd="3"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2A275DC-97AA-44DE-A4D2-6D82A1774206}"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US"/>
        </a:p>
      </dgm:t>
    </dgm:pt>
    <dgm:pt modelId="{912831F9-87D6-42A6-AE66-6ECC34800A12}">
      <dgm:prSet/>
      <dgm:spPr/>
      <dgm:t>
        <a:bodyPr/>
        <a:lstStyle/>
        <a:p>
          <a:pPr>
            <a:lnSpc>
              <a:spcPct val="100000"/>
            </a:lnSpc>
          </a:pPr>
          <a:r>
            <a:rPr lang="en-GB"/>
            <a:t>Promote independence.</a:t>
          </a:r>
          <a:endParaRPr lang="en-US"/>
        </a:p>
      </dgm:t>
    </dgm:pt>
    <dgm:pt modelId="{02F07C0A-98A2-41F8-9274-C1F7CD4C25F1}" type="parTrans" cxnId="{CD45E78A-B058-4C15-B480-C482461713BE}">
      <dgm:prSet/>
      <dgm:spPr/>
      <dgm:t>
        <a:bodyPr/>
        <a:lstStyle/>
        <a:p>
          <a:endParaRPr lang="en-US"/>
        </a:p>
      </dgm:t>
    </dgm:pt>
    <dgm:pt modelId="{637F1F86-3B5F-48E2-A856-55D9B610D593}" type="sibTrans" cxnId="{CD45E78A-B058-4C15-B480-C482461713BE}">
      <dgm:prSet/>
      <dgm:spPr/>
      <dgm:t>
        <a:bodyPr/>
        <a:lstStyle/>
        <a:p>
          <a:endParaRPr lang="en-US"/>
        </a:p>
      </dgm:t>
    </dgm:pt>
    <dgm:pt modelId="{7BFCC052-861F-4276-97BD-D775B83DE7BD}">
      <dgm:prSet/>
      <dgm:spPr/>
      <dgm:t>
        <a:bodyPr/>
        <a:lstStyle/>
        <a:p>
          <a:pPr>
            <a:lnSpc>
              <a:spcPct val="100000"/>
            </a:lnSpc>
          </a:pPr>
          <a:r>
            <a:rPr lang="en-GB"/>
            <a:t>Early identification of health problems.</a:t>
          </a:r>
          <a:endParaRPr lang="en-US"/>
        </a:p>
      </dgm:t>
    </dgm:pt>
    <dgm:pt modelId="{3C330FA4-75A3-4D4A-92AA-082C9AF6D67B}" type="parTrans" cxnId="{63DF4187-8BBA-4201-A869-18DD57221127}">
      <dgm:prSet/>
      <dgm:spPr/>
      <dgm:t>
        <a:bodyPr/>
        <a:lstStyle/>
        <a:p>
          <a:endParaRPr lang="en-US"/>
        </a:p>
      </dgm:t>
    </dgm:pt>
    <dgm:pt modelId="{02F7E694-69FD-443C-9E73-EA6D7287069F}" type="sibTrans" cxnId="{63DF4187-8BBA-4201-A869-18DD57221127}">
      <dgm:prSet/>
      <dgm:spPr/>
      <dgm:t>
        <a:bodyPr/>
        <a:lstStyle/>
        <a:p>
          <a:endParaRPr lang="en-US"/>
        </a:p>
      </dgm:t>
    </dgm:pt>
    <dgm:pt modelId="{B777B4E1-F654-4A44-A433-4B4296701D70}">
      <dgm:prSet/>
      <dgm:spPr/>
      <dgm:t>
        <a:bodyPr/>
        <a:lstStyle/>
        <a:p>
          <a:pPr>
            <a:lnSpc>
              <a:spcPct val="100000"/>
            </a:lnSpc>
          </a:pPr>
          <a:r>
            <a:rPr lang="en-GB"/>
            <a:t>Improves access to healthcare.</a:t>
          </a:r>
          <a:endParaRPr lang="en-US"/>
        </a:p>
      </dgm:t>
    </dgm:pt>
    <dgm:pt modelId="{86D94182-F5B3-4DD4-B91B-BCDB82A17E02}" type="parTrans" cxnId="{0D673FE4-2CD5-49AA-B5E1-DF0935D1FA7C}">
      <dgm:prSet/>
      <dgm:spPr/>
      <dgm:t>
        <a:bodyPr/>
        <a:lstStyle/>
        <a:p>
          <a:endParaRPr lang="en-US"/>
        </a:p>
      </dgm:t>
    </dgm:pt>
    <dgm:pt modelId="{7EA507F5-AD1B-48BE-A96C-7668772C94C4}" type="sibTrans" cxnId="{0D673FE4-2CD5-49AA-B5E1-DF0935D1FA7C}">
      <dgm:prSet/>
      <dgm:spPr/>
      <dgm:t>
        <a:bodyPr/>
        <a:lstStyle/>
        <a:p>
          <a:endParaRPr lang="en-US"/>
        </a:p>
      </dgm:t>
    </dgm:pt>
    <dgm:pt modelId="{F0822A3F-B2AD-4796-837A-8E84B27DE2D7}">
      <dgm:prSet/>
      <dgm:spPr/>
      <dgm:t>
        <a:bodyPr/>
        <a:lstStyle/>
        <a:p>
          <a:pPr>
            <a:lnSpc>
              <a:spcPct val="100000"/>
            </a:lnSpc>
          </a:pPr>
          <a:r>
            <a:rPr lang="en-GB"/>
            <a:t>Support empowerment and person-centred care</a:t>
          </a:r>
          <a:endParaRPr lang="en-US"/>
        </a:p>
      </dgm:t>
    </dgm:pt>
    <dgm:pt modelId="{DF4D4693-01B2-4538-9FED-D9DB74A5501B}" type="parTrans" cxnId="{0698C6D4-91E3-41F3-99AC-6BAD2C204E54}">
      <dgm:prSet/>
      <dgm:spPr/>
      <dgm:t>
        <a:bodyPr/>
        <a:lstStyle/>
        <a:p>
          <a:endParaRPr lang="en-US"/>
        </a:p>
      </dgm:t>
    </dgm:pt>
    <dgm:pt modelId="{8E6C0083-E0FD-4084-9578-6BE2674A1F65}" type="sibTrans" cxnId="{0698C6D4-91E3-41F3-99AC-6BAD2C204E54}">
      <dgm:prSet/>
      <dgm:spPr/>
      <dgm:t>
        <a:bodyPr/>
        <a:lstStyle/>
        <a:p>
          <a:endParaRPr lang="en-US"/>
        </a:p>
      </dgm:t>
    </dgm:pt>
    <dgm:pt modelId="{385C4B0F-9890-419D-87C6-AF637F121779}" type="pres">
      <dgm:prSet presAssocID="{82A275DC-97AA-44DE-A4D2-6D82A1774206}" presName="cycle" presStyleCnt="0">
        <dgm:presLayoutVars>
          <dgm:dir/>
          <dgm:resizeHandles val="exact"/>
        </dgm:presLayoutVars>
      </dgm:prSet>
      <dgm:spPr/>
    </dgm:pt>
    <dgm:pt modelId="{593FC077-082D-4499-B736-476A2A2477D3}" type="pres">
      <dgm:prSet presAssocID="{912831F9-87D6-42A6-AE66-6ECC34800A12}" presName="node" presStyleLbl="node1" presStyleIdx="0" presStyleCnt="4">
        <dgm:presLayoutVars>
          <dgm:bulletEnabled val="1"/>
        </dgm:presLayoutVars>
      </dgm:prSet>
      <dgm:spPr/>
    </dgm:pt>
    <dgm:pt modelId="{B6E975B6-8D60-492F-9297-B6DED376C990}" type="pres">
      <dgm:prSet presAssocID="{912831F9-87D6-42A6-AE66-6ECC34800A12}" presName="spNode" presStyleCnt="0"/>
      <dgm:spPr/>
    </dgm:pt>
    <dgm:pt modelId="{2A7D917F-17D0-4479-8CE1-8F6D4C10A5F7}" type="pres">
      <dgm:prSet presAssocID="{637F1F86-3B5F-48E2-A856-55D9B610D593}" presName="sibTrans" presStyleLbl="sibTrans1D1" presStyleIdx="0" presStyleCnt="4"/>
      <dgm:spPr/>
    </dgm:pt>
    <dgm:pt modelId="{47F733FB-E439-4DDC-83E7-1C7E85B2501C}" type="pres">
      <dgm:prSet presAssocID="{7BFCC052-861F-4276-97BD-D775B83DE7BD}" presName="node" presStyleLbl="node1" presStyleIdx="1" presStyleCnt="4">
        <dgm:presLayoutVars>
          <dgm:bulletEnabled val="1"/>
        </dgm:presLayoutVars>
      </dgm:prSet>
      <dgm:spPr/>
    </dgm:pt>
    <dgm:pt modelId="{2E352E94-AB8A-4E6D-BE53-BC8D5075EE1A}" type="pres">
      <dgm:prSet presAssocID="{7BFCC052-861F-4276-97BD-D775B83DE7BD}" presName="spNode" presStyleCnt="0"/>
      <dgm:spPr/>
    </dgm:pt>
    <dgm:pt modelId="{E92722B5-EDC9-450C-A309-54AC6D3A25F0}" type="pres">
      <dgm:prSet presAssocID="{02F7E694-69FD-443C-9E73-EA6D7287069F}" presName="sibTrans" presStyleLbl="sibTrans1D1" presStyleIdx="1" presStyleCnt="4"/>
      <dgm:spPr/>
    </dgm:pt>
    <dgm:pt modelId="{1CB9C68F-8094-493F-907E-B145D5A256F3}" type="pres">
      <dgm:prSet presAssocID="{B777B4E1-F654-4A44-A433-4B4296701D70}" presName="node" presStyleLbl="node1" presStyleIdx="2" presStyleCnt="4">
        <dgm:presLayoutVars>
          <dgm:bulletEnabled val="1"/>
        </dgm:presLayoutVars>
      </dgm:prSet>
      <dgm:spPr/>
    </dgm:pt>
    <dgm:pt modelId="{14480CD8-39A6-437F-A18F-12D26C2EF846}" type="pres">
      <dgm:prSet presAssocID="{B777B4E1-F654-4A44-A433-4B4296701D70}" presName="spNode" presStyleCnt="0"/>
      <dgm:spPr/>
    </dgm:pt>
    <dgm:pt modelId="{85ADB429-994B-4787-B5F6-F9723814CECF}" type="pres">
      <dgm:prSet presAssocID="{7EA507F5-AD1B-48BE-A96C-7668772C94C4}" presName="sibTrans" presStyleLbl="sibTrans1D1" presStyleIdx="2" presStyleCnt="4"/>
      <dgm:spPr/>
    </dgm:pt>
    <dgm:pt modelId="{15C7667C-23A0-4AEA-83E2-92667690408F}" type="pres">
      <dgm:prSet presAssocID="{F0822A3F-B2AD-4796-837A-8E84B27DE2D7}" presName="node" presStyleLbl="node1" presStyleIdx="3" presStyleCnt="4">
        <dgm:presLayoutVars>
          <dgm:bulletEnabled val="1"/>
        </dgm:presLayoutVars>
      </dgm:prSet>
      <dgm:spPr/>
    </dgm:pt>
    <dgm:pt modelId="{192059C1-8916-44C4-98CB-26F105E1218E}" type="pres">
      <dgm:prSet presAssocID="{F0822A3F-B2AD-4796-837A-8E84B27DE2D7}" presName="spNode" presStyleCnt="0"/>
      <dgm:spPr/>
    </dgm:pt>
    <dgm:pt modelId="{92C11E19-78DB-462E-87BC-190722C0BCC5}" type="pres">
      <dgm:prSet presAssocID="{8E6C0083-E0FD-4084-9578-6BE2674A1F65}" presName="sibTrans" presStyleLbl="sibTrans1D1" presStyleIdx="3" presStyleCnt="4"/>
      <dgm:spPr/>
    </dgm:pt>
  </dgm:ptLst>
  <dgm:cxnLst>
    <dgm:cxn modelId="{0CCD3912-C119-41CB-A6A7-21EDF15F77BE}" type="presOf" srcId="{7BFCC052-861F-4276-97BD-D775B83DE7BD}" destId="{47F733FB-E439-4DDC-83E7-1C7E85B2501C}" srcOrd="0" destOrd="0" presId="urn:microsoft.com/office/officeart/2005/8/layout/cycle6"/>
    <dgm:cxn modelId="{63DF4187-8BBA-4201-A869-18DD57221127}" srcId="{82A275DC-97AA-44DE-A4D2-6D82A1774206}" destId="{7BFCC052-861F-4276-97BD-D775B83DE7BD}" srcOrd="1" destOrd="0" parTransId="{3C330FA4-75A3-4D4A-92AA-082C9AF6D67B}" sibTransId="{02F7E694-69FD-443C-9E73-EA6D7287069F}"/>
    <dgm:cxn modelId="{CD45E78A-B058-4C15-B480-C482461713BE}" srcId="{82A275DC-97AA-44DE-A4D2-6D82A1774206}" destId="{912831F9-87D6-42A6-AE66-6ECC34800A12}" srcOrd="0" destOrd="0" parTransId="{02F07C0A-98A2-41F8-9274-C1F7CD4C25F1}" sibTransId="{637F1F86-3B5F-48E2-A856-55D9B610D593}"/>
    <dgm:cxn modelId="{463DB096-6492-41E4-9653-C7E22E526C5D}" type="presOf" srcId="{7EA507F5-AD1B-48BE-A96C-7668772C94C4}" destId="{85ADB429-994B-4787-B5F6-F9723814CECF}" srcOrd="0" destOrd="0" presId="urn:microsoft.com/office/officeart/2005/8/layout/cycle6"/>
    <dgm:cxn modelId="{0FEB6D98-9835-4A57-ADDF-1160E26116F3}" type="presOf" srcId="{B777B4E1-F654-4A44-A433-4B4296701D70}" destId="{1CB9C68F-8094-493F-907E-B145D5A256F3}" srcOrd="0" destOrd="0" presId="urn:microsoft.com/office/officeart/2005/8/layout/cycle6"/>
    <dgm:cxn modelId="{29D087A6-F011-48D3-916A-1906B401AC3F}" type="presOf" srcId="{F0822A3F-B2AD-4796-837A-8E84B27DE2D7}" destId="{15C7667C-23A0-4AEA-83E2-92667690408F}" srcOrd="0" destOrd="0" presId="urn:microsoft.com/office/officeart/2005/8/layout/cycle6"/>
    <dgm:cxn modelId="{EF77DEB3-8D6A-4350-969A-D7CD8624FEEB}" type="presOf" srcId="{02F7E694-69FD-443C-9E73-EA6D7287069F}" destId="{E92722B5-EDC9-450C-A309-54AC6D3A25F0}" srcOrd="0" destOrd="0" presId="urn:microsoft.com/office/officeart/2005/8/layout/cycle6"/>
    <dgm:cxn modelId="{3971C0BD-6C2D-4FD5-A839-3C4F628C60C4}" type="presOf" srcId="{8E6C0083-E0FD-4084-9578-6BE2674A1F65}" destId="{92C11E19-78DB-462E-87BC-190722C0BCC5}" srcOrd="0" destOrd="0" presId="urn:microsoft.com/office/officeart/2005/8/layout/cycle6"/>
    <dgm:cxn modelId="{5B5A89C0-CEAD-477C-941B-6BDA0FF6E821}" type="presOf" srcId="{82A275DC-97AA-44DE-A4D2-6D82A1774206}" destId="{385C4B0F-9890-419D-87C6-AF637F121779}" srcOrd="0" destOrd="0" presId="urn:microsoft.com/office/officeart/2005/8/layout/cycle6"/>
    <dgm:cxn modelId="{00CDF3C7-29B0-47F5-B3B3-B516264DD652}" type="presOf" srcId="{912831F9-87D6-42A6-AE66-6ECC34800A12}" destId="{593FC077-082D-4499-B736-476A2A2477D3}" srcOrd="0" destOrd="0" presId="urn:microsoft.com/office/officeart/2005/8/layout/cycle6"/>
    <dgm:cxn modelId="{0698C6D4-91E3-41F3-99AC-6BAD2C204E54}" srcId="{82A275DC-97AA-44DE-A4D2-6D82A1774206}" destId="{F0822A3F-B2AD-4796-837A-8E84B27DE2D7}" srcOrd="3" destOrd="0" parTransId="{DF4D4693-01B2-4538-9FED-D9DB74A5501B}" sibTransId="{8E6C0083-E0FD-4084-9578-6BE2674A1F65}"/>
    <dgm:cxn modelId="{0D673FE4-2CD5-49AA-B5E1-DF0935D1FA7C}" srcId="{82A275DC-97AA-44DE-A4D2-6D82A1774206}" destId="{B777B4E1-F654-4A44-A433-4B4296701D70}" srcOrd="2" destOrd="0" parTransId="{86D94182-F5B3-4DD4-B91B-BCDB82A17E02}" sibTransId="{7EA507F5-AD1B-48BE-A96C-7668772C94C4}"/>
    <dgm:cxn modelId="{1DE5CDE8-DDEE-4EC0-AA65-74FA4FEDADAD}" type="presOf" srcId="{637F1F86-3B5F-48E2-A856-55D9B610D593}" destId="{2A7D917F-17D0-4479-8CE1-8F6D4C10A5F7}" srcOrd="0" destOrd="0" presId="urn:microsoft.com/office/officeart/2005/8/layout/cycle6"/>
    <dgm:cxn modelId="{0017EAC0-F195-4E39-B16B-EF4AA750C75A}" type="presParOf" srcId="{385C4B0F-9890-419D-87C6-AF637F121779}" destId="{593FC077-082D-4499-B736-476A2A2477D3}" srcOrd="0" destOrd="0" presId="urn:microsoft.com/office/officeart/2005/8/layout/cycle6"/>
    <dgm:cxn modelId="{A7E8CBB1-3578-45E8-89F0-0982D40881AD}" type="presParOf" srcId="{385C4B0F-9890-419D-87C6-AF637F121779}" destId="{B6E975B6-8D60-492F-9297-B6DED376C990}" srcOrd="1" destOrd="0" presId="urn:microsoft.com/office/officeart/2005/8/layout/cycle6"/>
    <dgm:cxn modelId="{E6B54091-83BD-4754-924F-29CB1AEEF7F3}" type="presParOf" srcId="{385C4B0F-9890-419D-87C6-AF637F121779}" destId="{2A7D917F-17D0-4479-8CE1-8F6D4C10A5F7}" srcOrd="2" destOrd="0" presId="urn:microsoft.com/office/officeart/2005/8/layout/cycle6"/>
    <dgm:cxn modelId="{3B000DD9-A73C-4206-B04D-D146F4FEB010}" type="presParOf" srcId="{385C4B0F-9890-419D-87C6-AF637F121779}" destId="{47F733FB-E439-4DDC-83E7-1C7E85B2501C}" srcOrd="3" destOrd="0" presId="urn:microsoft.com/office/officeart/2005/8/layout/cycle6"/>
    <dgm:cxn modelId="{DE71B9A8-E72F-4598-A8D7-E28DE711DCD5}" type="presParOf" srcId="{385C4B0F-9890-419D-87C6-AF637F121779}" destId="{2E352E94-AB8A-4E6D-BE53-BC8D5075EE1A}" srcOrd="4" destOrd="0" presId="urn:microsoft.com/office/officeart/2005/8/layout/cycle6"/>
    <dgm:cxn modelId="{591907B3-49C4-44AB-B065-6050FADBD663}" type="presParOf" srcId="{385C4B0F-9890-419D-87C6-AF637F121779}" destId="{E92722B5-EDC9-450C-A309-54AC6D3A25F0}" srcOrd="5" destOrd="0" presId="urn:microsoft.com/office/officeart/2005/8/layout/cycle6"/>
    <dgm:cxn modelId="{E692A5BF-D4B8-411A-93BE-E343C8180AB8}" type="presParOf" srcId="{385C4B0F-9890-419D-87C6-AF637F121779}" destId="{1CB9C68F-8094-493F-907E-B145D5A256F3}" srcOrd="6" destOrd="0" presId="urn:microsoft.com/office/officeart/2005/8/layout/cycle6"/>
    <dgm:cxn modelId="{4E86DF49-60DE-430E-A205-3CAD36CA5A63}" type="presParOf" srcId="{385C4B0F-9890-419D-87C6-AF637F121779}" destId="{14480CD8-39A6-437F-A18F-12D26C2EF846}" srcOrd="7" destOrd="0" presId="urn:microsoft.com/office/officeart/2005/8/layout/cycle6"/>
    <dgm:cxn modelId="{316D1B41-5F12-4578-91E0-82510D53F77F}" type="presParOf" srcId="{385C4B0F-9890-419D-87C6-AF637F121779}" destId="{85ADB429-994B-4787-B5F6-F9723814CECF}" srcOrd="8" destOrd="0" presId="urn:microsoft.com/office/officeart/2005/8/layout/cycle6"/>
    <dgm:cxn modelId="{BBDFF6CA-F34D-4C55-BA88-8A1BFC779F7F}" type="presParOf" srcId="{385C4B0F-9890-419D-87C6-AF637F121779}" destId="{15C7667C-23A0-4AEA-83E2-92667690408F}" srcOrd="9" destOrd="0" presId="urn:microsoft.com/office/officeart/2005/8/layout/cycle6"/>
    <dgm:cxn modelId="{571F0655-9930-4E14-8CA2-3E8D95F0674A}" type="presParOf" srcId="{385C4B0F-9890-419D-87C6-AF637F121779}" destId="{192059C1-8916-44C4-98CB-26F105E1218E}" srcOrd="10" destOrd="0" presId="urn:microsoft.com/office/officeart/2005/8/layout/cycle6"/>
    <dgm:cxn modelId="{904A8637-34C1-4A59-A817-D35661BBD517}" type="presParOf" srcId="{385C4B0F-9890-419D-87C6-AF637F121779}" destId="{92C11E19-78DB-462E-87BC-190722C0BCC5}" srcOrd="11" destOrd="0" presId="urn:microsoft.com/office/officeart/2005/8/layout/cycle6"/>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F803D2A-44CB-4178-A478-E7BA4867B404}" type="doc">
      <dgm:prSet loTypeId="urn:microsoft.com/office/officeart/2008/layout/LinedList" loCatId="list" qsTypeId="urn:microsoft.com/office/officeart/2005/8/quickstyle/simple4" qsCatId="simple" csTypeId="urn:microsoft.com/office/officeart/2005/8/colors/accent0_3" csCatId="mainScheme" phldr="1"/>
      <dgm:spPr/>
      <dgm:t>
        <a:bodyPr/>
        <a:lstStyle/>
        <a:p>
          <a:endParaRPr lang="en-US"/>
        </a:p>
      </dgm:t>
    </dgm:pt>
    <dgm:pt modelId="{DBD55990-DBE5-4284-A48A-CE675326F853}">
      <dgm:prSet/>
      <dgm:spPr/>
      <dgm:t>
        <a:bodyPr/>
        <a:lstStyle/>
        <a:p>
          <a:r>
            <a:rPr lang="en-GB" dirty="0">
              <a:latin typeface="Arial" panose="020B0604020202020204" pitchFamily="34" charset="0"/>
              <a:cs typeface="Arial" panose="020B0604020202020204" pitchFamily="34" charset="0"/>
            </a:rPr>
            <a:t>Mr and Mrs S, both in their 90s, has been married for 70 years. Mrs S had dementia and lacked capacity to understand her care needs. Following a fall, she entered respite care but refused to return home, raising safeguarding concerns. A formal assessment under the Deprivation of Liberty Safeguards (</a:t>
          </a:r>
          <a:r>
            <a:rPr lang="en-GB" dirty="0" err="1">
              <a:latin typeface="Arial" panose="020B0604020202020204" pitchFamily="34" charset="0"/>
              <a:cs typeface="Arial" panose="020B0604020202020204" pitchFamily="34" charset="0"/>
            </a:rPr>
            <a:t>DoLS</a:t>
          </a:r>
          <a:r>
            <a:rPr lang="en-GB" dirty="0">
              <a:latin typeface="Arial" panose="020B0604020202020204" pitchFamily="34" charset="0"/>
              <a:cs typeface="Arial" panose="020B0604020202020204" pitchFamily="34" charset="0"/>
            </a:rPr>
            <a:t>) authorised her care arrangements, while professionals supported her husband’s involvement</a:t>
          </a:r>
          <a:r>
            <a:rPr lang="en-GB" dirty="0"/>
            <a:t>.</a:t>
          </a:r>
          <a:endParaRPr lang="en-US" dirty="0"/>
        </a:p>
      </dgm:t>
    </dgm:pt>
    <dgm:pt modelId="{C1BD204E-B339-4583-BFBF-ADDC3B05E453}" type="parTrans" cxnId="{2022112F-574D-4DD8-B45E-59C1DE263F49}">
      <dgm:prSet/>
      <dgm:spPr/>
      <dgm:t>
        <a:bodyPr/>
        <a:lstStyle/>
        <a:p>
          <a:endParaRPr lang="en-US"/>
        </a:p>
      </dgm:t>
    </dgm:pt>
    <dgm:pt modelId="{67E9BF32-CC3C-4A8B-8255-563919ACA8E3}" type="sibTrans" cxnId="{2022112F-574D-4DD8-B45E-59C1DE263F49}">
      <dgm:prSet/>
      <dgm:spPr/>
      <dgm:t>
        <a:bodyPr/>
        <a:lstStyle/>
        <a:p>
          <a:endParaRPr lang="en-US"/>
        </a:p>
      </dgm:t>
    </dgm:pt>
    <dgm:pt modelId="{3F3A2523-421B-45C5-9713-D22226A37348}">
      <dgm:prSet/>
      <dgm:spPr/>
      <dgm:t>
        <a:bodyPr/>
        <a:lstStyle/>
        <a:p>
          <a:r>
            <a:rPr lang="en-GB" dirty="0">
              <a:latin typeface="Arial" panose="020B0604020202020204" pitchFamily="34" charset="0"/>
              <a:cs typeface="Arial" panose="020B0604020202020204" pitchFamily="34" charset="0"/>
            </a:rPr>
            <a:t>The main issue was balancing Mrs S safety and wellbeing with her autonomy, dignity and right to family life. Article 8 of the European Convention on Human Rights protects private and family life. Under Mental Capacity Act 2005, capacity must be assessed for the specific decision requires decision (Great Britain, 2005)</a:t>
          </a:r>
          <a:endParaRPr lang="en-US" dirty="0">
            <a:latin typeface="Arial" panose="020B0604020202020204" pitchFamily="34" charset="0"/>
            <a:cs typeface="Arial" panose="020B0604020202020204" pitchFamily="34" charset="0"/>
          </a:endParaRPr>
        </a:p>
      </dgm:t>
    </dgm:pt>
    <dgm:pt modelId="{8CC852E7-85F2-49EF-A188-945ACD6A0398}" type="parTrans" cxnId="{62B57F5F-492A-4CCB-8182-B2158B70209B}">
      <dgm:prSet/>
      <dgm:spPr/>
      <dgm:t>
        <a:bodyPr/>
        <a:lstStyle/>
        <a:p>
          <a:endParaRPr lang="en-US"/>
        </a:p>
      </dgm:t>
    </dgm:pt>
    <dgm:pt modelId="{A1175DC3-E5EA-4EF2-B1F2-CA5DDDCF283A}" type="sibTrans" cxnId="{62B57F5F-492A-4CCB-8182-B2158B70209B}">
      <dgm:prSet/>
      <dgm:spPr/>
      <dgm:t>
        <a:bodyPr/>
        <a:lstStyle/>
        <a:p>
          <a:endParaRPr lang="en-US"/>
        </a:p>
      </dgm:t>
    </dgm:pt>
    <dgm:pt modelId="{25104A87-0BAB-4C8A-AAB5-80A7A24CF198}">
      <dgm:prSet/>
      <dgm:spPr/>
      <dgm:t>
        <a:bodyPr/>
        <a:lstStyle/>
        <a:p>
          <a:r>
            <a:rPr lang="en-GB" dirty="0">
              <a:latin typeface="Arial" panose="020B0604020202020204" pitchFamily="34" charset="0"/>
              <a:cs typeface="Arial" panose="020B0604020202020204" pitchFamily="34" charset="0"/>
            </a:rPr>
            <a:t>Mr and Mrs S’s case, person-centred care and empowerment can be promoted by  involving Mrs S in decisions, respecting her wishes, maintaining family relationships and balancing her safety with independence and her right to family life,  (Department of Health, 2014)</a:t>
          </a:r>
          <a:endParaRPr lang="en-US" dirty="0"/>
        </a:p>
      </dgm:t>
    </dgm:pt>
    <dgm:pt modelId="{EB13DFDC-0BC0-48A8-9643-F74C2A99AAD5}" type="parTrans" cxnId="{9C6656DD-5DE3-4FE1-A3C2-39C4C2B8534C}">
      <dgm:prSet/>
      <dgm:spPr/>
      <dgm:t>
        <a:bodyPr/>
        <a:lstStyle/>
        <a:p>
          <a:endParaRPr lang="en-US"/>
        </a:p>
      </dgm:t>
    </dgm:pt>
    <dgm:pt modelId="{1613CF76-03C2-4D4B-9F7D-95CDC658C8C5}" type="sibTrans" cxnId="{9C6656DD-5DE3-4FE1-A3C2-39C4C2B8534C}">
      <dgm:prSet/>
      <dgm:spPr/>
      <dgm:t>
        <a:bodyPr/>
        <a:lstStyle/>
        <a:p>
          <a:endParaRPr lang="en-US"/>
        </a:p>
      </dgm:t>
    </dgm:pt>
    <dgm:pt modelId="{CCCA81C7-5B1F-4D4E-B065-05F56E16D838}">
      <dgm:prSet/>
      <dgm:spPr/>
      <dgm:t>
        <a:bodyPr/>
        <a:lstStyle/>
        <a:p>
          <a:r>
            <a:rPr lang="en-GB" dirty="0">
              <a:latin typeface="Arial" panose="020B0604020202020204" pitchFamily="34" charset="0"/>
              <a:cs typeface="Arial" panose="020B0604020202020204" pitchFamily="34" charset="0"/>
            </a:rPr>
            <a:t>The outcome was positive and Mrs S returned home with a care package, improving family connection and independence. Strengths included, safeguarding, professional collaboration and advocacy. However, A limitation was that returning home required ongoing support and risk management.</a:t>
          </a:r>
          <a:endParaRPr lang="en-US" dirty="0">
            <a:latin typeface="Arial" panose="020B0604020202020204" pitchFamily="34" charset="0"/>
            <a:cs typeface="Arial" panose="020B0604020202020204" pitchFamily="34" charset="0"/>
          </a:endParaRPr>
        </a:p>
      </dgm:t>
    </dgm:pt>
    <dgm:pt modelId="{77F956ED-C7DA-4939-BC78-18BE834F0659}" type="parTrans" cxnId="{53C7F9A4-E09B-42A4-80BA-E7FC21848FE3}">
      <dgm:prSet/>
      <dgm:spPr/>
      <dgm:t>
        <a:bodyPr/>
        <a:lstStyle/>
        <a:p>
          <a:endParaRPr lang="en-US"/>
        </a:p>
      </dgm:t>
    </dgm:pt>
    <dgm:pt modelId="{3FABBCC0-AC9A-4764-ADD5-1B8827A1A510}" type="sibTrans" cxnId="{53C7F9A4-E09B-42A4-80BA-E7FC21848FE3}">
      <dgm:prSet/>
      <dgm:spPr/>
      <dgm:t>
        <a:bodyPr/>
        <a:lstStyle/>
        <a:p>
          <a:endParaRPr lang="en-US"/>
        </a:p>
      </dgm:t>
    </dgm:pt>
    <dgm:pt modelId="{523947C7-E814-4455-BF64-E4E25171BC87}">
      <dgm:prSet/>
      <dgm:spPr/>
      <dgm:t>
        <a:bodyPr/>
        <a:lstStyle/>
        <a:p>
          <a:endParaRPr lang="en-GB" dirty="0"/>
        </a:p>
      </dgm:t>
    </dgm:pt>
    <dgm:pt modelId="{0EEA8E4A-6EC8-4D80-A081-5F8B957A5EAC}" type="parTrans" cxnId="{F6C4C156-1F40-4DF6-9F4E-0FFB772AB7DB}">
      <dgm:prSet/>
      <dgm:spPr/>
      <dgm:t>
        <a:bodyPr/>
        <a:lstStyle/>
        <a:p>
          <a:endParaRPr lang="en-GB"/>
        </a:p>
      </dgm:t>
    </dgm:pt>
    <dgm:pt modelId="{2AA3BD5D-79AD-4BC6-97DF-11635A57BA0A}" type="sibTrans" cxnId="{F6C4C156-1F40-4DF6-9F4E-0FFB772AB7DB}">
      <dgm:prSet/>
      <dgm:spPr/>
      <dgm:t>
        <a:bodyPr/>
        <a:lstStyle/>
        <a:p>
          <a:endParaRPr lang="en-GB"/>
        </a:p>
      </dgm:t>
    </dgm:pt>
    <dgm:pt modelId="{35DF0DED-F6E1-4677-A10A-B14229125112}" type="pres">
      <dgm:prSet presAssocID="{1F803D2A-44CB-4178-A478-E7BA4867B404}" presName="vert0" presStyleCnt="0">
        <dgm:presLayoutVars>
          <dgm:dir/>
          <dgm:animOne val="branch"/>
          <dgm:animLvl val="lvl"/>
        </dgm:presLayoutVars>
      </dgm:prSet>
      <dgm:spPr/>
    </dgm:pt>
    <dgm:pt modelId="{1481F478-6E69-4E19-BDB9-EA813F06C7C5}" type="pres">
      <dgm:prSet presAssocID="{DBD55990-DBE5-4284-A48A-CE675326F853}" presName="thickLine" presStyleLbl="alignNode1" presStyleIdx="0" presStyleCnt="5"/>
      <dgm:spPr/>
    </dgm:pt>
    <dgm:pt modelId="{60D4DFBD-0963-493E-8AB9-5D9817DC5C8C}" type="pres">
      <dgm:prSet presAssocID="{DBD55990-DBE5-4284-A48A-CE675326F853}" presName="horz1" presStyleCnt="0"/>
      <dgm:spPr/>
    </dgm:pt>
    <dgm:pt modelId="{F7330757-0D87-41F1-A7FB-8C071F0C05A2}" type="pres">
      <dgm:prSet presAssocID="{DBD55990-DBE5-4284-A48A-CE675326F853}" presName="tx1" presStyleLbl="revTx" presStyleIdx="0" presStyleCnt="5"/>
      <dgm:spPr/>
    </dgm:pt>
    <dgm:pt modelId="{5324B1CC-3A39-490C-942D-3152E345354C}" type="pres">
      <dgm:prSet presAssocID="{DBD55990-DBE5-4284-A48A-CE675326F853}" presName="vert1" presStyleCnt="0"/>
      <dgm:spPr/>
    </dgm:pt>
    <dgm:pt modelId="{0E3DE9FC-55DE-4976-9AA7-9374AD043E8C}" type="pres">
      <dgm:prSet presAssocID="{3F3A2523-421B-45C5-9713-D22226A37348}" presName="thickLine" presStyleLbl="alignNode1" presStyleIdx="1" presStyleCnt="5"/>
      <dgm:spPr/>
    </dgm:pt>
    <dgm:pt modelId="{D4791BAF-2DDF-46C6-B94B-FD794B59948B}" type="pres">
      <dgm:prSet presAssocID="{3F3A2523-421B-45C5-9713-D22226A37348}" presName="horz1" presStyleCnt="0"/>
      <dgm:spPr/>
    </dgm:pt>
    <dgm:pt modelId="{9F28F758-4B9B-4398-940D-B961C1F60EC0}" type="pres">
      <dgm:prSet presAssocID="{3F3A2523-421B-45C5-9713-D22226A37348}" presName="tx1" presStyleLbl="revTx" presStyleIdx="1" presStyleCnt="5"/>
      <dgm:spPr/>
    </dgm:pt>
    <dgm:pt modelId="{F8A113EB-2D4A-45EC-B928-B9A60F2BFB76}" type="pres">
      <dgm:prSet presAssocID="{3F3A2523-421B-45C5-9713-D22226A37348}" presName="vert1" presStyleCnt="0"/>
      <dgm:spPr/>
    </dgm:pt>
    <dgm:pt modelId="{59415CC4-12E9-4A2A-A93B-545C716ED5E2}" type="pres">
      <dgm:prSet presAssocID="{25104A87-0BAB-4C8A-AAB5-80A7A24CF198}" presName="thickLine" presStyleLbl="alignNode1" presStyleIdx="2" presStyleCnt="5"/>
      <dgm:spPr/>
    </dgm:pt>
    <dgm:pt modelId="{926BF1F6-8575-4CA0-BDEB-C4B8F856E77B}" type="pres">
      <dgm:prSet presAssocID="{25104A87-0BAB-4C8A-AAB5-80A7A24CF198}" presName="horz1" presStyleCnt="0"/>
      <dgm:spPr/>
    </dgm:pt>
    <dgm:pt modelId="{6146EC72-DF4B-43A9-BF42-547A98BF3151}" type="pres">
      <dgm:prSet presAssocID="{25104A87-0BAB-4C8A-AAB5-80A7A24CF198}" presName="tx1" presStyleLbl="revTx" presStyleIdx="2" presStyleCnt="5" custLinFactNeighborX="-826" custLinFactNeighborY="2149"/>
      <dgm:spPr/>
    </dgm:pt>
    <dgm:pt modelId="{E4B384F6-AF8F-4A52-8A57-8C10EEAF5D39}" type="pres">
      <dgm:prSet presAssocID="{25104A87-0BAB-4C8A-AAB5-80A7A24CF198}" presName="vert1" presStyleCnt="0"/>
      <dgm:spPr/>
    </dgm:pt>
    <dgm:pt modelId="{75A216E8-9401-4D8E-9F97-15649A20DA81}" type="pres">
      <dgm:prSet presAssocID="{CCCA81C7-5B1F-4D4E-B065-05F56E16D838}" presName="thickLine" presStyleLbl="alignNode1" presStyleIdx="3" presStyleCnt="5"/>
      <dgm:spPr/>
    </dgm:pt>
    <dgm:pt modelId="{6F8BC02A-3F64-4D2D-BC33-86A42C20A615}" type="pres">
      <dgm:prSet presAssocID="{CCCA81C7-5B1F-4D4E-B065-05F56E16D838}" presName="horz1" presStyleCnt="0"/>
      <dgm:spPr/>
    </dgm:pt>
    <dgm:pt modelId="{02C3713D-9342-4188-B6B8-1D2AE2038F9A}" type="pres">
      <dgm:prSet presAssocID="{CCCA81C7-5B1F-4D4E-B065-05F56E16D838}" presName="tx1" presStyleLbl="revTx" presStyleIdx="3" presStyleCnt="5"/>
      <dgm:spPr/>
    </dgm:pt>
    <dgm:pt modelId="{85508DCC-161E-4FAD-A849-2985E4225C0F}" type="pres">
      <dgm:prSet presAssocID="{CCCA81C7-5B1F-4D4E-B065-05F56E16D838}" presName="vert1" presStyleCnt="0"/>
      <dgm:spPr/>
    </dgm:pt>
    <dgm:pt modelId="{C9624B2E-0897-4A85-BB90-95E6FB0A6838}" type="pres">
      <dgm:prSet presAssocID="{523947C7-E814-4455-BF64-E4E25171BC87}" presName="thickLine" presStyleLbl="alignNode1" presStyleIdx="4" presStyleCnt="5"/>
      <dgm:spPr/>
    </dgm:pt>
    <dgm:pt modelId="{F2F34C96-FA8A-413B-8409-FE7F4DEC79C7}" type="pres">
      <dgm:prSet presAssocID="{523947C7-E814-4455-BF64-E4E25171BC87}" presName="horz1" presStyleCnt="0"/>
      <dgm:spPr/>
    </dgm:pt>
    <dgm:pt modelId="{4E72A139-9D2B-4E2E-B97B-FE410E6DC4B6}" type="pres">
      <dgm:prSet presAssocID="{523947C7-E814-4455-BF64-E4E25171BC87}" presName="tx1" presStyleLbl="revTx" presStyleIdx="4" presStyleCnt="5"/>
      <dgm:spPr/>
    </dgm:pt>
    <dgm:pt modelId="{A7E22740-F584-4686-B14D-860A8F2267BC}" type="pres">
      <dgm:prSet presAssocID="{523947C7-E814-4455-BF64-E4E25171BC87}" presName="vert1" presStyleCnt="0"/>
      <dgm:spPr/>
    </dgm:pt>
  </dgm:ptLst>
  <dgm:cxnLst>
    <dgm:cxn modelId="{BC75FB13-4A01-4182-8F8F-642FE89BEB50}" type="presOf" srcId="{1F803D2A-44CB-4178-A478-E7BA4867B404}" destId="{35DF0DED-F6E1-4677-A10A-B14229125112}" srcOrd="0" destOrd="0" presId="urn:microsoft.com/office/officeart/2008/layout/LinedList"/>
    <dgm:cxn modelId="{81CBF622-4E1E-4AC9-8D92-793FA6EF61CF}" type="presOf" srcId="{CCCA81C7-5B1F-4D4E-B065-05F56E16D838}" destId="{02C3713D-9342-4188-B6B8-1D2AE2038F9A}" srcOrd="0" destOrd="0" presId="urn:microsoft.com/office/officeart/2008/layout/LinedList"/>
    <dgm:cxn modelId="{2022112F-574D-4DD8-B45E-59C1DE263F49}" srcId="{1F803D2A-44CB-4178-A478-E7BA4867B404}" destId="{DBD55990-DBE5-4284-A48A-CE675326F853}" srcOrd="0" destOrd="0" parTransId="{C1BD204E-B339-4583-BFBF-ADDC3B05E453}" sibTransId="{67E9BF32-CC3C-4A8B-8255-563919ACA8E3}"/>
    <dgm:cxn modelId="{ACCA2039-5C56-4B90-80AC-66A67570ADF8}" type="presOf" srcId="{DBD55990-DBE5-4284-A48A-CE675326F853}" destId="{F7330757-0D87-41F1-A7FB-8C071F0C05A2}" srcOrd="0" destOrd="0" presId="urn:microsoft.com/office/officeart/2008/layout/LinedList"/>
    <dgm:cxn modelId="{C01CCF3A-0B41-4558-A017-975DF5DB932B}" type="presOf" srcId="{523947C7-E814-4455-BF64-E4E25171BC87}" destId="{4E72A139-9D2B-4E2E-B97B-FE410E6DC4B6}" srcOrd="0" destOrd="0" presId="urn:microsoft.com/office/officeart/2008/layout/LinedList"/>
    <dgm:cxn modelId="{62B57F5F-492A-4CCB-8182-B2158B70209B}" srcId="{1F803D2A-44CB-4178-A478-E7BA4867B404}" destId="{3F3A2523-421B-45C5-9713-D22226A37348}" srcOrd="1" destOrd="0" parTransId="{8CC852E7-85F2-49EF-A188-945ACD6A0398}" sibTransId="{A1175DC3-E5EA-4EF2-B1F2-CA5DDDCF283A}"/>
    <dgm:cxn modelId="{45696756-6C46-460D-B500-29CB8BA47111}" type="presOf" srcId="{3F3A2523-421B-45C5-9713-D22226A37348}" destId="{9F28F758-4B9B-4398-940D-B961C1F60EC0}" srcOrd="0" destOrd="0" presId="urn:microsoft.com/office/officeart/2008/layout/LinedList"/>
    <dgm:cxn modelId="{F6C4C156-1F40-4DF6-9F4E-0FFB772AB7DB}" srcId="{1F803D2A-44CB-4178-A478-E7BA4867B404}" destId="{523947C7-E814-4455-BF64-E4E25171BC87}" srcOrd="4" destOrd="0" parTransId="{0EEA8E4A-6EC8-4D80-A081-5F8B957A5EAC}" sibTransId="{2AA3BD5D-79AD-4BC6-97DF-11635A57BA0A}"/>
    <dgm:cxn modelId="{53C7F9A4-E09B-42A4-80BA-E7FC21848FE3}" srcId="{1F803D2A-44CB-4178-A478-E7BA4867B404}" destId="{CCCA81C7-5B1F-4D4E-B065-05F56E16D838}" srcOrd="3" destOrd="0" parTransId="{77F956ED-C7DA-4939-BC78-18BE834F0659}" sibTransId="{3FABBCC0-AC9A-4764-ADD5-1B8827A1A510}"/>
    <dgm:cxn modelId="{9C6656DD-5DE3-4FE1-A3C2-39C4C2B8534C}" srcId="{1F803D2A-44CB-4178-A478-E7BA4867B404}" destId="{25104A87-0BAB-4C8A-AAB5-80A7A24CF198}" srcOrd="2" destOrd="0" parTransId="{EB13DFDC-0BC0-48A8-9643-F74C2A99AAD5}" sibTransId="{1613CF76-03C2-4D4B-9F7D-95CDC658C8C5}"/>
    <dgm:cxn modelId="{9DB24EFB-CB7A-4669-A11F-012AA89F908C}" type="presOf" srcId="{25104A87-0BAB-4C8A-AAB5-80A7A24CF198}" destId="{6146EC72-DF4B-43A9-BF42-547A98BF3151}" srcOrd="0" destOrd="0" presId="urn:microsoft.com/office/officeart/2008/layout/LinedList"/>
    <dgm:cxn modelId="{DF87A9AA-8B23-4DC7-A929-2564D09FCBF6}" type="presParOf" srcId="{35DF0DED-F6E1-4677-A10A-B14229125112}" destId="{1481F478-6E69-4E19-BDB9-EA813F06C7C5}" srcOrd="0" destOrd="0" presId="urn:microsoft.com/office/officeart/2008/layout/LinedList"/>
    <dgm:cxn modelId="{E8B8BABC-A9A1-40D5-A2E5-662D28747D2F}" type="presParOf" srcId="{35DF0DED-F6E1-4677-A10A-B14229125112}" destId="{60D4DFBD-0963-493E-8AB9-5D9817DC5C8C}" srcOrd="1" destOrd="0" presId="urn:microsoft.com/office/officeart/2008/layout/LinedList"/>
    <dgm:cxn modelId="{C6F73383-D5B9-4C11-87C1-3085137B06E6}" type="presParOf" srcId="{60D4DFBD-0963-493E-8AB9-5D9817DC5C8C}" destId="{F7330757-0D87-41F1-A7FB-8C071F0C05A2}" srcOrd="0" destOrd="0" presId="urn:microsoft.com/office/officeart/2008/layout/LinedList"/>
    <dgm:cxn modelId="{70C4F17E-EB08-4E7F-8A18-8B6CEAE19304}" type="presParOf" srcId="{60D4DFBD-0963-493E-8AB9-5D9817DC5C8C}" destId="{5324B1CC-3A39-490C-942D-3152E345354C}" srcOrd="1" destOrd="0" presId="urn:microsoft.com/office/officeart/2008/layout/LinedList"/>
    <dgm:cxn modelId="{81B865E9-1A42-4ABF-91F1-E376356E4AD3}" type="presParOf" srcId="{35DF0DED-F6E1-4677-A10A-B14229125112}" destId="{0E3DE9FC-55DE-4976-9AA7-9374AD043E8C}" srcOrd="2" destOrd="0" presId="urn:microsoft.com/office/officeart/2008/layout/LinedList"/>
    <dgm:cxn modelId="{B1232B53-0476-457B-B008-0D8F9517E158}" type="presParOf" srcId="{35DF0DED-F6E1-4677-A10A-B14229125112}" destId="{D4791BAF-2DDF-46C6-B94B-FD794B59948B}" srcOrd="3" destOrd="0" presId="urn:microsoft.com/office/officeart/2008/layout/LinedList"/>
    <dgm:cxn modelId="{2090EF78-9B1B-47A4-B1F4-957F5E2FF2BB}" type="presParOf" srcId="{D4791BAF-2DDF-46C6-B94B-FD794B59948B}" destId="{9F28F758-4B9B-4398-940D-B961C1F60EC0}" srcOrd="0" destOrd="0" presId="urn:microsoft.com/office/officeart/2008/layout/LinedList"/>
    <dgm:cxn modelId="{6236CF52-185A-4837-9C23-E76D58C8FF62}" type="presParOf" srcId="{D4791BAF-2DDF-46C6-B94B-FD794B59948B}" destId="{F8A113EB-2D4A-45EC-B928-B9A60F2BFB76}" srcOrd="1" destOrd="0" presId="urn:microsoft.com/office/officeart/2008/layout/LinedList"/>
    <dgm:cxn modelId="{A451D6AE-5E10-4D46-90F5-E29E826D9DE7}" type="presParOf" srcId="{35DF0DED-F6E1-4677-A10A-B14229125112}" destId="{59415CC4-12E9-4A2A-A93B-545C716ED5E2}" srcOrd="4" destOrd="0" presId="urn:microsoft.com/office/officeart/2008/layout/LinedList"/>
    <dgm:cxn modelId="{7BA91499-429C-46F3-86D3-004F1566E367}" type="presParOf" srcId="{35DF0DED-F6E1-4677-A10A-B14229125112}" destId="{926BF1F6-8575-4CA0-BDEB-C4B8F856E77B}" srcOrd="5" destOrd="0" presId="urn:microsoft.com/office/officeart/2008/layout/LinedList"/>
    <dgm:cxn modelId="{32110CE9-B881-469A-8C36-2EA93DD20297}" type="presParOf" srcId="{926BF1F6-8575-4CA0-BDEB-C4B8F856E77B}" destId="{6146EC72-DF4B-43A9-BF42-547A98BF3151}" srcOrd="0" destOrd="0" presId="urn:microsoft.com/office/officeart/2008/layout/LinedList"/>
    <dgm:cxn modelId="{E9E27884-A6FA-4738-B609-985BEC7D9317}" type="presParOf" srcId="{926BF1F6-8575-4CA0-BDEB-C4B8F856E77B}" destId="{E4B384F6-AF8F-4A52-8A57-8C10EEAF5D39}" srcOrd="1" destOrd="0" presId="urn:microsoft.com/office/officeart/2008/layout/LinedList"/>
    <dgm:cxn modelId="{E644660D-BAF5-4E1A-8003-F6FAF0CF89AA}" type="presParOf" srcId="{35DF0DED-F6E1-4677-A10A-B14229125112}" destId="{75A216E8-9401-4D8E-9F97-15649A20DA81}" srcOrd="6" destOrd="0" presId="urn:microsoft.com/office/officeart/2008/layout/LinedList"/>
    <dgm:cxn modelId="{9F6EA5A5-A354-49C9-B88C-D45ECBF2B762}" type="presParOf" srcId="{35DF0DED-F6E1-4677-A10A-B14229125112}" destId="{6F8BC02A-3F64-4D2D-BC33-86A42C20A615}" srcOrd="7" destOrd="0" presId="urn:microsoft.com/office/officeart/2008/layout/LinedList"/>
    <dgm:cxn modelId="{4C667A37-D37C-40FD-87AE-ACFC44B35EFA}" type="presParOf" srcId="{6F8BC02A-3F64-4D2D-BC33-86A42C20A615}" destId="{02C3713D-9342-4188-B6B8-1D2AE2038F9A}" srcOrd="0" destOrd="0" presId="urn:microsoft.com/office/officeart/2008/layout/LinedList"/>
    <dgm:cxn modelId="{78813D28-9DFC-402B-9747-A57CB2754E31}" type="presParOf" srcId="{6F8BC02A-3F64-4D2D-BC33-86A42C20A615}" destId="{85508DCC-161E-4FAD-A849-2985E4225C0F}" srcOrd="1" destOrd="0" presId="urn:microsoft.com/office/officeart/2008/layout/LinedList"/>
    <dgm:cxn modelId="{54CEA30E-0496-464C-BA39-525BE5429115}" type="presParOf" srcId="{35DF0DED-F6E1-4677-A10A-B14229125112}" destId="{C9624B2E-0897-4A85-BB90-95E6FB0A6838}" srcOrd="8" destOrd="0" presId="urn:microsoft.com/office/officeart/2008/layout/LinedList"/>
    <dgm:cxn modelId="{A67EFF21-182C-469D-99B2-9F3B4577884A}" type="presParOf" srcId="{35DF0DED-F6E1-4677-A10A-B14229125112}" destId="{F2F34C96-FA8A-413B-8409-FE7F4DEC79C7}" srcOrd="9" destOrd="0" presId="urn:microsoft.com/office/officeart/2008/layout/LinedList"/>
    <dgm:cxn modelId="{E813C240-DAAF-44B5-A813-031DEF437B59}" type="presParOf" srcId="{F2F34C96-FA8A-413B-8409-FE7F4DEC79C7}" destId="{4E72A139-9D2B-4E2E-B97B-FE410E6DC4B6}" srcOrd="0" destOrd="0" presId="urn:microsoft.com/office/officeart/2008/layout/LinedList"/>
    <dgm:cxn modelId="{9BEBB5F2-3A5E-45D8-BC19-79E931CA69FC}" type="presParOf" srcId="{F2F34C96-FA8A-413B-8409-FE7F4DEC79C7}" destId="{A7E22740-F584-4686-B14D-860A8F2267BC}"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C4AF31E-CCED-47F6-8327-3E1D3768C635}" type="doc">
      <dgm:prSet loTypeId="urn:microsoft.com/office/officeart/2005/8/layout/process4" loCatId="process" qsTypeId="urn:microsoft.com/office/officeart/2005/8/quickstyle/simple1" qsCatId="simple" csTypeId="urn:microsoft.com/office/officeart/2005/8/colors/colorful5" csCatId="colorful" phldr="1"/>
      <dgm:spPr/>
      <dgm:t>
        <a:bodyPr/>
        <a:lstStyle/>
        <a:p>
          <a:endParaRPr lang="en-US"/>
        </a:p>
      </dgm:t>
    </dgm:pt>
    <dgm:pt modelId="{CDEBA6B0-786A-48F6-9B78-9FD2A990243E}">
      <dgm:prSet custT="1"/>
      <dgm:spPr/>
      <dgm:t>
        <a:bodyPr/>
        <a:lstStyle/>
        <a:p>
          <a:r>
            <a:rPr lang="en-GB" sz="1400" dirty="0"/>
            <a:t>Promote person-centred care adequately, care provider should involve older people in decisions about their care, support and daily routines, respecting their individual needs, wishes and preferences (NHS England, 2019)</a:t>
          </a:r>
          <a:endParaRPr lang="en-US" sz="1400" dirty="0"/>
        </a:p>
      </dgm:t>
    </dgm:pt>
    <dgm:pt modelId="{458F52A0-52D2-4994-AB67-ADF346C8CC53}" type="parTrans" cxnId="{A02C9C32-3926-4B81-9A95-6F623E3893F8}">
      <dgm:prSet/>
      <dgm:spPr/>
      <dgm:t>
        <a:bodyPr/>
        <a:lstStyle/>
        <a:p>
          <a:endParaRPr lang="en-US"/>
        </a:p>
      </dgm:t>
    </dgm:pt>
    <dgm:pt modelId="{CA8B40EF-39A7-46D7-BF30-C4442D03C11D}" type="sibTrans" cxnId="{A02C9C32-3926-4B81-9A95-6F623E3893F8}">
      <dgm:prSet/>
      <dgm:spPr/>
      <dgm:t>
        <a:bodyPr/>
        <a:lstStyle/>
        <a:p>
          <a:endParaRPr lang="en-US"/>
        </a:p>
      </dgm:t>
    </dgm:pt>
    <dgm:pt modelId="{8443C46C-28B2-4F89-AD38-A3668DAF2CC7}">
      <dgm:prSet custT="1"/>
      <dgm:spPr/>
      <dgm:t>
        <a:bodyPr/>
        <a:lstStyle/>
        <a:p>
          <a:r>
            <a:rPr lang="en-GB" sz="1400" dirty="0"/>
            <a:t>Support independence by encourage older people to perform daily activities independently wherever possible, such as dressing, cooking and personal care, while providing assistance when needed.</a:t>
          </a:r>
          <a:endParaRPr lang="en-US" sz="1400" dirty="0"/>
        </a:p>
      </dgm:t>
    </dgm:pt>
    <dgm:pt modelId="{89CDCAF9-F071-41E9-A47C-2D76899181BE}" type="parTrans" cxnId="{B37CA483-A3E4-4F7A-9117-6C76362CD927}">
      <dgm:prSet/>
      <dgm:spPr/>
      <dgm:t>
        <a:bodyPr/>
        <a:lstStyle/>
        <a:p>
          <a:endParaRPr lang="en-US"/>
        </a:p>
      </dgm:t>
    </dgm:pt>
    <dgm:pt modelId="{6ABA24D0-0F2A-439F-BE60-C609E749C5CD}" type="sibTrans" cxnId="{B37CA483-A3E4-4F7A-9117-6C76362CD927}">
      <dgm:prSet/>
      <dgm:spPr/>
      <dgm:t>
        <a:bodyPr/>
        <a:lstStyle/>
        <a:p>
          <a:endParaRPr lang="en-US"/>
        </a:p>
      </dgm:t>
    </dgm:pt>
    <dgm:pt modelId="{6672AF5C-20D4-442E-A21A-6C0A2EE6BD62}">
      <dgm:prSet custT="1"/>
      <dgm:spPr/>
      <dgm:t>
        <a:bodyPr/>
        <a:lstStyle/>
        <a:p>
          <a:r>
            <a:rPr lang="en-GB" sz="1400" dirty="0"/>
            <a:t>Improve communication and choices, providing clear information in accessible formats and allow sufficient time for older people to express their opinions, ask questions and make informed decisions </a:t>
          </a:r>
          <a:endParaRPr lang="en-US" sz="1400" dirty="0"/>
        </a:p>
      </dgm:t>
    </dgm:pt>
    <dgm:pt modelId="{FF381FA4-7FF9-4EF4-A6F2-1B1EC00B400D}" type="parTrans" cxnId="{59C1E1B2-1082-4BB1-A51E-5DDE60641C16}">
      <dgm:prSet/>
      <dgm:spPr/>
      <dgm:t>
        <a:bodyPr/>
        <a:lstStyle/>
        <a:p>
          <a:endParaRPr lang="en-US"/>
        </a:p>
      </dgm:t>
    </dgm:pt>
    <dgm:pt modelId="{3B647ADB-073E-4284-B4A3-2D35B211261C}" type="sibTrans" cxnId="{59C1E1B2-1082-4BB1-A51E-5DDE60641C16}">
      <dgm:prSet/>
      <dgm:spPr/>
      <dgm:t>
        <a:bodyPr/>
        <a:lstStyle/>
        <a:p>
          <a:endParaRPr lang="en-US"/>
        </a:p>
      </dgm:t>
    </dgm:pt>
    <dgm:pt modelId="{DA4CF4B5-CC94-42C3-B97B-3094C553C128}">
      <dgm:prSet custT="1"/>
      <dgm:spPr/>
      <dgm:t>
        <a:bodyPr/>
        <a:lstStyle/>
        <a:p>
          <a:r>
            <a:rPr lang="en-GB" sz="1400" dirty="0"/>
            <a:t>Increase social participation, develop community activities, social groups and volunteering opportunities to reduce loneliness, improve emotional well-being and strengthen relationships</a:t>
          </a:r>
          <a:endParaRPr lang="en-US" sz="1400" dirty="0"/>
        </a:p>
      </dgm:t>
    </dgm:pt>
    <dgm:pt modelId="{E8AC11B9-3AA0-4839-A601-34DBE5DE09C6}" type="parTrans" cxnId="{BF70A6B5-49C8-4DF4-B88C-4FB79DEBF785}">
      <dgm:prSet/>
      <dgm:spPr/>
      <dgm:t>
        <a:bodyPr/>
        <a:lstStyle/>
        <a:p>
          <a:endParaRPr lang="en-US"/>
        </a:p>
      </dgm:t>
    </dgm:pt>
    <dgm:pt modelId="{1D15E0A2-158B-4533-A1E5-87643E5908DF}" type="sibTrans" cxnId="{BF70A6B5-49C8-4DF4-B88C-4FB79DEBF785}">
      <dgm:prSet/>
      <dgm:spPr/>
      <dgm:t>
        <a:bodyPr/>
        <a:lstStyle/>
        <a:p>
          <a:endParaRPr lang="en-US"/>
        </a:p>
      </dgm:t>
    </dgm:pt>
    <dgm:pt modelId="{70343F24-302D-4E94-B1C8-641280ADAAEA}">
      <dgm:prSet custT="1"/>
      <dgm:spPr/>
      <dgm:t>
        <a:bodyPr/>
        <a:lstStyle/>
        <a:p>
          <a:r>
            <a:rPr lang="en-GB" sz="1400" dirty="0"/>
            <a:t>Expand access to technology, providing training and support with telecare, remote monitoring and digital health services. Moreover, provide staff training in safeguarding, dementia awareness, human rights and the Mental Capacity Act 2005 to ensure that older people receive  respectful, empowering and inclusive care (WHO, 2021)</a:t>
          </a:r>
          <a:endParaRPr lang="en-US" sz="1400" dirty="0"/>
        </a:p>
      </dgm:t>
    </dgm:pt>
    <dgm:pt modelId="{0A6C7D8F-81AD-4894-A1A2-388632F3E0CA}" type="parTrans" cxnId="{2D467AC3-4CCA-4767-82ED-0DFC0C5ECC83}">
      <dgm:prSet/>
      <dgm:spPr/>
      <dgm:t>
        <a:bodyPr/>
        <a:lstStyle/>
        <a:p>
          <a:endParaRPr lang="en-US"/>
        </a:p>
      </dgm:t>
    </dgm:pt>
    <dgm:pt modelId="{79BD1111-2E0F-4789-997D-889D13F8CA2A}" type="sibTrans" cxnId="{2D467AC3-4CCA-4767-82ED-0DFC0C5ECC83}">
      <dgm:prSet/>
      <dgm:spPr/>
      <dgm:t>
        <a:bodyPr/>
        <a:lstStyle/>
        <a:p>
          <a:endParaRPr lang="en-US"/>
        </a:p>
      </dgm:t>
    </dgm:pt>
    <dgm:pt modelId="{B5C90E94-3B02-4059-A356-07854C649D79}" type="pres">
      <dgm:prSet presAssocID="{0C4AF31E-CCED-47F6-8327-3E1D3768C635}" presName="Name0" presStyleCnt="0">
        <dgm:presLayoutVars>
          <dgm:dir/>
          <dgm:animLvl val="lvl"/>
          <dgm:resizeHandles val="exact"/>
        </dgm:presLayoutVars>
      </dgm:prSet>
      <dgm:spPr/>
    </dgm:pt>
    <dgm:pt modelId="{DE1C9E3C-A0DF-442D-ADCA-C3107185D5F1}" type="pres">
      <dgm:prSet presAssocID="{70343F24-302D-4E94-B1C8-641280ADAAEA}" presName="boxAndChildren" presStyleCnt="0"/>
      <dgm:spPr/>
    </dgm:pt>
    <dgm:pt modelId="{799FFF6D-6688-4DE5-9DDC-21A86C7647AE}" type="pres">
      <dgm:prSet presAssocID="{70343F24-302D-4E94-B1C8-641280ADAAEA}" presName="parentTextBox" presStyleLbl="node1" presStyleIdx="0" presStyleCnt="5"/>
      <dgm:spPr/>
    </dgm:pt>
    <dgm:pt modelId="{9A483DC5-D84E-4406-A698-189748BEF54A}" type="pres">
      <dgm:prSet presAssocID="{1D15E0A2-158B-4533-A1E5-87643E5908DF}" presName="sp" presStyleCnt="0"/>
      <dgm:spPr/>
    </dgm:pt>
    <dgm:pt modelId="{9F53DCAB-816D-4332-B205-45251E234A36}" type="pres">
      <dgm:prSet presAssocID="{DA4CF4B5-CC94-42C3-B97B-3094C553C128}" presName="arrowAndChildren" presStyleCnt="0"/>
      <dgm:spPr/>
    </dgm:pt>
    <dgm:pt modelId="{E184499C-D5C6-455B-9AAE-88C987E341F8}" type="pres">
      <dgm:prSet presAssocID="{DA4CF4B5-CC94-42C3-B97B-3094C553C128}" presName="parentTextArrow" presStyleLbl="node1" presStyleIdx="1" presStyleCnt="5"/>
      <dgm:spPr/>
    </dgm:pt>
    <dgm:pt modelId="{DCEEE4E1-2715-42D7-A7FF-63174A5EFFD1}" type="pres">
      <dgm:prSet presAssocID="{3B647ADB-073E-4284-B4A3-2D35B211261C}" presName="sp" presStyleCnt="0"/>
      <dgm:spPr/>
    </dgm:pt>
    <dgm:pt modelId="{D76DBBD1-9B00-477A-999C-B166F878C3A5}" type="pres">
      <dgm:prSet presAssocID="{6672AF5C-20D4-442E-A21A-6C0A2EE6BD62}" presName="arrowAndChildren" presStyleCnt="0"/>
      <dgm:spPr/>
    </dgm:pt>
    <dgm:pt modelId="{FB9568C2-27EC-4FA5-A556-7F0DA5D3D0DD}" type="pres">
      <dgm:prSet presAssocID="{6672AF5C-20D4-442E-A21A-6C0A2EE6BD62}" presName="parentTextArrow" presStyleLbl="node1" presStyleIdx="2" presStyleCnt="5"/>
      <dgm:spPr/>
    </dgm:pt>
    <dgm:pt modelId="{A78BE6D4-B05F-48A7-8DEC-C58BDC64EC36}" type="pres">
      <dgm:prSet presAssocID="{6ABA24D0-0F2A-439F-BE60-C609E749C5CD}" presName="sp" presStyleCnt="0"/>
      <dgm:spPr/>
    </dgm:pt>
    <dgm:pt modelId="{A8CFDCF4-C6A6-4D30-B165-7AA2DA5A98C3}" type="pres">
      <dgm:prSet presAssocID="{8443C46C-28B2-4F89-AD38-A3668DAF2CC7}" presName="arrowAndChildren" presStyleCnt="0"/>
      <dgm:spPr/>
    </dgm:pt>
    <dgm:pt modelId="{E3190426-5713-4906-B2CC-8C7FAB269012}" type="pres">
      <dgm:prSet presAssocID="{8443C46C-28B2-4F89-AD38-A3668DAF2CC7}" presName="parentTextArrow" presStyleLbl="node1" presStyleIdx="3" presStyleCnt="5"/>
      <dgm:spPr/>
    </dgm:pt>
    <dgm:pt modelId="{A783592E-B6D6-4375-AFB3-D04365D11D9F}" type="pres">
      <dgm:prSet presAssocID="{CA8B40EF-39A7-46D7-BF30-C4442D03C11D}" presName="sp" presStyleCnt="0"/>
      <dgm:spPr/>
    </dgm:pt>
    <dgm:pt modelId="{64517FC7-B9F5-40F0-BC4B-77CCA5838F49}" type="pres">
      <dgm:prSet presAssocID="{CDEBA6B0-786A-48F6-9B78-9FD2A990243E}" presName="arrowAndChildren" presStyleCnt="0"/>
      <dgm:spPr/>
    </dgm:pt>
    <dgm:pt modelId="{EF667FB8-51E1-4423-8924-CAE762D89044}" type="pres">
      <dgm:prSet presAssocID="{CDEBA6B0-786A-48F6-9B78-9FD2A990243E}" presName="parentTextArrow" presStyleLbl="node1" presStyleIdx="4" presStyleCnt="5"/>
      <dgm:spPr/>
    </dgm:pt>
  </dgm:ptLst>
  <dgm:cxnLst>
    <dgm:cxn modelId="{A02C9C32-3926-4B81-9A95-6F623E3893F8}" srcId="{0C4AF31E-CCED-47F6-8327-3E1D3768C635}" destId="{CDEBA6B0-786A-48F6-9B78-9FD2A990243E}" srcOrd="0" destOrd="0" parTransId="{458F52A0-52D2-4994-AB67-ADF346C8CC53}" sibTransId="{CA8B40EF-39A7-46D7-BF30-C4442D03C11D}"/>
    <dgm:cxn modelId="{8F04D43F-5CA0-4B9D-9AA0-B291E9F459A7}" type="presOf" srcId="{0C4AF31E-CCED-47F6-8327-3E1D3768C635}" destId="{B5C90E94-3B02-4059-A356-07854C649D79}" srcOrd="0" destOrd="0" presId="urn:microsoft.com/office/officeart/2005/8/layout/process4"/>
    <dgm:cxn modelId="{25EDC348-5D08-40F4-8D13-5B496DD84956}" type="presOf" srcId="{CDEBA6B0-786A-48F6-9B78-9FD2A990243E}" destId="{EF667FB8-51E1-4423-8924-CAE762D89044}" srcOrd="0" destOrd="0" presId="urn:microsoft.com/office/officeart/2005/8/layout/process4"/>
    <dgm:cxn modelId="{B37CA483-A3E4-4F7A-9117-6C76362CD927}" srcId="{0C4AF31E-CCED-47F6-8327-3E1D3768C635}" destId="{8443C46C-28B2-4F89-AD38-A3668DAF2CC7}" srcOrd="1" destOrd="0" parTransId="{89CDCAF9-F071-41E9-A47C-2D76899181BE}" sibTransId="{6ABA24D0-0F2A-439F-BE60-C609E749C5CD}"/>
    <dgm:cxn modelId="{59C1E1B2-1082-4BB1-A51E-5DDE60641C16}" srcId="{0C4AF31E-CCED-47F6-8327-3E1D3768C635}" destId="{6672AF5C-20D4-442E-A21A-6C0A2EE6BD62}" srcOrd="2" destOrd="0" parTransId="{FF381FA4-7FF9-4EF4-A6F2-1B1EC00B400D}" sibTransId="{3B647ADB-073E-4284-B4A3-2D35B211261C}"/>
    <dgm:cxn modelId="{BF70A6B5-49C8-4DF4-B88C-4FB79DEBF785}" srcId="{0C4AF31E-CCED-47F6-8327-3E1D3768C635}" destId="{DA4CF4B5-CC94-42C3-B97B-3094C553C128}" srcOrd="3" destOrd="0" parTransId="{E8AC11B9-3AA0-4839-A601-34DBE5DE09C6}" sibTransId="{1D15E0A2-158B-4533-A1E5-87643E5908DF}"/>
    <dgm:cxn modelId="{130442B6-BB56-46A2-9BF1-F0FC08483E04}" type="presOf" srcId="{8443C46C-28B2-4F89-AD38-A3668DAF2CC7}" destId="{E3190426-5713-4906-B2CC-8C7FAB269012}" srcOrd="0" destOrd="0" presId="urn:microsoft.com/office/officeart/2005/8/layout/process4"/>
    <dgm:cxn modelId="{2D467AC3-4CCA-4767-82ED-0DFC0C5ECC83}" srcId="{0C4AF31E-CCED-47F6-8327-3E1D3768C635}" destId="{70343F24-302D-4E94-B1C8-641280ADAAEA}" srcOrd="4" destOrd="0" parTransId="{0A6C7D8F-81AD-4894-A1A2-388632F3E0CA}" sibTransId="{79BD1111-2E0F-4789-997D-889D13F8CA2A}"/>
    <dgm:cxn modelId="{A568DEC4-0905-4C7C-B1D0-F3E60385476C}" type="presOf" srcId="{DA4CF4B5-CC94-42C3-B97B-3094C553C128}" destId="{E184499C-D5C6-455B-9AAE-88C987E341F8}" srcOrd="0" destOrd="0" presId="urn:microsoft.com/office/officeart/2005/8/layout/process4"/>
    <dgm:cxn modelId="{3B6B68F2-B597-4C41-909E-CE5A57F752E3}" type="presOf" srcId="{6672AF5C-20D4-442E-A21A-6C0A2EE6BD62}" destId="{FB9568C2-27EC-4FA5-A556-7F0DA5D3D0DD}" srcOrd="0" destOrd="0" presId="urn:microsoft.com/office/officeart/2005/8/layout/process4"/>
    <dgm:cxn modelId="{54438AF4-933A-46B0-81C9-5E02A27AF2DD}" type="presOf" srcId="{70343F24-302D-4E94-B1C8-641280ADAAEA}" destId="{799FFF6D-6688-4DE5-9DDC-21A86C7647AE}" srcOrd="0" destOrd="0" presId="urn:microsoft.com/office/officeart/2005/8/layout/process4"/>
    <dgm:cxn modelId="{1BD7FD9B-FF48-42D3-8349-83438D8F89A3}" type="presParOf" srcId="{B5C90E94-3B02-4059-A356-07854C649D79}" destId="{DE1C9E3C-A0DF-442D-ADCA-C3107185D5F1}" srcOrd="0" destOrd="0" presId="urn:microsoft.com/office/officeart/2005/8/layout/process4"/>
    <dgm:cxn modelId="{24F48DD4-8AEF-4FD0-A52E-E0DE3C3DC1E5}" type="presParOf" srcId="{DE1C9E3C-A0DF-442D-ADCA-C3107185D5F1}" destId="{799FFF6D-6688-4DE5-9DDC-21A86C7647AE}" srcOrd="0" destOrd="0" presId="urn:microsoft.com/office/officeart/2005/8/layout/process4"/>
    <dgm:cxn modelId="{7C4082FC-6D57-4BF7-A406-2CF45576B731}" type="presParOf" srcId="{B5C90E94-3B02-4059-A356-07854C649D79}" destId="{9A483DC5-D84E-4406-A698-189748BEF54A}" srcOrd="1" destOrd="0" presId="urn:microsoft.com/office/officeart/2005/8/layout/process4"/>
    <dgm:cxn modelId="{282FFAE6-7235-484B-9486-FECED23F4D85}" type="presParOf" srcId="{B5C90E94-3B02-4059-A356-07854C649D79}" destId="{9F53DCAB-816D-4332-B205-45251E234A36}" srcOrd="2" destOrd="0" presId="urn:microsoft.com/office/officeart/2005/8/layout/process4"/>
    <dgm:cxn modelId="{915F91F6-5F9E-4674-891C-7DD19136B804}" type="presParOf" srcId="{9F53DCAB-816D-4332-B205-45251E234A36}" destId="{E184499C-D5C6-455B-9AAE-88C987E341F8}" srcOrd="0" destOrd="0" presId="urn:microsoft.com/office/officeart/2005/8/layout/process4"/>
    <dgm:cxn modelId="{9030BCBE-5C17-4645-B002-5DB5AFBEABA3}" type="presParOf" srcId="{B5C90E94-3B02-4059-A356-07854C649D79}" destId="{DCEEE4E1-2715-42D7-A7FF-63174A5EFFD1}" srcOrd="3" destOrd="0" presId="urn:microsoft.com/office/officeart/2005/8/layout/process4"/>
    <dgm:cxn modelId="{88A6097B-4212-464B-A017-5128D042F9D5}" type="presParOf" srcId="{B5C90E94-3B02-4059-A356-07854C649D79}" destId="{D76DBBD1-9B00-477A-999C-B166F878C3A5}" srcOrd="4" destOrd="0" presId="urn:microsoft.com/office/officeart/2005/8/layout/process4"/>
    <dgm:cxn modelId="{E6890022-A1B2-41EE-97F2-A8231113F3B1}" type="presParOf" srcId="{D76DBBD1-9B00-477A-999C-B166F878C3A5}" destId="{FB9568C2-27EC-4FA5-A556-7F0DA5D3D0DD}" srcOrd="0" destOrd="0" presId="urn:microsoft.com/office/officeart/2005/8/layout/process4"/>
    <dgm:cxn modelId="{E140EB27-18D1-4AC6-A6F6-55DA810B164E}" type="presParOf" srcId="{B5C90E94-3B02-4059-A356-07854C649D79}" destId="{A78BE6D4-B05F-48A7-8DEC-C58BDC64EC36}" srcOrd="5" destOrd="0" presId="urn:microsoft.com/office/officeart/2005/8/layout/process4"/>
    <dgm:cxn modelId="{5108FEAB-2B0B-46DC-B801-640DFF7A6964}" type="presParOf" srcId="{B5C90E94-3B02-4059-A356-07854C649D79}" destId="{A8CFDCF4-C6A6-4D30-B165-7AA2DA5A98C3}" srcOrd="6" destOrd="0" presId="urn:microsoft.com/office/officeart/2005/8/layout/process4"/>
    <dgm:cxn modelId="{FE914A9A-9486-4F04-A3C6-BA99C1E9E5A2}" type="presParOf" srcId="{A8CFDCF4-C6A6-4D30-B165-7AA2DA5A98C3}" destId="{E3190426-5713-4906-B2CC-8C7FAB269012}" srcOrd="0" destOrd="0" presId="urn:microsoft.com/office/officeart/2005/8/layout/process4"/>
    <dgm:cxn modelId="{0DEDAF92-E4DB-4FCE-AB1F-75F55173ABED}" type="presParOf" srcId="{B5C90E94-3B02-4059-A356-07854C649D79}" destId="{A783592E-B6D6-4375-AFB3-D04365D11D9F}" srcOrd="7" destOrd="0" presId="urn:microsoft.com/office/officeart/2005/8/layout/process4"/>
    <dgm:cxn modelId="{0A63EFAB-C181-445B-B247-6FE811A71CB1}" type="presParOf" srcId="{B5C90E94-3B02-4059-A356-07854C649D79}" destId="{64517FC7-B9F5-40F0-BC4B-77CCA5838F49}" srcOrd="8" destOrd="0" presId="urn:microsoft.com/office/officeart/2005/8/layout/process4"/>
    <dgm:cxn modelId="{BBC2182C-9031-488D-BBF3-F54026C6568E}" type="presParOf" srcId="{64517FC7-B9F5-40F0-BC4B-77CCA5838F49}" destId="{EF667FB8-51E1-4423-8924-CAE762D89044}"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D3C1ED-EBAD-43C0-9A9A-0ABCED81A633}">
      <dsp:nvSpPr>
        <dsp:cNvPr id="0" name=""/>
        <dsp:cNvSpPr/>
      </dsp:nvSpPr>
      <dsp:spPr>
        <a:xfrm>
          <a:off x="0" y="110633"/>
          <a:ext cx="6666833" cy="121680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dirty="0"/>
            <a:t>Telehealth</a:t>
          </a:r>
          <a:endParaRPr lang="en-US" sz="3600" kern="1200" dirty="0"/>
        </a:p>
      </dsp:txBody>
      <dsp:txXfrm>
        <a:off x="59399" y="170032"/>
        <a:ext cx="6548035" cy="1098002"/>
      </dsp:txXfrm>
    </dsp:sp>
    <dsp:sp modelId="{6B8F099C-FC0D-4393-AB66-039D07296806}">
      <dsp:nvSpPr>
        <dsp:cNvPr id="0" name=""/>
        <dsp:cNvSpPr/>
      </dsp:nvSpPr>
      <dsp:spPr>
        <a:xfrm>
          <a:off x="0" y="1314185"/>
          <a:ext cx="6666833" cy="15809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1672" tIns="22860" rIns="128016" bIns="22860" numCol="1" spcCol="1270" anchor="t" anchorCtr="0">
          <a:noAutofit/>
        </a:bodyPr>
        <a:lstStyle/>
        <a:p>
          <a:pPr marL="171450" lvl="1" indent="-171450" algn="l" defTabSz="800100">
            <a:lnSpc>
              <a:spcPct val="90000"/>
            </a:lnSpc>
            <a:spcBef>
              <a:spcPct val="0"/>
            </a:spcBef>
            <a:spcAft>
              <a:spcPct val="20000"/>
            </a:spcAft>
            <a:buChar char="•"/>
          </a:pPr>
          <a:r>
            <a:rPr lang="en-GB" sz="1800" b="1" kern="1200" dirty="0"/>
            <a:t>Telehealth </a:t>
          </a:r>
          <a:r>
            <a:rPr lang="en-GB" sz="1800" kern="1200" dirty="0"/>
            <a:t>is the use of digital technology to provide healthcare services, advices and support remotely without always requiring a face-to-face appointment. </a:t>
          </a:r>
          <a:r>
            <a:rPr lang="en-GB" sz="1800" kern="1200" dirty="0">
              <a:latin typeface="Arial" panose="020B0604020202020204" pitchFamily="34" charset="0"/>
              <a:cs typeface="Arial" panose="020B0604020202020204" pitchFamily="34" charset="0"/>
            </a:rPr>
            <a:t>Moreover</a:t>
          </a:r>
          <a:r>
            <a:rPr lang="en-GB" sz="1800" kern="1200" dirty="0"/>
            <a:t>, allows older people to communicate with healthcare professional and monitor their health from home (NHS, England 2024)</a:t>
          </a:r>
          <a:endParaRPr lang="en-US" sz="1800" kern="1200" dirty="0"/>
        </a:p>
      </dsp:txBody>
      <dsp:txXfrm>
        <a:off x="0" y="1314185"/>
        <a:ext cx="6666833" cy="1580962"/>
      </dsp:txXfrm>
    </dsp:sp>
    <dsp:sp modelId="{65B7723D-8434-4EAC-9C35-6DBB2D232A99}">
      <dsp:nvSpPr>
        <dsp:cNvPr id="0" name=""/>
        <dsp:cNvSpPr/>
      </dsp:nvSpPr>
      <dsp:spPr>
        <a:xfrm>
          <a:off x="0" y="2895147"/>
          <a:ext cx="6666833" cy="1216800"/>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dirty="0"/>
            <a:t>Examples of telehealth </a:t>
          </a:r>
          <a:endParaRPr lang="en-US" sz="3600" kern="1200" dirty="0"/>
        </a:p>
      </dsp:txBody>
      <dsp:txXfrm>
        <a:off x="59399" y="2954546"/>
        <a:ext cx="6548035" cy="1098002"/>
      </dsp:txXfrm>
    </dsp:sp>
    <dsp:sp modelId="{CEFB4F9E-EAE8-480A-BB82-A60ED75CDFC8}">
      <dsp:nvSpPr>
        <dsp:cNvPr id="0" name=""/>
        <dsp:cNvSpPr/>
      </dsp:nvSpPr>
      <dsp:spPr>
        <a:xfrm>
          <a:off x="0" y="4111947"/>
          <a:ext cx="6666833" cy="12445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1672" tIns="22860" rIns="128016" bIns="22860" numCol="1" spcCol="1270" anchor="t" anchorCtr="0">
          <a:noAutofit/>
        </a:bodyPr>
        <a:lstStyle/>
        <a:p>
          <a:pPr marL="171450" lvl="1" indent="-171450" algn="l" defTabSz="800100">
            <a:lnSpc>
              <a:spcPct val="90000"/>
            </a:lnSpc>
            <a:spcBef>
              <a:spcPct val="0"/>
            </a:spcBef>
            <a:spcAft>
              <a:spcPct val="20000"/>
            </a:spcAft>
            <a:buChar char="•"/>
          </a:pPr>
          <a:r>
            <a:rPr lang="en-GB" sz="1800" kern="1200" dirty="0"/>
            <a:t>Video consultations with a GP or nurse</a:t>
          </a:r>
          <a:endParaRPr lang="en-US" sz="1800" kern="1200" dirty="0"/>
        </a:p>
        <a:p>
          <a:pPr marL="171450" lvl="1" indent="-171450" algn="l" defTabSz="800100">
            <a:lnSpc>
              <a:spcPct val="90000"/>
            </a:lnSpc>
            <a:spcBef>
              <a:spcPct val="0"/>
            </a:spcBef>
            <a:spcAft>
              <a:spcPct val="20000"/>
            </a:spcAft>
            <a:buChar char="•"/>
          </a:pPr>
          <a:r>
            <a:rPr lang="en-GB" sz="1800" kern="1200" dirty="0"/>
            <a:t>Remote monitoring of blood pressure, heart rate or blood glucose levels.</a:t>
          </a:r>
          <a:endParaRPr lang="en-US" sz="1800" kern="1200" dirty="0"/>
        </a:p>
        <a:p>
          <a:pPr marL="171450" lvl="1" indent="-171450" algn="l" defTabSz="800100">
            <a:lnSpc>
              <a:spcPct val="90000"/>
            </a:lnSpc>
            <a:spcBef>
              <a:spcPct val="0"/>
            </a:spcBef>
            <a:spcAft>
              <a:spcPct val="20000"/>
            </a:spcAft>
            <a:buChar char="•"/>
          </a:pPr>
          <a:r>
            <a:rPr lang="en-GB" sz="1800" kern="1200" dirty="0"/>
            <a:t>Online consultations to discuss medication or symptoms</a:t>
          </a:r>
          <a:r>
            <a:rPr lang="en-GB" sz="2200" kern="1200" dirty="0"/>
            <a:t>.</a:t>
          </a:r>
          <a:endParaRPr lang="en-US" sz="2200" kern="1200" dirty="0"/>
        </a:p>
      </dsp:txBody>
      <dsp:txXfrm>
        <a:off x="0" y="4111947"/>
        <a:ext cx="6666833" cy="12445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3FC077-082D-4499-B736-476A2A2477D3}">
      <dsp:nvSpPr>
        <dsp:cNvPr id="0" name=""/>
        <dsp:cNvSpPr/>
      </dsp:nvSpPr>
      <dsp:spPr>
        <a:xfrm>
          <a:off x="1920318" y="833"/>
          <a:ext cx="1317149" cy="856147"/>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100000"/>
            </a:lnSpc>
            <a:spcBef>
              <a:spcPct val="0"/>
            </a:spcBef>
            <a:spcAft>
              <a:spcPct val="35000"/>
            </a:spcAft>
            <a:buNone/>
          </a:pPr>
          <a:r>
            <a:rPr lang="en-GB" sz="1100" kern="1200"/>
            <a:t>Promote independence.</a:t>
          </a:r>
          <a:endParaRPr lang="en-US" sz="1100" kern="1200"/>
        </a:p>
      </dsp:txBody>
      <dsp:txXfrm>
        <a:off x="1962112" y="42627"/>
        <a:ext cx="1233561" cy="772559"/>
      </dsp:txXfrm>
    </dsp:sp>
    <dsp:sp modelId="{2A7D917F-17D0-4479-8CE1-8F6D4C10A5F7}">
      <dsp:nvSpPr>
        <dsp:cNvPr id="0" name=""/>
        <dsp:cNvSpPr/>
      </dsp:nvSpPr>
      <dsp:spPr>
        <a:xfrm>
          <a:off x="1165506" y="428907"/>
          <a:ext cx="2826773" cy="2826773"/>
        </a:xfrm>
        <a:custGeom>
          <a:avLst/>
          <a:gdLst/>
          <a:ahLst/>
          <a:cxnLst/>
          <a:rect l="0" t="0" r="0" b="0"/>
          <a:pathLst>
            <a:path>
              <a:moveTo>
                <a:pt x="2081432" y="167844"/>
              </a:moveTo>
              <a:arcTo wR="1413386" hR="1413386" stAng="17892412" swAng="2623693"/>
            </a:path>
          </a:pathLst>
        </a:custGeom>
        <a:noFill/>
        <a:ln w="1270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47F733FB-E439-4DDC-83E7-1C7E85B2501C}">
      <dsp:nvSpPr>
        <dsp:cNvPr id="0" name=""/>
        <dsp:cNvSpPr/>
      </dsp:nvSpPr>
      <dsp:spPr>
        <a:xfrm>
          <a:off x="3333705" y="1414220"/>
          <a:ext cx="1317149" cy="856147"/>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100000"/>
            </a:lnSpc>
            <a:spcBef>
              <a:spcPct val="0"/>
            </a:spcBef>
            <a:spcAft>
              <a:spcPct val="35000"/>
            </a:spcAft>
            <a:buNone/>
          </a:pPr>
          <a:r>
            <a:rPr lang="en-GB" sz="1100" kern="1200"/>
            <a:t>Early identification of health problems.</a:t>
          </a:r>
          <a:endParaRPr lang="en-US" sz="1100" kern="1200"/>
        </a:p>
      </dsp:txBody>
      <dsp:txXfrm>
        <a:off x="3375499" y="1456014"/>
        <a:ext cx="1233561" cy="772559"/>
      </dsp:txXfrm>
    </dsp:sp>
    <dsp:sp modelId="{E92722B5-EDC9-450C-A309-54AC6D3A25F0}">
      <dsp:nvSpPr>
        <dsp:cNvPr id="0" name=""/>
        <dsp:cNvSpPr/>
      </dsp:nvSpPr>
      <dsp:spPr>
        <a:xfrm>
          <a:off x="1165506" y="428907"/>
          <a:ext cx="2826773" cy="2826773"/>
        </a:xfrm>
        <a:custGeom>
          <a:avLst/>
          <a:gdLst/>
          <a:ahLst/>
          <a:cxnLst/>
          <a:rect l="0" t="0" r="0" b="0"/>
          <a:pathLst>
            <a:path>
              <a:moveTo>
                <a:pt x="2757101" y="1851670"/>
              </a:moveTo>
              <a:arcTo wR="1413386" hR="1413386" stAng="1083895" swAng="2623693"/>
            </a:path>
          </a:pathLst>
        </a:custGeom>
        <a:noFill/>
        <a:ln w="1270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1CB9C68F-8094-493F-907E-B145D5A256F3}">
      <dsp:nvSpPr>
        <dsp:cNvPr id="0" name=""/>
        <dsp:cNvSpPr/>
      </dsp:nvSpPr>
      <dsp:spPr>
        <a:xfrm>
          <a:off x="1920318" y="2827607"/>
          <a:ext cx="1317149" cy="856147"/>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100000"/>
            </a:lnSpc>
            <a:spcBef>
              <a:spcPct val="0"/>
            </a:spcBef>
            <a:spcAft>
              <a:spcPct val="35000"/>
            </a:spcAft>
            <a:buNone/>
          </a:pPr>
          <a:r>
            <a:rPr lang="en-GB" sz="1100" kern="1200"/>
            <a:t>Improves access to healthcare.</a:t>
          </a:r>
          <a:endParaRPr lang="en-US" sz="1100" kern="1200"/>
        </a:p>
      </dsp:txBody>
      <dsp:txXfrm>
        <a:off x="1962112" y="2869401"/>
        <a:ext cx="1233561" cy="772559"/>
      </dsp:txXfrm>
    </dsp:sp>
    <dsp:sp modelId="{85ADB429-994B-4787-B5F6-F9723814CECF}">
      <dsp:nvSpPr>
        <dsp:cNvPr id="0" name=""/>
        <dsp:cNvSpPr/>
      </dsp:nvSpPr>
      <dsp:spPr>
        <a:xfrm>
          <a:off x="1165506" y="428907"/>
          <a:ext cx="2826773" cy="2826773"/>
        </a:xfrm>
        <a:custGeom>
          <a:avLst/>
          <a:gdLst/>
          <a:ahLst/>
          <a:cxnLst/>
          <a:rect l="0" t="0" r="0" b="0"/>
          <a:pathLst>
            <a:path>
              <a:moveTo>
                <a:pt x="745340" y="2658929"/>
              </a:moveTo>
              <a:arcTo wR="1413386" hR="1413386" stAng="7092412" swAng="2623693"/>
            </a:path>
          </a:pathLst>
        </a:custGeom>
        <a:noFill/>
        <a:ln w="1270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15C7667C-23A0-4AEA-83E2-92667690408F}">
      <dsp:nvSpPr>
        <dsp:cNvPr id="0" name=""/>
        <dsp:cNvSpPr/>
      </dsp:nvSpPr>
      <dsp:spPr>
        <a:xfrm>
          <a:off x="506931" y="1414220"/>
          <a:ext cx="1317149" cy="856147"/>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100000"/>
            </a:lnSpc>
            <a:spcBef>
              <a:spcPct val="0"/>
            </a:spcBef>
            <a:spcAft>
              <a:spcPct val="35000"/>
            </a:spcAft>
            <a:buNone/>
          </a:pPr>
          <a:r>
            <a:rPr lang="en-GB" sz="1100" kern="1200"/>
            <a:t>Support empowerment and person-centred care</a:t>
          </a:r>
          <a:endParaRPr lang="en-US" sz="1100" kern="1200"/>
        </a:p>
      </dsp:txBody>
      <dsp:txXfrm>
        <a:off x="548725" y="1456014"/>
        <a:ext cx="1233561" cy="772559"/>
      </dsp:txXfrm>
    </dsp:sp>
    <dsp:sp modelId="{92C11E19-78DB-462E-87BC-190722C0BCC5}">
      <dsp:nvSpPr>
        <dsp:cNvPr id="0" name=""/>
        <dsp:cNvSpPr/>
      </dsp:nvSpPr>
      <dsp:spPr>
        <a:xfrm>
          <a:off x="1165506" y="428907"/>
          <a:ext cx="2826773" cy="2826773"/>
        </a:xfrm>
        <a:custGeom>
          <a:avLst/>
          <a:gdLst/>
          <a:ahLst/>
          <a:cxnLst/>
          <a:rect l="0" t="0" r="0" b="0"/>
          <a:pathLst>
            <a:path>
              <a:moveTo>
                <a:pt x="69671" y="975103"/>
              </a:moveTo>
              <a:arcTo wR="1413386" hR="1413386" stAng="11883895" swAng="2623693"/>
            </a:path>
          </a:pathLst>
        </a:custGeom>
        <a:noFill/>
        <a:ln w="1270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81F478-6E69-4E19-BDB9-EA813F06C7C5}">
      <dsp:nvSpPr>
        <dsp:cNvPr id="0" name=""/>
        <dsp:cNvSpPr/>
      </dsp:nvSpPr>
      <dsp:spPr>
        <a:xfrm>
          <a:off x="0" y="749"/>
          <a:ext cx="6797664"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7330757-0D87-41F1-A7FB-8C071F0C05A2}">
      <dsp:nvSpPr>
        <dsp:cNvPr id="0" name=""/>
        <dsp:cNvSpPr/>
      </dsp:nvSpPr>
      <dsp:spPr>
        <a:xfrm>
          <a:off x="0" y="749"/>
          <a:ext cx="6797664" cy="12278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Mr and Mrs S, both in their 90s, has been married for 70 years. Mrs S had dementia and lacked capacity to understand her care needs. Following a fall, she entered respite care but refused to return home, raising safeguarding concerns. A formal assessment under the Deprivation of Liberty Safeguards (</a:t>
          </a:r>
          <a:r>
            <a:rPr lang="en-GB" sz="1400" kern="1200" dirty="0" err="1">
              <a:latin typeface="Arial" panose="020B0604020202020204" pitchFamily="34" charset="0"/>
              <a:cs typeface="Arial" panose="020B0604020202020204" pitchFamily="34" charset="0"/>
            </a:rPr>
            <a:t>DoLS</a:t>
          </a:r>
          <a:r>
            <a:rPr lang="en-GB" sz="1400" kern="1200" dirty="0">
              <a:latin typeface="Arial" panose="020B0604020202020204" pitchFamily="34" charset="0"/>
              <a:cs typeface="Arial" panose="020B0604020202020204" pitchFamily="34" charset="0"/>
            </a:rPr>
            <a:t>) authorised her care arrangements, while professionals supported her husband’s involvement</a:t>
          </a:r>
          <a:r>
            <a:rPr lang="en-GB" sz="1400" kern="1200" dirty="0"/>
            <a:t>.</a:t>
          </a:r>
          <a:endParaRPr lang="en-US" sz="1400" kern="1200" dirty="0"/>
        </a:p>
      </dsp:txBody>
      <dsp:txXfrm>
        <a:off x="0" y="749"/>
        <a:ext cx="6797664" cy="1227850"/>
      </dsp:txXfrm>
    </dsp:sp>
    <dsp:sp modelId="{0E3DE9FC-55DE-4976-9AA7-9374AD043E8C}">
      <dsp:nvSpPr>
        <dsp:cNvPr id="0" name=""/>
        <dsp:cNvSpPr/>
      </dsp:nvSpPr>
      <dsp:spPr>
        <a:xfrm>
          <a:off x="0" y="1228600"/>
          <a:ext cx="6797664"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F28F758-4B9B-4398-940D-B961C1F60EC0}">
      <dsp:nvSpPr>
        <dsp:cNvPr id="0" name=""/>
        <dsp:cNvSpPr/>
      </dsp:nvSpPr>
      <dsp:spPr>
        <a:xfrm>
          <a:off x="0" y="1228600"/>
          <a:ext cx="6797664" cy="12278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The main issue was balancing Mrs S safety and wellbeing with her autonomy, dignity and right to family life. Article 8 of the European Convention on Human Rights protects private and family life. Under Mental Capacity Act 2005, capacity must be assessed for the specific decision requires decision (Great Britain, 2005)</a:t>
          </a:r>
          <a:endParaRPr lang="en-US" sz="1400" kern="1200" dirty="0">
            <a:latin typeface="Arial" panose="020B0604020202020204" pitchFamily="34" charset="0"/>
            <a:cs typeface="Arial" panose="020B0604020202020204" pitchFamily="34" charset="0"/>
          </a:endParaRPr>
        </a:p>
      </dsp:txBody>
      <dsp:txXfrm>
        <a:off x="0" y="1228600"/>
        <a:ext cx="6797664" cy="1227850"/>
      </dsp:txXfrm>
    </dsp:sp>
    <dsp:sp modelId="{59415CC4-12E9-4A2A-A93B-545C716ED5E2}">
      <dsp:nvSpPr>
        <dsp:cNvPr id="0" name=""/>
        <dsp:cNvSpPr/>
      </dsp:nvSpPr>
      <dsp:spPr>
        <a:xfrm>
          <a:off x="0" y="2456450"/>
          <a:ext cx="6797664"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146EC72-DF4B-43A9-BF42-547A98BF3151}">
      <dsp:nvSpPr>
        <dsp:cNvPr id="0" name=""/>
        <dsp:cNvSpPr/>
      </dsp:nvSpPr>
      <dsp:spPr>
        <a:xfrm>
          <a:off x="0" y="2482837"/>
          <a:ext cx="6797664" cy="12278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Mr and Mrs S’s case, person-centred care and empowerment can be promoted by  involving Mrs S in decisions, respecting her wishes, maintaining family relationships and balancing her safety with independence and her right to family life,  (Department of Health, 2014)</a:t>
          </a:r>
          <a:endParaRPr lang="en-US" sz="1400" kern="1200" dirty="0"/>
        </a:p>
      </dsp:txBody>
      <dsp:txXfrm>
        <a:off x="0" y="2482837"/>
        <a:ext cx="6797664" cy="1227850"/>
      </dsp:txXfrm>
    </dsp:sp>
    <dsp:sp modelId="{75A216E8-9401-4D8E-9F97-15649A20DA81}">
      <dsp:nvSpPr>
        <dsp:cNvPr id="0" name=""/>
        <dsp:cNvSpPr/>
      </dsp:nvSpPr>
      <dsp:spPr>
        <a:xfrm>
          <a:off x="0" y="3684301"/>
          <a:ext cx="6797664"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2C3713D-9342-4188-B6B8-1D2AE2038F9A}">
      <dsp:nvSpPr>
        <dsp:cNvPr id="0" name=""/>
        <dsp:cNvSpPr/>
      </dsp:nvSpPr>
      <dsp:spPr>
        <a:xfrm>
          <a:off x="0" y="3684301"/>
          <a:ext cx="6797664" cy="12278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The outcome was positive and Mrs S returned home with a care package, improving family connection and independence. Strengths included, safeguarding, professional collaboration and advocacy. However, A limitation was that returning home required ongoing support and risk management.</a:t>
          </a:r>
          <a:endParaRPr lang="en-US" sz="1400" kern="1200" dirty="0">
            <a:latin typeface="Arial" panose="020B0604020202020204" pitchFamily="34" charset="0"/>
            <a:cs typeface="Arial" panose="020B0604020202020204" pitchFamily="34" charset="0"/>
          </a:endParaRPr>
        </a:p>
      </dsp:txBody>
      <dsp:txXfrm>
        <a:off x="0" y="3684301"/>
        <a:ext cx="6797664" cy="1227850"/>
      </dsp:txXfrm>
    </dsp:sp>
    <dsp:sp modelId="{C9624B2E-0897-4A85-BB90-95E6FB0A6838}">
      <dsp:nvSpPr>
        <dsp:cNvPr id="0" name=""/>
        <dsp:cNvSpPr/>
      </dsp:nvSpPr>
      <dsp:spPr>
        <a:xfrm>
          <a:off x="0" y="4912151"/>
          <a:ext cx="6797664"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E72A139-9D2B-4E2E-B97B-FE410E6DC4B6}">
      <dsp:nvSpPr>
        <dsp:cNvPr id="0" name=""/>
        <dsp:cNvSpPr/>
      </dsp:nvSpPr>
      <dsp:spPr>
        <a:xfrm>
          <a:off x="0" y="4912151"/>
          <a:ext cx="6797664" cy="12278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endParaRPr lang="en-GB" sz="1400" kern="1200" dirty="0"/>
        </a:p>
      </dsp:txBody>
      <dsp:txXfrm>
        <a:off x="0" y="4912151"/>
        <a:ext cx="6797664" cy="122785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9FFF6D-6688-4DE5-9DDC-21A86C7647AE}">
      <dsp:nvSpPr>
        <dsp:cNvPr id="0" name=""/>
        <dsp:cNvSpPr/>
      </dsp:nvSpPr>
      <dsp:spPr>
        <a:xfrm>
          <a:off x="0" y="4687992"/>
          <a:ext cx="7452360" cy="769104"/>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dirty="0"/>
            <a:t>Expand access to technology, providing training and support with telecare, remote monitoring and digital health services. Moreover, provide staff training in safeguarding, dementia awareness, human rights and the Mental Capacity Act 2005 to ensure that older people receive  respectful, empowering and inclusive care (WHO, 2021)</a:t>
          </a:r>
          <a:endParaRPr lang="en-US" sz="1400" kern="1200" dirty="0"/>
        </a:p>
      </dsp:txBody>
      <dsp:txXfrm>
        <a:off x="0" y="4687992"/>
        <a:ext cx="7452360" cy="769104"/>
      </dsp:txXfrm>
    </dsp:sp>
    <dsp:sp modelId="{E184499C-D5C6-455B-9AAE-88C987E341F8}">
      <dsp:nvSpPr>
        <dsp:cNvPr id="0" name=""/>
        <dsp:cNvSpPr/>
      </dsp:nvSpPr>
      <dsp:spPr>
        <a:xfrm rot="10800000">
          <a:off x="0" y="3516646"/>
          <a:ext cx="7452360" cy="1182882"/>
        </a:xfrm>
        <a:prstGeom prst="upArrowCallout">
          <a:avLst/>
        </a:prstGeom>
        <a:solidFill>
          <a:schemeClr val="accent5">
            <a:hueOff val="-3038037"/>
            <a:satOff val="-207"/>
            <a:lumOff val="49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dirty="0"/>
            <a:t>Increase social participation, develop community activities, social groups and volunteering opportunities to reduce loneliness, improve emotional well-being and strengthen relationships</a:t>
          </a:r>
          <a:endParaRPr lang="en-US" sz="1400" kern="1200" dirty="0"/>
        </a:p>
      </dsp:txBody>
      <dsp:txXfrm rot="10800000">
        <a:off x="0" y="3516646"/>
        <a:ext cx="7452360" cy="768601"/>
      </dsp:txXfrm>
    </dsp:sp>
    <dsp:sp modelId="{FB9568C2-27EC-4FA5-A556-7F0DA5D3D0DD}">
      <dsp:nvSpPr>
        <dsp:cNvPr id="0" name=""/>
        <dsp:cNvSpPr/>
      </dsp:nvSpPr>
      <dsp:spPr>
        <a:xfrm rot="10800000">
          <a:off x="0" y="2345300"/>
          <a:ext cx="7452360" cy="1182882"/>
        </a:xfrm>
        <a:prstGeom prst="upArrowCallou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dirty="0"/>
            <a:t>Improve communication and choices, providing clear information in accessible formats and allow sufficient time for older people to express their opinions, ask questions and make informed decisions </a:t>
          </a:r>
          <a:endParaRPr lang="en-US" sz="1400" kern="1200" dirty="0"/>
        </a:p>
      </dsp:txBody>
      <dsp:txXfrm rot="10800000">
        <a:off x="0" y="2345300"/>
        <a:ext cx="7452360" cy="768601"/>
      </dsp:txXfrm>
    </dsp:sp>
    <dsp:sp modelId="{E3190426-5713-4906-B2CC-8C7FAB269012}">
      <dsp:nvSpPr>
        <dsp:cNvPr id="0" name=""/>
        <dsp:cNvSpPr/>
      </dsp:nvSpPr>
      <dsp:spPr>
        <a:xfrm rot="10800000">
          <a:off x="0" y="1173955"/>
          <a:ext cx="7452360" cy="1182882"/>
        </a:xfrm>
        <a:prstGeom prst="upArrowCallout">
          <a:avLst/>
        </a:prstGeom>
        <a:solidFill>
          <a:schemeClr val="accent5">
            <a:hueOff val="-9114112"/>
            <a:satOff val="-620"/>
            <a:lumOff val="147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dirty="0"/>
            <a:t>Support independence by encourage older people to perform daily activities independently wherever possible, such as dressing, cooking and personal care, while providing assistance when needed.</a:t>
          </a:r>
          <a:endParaRPr lang="en-US" sz="1400" kern="1200" dirty="0"/>
        </a:p>
      </dsp:txBody>
      <dsp:txXfrm rot="10800000">
        <a:off x="0" y="1173955"/>
        <a:ext cx="7452360" cy="768601"/>
      </dsp:txXfrm>
    </dsp:sp>
    <dsp:sp modelId="{EF667FB8-51E1-4423-8924-CAE762D89044}">
      <dsp:nvSpPr>
        <dsp:cNvPr id="0" name=""/>
        <dsp:cNvSpPr/>
      </dsp:nvSpPr>
      <dsp:spPr>
        <a:xfrm rot="10800000">
          <a:off x="0" y="2609"/>
          <a:ext cx="7452360" cy="1182882"/>
        </a:xfrm>
        <a:prstGeom prst="upArrowCallou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dirty="0"/>
            <a:t>Promote person-centred care adequately, care provider should involve older people in decisions about their care, support and daily routines, respecting their individual needs, wishes and preferences (NHS England, 2019)</a:t>
          </a:r>
          <a:endParaRPr lang="en-US" sz="1400" kern="1200" dirty="0"/>
        </a:p>
      </dsp:txBody>
      <dsp:txXfrm rot="10800000">
        <a:off x="0" y="2609"/>
        <a:ext cx="7452360" cy="76860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23/10/2026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23/10/2026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23/10/2026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23/10/2026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23/10/2026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23/10/2026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23/10/2026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23/10/2026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23/10/2026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23/10/2026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23/10/2026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23/10/2026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hyperlink" Target="https://creativecommons.org/licenses/by-nc-sa/3.0/" TargetMode="External"/><Relationship Id="rId5" Type="http://schemas.openxmlformats.org/officeDocument/2006/relationships/hyperlink" Target="https://open.maricopa.edu/nutritionessentials/chapter/nutrition-through-the-lifecycle-elderly/" TargetMode="External"/><Relationship Id="rId4" Type="http://schemas.openxmlformats.org/officeDocument/2006/relationships/image" Target="../media/image1.jp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6.png"/><Relationship Id="rId5" Type="http://schemas.openxmlformats.org/officeDocument/2006/relationships/hyperlink" Target="https://de.wikipedia.org/wiki/Modelle_von_Behinderung" TargetMode="Externa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7.png"/><Relationship Id="rId5" Type="http://schemas.openxmlformats.org/officeDocument/2006/relationships/hyperlink" Target="https://de.wikipedia.org/wiki/Modelle_von_Behinderung" TargetMode="Externa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9.png"/><Relationship Id="rId4" Type="http://schemas.openxmlformats.org/officeDocument/2006/relationships/image" Target="../media/image8.jp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1.png"/><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hyperlink" Target="https://creativecommons.org/licenses/by/3.0/" TargetMode="External"/><Relationship Id="rId5" Type="http://schemas.openxmlformats.org/officeDocument/2006/relationships/hyperlink" Target="https://bioedge.org/end-of-life-issues/elder-suicides-have-risen-50-in-victoria-after-legalising-voluntary-assisted-dying/" TargetMode="External"/><Relationship Id="rId4" Type="http://schemas.openxmlformats.org/officeDocument/2006/relationships/image" Target="../media/image10.jp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7.mp4"/><Relationship Id="rId1" Type="http://schemas.microsoft.com/office/2007/relationships/media" Target="../media/media7.mp4"/><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8.mp4"/><Relationship Id="rId1" Type="http://schemas.microsoft.com/office/2007/relationships/media" Target="../media/media8.mp4"/><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5.png"/><Relationship Id="rId2" Type="http://schemas.openxmlformats.org/officeDocument/2006/relationships/video" Target="../media/media9.mp4"/><Relationship Id="rId1" Type="http://schemas.microsoft.com/office/2007/relationships/media" Target="../media/media9.mp4"/><Relationship Id="rId6" Type="http://schemas.openxmlformats.org/officeDocument/2006/relationships/hyperlink" Target="https://creativecommons.org/licenses/by-nc-nd/3.0/" TargetMode="External"/><Relationship Id="rId5" Type="http://schemas.openxmlformats.org/officeDocument/2006/relationships/hyperlink" Target="https://www.flickr.com/photos/bcgovphotos/45061808394/in/photolist-2bDXxGW-yHinnb-yHHwBC-yXBn5f-jhS1TE-yHxAHc-y42VYj-yHrbrj-yHA57C-yHA1hb-y4iDvX-z1Zbfx-yHwfkE-yHux21-yZ5GpJ-yHtP4S-yXJxvw-y3YXaJ-z28gJT-y4rndk-z1iAh4-z1io7T-y4g9E5-y49Jsj-yZ9aPC-z1W4mP-yHrHQQ-yZieF7-yHGgtG-yZdVbj-yZcVoW-yHyBs7-y4htDp-yZ8Gyf-y49VCe-z1Myai-z1K6AR-y43Co6-yZMWs4-yYMkjm-yXZkZf-yHJFox-z1ZsrR-z1UQ12-yHAe82-yXKk7b-yHx21x-z12T2Z-z12Lja-yHqtH5" TargetMode="External"/><Relationship Id="rId4" Type="http://schemas.openxmlformats.org/officeDocument/2006/relationships/image" Target="../media/image14.jp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7.png"/><Relationship Id="rId2" Type="http://schemas.openxmlformats.org/officeDocument/2006/relationships/video" Target="../media/media10.mp4"/><Relationship Id="rId1" Type="http://schemas.microsoft.com/office/2007/relationships/media" Target="../media/media10.mp4"/><Relationship Id="rId6" Type="http://schemas.openxmlformats.org/officeDocument/2006/relationships/hyperlink" Target="https://creativecommons.org/licenses/by-nc-nd/3.0/" TargetMode="External"/><Relationship Id="rId5" Type="http://schemas.openxmlformats.org/officeDocument/2006/relationships/hyperlink" Target="https://www.flickr.com/photos/bcgovphotos/45929739515" TargetMode="External"/><Relationship Id="rId4" Type="http://schemas.openxmlformats.org/officeDocument/2006/relationships/image" Target="../media/image16.jp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1.mp4"/><Relationship Id="rId1" Type="http://schemas.microsoft.com/office/2007/relationships/media" Target="../media/media11.mp4"/><Relationship Id="rId5" Type="http://schemas.openxmlformats.org/officeDocument/2006/relationships/image" Target="../media/image19.png"/><Relationship Id="rId4" Type="http://schemas.openxmlformats.org/officeDocument/2006/relationships/image" Target="../media/image18.png"/></Relationships>
</file>

<file path=ppt/slides/_rels/slide1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video" Target="../media/media12.mp4"/><Relationship Id="rId1" Type="http://schemas.microsoft.com/office/2007/relationships/media" Target="../media/media12.mp4"/><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0.png"/></Relationships>
</file>

<file path=ppt/slides/_rels/slide1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5.xml"/><Relationship Id="rId7" Type="http://schemas.openxmlformats.org/officeDocument/2006/relationships/diagramColors" Target="../diagrams/colors2.xml"/><Relationship Id="rId2" Type="http://schemas.openxmlformats.org/officeDocument/2006/relationships/video" Target="../media/media13.mp4"/><Relationship Id="rId1" Type="http://schemas.microsoft.com/office/2007/relationships/media" Target="../media/media13.mp4"/><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21.png"/></Relationships>
</file>

<file path=ppt/slides/_rels/slide14.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slideLayout" Target="../slideLayouts/slideLayout2.xml"/><Relationship Id="rId7" Type="http://schemas.openxmlformats.org/officeDocument/2006/relationships/diagramColors" Target="../diagrams/colors3.xml"/><Relationship Id="rId2" Type="http://schemas.openxmlformats.org/officeDocument/2006/relationships/video" Target="../media/media14.mp4"/><Relationship Id="rId1" Type="http://schemas.microsoft.com/office/2007/relationships/media" Target="../media/media14.mp4"/><Relationship Id="rId6" Type="http://schemas.openxmlformats.org/officeDocument/2006/relationships/diagramQuickStyle" Target="../diagrams/quickStyle3.xml"/><Relationship Id="rId5" Type="http://schemas.openxmlformats.org/officeDocument/2006/relationships/diagramLayout" Target="../diagrams/layout3.xml"/><Relationship Id="rId10" Type="http://schemas.openxmlformats.org/officeDocument/2006/relationships/image" Target="../media/image23.png"/><Relationship Id="rId4" Type="http://schemas.openxmlformats.org/officeDocument/2006/relationships/diagramData" Target="../diagrams/data3.xml"/><Relationship Id="rId9" Type="http://schemas.openxmlformats.org/officeDocument/2006/relationships/image" Target="../media/image22.png"/></Relationships>
</file>

<file path=ppt/slides/_rels/slide15.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slideLayout" Target="../slideLayouts/slideLayout2.xml"/><Relationship Id="rId7" Type="http://schemas.openxmlformats.org/officeDocument/2006/relationships/diagramColors" Target="../diagrams/colors4.xml"/><Relationship Id="rId2" Type="http://schemas.openxmlformats.org/officeDocument/2006/relationships/video" Target="../media/media15.mp4"/><Relationship Id="rId1" Type="http://schemas.microsoft.com/office/2007/relationships/media" Target="../media/media15.mp4"/><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 Id="rId9" Type="http://schemas.openxmlformats.org/officeDocument/2006/relationships/image" Target="../media/image24.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6.mp4"/><Relationship Id="rId1" Type="http://schemas.microsoft.com/office/2007/relationships/media" Target="../media/media16.mp4"/><Relationship Id="rId4" Type="http://schemas.openxmlformats.org/officeDocument/2006/relationships/image" Target="../media/image25.png"/></Relationships>
</file>

<file path=ppt/slides/_rels/slide17.xml.rels><?xml version="1.0" encoding="UTF-8" standalone="yes"?>
<Relationships xmlns="http://schemas.openxmlformats.org/package/2006/relationships"><Relationship Id="rId8" Type="http://schemas.openxmlformats.org/officeDocument/2006/relationships/hyperlink" Target="https://doi.org/10.3390/geriatrics9050107" TargetMode="External"/><Relationship Id="rId3" Type="http://schemas.openxmlformats.org/officeDocument/2006/relationships/hyperlink" Target="https://www.ageuk.org.uk/latest-press/articles/2024/more-than-1-in-3-over-65s-4.7-million-lack-the-basic-skills-to-use-thre-internet-successfully/" TargetMode="External"/><Relationship Id="rId7" Type="http://schemas.openxmlformats.org/officeDocument/2006/relationships/hyperlink" Target="https://www.gov.uk/government/statistics/adult-social-care-provider-statistics-England-quarterly-update-to-december-2025" TargetMode="External"/><Relationship Id="rId12" Type="http://schemas.openxmlformats.org/officeDocument/2006/relationships/hyperlink" Target="https://www.instituteforgovernment.org.uk/publication/performance-tracker-2025/local-services/adult-social-care" TargetMode="External"/><Relationship Id="rId2" Type="http://schemas.openxmlformats.org/officeDocument/2006/relationships/hyperlink" Target="https://doi.org/10.1186/s12877-019-1189-9" TargetMode="External"/><Relationship Id="rId1" Type="http://schemas.openxmlformats.org/officeDocument/2006/relationships/slideLayout" Target="../slideLayouts/slideLayout2.xml"/><Relationship Id="rId6" Type="http://schemas.openxmlformats.org/officeDocument/2006/relationships/hyperlink" Target="https://www.gov.uk/government/statistics/adult-social-care-finance-report-England-2024-to-2025" TargetMode="External"/><Relationship Id="rId11" Type="http://schemas.openxmlformats.org/officeDocument/2006/relationships/hyperlink" Target="https://www.legislation.gov.uk/ukpga/2005/9/contents" TargetMode="External"/><Relationship Id="rId5" Type="http://schemas.openxmlformats.org/officeDocument/2006/relationships/hyperlink" Target="https://www.gov.uk/government/publications/care-act-statutory-guidance/care-and-support-statutory-guidance" TargetMode="External"/><Relationship Id="rId10" Type="http://schemas.openxmlformats.org/officeDocument/2006/relationships/hyperlink" Target="https://www.legislation.gov.uk/ukpga/2010/15/contents" TargetMode="External"/><Relationship Id="rId4" Type="http://schemas.openxmlformats.org/officeDocument/2006/relationships/hyperlink" Target="https://www.cqc.org.uk/publications/major-report/state-care/2024-2025" TargetMode="External"/><Relationship Id="rId9" Type="http://schemas.openxmlformats.org/officeDocument/2006/relationships/hyperlink" Target="https://www.legislation.gov.uk/ukpga/2014/23/contents"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doi.org/10.1038/s41586-021-03307-7" TargetMode="External"/><Relationship Id="rId3" Type="http://schemas.openxmlformats.org/officeDocument/2006/relationships/hyperlink" Target="https://www.ncbi.nlm.nih.gov/books/NBK593304/" TargetMode="External"/><Relationship Id="rId7" Type="http://schemas.openxmlformats.org/officeDocument/2006/relationships/hyperlink" Target="https://doi.org/10.3390/jal5040044" TargetMode="External"/><Relationship Id="rId12" Type="http://schemas.openxmlformats.org/officeDocument/2006/relationships/hyperlink" Target="https://www.who.int/en/news-room/fact-sheets/detail/ageing-and-health" TargetMode="External"/><Relationship Id="rId2" Type="http://schemas.openxmlformats.org/officeDocument/2006/relationships/hyperlink" Target="https://doi.org/10.11604/pamj.2022.43.190.30562" TargetMode="External"/><Relationship Id="rId1" Type="http://schemas.openxmlformats.org/officeDocument/2006/relationships/slideLayout" Target="../slideLayouts/slideLayout2.xml"/><Relationship Id="rId6" Type="http://schemas.openxmlformats.org/officeDocument/2006/relationships/hyperlink" Target="https://www.england.nhs.uk/wp-content/uploads/2019/11/04-Shared-decision-making-Factsheet.pdf" TargetMode="External"/><Relationship Id="rId11" Type="http://schemas.openxmlformats.org/officeDocument/2006/relationships/hyperlink" Target="https://www.who.int/publications/i/item/9789240020924" TargetMode="External"/><Relationship Id="rId5" Type="http://schemas.openxmlformats.org/officeDocument/2006/relationships/hyperlink" Target="https://www.england.nhs.uk/long-read/inclusive-digital-healthcatre-a-framework-for-nhs-action-on-digital-inclusion/" TargetMode="External"/><Relationship Id="rId10" Type="http://schemas.openxmlformats.org/officeDocument/2006/relationships/hyperlink" Target="https://www.who.int/Philippines/news/q-a-detail/healthy-ageing-and-functional-ability" TargetMode="External"/><Relationship Id="rId4" Type="http://schemas.openxmlformats.org/officeDocument/2006/relationships/hyperlink" Target="https://www.longtermplan.nhs/" TargetMode="External"/><Relationship Id="rId9" Type="http://schemas.openxmlformats.org/officeDocument/2006/relationships/hyperlink" Target="https://doi.org/10.5014/ajot.2018.03062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9E437A-0672-042B-C2A4-EE1E86E35A49}"/>
              </a:ext>
            </a:extLst>
          </p:cNvPr>
          <p:cNvSpPr>
            <a:spLocks noGrp="1"/>
          </p:cNvSpPr>
          <p:nvPr>
            <p:ph type="title"/>
          </p:nvPr>
        </p:nvSpPr>
        <p:spPr/>
        <p:txBody>
          <a:bodyPr>
            <a:normAutofit/>
          </a:bodyPr>
          <a:lstStyle/>
          <a:p>
            <a:pPr algn="ctr"/>
            <a:r>
              <a:rPr lang="en-GB" sz="3600" b="1"/>
              <a:t>The effectiveness of care services in empowering older adults </a:t>
            </a:r>
            <a:endParaRPr lang="en-US" sz="3600" b="1" dirty="0"/>
          </a:p>
        </p:txBody>
      </p:sp>
      <p:sp>
        <p:nvSpPr>
          <p:cNvPr id="3" name="Content Placeholder 2">
            <a:extLst>
              <a:ext uri="{FF2B5EF4-FFF2-40B4-BE49-F238E27FC236}">
                <a16:creationId xmlns:a16="http://schemas.microsoft.com/office/drawing/2014/main" id="{DEA48C38-2F21-E684-7585-2E3DF35C2C8C}"/>
              </a:ext>
            </a:extLst>
          </p:cNvPr>
          <p:cNvSpPr>
            <a:spLocks noGrp="1"/>
          </p:cNvSpPr>
          <p:nvPr>
            <p:ph idx="1"/>
          </p:nvPr>
        </p:nvSpPr>
        <p:spPr>
          <a:xfrm>
            <a:off x="838200" y="1825625"/>
            <a:ext cx="3990474" cy="4351338"/>
          </a:xfrm>
        </p:spPr>
        <p:txBody>
          <a:bodyPr vert="horz" lIns="91440" tIns="45720" rIns="91440" bIns="45720" rtlCol="0" anchor="t">
            <a:normAutofit/>
          </a:bodyPr>
          <a:lstStyle/>
          <a:p>
            <a:pPr marL="0" indent="0" algn="ctr">
              <a:buNone/>
            </a:pPr>
            <a:r>
              <a:rPr lang="en-GB" sz="2000" b="1" dirty="0"/>
              <a:t>Module: </a:t>
            </a:r>
            <a:r>
              <a:rPr lang="en-GB" sz="2000" dirty="0"/>
              <a:t>Empowering the Older Person</a:t>
            </a:r>
            <a:endParaRPr lang="en-US" sz="2000" dirty="0"/>
          </a:p>
          <a:p>
            <a:pPr marL="0" indent="0" algn="ctr">
              <a:buNone/>
            </a:pPr>
            <a:r>
              <a:rPr lang="en-GB" sz="2000" b="1" dirty="0"/>
              <a:t>Module Code: </a:t>
            </a:r>
            <a:r>
              <a:rPr lang="en-GB" sz="2000" dirty="0"/>
              <a:t>BMHP6027- BIRM</a:t>
            </a:r>
          </a:p>
          <a:p>
            <a:pPr marL="0" indent="0" algn="ctr">
              <a:buNone/>
            </a:pPr>
            <a:r>
              <a:rPr lang="en-GB" sz="2000" b="1" dirty="0"/>
              <a:t>Name: </a:t>
            </a:r>
            <a:r>
              <a:rPr lang="en-GB" sz="2000" dirty="0"/>
              <a:t>Lazara Laureana Guillen Pedroso</a:t>
            </a:r>
          </a:p>
          <a:p>
            <a:pPr marL="0" indent="0" algn="ctr">
              <a:buNone/>
            </a:pPr>
            <a:r>
              <a:rPr lang="en-GB" sz="2000" b="1" dirty="0"/>
              <a:t>Student number: </a:t>
            </a:r>
            <a:r>
              <a:rPr lang="en-GB" sz="2000" dirty="0"/>
              <a:t>2329253</a:t>
            </a:r>
          </a:p>
          <a:p>
            <a:pPr marL="0" indent="0" algn="ctr">
              <a:buNone/>
            </a:pPr>
            <a:r>
              <a:rPr lang="en-GB" sz="2000" b="1" dirty="0"/>
              <a:t>Lecturer: </a:t>
            </a:r>
            <a:r>
              <a:rPr lang="en-GB" sz="2000" dirty="0" err="1"/>
              <a:t>Tsiwani</a:t>
            </a:r>
            <a:r>
              <a:rPr lang="en-GB" sz="2000" dirty="0"/>
              <a:t> Khumalo</a:t>
            </a:r>
          </a:p>
          <a:p>
            <a:pPr marL="0" indent="0" algn="ctr">
              <a:buNone/>
            </a:pPr>
            <a:r>
              <a:rPr lang="en-GB" sz="2000" b="1" dirty="0"/>
              <a:t>Assignment Title: </a:t>
            </a:r>
            <a:r>
              <a:rPr lang="en-GB" sz="2000" dirty="0"/>
              <a:t>Individual Presentation</a:t>
            </a:r>
          </a:p>
          <a:p>
            <a:pPr algn="ctr"/>
            <a:endParaRPr lang="en-GB" sz="4000" dirty="0"/>
          </a:p>
        </p:txBody>
      </p:sp>
      <p:pic>
        <p:nvPicPr>
          <p:cNvPr id="5" name="Picture 4">
            <a:extLst>
              <a:ext uri="{FF2B5EF4-FFF2-40B4-BE49-F238E27FC236}">
                <a16:creationId xmlns:a16="http://schemas.microsoft.com/office/drawing/2014/main" id="{0F3C52F2-65BB-8D5B-A10D-B9CD53E0F6C8}"/>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446293" y="1690688"/>
            <a:ext cx="5544553" cy="4596063"/>
          </a:xfrm>
          <a:prstGeom prst="rect">
            <a:avLst/>
          </a:prstGeom>
        </p:spPr>
      </p:pic>
      <p:sp>
        <p:nvSpPr>
          <p:cNvPr id="6" name="TextBox 5">
            <a:extLst>
              <a:ext uri="{FF2B5EF4-FFF2-40B4-BE49-F238E27FC236}">
                <a16:creationId xmlns:a16="http://schemas.microsoft.com/office/drawing/2014/main" id="{C649BCB3-4BEA-D50A-6043-C5A4FE38828F}"/>
              </a:ext>
            </a:extLst>
          </p:cNvPr>
          <p:cNvSpPr txBox="1"/>
          <p:nvPr/>
        </p:nvSpPr>
        <p:spPr>
          <a:xfrm>
            <a:off x="952500" y="6858000"/>
            <a:ext cx="10287000" cy="230832"/>
          </a:xfrm>
          <a:prstGeom prst="rect">
            <a:avLst/>
          </a:prstGeom>
          <a:noFill/>
        </p:spPr>
        <p:txBody>
          <a:bodyPr wrap="square" rtlCol="0">
            <a:spAutoFit/>
          </a:bodyPr>
          <a:lstStyle/>
          <a:p>
            <a:r>
              <a:rPr lang="en-GB" sz="900">
                <a:hlinkClick r:id="rId5" tooltip="https://open.maricopa.edu/nutritionessentials/chapter/nutrition-through-the-lifecycle-elderly/"/>
              </a:rPr>
              <a:t>This Photo</a:t>
            </a:r>
            <a:r>
              <a:rPr lang="en-GB" sz="900"/>
              <a:t> by Unknown Author is licensed under </a:t>
            </a:r>
            <a:r>
              <a:rPr lang="en-GB" sz="900">
                <a:hlinkClick r:id="rId6" tooltip="https://creativecommons.org/licenses/by-nc-sa/3.0/"/>
              </a:rPr>
              <a:t>CC BY-SA-NC</a:t>
            </a:r>
            <a:endParaRPr lang="en-GB" sz="900"/>
          </a:p>
        </p:txBody>
      </p:sp>
      <p:pic>
        <p:nvPicPr>
          <p:cNvPr id="39" name="Video 38">
            <a:hlinkClick r:id="" action="ppaction://media"/>
            <a:extLst>
              <a:ext uri="{FF2B5EF4-FFF2-40B4-BE49-F238E27FC236}">
                <a16:creationId xmlns:a16="http://schemas.microsoft.com/office/drawing/2014/main" id="{221696F5-C7E1-4551-F539-50B128C5FF3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94586700"/>
      </p:ext>
    </p:extLst>
  </p:cSld>
  <p:clrMapOvr>
    <a:masterClrMapping/>
  </p:clrMapOvr>
  <mc:AlternateContent xmlns:mc="http://schemas.openxmlformats.org/markup-compatibility/2006" xmlns:p14="http://schemas.microsoft.com/office/powerpoint/2010/main">
    <mc:Choice Requires="p14">
      <p:transition spd="slow" p14:dur="2000" advTm="22204"/>
    </mc:Choice>
    <mc:Fallback xmlns="">
      <p:transition spd="slow" advTm="222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9"/>
                </p:tgtEl>
              </p:cMediaNode>
            </p:video>
            <p:seq concurrent="1" nextAc="seek">
              <p:cTn id="8" restart="whenNotActive" fill="hold" evtFilter="cancelBubble" nodeType="interactiveSeq">
                <p:stCondLst>
                  <p:cond evt="onClick" delay="0">
                    <p:tgtEl>
                      <p:spTgt spid="3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9"/>
                                        </p:tgtEl>
                                      </p:cBhvr>
                                    </p:cmd>
                                  </p:childTnLst>
                                </p:cTn>
                              </p:par>
                            </p:childTnLst>
                          </p:cTn>
                        </p:par>
                      </p:childTnLst>
                    </p:cTn>
                  </p:par>
                </p:childTnLst>
              </p:cTn>
              <p:nextCondLst>
                <p:cond evt="onClick" delay="0">
                  <p:tgtEl>
                    <p:spTgt spid="39"/>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1E3353-5A92-A04A-169C-06EBF637701E}"/>
              </a:ext>
            </a:extLst>
          </p:cNvPr>
          <p:cNvSpPr>
            <a:spLocks noGrp="1"/>
          </p:cNvSpPr>
          <p:nvPr>
            <p:ph type="title"/>
          </p:nvPr>
        </p:nvSpPr>
        <p:spPr>
          <a:xfrm>
            <a:off x="248653" y="412039"/>
            <a:ext cx="10515600" cy="1325563"/>
          </a:xfrm>
        </p:spPr>
        <p:txBody>
          <a:bodyPr/>
          <a:lstStyle/>
          <a:p>
            <a:r>
              <a:rPr lang="en-GB" dirty="0"/>
              <a:t>Introduction</a:t>
            </a:r>
          </a:p>
        </p:txBody>
      </p:sp>
      <p:pic>
        <p:nvPicPr>
          <p:cNvPr id="5" name="Content Placeholder 4">
            <a:extLst>
              <a:ext uri="{FF2B5EF4-FFF2-40B4-BE49-F238E27FC236}">
                <a16:creationId xmlns:a16="http://schemas.microsoft.com/office/drawing/2014/main" id="{163444EE-DA68-7DD6-92FC-CF3D73F9C3B8}"/>
              </a:ext>
            </a:extLst>
          </p:cNvPr>
          <p:cNvPicPr>
            <a:picLocks noGrp="1" noChangeAspect="1"/>
          </p:cNvPicPr>
          <p:nvPr>
            <p:ph idx="1"/>
          </p:nvPr>
        </p:nvPicPr>
        <p:blipFill rotWithShape="1">
          <a:blip r:embed="rId4"/>
          <a:srcRect l="20032" t="52702" r="42227" b="11246"/>
          <a:stretch>
            <a:fillRect/>
          </a:stretch>
        </p:blipFill>
        <p:spPr bwMode="auto">
          <a:xfrm>
            <a:off x="6535331" y="1769528"/>
            <a:ext cx="5522138" cy="4013651"/>
          </a:xfrm>
          <a:prstGeom prst="rect">
            <a:avLst/>
          </a:prstGeom>
          <a:ln>
            <a:noFill/>
          </a:ln>
          <a:extLst>
            <a:ext uri="{53640926-AAD7-44D8-BBD7-CCE9431645EC}">
              <a14:shadowObscured xmlns:a14="http://schemas.microsoft.com/office/drawing/2010/main"/>
            </a:ext>
          </a:extLst>
        </p:spPr>
      </p:pic>
      <p:sp>
        <p:nvSpPr>
          <p:cNvPr id="7" name="TextBox 6">
            <a:extLst>
              <a:ext uri="{FF2B5EF4-FFF2-40B4-BE49-F238E27FC236}">
                <a16:creationId xmlns:a16="http://schemas.microsoft.com/office/drawing/2014/main" id="{AF5DD3A9-A8BA-9126-8D7D-A5A99F45D730}"/>
              </a:ext>
            </a:extLst>
          </p:cNvPr>
          <p:cNvSpPr txBox="1"/>
          <p:nvPr/>
        </p:nvSpPr>
        <p:spPr>
          <a:xfrm>
            <a:off x="248653" y="1883527"/>
            <a:ext cx="6096000" cy="4339650"/>
          </a:xfrm>
          <a:prstGeom prst="rect">
            <a:avLst/>
          </a:prstGeom>
          <a:noFill/>
        </p:spPr>
        <p:txBody>
          <a:bodyPr wrap="square">
            <a:spAutoFit/>
          </a:bodyPr>
          <a:lstStyle/>
          <a:p>
            <a:pPr marL="0" indent="0">
              <a:lnSpc>
                <a:spcPct val="100000"/>
              </a:lnSpc>
              <a:buNone/>
            </a:pPr>
            <a:r>
              <a:rPr lang="en-GB" b="1" dirty="0"/>
              <a:t>Definitions of Ageing</a:t>
            </a:r>
          </a:p>
          <a:p>
            <a:pPr>
              <a:lnSpc>
                <a:spcPct val="100000"/>
              </a:lnSpc>
            </a:pPr>
            <a:r>
              <a:rPr lang="en-GB" sz="1500" dirty="0">
                <a:latin typeface="Arial" panose="020B0604020202020204" pitchFamily="34" charset="0"/>
                <a:cs typeface="Arial" panose="020B0604020202020204" pitchFamily="34" charset="0"/>
              </a:rPr>
              <a:t>Ageing is a natural and lifelong process that involves gradual changes in an individual’s physical, psychological, emotional and social well-being. Furthermore, may involve changes in mobility, memory, health and the ability to carry out everyday activities. However, ageing is not the same for everyone (World Health Organization, 2025)</a:t>
            </a:r>
          </a:p>
          <a:p>
            <a:pPr>
              <a:lnSpc>
                <a:spcPct val="100000"/>
              </a:lnSpc>
            </a:pPr>
            <a:endParaRPr lang="en-GB" sz="1500" dirty="0">
              <a:latin typeface="Arial" panose="020B0604020202020204" pitchFamily="34" charset="0"/>
              <a:cs typeface="Arial" panose="020B0604020202020204" pitchFamily="34" charset="0"/>
            </a:endParaRPr>
          </a:p>
          <a:p>
            <a:pPr>
              <a:lnSpc>
                <a:spcPct val="100000"/>
              </a:lnSpc>
            </a:pPr>
            <a:r>
              <a:rPr lang="en-GB" sz="1500" dirty="0">
                <a:latin typeface="Arial" panose="020B0604020202020204" pitchFamily="34" charset="0"/>
                <a:cs typeface="Arial" panose="020B0604020202020204" pitchFamily="34" charset="0"/>
              </a:rPr>
              <a:t>Understanding the needs of an ageing population helps the NHS, care homes, and local authorities plan suitable healthcare, housing and support services. Moreover, it helps ensure they receive appropriate care, maintain their dignity and enjoy the best possible quality life </a:t>
            </a:r>
          </a:p>
          <a:p>
            <a:pPr>
              <a:lnSpc>
                <a:spcPct val="100000"/>
              </a:lnSpc>
            </a:pPr>
            <a:endParaRPr lang="en-GB" sz="1500" dirty="0">
              <a:latin typeface="Arial" panose="020B0604020202020204" pitchFamily="34" charset="0"/>
              <a:cs typeface="Arial" panose="020B0604020202020204" pitchFamily="34" charset="0"/>
            </a:endParaRPr>
          </a:p>
          <a:p>
            <a:pPr marL="0" indent="0">
              <a:lnSpc>
                <a:spcPct val="100000"/>
              </a:lnSpc>
              <a:buNone/>
            </a:pPr>
            <a:r>
              <a:rPr lang="en-GB" b="1" dirty="0">
                <a:cs typeface="Arial" panose="020B0604020202020204" pitchFamily="34" charset="0"/>
              </a:rPr>
              <a:t>Definitions of Empowerment</a:t>
            </a:r>
          </a:p>
          <a:p>
            <a:pPr>
              <a:lnSpc>
                <a:spcPct val="100000"/>
              </a:lnSpc>
            </a:pPr>
            <a:r>
              <a:rPr lang="en-GB" sz="1500" dirty="0">
                <a:latin typeface="Arial" panose="020B0604020202020204" pitchFamily="34" charset="0"/>
                <a:cs typeface="Arial" panose="020B0604020202020204" pitchFamily="34" charset="0"/>
              </a:rPr>
              <a:t>Empowerment means supporting and encouraging a person to make their own choices, express their opinions and have control over their life. Also treating older adult with respect and involve them in decision about their care and support (NHS England, 2019)</a:t>
            </a:r>
          </a:p>
        </p:txBody>
      </p:sp>
      <p:pic>
        <p:nvPicPr>
          <p:cNvPr id="39" name="Video 38">
            <a:hlinkClick r:id="" action="ppaction://media"/>
            <a:extLst>
              <a:ext uri="{FF2B5EF4-FFF2-40B4-BE49-F238E27FC236}">
                <a16:creationId xmlns:a16="http://schemas.microsoft.com/office/drawing/2014/main" id="{B99793EF-31DB-3E0A-D2A8-4172C1A60FC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59598244"/>
      </p:ext>
    </p:extLst>
  </p:cSld>
  <p:clrMapOvr>
    <a:masterClrMapping/>
  </p:clrMapOvr>
  <mc:AlternateContent xmlns:mc="http://schemas.openxmlformats.org/markup-compatibility/2006" xmlns:p14="http://schemas.microsoft.com/office/powerpoint/2010/main">
    <mc:Choice Requires="p14">
      <p:transition spd="slow" p14:dur="2000" advTm="64398"/>
    </mc:Choice>
    <mc:Fallback xmlns="">
      <p:transition spd="slow" advTm="643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9"/>
                </p:tgtEl>
              </p:cMediaNode>
            </p:video>
            <p:seq concurrent="1" nextAc="seek">
              <p:cTn id="8" restart="whenNotActive" fill="hold" evtFilter="cancelBubble" nodeType="interactiveSeq">
                <p:stCondLst>
                  <p:cond evt="onClick" delay="0">
                    <p:tgtEl>
                      <p:spTgt spid="3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9"/>
                                        </p:tgtEl>
                                      </p:cBhvr>
                                    </p:cmd>
                                  </p:childTnLst>
                                </p:cTn>
                              </p:par>
                            </p:childTnLst>
                          </p:cTn>
                        </p:par>
                      </p:childTnLst>
                    </p:cTn>
                  </p:par>
                </p:childTnLst>
              </p:cTn>
              <p:nextCondLst>
                <p:cond evt="onClick" delay="0">
                  <p:tgtEl>
                    <p:spTgt spid="39"/>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12BB3B-E50D-4E87-1FFA-98736E519AFB}"/>
              </a:ext>
            </a:extLst>
          </p:cNvPr>
          <p:cNvSpPr>
            <a:spLocks noGrp="1"/>
          </p:cNvSpPr>
          <p:nvPr>
            <p:ph type="title"/>
          </p:nvPr>
        </p:nvSpPr>
        <p:spPr>
          <a:xfrm>
            <a:off x="262272" y="196683"/>
            <a:ext cx="10515600" cy="1325563"/>
          </a:xfrm>
        </p:spPr>
        <p:txBody>
          <a:bodyPr/>
          <a:lstStyle/>
          <a:p>
            <a:pPr algn="ctr"/>
            <a:r>
              <a:rPr lang="en-GB" dirty="0"/>
              <a:t>The biopsychosocial model- Older adults</a:t>
            </a:r>
          </a:p>
        </p:txBody>
      </p:sp>
      <p:sp>
        <p:nvSpPr>
          <p:cNvPr id="3" name="Text Placeholder 2">
            <a:extLst>
              <a:ext uri="{FF2B5EF4-FFF2-40B4-BE49-F238E27FC236}">
                <a16:creationId xmlns:a16="http://schemas.microsoft.com/office/drawing/2014/main" id="{AC80E2E0-9512-57F4-6379-BB61C22B04FD}"/>
              </a:ext>
            </a:extLst>
          </p:cNvPr>
          <p:cNvSpPr>
            <a:spLocks noGrp="1"/>
          </p:cNvSpPr>
          <p:nvPr>
            <p:ph type="body" idx="1"/>
          </p:nvPr>
        </p:nvSpPr>
        <p:spPr/>
        <p:txBody>
          <a:bodyPr/>
          <a:lstStyle/>
          <a:p>
            <a:r>
              <a:rPr lang="en-GB" dirty="0"/>
              <a:t>Physical needs – Biological</a:t>
            </a:r>
          </a:p>
          <a:p>
            <a:endParaRPr lang="en-GB" dirty="0"/>
          </a:p>
        </p:txBody>
      </p:sp>
      <p:sp>
        <p:nvSpPr>
          <p:cNvPr id="4" name="Content Placeholder 3">
            <a:extLst>
              <a:ext uri="{FF2B5EF4-FFF2-40B4-BE49-F238E27FC236}">
                <a16:creationId xmlns:a16="http://schemas.microsoft.com/office/drawing/2014/main" id="{DED6243C-C000-E5C9-0FD1-05426B72C2D3}"/>
              </a:ext>
            </a:extLst>
          </p:cNvPr>
          <p:cNvSpPr>
            <a:spLocks noGrp="1"/>
          </p:cNvSpPr>
          <p:nvPr>
            <p:ph sz="half" idx="2"/>
          </p:nvPr>
        </p:nvSpPr>
        <p:spPr>
          <a:xfrm>
            <a:off x="839788" y="2505075"/>
            <a:ext cx="3334753" cy="3684588"/>
          </a:xfrm>
        </p:spPr>
        <p:txBody>
          <a:bodyPr>
            <a:normAutofit fontScale="47500" lnSpcReduction="20000"/>
          </a:bodyPr>
          <a:lstStyle/>
          <a:p>
            <a:pPr marL="0" indent="0">
              <a:lnSpc>
                <a:spcPct val="150000"/>
              </a:lnSpc>
              <a:buNone/>
            </a:pPr>
            <a:r>
              <a:rPr lang="en-GB" dirty="0">
                <a:latin typeface="Arial" panose="020B0604020202020204" pitchFamily="34" charset="0"/>
                <a:cs typeface="Arial" panose="020B0604020202020204" pitchFamily="34" charset="0"/>
              </a:rPr>
              <a:t>Older People may experience changes in mobility, strength, balance, sensory function and energy levels, some of them living with long-term conditions such as arthritis, diabetes, cardiovascular disease, dementia or respiratory conditions.</a:t>
            </a:r>
          </a:p>
          <a:p>
            <a:pPr>
              <a:lnSpc>
                <a:spcPct val="150000"/>
              </a:lnSpc>
            </a:pPr>
            <a:r>
              <a:rPr lang="en-GB" dirty="0">
                <a:latin typeface="Arial" panose="020B0604020202020204" pitchFamily="34" charset="0"/>
                <a:cs typeface="Arial" panose="020B0604020202020204" pitchFamily="34" charset="0"/>
              </a:rPr>
              <a:t>Support with personal care and daily activities when required, prevention of falls, and appropriate housing adaptations (World Health Organization, 2020)</a:t>
            </a:r>
          </a:p>
          <a:p>
            <a:endParaRPr lang="en-GB" dirty="0"/>
          </a:p>
        </p:txBody>
      </p:sp>
      <p:sp>
        <p:nvSpPr>
          <p:cNvPr id="5" name="Text Placeholder 4">
            <a:extLst>
              <a:ext uri="{FF2B5EF4-FFF2-40B4-BE49-F238E27FC236}">
                <a16:creationId xmlns:a16="http://schemas.microsoft.com/office/drawing/2014/main" id="{03F4280C-5195-A8C7-BFBA-D7DACA6C0033}"/>
              </a:ext>
            </a:extLst>
          </p:cNvPr>
          <p:cNvSpPr>
            <a:spLocks noGrp="1"/>
          </p:cNvSpPr>
          <p:nvPr>
            <p:ph type="body" sz="quarter" idx="3"/>
          </p:nvPr>
        </p:nvSpPr>
        <p:spPr>
          <a:xfrm>
            <a:off x="5049253" y="1650436"/>
            <a:ext cx="5183188" cy="823912"/>
          </a:xfrm>
        </p:spPr>
        <p:txBody>
          <a:bodyPr/>
          <a:lstStyle/>
          <a:p>
            <a:r>
              <a:rPr lang="en-GB" dirty="0">
                <a:latin typeface="Arial" panose="020B0604020202020204" pitchFamily="34" charset="0"/>
                <a:cs typeface="Arial" panose="020B0604020202020204" pitchFamily="34" charset="0"/>
              </a:rPr>
              <a:t>Psychological needs</a:t>
            </a:r>
          </a:p>
          <a:p>
            <a:endParaRPr lang="en-GB" dirty="0"/>
          </a:p>
        </p:txBody>
      </p:sp>
      <p:sp>
        <p:nvSpPr>
          <p:cNvPr id="6" name="Content Placeholder 5">
            <a:extLst>
              <a:ext uri="{FF2B5EF4-FFF2-40B4-BE49-F238E27FC236}">
                <a16:creationId xmlns:a16="http://schemas.microsoft.com/office/drawing/2014/main" id="{7376BF56-7E0B-E853-5A8D-5FAD5C69EC0E}"/>
              </a:ext>
            </a:extLst>
          </p:cNvPr>
          <p:cNvSpPr>
            <a:spLocks noGrp="1"/>
          </p:cNvSpPr>
          <p:nvPr>
            <p:ph sz="quarter" idx="4"/>
          </p:nvPr>
        </p:nvSpPr>
        <p:spPr>
          <a:xfrm>
            <a:off x="4863389" y="2474348"/>
            <a:ext cx="3520617" cy="3684588"/>
          </a:xfrm>
        </p:spPr>
        <p:txBody>
          <a:bodyPr>
            <a:normAutofit fontScale="47500" lnSpcReduction="20000"/>
          </a:bodyPr>
          <a:lstStyle/>
          <a:p>
            <a:pPr marL="0" indent="0">
              <a:lnSpc>
                <a:spcPct val="150000"/>
              </a:lnSpc>
              <a:buNone/>
            </a:pPr>
            <a:r>
              <a:rPr lang="en-GB" dirty="0">
                <a:latin typeface="Arial" panose="020B0604020202020204" pitchFamily="34" charset="0"/>
                <a:cs typeface="Arial" panose="020B0604020202020204" pitchFamily="34" charset="0"/>
              </a:rPr>
              <a:t>Ageing can involve significant life changes, including retirement, bereavement, changes in health and reduced independence. These affect self-esteem, confidence and mental wellbeing.</a:t>
            </a:r>
          </a:p>
          <a:p>
            <a:pPr>
              <a:lnSpc>
                <a:spcPct val="150000"/>
              </a:lnSpc>
            </a:pPr>
            <a:r>
              <a:rPr lang="en-GB" dirty="0">
                <a:latin typeface="Arial" panose="020B0604020202020204" pitchFamily="34" charset="0"/>
                <a:cs typeface="Arial" panose="020B0604020202020204" pitchFamily="34" charset="0"/>
              </a:rPr>
              <a:t>Emotional and psychological support to manage anxiety, depression or grief also access to mental-health services and opportunities to make decisions about their own care (San Martin et al., 2025)</a:t>
            </a:r>
          </a:p>
          <a:p>
            <a:endParaRPr lang="en-GB" dirty="0"/>
          </a:p>
        </p:txBody>
      </p:sp>
      <p:pic>
        <p:nvPicPr>
          <p:cNvPr id="9" name="Picture 8">
            <a:extLst>
              <a:ext uri="{FF2B5EF4-FFF2-40B4-BE49-F238E27FC236}">
                <a16:creationId xmlns:a16="http://schemas.microsoft.com/office/drawing/2014/main" id="{516FAD85-E87D-5A12-DA3A-767DF0C3F04E}"/>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017460" y="3015920"/>
            <a:ext cx="4122403" cy="3842080"/>
          </a:xfrm>
          <a:prstGeom prst="rect">
            <a:avLst/>
          </a:prstGeom>
        </p:spPr>
      </p:pic>
      <p:pic>
        <p:nvPicPr>
          <p:cNvPr id="31" name="Video 30">
            <a:hlinkClick r:id="" action="ppaction://media"/>
            <a:extLst>
              <a:ext uri="{FF2B5EF4-FFF2-40B4-BE49-F238E27FC236}">
                <a16:creationId xmlns:a16="http://schemas.microsoft.com/office/drawing/2014/main" id="{95B7A37C-EA13-30DB-A529-F0F5E5FF293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53919226"/>
      </p:ext>
    </p:extLst>
  </p:cSld>
  <p:clrMapOvr>
    <a:masterClrMapping/>
  </p:clrMapOvr>
  <mc:AlternateContent xmlns:mc="http://schemas.openxmlformats.org/markup-compatibility/2006" xmlns:p14="http://schemas.microsoft.com/office/powerpoint/2010/main">
    <mc:Choice Requires="p14">
      <p:transition spd="slow" p14:dur="2000" advTm="58061"/>
    </mc:Choice>
    <mc:Fallback xmlns="">
      <p:transition spd="slow" advTm="580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1"/>
                </p:tgtEl>
              </p:cMediaNode>
            </p:video>
            <p:seq concurrent="1" nextAc="seek">
              <p:cTn id="8" restart="whenNotActive" fill="hold" evtFilter="cancelBubble" nodeType="interactiveSeq">
                <p:stCondLst>
                  <p:cond evt="onClick" delay="0">
                    <p:tgtEl>
                      <p:spTgt spid="3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1"/>
                                        </p:tgtEl>
                                      </p:cBhvr>
                                    </p:cmd>
                                  </p:childTnLst>
                                </p:cTn>
                              </p:par>
                            </p:childTnLst>
                          </p:cTn>
                        </p:par>
                      </p:childTnLst>
                    </p:cTn>
                  </p:par>
                </p:childTnLst>
              </p:cTn>
              <p:nextCondLst>
                <p:cond evt="onClick" delay="0">
                  <p:tgtEl>
                    <p:spTgt spid="31"/>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28EA1-973E-84D2-44BE-750C0A0C0F47}"/>
              </a:ext>
            </a:extLst>
          </p:cNvPr>
          <p:cNvSpPr>
            <a:spLocks noGrp="1"/>
          </p:cNvSpPr>
          <p:nvPr>
            <p:ph type="title"/>
          </p:nvPr>
        </p:nvSpPr>
        <p:spPr/>
        <p:txBody>
          <a:bodyPr/>
          <a:lstStyle/>
          <a:p>
            <a:pPr algn="ctr"/>
            <a:r>
              <a:rPr lang="en-GB" dirty="0"/>
              <a:t>The biopsychological model-Older adults</a:t>
            </a:r>
          </a:p>
        </p:txBody>
      </p:sp>
      <p:sp>
        <p:nvSpPr>
          <p:cNvPr id="3" name="Text Placeholder 2">
            <a:extLst>
              <a:ext uri="{FF2B5EF4-FFF2-40B4-BE49-F238E27FC236}">
                <a16:creationId xmlns:a16="http://schemas.microsoft.com/office/drawing/2014/main" id="{B9AAB232-AA74-718E-1DDA-FBCE0C7F8717}"/>
              </a:ext>
            </a:extLst>
          </p:cNvPr>
          <p:cNvSpPr>
            <a:spLocks noGrp="1"/>
          </p:cNvSpPr>
          <p:nvPr>
            <p:ph type="body" idx="1"/>
          </p:nvPr>
        </p:nvSpPr>
        <p:spPr>
          <a:xfrm>
            <a:off x="-395454" y="1681163"/>
            <a:ext cx="5157787" cy="823912"/>
          </a:xfrm>
        </p:spPr>
        <p:txBody>
          <a:bodyPr/>
          <a:lstStyle/>
          <a:p>
            <a:pPr algn="ctr"/>
            <a:r>
              <a:rPr lang="en-GB" dirty="0"/>
              <a:t>Emotional Needs</a:t>
            </a:r>
          </a:p>
        </p:txBody>
      </p:sp>
      <p:sp>
        <p:nvSpPr>
          <p:cNvPr id="4" name="Content Placeholder 3">
            <a:extLst>
              <a:ext uri="{FF2B5EF4-FFF2-40B4-BE49-F238E27FC236}">
                <a16:creationId xmlns:a16="http://schemas.microsoft.com/office/drawing/2014/main" id="{3CCCE6F8-E85C-31AD-8701-401550B5E483}"/>
              </a:ext>
            </a:extLst>
          </p:cNvPr>
          <p:cNvSpPr>
            <a:spLocks noGrp="1"/>
          </p:cNvSpPr>
          <p:nvPr>
            <p:ph sz="half" idx="2"/>
          </p:nvPr>
        </p:nvSpPr>
        <p:spPr>
          <a:xfrm>
            <a:off x="839789" y="2505075"/>
            <a:ext cx="4069096" cy="3684588"/>
          </a:xfrm>
        </p:spPr>
        <p:txBody>
          <a:bodyPr>
            <a:normAutofit fontScale="92500" lnSpcReduction="20000"/>
          </a:bodyPr>
          <a:lstStyle/>
          <a:p>
            <a:pPr marL="0" indent="0">
              <a:lnSpc>
                <a:spcPct val="150000"/>
              </a:lnSpc>
              <a:buNone/>
            </a:pPr>
            <a:r>
              <a:rPr lang="en-GB" sz="1600" dirty="0">
                <a:latin typeface="Arial" panose="020B0604020202020204" pitchFamily="34" charset="0"/>
                <a:cs typeface="Arial" panose="020B0604020202020204" pitchFamily="34" charset="0"/>
              </a:rPr>
              <a:t>Emotional wellbeing is closely connected to relationships, security, dignity and feeling valued, Older people may experience loneliness, loss, illness or changes in family circumstances. Care provider should promote.</a:t>
            </a:r>
          </a:p>
          <a:p>
            <a:pPr>
              <a:lnSpc>
                <a:spcPct val="150000"/>
              </a:lnSpc>
            </a:pPr>
            <a:r>
              <a:rPr lang="en-GB" sz="1600" dirty="0">
                <a:latin typeface="Arial" panose="020B0604020202020204" pitchFamily="34" charset="0"/>
                <a:cs typeface="Arial" panose="020B0604020202020204" pitchFamily="34" charset="0"/>
              </a:rPr>
              <a:t>Respect and dignity, compassionate communication and emotional reassurance</a:t>
            </a:r>
          </a:p>
          <a:p>
            <a:pPr>
              <a:lnSpc>
                <a:spcPct val="150000"/>
              </a:lnSpc>
            </a:pPr>
            <a:r>
              <a:rPr lang="en-GB" sz="1600" dirty="0">
                <a:latin typeface="Arial" panose="020B0604020202020204" pitchFamily="34" charset="0"/>
                <a:cs typeface="Arial" panose="020B0604020202020204" pitchFamily="34" charset="0"/>
              </a:rPr>
              <a:t>Continuity of relationships with family, friend and care professionals (World Health Organization, 2026)</a:t>
            </a:r>
          </a:p>
          <a:p>
            <a:pPr marL="0" indent="0">
              <a:buNone/>
            </a:pPr>
            <a:endParaRPr lang="en-GB" sz="1600" dirty="0">
              <a:latin typeface="Arial" panose="020B0604020202020204" pitchFamily="34" charset="0"/>
              <a:cs typeface="Arial" panose="020B0604020202020204" pitchFamily="34" charset="0"/>
            </a:endParaRPr>
          </a:p>
        </p:txBody>
      </p:sp>
      <p:sp>
        <p:nvSpPr>
          <p:cNvPr id="5" name="Text Placeholder 4">
            <a:extLst>
              <a:ext uri="{FF2B5EF4-FFF2-40B4-BE49-F238E27FC236}">
                <a16:creationId xmlns:a16="http://schemas.microsoft.com/office/drawing/2014/main" id="{04D387D2-E13F-F61B-8143-DF39202C9C09}"/>
              </a:ext>
            </a:extLst>
          </p:cNvPr>
          <p:cNvSpPr>
            <a:spLocks noGrp="1"/>
          </p:cNvSpPr>
          <p:nvPr>
            <p:ph type="body" sz="quarter" idx="3"/>
          </p:nvPr>
        </p:nvSpPr>
        <p:spPr>
          <a:xfrm>
            <a:off x="3789947" y="1690688"/>
            <a:ext cx="5183188" cy="823912"/>
          </a:xfrm>
        </p:spPr>
        <p:txBody>
          <a:bodyPr/>
          <a:lstStyle/>
          <a:p>
            <a:pPr algn="ctr"/>
            <a:r>
              <a:rPr lang="en-GB" dirty="0"/>
              <a:t>Social Needs</a:t>
            </a:r>
          </a:p>
        </p:txBody>
      </p:sp>
      <p:sp>
        <p:nvSpPr>
          <p:cNvPr id="6" name="Content Placeholder 5">
            <a:extLst>
              <a:ext uri="{FF2B5EF4-FFF2-40B4-BE49-F238E27FC236}">
                <a16:creationId xmlns:a16="http://schemas.microsoft.com/office/drawing/2014/main" id="{DE8C89C3-B300-4DF7-6C77-664A4E58B335}"/>
              </a:ext>
            </a:extLst>
          </p:cNvPr>
          <p:cNvSpPr>
            <a:spLocks noGrp="1"/>
          </p:cNvSpPr>
          <p:nvPr>
            <p:ph sz="quarter" idx="4"/>
          </p:nvPr>
        </p:nvSpPr>
        <p:spPr>
          <a:xfrm>
            <a:off x="5153526" y="2505075"/>
            <a:ext cx="3284621" cy="3684588"/>
          </a:xfrm>
        </p:spPr>
        <p:txBody>
          <a:bodyPr>
            <a:normAutofit fontScale="92500" lnSpcReduction="20000"/>
          </a:bodyPr>
          <a:lstStyle/>
          <a:p>
            <a:pPr marL="0" indent="0">
              <a:lnSpc>
                <a:spcPct val="150000"/>
              </a:lnSpc>
              <a:buNone/>
            </a:pPr>
            <a:r>
              <a:rPr lang="en-GB" sz="1600" dirty="0">
                <a:latin typeface="Arial" panose="020B0604020202020204" pitchFamily="34" charset="0"/>
                <a:cs typeface="Arial" panose="020B0604020202020204" pitchFamily="34" charset="0"/>
              </a:rPr>
              <a:t>Social needs include maintaining relationships, participating in communities. Social isolation can negatively affect wellbeing and increase vulnerability.</a:t>
            </a:r>
          </a:p>
          <a:p>
            <a:pPr>
              <a:lnSpc>
                <a:spcPct val="150000"/>
              </a:lnSpc>
            </a:pPr>
            <a:r>
              <a:rPr lang="en-GB" sz="1600" dirty="0">
                <a:latin typeface="Arial" panose="020B0604020202020204" pitchFamily="34" charset="0"/>
                <a:cs typeface="Arial" panose="020B0604020202020204" pitchFamily="34" charset="0"/>
              </a:rPr>
              <a:t>Community groups and social activities also maintaining contact with family and friends</a:t>
            </a:r>
          </a:p>
          <a:p>
            <a:pPr>
              <a:lnSpc>
                <a:spcPct val="150000"/>
              </a:lnSpc>
            </a:pPr>
            <a:r>
              <a:rPr lang="en-GB" sz="1600" dirty="0">
                <a:latin typeface="Arial" panose="020B0604020202020204" pitchFamily="34" charset="0"/>
                <a:cs typeface="Arial" panose="020B0604020202020204" pitchFamily="34" charset="0"/>
              </a:rPr>
              <a:t>Support to participate in community life (Department of Health, 2014)</a:t>
            </a:r>
          </a:p>
          <a:p>
            <a:endParaRPr lang="en-GB" sz="1600" dirty="0">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3E2691E9-31EF-C5CA-B0F5-64C34C036839}"/>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017460" y="3015920"/>
            <a:ext cx="4122403" cy="3842080"/>
          </a:xfrm>
          <a:prstGeom prst="rect">
            <a:avLst/>
          </a:prstGeom>
        </p:spPr>
      </p:pic>
      <p:pic>
        <p:nvPicPr>
          <p:cNvPr id="23" name="Video 22">
            <a:hlinkClick r:id="" action="ppaction://media"/>
            <a:extLst>
              <a:ext uri="{FF2B5EF4-FFF2-40B4-BE49-F238E27FC236}">
                <a16:creationId xmlns:a16="http://schemas.microsoft.com/office/drawing/2014/main" id="{09B44D78-E634-FF51-A679-F9DF1147D5E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45988287"/>
      </p:ext>
    </p:extLst>
  </p:cSld>
  <p:clrMapOvr>
    <a:masterClrMapping/>
  </p:clrMapOvr>
  <mc:AlternateContent xmlns:mc="http://schemas.openxmlformats.org/markup-compatibility/2006" xmlns:p14="http://schemas.microsoft.com/office/powerpoint/2010/main">
    <mc:Choice Requires="p14">
      <p:transition spd="slow" p14:dur="2000" advTm="27893"/>
    </mc:Choice>
    <mc:Fallback xmlns="">
      <p:transition spd="slow" advTm="278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3"/>
                </p:tgtEl>
              </p:cMediaNode>
            </p:video>
            <p:seq concurrent="1" nextAc="seek">
              <p:cTn id="8" restart="whenNotActive" fill="hold" evtFilter="cancelBubble" nodeType="interactiveSeq">
                <p:stCondLst>
                  <p:cond evt="onClick" delay="0">
                    <p:tgtEl>
                      <p:spTgt spid="2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3"/>
                                        </p:tgtEl>
                                      </p:cBhvr>
                                    </p:cmd>
                                  </p:childTnLst>
                                </p:cTn>
                              </p:par>
                            </p:childTnLst>
                          </p:cTn>
                        </p:par>
                      </p:childTnLst>
                    </p:cTn>
                  </p:par>
                </p:childTnLst>
              </p:cTn>
              <p:nextCondLst>
                <p:cond evt="onClick" delay="0">
                  <p:tgtEl>
                    <p:spTgt spid="23"/>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39" name="Rectangle 38">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6E26BB-36B6-811C-0066-242BAF35F9AB}"/>
              </a:ext>
            </a:extLst>
          </p:cNvPr>
          <p:cNvSpPr>
            <a:spLocks noGrp="1"/>
          </p:cNvSpPr>
          <p:nvPr>
            <p:ph type="title"/>
          </p:nvPr>
        </p:nvSpPr>
        <p:spPr>
          <a:xfrm>
            <a:off x="761803" y="350196"/>
            <a:ext cx="4646904" cy="1624520"/>
          </a:xfrm>
        </p:spPr>
        <p:txBody>
          <a:bodyPr anchor="ctr">
            <a:normAutofit/>
          </a:bodyPr>
          <a:lstStyle/>
          <a:p>
            <a:r>
              <a:rPr lang="en-GB" sz="4000" dirty="0">
                <a:cs typeface="Arial" panose="020B0604020202020204" pitchFamily="34" charset="0"/>
              </a:rPr>
              <a:t>Theories of Ageing</a:t>
            </a:r>
            <a:br>
              <a:rPr lang="en-GB" sz="4000" dirty="0">
                <a:latin typeface="Arial" panose="020B0604020202020204" pitchFamily="34" charset="0"/>
                <a:cs typeface="Arial" panose="020B0604020202020204" pitchFamily="34" charset="0"/>
              </a:rPr>
            </a:br>
            <a:endParaRPr lang="en-GB"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61EED12-CA1F-E99B-21D9-F1AC31A40655}"/>
              </a:ext>
            </a:extLst>
          </p:cNvPr>
          <p:cNvSpPr>
            <a:spLocks noGrp="1"/>
          </p:cNvSpPr>
          <p:nvPr>
            <p:ph idx="1"/>
          </p:nvPr>
        </p:nvSpPr>
        <p:spPr>
          <a:xfrm>
            <a:off x="256674" y="1387642"/>
            <a:ext cx="5582652" cy="4968707"/>
          </a:xfrm>
        </p:spPr>
        <p:txBody>
          <a:bodyPr anchor="ctr">
            <a:normAutofit lnSpcReduction="10000"/>
          </a:bodyPr>
          <a:lstStyle/>
          <a:p>
            <a:pPr marL="0" indent="0">
              <a:buNone/>
            </a:pPr>
            <a:endParaRPr lang="en-GB" sz="1400" b="1" dirty="0">
              <a:cs typeface="Arial" panose="020B0604020202020204" pitchFamily="34" charset="0"/>
            </a:endParaRPr>
          </a:p>
          <a:p>
            <a:pPr marL="0" indent="0">
              <a:buNone/>
            </a:pPr>
            <a:endParaRPr lang="en-GB" sz="1400" b="1" dirty="0">
              <a:cs typeface="Arial" panose="020B0604020202020204" pitchFamily="34" charset="0"/>
            </a:endParaRPr>
          </a:p>
          <a:p>
            <a:pPr marL="0" indent="0" algn="just">
              <a:buNone/>
            </a:pPr>
            <a:r>
              <a:rPr lang="en-GB" sz="1800" b="1" dirty="0">
                <a:cs typeface="Arial" panose="020B0604020202020204" pitchFamily="34" charset="0"/>
              </a:rPr>
              <a:t>Activity Theory</a:t>
            </a:r>
          </a:p>
          <a:p>
            <a:pPr algn="just"/>
            <a:r>
              <a:rPr lang="en-GB" sz="1600" dirty="0">
                <a:latin typeface="Arial" panose="020B0604020202020204" pitchFamily="34" charset="0"/>
                <a:cs typeface="Arial" panose="020B0604020202020204" pitchFamily="34" charset="0"/>
              </a:rPr>
              <a:t>Activity Theory suggests that older people experience greater wellbeing when they remain socially, physically and mentally active.</a:t>
            </a:r>
          </a:p>
          <a:p>
            <a:pPr algn="just"/>
            <a:r>
              <a:rPr lang="en-GB" sz="1600" dirty="0">
                <a:latin typeface="Arial" panose="020B0604020202020204" pitchFamily="34" charset="0"/>
                <a:cs typeface="Arial" panose="020B0604020202020204" pitchFamily="34" charset="0"/>
              </a:rPr>
              <a:t>It proposes that maintaining meaningful roles, relationships, hobbies, activities can support self-esteem, identify, independence and life satisfaction (Smallfield, and Molitor, 2018)</a:t>
            </a:r>
          </a:p>
          <a:p>
            <a:pPr marL="0" indent="0" algn="just">
              <a:buNone/>
            </a:pPr>
            <a:r>
              <a:rPr lang="en-GB" sz="1800" b="1" dirty="0">
                <a:cs typeface="Arial" panose="020B0604020202020204" pitchFamily="34" charset="0"/>
              </a:rPr>
              <a:t>Strength and Limitations</a:t>
            </a:r>
          </a:p>
          <a:p>
            <a:pPr algn="just"/>
            <a:r>
              <a:rPr lang="en-GB" sz="1600" dirty="0">
                <a:latin typeface="Arial" panose="020B0604020202020204" pitchFamily="34" charset="0"/>
                <a:cs typeface="Arial" panose="020B0604020202020204" pitchFamily="34" charset="0"/>
              </a:rPr>
              <a:t>Activity theory supports person-centred approaches, promote empowerment, independence and functional ability by encouraging participation in activities and community life. Furthermore, it is emphasis on active ageing and wellbeing.</a:t>
            </a:r>
          </a:p>
          <a:p>
            <a:pPr algn="just"/>
            <a:r>
              <a:rPr lang="en-GB" sz="1600" dirty="0">
                <a:latin typeface="Arial" panose="020B0604020202020204" pitchFamily="34" charset="0"/>
                <a:cs typeface="Arial" panose="020B0604020202020204" pitchFamily="34" charset="0"/>
              </a:rPr>
              <a:t>The limitation is that it may overlook people with illness, disability or personal preferences for quieter lifestyle (Smallfield, and Molitor, 2018)</a:t>
            </a: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p:txBody>
      </p:sp>
      <p:pic>
        <p:nvPicPr>
          <p:cNvPr id="5" name="Picture 4" descr="Three old men sitting on the bleachers">
            <a:extLst>
              <a:ext uri="{FF2B5EF4-FFF2-40B4-BE49-F238E27FC236}">
                <a16:creationId xmlns:a16="http://schemas.microsoft.com/office/drawing/2014/main" id="{06268C78-2445-1469-B189-6F9232DEB19E}"/>
              </a:ext>
            </a:extLst>
          </p:cNvPr>
          <p:cNvPicPr>
            <a:picLocks noChangeAspect="1"/>
          </p:cNvPicPr>
          <p:nvPr/>
        </p:nvPicPr>
        <p:blipFill>
          <a:blip r:embed="rId4">
            <a:extLst>
              <a:ext uri="{28A0092B-C50C-407E-A947-70E740481C1C}">
                <a14:useLocalDpi xmlns:a14="http://schemas.microsoft.com/office/drawing/2010/main" val="0"/>
              </a:ext>
            </a:extLst>
          </a:blip>
          <a:srcRect l="20301" r="20298" b="-2"/>
          <a:stretch>
            <a:fillRect/>
          </a:stretch>
        </p:blipFill>
        <p:spPr>
          <a:xfrm>
            <a:off x="6096000" y="1"/>
            <a:ext cx="6102825" cy="6858000"/>
          </a:xfrm>
          <a:prstGeom prst="rect">
            <a:avLst/>
          </a:prstGeom>
        </p:spPr>
      </p:pic>
      <p:pic>
        <p:nvPicPr>
          <p:cNvPr id="17" name="Video 16">
            <a:hlinkClick r:id="" action="ppaction://media"/>
            <a:extLst>
              <a:ext uri="{FF2B5EF4-FFF2-40B4-BE49-F238E27FC236}">
                <a16:creationId xmlns:a16="http://schemas.microsoft.com/office/drawing/2014/main" id="{8761819E-71A5-7342-B23C-B8B6B3D740B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88486332"/>
      </p:ext>
    </p:extLst>
  </p:cSld>
  <p:clrMapOvr>
    <a:masterClrMapping/>
  </p:clrMapOvr>
  <mc:AlternateContent xmlns:mc="http://schemas.openxmlformats.org/markup-compatibility/2006" xmlns:p14="http://schemas.microsoft.com/office/powerpoint/2010/main">
    <mc:Choice Requires="p14">
      <p:transition spd="slow" p14:dur="2000" advTm="61897"/>
    </mc:Choice>
    <mc:Fallback xmlns="">
      <p:transition spd="slow" advTm="618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7"/>
                </p:tgtEl>
              </p:cMediaNode>
            </p:video>
            <p:seq concurrent="1" nextAc="seek">
              <p:cTn id="8" restart="whenNotActive" fill="hold" evtFilter="cancelBubble" nodeType="interactiveSeq">
                <p:stCondLst>
                  <p:cond evt="onClick" delay="0">
                    <p:tgtEl>
                      <p:spTgt spid="1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7"/>
                                        </p:tgtEl>
                                      </p:cBhvr>
                                    </p:cmd>
                                  </p:childTnLst>
                                </p:cTn>
                              </p:par>
                            </p:childTnLst>
                          </p:cTn>
                        </p:par>
                      </p:childTnLst>
                    </p:cTn>
                  </p:par>
                </p:childTnLst>
              </p:cTn>
              <p:nextCondLst>
                <p:cond evt="onClick" delay="0">
                  <p:tgtEl>
                    <p:spTgt spid="17"/>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AB697276-B96C-B223-EEB6-E5945E1B9B05}"/>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27971" r="26470" b="-1"/>
          <a:stretch>
            <a:fillRect/>
          </a:stretch>
        </p:blipFill>
        <p:spPr>
          <a:xfrm>
            <a:off x="-1" y="-2"/>
            <a:ext cx="5410198" cy="6858002"/>
          </a:xfrm>
          <a:prstGeom prst="rect">
            <a:avLst/>
          </a:prstGeom>
        </p:spPr>
      </p:pic>
      <p:sp useBgFill="1">
        <p:nvSpPr>
          <p:cNvPr id="13" name="Rectangle 12">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DBFAAE-0D93-AD64-9F99-D11DA41AAE35}"/>
              </a:ext>
            </a:extLst>
          </p:cNvPr>
          <p:cNvSpPr>
            <a:spLocks noGrp="1"/>
          </p:cNvSpPr>
          <p:nvPr>
            <p:ph type="title"/>
          </p:nvPr>
        </p:nvSpPr>
        <p:spPr>
          <a:xfrm>
            <a:off x="6115317" y="405685"/>
            <a:ext cx="5464968" cy="1559301"/>
          </a:xfrm>
        </p:spPr>
        <p:txBody>
          <a:bodyPr>
            <a:normAutofit/>
          </a:bodyPr>
          <a:lstStyle/>
          <a:p>
            <a:r>
              <a:rPr lang="en-GB" sz="4000"/>
              <a:t>Theories of Ageing</a:t>
            </a:r>
          </a:p>
        </p:txBody>
      </p:sp>
      <p:sp>
        <p:nvSpPr>
          <p:cNvPr id="3" name="Content Placeholder 2">
            <a:extLst>
              <a:ext uri="{FF2B5EF4-FFF2-40B4-BE49-F238E27FC236}">
                <a16:creationId xmlns:a16="http://schemas.microsoft.com/office/drawing/2014/main" id="{123F8F8F-C262-F2F7-925A-2D427732A08A}"/>
              </a:ext>
            </a:extLst>
          </p:cNvPr>
          <p:cNvSpPr>
            <a:spLocks noGrp="1"/>
          </p:cNvSpPr>
          <p:nvPr>
            <p:ph idx="1"/>
          </p:nvPr>
        </p:nvSpPr>
        <p:spPr>
          <a:xfrm>
            <a:off x="6115317" y="2125579"/>
            <a:ext cx="5247340" cy="4732421"/>
          </a:xfrm>
        </p:spPr>
        <p:txBody>
          <a:bodyPr anchor="ctr">
            <a:normAutofit/>
          </a:bodyPr>
          <a:lstStyle/>
          <a:p>
            <a:pPr marL="0" indent="0">
              <a:buNone/>
            </a:pPr>
            <a:r>
              <a:rPr lang="en-GB" sz="1800" b="1" dirty="0">
                <a:cs typeface="Arial" panose="020B0604020202020204" pitchFamily="34" charset="0"/>
              </a:rPr>
              <a:t>Disengagement Theory</a:t>
            </a:r>
          </a:p>
          <a:p>
            <a:r>
              <a:rPr lang="en-GB" sz="1600" dirty="0">
                <a:latin typeface="Arial" panose="020B0604020202020204" pitchFamily="34" charset="0"/>
                <a:cs typeface="Arial" panose="020B0604020202020204" pitchFamily="34" charset="0"/>
              </a:rPr>
              <a:t>Disengagement theory suggests that as people grow older, they may gradually withdraw from social roles, activities and relationships. Propose that ageing reduce their social involvement while society adjusts to their changing roles and spend more time alone (Cumming, and Henry, 1961)</a:t>
            </a:r>
          </a:p>
          <a:p>
            <a:pPr marL="0" indent="0">
              <a:buNone/>
            </a:pPr>
            <a:r>
              <a:rPr lang="en-GB" sz="1800" b="1" dirty="0">
                <a:cs typeface="Arial" panose="020B0604020202020204" pitchFamily="34" charset="0"/>
              </a:rPr>
              <a:t>Strength and limitations</a:t>
            </a:r>
          </a:p>
          <a:p>
            <a:r>
              <a:rPr lang="en-GB" sz="1600" dirty="0">
                <a:latin typeface="Arial" panose="020B0604020202020204" pitchFamily="34" charset="0"/>
                <a:cs typeface="Arial" panose="020B0604020202020204" pitchFamily="34" charset="0"/>
              </a:rPr>
              <a:t>Disengagement theory, may incorrectly suggest that social withdrawal is inevitable o beneficial for older people</a:t>
            </a:r>
          </a:p>
          <a:p>
            <a:r>
              <a:rPr lang="en-GB" sz="1600" dirty="0">
                <a:latin typeface="Arial" panose="020B0604020202020204" pitchFamily="34" charset="0"/>
                <a:cs typeface="Arial" panose="020B0604020202020204" pitchFamily="34" charset="0"/>
              </a:rPr>
              <a:t>The theory recognises changing roles, but its main limitation is that it can stereotype older people as naturally wanting to withdraw and justify unnecessary social isolation (Charles, and </a:t>
            </a:r>
            <a:r>
              <a:rPr lang="en-GB" sz="1600" dirty="0" err="1">
                <a:latin typeface="Arial" panose="020B0604020202020204" pitchFamily="34" charset="0"/>
                <a:cs typeface="Arial" panose="020B0604020202020204" pitchFamily="34" charset="0"/>
              </a:rPr>
              <a:t>Arockiam</a:t>
            </a:r>
            <a:r>
              <a:rPr lang="en-GB" sz="1600" dirty="0">
                <a:latin typeface="Arial" panose="020B0604020202020204" pitchFamily="34" charset="0"/>
                <a:cs typeface="Arial" panose="020B0604020202020204" pitchFamily="34" charset="0"/>
              </a:rPr>
              <a:t>, 2024)</a:t>
            </a:r>
          </a:p>
          <a:p>
            <a:endParaRPr lang="en-GB" sz="13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E53563C7-0041-363A-1FCE-332BC0E9EB9E}"/>
              </a:ext>
            </a:extLst>
          </p:cNvPr>
          <p:cNvSpPr txBox="1"/>
          <p:nvPr/>
        </p:nvSpPr>
        <p:spPr>
          <a:xfrm>
            <a:off x="3112773" y="6657945"/>
            <a:ext cx="229742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bioedge.org/end-of-life-issues/elder-suicides-have-risen-50-in-victoria-after-legalising-voluntary-assisted-dyin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pic>
        <p:nvPicPr>
          <p:cNvPr id="17" name="Video 16">
            <a:hlinkClick r:id="" action="ppaction://media"/>
            <a:extLst>
              <a:ext uri="{FF2B5EF4-FFF2-40B4-BE49-F238E27FC236}">
                <a16:creationId xmlns:a16="http://schemas.microsoft.com/office/drawing/2014/main" id="{C6282548-9CB2-6FAD-1850-B77D7824CE9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31520166"/>
      </p:ext>
    </p:extLst>
  </p:cSld>
  <p:clrMapOvr>
    <a:masterClrMapping/>
  </p:clrMapOvr>
  <mc:AlternateContent xmlns:mc="http://schemas.openxmlformats.org/markup-compatibility/2006" xmlns:p14="http://schemas.microsoft.com/office/powerpoint/2010/main">
    <mc:Choice Requires="p14">
      <p:transition spd="slow" p14:dur="2000" advTm="63065"/>
    </mc:Choice>
    <mc:Fallback xmlns="">
      <p:transition spd="slow" advTm="630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7"/>
                </p:tgtEl>
              </p:cMediaNode>
            </p:video>
            <p:seq concurrent="1" nextAc="seek">
              <p:cTn id="8" restart="whenNotActive" fill="hold" evtFilter="cancelBubble" nodeType="interactiveSeq">
                <p:stCondLst>
                  <p:cond evt="onClick" delay="0">
                    <p:tgtEl>
                      <p:spTgt spid="1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7"/>
                                        </p:tgtEl>
                                      </p:cBhvr>
                                    </p:cmd>
                                  </p:childTnLst>
                                </p:cTn>
                              </p:par>
                            </p:childTnLst>
                          </p:cTn>
                        </p:par>
                      </p:childTnLst>
                    </p:cTn>
                  </p:par>
                </p:childTnLst>
              </p:cTn>
              <p:nextCondLst>
                <p:cond evt="onClick" delay="0">
                  <p:tgtEl>
                    <p:spTgt spid="17"/>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C5AE2F-4567-B7AF-D5D7-8D8204A80B0B}"/>
              </a:ext>
            </a:extLst>
          </p:cNvPr>
          <p:cNvSpPr>
            <a:spLocks noGrp="1"/>
          </p:cNvSpPr>
          <p:nvPr>
            <p:ph type="title"/>
          </p:nvPr>
        </p:nvSpPr>
        <p:spPr>
          <a:xfrm>
            <a:off x="686834" y="1153572"/>
            <a:ext cx="3200400" cy="4461163"/>
          </a:xfrm>
        </p:spPr>
        <p:txBody>
          <a:bodyPr>
            <a:normAutofit/>
          </a:bodyPr>
          <a:lstStyle/>
          <a:p>
            <a:r>
              <a:rPr lang="en-GB">
                <a:solidFill>
                  <a:srgbClr val="FFFFFF"/>
                </a:solidFill>
                <a:cs typeface="Arial" panose="020B0604020202020204" pitchFamily="34" charset="0"/>
              </a:rPr>
              <a:t>Relevant Legislation / Policy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3025B23-A275-A432-4A7A-D64893151AC7}"/>
              </a:ext>
            </a:extLst>
          </p:cNvPr>
          <p:cNvSpPr>
            <a:spLocks noGrp="1"/>
          </p:cNvSpPr>
          <p:nvPr>
            <p:ph idx="1"/>
          </p:nvPr>
        </p:nvSpPr>
        <p:spPr>
          <a:xfrm>
            <a:off x="4447308" y="591344"/>
            <a:ext cx="6906491" cy="5585619"/>
          </a:xfrm>
        </p:spPr>
        <p:txBody>
          <a:bodyPr anchor="ctr">
            <a:normAutofit/>
          </a:bodyPr>
          <a:lstStyle/>
          <a:p>
            <a:pPr marL="0" indent="0">
              <a:buNone/>
            </a:pPr>
            <a:r>
              <a:rPr lang="en-GB" sz="2000" b="1" dirty="0">
                <a:cs typeface="Arial" panose="020B0604020202020204" pitchFamily="34" charset="0"/>
              </a:rPr>
              <a:t>Care Act 2014</a:t>
            </a:r>
          </a:p>
          <a:p>
            <a:r>
              <a:rPr lang="en-GB" sz="1800" dirty="0">
                <a:latin typeface="Arial" panose="020B0604020202020204" pitchFamily="34" charset="0"/>
                <a:cs typeface="Arial" panose="020B0604020202020204" pitchFamily="34" charset="0"/>
              </a:rPr>
              <a:t>This legislation places duties on local authorities in England to assess adult’s care and support needs, promote wellbeing by support older people to maintain independence, dignity and choices, while recognising the important of carers promotes person-centred care and empowerment ensuring adults receive care and support based on their needs, wishes and preferences. (Great Britain, 2014)</a:t>
            </a:r>
          </a:p>
          <a:p>
            <a:pPr marL="0" indent="0">
              <a:buNone/>
            </a:pPr>
            <a:r>
              <a:rPr lang="en-GB" sz="2000" b="1" dirty="0">
                <a:latin typeface="Arial" panose="020B0604020202020204" pitchFamily="34" charset="0"/>
                <a:cs typeface="Arial" panose="020B0604020202020204" pitchFamily="34" charset="0"/>
              </a:rPr>
              <a:t>Person-centred care:</a:t>
            </a:r>
          </a:p>
          <a:p>
            <a:pPr marL="0" indent="0">
              <a:buNone/>
            </a:pPr>
            <a:r>
              <a:rPr lang="en-GB" sz="2000"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An older person with dementia prefer to wake up at 9:00 am rather than 7:00 am. Care staff should respect this preference and organise the care routine around their needs</a:t>
            </a:r>
          </a:p>
          <a:p>
            <a:pPr marL="0" indent="0">
              <a:buNone/>
            </a:pPr>
            <a:r>
              <a:rPr lang="en-GB" sz="2000" b="1" dirty="0">
                <a:latin typeface="Arial" panose="020B0604020202020204" pitchFamily="34" charset="0"/>
                <a:cs typeface="Arial" panose="020B0604020202020204" pitchFamily="34" charset="0"/>
              </a:rPr>
              <a:t>Empowermen</a:t>
            </a:r>
            <a:r>
              <a:rPr lang="en-GB" sz="2000" dirty="0">
                <a:latin typeface="Arial" panose="020B0604020202020204" pitchFamily="34" charset="0"/>
                <a:cs typeface="Arial" panose="020B0604020202020204" pitchFamily="34" charset="0"/>
              </a:rPr>
              <a:t>t: </a:t>
            </a:r>
          </a:p>
          <a:p>
            <a:pPr marL="0" indent="0">
              <a:buNone/>
            </a:pPr>
            <a:r>
              <a:rPr lang="en-GB" sz="1800" dirty="0">
                <a:latin typeface="Arial" panose="020B0604020202020204" pitchFamily="34" charset="0"/>
                <a:cs typeface="Arial" panose="020B0604020202020204" pitchFamily="34" charset="0"/>
              </a:rPr>
              <a:t>Older person is involved in deciding whether they receive domiciliary care at home or move into residential care. Their preference are considered during assessment and care-planning process (UK Government, 2014)</a:t>
            </a:r>
          </a:p>
          <a:p>
            <a:pPr marL="0" indent="0">
              <a:buNone/>
            </a:pPr>
            <a:endParaRPr lang="en-GB" sz="2000" dirty="0">
              <a:latin typeface="Arial" panose="020B0604020202020204" pitchFamily="34" charset="0"/>
              <a:cs typeface="Arial" panose="020B0604020202020204" pitchFamily="34" charset="0"/>
            </a:endParaRPr>
          </a:p>
        </p:txBody>
      </p:sp>
      <p:pic>
        <p:nvPicPr>
          <p:cNvPr id="11" name="Video 10">
            <a:hlinkClick r:id="" action="ppaction://media"/>
            <a:extLst>
              <a:ext uri="{FF2B5EF4-FFF2-40B4-BE49-F238E27FC236}">
                <a16:creationId xmlns:a16="http://schemas.microsoft.com/office/drawing/2014/main" id="{7233EE5A-9809-2903-A753-C3E359F11B57}"/>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58900881"/>
      </p:ext>
    </p:extLst>
  </p:cSld>
  <p:clrMapOvr>
    <a:masterClrMapping/>
  </p:clrMapOvr>
  <mc:AlternateContent xmlns:mc="http://schemas.openxmlformats.org/markup-compatibility/2006" xmlns:p14="http://schemas.microsoft.com/office/powerpoint/2010/main">
    <mc:Choice Requires="p14">
      <p:transition spd="slow" p14:dur="2000" advTm="53994"/>
    </mc:Choice>
    <mc:Fallback xmlns="">
      <p:transition spd="slow" advTm="539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7BFF50-041E-95DA-F885-194723007840}"/>
              </a:ext>
            </a:extLst>
          </p:cNvPr>
          <p:cNvSpPr>
            <a:spLocks noGrp="1"/>
          </p:cNvSpPr>
          <p:nvPr>
            <p:ph type="title"/>
          </p:nvPr>
        </p:nvSpPr>
        <p:spPr>
          <a:xfrm>
            <a:off x="686834" y="1153572"/>
            <a:ext cx="3200400" cy="4461163"/>
          </a:xfrm>
        </p:spPr>
        <p:txBody>
          <a:bodyPr>
            <a:normAutofit/>
          </a:bodyPr>
          <a:lstStyle/>
          <a:p>
            <a:r>
              <a:rPr lang="en-GB">
                <a:solidFill>
                  <a:srgbClr val="FFFFFF"/>
                </a:solidFill>
              </a:rPr>
              <a:t>Relevant Legislation / Policy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2C11B18-FF87-6BE2-401B-A0B3B242C880}"/>
              </a:ext>
            </a:extLst>
          </p:cNvPr>
          <p:cNvSpPr>
            <a:spLocks noGrp="1"/>
          </p:cNvSpPr>
          <p:nvPr>
            <p:ph idx="1"/>
          </p:nvPr>
        </p:nvSpPr>
        <p:spPr>
          <a:xfrm>
            <a:off x="4447308" y="591344"/>
            <a:ext cx="6906491" cy="5585619"/>
          </a:xfrm>
        </p:spPr>
        <p:txBody>
          <a:bodyPr anchor="ctr">
            <a:normAutofit/>
          </a:bodyPr>
          <a:lstStyle/>
          <a:p>
            <a:pPr marL="0" indent="0">
              <a:buNone/>
            </a:pPr>
            <a:r>
              <a:rPr lang="en-GB" sz="2000" b="1" dirty="0"/>
              <a:t>Mental capacity Act 2005</a:t>
            </a:r>
          </a:p>
          <a:p>
            <a:pPr algn="just"/>
            <a:r>
              <a:rPr lang="en-GB" sz="1800" dirty="0">
                <a:latin typeface="Arial" panose="020B0604020202020204" pitchFamily="34" charset="0"/>
                <a:cs typeface="Arial" panose="020B0604020202020204" pitchFamily="34" charset="0"/>
              </a:rPr>
              <a:t>Protects people aged 16 and over who may lack the mental capacity to make particular decisions. Furthermore, it requires professional to presume capacity unless established otherwise, support people to make their own decisions and ensure any decision made on their behalf is their best interests (Great Britain, 2005)</a:t>
            </a:r>
          </a:p>
          <a:p>
            <a:pPr marL="0" indent="0">
              <a:buNone/>
            </a:pPr>
            <a:r>
              <a:rPr lang="en-GB" sz="1800" b="1" dirty="0">
                <a:latin typeface="Arial" panose="020B0604020202020204" pitchFamily="34" charset="0"/>
                <a:cs typeface="Arial" panose="020B0604020202020204" pitchFamily="34" charset="0"/>
              </a:rPr>
              <a:t>Supporting person choices</a:t>
            </a:r>
            <a:r>
              <a:rPr lang="en-GB" sz="1800" dirty="0">
                <a:latin typeface="Arial" panose="020B0604020202020204" pitchFamily="34" charset="0"/>
                <a:cs typeface="Arial" panose="020B0604020202020204" pitchFamily="34" charset="0"/>
              </a:rPr>
              <a:t>: </a:t>
            </a:r>
          </a:p>
          <a:p>
            <a:pPr algn="just"/>
            <a:r>
              <a:rPr lang="en-GB" sz="1800" dirty="0">
                <a:latin typeface="Arial" panose="020B0604020202020204" pitchFamily="34" charset="0"/>
                <a:cs typeface="Arial" panose="020B0604020202020204" pitchFamily="34" charset="0"/>
              </a:rPr>
              <a:t>An older person chooses what clothes to wear and what time to get up and this empowerment the person to maintain control over their daily life and independence.</a:t>
            </a:r>
          </a:p>
          <a:p>
            <a:pPr marL="0" indent="0">
              <a:buNone/>
            </a:pPr>
            <a:r>
              <a:rPr lang="en-GB" sz="1800" b="1" dirty="0">
                <a:latin typeface="Arial" panose="020B0604020202020204" pitchFamily="34" charset="0"/>
                <a:cs typeface="Arial" panose="020B0604020202020204" pitchFamily="34" charset="0"/>
              </a:rPr>
              <a:t>Helping people to make their own decisions</a:t>
            </a:r>
            <a:r>
              <a:rPr lang="en-GB" sz="1800" dirty="0">
                <a:latin typeface="Arial" panose="020B0604020202020204" pitchFamily="34" charset="0"/>
                <a:cs typeface="Arial" panose="020B0604020202020204" pitchFamily="34" charset="0"/>
              </a:rPr>
              <a:t>: </a:t>
            </a:r>
          </a:p>
          <a:p>
            <a:pPr algn="just"/>
            <a:r>
              <a:rPr lang="en-GB" sz="1800" dirty="0">
                <a:latin typeface="Arial" panose="020B0604020202020204" pitchFamily="34" charset="0"/>
                <a:cs typeface="Arial" panose="020B0604020202020204" pitchFamily="34" charset="0"/>
              </a:rPr>
              <a:t>A person with dementia wants to decide what to eat. The care worker uses simple language, pictures or meal options to help them to understand given person-centred care</a:t>
            </a:r>
            <a:endParaRPr lang="en-GB" sz="1800" b="1" dirty="0">
              <a:latin typeface="Arial" panose="020B0604020202020204" pitchFamily="34" charset="0"/>
              <a:cs typeface="Arial" panose="020B0604020202020204" pitchFamily="34" charset="0"/>
            </a:endParaRPr>
          </a:p>
          <a:p>
            <a:pPr marL="0" indent="0">
              <a:buNone/>
            </a:pPr>
            <a:r>
              <a:rPr lang="en-GB" sz="1800" dirty="0">
                <a:latin typeface="Arial" panose="020B0604020202020204" pitchFamily="34" charset="0"/>
                <a:cs typeface="Arial" panose="020B0604020202020204" pitchFamily="34" charset="0"/>
              </a:rPr>
              <a:t>This laws are crucial because they guide care workers to respect older people’s choices, protect them from discrimination and harm also support their independence and dignity.</a:t>
            </a:r>
          </a:p>
        </p:txBody>
      </p:sp>
      <p:pic>
        <p:nvPicPr>
          <p:cNvPr id="11" name="Video 10">
            <a:hlinkClick r:id="" action="ppaction://media"/>
            <a:extLst>
              <a:ext uri="{FF2B5EF4-FFF2-40B4-BE49-F238E27FC236}">
                <a16:creationId xmlns:a16="http://schemas.microsoft.com/office/drawing/2014/main" id="{90FCD307-B873-69DC-8753-8ED0E01CA187}"/>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96260355"/>
      </p:ext>
    </p:extLst>
  </p:cSld>
  <p:clrMapOvr>
    <a:masterClrMapping/>
  </p:clrMapOvr>
  <mc:AlternateContent xmlns:mc="http://schemas.openxmlformats.org/markup-compatibility/2006" xmlns:p14="http://schemas.microsoft.com/office/powerpoint/2010/main">
    <mc:Choice Requires="p14">
      <p:transition spd="slow" p14:dur="2000" advTm="24540"/>
    </mc:Choice>
    <mc:Fallback xmlns="">
      <p:transition spd="slow" advTm="245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91D02D-5387-C93A-2120-F711DB9AB073}"/>
              </a:ext>
            </a:extLst>
          </p:cNvPr>
          <p:cNvSpPr>
            <a:spLocks noGrp="1"/>
          </p:cNvSpPr>
          <p:nvPr>
            <p:ph type="title"/>
          </p:nvPr>
        </p:nvSpPr>
        <p:spPr>
          <a:xfrm>
            <a:off x="465023" y="200527"/>
            <a:ext cx="5253988" cy="1038606"/>
          </a:xfrm>
        </p:spPr>
        <p:txBody>
          <a:bodyPr anchor="ctr">
            <a:normAutofit/>
          </a:bodyPr>
          <a:lstStyle/>
          <a:p>
            <a:r>
              <a:rPr lang="en-GB" sz="4000" dirty="0">
                <a:cs typeface="Arial" panose="020B0604020202020204" pitchFamily="34" charset="0"/>
              </a:rPr>
              <a:t>Current care provisions</a:t>
            </a:r>
          </a:p>
        </p:txBody>
      </p:sp>
      <p:sp>
        <p:nvSpPr>
          <p:cNvPr id="3" name="Content Placeholder 2">
            <a:extLst>
              <a:ext uri="{FF2B5EF4-FFF2-40B4-BE49-F238E27FC236}">
                <a16:creationId xmlns:a16="http://schemas.microsoft.com/office/drawing/2014/main" id="{9BEA400E-A14A-8881-8C59-A7E3FED6145F}"/>
              </a:ext>
            </a:extLst>
          </p:cNvPr>
          <p:cNvSpPr>
            <a:spLocks noGrp="1"/>
          </p:cNvSpPr>
          <p:nvPr>
            <p:ph idx="1"/>
          </p:nvPr>
        </p:nvSpPr>
        <p:spPr>
          <a:xfrm>
            <a:off x="340693" y="1250020"/>
            <a:ext cx="6176412" cy="5519748"/>
          </a:xfrm>
        </p:spPr>
        <p:txBody>
          <a:bodyPr anchor="ctr">
            <a:normAutofit fontScale="40000" lnSpcReduction="20000"/>
          </a:bodyPr>
          <a:lstStyle/>
          <a:p>
            <a:pPr marL="0" indent="0">
              <a:buNone/>
            </a:pPr>
            <a:endParaRPr lang="en-GB" sz="1100" dirty="0">
              <a:latin typeface="Arial" panose="020B0604020202020204" pitchFamily="34" charset="0"/>
              <a:cs typeface="Arial" panose="020B0604020202020204" pitchFamily="34" charset="0"/>
            </a:endParaRPr>
          </a:p>
          <a:p>
            <a:pPr marL="0" indent="0">
              <a:buNone/>
            </a:pPr>
            <a:r>
              <a:rPr lang="en-GB" sz="4200" b="1" dirty="0">
                <a:cs typeface="Arial" panose="020B0604020202020204" pitchFamily="34" charset="0"/>
              </a:rPr>
              <a:t>Domiciliary Care</a:t>
            </a:r>
          </a:p>
          <a:p>
            <a:pPr marL="0" indent="0">
              <a:buNone/>
            </a:pPr>
            <a:endParaRPr lang="en-GB" sz="2400" dirty="0">
              <a:cs typeface="Arial" panose="020B0604020202020204" pitchFamily="34" charset="0"/>
            </a:endParaRPr>
          </a:p>
          <a:p>
            <a:pPr>
              <a:lnSpc>
                <a:spcPct val="120000"/>
              </a:lnSpc>
            </a:pPr>
            <a:r>
              <a:rPr lang="en-GB" sz="3500" dirty="0">
                <a:latin typeface="Arial" panose="020B0604020202020204" pitchFamily="34" charset="0"/>
                <a:cs typeface="Arial" panose="020B0604020202020204" pitchFamily="34" charset="0"/>
              </a:rPr>
              <a:t>Domiciliary care provides support in a person’s own home, including personal hygiene, medication, meal preparation and household tasks</a:t>
            </a:r>
          </a:p>
          <a:p>
            <a:pPr>
              <a:lnSpc>
                <a:spcPct val="120000"/>
              </a:lnSpc>
            </a:pPr>
            <a:r>
              <a:rPr lang="en-GB" sz="3500" dirty="0">
                <a:latin typeface="Arial" panose="020B0604020202020204" pitchFamily="34" charset="0"/>
                <a:cs typeface="Arial" panose="020B0604020202020204" pitchFamily="34" charset="0"/>
              </a:rPr>
              <a:t>Its main benefits is that it promotes independence, privacy, familiar surroundings and person-centred care tailored to individual needs. Older people can maintain routines, family relationships and community connections.</a:t>
            </a:r>
          </a:p>
          <a:p>
            <a:pPr>
              <a:lnSpc>
                <a:spcPct val="120000"/>
              </a:lnSpc>
            </a:pPr>
            <a:r>
              <a:rPr lang="en-GB" sz="3500" dirty="0">
                <a:latin typeface="Arial" panose="020B0604020202020204" pitchFamily="34" charset="0"/>
                <a:cs typeface="Arial" panose="020B0604020202020204" pitchFamily="34" charset="0"/>
              </a:rPr>
              <a:t>In contrast, short visits, inconsistent carers and workforce shortages can reduce care quality</a:t>
            </a:r>
          </a:p>
          <a:p>
            <a:pPr>
              <a:lnSpc>
                <a:spcPct val="120000"/>
              </a:lnSpc>
            </a:pPr>
            <a:r>
              <a:rPr lang="en-GB" sz="3500" dirty="0">
                <a:latin typeface="Arial" panose="020B0604020202020204" pitchFamily="34" charset="0"/>
                <a:cs typeface="Arial" panose="020B0604020202020204" pitchFamily="34" charset="0"/>
              </a:rPr>
              <a:t>In England, homecare vacancies were just over 10% in March 2025, creating challenges for continuity and timely support (CQC, 2025). </a:t>
            </a:r>
          </a:p>
          <a:p>
            <a:pPr>
              <a:lnSpc>
                <a:spcPct val="120000"/>
              </a:lnSpc>
            </a:pPr>
            <a:r>
              <a:rPr lang="en-GB" sz="3500" dirty="0">
                <a:latin typeface="Arial" panose="020B0604020202020204" pitchFamily="34" charset="0"/>
                <a:cs typeface="Arial" panose="020B0604020202020204" pitchFamily="34" charset="0"/>
              </a:rPr>
              <a:t>Some older people may also experience isolation if social needs are overlooked. Therefore, domiciliary care works best when visits are sufficient, care plans are regularly reviewed and individuals participate in decisions.</a:t>
            </a:r>
          </a:p>
          <a:p>
            <a:pPr>
              <a:lnSpc>
                <a:spcPct val="120000"/>
              </a:lnSpc>
            </a:pPr>
            <a:r>
              <a:rPr lang="en-GB" sz="3500" dirty="0">
                <a:latin typeface="Arial" panose="020B0604020202020204" pitchFamily="34" charset="0"/>
                <a:cs typeface="Arial" panose="020B0604020202020204" pitchFamily="34" charset="0"/>
              </a:rPr>
              <a:t>In England, approximately 499,000 people receive domiciliary care, while around 362,000 lived in care homes in December 2025 (DHSC, 2026)</a:t>
            </a:r>
          </a:p>
          <a:p>
            <a:pPr>
              <a:lnSpc>
                <a:spcPct val="120000"/>
              </a:lnSpc>
            </a:pPr>
            <a:endParaRPr lang="en-GB" sz="3500" dirty="0">
              <a:latin typeface="Arial" panose="020B0604020202020204" pitchFamily="34"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FBE9E61D-ED1B-4E14-D68B-6A5DF86A39C8}"/>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13509" r="34654"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
        <p:nvSpPr>
          <p:cNvPr id="6" name="TextBox 5">
            <a:extLst>
              <a:ext uri="{FF2B5EF4-FFF2-40B4-BE49-F238E27FC236}">
                <a16:creationId xmlns:a16="http://schemas.microsoft.com/office/drawing/2014/main" id="{AC2C8565-E357-A65F-9366-631B46D2B1DA}"/>
              </a:ext>
            </a:extLst>
          </p:cNvPr>
          <p:cNvSpPr txBox="1"/>
          <p:nvPr/>
        </p:nvSpPr>
        <p:spPr>
          <a:xfrm>
            <a:off x="9581991" y="6657945"/>
            <a:ext cx="261000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www.flickr.com/photos/bcgovphotos/45061808394/in/photolist-2bDXxGW-yHinnb-yHHwBC-yXBn5f-jhS1TE-yHxAHc-y42VYj-yHrbrj-yHA57C-yHA1hb-y4iDvX-z1Zbfx-yHwfkE-yHux21-yZ5GpJ-yHtP4S-yXJxvw-y3YXaJ-z28gJT-y4rndk-z1iAh4-z1io7T-y4g9E5-y49Jsj-yZ9aPC-z1W4mP-yHrHQQ-yZieF7-yHGgtG-yZdVbj-yZcVoW-yHyBs7-y4htDp-yZ8Gyf-y49VCe-z1Myai-z1K6AR-y43Co6-yZMWs4-yYMkjm-yXZkZf-yHJFox-z1ZsrR-z1UQ12-yHAe82-yXKk7b-yHx21x-z12T2Z-z12Lja-yHqtH5">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pic>
        <p:nvPicPr>
          <p:cNvPr id="11" name="Video 10">
            <a:hlinkClick r:id="" action="ppaction://media"/>
            <a:extLst>
              <a:ext uri="{FF2B5EF4-FFF2-40B4-BE49-F238E27FC236}">
                <a16:creationId xmlns:a16="http://schemas.microsoft.com/office/drawing/2014/main" id="{F07707AD-6B09-70C7-FBC6-E9C15FE9B94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89208662"/>
      </p:ext>
    </p:extLst>
  </p:cSld>
  <p:clrMapOvr>
    <a:masterClrMapping/>
  </p:clrMapOvr>
  <mc:AlternateContent xmlns:mc="http://schemas.openxmlformats.org/markup-compatibility/2006" xmlns:p14="http://schemas.microsoft.com/office/powerpoint/2010/main">
    <mc:Choice Requires="p14">
      <p:transition spd="slow" p14:dur="2000" advTm="97693"/>
    </mc:Choice>
    <mc:Fallback xmlns="">
      <p:transition spd="slow" advTm="976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72F4D-CBB6-7D87-884E-009B319F20E4}"/>
              </a:ext>
            </a:extLst>
          </p:cNvPr>
          <p:cNvSpPr>
            <a:spLocks noGrp="1"/>
          </p:cNvSpPr>
          <p:nvPr>
            <p:ph type="title"/>
          </p:nvPr>
        </p:nvSpPr>
        <p:spPr>
          <a:xfrm>
            <a:off x="379386" y="166272"/>
            <a:ext cx="5479719" cy="710420"/>
          </a:xfrm>
        </p:spPr>
        <p:txBody>
          <a:bodyPr anchor="b">
            <a:normAutofit/>
          </a:bodyPr>
          <a:lstStyle/>
          <a:p>
            <a:r>
              <a:rPr lang="en-GB" sz="3200" dirty="0"/>
              <a:t>Current care provisions</a:t>
            </a:r>
          </a:p>
        </p:txBody>
      </p:sp>
      <p:sp>
        <p:nvSpPr>
          <p:cNvPr id="3" name="Content Placeholder 2">
            <a:extLst>
              <a:ext uri="{FF2B5EF4-FFF2-40B4-BE49-F238E27FC236}">
                <a16:creationId xmlns:a16="http://schemas.microsoft.com/office/drawing/2014/main" id="{D021870F-E13E-4928-05CA-5FA6D7CCD107}"/>
              </a:ext>
            </a:extLst>
          </p:cNvPr>
          <p:cNvSpPr>
            <a:spLocks noGrp="1"/>
          </p:cNvSpPr>
          <p:nvPr>
            <p:ph idx="1"/>
          </p:nvPr>
        </p:nvSpPr>
        <p:spPr>
          <a:xfrm>
            <a:off x="860650" y="1251283"/>
            <a:ext cx="6213918" cy="5157537"/>
          </a:xfrm>
        </p:spPr>
        <p:txBody>
          <a:bodyPr>
            <a:normAutofit lnSpcReduction="10000"/>
          </a:bodyPr>
          <a:lstStyle/>
          <a:p>
            <a:pPr marL="0" indent="0">
              <a:buNone/>
            </a:pPr>
            <a:r>
              <a:rPr lang="en-GB" sz="1800" b="1" dirty="0">
                <a:cs typeface="Arial" panose="020B0604020202020204" pitchFamily="34" charset="0"/>
              </a:rPr>
              <a:t>Residential Care</a:t>
            </a:r>
          </a:p>
          <a:p>
            <a:pPr marL="0" indent="0">
              <a:buNone/>
            </a:pPr>
            <a:endParaRPr lang="en-GB" sz="11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Residential care is when an older person lives in care homes, receives accommodation, meals, personal care, supervision and social activities also 24-hour staff support, safety and opportunities for social interaction (CQC, 2025)</a:t>
            </a:r>
          </a:p>
          <a:p>
            <a:r>
              <a:rPr lang="en-GB" sz="1600" dirty="0">
                <a:latin typeface="Arial" panose="020B0604020202020204" pitchFamily="34" charset="0"/>
                <a:cs typeface="Arial" panose="020B0604020202020204" pitchFamily="34" charset="0"/>
              </a:rPr>
              <a:t>They can reduce loneliness, provide companionship and offer reassurance to older people who cannot safety manage at home.</a:t>
            </a:r>
          </a:p>
          <a:p>
            <a:r>
              <a:rPr lang="en-GB" sz="1600" dirty="0">
                <a:latin typeface="Arial" panose="020B0604020202020204" pitchFamily="34" charset="0"/>
                <a:cs typeface="Arial" panose="020B0604020202020204" pitchFamily="34" charset="0"/>
              </a:rPr>
              <a:t>Person-centred approaches, including respecting cultural preferences and personal routines, can improve dignity and wellbeing (UK Government, 2014)</a:t>
            </a:r>
          </a:p>
          <a:p>
            <a:r>
              <a:rPr lang="en-GB" sz="1600" dirty="0">
                <a:latin typeface="Arial" panose="020B0604020202020204" pitchFamily="34" charset="0"/>
                <a:cs typeface="Arial" panose="020B0604020202020204" pitchFamily="34" charset="0"/>
              </a:rPr>
              <a:t>Nevertheless, residential care may reduce privacy, autonomy, independence and control over daily routines.</a:t>
            </a:r>
          </a:p>
          <a:p>
            <a:r>
              <a:rPr lang="en-GB" sz="1600" dirty="0">
                <a:latin typeface="Arial" panose="020B0604020202020204" pitchFamily="34" charset="0"/>
                <a:cs typeface="Arial" panose="020B0604020202020204" pitchFamily="34" charset="0"/>
              </a:rPr>
              <a:t>High costs can also make placement unaffordable for some families, while staff shortages, high workload and staff stress may limit individual attention. Residential care should therefore be based on assessed needs and personal choices</a:t>
            </a:r>
          </a:p>
          <a:p>
            <a:r>
              <a:rPr lang="en-GB" sz="1600" dirty="0">
                <a:latin typeface="Arial" panose="020B0604020202020204" pitchFamily="34" charset="0"/>
                <a:cs typeface="Arial" panose="020B0604020202020204" pitchFamily="34" charset="0"/>
              </a:rPr>
              <a:t>In 2024/25, local authorities received 2.02 million request for social care support, demonstrating Substantial demand (DHSC, 2026)</a:t>
            </a:r>
          </a:p>
          <a:p>
            <a:endParaRPr lang="en-GB" sz="1100" dirty="0">
              <a:latin typeface="Arial" panose="020B0604020202020204" pitchFamily="34"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21A73EFB-3B88-7757-4802-A315B48DC296}"/>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r="52101" b="-1"/>
          <a:stretch>
            <a:fillRect/>
          </a:stretch>
        </p:blipFill>
        <p:spPr>
          <a:xfrm>
            <a:off x="7270812" y="10"/>
            <a:ext cx="4921187" cy="6857990"/>
          </a:xfrm>
          <a:prstGeom prst="rect">
            <a:avLst/>
          </a:prstGeom>
        </p:spPr>
      </p:pic>
      <p:grpSp>
        <p:nvGrpSpPr>
          <p:cNvPr id="54" name="Group 53">
            <a:extLst>
              <a:ext uri="{FF2B5EF4-FFF2-40B4-BE49-F238E27FC236}">
                <a16:creationId xmlns:a16="http://schemas.microsoft.com/office/drawing/2014/main" id="{8CE57D37-C2D0-066B-1AE3-6F4244344F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55" name="Rectangle 54">
              <a:extLst>
                <a:ext uri="{FF2B5EF4-FFF2-40B4-BE49-F238E27FC236}">
                  <a16:creationId xmlns:a16="http://schemas.microsoft.com/office/drawing/2014/main" id="{A24DCA44-89CF-872A-903F-96C50780E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4B0CC4F5-AC85-FFFA-7EB5-33C4FCE90A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 name="TextBox 5">
            <a:extLst>
              <a:ext uri="{FF2B5EF4-FFF2-40B4-BE49-F238E27FC236}">
                <a16:creationId xmlns:a16="http://schemas.microsoft.com/office/drawing/2014/main" id="{50BEF668-28BE-2C85-4937-6B7E09575066}"/>
              </a:ext>
            </a:extLst>
          </p:cNvPr>
          <p:cNvSpPr txBox="1"/>
          <p:nvPr/>
        </p:nvSpPr>
        <p:spPr>
          <a:xfrm>
            <a:off x="9581991" y="6657945"/>
            <a:ext cx="261000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www.flickr.com/photos/bcgovphotos/45929739515">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pic>
        <p:nvPicPr>
          <p:cNvPr id="10" name="Video 9">
            <a:hlinkClick r:id="" action="ppaction://media"/>
            <a:extLst>
              <a:ext uri="{FF2B5EF4-FFF2-40B4-BE49-F238E27FC236}">
                <a16:creationId xmlns:a16="http://schemas.microsoft.com/office/drawing/2014/main" id="{7DF72245-4D55-4F43-79B5-3A004773379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27943743"/>
      </p:ext>
    </p:extLst>
  </p:cSld>
  <p:clrMapOvr>
    <a:masterClrMapping/>
  </p:clrMapOvr>
  <mc:AlternateContent xmlns:mc="http://schemas.openxmlformats.org/markup-compatibility/2006" xmlns:p14="http://schemas.microsoft.com/office/powerpoint/2010/main">
    <mc:Choice Requires="p14">
      <p:transition spd="slow" p14:dur="2000" advTm="87930"/>
    </mc:Choice>
    <mc:Fallback xmlns="">
      <p:transition spd="slow" advTm="879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76" name="Group 75">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77" name="Freeform: Shape 76">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8" name="Freeform: Shape 77">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9" name="Freeform: Shape 78">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0" name="Freeform: Shape 79">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A3A3C24B-3FBD-7901-6DB7-70777C87D196}"/>
              </a:ext>
            </a:extLst>
          </p:cNvPr>
          <p:cNvSpPr>
            <a:spLocks noGrp="1"/>
          </p:cNvSpPr>
          <p:nvPr>
            <p:ph type="title"/>
          </p:nvPr>
        </p:nvSpPr>
        <p:spPr>
          <a:xfrm>
            <a:off x="640080" y="1243013"/>
            <a:ext cx="3855720" cy="4371974"/>
          </a:xfrm>
        </p:spPr>
        <p:txBody>
          <a:bodyPr>
            <a:normAutofit/>
          </a:bodyPr>
          <a:lstStyle/>
          <a:p>
            <a:r>
              <a:rPr lang="en-GB" sz="3600">
                <a:solidFill>
                  <a:schemeClr val="tx2"/>
                </a:solidFill>
                <a:latin typeface="Arial" panose="020B0604020202020204" pitchFamily="34" charset="0"/>
                <a:cs typeface="Arial" panose="020B0604020202020204" pitchFamily="34" charset="0"/>
              </a:rPr>
              <a:t>Technology and Critical discussion of Innovation</a:t>
            </a:r>
          </a:p>
        </p:txBody>
      </p:sp>
      <p:sp>
        <p:nvSpPr>
          <p:cNvPr id="67" name="Content Placeholder 2">
            <a:extLst>
              <a:ext uri="{FF2B5EF4-FFF2-40B4-BE49-F238E27FC236}">
                <a16:creationId xmlns:a16="http://schemas.microsoft.com/office/drawing/2014/main" id="{DA70DB24-0ED9-5C70-10EC-EF32AC463A70}"/>
              </a:ext>
            </a:extLst>
          </p:cNvPr>
          <p:cNvSpPr>
            <a:spLocks noGrp="1"/>
          </p:cNvSpPr>
          <p:nvPr>
            <p:ph idx="1"/>
          </p:nvPr>
        </p:nvSpPr>
        <p:spPr>
          <a:xfrm>
            <a:off x="6172200" y="804672"/>
            <a:ext cx="5221224" cy="5230368"/>
          </a:xfrm>
        </p:spPr>
        <p:txBody>
          <a:bodyPr anchor="ctr">
            <a:normAutofit/>
          </a:bodyPr>
          <a:lstStyle/>
          <a:p>
            <a:r>
              <a:rPr lang="en-GB" sz="1400" dirty="0">
                <a:solidFill>
                  <a:schemeClr val="tx2"/>
                </a:solidFill>
                <a:latin typeface="Arial" panose="020B0604020202020204" pitchFamily="34" charset="0"/>
                <a:cs typeface="Arial" panose="020B0604020202020204" pitchFamily="34" charset="0"/>
              </a:rPr>
              <a:t>Technology is increasingly used in the UK health and social care to support older people, improve safety and reduce pressure on services. However, its effectiveness depends on accessibility, appropriate implementation and respect for individual choice (NHS England, 2024)</a:t>
            </a:r>
          </a:p>
          <a:p>
            <a:r>
              <a:rPr lang="en-GB" sz="1400" b="1" dirty="0">
                <a:solidFill>
                  <a:schemeClr val="tx2"/>
                </a:solidFill>
                <a:latin typeface="Arial" panose="020B0604020202020204" pitchFamily="34" charset="0"/>
                <a:cs typeface="Arial" panose="020B0604020202020204" pitchFamily="34" charset="0"/>
              </a:rPr>
              <a:t>Remote monitoring</a:t>
            </a:r>
            <a:r>
              <a:rPr lang="en-GB" sz="1400" dirty="0">
                <a:solidFill>
                  <a:schemeClr val="tx2"/>
                </a:solidFill>
                <a:latin typeface="Arial" panose="020B0604020202020204" pitchFamily="34" charset="0"/>
                <a:cs typeface="Arial" panose="020B0604020202020204" pitchFamily="34" charset="0"/>
              </a:rPr>
              <a:t>: Uses sensors and digital devices to monitor changes in activity, movement or health indicator, to ensure safety and well-being (NIHR, 2023)</a:t>
            </a:r>
          </a:p>
          <a:p>
            <a:pPr marL="0" indent="0">
              <a:buNone/>
            </a:pPr>
            <a:r>
              <a:rPr lang="en-GB" sz="1400" dirty="0">
                <a:solidFill>
                  <a:schemeClr val="tx2"/>
                </a:solidFill>
                <a:latin typeface="Arial" panose="020B0604020202020204" pitchFamily="34" charset="0"/>
                <a:cs typeface="Arial" panose="020B0604020202020204" pitchFamily="34" charset="0"/>
              </a:rPr>
              <a:t>Example: Promote independence, person-centred care and empowerment</a:t>
            </a:r>
          </a:p>
          <a:p>
            <a:pPr marL="342900" indent="-342900">
              <a:buFont typeface="+mj-lt"/>
              <a:buAutoNum type="arabicPeriod"/>
            </a:pPr>
            <a:r>
              <a:rPr lang="en-GB" sz="1400" dirty="0">
                <a:solidFill>
                  <a:schemeClr val="tx2"/>
                </a:solidFill>
                <a:latin typeface="Arial" panose="020B0604020202020204" pitchFamily="34" charset="0"/>
                <a:cs typeface="Arial" panose="020B0604020202020204" pitchFamily="34" charset="0"/>
              </a:rPr>
              <a:t>Personal alarm: Older people can call for help without needing someone with them all the time and they can choose when to request assistance</a:t>
            </a:r>
          </a:p>
          <a:p>
            <a:pPr marL="342900" indent="-342900">
              <a:buFont typeface="+mj-lt"/>
              <a:buAutoNum type="arabicPeriod"/>
            </a:pPr>
            <a:r>
              <a:rPr lang="en-GB" sz="1400" dirty="0">
                <a:solidFill>
                  <a:schemeClr val="tx2"/>
                </a:solidFill>
                <a:latin typeface="Arial" panose="020B0604020202020204" pitchFamily="34" charset="0"/>
                <a:cs typeface="Arial" panose="020B0604020202020204" pitchFamily="34" charset="0"/>
              </a:rPr>
              <a:t>Fall detectors: Sensors automatically alert carers when the fall is detected according to person’s individual risks and needs.</a:t>
            </a:r>
          </a:p>
          <a:p>
            <a:pPr marL="342900" indent="-342900">
              <a:buFont typeface="+mj-lt"/>
              <a:buAutoNum type="arabicPeriod"/>
            </a:pPr>
            <a:r>
              <a:rPr lang="en-GB" sz="1400" dirty="0">
                <a:solidFill>
                  <a:schemeClr val="tx2"/>
                </a:solidFill>
                <a:latin typeface="Arial" panose="020B0604020202020204" pitchFamily="34" charset="0"/>
                <a:cs typeface="Arial" panose="020B0604020202020204" pitchFamily="34" charset="0"/>
              </a:rPr>
              <a:t>Remote health monitoring: Blood pressure monitors and digital thermometers allow older people to check their health at home and sharing reading with healthcare provider</a:t>
            </a:r>
          </a:p>
          <a:p>
            <a:pPr marL="342900" indent="-342900">
              <a:buFont typeface="+mj-lt"/>
              <a:buAutoNum type="arabicPeriod"/>
            </a:pPr>
            <a:endParaRPr lang="en-GB" sz="1500" dirty="0">
              <a:solidFill>
                <a:schemeClr val="tx2"/>
              </a:solidFill>
              <a:latin typeface="Arial" panose="020B0604020202020204" pitchFamily="34" charset="0"/>
              <a:cs typeface="Arial" panose="020B0604020202020204" pitchFamily="34" charset="0"/>
            </a:endParaRPr>
          </a:p>
          <a:p>
            <a:pPr marL="0" indent="0">
              <a:buNone/>
            </a:pPr>
            <a:endParaRPr lang="en-GB" sz="1500" dirty="0">
              <a:solidFill>
                <a:schemeClr val="tx2"/>
              </a:solidFill>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4025B45D-4DF3-7409-A91F-69C1C40293A8}"/>
              </a:ext>
            </a:extLst>
          </p:cNvPr>
          <p:cNvPicPr>
            <a:picLocks noChangeAspect="1"/>
          </p:cNvPicPr>
          <p:nvPr/>
        </p:nvPicPr>
        <p:blipFill rotWithShape="1">
          <a:blip r:embed="rId4"/>
          <a:srcRect l="13240" t="51255" r="72231" b="29199"/>
          <a:stretch>
            <a:fillRect/>
          </a:stretch>
        </p:blipFill>
        <p:spPr bwMode="auto">
          <a:xfrm>
            <a:off x="9592602" y="5100636"/>
            <a:ext cx="2199958" cy="1757363"/>
          </a:xfrm>
          <a:prstGeom prst="rect">
            <a:avLst/>
          </a:prstGeom>
          <a:ln>
            <a:noFill/>
          </a:ln>
          <a:extLst>
            <a:ext uri="{53640926-AAD7-44D8-BBD7-CCE9431645EC}">
              <a14:shadowObscured xmlns:a14="http://schemas.microsoft.com/office/drawing/2010/main"/>
            </a:ext>
          </a:extLst>
        </p:spPr>
      </p:pic>
      <p:pic>
        <p:nvPicPr>
          <p:cNvPr id="8" name="Video 7">
            <a:hlinkClick r:id="" action="ppaction://media"/>
            <a:extLst>
              <a:ext uri="{FF2B5EF4-FFF2-40B4-BE49-F238E27FC236}">
                <a16:creationId xmlns:a16="http://schemas.microsoft.com/office/drawing/2014/main" id="{01C74E5B-AC15-D014-B49B-3C6CAD25636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44815247"/>
      </p:ext>
    </p:extLst>
  </p:cSld>
  <p:clrMapOvr>
    <a:masterClrMapping/>
  </p:clrMapOvr>
  <mc:AlternateContent xmlns:mc="http://schemas.openxmlformats.org/markup-compatibility/2006" xmlns:p14="http://schemas.microsoft.com/office/powerpoint/2010/main">
    <mc:Choice Requires="p14">
      <p:transition spd="slow" p14:dur="2000" advTm="81394"/>
    </mc:Choice>
    <mc:Fallback xmlns="">
      <p:transition spd="slow" advTm="813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1EDC04-17A5-A0AF-E3F1-A857689282C4}"/>
              </a:ext>
            </a:extLst>
          </p:cNvPr>
          <p:cNvSpPr>
            <a:spLocks noGrp="1"/>
          </p:cNvSpPr>
          <p:nvPr>
            <p:ph type="title"/>
          </p:nvPr>
        </p:nvSpPr>
        <p:spPr>
          <a:xfrm>
            <a:off x="586478" y="1683756"/>
            <a:ext cx="3115265" cy="2396359"/>
          </a:xfrm>
        </p:spPr>
        <p:txBody>
          <a:bodyPr anchor="b">
            <a:normAutofit/>
          </a:bodyPr>
          <a:lstStyle/>
          <a:p>
            <a:r>
              <a:rPr lang="en-GB" sz="4000" dirty="0">
                <a:solidFill>
                  <a:srgbClr val="FFFFFF"/>
                </a:solidFill>
              </a:rPr>
              <a:t>Technology and critical discussion of Innovation</a:t>
            </a:r>
          </a:p>
        </p:txBody>
      </p:sp>
      <p:graphicFrame>
        <p:nvGraphicFramePr>
          <p:cNvPr id="5" name="Content Placeholder 2">
            <a:extLst>
              <a:ext uri="{FF2B5EF4-FFF2-40B4-BE49-F238E27FC236}">
                <a16:creationId xmlns:a16="http://schemas.microsoft.com/office/drawing/2014/main" id="{64304FB0-0E3F-E91A-A4AE-3E0483BC9645}"/>
              </a:ext>
            </a:extLst>
          </p:cNvPr>
          <p:cNvGraphicFramePr>
            <a:graphicFrameLocks noGrp="1"/>
          </p:cNvGraphicFramePr>
          <p:nvPr>
            <p:ph idx="1"/>
            <p:extLst>
              <p:ext uri="{D42A27DB-BD31-4B8C-83A1-F6EECF244321}">
                <p14:modId xmlns:p14="http://schemas.microsoft.com/office/powerpoint/2010/main" val="761042172"/>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7" name="Video 6">
            <a:hlinkClick r:id="" action="ppaction://media"/>
            <a:extLst>
              <a:ext uri="{FF2B5EF4-FFF2-40B4-BE49-F238E27FC236}">
                <a16:creationId xmlns:a16="http://schemas.microsoft.com/office/drawing/2014/main" id="{77DD99AA-1115-BC36-0AC8-0E5EA830928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9"/>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60499312"/>
      </p:ext>
    </p:extLst>
  </p:cSld>
  <p:clrMapOvr>
    <a:masterClrMapping/>
  </p:clrMapOvr>
  <mc:AlternateContent xmlns:mc="http://schemas.openxmlformats.org/markup-compatibility/2006" xmlns:p14="http://schemas.microsoft.com/office/powerpoint/2010/main">
    <mc:Choice Requires="p14">
      <p:transition spd="slow" p14:dur="2000" advTm="52461"/>
    </mc:Choice>
    <mc:Fallback xmlns="">
      <p:transition spd="slow" advTm="524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5AEEC-BA48-26FF-B5CA-A4CC9286F31C}"/>
              </a:ext>
            </a:extLst>
          </p:cNvPr>
          <p:cNvSpPr>
            <a:spLocks noGrp="1"/>
          </p:cNvSpPr>
          <p:nvPr>
            <p:ph type="title"/>
          </p:nvPr>
        </p:nvSpPr>
        <p:spPr/>
        <p:txBody>
          <a:bodyPr>
            <a:normAutofit/>
          </a:bodyPr>
          <a:lstStyle/>
          <a:p>
            <a:pPr algn="ctr"/>
            <a:r>
              <a:rPr lang="en-GB" sz="4000" dirty="0"/>
              <a:t>Technology and Critical Evaluation of Innovation</a:t>
            </a:r>
          </a:p>
        </p:txBody>
      </p:sp>
      <p:sp>
        <p:nvSpPr>
          <p:cNvPr id="3" name="Text Placeholder 2">
            <a:extLst>
              <a:ext uri="{FF2B5EF4-FFF2-40B4-BE49-F238E27FC236}">
                <a16:creationId xmlns:a16="http://schemas.microsoft.com/office/drawing/2014/main" id="{19A76C97-64D8-ABEF-5D9F-A93151953406}"/>
              </a:ext>
            </a:extLst>
          </p:cNvPr>
          <p:cNvSpPr>
            <a:spLocks noGrp="1"/>
          </p:cNvSpPr>
          <p:nvPr>
            <p:ph type="body" idx="1"/>
          </p:nvPr>
        </p:nvSpPr>
        <p:spPr/>
        <p:txBody>
          <a:bodyPr/>
          <a:lstStyle/>
          <a:p>
            <a:r>
              <a:rPr lang="en-GB" dirty="0"/>
              <a:t>Strengths</a:t>
            </a:r>
          </a:p>
        </p:txBody>
      </p:sp>
      <p:graphicFrame>
        <p:nvGraphicFramePr>
          <p:cNvPr id="10" name="Content Placeholder 3">
            <a:extLst>
              <a:ext uri="{FF2B5EF4-FFF2-40B4-BE49-F238E27FC236}">
                <a16:creationId xmlns:a16="http://schemas.microsoft.com/office/drawing/2014/main" id="{437851CD-FE5A-E70F-F2B8-0C29BFDA1E6D}"/>
              </a:ext>
            </a:extLst>
          </p:cNvPr>
          <p:cNvGraphicFramePr>
            <a:graphicFrameLocks noGrp="1"/>
          </p:cNvGraphicFramePr>
          <p:nvPr>
            <p:ph sz="half" idx="2"/>
            <p:extLst>
              <p:ext uri="{D42A27DB-BD31-4B8C-83A1-F6EECF244321}">
                <p14:modId xmlns:p14="http://schemas.microsoft.com/office/powerpoint/2010/main" val="3267524635"/>
              </p:ext>
            </p:extLst>
          </p:nvPr>
        </p:nvGraphicFramePr>
        <p:xfrm>
          <a:off x="839788" y="2505075"/>
          <a:ext cx="5157787" cy="368458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5" name="Text Placeholder 4">
            <a:extLst>
              <a:ext uri="{FF2B5EF4-FFF2-40B4-BE49-F238E27FC236}">
                <a16:creationId xmlns:a16="http://schemas.microsoft.com/office/drawing/2014/main" id="{63B6A89D-54E9-2AE3-B706-1D93D5B30A6C}"/>
              </a:ext>
            </a:extLst>
          </p:cNvPr>
          <p:cNvSpPr>
            <a:spLocks noGrp="1"/>
          </p:cNvSpPr>
          <p:nvPr>
            <p:ph type="body" sz="quarter" idx="3"/>
          </p:nvPr>
        </p:nvSpPr>
        <p:spPr/>
        <p:txBody>
          <a:bodyPr/>
          <a:lstStyle/>
          <a:p>
            <a:r>
              <a:rPr lang="en-GB" dirty="0"/>
              <a:t>Limitations</a:t>
            </a:r>
          </a:p>
        </p:txBody>
      </p:sp>
      <p:sp>
        <p:nvSpPr>
          <p:cNvPr id="6" name="Content Placeholder 5">
            <a:extLst>
              <a:ext uri="{FF2B5EF4-FFF2-40B4-BE49-F238E27FC236}">
                <a16:creationId xmlns:a16="http://schemas.microsoft.com/office/drawing/2014/main" id="{7636B5CC-4959-6495-11BF-1BA0F42D3BB9}"/>
              </a:ext>
            </a:extLst>
          </p:cNvPr>
          <p:cNvSpPr>
            <a:spLocks noGrp="1"/>
          </p:cNvSpPr>
          <p:nvPr>
            <p:ph sz="quarter" idx="4"/>
          </p:nvPr>
        </p:nvSpPr>
        <p:spPr/>
        <p:txBody>
          <a:bodyPr>
            <a:normAutofit/>
          </a:bodyPr>
          <a:lstStyle/>
          <a:p>
            <a:r>
              <a:rPr lang="en-GB" sz="1600" dirty="0"/>
              <a:t>Digital exclusion </a:t>
            </a:r>
          </a:p>
          <a:p>
            <a:r>
              <a:rPr lang="en-GB" sz="1600" dirty="0"/>
              <a:t>Privacy and confidentiality concerns</a:t>
            </a:r>
          </a:p>
          <a:p>
            <a:r>
              <a:rPr lang="en-GB" sz="1600" dirty="0"/>
              <a:t>Reduced human contact</a:t>
            </a:r>
          </a:p>
          <a:p>
            <a:r>
              <a:rPr lang="en-GB" sz="1600" dirty="0"/>
              <a:t>Technical problems and costs (NHS England, 2024)</a:t>
            </a:r>
          </a:p>
        </p:txBody>
      </p:sp>
      <p:pic>
        <p:nvPicPr>
          <p:cNvPr id="8" name="Video 7">
            <a:hlinkClick r:id="" action="ppaction://media"/>
            <a:extLst>
              <a:ext uri="{FF2B5EF4-FFF2-40B4-BE49-F238E27FC236}">
                <a16:creationId xmlns:a16="http://schemas.microsoft.com/office/drawing/2014/main" id="{10A3A0DD-1DE9-B85F-C87F-8F519C54DFA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9"/>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44184122"/>
      </p:ext>
    </p:extLst>
  </p:cSld>
  <p:clrMapOvr>
    <a:masterClrMapping/>
  </p:clrMapOvr>
  <mc:AlternateContent xmlns:mc="http://schemas.openxmlformats.org/markup-compatibility/2006" xmlns:p14="http://schemas.microsoft.com/office/powerpoint/2010/main">
    <mc:Choice Requires="p14">
      <p:transition spd="slow" p14:dur="2000" advTm="64269"/>
    </mc:Choice>
    <mc:Fallback xmlns="">
      <p:transition spd="slow" advTm="642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4089F0-C9B0-E391-E6FF-C42941C112A4}"/>
              </a:ext>
            </a:extLst>
          </p:cNvPr>
          <p:cNvSpPr>
            <a:spLocks noGrp="1"/>
          </p:cNvSpPr>
          <p:nvPr>
            <p:ph type="title"/>
          </p:nvPr>
        </p:nvSpPr>
        <p:spPr>
          <a:xfrm>
            <a:off x="383230" y="234698"/>
            <a:ext cx="3115265" cy="1433682"/>
          </a:xfrm>
        </p:spPr>
        <p:txBody>
          <a:bodyPr anchor="b">
            <a:normAutofit/>
          </a:bodyPr>
          <a:lstStyle/>
          <a:p>
            <a:r>
              <a:rPr lang="en-GB" sz="1800" dirty="0">
                <a:solidFill>
                  <a:srgbClr val="FFFFFF"/>
                </a:solidFill>
                <a:latin typeface="Arial" panose="020B0604020202020204" pitchFamily="34" charset="0"/>
                <a:cs typeface="Arial" panose="020B0604020202020204" pitchFamily="34" charset="0"/>
              </a:rPr>
              <a:t>Mr and Mrs S (90s) - </a:t>
            </a:r>
            <a:r>
              <a:rPr lang="en-GB" sz="1800" dirty="0" err="1">
                <a:solidFill>
                  <a:srgbClr val="FFFFFF"/>
                </a:solidFill>
                <a:latin typeface="Arial" panose="020B0604020202020204" pitchFamily="34" charset="0"/>
                <a:cs typeface="Arial" panose="020B0604020202020204" pitchFamily="34" charset="0"/>
              </a:rPr>
              <a:t>DoLS</a:t>
            </a:r>
            <a:r>
              <a:rPr lang="en-GB" sz="1800" dirty="0">
                <a:solidFill>
                  <a:srgbClr val="FFFFFF"/>
                </a:solidFill>
                <a:latin typeface="Arial" panose="020B0604020202020204" pitchFamily="34" charset="0"/>
                <a:cs typeface="Arial" panose="020B0604020202020204" pitchFamily="34" charset="0"/>
              </a:rPr>
              <a:t> and the right to family life</a:t>
            </a:r>
            <a:br>
              <a:rPr lang="en-GB" sz="1800" dirty="0">
                <a:solidFill>
                  <a:srgbClr val="FFFFFF"/>
                </a:solidFill>
                <a:latin typeface="Arial" panose="020B0604020202020204" pitchFamily="34" charset="0"/>
                <a:cs typeface="Arial" panose="020B0604020202020204" pitchFamily="34" charset="0"/>
              </a:rPr>
            </a:br>
            <a:r>
              <a:rPr lang="en-GB" sz="1800" dirty="0">
                <a:solidFill>
                  <a:srgbClr val="FFFFFF"/>
                </a:solidFill>
                <a:latin typeface="Arial" panose="020B0604020202020204" pitchFamily="34" charset="0"/>
                <a:cs typeface="Arial" panose="020B0604020202020204" pitchFamily="34" charset="0"/>
              </a:rPr>
              <a:t>Case Study.</a:t>
            </a:r>
            <a:br>
              <a:rPr lang="en-GB" sz="2800" dirty="0">
                <a:solidFill>
                  <a:srgbClr val="FFFFFF"/>
                </a:solidFill>
                <a:latin typeface="Arial" panose="020B0604020202020204" pitchFamily="34" charset="0"/>
                <a:cs typeface="Arial" panose="020B0604020202020204" pitchFamily="34" charset="0"/>
              </a:rPr>
            </a:br>
            <a:endParaRPr lang="en-GB" sz="2800" dirty="0">
              <a:solidFill>
                <a:srgbClr val="FFFFFF"/>
              </a:solidFill>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81EE0F36-DBFD-94FF-EE54-EB4335A78665}"/>
              </a:ext>
            </a:extLst>
          </p:cNvPr>
          <p:cNvGraphicFramePr>
            <a:graphicFrameLocks noGrp="1"/>
          </p:cNvGraphicFramePr>
          <p:nvPr>
            <p:ph idx="1"/>
            <p:extLst>
              <p:ext uri="{D42A27DB-BD31-4B8C-83A1-F6EECF244321}">
                <p14:modId xmlns:p14="http://schemas.microsoft.com/office/powerpoint/2010/main" val="3148800615"/>
              </p:ext>
            </p:extLst>
          </p:nvPr>
        </p:nvGraphicFramePr>
        <p:xfrm>
          <a:off x="4905052" y="332237"/>
          <a:ext cx="6797664" cy="614075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6" name="Picture 5">
            <a:extLst>
              <a:ext uri="{FF2B5EF4-FFF2-40B4-BE49-F238E27FC236}">
                <a16:creationId xmlns:a16="http://schemas.microsoft.com/office/drawing/2014/main" id="{D09C5F1E-4343-3806-46C4-0804E098DED4}"/>
              </a:ext>
            </a:extLst>
          </p:cNvPr>
          <p:cNvPicPr>
            <a:picLocks noChangeAspect="1"/>
          </p:cNvPicPr>
          <p:nvPr/>
        </p:nvPicPr>
        <p:blipFill rotWithShape="1">
          <a:blip r:embed="rId9"/>
          <a:srcRect l="2026" r="2395" b="4727"/>
          <a:stretch>
            <a:fillRect/>
          </a:stretch>
        </p:blipFill>
        <p:spPr bwMode="auto">
          <a:xfrm>
            <a:off x="41516" y="1443015"/>
            <a:ext cx="3954780" cy="5310711"/>
          </a:xfrm>
          <a:prstGeom prst="rect">
            <a:avLst/>
          </a:prstGeom>
          <a:ln>
            <a:noFill/>
          </a:ln>
          <a:extLst>
            <a:ext uri="{53640926-AAD7-44D8-BBD7-CCE9431645EC}">
              <a14:shadowObscured xmlns:a14="http://schemas.microsoft.com/office/drawing/2010/main"/>
            </a:ext>
          </a:extLst>
        </p:spPr>
      </p:pic>
      <p:pic>
        <p:nvPicPr>
          <p:cNvPr id="7" name="Video 6">
            <a:hlinkClick r:id="" action="ppaction://media"/>
            <a:extLst>
              <a:ext uri="{FF2B5EF4-FFF2-40B4-BE49-F238E27FC236}">
                <a16:creationId xmlns:a16="http://schemas.microsoft.com/office/drawing/2014/main" id="{E8A1F3F8-6ECA-5402-6F99-3C9B47020F6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0"/>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25142555"/>
      </p:ext>
    </p:extLst>
  </p:cSld>
  <p:clrMapOvr>
    <a:masterClrMapping/>
  </p:clrMapOvr>
  <mc:AlternateContent xmlns:mc="http://schemas.openxmlformats.org/markup-compatibility/2006" xmlns:p14="http://schemas.microsoft.com/office/powerpoint/2010/main">
    <mc:Choice Requires="p14">
      <p:transition spd="slow" p14:dur="2000" advTm="161923"/>
    </mc:Choice>
    <mc:Fallback xmlns="">
      <p:transition spd="slow" advTm="1619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BC68A55F-7B32-44D8-AEE5-1AF4053265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ADD179-A1D7-DFA5-5907-F5ED629448D4}"/>
              </a:ext>
            </a:extLst>
          </p:cNvPr>
          <p:cNvSpPr>
            <a:spLocks noGrp="1"/>
          </p:cNvSpPr>
          <p:nvPr>
            <p:ph type="title"/>
          </p:nvPr>
        </p:nvSpPr>
        <p:spPr>
          <a:xfrm>
            <a:off x="368968" y="429030"/>
            <a:ext cx="3120992" cy="5457589"/>
          </a:xfrm>
        </p:spPr>
        <p:txBody>
          <a:bodyPr anchor="ctr">
            <a:normAutofit/>
          </a:bodyPr>
          <a:lstStyle/>
          <a:p>
            <a:r>
              <a:rPr lang="en-GB" sz="2500" b="1" dirty="0">
                <a:latin typeface="Arial" panose="020B0604020202020204" pitchFamily="34" charset="0"/>
                <a:cs typeface="Arial" panose="020B0604020202020204" pitchFamily="34" charset="0"/>
              </a:rPr>
              <a:t>Recommendation</a:t>
            </a:r>
          </a:p>
        </p:txBody>
      </p:sp>
      <p:sp>
        <p:nvSpPr>
          <p:cNvPr id="26" name="Rectangle 25">
            <a:extLst>
              <a:ext uri="{FF2B5EF4-FFF2-40B4-BE49-F238E27FC236}">
                <a16:creationId xmlns:a16="http://schemas.microsoft.com/office/drawing/2014/main" id="{CD1AAA2C-FBBE-42AA-B869-31D524B765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5320" y="6112341"/>
            <a:ext cx="10835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8" name="Rectangle 27">
            <a:extLst>
              <a:ext uri="{FF2B5EF4-FFF2-40B4-BE49-F238E27FC236}">
                <a16:creationId xmlns:a16="http://schemas.microsoft.com/office/drawing/2014/main" id="{5F937BBF-9326-4230-AB1B-F1795E350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045208" y="4686084"/>
            <a:ext cx="54864" cy="2834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13D3FFE8-EDE0-6743-BB13-0E7CD8BD23FC}"/>
              </a:ext>
            </a:extLst>
          </p:cNvPr>
          <p:cNvGraphicFramePr>
            <a:graphicFrameLocks noGrp="1"/>
          </p:cNvGraphicFramePr>
          <p:nvPr>
            <p:ph idx="1"/>
            <p:extLst>
              <p:ext uri="{D42A27DB-BD31-4B8C-83A1-F6EECF244321}">
                <p14:modId xmlns:p14="http://schemas.microsoft.com/office/powerpoint/2010/main" val="89096940"/>
              </p:ext>
            </p:extLst>
          </p:nvPr>
        </p:nvGraphicFramePr>
        <p:xfrm>
          <a:off x="4041648" y="429030"/>
          <a:ext cx="7452360" cy="545970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0" name="Video 9">
            <a:hlinkClick r:id="" action="ppaction://media"/>
            <a:extLst>
              <a:ext uri="{FF2B5EF4-FFF2-40B4-BE49-F238E27FC236}">
                <a16:creationId xmlns:a16="http://schemas.microsoft.com/office/drawing/2014/main" id="{6F86C6FC-2CA0-38B8-B22F-8EE1E48DBB1A}"/>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9"/>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98236211"/>
      </p:ext>
    </p:extLst>
  </p:cSld>
  <p:clrMapOvr>
    <a:masterClrMapping/>
  </p:clrMapOvr>
  <mc:AlternateContent xmlns:mc="http://schemas.openxmlformats.org/markup-compatibility/2006" xmlns:p14="http://schemas.microsoft.com/office/powerpoint/2010/main">
    <mc:Choice Requires="p14">
      <p:transition spd="slow" p14:dur="2000" advTm="52982"/>
    </mc:Choice>
    <mc:Fallback xmlns="">
      <p:transition spd="slow" advTm="529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92BC0D-C372-E999-363B-FC138321104D}"/>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Conclusion</a:t>
            </a:r>
          </a:p>
        </p:txBody>
      </p:sp>
      <p:sp>
        <p:nvSpPr>
          <p:cNvPr id="3" name="Content Placeholder 2">
            <a:extLst>
              <a:ext uri="{FF2B5EF4-FFF2-40B4-BE49-F238E27FC236}">
                <a16:creationId xmlns:a16="http://schemas.microsoft.com/office/drawing/2014/main" id="{4C745D7C-2264-B727-751D-492628129413}"/>
              </a:ext>
            </a:extLst>
          </p:cNvPr>
          <p:cNvSpPr>
            <a:spLocks noGrp="1"/>
          </p:cNvSpPr>
          <p:nvPr>
            <p:ph idx="1"/>
          </p:nvPr>
        </p:nvSpPr>
        <p:spPr>
          <a:xfrm>
            <a:off x="4810259" y="649480"/>
            <a:ext cx="6555347" cy="5546047"/>
          </a:xfrm>
        </p:spPr>
        <p:txBody>
          <a:bodyPr anchor="ctr">
            <a:normAutofit/>
          </a:bodyPr>
          <a:lstStyle/>
          <a:p>
            <a:pPr algn="just"/>
            <a:r>
              <a:rPr lang="en-GB" sz="1600" dirty="0">
                <a:latin typeface="Arial" panose="020B0604020202020204" pitchFamily="34" charset="0"/>
                <a:cs typeface="Arial" panose="020B0604020202020204" pitchFamily="34" charset="0"/>
              </a:rPr>
              <a:t>In conclusion, empowering older people is essential for promoting independence, dignity, choice and quality life. Furthermore, this assignment has explored the physical, psychological, emotional and social needs of older people, alongside the importance of person-centred care, safeguarding, relevant legislation and technological innovation.</a:t>
            </a:r>
          </a:p>
          <a:p>
            <a:pPr algn="just"/>
            <a:r>
              <a:rPr lang="en-GB" sz="1600" dirty="0">
                <a:latin typeface="Arial" panose="020B0604020202020204" pitchFamily="34" charset="0"/>
                <a:cs typeface="Arial" panose="020B0604020202020204" pitchFamily="34" charset="0"/>
              </a:rPr>
              <a:t>Although domiciliary and residential care services provide valuable support, challenges such as limited resources, social isolation, and barriers to technology can restrict independence. Therefore, health and social care professionals should involve older people in decision-making and respect their rights.</a:t>
            </a:r>
          </a:p>
          <a:p>
            <a:pPr algn="just"/>
            <a:r>
              <a:rPr lang="en-GB" sz="1600" dirty="0">
                <a:latin typeface="Arial" panose="020B0604020202020204" pitchFamily="34" charset="0"/>
                <a:cs typeface="Arial" panose="020B0604020202020204" pitchFamily="34" charset="0"/>
              </a:rPr>
              <a:t>Effective empowerment enables older people to maintain control over their lives while promoting well-being, inclusion and independence.</a:t>
            </a:r>
          </a:p>
        </p:txBody>
      </p:sp>
      <p:pic>
        <p:nvPicPr>
          <p:cNvPr id="11" name="Video 10">
            <a:hlinkClick r:id="" action="ppaction://media"/>
            <a:extLst>
              <a:ext uri="{FF2B5EF4-FFF2-40B4-BE49-F238E27FC236}">
                <a16:creationId xmlns:a16="http://schemas.microsoft.com/office/drawing/2014/main" id="{4239C3AE-7FD2-C527-4C7C-5626992A3F7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92684668"/>
      </p:ext>
    </p:extLst>
  </p:cSld>
  <p:clrMapOvr>
    <a:masterClrMapping/>
  </p:clrMapOvr>
  <mc:AlternateContent xmlns:mc="http://schemas.openxmlformats.org/markup-compatibility/2006" xmlns:p14="http://schemas.microsoft.com/office/powerpoint/2010/main">
    <mc:Choice Requires="p14">
      <p:transition spd="slow" p14:dur="2000" advTm="20266"/>
    </mc:Choice>
    <mc:Fallback xmlns="">
      <p:transition spd="slow" advTm="202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778DE-0FDD-8AC1-56D2-1EFEFBBE5C3B}"/>
              </a:ext>
            </a:extLst>
          </p:cNvPr>
          <p:cNvSpPr>
            <a:spLocks noGrp="1"/>
          </p:cNvSpPr>
          <p:nvPr>
            <p:ph type="title"/>
          </p:nvPr>
        </p:nvSpPr>
        <p:spPr>
          <a:xfrm>
            <a:off x="838200" y="365126"/>
            <a:ext cx="10357022" cy="598702"/>
          </a:xfrm>
        </p:spPr>
        <p:txBody>
          <a:bodyPr>
            <a:normAutofit/>
          </a:bodyPr>
          <a:lstStyle/>
          <a:p>
            <a:pPr algn="ctr"/>
            <a:r>
              <a:rPr lang="en-GB" sz="1800" dirty="0"/>
              <a:t>Reference List</a:t>
            </a:r>
          </a:p>
        </p:txBody>
      </p:sp>
      <p:sp>
        <p:nvSpPr>
          <p:cNvPr id="3" name="Content Placeholder 2">
            <a:extLst>
              <a:ext uri="{FF2B5EF4-FFF2-40B4-BE49-F238E27FC236}">
                <a16:creationId xmlns:a16="http://schemas.microsoft.com/office/drawing/2014/main" id="{D65DF9BC-D59E-81A0-A5E0-E449F6B0E1B1}"/>
              </a:ext>
            </a:extLst>
          </p:cNvPr>
          <p:cNvSpPr>
            <a:spLocks noGrp="1"/>
          </p:cNvSpPr>
          <p:nvPr>
            <p:ph idx="1"/>
          </p:nvPr>
        </p:nvSpPr>
        <p:spPr>
          <a:xfrm>
            <a:off x="444844" y="1029730"/>
            <a:ext cx="10686536" cy="5609967"/>
          </a:xfrm>
        </p:spPr>
        <p:txBody>
          <a:bodyPr>
            <a:normAutofit/>
          </a:bodyPr>
          <a:lstStyle/>
          <a:p>
            <a:pPr marL="0" indent="0">
              <a:buNone/>
            </a:pPr>
            <a:r>
              <a:rPr lang="en-GB" sz="1200" b="0" i="0" dirty="0">
                <a:solidFill>
                  <a:srgbClr val="3A3A3A"/>
                </a:solidFill>
                <a:effectLst/>
                <a:latin typeface="Source Sans Pro" panose="020B0503030403020204" pitchFamily="34" charset="0"/>
              </a:rPr>
              <a:t>Abdi, S; Spann, A; </a:t>
            </a:r>
            <a:r>
              <a:rPr lang="en-GB" sz="1200" b="0" i="0" dirty="0" err="1">
                <a:solidFill>
                  <a:srgbClr val="3A3A3A"/>
                </a:solidFill>
                <a:effectLst/>
                <a:latin typeface="Source Sans Pro" panose="020B0503030403020204" pitchFamily="34" charset="0"/>
              </a:rPr>
              <a:t>Borilovic</a:t>
            </a:r>
            <a:r>
              <a:rPr lang="en-GB" sz="1200" b="0" i="0" dirty="0">
                <a:solidFill>
                  <a:srgbClr val="3A3A3A"/>
                </a:solidFill>
                <a:effectLst/>
                <a:latin typeface="Source Sans Pro" panose="020B0503030403020204" pitchFamily="34" charset="0"/>
              </a:rPr>
              <a:t>, J; de Witte, L; Hawley, M</a:t>
            </a:r>
            <a:r>
              <a:rPr lang="en-GB" sz="1200" b="0" i="1" dirty="0">
                <a:solidFill>
                  <a:srgbClr val="3A3A3A"/>
                </a:solidFill>
                <a:effectLst/>
                <a:latin typeface="Source Sans Pro" panose="020B0503030403020204" pitchFamily="34" charset="0"/>
              </a:rPr>
              <a:t>.</a:t>
            </a:r>
            <a:r>
              <a:rPr lang="en-GB" sz="1200" b="0" i="0" dirty="0">
                <a:solidFill>
                  <a:srgbClr val="3A3A3A"/>
                </a:solidFill>
                <a:effectLst/>
                <a:latin typeface="Source Sans Pro" panose="020B0503030403020204" pitchFamily="34" charset="0"/>
              </a:rPr>
              <a:t> (2019) “Understanding the care and support needs of older people: a scoping review and categorisation using the WHO international classification of functioning, disability and health framework (ICF),” </a:t>
            </a:r>
            <a:r>
              <a:rPr lang="en-GB" sz="1200" b="0" i="1" dirty="0">
                <a:solidFill>
                  <a:srgbClr val="3A3A3A"/>
                </a:solidFill>
                <a:effectLst/>
                <a:latin typeface="Source Sans Pro" panose="020B0503030403020204" pitchFamily="34" charset="0"/>
              </a:rPr>
              <a:t>BMC geriatrics</a:t>
            </a:r>
            <a:r>
              <a:rPr lang="en-GB" sz="1200" b="0" i="0" dirty="0">
                <a:solidFill>
                  <a:srgbClr val="3A3A3A"/>
                </a:solidFill>
                <a:effectLst/>
                <a:latin typeface="Source Sans Pro" panose="020B0503030403020204" pitchFamily="34" charset="0"/>
              </a:rPr>
              <a:t>, 19(1). Available at: </a:t>
            </a:r>
            <a:r>
              <a:rPr lang="en-GB" sz="1200" b="0" i="0" dirty="0">
                <a:solidFill>
                  <a:srgbClr val="3A3A3A"/>
                </a:solidFill>
                <a:effectLst/>
                <a:latin typeface="Source Sans Pro" panose="020B0503030403020204" pitchFamily="34" charset="0"/>
                <a:hlinkClick r:id="rId2"/>
              </a:rPr>
              <a:t>https://doi.org/10.1186/s12877-019-1189-9</a:t>
            </a:r>
            <a:r>
              <a:rPr lang="en-GB" sz="1200" b="0" i="0" dirty="0">
                <a:solidFill>
                  <a:srgbClr val="3A3A3A"/>
                </a:solidFill>
                <a:effectLst/>
                <a:latin typeface="Source Sans Pro" panose="020B0503030403020204" pitchFamily="34" charset="0"/>
              </a:rPr>
              <a:t>.</a:t>
            </a:r>
            <a:endParaRPr lang="en-GB" sz="1200" dirty="0">
              <a:latin typeface="Source Sans Pro" panose="020B0503030403020204" pitchFamily="34" charset="0"/>
              <a:ea typeface="Source Sans Pro" panose="020B0503030403020204" pitchFamily="34" charset="0"/>
              <a:cs typeface="Arial" panose="020B0604020202020204" pitchFamily="34" charset="0"/>
            </a:endParaRPr>
          </a:p>
          <a:p>
            <a:pPr marL="0" indent="0">
              <a:buNone/>
            </a:pPr>
            <a:r>
              <a:rPr lang="en-GB" sz="1200" dirty="0">
                <a:latin typeface="Source Sans Pro" panose="020B0503030403020204" pitchFamily="34" charset="0"/>
                <a:ea typeface="Source Sans Pro" panose="020B0503030403020204" pitchFamily="34" charset="0"/>
                <a:cs typeface="Arial" panose="020B0604020202020204" pitchFamily="34" charset="0"/>
              </a:rPr>
              <a:t>Age UK (2024) </a:t>
            </a:r>
            <a:r>
              <a:rPr lang="en-GB" sz="1200" i="1" dirty="0">
                <a:latin typeface="Source Sans Pro" panose="020B0503030403020204" pitchFamily="34" charset="0"/>
                <a:ea typeface="Source Sans Pro" panose="020B0503030403020204" pitchFamily="34" charset="0"/>
                <a:cs typeface="Arial" panose="020B0604020202020204" pitchFamily="34" charset="0"/>
              </a:rPr>
              <a:t>Offline and overlooked: Digital exclusion among older people.</a:t>
            </a:r>
            <a:r>
              <a:rPr lang="en-GB" sz="1200" dirty="0">
                <a:latin typeface="Source Sans Pro" panose="020B0503030403020204" pitchFamily="34" charset="0"/>
                <a:ea typeface="Source Sans Pro" panose="020B0503030403020204" pitchFamily="34" charset="0"/>
                <a:cs typeface="Arial" panose="020B0604020202020204" pitchFamily="34" charset="0"/>
              </a:rPr>
              <a:t> Available at: </a:t>
            </a:r>
            <a:r>
              <a:rPr lang="en-GB" sz="1200" dirty="0">
                <a:latin typeface="Source Sans Pro" panose="020B0503030403020204" pitchFamily="34" charset="0"/>
                <a:ea typeface="Source Sans Pro" panose="020B0503030403020204" pitchFamily="34" charset="0"/>
                <a:cs typeface="Arial" panose="020B0604020202020204" pitchFamily="34" charset="0"/>
                <a:hlinkClick r:id="rId3"/>
              </a:rPr>
              <a:t>https://www.ageuk.org.uk/latest-press/articles/2024/more-than-1-in-3-over-65s-4.7-million-lack-the-basic-skills-to-use-thre-internet-successfully/</a:t>
            </a:r>
            <a:r>
              <a:rPr lang="en-GB" sz="1200" dirty="0">
                <a:latin typeface="Source Sans Pro" panose="020B0503030403020204" pitchFamily="34" charset="0"/>
                <a:ea typeface="Source Sans Pro" panose="020B0503030403020204" pitchFamily="34" charset="0"/>
                <a:cs typeface="Arial" panose="020B0604020202020204" pitchFamily="34" charset="0"/>
              </a:rPr>
              <a:t> (Accessed: 16 October 2026)</a:t>
            </a:r>
          </a:p>
          <a:p>
            <a:pPr marL="0" indent="0">
              <a:buNone/>
            </a:pPr>
            <a:r>
              <a:rPr lang="en-GB" sz="1200" dirty="0">
                <a:latin typeface="Source Sans Pro" panose="020B0503030403020204" pitchFamily="34" charset="0"/>
                <a:ea typeface="Source Sans Pro" panose="020B0503030403020204" pitchFamily="34" charset="0"/>
                <a:cs typeface="Arial" panose="020B0604020202020204" pitchFamily="34" charset="0"/>
              </a:rPr>
              <a:t>Care Quality Commission (CQC) (2025) </a:t>
            </a:r>
            <a:r>
              <a:rPr lang="en-GB" sz="1200" i="1" dirty="0">
                <a:latin typeface="Source Sans Pro" panose="020B0503030403020204" pitchFamily="34" charset="0"/>
                <a:ea typeface="Source Sans Pro" panose="020B0503030403020204" pitchFamily="34" charset="0"/>
                <a:cs typeface="Arial" panose="020B0604020202020204" pitchFamily="34" charset="0"/>
              </a:rPr>
              <a:t>The state of health care and adult social care in England 2024/25. </a:t>
            </a:r>
            <a:r>
              <a:rPr lang="en-GB" sz="1200" dirty="0">
                <a:latin typeface="Source Sans Pro" panose="020B0503030403020204" pitchFamily="34" charset="0"/>
                <a:ea typeface="Source Sans Pro" panose="020B0503030403020204" pitchFamily="34" charset="0"/>
                <a:cs typeface="Arial" panose="020B0604020202020204" pitchFamily="34" charset="0"/>
              </a:rPr>
              <a:t>Available at: </a:t>
            </a:r>
            <a:r>
              <a:rPr lang="en-GB" sz="1200" dirty="0">
                <a:latin typeface="Source Sans Pro" panose="020B0503030403020204" pitchFamily="34" charset="0"/>
                <a:ea typeface="Source Sans Pro" panose="020B0503030403020204" pitchFamily="34" charset="0"/>
                <a:cs typeface="Arial" panose="020B0604020202020204" pitchFamily="34" charset="0"/>
                <a:hlinkClick r:id="rId4"/>
              </a:rPr>
              <a:t>https://www.cqc.org.uk/publications/major-report/state-care/2024-2025</a:t>
            </a:r>
            <a:r>
              <a:rPr lang="en-GB" sz="1200" dirty="0">
                <a:latin typeface="Source Sans Pro" panose="020B0503030403020204" pitchFamily="34" charset="0"/>
                <a:ea typeface="Source Sans Pro" panose="020B0503030403020204" pitchFamily="34" charset="0"/>
                <a:cs typeface="Arial" panose="020B0604020202020204" pitchFamily="34" charset="0"/>
              </a:rPr>
              <a:t> (Accessed: 17 October 2026).</a:t>
            </a:r>
          </a:p>
          <a:p>
            <a:pPr marL="0" indent="0">
              <a:buNone/>
            </a:pPr>
            <a:r>
              <a:rPr lang="en-GB" sz="1200" b="0" i="0" dirty="0">
                <a:solidFill>
                  <a:srgbClr val="3A3A3A"/>
                </a:solidFill>
                <a:effectLst/>
                <a:latin typeface="Source Sans Pro" panose="020B0503030403020204" pitchFamily="34" charset="0"/>
              </a:rPr>
              <a:t>Charles, S. and </a:t>
            </a:r>
            <a:r>
              <a:rPr lang="en-GB" sz="1200" b="0" i="0" dirty="0" err="1">
                <a:solidFill>
                  <a:srgbClr val="3A3A3A"/>
                </a:solidFill>
                <a:effectLst/>
                <a:latin typeface="Source Sans Pro" panose="020B0503030403020204" pitchFamily="34" charset="0"/>
              </a:rPr>
              <a:t>Arockiam</a:t>
            </a:r>
            <a:r>
              <a:rPr lang="en-GB" sz="1200" b="0" i="0" dirty="0">
                <a:solidFill>
                  <a:srgbClr val="3A3A3A"/>
                </a:solidFill>
                <a:effectLst/>
                <a:latin typeface="Source Sans Pro" panose="020B0503030403020204" pitchFamily="34" charset="0"/>
              </a:rPr>
              <a:t>, K. (2024) “Social Disengagements Among Retired Pensioners,” </a:t>
            </a:r>
            <a:r>
              <a:rPr lang="en-GB" sz="1200" b="0" i="1" dirty="0">
                <a:solidFill>
                  <a:srgbClr val="3A3A3A"/>
                </a:solidFill>
                <a:effectLst/>
                <a:latin typeface="Source Sans Pro" panose="020B0503030403020204" pitchFamily="34" charset="0"/>
              </a:rPr>
              <a:t>Journal of the knowledge economy</a:t>
            </a:r>
            <a:r>
              <a:rPr lang="en-GB" sz="1200" b="0" i="0" dirty="0">
                <a:solidFill>
                  <a:srgbClr val="3A3A3A"/>
                </a:solidFill>
                <a:effectLst/>
                <a:latin typeface="Source Sans Pro" panose="020B0503030403020204" pitchFamily="34" charset="0"/>
              </a:rPr>
              <a:t>, 15(4), pp. 19–21. Available at: https://doi.org/10.1007/s13132-024-01845-9.</a:t>
            </a:r>
            <a:endParaRPr lang="en-GB" sz="1200" dirty="0">
              <a:latin typeface="Source Sans Pro" panose="020B0503030403020204" pitchFamily="34" charset="0"/>
              <a:ea typeface="Source Sans Pro" panose="020B0503030403020204" pitchFamily="34" charset="0"/>
              <a:cs typeface="Arial" panose="020B0604020202020204" pitchFamily="34" charset="0"/>
            </a:endParaRPr>
          </a:p>
          <a:p>
            <a:pPr marL="0" indent="0">
              <a:buNone/>
            </a:pPr>
            <a:r>
              <a:rPr lang="en-GB" sz="1200" dirty="0">
                <a:latin typeface="Source Sans Pro" panose="020B0503030403020204" pitchFamily="34" charset="0"/>
                <a:ea typeface="Source Sans Pro" panose="020B0503030403020204" pitchFamily="34" charset="0"/>
                <a:cs typeface="Arial" panose="020B0604020202020204" pitchFamily="34" charset="0"/>
              </a:rPr>
              <a:t>Department</a:t>
            </a:r>
            <a:r>
              <a:rPr lang="en-GB" sz="1400" dirty="0">
                <a:latin typeface="Source Sans Pro" panose="020B0503030403020204" pitchFamily="34" charset="0"/>
                <a:ea typeface="Source Sans Pro" panose="020B0503030403020204" pitchFamily="34" charset="0"/>
                <a:cs typeface="Arial" panose="020B0604020202020204" pitchFamily="34" charset="0"/>
              </a:rPr>
              <a:t> </a:t>
            </a:r>
            <a:r>
              <a:rPr lang="en-GB" sz="1200" dirty="0">
                <a:latin typeface="Source Sans Pro" panose="020B0503030403020204" pitchFamily="34" charset="0"/>
                <a:ea typeface="Source Sans Pro" panose="020B0503030403020204" pitchFamily="34" charset="0"/>
                <a:cs typeface="Arial" panose="020B0604020202020204" pitchFamily="34" charset="0"/>
              </a:rPr>
              <a:t>of Health (2014) </a:t>
            </a:r>
            <a:r>
              <a:rPr lang="en-GB" sz="1200" i="1" dirty="0">
                <a:latin typeface="Source Sans Pro" panose="020B0503030403020204" pitchFamily="34" charset="0"/>
                <a:ea typeface="Source Sans Pro" panose="020B0503030403020204" pitchFamily="34" charset="0"/>
                <a:cs typeface="Arial" panose="020B0604020202020204" pitchFamily="34" charset="0"/>
              </a:rPr>
              <a:t>Care and Support Statutory Guidance. </a:t>
            </a:r>
            <a:r>
              <a:rPr lang="en-GB" sz="1200" dirty="0">
                <a:latin typeface="Source Sans Pro" panose="020B0503030403020204" pitchFamily="34" charset="0"/>
                <a:ea typeface="Source Sans Pro" panose="020B0503030403020204" pitchFamily="34" charset="0"/>
                <a:cs typeface="Arial" panose="020B0604020202020204" pitchFamily="34" charset="0"/>
              </a:rPr>
              <a:t>London: Department of Health. Available at: </a:t>
            </a:r>
            <a:r>
              <a:rPr lang="en-GB" sz="1200" dirty="0">
                <a:latin typeface="Source Sans Pro" panose="020B0503030403020204" pitchFamily="34" charset="0"/>
                <a:ea typeface="Source Sans Pro" panose="020B0503030403020204" pitchFamily="34" charset="0"/>
                <a:cs typeface="Arial" panose="020B0604020202020204" pitchFamily="34" charset="0"/>
                <a:hlinkClick r:id="rId5"/>
              </a:rPr>
              <a:t>https://www.gov.uk/government/publications/care-act-statutory-guidance/care-and-support-statutory-guidance</a:t>
            </a:r>
            <a:r>
              <a:rPr lang="en-GB" sz="1200" dirty="0">
                <a:latin typeface="Source Sans Pro" panose="020B0503030403020204" pitchFamily="34" charset="0"/>
                <a:ea typeface="Source Sans Pro" panose="020B0503030403020204" pitchFamily="34" charset="0"/>
                <a:cs typeface="Arial" panose="020B0604020202020204" pitchFamily="34" charset="0"/>
              </a:rPr>
              <a:t>  (Accessed: 17 October 2026)</a:t>
            </a:r>
          </a:p>
          <a:p>
            <a:pPr marL="0" indent="0">
              <a:buNone/>
            </a:pPr>
            <a:r>
              <a:rPr lang="en-GB" sz="1200" b="0" i="0" dirty="0">
                <a:solidFill>
                  <a:srgbClr val="3A3A3A"/>
                </a:solidFill>
                <a:effectLst/>
                <a:latin typeface="Source Sans Pro" panose="020B0503030403020204" pitchFamily="34" charset="0"/>
              </a:rPr>
              <a:t>Department of Health and Social Care (DHSC) (2025) </a:t>
            </a:r>
            <a:r>
              <a:rPr lang="en-GB" sz="1200" b="0" i="1" dirty="0">
                <a:solidFill>
                  <a:srgbClr val="3A3A3A"/>
                </a:solidFill>
                <a:effectLst/>
                <a:latin typeface="Source Sans Pro" panose="020B0503030403020204" pitchFamily="34" charset="0"/>
              </a:rPr>
              <a:t>Adult social care finance report, England: 2024 to2025.</a:t>
            </a:r>
            <a:r>
              <a:rPr lang="en-GB" sz="1200" b="0" dirty="0">
                <a:solidFill>
                  <a:srgbClr val="3A3A3A"/>
                </a:solidFill>
                <a:effectLst/>
                <a:latin typeface="Source Sans Pro" panose="020B0503030403020204" pitchFamily="34" charset="0"/>
              </a:rPr>
              <a:t> Available at: </a:t>
            </a:r>
            <a:r>
              <a:rPr lang="en-GB" sz="1200" b="0" dirty="0">
                <a:solidFill>
                  <a:srgbClr val="3A3A3A"/>
                </a:solidFill>
                <a:effectLst/>
                <a:latin typeface="Source Sans Pro" panose="020B0503030403020204" pitchFamily="34" charset="0"/>
                <a:hlinkClick r:id="rId6"/>
              </a:rPr>
              <a:t>https://www.gov.uk/government/statistics/adult-social-care-finance-report-England-2024-to-2025</a:t>
            </a:r>
            <a:r>
              <a:rPr lang="en-GB" sz="1200" b="0" dirty="0">
                <a:solidFill>
                  <a:srgbClr val="3A3A3A"/>
                </a:solidFill>
                <a:effectLst/>
                <a:latin typeface="Source Sans Pro" panose="020B0503030403020204" pitchFamily="34" charset="0"/>
              </a:rPr>
              <a:t> (Accessed: 17 October 2026)</a:t>
            </a:r>
          </a:p>
          <a:p>
            <a:pPr marL="0" indent="0">
              <a:buNone/>
            </a:pPr>
            <a:r>
              <a:rPr lang="en-GB" sz="1200" b="0" i="0" dirty="0">
                <a:solidFill>
                  <a:srgbClr val="3A3A3A"/>
                </a:solidFill>
                <a:effectLst/>
                <a:latin typeface="Source Sans Pro" panose="020B0503030403020204" pitchFamily="34" charset="0"/>
              </a:rPr>
              <a:t>Department of Health and Social Care (DHSC) (2026) </a:t>
            </a:r>
            <a:r>
              <a:rPr lang="en-GB" sz="1200" b="0" i="1" dirty="0">
                <a:solidFill>
                  <a:srgbClr val="3A3A3A"/>
                </a:solidFill>
                <a:effectLst/>
                <a:latin typeface="Source Sans Pro" panose="020B0503030403020204" pitchFamily="34" charset="0"/>
              </a:rPr>
              <a:t>Adult social care provider statistic, England: quarterly update to December 2025.</a:t>
            </a:r>
            <a:r>
              <a:rPr lang="en-GB" sz="1200" b="0" dirty="0">
                <a:solidFill>
                  <a:srgbClr val="3A3A3A"/>
                </a:solidFill>
                <a:effectLst/>
                <a:latin typeface="Source Sans Pro" panose="020B0503030403020204" pitchFamily="34" charset="0"/>
              </a:rPr>
              <a:t> Available at: </a:t>
            </a:r>
            <a:r>
              <a:rPr lang="en-GB" sz="1200" b="0" dirty="0">
                <a:solidFill>
                  <a:srgbClr val="3A3A3A"/>
                </a:solidFill>
                <a:effectLst/>
                <a:latin typeface="Source Sans Pro" panose="020B0503030403020204" pitchFamily="34" charset="0"/>
                <a:hlinkClick r:id="rId7"/>
              </a:rPr>
              <a:t>https://www.gov.uk/government/statistics/adult-social-care-provider-statistics-England-quarterly-update-to-december-2025</a:t>
            </a:r>
            <a:r>
              <a:rPr lang="en-GB" sz="1200" b="0" dirty="0">
                <a:solidFill>
                  <a:srgbClr val="3A3A3A"/>
                </a:solidFill>
                <a:effectLst/>
                <a:latin typeface="Source Sans Pro" panose="020B0503030403020204" pitchFamily="34" charset="0"/>
              </a:rPr>
              <a:t> Accessed: 17 October 2026)</a:t>
            </a:r>
            <a:endParaRPr lang="en-GB" sz="1200" b="0" i="0" dirty="0">
              <a:solidFill>
                <a:srgbClr val="3A3A3A"/>
              </a:solidFill>
              <a:effectLst/>
              <a:latin typeface="Source Sans Pro" panose="020B0503030403020204" pitchFamily="34" charset="0"/>
            </a:endParaRPr>
          </a:p>
          <a:p>
            <a:pPr marL="0" indent="0">
              <a:buNone/>
            </a:pPr>
            <a:r>
              <a:rPr lang="en-GB" sz="1200" b="0" i="0" dirty="0" err="1">
                <a:solidFill>
                  <a:srgbClr val="3A3A3A"/>
                </a:solidFill>
                <a:effectLst/>
                <a:latin typeface="Source Sans Pro" panose="020B0503030403020204" pitchFamily="34" charset="0"/>
              </a:rPr>
              <a:t>Gaviano</a:t>
            </a:r>
            <a:r>
              <a:rPr lang="en-GB" sz="1200" b="0" i="0" dirty="0">
                <a:solidFill>
                  <a:srgbClr val="3A3A3A"/>
                </a:solidFill>
                <a:effectLst/>
                <a:latin typeface="Source Sans Pro" panose="020B0503030403020204" pitchFamily="34" charset="0"/>
              </a:rPr>
              <a:t>, L; Pilli, R; </a:t>
            </a:r>
            <a:r>
              <a:rPr lang="en-GB" sz="1200" b="0" i="0" dirty="0" err="1">
                <a:solidFill>
                  <a:srgbClr val="3A3A3A"/>
                </a:solidFill>
                <a:effectLst/>
                <a:latin typeface="Source Sans Pro" panose="020B0503030403020204" pitchFamily="34" charset="0"/>
              </a:rPr>
              <a:t>Petretto</a:t>
            </a:r>
            <a:r>
              <a:rPr lang="en-GB" sz="1200" b="0" i="0" dirty="0">
                <a:solidFill>
                  <a:srgbClr val="3A3A3A"/>
                </a:solidFill>
                <a:effectLst/>
                <a:latin typeface="Source Sans Pro" panose="020B0503030403020204" pitchFamily="34" charset="0"/>
              </a:rPr>
              <a:t>, A; Berti, R; </a:t>
            </a:r>
            <a:r>
              <a:rPr lang="en-GB" sz="1200" b="0" i="0" dirty="0" err="1">
                <a:solidFill>
                  <a:srgbClr val="3A3A3A"/>
                </a:solidFill>
                <a:effectLst/>
                <a:latin typeface="Source Sans Pro" panose="020B0503030403020204" pitchFamily="34" charset="0"/>
              </a:rPr>
              <a:t>Carrogu</a:t>
            </a:r>
            <a:r>
              <a:rPr lang="en-GB" sz="1200" b="0" i="0" dirty="0">
                <a:solidFill>
                  <a:srgbClr val="3A3A3A"/>
                </a:solidFill>
                <a:effectLst/>
                <a:latin typeface="Source Sans Pro" panose="020B0503030403020204" pitchFamily="34" charset="0"/>
              </a:rPr>
              <a:t>, G; Pinna, M; </a:t>
            </a:r>
            <a:r>
              <a:rPr lang="en-GB" sz="1200" b="0" i="0" dirty="0" err="1">
                <a:solidFill>
                  <a:srgbClr val="3A3A3A"/>
                </a:solidFill>
                <a:effectLst/>
                <a:latin typeface="Source Sans Pro" panose="020B0503030403020204" pitchFamily="34" charset="0"/>
              </a:rPr>
              <a:t>Petretto</a:t>
            </a:r>
            <a:r>
              <a:rPr lang="en-GB" sz="1200" b="0" i="0" dirty="0">
                <a:solidFill>
                  <a:srgbClr val="3A3A3A"/>
                </a:solidFill>
                <a:effectLst/>
                <a:latin typeface="Source Sans Pro" panose="020B0503030403020204" pitchFamily="34" charset="0"/>
              </a:rPr>
              <a:t>, D. (2024) “Definitions of Ageing According to the Perspective of the Psychology of Ageing: A Scoping Review,” </a:t>
            </a:r>
            <a:r>
              <a:rPr lang="en-GB" sz="1200" b="0" i="1" dirty="0">
                <a:solidFill>
                  <a:srgbClr val="3A3A3A"/>
                </a:solidFill>
                <a:effectLst/>
                <a:latin typeface="Source Sans Pro" panose="020B0503030403020204" pitchFamily="34" charset="0"/>
              </a:rPr>
              <a:t>Geriatrics (Basel)</a:t>
            </a:r>
            <a:r>
              <a:rPr lang="en-GB" sz="1200" b="0" i="0" dirty="0">
                <a:solidFill>
                  <a:srgbClr val="3A3A3A"/>
                </a:solidFill>
                <a:effectLst/>
                <a:latin typeface="Source Sans Pro" panose="020B0503030403020204" pitchFamily="34" charset="0"/>
              </a:rPr>
              <a:t>, 9(5), p. 107. Available at: </a:t>
            </a:r>
            <a:r>
              <a:rPr lang="en-GB" sz="1200" b="0" i="0" dirty="0">
                <a:solidFill>
                  <a:srgbClr val="3A3A3A"/>
                </a:solidFill>
                <a:effectLst/>
                <a:latin typeface="Source Sans Pro" panose="020B0503030403020204" pitchFamily="34" charset="0"/>
                <a:hlinkClick r:id="rId8"/>
              </a:rPr>
              <a:t>https://doi.org/10.3390/geriatrics9050107</a:t>
            </a:r>
            <a:r>
              <a:rPr lang="en-GB" sz="1200" b="0" i="0" dirty="0">
                <a:solidFill>
                  <a:srgbClr val="3A3A3A"/>
                </a:solidFill>
                <a:effectLst/>
                <a:latin typeface="Source Sans Pro" panose="020B0503030403020204" pitchFamily="34" charset="0"/>
              </a:rPr>
              <a:t>.</a:t>
            </a:r>
            <a:endParaRPr lang="en-GB" sz="1200" dirty="0">
              <a:solidFill>
                <a:srgbClr val="3A3A3A"/>
              </a:solidFill>
              <a:latin typeface="Source Sans Pro" panose="020B0503030403020204" pitchFamily="34" charset="0"/>
            </a:endParaRPr>
          </a:p>
          <a:p>
            <a:pPr marL="0" indent="0">
              <a:buNone/>
            </a:pPr>
            <a:r>
              <a:rPr lang="en-GB" sz="1200" dirty="0">
                <a:solidFill>
                  <a:srgbClr val="3A3A3A"/>
                </a:solidFill>
                <a:latin typeface="Source Sans Pro" panose="020B0503030403020204" pitchFamily="34" charset="0"/>
              </a:rPr>
              <a:t>Great Britain (2014) </a:t>
            </a:r>
            <a:r>
              <a:rPr lang="en-GB" sz="1200" i="1" dirty="0">
                <a:solidFill>
                  <a:srgbClr val="3A3A3A"/>
                </a:solidFill>
                <a:latin typeface="Source Sans Pro" panose="020B0503030403020204" pitchFamily="34" charset="0"/>
              </a:rPr>
              <a:t>Care Act 2014.</a:t>
            </a:r>
            <a:r>
              <a:rPr lang="en-GB" sz="1200" dirty="0">
                <a:solidFill>
                  <a:srgbClr val="3A3A3A"/>
                </a:solidFill>
                <a:latin typeface="Source Sans Pro" panose="020B0503030403020204" pitchFamily="34" charset="0"/>
              </a:rPr>
              <a:t> Available at: </a:t>
            </a:r>
            <a:r>
              <a:rPr lang="en-GB" sz="1200" dirty="0">
                <a:solidFill>
                  <a:srgbClr val="3A3A3A"/>
                </a:solidFill>
                <a:latin typeface="Source Sans Pro" panose="020B0503030403020204" pitchFamily="34" charset="0"/>
                <a:hlinkClick r:id="rId9"/>
              </a:rPr>
              <a:t>https://www.legislation.gov.uk/ukpga/2014/23/contents</a:t>
            </a:r>
            <a:r>
              <a:rPr lang="en-GB" sz="1200" dirty="0">
                <a:solidFill>
                  <a:srgbClr val="3A3A3A"/>
                </a:solidFill>
                <a:latin typeface="Source Sans Pro" panose="020B0503030403020204" pitchFamily="34" charset="0"/>
              </a:rPr>
              <a:t> (Accessed: 16 October 2026)</a:t>
            </a:r>
          </a:p>
          <a:p>
            <a:pPr marL="0" indent="0">
              <a:buNone/>
            </a:pPr>
            <a:r>
              <a:rPr lang="en-GB" sz="1200" dirty="0">
                <a:solidFill>
                  <a:srgbClr val="3A3A3A"/>
                </a:solidFill>
                <a:latin typeface="Source Sans Pro" panose="020B0503030403020204" pitchFamily="34" charset="0"/>
              </a:rPr>
              <a:t>Great Britain (2010) </a:t>
            </a:r>
            <a:r>
              <a:rPr lang="en-GB" sz="1200" i="1" dirty="0">
                <a:solidFill>
                  <a:srgbClr val="3A3A3A"/>
                </a:solidFill>
                <a:latin typeface="Source Sans Pro" panose="020B0503030403020204" pitchFamily="34" charset="0"/>
              </a:rPr>
              <a:t>Equality Act 2010.</a:t>
            </a:r>
            <a:r>
              <a:rPr lang="en-GB" sz="1200" dirty="0">
                <a:solidFill>
                  <a:srgbClr val="3A3A3A"/>
                </a:solidFill>
                <a:latin typeface="Source Sans Pro" panose="020B0503030403020204" pitchFamily="34" charset="0"/>
              </a:rPr>
              <a:t> Available at: </a:t>
            </a:r>
            <a:r>
              <a:rPr lang="en-GB" sz="1200" dirty="0">
                <a:solidFill>
                  <a:srgbClr val="3A3A3A"/>
                </a:solidFill>
                <a:latin typeface="Source Sans Pro" panose="020B0503030403020204" pitchFamily="34" charset="0"/>
                <a:hlinkClick r:id="rId10"/>
              </a:rPr>
              <a:t>https://www.legislation.gov.uk/ukpga/2010/15/contents</a:t>
            </a:r>
            <a:r>
              <a:rPr lang="en-GB" sz="1200" dirty="0">
                <a:solidFill>
                  <a:srgbClr val="3A3A3A"/>
                </a:solidFill>
                <a:latin typeface="Source Sans Pro" panose="020B0503030403020204" pitchFamily="34" charset="0"/>
              </a:rPr>
              <a:t> (Accessed: 16 October 2026)</a:t>
            </a:r>
          </a:p>
          <a:p>
            <a:pPr marL="0" indent="0">
              <a:buNone/>
            </a:pPr>
            <a:r>
              <a:rPr lang="en-GB" sz="1200" dirty="0">
                <a:solidFill>
                  <a:srgbClr val="3A3A3A"/>
                </a:solidFill>
                <a:latin typeface="Source Sans Pro" panose="020B0503030403020204" pitchFamily="34" charset="0"/>
              </a:rPr>
              <a:t>Great Britain (2005) </a:t>
            </a:r>
            <a:r>
              <a:rPr lang="en-GB" sz="1200" i="1" dirty="0">
                <a:solidFill>
                  <a:srgbClr val="3A3A3A"/>
                </a:solidFill>
                <a:latin typeface="Source Sans Pro" panose="020B0503030403020204" pitchFamily="34" charset="0"/>
              </a:rPr>
              <a:t>Mental Capacity Act 2005.</a:t>
            </a:r>
            <a:r>
              <a:rPr lang="en-GB" sz="1200" dirty="0">
                <a:solidFill>
                  <a:srgbClr val="3A3A3A"/>
                </a:solidFill>
                <a:latin typeface="Source Sans Pro" panose="020B0503030403020204" pitchFamily="34" charset="0"/>
              </a:rPr>
              <a:t> Available at: </a:t>
            </a:r>
            <a:r>
              <a:rPr lang="en-GB" sz="1200" dirty="0">
                <a:solidFill>
                  <a:srgbClr val="3A3A3A"/>
                </a:solidFill>
                <a:latin typeface="Source Sans Pro" panose="020B0503030403020204" pitchFamily="34" charset="0"/>
                <a:hlinkClick r:id="rId11"/>
              </a:rPr>
              <a:t>https://www.legislation.gov.uk/ukpga/2005/9/contents</a:t>
            </a:r>
            <a:r>
              <a:rPr lang="en-GB" sz="1200" dirty="0">
                <a:solidFill>
                  <a:srgbClr val="3A3A3A"/>
                </a:solidFill>
                <a:latin typeface="Source Sans Pro" panose="020B0503030403020204" pitchFamily="34" charset="0"/>
              </a:rPr>
              <a:t> (Accessed: 16 October 2026)</a:t>
            </a:r>
          </a:p>
          <a:p>
            <a:pPr marL="0" indent="0">
              <a:buNone/>
            </a:pPr>
            <a:r>
              <a:rPr lang="en-GB" sz="1200" dirty="0">
                <a:solidFill>
                  <a:srgbClr val="3A3A3A"/>
                </a:solidFill>
                <a:latin typeface="Source Sans Pro" panose="020B0503030403020204" pitchFamily="34" charset="0"/>
              </a:rPr>
              <a:t>Institute for Government (2025) </a:t>
            </a:r>
            <a:r>
              <a:rPr lang="en-GB" sz="1200" i="1" dirty="0">
                <a:solidFill>
                  <a:srgbClr val="3A3A3A"/>
                </a:solidFill>
                <a:latin typeface="Source Sans Pro" panose="020B0503030403020204" pitchFamily="34" charset="0"/>
              </a:rPr>
              <a:t>Performance Tracker 2025: Adult social care. </a:t>
            </a:r>
            <a:r>
              <a:rPr lang="en-GB" sz="1200" dirty="0">
                <a:solidFill>
                  <a:srgbClr val="3A3A3A"/>
                </a:solidFill>
                <a:latin typeface="Source Sans Pro" panose="020B0503030403020204" pitchFamily="34" charset="0"/>
              </a:rPr>
              <a:t>Available at: </a:t>
            </a:r>
            <a:r>
              <a:rPr lang="en-GB" sz="1200" dirty="0">
                <a:solidFill>
                  <a:srgbClr val="3A3A3A"/>
                </a:solidFill>
                <a:latin typeface="Source Sans Pro" panose="020B0503030403020204" pitchFamily="34" charset="0"/>
                <a:hlinkClick r:id="rId12"/>
              </a:rPr>
              <a:t>https://www.instituteforgovernment.org.uk/publication/performance-tracker-2025/local-services/adult-social-care</a:t>
            </a:r>
            <a:r>
              <a:rPr lang="en-GB" sz="1200" dirty="0">
                <a:solidFill>
                  <a:srgbClr val="3A3A3A"/>
                </a:solidFill>
                <a:latin typeface="Source Sans Pro" panose="020B0503030403020204" pitchFamily="34" charset="0"/>
              </a:rPr>
              <a:t>  (Accessed: 16 October 2026)</a:t>
            </a:r>
          </a:p>
          <a:p>
            <a:pPr marL="0" indent="0">
              <a:buNone/>
            </a:pPr>
            <a:endParaRPr lang="en-GB" sz="1200" b="0" i="0" dirty="0">
              <a:solidFill>
                <a:srgbClr val="3A3A3A"/>
              </a:solidFill>
              <a:effectLst/>
              <a:latin typeface="Source Sans Pro" panose="020B0503030403020204" pitchFamily="34" charset="0"/>
            </a:endParaRPr>
          </a:p>
          <a:p>
            <a:pPr marL="0" indent="0">
              <a:lnSpc>
                <a:spcPct val="100000"/>
              </a:lnSpc>
              <a:buNone/>
            </a:pPr>
            <a:endParaRPr lang="en-GB" sz="1400" b="0" i="0" dirty="0">
              <a:solidFill>
                <a:srgbClr val="3A3A3A"/>
              </a:solidFill>
              <a:effectLst/>
              <a:latin typeface="Source Sans Pro" panose="020B0503030403020204" pitchFamily="34" charset="0"/>
            </a:endParaRPr>
          </a:p>
          <a:p>
            <a:pPr marL="0" indent="0">
              <a:lnSpc>
                <a:spcPct val="150000"/>
              </a:lnSpc>
              <a:buNone/>
            </a:pPr>
            <a:endParaRPr lang="en-GB" sz="1200" dirty="0">
              <a:latin typeface="Arial" panose="020B0604020202020204" pitchFamily="34" charset="0"/>
              <a:cs typeface="Arial" panose="020B0604020202020204" pitchFamily="34" charset="0"/>
            </a:endParaRPr>
          </a:p>
          <a:p>
            <a:pPr marL="0" indent="0">
              <a:buNone/>
            </a:pPr>
            <a:endParaRPr lang="en-GB" sz="1200" dirty="0">
              <a:latin typeface="Arial" panose="020B0604020202020204" pitchFamily="34" charset="0"/>
              <a:cs typeface="Arial" panose="020B0604020202020204" pitchFamily="34" charset="0"/>
            </a:endParaRPr>
          </a:p>
          <a:p>
            <a:pPr marL="0" indent="0">
              <a:buNone/>
            </a:pPr>
            <a:endParaRPr lang="en-GB" sz="1200" dirty="0">
              <a:latin typeface="Arial" panose="020B0604020202020204" pitchFamily="34" charset="0"/>
              <a:cs typeface="Arial" panose="020B0604020202020204" pitchFamily="34" charset="0"/>
            </a:endParaRPr>
          </a:p>
          <a:p>
            <a:pPr marL="0" indent="0">
              <a:buNone/>
            </a:pP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886049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B02D53-55DE-6D14-CB0D-345105A1FB4F}"/>
              </a:ext>
            </a:extLst>
          </p:cNvPr>
          <p:cNvSpPr>
            <a:spLocks noGrp="1"/>
          </p:cNvSpPr>
          <p:nvPr>
            <p:ph type="title"/>
          </p:nvPr>
        </p:nvSpPr>
        <p:spPr/>
        <p:txBody>
          <a:bodyPr>
            <a:normAutofit/>
          </a:bodyPr>
          <a:lstStyle/>
          <a:p>
            <a:pPr algn="ctr"/>
            <a:r>
              <a:rPr lang="en-GB" sz="1800" dirty="0">
                <a:latin typeface="Arial" panose="020B0604020202020204" pitchFamily="34" charset="0"/>
                <a:cs typeface="Arial" panose="020B0604020202020204" pitchFamily="34" charset="0"/>
              </a:rPr>
              <a:t>Reference List</a:t>
            </a:r>
          </a:p>
        </p:txBody>
      </p:sp>
      <p:sp>
        <p:nvSpPr>
          <p:cNvPr id="3" name="Content Placeholder 2">
            <a:extLst>
              <a:ext uri="{FF2B5EF4-FFF2-40B4-BE49-F238E27FC236}">
                <a16:creationId xmlns:a16="http://schemas.microsoft.com/office/drawing/2014/main" id="{C6EE10F3-3665-F041-F615-4D0EA97F7305}"/>
              </a:ext>
            </a:extLst>
          </p:cNvPr>
          <p:cNvSpPr>
            <a:spLocks noGrp="1"/>
          </p:cNvSpPr>
          <p:nvPr>
            <p:ph idx="1"/>
          </p:nvPr>
        </p:nvSpPr>
        <p:spPr>
          <a:xfrm>
            <a:off x="197708" y="1400432"/>
            <a:ext cx="11098427" cy="5092443"/>
          </a:xfrm>
        </p:spPr>
        <p:txBody>
          <a:bodyPr>
            <a:normAutofit/>
          </a:bodyPr>
          <a:lstStyle/>
          <a:p>
            <a:pPr marL="0" indent="0">
              <a:buNone/>
            </a:pPr>
            <a:endParaRPr lang="en-GB" sz="1200" dirty="0">
              <a:solidFill>
                <a:srgbClr val="3A3A3A"/>
              </a:solidFill>
              <a:latin typeface="Source Sans Pro" panose="020B0503030403020204" pitchFamily="34" charset="0"/>
            </a:endParaRPr>
          </a:p>
          <a:p>
            <a:pPr marL="0" indent="0">
              <a:buNone/>
            </a:pPr>
            <a:r>
              <a:rPr lang="en-GB" sz="1200" dirty="0" err="1">
                <a:solidFill>
                  <a:srgbClr val="3A3A3A"/>
                </a:solidFill>
                <a:latin typeface="Source Sans Pro" panose="020B0503030403020204" pitchFamily="34" charset="0"/>
              </a:rPr>
              <a:t>Moeteke</a:t>
            </a:r>
            <a:r>
              <a:rPr lang="en-GB" sz="1200" dirty="0">
                <a:solidFill>
                  <a:srgbClr val="3A3A3A"/>
                </a:solidFill>
                <a:latin typeface="Source Sans Pro" panose="020B0503030403020204" pitchFamily="34" charset="0"/>
              </a:rPr>
              <a:t>, N.S. (2022) “Improving healthcare systems and services in the face of population ageing: policy considerations for low- and middle-income countries,” </a:t>
            </a:r>
            <a:r>
              <a:rPr lang="en-GB" sz="1200" i="1" dirty="0">
                <a:solidFill>
                  <a:srgbClr val="3A3A3A"/>
                </a:solidFill>
                <a:latin typeface="Source Sans Pro" panose="020B0503030403020204" pitchFamily="34" charset="0"/>
              </a:rPr>
              <a:t>The Pan African medical journal</a:t>
            </a:r>
            <a:r>
              <a:rPr lang="en-GB" sz="1200" dirty="0">
                <a:solidFill>
                  <a:srgbClr val="3A3A3A"/>
                </a:solidFill>
                <a:latin typeface="Source Sans Pro" panose="020B0503030403020204" pitchFamily="34" charset="0"/>
              </a:rPr>
              <a:t>, 43, p. 190. Available at: </a:t>
            </a:r>
            <a:r>
              <a:rPr lang="en-GB" sz="1200" dirty="0">
                <a:solidFill>
                  <a:srgbClr val="3A3A3A"/>
                </a:solidFill>
                <a:latin typeface="Source Sans Pro" panose="020B0503030403020204" pitchFamily="34" charset="0"/>
                <a:hlinkClick r:id="rId2"/>
              </a:rPr>
              <a:t>https://doi.org/10.11604/pamj.2022.43.190.30562</a:t>
            </a:r>
            <a:r>
              <a:rPr lang="en-GB" sz="1200" dirty="0">
                <a:solidFill>
                  <a:srgbClr val="3A3A3A"/>
                </a:solidFill>
                <a:latin typeface="Source Sans Pro" panose="020B0503030403020204" pitchFamily="34" charset="0"/>
              </a:rPr>
              <a:t>.</a:t>
            </a:r>
          </a:p>
          <a:p>
            <a:pPr marL="0" indent="0">
              <a:buNone/>
            </a:pPr>
            <a:r>
              <a:rPr lang="en-GB" sz="1200" dirty="0">
                <a:solidFill>
                  <a:srgbClr val="3A3A3A"/>
                </a:solidFill>
                <a:latin typeface="Source Sans Pro" panose="020B0503030403020204" pitchFamily="34" charset="0"/>
              </a:rPr>
              <a:t>National Institute for Health and Care Research (NIHR) (2023)</a:t>
            </a:r>
            <a:r>
              <a:rPr lang="en-GB" sz="1200" i="1" dirty="0">
                <a:solidFill>
                  <a:srgbClr val="3A3A3A"/>
                </a:solidFill>
                <a:latin typeface="Source Sans Pro" panose="020B0503030403020204" pitchFamily="34" charset="0"/>
              </a:rPr>
              <a:t> New and emerging technology for adult social care: The example of home sensor with artificial intelligence (AI) technology. </a:t>
            </a:r>
            <a:r>
              <a:rPr lang="en-GB" sz="1200" dirty="0">
                <a:solidFill>
                  <a:srgbClr val="3A3A3A"/>
                </a:solidFill>
                <a:latin typeface="Source Sans Pro" panose="020B0503030403020204" pitchFamily="34" charset="0"/>
              </a:rPr>
              <a:t>Available at: </a:t>
            </a:r>
            <a:r>
              <a:rPr lang="en-GB" sz="1200" dirty="0">
                <a:solidFill>
                  <a:srgbClr val="3A3A3A"/>
                </a:solidFill>
                <a:latin typeface="Source Sans Pro" panose="020B0503030403020204" pitchFamily="34" charset="0"/>
                <a:hlinkClick r:id="rId3"/>
              </a:rPr>
              <a:t>https://www.ncbi.nlm.nih.gov/books/NBK593304/</a:t>
            </a:r>
            <a:r>
              <a:rPr lang="en-GB" sz="1200" dirty="0">
                <a:solidFill>
                  <a:srgbClr val="3A3A3A"/>
                </a:solidFill>
                <a:latin typeface="Source Sans Pro" panose="020B0503030403020204" pitchFamily="34" charset="0"/>
              </a:rPr>
              <a:t> Accessed: 20 October 2026)</a:t>
            </a:r>
          </a:p>
          <a:p>
            <a:pPr marL="0" indent="0">
              <a:buNone/>
            </a:pPr>
            <a:r>
              <a:rPr lang="en-GB" sz="1200" dirty="0">
                <a:solidFill>
                  <a:srgbClr val="3A3A3A"/>
                </a:solidFill>
                <a:latin typeface="Source Sans Pro" panose="020B0503030403020204" pitchFamily="34" charset="0"/>
              </a:rPr>
              <a:t>NHS England (2019) </a:t>
            </a:r>
            <a:r>
              <a:rPr lang="en-GB" sz="1200" i="1" dirty="0">
                <a:solidFill>
                  <a:srgbClr val="3A3A3A"/>
                </a:solidFill>
                <a:latin typeface="Source Sans Pro" panose="020B0503030403020204" pitchFamily="34" charset="0"/>
              </a:rPr>
              <a:t>The NHS Long Term Plan. </a:t>
            </a:r>
            <a:r>
              <a:rPr lang="en-GB" sz="1200" dirty="0">
                <a:solidFill>
                  <a:srgbClr val="3A3A3A"/>
                </a:solidFill>
                <a:latin typeface="Source Sans Pro" panose="020B0503030403020204" pitchFamily="34" charset="0"/>
              </a:rPr>
              <a:t>Available at: </a:t>
            </a:r>
            <a:r>
              <a:rPr lang="en-GB" sz="1200" dirty="0">
                <a:solidFill>
                  <a:srgbClr val="3A3A3A"/>
                </a:solidFill>
                <a:latin typeface="Source Sans Pro" panose="020B0503030403020204" pitchFamily="34" charset="0"/>
                <a:hlinkClick r:id="rId4"/>
              </a:rPr>
              <a:t>https://www.longtermplan.nhs/</a:t>
            </a:r>
            <a:r>
              <a:rPr lang="en-GB" sz="1200" dirty="0">
                <a:solidFill>
                  <a:srgbClr val="3A3A3A"/>
                </a:solidFill>
                <a:latin typeface="Source Sans Pro" panose="020B0503030403020204" pitchFamily="34" charset="0"/>
              </a:rPr>
              <a:t> (Accessed: 17 October 2026).</a:t>
            </a:r>
          </a:p>
          <a:p>
            <a:pPr marL="0" indent="0">
              <a:buNone/>
            </a:pPr>
            <a:r>
              <a:rPr lang="en-GB" sz="1200" dirty="0">
                <a:solidFill>
                  <a:srgbClr val="3A3A3A"/>
                </a:solidFill>
                <a:latin typeface="Source Sans Pro" panose="020B0503030403020204" pitchFamily="34" charset="0"/>
              </a:rPr>
              <a:t>NHS England (2024) </a:t>
            </a:r>
            <a:r>
              <a:rPr lang="en-GB" sz="1200" i="1" dirty="0">
                <a:solidFill>
                  <a:srgbClr val="3A3A3A"/>
                </a:solidFill>
                <a:latin typeface="Source Sans Pro" panose="020B0503030403020204" pitchFamily="34" charset="0"/>
              </a:rPr>
              <a:t>Inclusive digital healthcare: A framework for NHS action on digital inclusion. </a:t>
            </a:r>
            <a:r>
              <a:rPr lang="en-GB" sz="1200" dirty="0">
                <a:solidFill>
                  <a:srgbClr val="3A3A3A"/>
                </a:solidFill>
                <a:latin typeface="Source Sans Pro" panose="020B0503030403020204" pitchFamily="34" charset="0"/>
              </a:rPr>
              <a:t>Available at: </a:t>
            </a:r>
            <a:r>
              <a:rPr lang="en-GB" sz="1200" dirty="0">
                <a:solidFill>
                  <a:srgbClr val="3A3A3A"/>
                </a:solidFill>
                <a:latin typeface="Source Sans Pro" panose="020B0503030403020204" pitchFamily="34" charset="0"/>
                <a:hlinkClick r:id="rId5"/>
              </a:rPr>
              <a:t>https://www.England.nhs.uk/long-read/inclusive-digital-healthcatre-a-framework-for-nhs-action-on-digital-inclusion/</a:t>
            </a:r>
            <a:r>
              <a:rPr lang="en-GB" sz="1200" dirty="0">
                <a:solidFill>
                  <a:srgbClr val="3A3A3A"/>
                </a:solidFill>
                <a:latin typeface="Source Sans Pro" panose="020B0503030403020204" pitchFamily="34" charset="0"/>
              </a:rPr>
              <a:t> (Accessed: 17 October 2026).</a:t>
            </a:r>
          </a:p>
          <a:p>
            <a:pPr marL="0" indent="0">
              <a:buNone/>
            </a:pPr>
            <a:r>
              <a:rPr lang="en-GB" sz="1200" b="0" i="0" dirty="0">
                <a:solidFill>
                  <a:srgbClr val="3A3A3A"/>
                </a:solidFill>
                <a:effectLst/>
                <a:latin typeface="Source Sans Pro" panose="020B0503030403020204" pitchFamily="34" charset="0"/>
              </a:rPr>
              <a:t>NHS England (2019) </a:t>
            </a:r>
            <a:r>
              <a:rPr lang="en-GB" sz="1200" b="0" i="1" dirty="0">
                <a:solidFill>
                  <a:srgbClr val="3A3A3A"/>
                </a:solidFill>
                <a:effectLst/>
                <a:latin typeface="Source Sans Pro" panose="020B0503030403020204" pitchFamily="34" charset="0"/>
              </a:rPr>
              <a:t>Shared decision making: Factsheet. </a:t>
            </a:r>
            <a:r>
              <a:rPr lang="en-GB" sz="1200" b="0" dirty="0">
                <a:solidFill>
                  <a:srgbClr val="3A3A3A"/>
                </a:solidFill>
                <a:effectLst/>
                <a:latin typeface="Source Sans Pro" panose="020B0503030403020204" pitchFamily="34" charset="0"/>
              </a:rPr>
              <a:t>Available at: </a:t>
            </a:r>
            <a:r>
              <a:rPr lang="en-GB" sz="1200" b="0" dirty="0">
                <a:solidFill>
                  <a:srgbClr val="3A3A3A"/>
                </a:solidFill>
                <a:effectLst/>
                <a:latin typeface="Source Sans Pro" panose="020B0503030403020204" pitchFamily="34" charset="0"/>
                <a:hlinkClick r:id="rId6"/>
              </a:rPr>
              <a:t>https://www.england.nhs.uk/wp-content/uploads/2019/11/04-Shared-decision-making-Factsheet.pdf</a:t>
            </a:r>
            <a:r>
              <a:rPr lang="en-GB" sz="1200" b="0" dirty="0">
                <a:solidFill>
                  <a:srgbClr val="3A3A3A"/>
                </a:solidFill>
                <a:effectLst/>
                <a:latin typeface="Source Sans Pro" panose="020B0503030403020204" pitchFamily="34" charset="0"/>
              </a:rPr>
              <a:t> (Accessed: 19 October 2026)</a:t>
            </a:r>
            <a:endParaRPr lang="en-GB" sz="1200" b="0" i="0" dirty="0">
              <a:solidFill>
                <a:srgbClr val="3A3A3A"/>
              </a:solidFill>
              <a:effectLst/>
              <a:latin typeface="Source Sans Pro" panose="020B0503030403020204" pitchFamily="34" charset="0"/>
            </a:endParaRPr>
          </a:p>
          <a:p>
            <a:pPr marL="0" indent="0">
              <a:buNone/>
            </a:pPr>
            <a:r>
              <a:rPr lang="en-GB" sz="1200" b="0" i="0" dirty="0">
                <a:solidFill>
                  <a:srgbClr val="3A3A3A"/>
                </a:solidFill>
                <a:effectLst/>
                <a:latin typeface="Source Sans Pro" panose="020B0503030403020204" pitchFamily="34" charset="0"/>
              </a:rPr>
              <a:t>San Martín, C; Rojas, C; Sandoval, Y: Vicente, B</a:t>
            </a:r>
            <a:r>
              <a:rPr lang="en-GB" sz="1200" b="0" i="1" dirty="0">
                <a:solidFill>
                  <a:srgbClr val="3A3A3A"/>
                </a:solidFill>
                <a:effectLst/>
                <a:latin typeface="Source Sans Pro" panose="020B0503030403020204" pitchFamily="34" charset="0"/>
              </a:rPr>
              <a:t>.</a:t>
            </a:r>
            <a:r>
              <a:rPr lang="en-GB" sz="1200" b="0" i="0" dirty="0">
                <a:solidFill>
                  <a:srgbClr val="3A3A3A"/>
                </a:solidFill>
                <a:effectLst/>
                <a:latin typeface="Source Sans Pro" panose="020B0503030403020204" pitchFamily="34" charset="0"/>
              </a:rPr>
              <a:t> (2025) “Biopsychosocial Perspectives on Healthy Brain Aging: A Narrative Review,” </a:t>
            </a:r>
            <a:r>
              <a:rPr lang="en-GB" sz="1200" b="0" i="1" dirty="0">
                <a:solidFill>
                  <a:srgbClr val="3A3A3A"/>
                </a:solidFill>
                <a:effectLst/>
                <a:latin typeface="Source Sans Pro" panose="020B0503030403020204" pitchFamily="34" charset="0"/>
              </a:rPr>
              <a:t>Journal of ageing and longevity</a:t>
            </a:r>
            <a:r>
              <a:rPr lang="en-GB" sz="1200" b="0" i="0" dirty="0">
                <a:solidFill>
                  <a:srgbClr val="3A3A3A"/>
                </a:solidFill>
                <a:effectLst/>
                <a:latin typeface="Source Sans Pro" panose="020B0503030403020204" pitchFamily="34" charset="0"/>
              </a:rPr>
              <a:t>, 5(4), p. 44. Available at: </a:t>
            </a:r>
            <a:r>
              <a:rPr lang="en-GB" sz="1200" b="0" i="0" dirty="0">
                <a:solidFill>
                  <a:srgbClr val="3A3A3A"/>
                </a:solidFill>
                <a:effectLst/>
                <a:latin typeface="Source Sans Pro" panose="020B0503030403020204" pitchFamily="34" charset="0"/>
                <a:hlinkClick r:id="rId7"/>
              </a:rPr>
              <a:t>https://doi.org/10.3390/jal5040044</a:t>
            </a:r>
            <a:r>
              <a:rPr lang="en-GB" sz="1200" b="0" i="0" dirty="0">
                <a:solidFill>
                  <a:srgbClr val="3A3A3A"/>
                </a:solidFill>
                <a:effectLst/>
                <a:latin typeface="Source Sans Pro" panose="020B0503030403020204" pitchFamily="34" charset="0"/>
              </a:rPr>
              <a:t>.</a:t>
            </a:r>
            <a:endParaRPr lang="en-GB" sz="1200" dirty="0">
              <a:solidFill>
                <a:srgbClr val="3A3A3A"/>
              </a:solidFill>
              <a:latin typeface="Source Sans Pro" panose="020B0503030403020204" pitchFamily="34" charset="0"/>
            </a:endParaRPr>
          </a:p>
          <a:p>
            <a:pPr marL="0" indent="0">
              <a:buNone/>
            </a:pPr>
            <a:r>
              <a:rPr lang="en-GB" sz="1200" dirty="0">
                <a:solidFill>
                  <a:srgbClr val="3A3A3A"/>
                </a:solidFill>
                <a:latin typeface="Source Sans Pro" panose="020B0503030403020204" pitchFamily="34" charset="0"/>
              </a:rPr>
              <a:t>Schumacher, B; </a:t>
            </a:r>
            <a:r>
              <a:rPr lang="en-GB" sz="1200" dirty="0" err="1">
                <a:solidFill>
                  <a:srgbClr val="3A3A3A"/>
                </a:solidFill>
                <a:latin typeface="Source Sans Pro" panose="020B0503030403020204" pitchFamily="34" charset="0"/>
              </a:rPr>
              <a:t>Pothof</a:t>
            </a:r>
            <a:r>
              <a:rPr lang="en-GB" sz="1200" dirty="0">
                <a:solidFill>
                  <a:srgbClr val="3A3A3A"/>
                </a:solidFill>
                <a:latin typeface="Source Sans Pro" panose="020B0503030403020204" pitchFamily="34" charset="0"/>
              </a:rPr>
              <a:t>, J; </a:t>
            </a:r>
            <a:r>
              <a:rPr lang="en-GB" sz="1200" dirty="0" err="1">
                <a:solidFill>
                  <a:srgbClr val="3A3A3A"/>
                </a:solidFill>
                <a:latin typeface="Source Sans Pro" panose="020B0503030403020204" pitchFamily="34" charset="0"/>
              </a:rPr>
              <a:t>Vijg</a:t>
            </a:r>
            <a:r>
              <a:rPr lang="en-GB" sz="1200" dirty="0">
                <a:solidFill>
                  <a:srgbClr val="3A3A3A"/>
                </a:solidFill>
                <a:latin typeface="Source Sans Pro" panose="020B0503030403020204" pitchFamily="34" charset="0"/>
              </a:rPr>
              <a:t>, J; </a:t>
            </a:r>
            <a:r>
              <a:rPr lang="en-GB" sz="1200" dirty="0" err="1">
                <a:solidFill>
                  <a:srgbClr val="3A3A3A"/>
                </a:solidFill>
                <a:latin typeface="Source Sans Pro" panose="020B0503030403020204" pitchFamily="34" charset="0"/>
              </a:rPr>
              <a:t>Hoeijmakers</a:t>
            </a:r>
            <a:r>
              <a:rPr lang="en-GB" sz="1200" dirty="0">
                <a:solidFill>
                  <a:srgbClr val="3A3A3A"/>
                </a:solidFill>
                <a:latin typeface="Source Sans Pro" panose="020B0503030403020204" pitchFamily="34" charset="0"/>
              </a:rPr>
              <a:t>, JH</a:t>
            </a:r>
            <a:r>
              <a:rPr lang="en-GB" sz="1200" i="1" dirty="0">
                <a:solidFill>
                  <a:srgbClr val="3A3A3A"/>
                </a:solidFill>
                <a:latin typeface="Source Sans Pro" panose="020B0503030403020204" pitchFamily="34" charset="0"/>
              </a:rPr>
              <a:t>.</a:t>
            </a:r>
            <a:r>
              <a:rPr lang="en-GB" sz="1200" dirty="0">
                <a:solidFill>
                  <a:srgbClr val="3A3A3A"/>
                </a:solidFill>
                <a:latin typeface="Source Sans Pro" panose="020B0503030403020204" pitchFamily="34" charset="0"/>
              </a:rPr>
              <a:t> (2021) “The central role of DNA damage in the ageing process,” </a:t>
            </a:r>
            <a:r>
              <a:rPr lang="en-GB" sz="1200" i="1" dirty="0">
                <a:solidFill>
                  <a:srgbClr val="3A3A3A"/>
                </a:solidFill>
                <a:latin typeface="Source Sans Pro" panose="020B0503030403020204" pitchFamily="34" charset="0"/>
              </a:rPr>
              <a:t>Nature (London)</a:t>
            </a:r>
            <a:r>
              <a:rPr lang="en-GB" sz="1200" dirty="0">
                <a:solidFill>
                  <a:srgbClr val="3A3A3A"/>
                </a:solidFill>
                <a:latin typeface="Source Sans Pro" panose="020B0503030403020204" pitchFamily="34" charset="0"/>
              </a:rPr>
              <a:t>, 592(7856), pp. 6–8. Available at: </a:t>
            </a:r>
            <a:r>
              <a:rPr lang="en-GB" sz="1200" dirty="0">
                <a:solidFill>
                  <a:srgbClr val="3A3A3A"/>
                </a:solidFill>
                <a:latin typeface="Source Sans Pro" panose="020B0503030403020204" pitchFamily="34" charset="0"/>
                <a:hlinkClick r:id="rId8"/>
              </a:rPr>
              <a:t>https://doi.org/10.1038/s41586-021-03307-7</a:t>
            </a:r>
            <a:r>
              <a:rPr lang="en-GB" sz="1400" dirty="0">
                <a:solidFill>
                  <a:srgbClr val="3A3A3A"/>
                </a:solidFill>
                <a:latin typeface="Source Sans Pro" panose="020B0503030403020204" pitchFamily="34" charset="0"/>
              </a:rPr>
              <a:t>.</a:t>
            </a:r>
          </a:p>
          <a:p>
            <a:pPr marL="0" indent="0">
              <a:buNone/>
            </a:pPr>
            <a:r>
              <a:rPr lang="en-GB" sz="1200" b="0" i="0" dirty="0">
                <a:solidFill>
                  <a:srgbClr val="3A3A3A"/>
                </a:solidFill>
                <a:effectLst/>
                <a:latin typeface="Source Sans Pro" panose="020B0503030403020204" pitchFamily="34" charset="0"/>
              </a:rPr>
              <a:t>Smallfield, S. and Molitor, W.L. (2018) “Occupational Therapy Interventions Supporting Social Participation and Leisure Engagement for Community-Dwelling Older Adults: A Systematic Review,” </a:t>
            </a:r>
            <a:r>
              <a:rPr lang="en-GB" sz="1200" b="0" i="1" dirty="0">
                <a:solidFill>
                  <a:srgbClr val="3A3A3A"/>
                </a:solidFill>
                <a:effectLst/>
                <a:latin typeface="Source Sans Pro" panose="020B0503030403020204" pitchFamily="34" charset="0"/>
              </a:rPr>
              <a:t>The American journal of occupational therapy</a:t>
            </a:r>
            <a:r>
              <a:rPr lang="en-GB" sz="1200" b="0" i="0" dirty="0">
                <a:solidFill>
                  <a:srgbClr val="3A3A3A"/>
                </a:solidFill>
                <a:effectLst/>
                <a:latin typeface="Source Sans Pro" panose="020B0503030403020204" pitchFamily="34" charset="0"/>
              </a:rPr>
              <a:t>, 72(4), pp. 473–481. Available at: </a:t>
            </a:r>
            <a:r>
              <a:rPr lang="en-GB" sz="1200" b="0" i="0" dirty="0">
                <a:solidFill>
                  <a:srgbClr val="3A3A3A"/>
                </a:solidFill>
                <a:effectLst/>
                <a:latin typeface="Source Sans Pro" panose="020B0503030403020204" pitchFamily="34" charset="0"/>
                <a:hlinkClick r:id="rId9"/>
              </a:rPr>
              <a:t>https://doi.org/10.5014/ajot.2018.030627</a:t>
            </a:r>
            <a:r>
              <a:rPr lang="en-GB" sz="1200" b="0" i="0" dirty="0">
                <a:solidFill>
                  <a:srgbClr val="3A3A3A"/>
                </a:solidFill>
                <a:effectLst/>
                <a:latin typeface="Source Sans Pro" panose="020B0503030403020204" pitchFamily="34" charset="0"/>
              </a:rPr>
              <a:t>.</a:t>
            </a:r>
            <a:endParaRPr lang="en-GB" sz="1200" dirty="0">
              <a:solidFill>
                <a:srgbClr val="3A3A3A"/>
              </a:solidFill>
              <a:latin typeface="Source Sans Pro" panose="020B0503030403020204" pitchFamily="34" charset="0"/>
            </a:endParaRPr>
          </a:p>
          <a:p>
            <a:pPr marL="0" indent="0">
              <a:buNone/>
            </a:pPr>
            <a:r>
              <a:rPr lang="en-GB" sz="1200" dirty="0">
                <a:solidFill>
                  <a:srgbClr val="3A3A3A"/>
                </a:solidFill>
                <a:latin typeface="Source Sans Pro" panose="020B0503030403020204" pitchFamily="34" charset="0"/>
              </a:rPr>
              <a:t>World Health Organization (WHO) (2020) </a:t>
            </a:r>
            <a:r>
              <a:rPr lang="en-GB" sz="1200" i="1" dirty="0">
                <a:solidFill>
                  <a:srgbClr val="3A3A3A"/>
                </a:solidFill>
                <a:latin typeface="Source Sans Pro" panose="020B0503030403020204" pitchFamily="34" charset="0"/>
              </a:rPr>
              <a:t>Healthy ageing and functional ability.</a:t>
            </a:r>
            <a:r>
              <a:rPr lang="en-GB" sz="1200" dirty="0">
                <a:solidFill>
                  <a:srgbClr val="3A3A3A"/>
                </a:solidFill>
                <a:latin typeface="Source Sans Pro" panose="020B0503030403020204" pitchFamily="34" charset="0"/>
              </a:rPr>
              <a:t> Available at: </a:t>
            </a:r>
            <a:r>
              <a:rPr lang="en-GB" sz="1200" dirty="0">
                <a:solidFill>
                  <a:srgbClr val="3A3A3A"/>
                </a:solidFill>
                <a:latin typeface="Source Sans Pro" panose="020B0503030403020204" pitchFamily="34" charset="0"/>
                <a:hlinkClick r:id="rId10"/>
              </a:rPr>
              <a:t>https://www.who.int/Philippines/news/q-a-detail/healthy-ageing-and-functional-ability</a:t>
            </a:r>
            <a:r>
              <a:rPr lang="en-GB" sz="1200" dirty="0">
                <a:solidFill>
                  <a:srgbClr val="3A3A3A"/>
                </a:solidFill>
                <a:latin typeface="Source Sans Pro" panose="020B0503030403020204" pitchFamily="34" charset="0"/>
              </a:rPr>
              <a:t> (Accessed: 18 October 2026)</a:t>
            </a:r>
          </a:p>
          <a:p>
            <a:pPr marL="0" indent="0">
              <a:buNone/>
            </a:pPr>
            <a:r>
              <a:rPr lang="en-GB" sz="1200" dirty="0">
                <a:solidFill>
                  <a:srgbClr val="3A3A3A"/>
                </a:solidFill>
                <a:latin typeface="Source Sans Pro" panose="020B0503030403020204" pitchFamily="34" charset="0"/>
              </a:rPr>
              <a:t>World Health Organization (2021) </a:t>
            </a:r>
            <a:r>
              <a:rPr lang="en-GB" sz="1200" i="1" dirty="0">
                <a:solidFill>
                  <a:srgbClr val="3A3A3A"/>
                </a:solidFill>
                <a:latin typeface="Source Sans Pro" panose="020B0503030403020204" pitchFamily="34" charset="0"/>
              </a:rPr>
              <a:t>Global strategy on digital 2020-2025. </a:t>
            </a:r>
            <a:r>
              <a:rPr lang="en-GB" sz="1200" dirty="0">
                <a:solidFill>
                  <a:srgbClr val="3A3A3A"/>
                </a:solidFill>
                <a:latin typeface="Source Sans Pro" panose="020B0503030403020204" pitchFamily="34" charset="0"/>
              </a:rPr>
              <a:t>Available at: </a:t>
            </a:r>
            <a:r>
              <a:rPr lang="en-GB" sz="1200" dirty="0">
                <a:solidFill>
                  <a:srgbClr val="3A3A3A"/>
                </a:solidFill>
                <a:latin typeface="Source Sans Pro" panose="020B0503030403020204" pitchFamily="34" charset="0"/>
                <a:hlinkClick r:id="rId11"/>
              </a:rPr>
              <a:t>https://www.who.int/publications/i/item/9789240020924</a:t>
            </a:r>
            <a:r>
              <a:rPr lang="en-GB" sz="1200" dirty="0">
                <a:solidFill>
                  <a:srgbClr val="3A3A3A"/>
                </a:solidFill>
                <a:latin typeface="Source Sans Pro" panose="020B0503030403020204" pitchFamily="34" charset="0"/>
              </a:rPr>
              <a:t> (Accessed: 17 October 2026)</a:t>
            </a:r>
          </a:p>
          <a:p>
            <a:pPr marL="0" indent="0">
              <a:buNone/>
            </a:pPr>
            <a:r>
              <a:rPr lang="en-GB" sz="1200" dirty="0">
                <a:latin typeface="Source Sans Pro" panose="020B0503030403020204" pitchFamily="34" charset="0"/>
                <a:ea typeface="Source Sans Pro" panose="020B0503030403020204" pitchFamily="34" charset="0"/>
              </a:rPr>
              <a:t>World Health Organization (2025) </a:t>
            </a:r>
            <a:r>
              <a:rPr lang="en-GB" sz="1200" i="1" dirty="0">
                <a:latin typeface="Source Sans Pro" panose="020B0503030403020204" pitchFamily="34" charset="0"/>
                <a:ea typeface="Source Sans Pro" panose="020B0503030403020204" pitchFamily="34" charset="0"/>
              </a:rPr>
              <a:t>Ageing and Health.</a:t>
            </a:r>
            <a:r>
              <a:rPr lang="en-GB" sz="1200" dirty="0">
                <a:latin typeface="Source Sans Pro" panose="020B0503030403020204" pitchFamily="34" charset="0"/>
                <a:ea typeface="Source Sans Pro" panose="020B0503030403020204" pitchFamily="34" charset="0"/>
              </a:rPr>
              <a:t> Available at: </a:t>
            </a:r>
            <a:r>
              <a:rPr lang="en-GB" sz="1200" dirty="0">
                <a:latin typeface="Source Sans Pro" panose="020B0503030403020204" pitchFamily="34" charset="0"/>
                <a:ea typeface="Source Sans Pro" panose="020B0503030403020204" pitchFamily="34" charset="0"/>
                <a:hlinkClick r:id="rId12"/>
              </a:rPr>
              <a:t>https://www.who.int/en/news-room/fact-sheets/detail/ageing-and-health</a:t>
            </a:r>
            <a:r>
              <a:rPr lang="en-GB" sz="1200" dirty="0">
                <a:latin typeface="Source Sans Pro" panose="020B0503030403020204" pitchFamily="34" charset="0"/>
                <a:ea typeface="Source Sans Pro" panose="020B0503030403020204" pitchFamily="34" charset="0"/>
              </a:rPr>
              <a:t> (Accessed: 19 October 2026)</a:t>
            </a:r>
          </a:p>
        </p:txBody>
      </p:sp>
    </p:spTree>
    <p:extLst>
      <p:ext uri="{BB962C8B-B14F-4D97-AF65-F5344CB8AC3E}">
        <p14:creationId xmlns:p14="http://schemas.microsoft.com/office/powerpoint/2010/main" val="152200061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23850</TotalTime>
  <Words>3234</Words>
  <Application>Microsoft Office PowerPoint</Application>
  <PresentationFormat>Widescreen</PresentationFormat>
  <Paragraphs>158</Paragraphs>
  <Slides>18</Slides>
  <Notes>0</Notes>
  <HiddenSlides>0</HiddenSlides>
  <MMClips>16</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Aptos</vt:lpstr>
      <vt:lpstr>Aptos Display</vt:lpstr>
      <vt:lpstr>Arial</vt:lpstr>
      <vt:lpstr>Calibri</vt:lpstr>
      <vt:lpstr>Source Sans Pro</vt:lpstr>
      <vt:lpstr>Office Theme</vt:lpstr>
      <vt:lpstr>The effectiveness of care services in empowering older adults </vt:lpstr>
      <vt:lpstr>Introduction</vt:lpstr>
      <vt:lpstr>The biopsychosocial model- Older adults</vt:lpstr>
      <vt:lpstr>The biopsychological model-Older adults</vt:lpstr>
      <vt:lpstr>Theories of Ageing </vt:lpstr>
      <vt:lpstr>Theories of Ageing</vt:lpstr>
      <vt:lpstr>Relevant Legislation / Policy</vt:lpstr>
      <vt:lpstr>Relevant Legislation / Policy</vt:lpstr>
      <vt:lpstr>Current care provisions</vt:lpstr>
      <vt:lpstr>Current care provisions</vt:lpstr>
      <vt:lpstr>Technology and Critical discussion of Innovation</vt:lpstr>
      <vt:lpstr>Technology and critical discussion of Innovation</vt:lpstr>
      <vt:lpstr>Technology and Critical Evaluation of Innovation</vt:lpstr>
      <vt:lpstr>Mr and Mrs S (90s) - DoLS and the right to family life Case Study. </vt:lpstr>
      <vt:lpstr>Recommendation</vt:lpstr>
      <vt:lpstr>Conclusion</vt:lpstr>
      <vt:lpstr>Reference List</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Lazara Guillen Pedroso</dc:creator>
  <cp:lastModifiedBy>Lazara Laureana Guillen Pedroso (2329253)</cp:lastModifiedBy>
  <cp:revision>219</cp:revision>
  <dcterms:created xsi:type="dcterms:W3CDTF">2026-10-04T21:27:08Z</dcterms:created>
  <dcterms:modified xsi:type="dcterms:W3CDTF">2026-10-23T15:37:45Z</dcterms:modified>
</cp:coreProperties>
</file>