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4926" autoAdjust="0"/>
    <p:restoredTop sz="87276" autoAdjust="0"/>
  </p:normalViewPr>
  <p:slideViewPr>
    <p:cSldViewPr>
      <p:cViewPr varScale="1">
        <p:scale>
          <a:sx n="85" d="100"/>
          <a:sy n="85" d="100"/>
        </p:scale>
        <p:origin x="-1368" y="-78"/>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1AA38-8DED-46D5-B50B-F5CCB7F05F98}" type="doc">
      <dgm:prSet loTypeId="urn:microsoft.com/office/officeart/2005/8/layout/list1" loCatId="list" qsTypeId="urn:microsoft.com/office/officeart/2005/8/quickstyle/3d3" qsCatId="3D" csTypeId="urn:microsoft.com/office/officeart/2005/8/colors/accent0_3" csCatId="mainScheme" phldr="1"/>
      <dgm:spPr/>
      <dgm:t>
        <a:bodyPr/>
        <a:lstStyle/>
        <a:p>
          <a:endParaRPr lang="en-US"/>
        </a:p>
      </dgm:t>
    </dgm:pt>
    <dgm:pt modelId="{AF0F274E-DA5E-4D18-875F-EC656649CD8E}">
      <dgm:prSet phldrT="[Text]" custT="1"/>
      <dgm:spPr/>
      <dgm:t>
        <a:bodyPr/>
        <a:lstStyle/>
        <a:p>
          <a:r>
            <a:rPr lang="en-US" sz="1400" u="none" dirty="0" smtClean="0">
              <a:latin typeface="Times New Roman" pitchFamily="18" charset="0"/>
              <a:cs typeface="Times New Roman" pitchFamily="18" charset="0"/>
            </a:rPr>
            <a:t>There should be integration of mental health strategies into core management strategies by creating codes of employment well-being and psychological safety.</a:t>
          </a:r>
          <a:endParaRPr lang="en-US" sz="1400" dirty="0">
            <a:latin typeface="Times New Roman" pitchFamily="18" charset="0"/>
            <a:cs typeface="Times New Roman" pitchFamily="18" charset="0"/>
          </a:endParaRPr>
        </a:p>
      </dgm:t>
    </dgm:pt>
    <dgm:pt modelId="{020518DB-346B-4227-AF76-4AC8E9B06454}" type="parTrans" cxnId="{32B99E4A-872D-4688-B3BB-51A8B859A30E}">
      <dgm:prSet/>
      <dgm:spPr/>
      <dgm:t>
        <a:bodyPr/>
        <a:lstStyle/>
        <a:p>
          <a:endParaRPr lang="en-US" sz="2400"/>
        </a:p>
      </dgm:t>
    </dgm:pt>
    <dgm:pt modelId="{0523AE58-4C2E-4E73-87E0-ED7EDE5447F5}" type="sibTrans" cxnId="{32B99E4A-872D-4688-B3BB-51A8B859A30E}">
      <dgm:prSet/>
      <dgm:spPr/>
      <dgm:t>
        <a:bodyPr/>
        <a:lstStyle/>
        <a:p>
          <a:endParaRPr lang="en-US" sz="2400"/>
        </a:p>
      </dgm:t>
    </dgm:pt>
    <dgm:pt modelId="{8CF60FCB-0EE0-4F3C-AE20-154A15D9C522}">
      <dgm:prSet phldrT="[Text]" custT="1"/>
      <dgm:spPr/>
      <dgm:t>
        <a:bodyPr/>
        <a:lstStyle/>
        <a:p>
          <a:r>
            <a:rPr lang="en-US" sz="1400" u="none" dirty="0" smtClean="0">
              <a:latin typeface="Times New Roman" pitchFamily="18" charset="0"/>
              <a:cs typeface="Times New Roman" pitchFamily="18" charset="0"/>
            </a:rPr>
            <a:t>There should be identification of emotional </a:t>
          </a:r>
          <a:r>
            <a:rPr lang="en-US" sz="1400" u="none" dirty="0" err="1" smtClean="0">
              <a:latin typeface="Times New Roman" pitchFamily="18" charset="0"/>
              <a:cs typeface="Times New Roman" pitchFamily="18" charset="0"/>
            </a:rPr>
            <a:t>labour</a:t>
          </a:r>
          <a:r>
            <a:rPr lang="en-US" sz="1400" u="none" dirty="0" smtClean="0">
              <a:latin typeface="Times New Roman" pitchFamily="18" charset="0"/>
              <a:cs typeface="Times New Roman" pitchFamily="18" charset="0"/>
            </a:rPr>
            <a:t> as a risk factor in hospitality workplaces in the UK.</a:t>
          </a:r>
          <a:endParaRPr lang="en-US" sz="1400" dirty="0">
            <a:latin typeface="Times New Roman" pitchFamily="18" charset="0"/>
            <a:cs typeface="Times New Roman" pitchFamily="18" charset="0"/>
          </a:endParaRPr>
        </a:p>
      </dgm:t>
    </dgm:pt>
    <dgm:pt modelId="{BE43E092-A606-4D20-B107-68F369B0B346}" type="parTrans" cxnId="{E19FFBDA-D746-48C4-A1DF-E15F4828D974}">
      <dgm:prSet/>
      <dgm:spPr/>
      <dgm:t>
        <a:bodyPr/>
        <a:lstStyle/>
        <a:p>
          <a:endParaRPr lang="en-US" sz="2400"/>
        </a:p>
      </dgm:t>
    </dgm:pt>
    <dgm:pt modelId="{BA2F130C-79D6-49D0-B5CF-3C0789463ECE}" type="sibTrans" cxnId="{E19FFBDA-D746-48C4-A1DF-E15F4828D974}">
      <dgm:prSet/>
      <dgm:spPr/>
      <dgm:t>
        <a:bodyPr/>
        <a:lstStyle/>
        <a:p>
          <a:endParaRPr lang="en-US" sz="2400"/>
        </a:p>
      </dgm:t>
    </dgm:pt>
    <dgm:pt modelId="{49897526-974D-4ADE-8CBD-256C922EB598}">
      <dgm:prSet phldrT="[Text]" custT="1"/>
      <dgm:spPr/>
      <dgm:t>
        <a:bodyPr/>
        <a:lstStyle/>
        <a:p>
          <a:r>
            <a:rPr lang="en-US" sz="1400" u="none" dirty="0" smtClean="0">
              <a:latin typeface="Times New Roman" pitchFamily="18" charset="0"/>
              <a:cs typeface="Times New Roman" pitchFamily="18" charset="0"/>
            </a:rPr>
            <a:t>Well-being policies and training should be incorporated to provide a positive work environment and also make the workforce well acquainted with skills to work in a challenging environment.</a:t>
          </a:r>
        </a:p>
      </dgm:t>
    </dgm:pt>
    <dgm:pt modelId="{09F2D73F-ED4C-4461-A32E-EEF5A66CC123}" type="parTrans" cxnId="{EF895F8B-5BC8-4B3A-A9C4-15C36CC998E0}">
      <dgm:prSet/>
      <dgm:spPr/>
      <dgm:t>
        <a:bodyPr/>
        <a:lstStyle/>
        <a:p>
          <a:endParaRPr lang="en-US" sz="2400"/>
        </a:p>
      </dgm:t>
    </dgm:pt>
    <dgm:pt modelId="{5D767D16-C98E-4A9E-8855-0B2AEBB5DEDB}" type="sibTrans" cxnId="{EF895F8B-5BC8-4B3A-A9C4-15C36CC998E0}">
      <dgm:prSet/>
      <dgm:spPr/>
      <dgm:t>
        <a:bodyPr/>
        <a:lstStyle/>
        <a:p>
          <a:endParaRPr lang="en-US" sz="2400"/>
        </a:p>
      </dgm:t>
    </dgm:pt>
    <dgm:pt modelId="{2C361C21-BC06-4101-8640-17378894AF24}" type="pres">
      <dgm:prSet presAssocID="{9621AA38-8DED-46D5-B50B-F5CCB7F05F98}" presName="linear" presStyleCnt="0">
        <dgm:presLayoutVars>
          <dgm:dir/>
          <dgm:animLvl val="lvl"/>
          <dgm:resizeHandles val="exact"/>
        </dgm:presLayoutVars>
      </dgm:prSet>
      <dgm:spPr/>
      <dgm:t>
        <a:bodyPr/>
        <a:lstStyle/>
        <a:p>
          <a:endParaRPr lang="en-US"/>
        </a:p>
      </dgm:t>
    </dgm:pt>
    <dgm:pt modelId="{F741072A-C41C-4D3E-B9BE-5003B92DCE3C}" type="pres">
      <dgm:prSet presAssocID="{AF0F274E-DA5E-4D18-875F-EC656649CD8E}" presName="parentLin" presStyleCnt="0"/>
      <dgm:spPr/>
    </dgm:pt>
    <dgm:pt modelId="{16D0977A-38A8-4AE6-A37E-239F59CE94EC}" type="pres">
      <dgm:prSet presAssocID="{AF0F274E-DA5E-4D18-875F-EC656649CD8E}" presName="parentLeftMargin" presStyleLbl="node1" presStyleIdx="0" presStyleCnt="3"/>
      <dgm:spPr/>
      <dgm:t>
        <a:bodyPr/>
        <a:lstStyle/>
        <a:p>
          <a:endParaRPr lang="en-US"/>
        </a:p>
      </dgm:t>
    </dgm:pt>
    <dgm:pt modelId="{19354014-D686-46A1-BF16-9AD432EAEA91}" type="pres">
      <dgm:prSet presAssocID="{AF0F274E-DA5E-4D18-875F-EC656649CD8E}" presName="parentText" presStyleLbl="node1" presStyleIdx="0" presStyleCnt="3">
        <dgm:presLayoutVars>
          <dgm:chMax val="0"/>
          <dgm:bulletEnabled val="1"/>
        </dgm:presLayoutVars>
      </dgm:prSet>
      <dgm:spPr/>
      <dgm:t>
        <a:bodyPr/>
        <a:lstStyle/>
        <a:p>
          <a:endParaRPr lang="en-US"/>
        </a:p>
      </dgm:t>
    </dgm:pt>
    <dgm:pt modelId="{C6229A5F-101F-446D-B1A5-DF8607DC20B5}" type="pres">
      <dgm:prSet presAssocID="{AF0F274E-DA5E-4D18-875F-EC656649CD8E}" presName="negativeSpace" presStyleCnt="0"/>
      <dgm:spPr/>
    </dgm:pt>
    <dgm:pt modelId="{C727DC88-82DB-4332-B1C2-A99182981543}" type="pres">
      <dgm:prSet presAssocID="{AF0F274E-DA5E-4D18-875F-EC656649CD8E}" presName="childText" presStyleLbl="conFgAcc1" presStyleIdx="0" presStyleCnt="3">
        <dgm:presLayoutVars>
          <dgm:bulletEnabled val="1"/>
        </dgm:presLayoutVars>
      </dgm:prSet>
      <dgm:spPr/>
    </dgm:pt>
    <dgm:pt modelId="{7784450D-D59A-4F52-8610-4628FFCFD32F}" type="pres">
      <dgm:prSet presAssocID="{0523AE58-4C2E-4E73-87E0-ED7EDE5447F5}" presName="spaceBetweenRectangles" presStyleCnt="0"/>
      <dgm:spPr/>
    </dgm:pt>
    <dgm:pt modelId="{48F11FCD-3F47-40D8-AA6E-A056C5EA6B96}" type="pres">
      <dgm:prSet presAssocID="{8CF60FCB-0EE0-4F3C-AE20-154A15D9C522}" presName="parentLin" presStyleCnt="0"/>
      <dgm:spPr/>
    </dgm:pt>
    <dgm:pt modelId="{78C60354-42BB-4C87-B9CD-F32DFD525856}" type="pres">
      <dgm:prSet presAssocID="{8CF60FCB-0EE0-4F3C-AE20-154A15D9C522}" presName="parentLeftMargin" presStyleLbl="node1" presStyleIdx="0" presStyleCnt="3"/>
      <dgm:spPr/>
      <dgm:t>
        <a:bodyPr/>
        <a:lstStyle/>
        <a:p>
          <a:endParaRPr lang="en-US"/>
        </a:p>
      </dgm:t>
    </dgm:pt>
    <dgm:pt modelId="{BC40912D-D2E5-4F60-8FAD-954A26D5F5F6}" type="pres">
      <dgm:prSet presAssocID="{8CF60FCB-0EE0-4F3C-AE20-154A15D9C522}" presName="parentText" presStyleLbl="node1" presStyleIdx="1" presStyleCnt="3">
        <dgm:presLayoutVars>
          <dgm:chMax val="0"/>
          <dgm:bulletEnabled val="1"/>
        </dgm:presLayoutVars>
      </dgm:prSet>
      <dgm:spPr/>
      <dgm:t>
        <a:bodyPr/>
        <a:lstStyle/>
        <a:p>
          <a:endParaRPr lang="en-US"/>
        </a:p>
      </dgm:t>
    </dgm:pt>
    <dgm:pt modelId="{CBC63528-ACE0-4669-A7E8-76DFD271583C}" type="pres">
      <dgm:prSet presAssocID="{8CF60FCB-0EE0-4F3C-AE20-154A15D9C522}" presName="negativeSpace" presStyleCnt="0"/>
      <dgm:spPr/>
    </dgm:pt>
    <dgm:pt modelId="{72BFA066-C45E-4082-A2B6-F02EBAA89596}" type="pres">
      <dgm:prSet presAssocID="{8CF60FCB-0EE0-4F3C-AE20-154A15D9C522}" presName="childText" presStyleLbl="conFgAcc1" presStyleIdx="1" presStyleCnt="3">
        <dgm:presLayoutVars>
          <dgm:bulletEnabled val="1"/>
        </dgm:presLayoutVars>
      </dgm:prSet>
      <dgm:spPr/>
    </dgm:pt>
    <dgm:pt modelId="{4353B9FD-3A15-431F-AC86-E634D2ABD961}" type="pres">
      <dgm:prSet presAssocID="{BA2F130C-79D6-49D0-B5CF-3C0789463ECE}" presName="spaceBetweenRectangles" presStyleCnt="0"/>
      <dgm:spPr/>
    </dgm:pt>
    <dgm:pt modelId="{51B8851F-AEB0-4FC8-B994-17CC7A9B1040}" type="pres">
      <dgm:prSet presAssocID="{49897526-974D-4ADE-8CBD-256C922EB598}" presName="parentLin" presStyleCnt="0"/>
      <dgm:spPr/>
    </dgm:pt>
    <dgm:pt modelId="{4ED5C8C1-C90D-4920-AC1C-75877640AD72}" type="pres">
      <dgm:prSet presAssocID="{49897526-974D-4ADE-8CBD-256C922EB598}" presName="parentLeftMargin" presStyleLbl="node1" presStyleIdx="1" presStyleCnt="3"/>
      <dgm:spPr/>
      <dgm:t>
        <a:bodyPr/>
        <a:lstStyle/>
        <a:p>
          <a:endParaRPr lang="en-US"/>
        </a:p>
      </dgm:t>
    </dgm:pt>
    <dgm:pt modelId="{098067E9-9534-408D-BFD7-1D3F420738C7}" type="pres">
      <dgm:prSet presAssocID="{49897526-974D-4ADE-8CBD-256C922EB598}" presName="parentText" presStyleLbl="node1" presStyleIdx="2" presStyleCnt="3">
        <dgm:presLayoutVars>
          <dgm:chMax val="0"/>
          <dgm:bulletEnabled val="1"/>
        </dgm:presLayoutVars>
      </dgm:prSet>
      <dgm:spPr/>
      <dgm:t>
        <a:bodyPr/>
        <a:lstStyle/>
        <a:p>
          <a:endParaRPr lang="en-US"/>
        </a:p>
      </dgm:t>
    </dgm:pt>
    <dgm:pt modelId="{AF7E5FDF-58E3-4177-9A3E-B6DC72361715}" type="pres">
      <dgm:prSet presAssocID="{49897526-974D-4ADE-8CBD-256C922EB598}" presName="negativeSpace" presStyleCnt="0"/>
      <dgm:spPr/>
    </dgm:pt>
    <dgm:pt modelId="{C7A1C544-2CA0-4D79-807C-FB452E5D05A3}" type="pres">
      <dgm:prSet presAssocID="{49897526-974D-4ADE-8CBD-256C922EB598}" presName="childText" presStyleLbl="conFgAcc1" presStyleIdx="2" presStyleCnt="3">
        <dgm:presLayoutVars>
          <dgm:bulletEnabled val="1"/>
        </dgm:presLayoutVars>
      </dgm:prSet>
      <dgm:spPr/>
    </dgm:pt>
  </dgm:ptLst>
  <dgm:cxnLst>
    <dgm:cxn modelId="{CCB26277-8340-43A7-B1A3-C6C74C75980F}" type="presOf" srcId="{9621AA38-8DED-46D5-B50B-F5CCB7F05F98}" destId="{2C361C21-BC06-4101-8640-17378894AF24}" srcOrd="0" destOrd="0" presId="urn:microsoft.com/office/officeart/2005/8/layout/list1"/>
    <dgm:cxn modelId="{B0D452E9-D297-4706-9D01-25832B008410}" type="presOf" srcId="{8CF60FCB-0EE0-4F3C-AE20-154A15D9C522}" destId="{78C60354-42BB-4C87-B9CD-F32DFD525856}" srcOrd="0" destOrd="0" presId="urn:microsoft.com/office/officeart/2005/8/layout/list1"/>
    <dgm:cxn modelId="{E19FFBDA-D746-48C4-A1DF-E15F4828D974}" srcId="{9621AA38-8DED-46D5-B50B-F5CCB7F05F98}" destId="{8CF60FCB-0EE0-4F3C-AE20-154A15D9C522}" srcOrd="1" destOrd="0" parTransId="{BE43E092-A606-4D20-B107-68F369B0B346}" sibTransId="{BA2F130C-79D6-49D0-B5CF-3C0789463ECE}"/>
    <dgm:cxn modelId="{EF895F8B-5BC8-4B3A-A9C4-15C36CC998E0}" srcId="{9621AA38-8DED-46D5-B50B-F5CCB7F05F98}" destId="{49897526-974D-4ADE-8CBD-256C922EB598}" srcOrd="2" destOrd="0" parTransId="{09F2D73F-ED4C-4461-A32E-EEF5A66CC123}" sibTransId="{5D767D16-C98E-4A9E-8855-0B2AEBB5DEDB}"/>
    <dgm:cxn modelId="{A7E9DBB4-19A8-43D8-AA69-6D2EEA648179}" type="presOf" srcId="{AF0F274E-DA5E-4D18-875F-EC656649CD8E}" destId="{19354014-D686-46A1-BF16-9AD432EAEA91}" srcOrd="1" destOrd="0" presId="urn:microsoft.com/office/officeart/2005/8/layout/list1"/>
    <dgm:cxn modelId="{30705F1A-FB84-4911-A988-AD2A4FB89D3B}" type="presOf" srcId="{AF0F274E-DA5E-4D18-875F-EC656649CD8E}" destId="{16D0977A-38A8-4AE6-A37E-239F59CE94EC}" srcOrd="0" destOrd="0" presId="urn:microsoft.com/office/officeart/2005/8/layout/list1"/>
    <dgm:cxn modelId="{9587CE5E-942D-4957-8758-5E92FC02BCD8}" type="presOf" srcId="{8CF60FCB-0EE0-4F3C-AE20-154A15D9C522}" destId="{BC40912D-D2E5-4F60-8FAD-954A26D5F5F6}" srcOrd="1" destOrd="0" presId="urn:microsoft.com/office/officeart/2005/8/layout/list1"/>
    <dgm:cxn modelId="{8C6AC0B5-CE74-4DF8-B7ED-10769F82B04A}" type="presOf" srcId="{49897526-974D-4ADE-8CBD-256C922EB598}" destId="{4ED5C8C1-C90D-4920-AC1C-75877640AD72}" srcOrd="0" destOrd="0" presId="urn:microsoft.com/office/officeart/2005/8/layout/list1"/>
    <dgm:cxn modelId="{671F068A-9BC1-428D-B39B-54FDF0245EDA}" type="presOf" srcId="{49897526-974D-4ADE-8CBD-256C922EB598}" destId="{098067E9-9534-408D-BFD7-1D3F420738C7}" srcOrd="1" destOrd="0" presId="urn:microsoft.com/office/officeart/2005/8/layout/list1"/>
    <dgm:cxn modelId="{32B99E4A-872D-4688-B3BB-51A8B859A30E}" srcId="{9621AA38-8DED-46D5-B50B-F5CCB7F05F98}" destId="{AF0F274E-DA5E-4D18-875F-EC656649CD8E}" srcOrd="0" destOrd="0" parTransId="{020518DB-346B-4227-AF76-4AC8E9B06454}" sibTransId="{0523AE58-4C2E-4E73-87E0-ED7EDE5447F5}"/>
    <dgm:cxn modelId="{4713899E-C596-4B8E-B77C-014AEDC85851}" type="presParOf" srcId="{2C361C21-BC06-4101-8640-17378894AF24}" destId="{F741072A-C41C-4D3E-B9BE-5003B92DCE3C}" srcOrd="0" destOrd="0" presId="urn:microsoft.com/office/officeart/2005/8/layout/list1"/>
    <dgm:cxn modelId="{66345055-9F29-4E87-BF90-09CF18D8BCBA}" type="presParOf" srcId="{F741072A-C41C-4D3E-B9BE-5003B92DCE3C}" destId="{16D0977A-38A8-4AE6-A37E-239F59CE94EC}" srcOrd="0" destOrd="0" presId="urn:microsoft.com/office/officeart/2005/8/layout/list1"/>
    <dgm:cxn modelId="{B9BEB333-5373-43E2-933E-1E1A0AFCA723}" type="presParOf" srcId="{F741072A-C41C-4D3E-B9BE-5003B92DCE3C}" destId="{19354014-D686-46A1-BF16-9AD432EAEA91}" srcOrd="1" destOrd="0" presId="urn:microsoft.com/office/officeart/2005/8/layout/list1"/>
    <dgm:cxn modelId="{9D5B88C6-BDF7-4784-AFCC-F3F4AF611A95}" type="presParOf" srcId="{2C361C21-BC06-4101-8640-17378894AF24}" destId="{C6229A5F-101F-446D-B1A5-DF8607DC20B5}" srcOrd="1" destOrd="0" presId="urn:microsoft.com/office/officeart/2005/8/layout/list1"/>
    <dgm:cxn modelId="{31BD7E21-959B-4FD1-84C9-F933118C6A77}" type="presParOf" srcId="{2C361C21-BC06-4101-8640-17378894AF24}" destId="{C727DC88-82DB-4332-B1C2-A99182981543}" srcOrd="2" destOrd="0" presId="urn:microsoft.com/office/officeart/2005/8/layout/list1"/>
    <dgm:cxn modelId="{0D69F9EE-A37E-44D7-9BA7-9FC5DB5D7297}" type="presParOf" srcId="{2C361C21-BC06-4101-8640-17378894AF24}" destId="{7784450D-D59A-4F52-8610-4628FFCFD32F}" srcOrd="3" destOrd="0" presId="urn:microsoft.com/office/officeart/2005/8/layout/list1"/>
    <dgm:cxn modelId="{B1FDF404-4BDC-402C-A721-E9561DCA4E25}" type="presParOf" srcId="{2C361C21-BC06-4101-8640-17378894AF24}" destId="{48F11FCD-3F47-40D8-AA6E-A056C5EA6B96}" srcOrd="4" destOrd="0" presId="urn:microsoft.com/office/officeart/2005/8/layout/list1"/>
    <dgm:cxn modelId="{6C961EAB-D6DF-4305-B9F3-D13399B1F82D}" type="presParOf" srcId="{48F11FCD-3F47-40D8-AA6E-A056C5EA6B96}" destId="{78C60354-42BB-4C87-B9CD-F32DFD525856}" srcOrd="0" destOrd="0" presId="urn:microsoft.com/office/officeart/2005/8/layout/list1"/>
    <dgm:cxn modelId="{B1315E5E-7AA3-4CB6-81B9-D2719D43F35A}" type="presParOf" srcId="{48F11FCD-3F47-40D8-AA6E-A056C5EA6B96}" destId="{BC40912D-D2E5-4F60-8FAD-954A26D5F5F6}" srcOrd="1" destOrd="0" presId="urn:microsoft.com/office/officeart/2005/8/layout/list1"/>
    <dgm:cxn modelId="{568F550A-8790-4E30-A0BB-2C79CA9F9774}" type="presParOf" srcId="{2C361C21-BC06-4101-8640-17378894AF24}" destId="{CBC63528-ACE0-4669-A7E8-76DFD271583C}" srcOrd="5" destOrd="0" presId="urn:microsoft.com/office/officeart/2005/8/layout/list1"/>
    <dgm:cxn modelId="{60839F47-062E-423A-B091-88A56DDA2389}" type="presParOf" srcId="{2C361C21-BC06-4101-8640-17378894AF24}" destId="{72BFA066-C45E-4082-A2B6-F02EBAA89596}" srcOrd="6" destOrd="0" presId="urn:microsoft.com/office/officeart/2005/8/layout/list1"/>
    <dgm:cxn modelId="{E7143FDB-03E1-40F1-AFBC-71427081FCA6}" type="presParOf" srcId="{2C361C21-BC06-4101-8640-17378894AF24}" destId="{4353B9FD-3A15-431F-AC86-E634D2ABD961}" srcOrd="7" destOrd="0" presId="urn:microsoft.com/office/officeart/2005/8/layout/list1"/>
    <dgm:cxn modelId="{2F2B3953-11DD-4588-BEF4-17663B58F0C1}" type="presParOf" srcId="{2C361C21-BC06-4101-8640-17378894AF24}" destId="{51B8851F-AEB0-4FC8-B994-17CC7A9B1040}" srcOrd="8" destOrd="0" presId="urn:microsoft.com/office/officeart/2005/8/layout/list1"/>
    <dgm:cxn modelId="{CDB8F3CF-D934-4E88-B157-A67E47C69B1A}" type="presParOf" srcId="{51B8851F-AEB0-4FC8-B994-17CC7A9B1040}" destId="{4ED5C8C1-C90D-4920-AC1C-75877640AD72}" srcOrd="0" destOrd="0" presId="urn:microsoft.com/office/officeart/2005/8/layout/list1"/>
    <dgm:cxn modelId="{84590C45-8AB0-486F-8901-ED43BDA94727}" type="presParOf" srcId="{51B8851F-AEB0-4FC8-B994-17CC7A9B1040}" destId="{098067E9-9534-408D-BFD7-1D3F420738C7}" srcOrd="1" destOrd="0" presId="urn:microsoft.com/office/officeart/2005/8/layout/list1"/>
    <dgm:cxn modelId="{CD2E94DD-FF26-47BF-98B8-500047753FE6}" type="presParOf" srcId="{2C361C21-BC06-4101-8640-17378894AF24}" destId="{AF7E5FDF-58E3-4177-9A3E-B6DC72361715}" srcOrd="9" destOrd="0" presId="urn:microsoft.com/office/officeart/2005/8/layout/list1"/>
    <dgm:cxn modelId="{E9A53481-B2D7-4934-A63E-7126DD57C23C}" type="presParOf" srcId="{2C361C21-BC06-4101-8640-17378894AF24}" destId="{C7A1C544-2CA0-4D79-807C-FB452E5D05A3}" srcOrd="10" destOrd="0" presId="urn:microsoft.com/office/officeart/2005/8/layout/list1"/>
  </dgm:cxnLst>
  <dgm:bg/>
  <dgm:whole/>
</dgm:dataModel>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311BD8-4507-4A44-B998-A4713B503EBF}" type="datetimeFigureOut">
              <a:rPr lang="en-US" smtClean="0"/>
              <a:pPr/>
              <a:t>2/5/2026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5D9FC6-50F6-46E6-AAFC-58BC701F394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One of the serious concerns in the UK hospitality sector has been the poor mental health of the workforce. The workforce is subjected to working long hours, and the sector also faces issues related to staff shortage and intense pressure for maintaining excellent service standards. One of the key elements in the UK hospitality sector is emotional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for which constant emotional control of the workforce is required. However, these situations incur a negative impact on the mental health of the employees, which has a negative impact on productivity and service quality of the workforce.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5D9FC6-50F6-46E6-AAFC-58BC701F3941}"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Mental health is a serious problem in the UK hospitality sector, which is evident is 70% of the workforce feels workload pressure. The excessive work pressure also compels 45% of the workforce to take time off from their work, and this is also a contributory factor to the high staff turnover rate in the hospitality sector, amounting to more than 52%. The hospitality sector significantly contributes to the country's economy by creating job opportunities for approximately 3.5 million people. Therefore, it is essential to </a:t>
            </a:r>
            <a:r>
              <a:rPr lang="en-US" sz="1200" kern="1200" dirty="0" err="1" smtClean="0">
                <a:solidFill>
                  <a:schemeClr val="tx1"/>
                </a:solidFill>
                <a:latin typeface="+mn-lt"/>
                <a:ea typeface="+mn-ea"/>
                <a:cs typeface="+mn-cs"/>
              </a:rPr>
              <a:t>analyse</a:t>
            </a:r>
            <a:r>
              <a:rPr lang="en-US" sz="1200" kern="1200" dirty="0" smtClean="0">
                <a:solidFill>
                  <a:schemeClr val="tx1"/>
                </a:solidFill>
                <a:latin typeface="+mn-lt"/>
                <a:ea typeface="+mn-ea"/>
                <a:cs typeface="+mn-cs"/>
              </a:rPr>
              <a:t> these issues to develop relevant policies for managing work-related stress. </a:t>
            </a: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primary reason contributing to the poor mental health of the workforce within the hospitality industry of the UK is the embedding of emotional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into everyday delivery of service. There are expectations from the workforce to stay polite, friendly and calm even in stressful situations. Henceforth, the employees are needed to regulate their emotions on a continual basis and also not show their vulnerable sides in front of the guests. This further aggravates the mental health of the workers, resulting in stress, anxiety and burnout.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5D9FC6-50F6-46E6-AAFC-58BC701F3941}"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Literature Review showcases the significant impact of emotional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on burnout of the workforce in the hospitality sector of the UK. The workforce is required to constantly regulate their emotions during service delivery, which results in emotional suppression, thereby culminating in detachment and emotional exhaustion. There is also a significant role of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support, as a dearth of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support could culminate in further aggravating poor mental health conditions of the workforce. The support provided by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helps in workload management and implementing structured interventions for reducing adverse psychological impact on the workforce. </a:t>
            </a: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There is a prevalence of a negative relationship between employee well-being, burnout and job satisfaction, where burnout stems from emotional exhaustion and is a contributory factor to reduced engagement and motivation of the workforce. Burnout among staff in the hospitality industry leads to withdrawal and disengaging </a:t>
            </a:r>
            <a:r>
              <a:rPr lang="en-US" sz="1200" kern="1200" dirty="0" err="1" smtClean="0">
                <a:solidFill>
                  <a:schemeClr val="tx1"/>
                </a:solidFill>
                <a:latin typeface="+mn-lt"/>
                <a:ea typeface="+mn-ea"/>
                <a:cs typeface="+mn-cs"/>
              </a:rPr>
              <a:t>behaviours</a:t>
            </a:r>
            <a:r>
              <a:rPr lang="en-US" sz="1200" kern="1200" dirty="0" smtClean="0">
                <a:solidFill>
                  <a:schemeClr val="tx1"/>
                </a:solidFill>
                <a:latin typeface="+mn-lt"/>
                <a:ea typeface="+mn-ea"/>
                <a:cs typeface="+mn-cs"/>
              </a:rPr>
              <a:t>. Moreover, the constant fear related to job insecurity is also a contributory factor to their burnout. Thus, burnout further results in a mental health crisis among the workforce due to constant demand for emotional regulation. This issue is more prominent among frontline staff working in the hospitality sector. </a:t>
            </a: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There is strong focus of UK government on well-being and good health of workforce. The strength of this lies in strict rules for psychological and physical health; however, the limitation is poor enforcement. There is also an initiative from the end of government to enhance employee well-being, and the strength lies in enhancing salaries and incentives for extra hours of work. However, high turnover in the sector increases costs of training and recruitment.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5D9FC6-50F6-46E6-AAFC-58BC701F3941}"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social factor influencing the hospitality sector is reliance on the young workforce, and most of them belong to the age group of 16-24 years. However, almost half of the workforce in the sector has reported heavy burnout, and the reason lies in a lack of work experience and poor emotional regulation skills. A strength identified in this regard is the provision of training by Whitbread Plc, and the limitation includes a lack of focus on emotional regulation. There is integration of advanced technologies such as AI </a:t>
            </a:r>
            <a:r>
              <a:rPr lang="en-US" sz="1200" kern="1200" dirty="0" err="1" smtClean="0">
                <a:solidFill>
                  <a:schemeClr val="tx1"/>
                </a:solidFill>
                <a:latin typeface="+mn-lt"/>
                <a:ea typeface="+mn-ea"/>
                <a:cs typeface="+mn-cs"/>
              </a:rPr>
              <a:t>chatbots</a:t>
            </a:r>
            <a:r>
              <a:rPr lang="en-US" sz="1200" kern="1200" dirty="0" smtClean="0">
                <a:solidFill>
                  <a:schemeClr val="tx1"/>
                </a:solidFill>
                <a:latin typeface="+mn-lt"/>
                <a:ea typeface="+mn-ea"/>
                <a:cs typeface="+mn-cs"/>
              </a:rPr>
              <a:t>, self-service kiosks and automated check-ins; the strength of which lies in reducing the workload of the workforce; however, this reduces human interface.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5D9FC6-50F6-46E6-AAFC-58BC701F3941}"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legal impact is witnessed through the duty entrusted to employers under the Employment Rights Act 2025 for the prevention of health issues of the workforce in the form of stress, anxiety and burnout. The impact of burnout is witnessed in increased absenteeism and turnover rate, and thus, the hotels are driven to provide assistance </a:t>
            </a:r>
            <a:r>
              <a:rPr lang="en-US" sz="1200" kern="1200" dirty="0" err="1" smtClean="0">
                <a:solidFill>
                  <a:schemeClr val="tx1"/>
                </a:solidFill>
                <a:latin typeface="+mn-lt"/>
                <a:ea typeface="+mn-ea"/>
                <a:cs typeface="+mn-cs"/>
              </a:rPr>
              <a:t>programmes</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counselling</a:t>
            </a:r>
            <a:r>
              <a:rPr lang="en-US" sz="1200" kern="1200" dirty="0" smtClean="0">
                <a:solidFill>
                  <a:schemeClr val="tx1"/>
                </a:solidFill>
                <a:latin typeface="+mn-lt"/>
                <a:ea typeface="+mn-ea"/>
                <a:cs typeface="+mn-cs"/>
              </a:rPr>
              <a:t> services to the workforce. Despite the strength of emotional recovery, the limitation lies in the lack of addressing emotional exhaustion. The environmental influence is witnessed through sustainable employee well-being regulations. </a:t>
            </a: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conclusion, the key factors contributing to mental health challenges in the UK hospitality industry are workload, structural pressure and emotional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There is a negative impact of burnout on employee well-being,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sustainability and service quality. There are certain initiatives; however, the limitation lies in proper enforcement and addressing the emotional exhaustion of the workforce. </a:t>
            </a: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Thus, it is important for the hospitality sector to focus on meeting motivational needs such as adequate remuneration as a physiological need and job security as a security need. Well-being policies should be initiated along with adequate training for the </a:t>
            </a:r>
            <a:r>
              <a:rPr lang="en-US" sz="1200" kern="1200" dirty="0" err="1" smtClean="0">
                <a:solidFill>
                  <a:schemeClr val="tx1"/>
                </a:solidFill>
                <a:latin typeface="+mn-lt"/>
                <a:ea typeface="+mn-ea"/>
                <a:cs typeface="+mn-cs"/>
              </a:rPr>
              <a:t>fulfilment</a:t>
            </a:r>
            <a:r>
              <a:rPr lang="en-US" sz="1200" kern="1200" dirty="0" smtClean="0">
                <a:solidFill>
                  <a:schemeClr val="tx1"/>
                </a:solidFill>
                <a:latin typeface="+mn-lt"/>
                <a:ea typeface="+mn-ea"/>
                <a:cs typeface="+mn-cs"/>
              </a:rPr>
              <a:t> of esteem needs fulfillment of the workforce. </a:t>
            </a:r>
            <a:br>
              <a:rPr lang="en-US" sz="1200" kern="1200" dirty="0" smtClean="0">
                <a:solidFill>
                  <a:schemeClr val="tx1"/>
                </a:solidFill>
                <a:latin typeface="+mn-lt"/>
                <a:ea typeface="+mn-ea"/>
                <a:cs typeface="+mn-cs"/>
              </a:rPr>
            </a:b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25D9FC6-50F6-46E6-AAFC-58BC701F3941}"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2/5/2026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latin typeface="Times New Roman" pitchFamily="18" charset="0"/>
                <a:cs typeface="Times New Roman" pitchFamily="18" charset="0"/>
              </a:rPr>
              <a:t>BA (</a:t>
            </a:r>
            <a:r>
              <a:rPr lang="en-US" b="1" dirty="0" err="1" smtClean="0">
                <a:latin typeface="Times New Roman" pitchFamily="18" charset="0"/>
                <a:cs typeface="Times New Roman" pitchFamily="18" charset="0"/>
              </a:rPr>
              <a:t>Hons</a:t>
            </a:r>
            <a:r>
              <a:rPr lang="en-US" b="1" dirty="0" smtClean="0">
                <a:latin typeface="Times New Roman" pitchFamily="18" charset="0"/>
                <a:cs typeface="Times New Roman" pitchFamily="18" charset="0"/>
              </a:rPr>
              <a:t>) Hospitality &amp; Hotel Management Module Handbook Spring Term 2026</a:t>
            </a:r>
            <a:r>
              <a:rPr lang="en-US" dirty="0" smtClean="0">
                <a:latin typeface="Times New Roman" pitchFamily="18" charset="0"/>
                <a:cs typeface="Times New Roman" pitchFamily="18" charset="0"/>
              </a:rPr>
              <a:t/>
            </a:r>
            <a:br>
              <a:rPr lang="en-US" dirty="0" smtClean="0">
                <a:latin typeface="Times New Roman" pitchFamily="18" charset="0"/>
                <a:cs typeface="Times New Roman" pitchFamily="18" charset="0"/>
              </a:rPr>
            </a:br>
            <a:r>
              <a:rPr lang="en-US" b="1" dirty="0" smtClean="0">
                <a:latin typeface="Times New Roman" pitchFamily="18" charset="0"/>
                <a:cs typeface="Times New Roman" pitchFamily="18" charset="0"/>
              </a:rPr>
              <a:t>Contemporary Themes in the Hotel and Hospitality Sector</a:t>
            </a:r>
            <a:r>
              <a:rPr lang="en-US" dirty="0" smtClean="0">
                <a:latin typeface="Times New Roman" pitchFamily="18" charset="0"/>
                <a:cs typeface="Times New Roman" pitchFamily="18" charset="0"/>
              </a:rPr>
              <a:t/>
            </a:r>
            <a:br>
              <a:rPr lang="en-US" dirty="0" smtClean="0">
                <a:latin typeface="Times New Roman" pitchFamily="18" charset="0"/>
                <a:cs typeface="Times New Roman" pitchFamily="18" charset="0"/>
              </a:rPr>
            </a:br>
            <a:r>
              <a:rPr lang="en-US" b="1" dirty="0" smtClean="0">
                <a:latin typeface="Times New Roman" pitchFamily="18" charset="0"/>
                <a:cs typeface="Times New Roman" pitchFamily="18" charset="0"/>
              </a:rPr>
              <a:t>BMIH6001: Level 6</a:t>
            </a:r>
            <a:endParaRPr lang="en-US"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itchFamily="18" charset="0"/>
                <a:cs typeface="Times New Roman" pitchFamily="18" charset="0"/>
              </a:rPr>
              <a:t>Introduction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0" y="1276350"/>
            <a:ext cx="4038600" cy="3867150"/>
          </a:xfrm>
        </p:spPr>
        <p:txBody>
          <a:bodyPr>
            <a:normAutofit/>
          </a:bodyPr>
          <a:lstStyle/>
          <a:p>
            <a:pPr lvl="0" algn="just">
              <a:lnSpc>
                <a:spcPct val="170000"/>
              </a:lnSpc>
            </a:pPr>
            <a:r>
              <a:rPr lang="en-US" sz="1400" dirty="0" smtClean="0">
                <a:latin typeface="Times New Roman" pitchFamily="18" charset="0"/>
                <a:cs typeface="Times New Roman" pitchFamily="18" charset="0"/>
              </a:rPr>
              <a:t>One of the critical issues in the UK hospitality sector is mental health, and the possible reasons are long working hours, high service pressure and </a:t>
            </a:r>
            <a:r>
              <a:rPr lang="en-US" sz="1400" dirty="0" err="1" smtClean="0">
                <a:latin typeface="Times New Roman" pitchFamily="18" charset="0"/>
                <a:cs typeface="Times New Roman" pitchFamily="18" charset="0"/>
              </a:rPr>
              <a:t>labour</a:t>
            </a:r>
            <a:r>
              <a:rPr lang="en-US" sz="1400" dirty="0" smtClean="0">
                <a:latin typeface="Times New Roman" pitchFamily="18" charset="0"/>
                <a:cs typeface="Times New Roman" pitchFamily="18" charset="0"/>
              </a:rPr>
              <a:t> shortage faced by the workforce in the UK hospitality sector. Moreover, the workforce also comes across emotional </a:t>
            </a:r>
            <a:r>
              <a:rPr lang="en-US" sz="1400" dirty="0" err="1" smtClean="0">
                <a:latin typeface="Times New Roman" pitchFamily="18" charset="0"/>
                <a:cs typeface="Times New Roman" pitchFamily="18" charset="0"/>
              </a:rPr>
              <a:t>labour</a:t>
            </a:r>
            <a:r>
              <a:rPr lang="en-US" sz="1400" dirty="0" smtClean="0">
                <a:latin typeface="Times New Roman" pitchFamily="18" charset="0"/>
                <a:cs typeface="Times New Roman" pitchFamily="18" charset="0"/>
              </a:rPr>
              <a:t> in guest-facing roles. The workforce has poor mental well-being, which in turn affects service quality, employees and business sustainability in the long run.</a:t>
            </a:r>
          </a:p>
        </p:txBody>
      </p:sp>
      <p:pic>
        <p:nvPicPr>
          <p:cNvPr id="2050" name="Picture 2"/>
          <p:cNvPicPr>
            <a:picLocks noChangeAspect="1" noChangeArrowheads="1"/>
          </p:cNvPicPr>
          <p:nvPr/>
        </p:nvPicPr>
        <p:blipFill>
          <a:blip r:embed="rId3"/>
          <a:srcRect/>
          <a:stretch>
            <a:fillRect/>
          </a:stretch>
        </p:blipFill>
        <p:spPr bwMode="auto">
          <a:xfrm>
            <a:off x="4114800" y="1657350"/>
            <a:ext cx="4648200" cy="28194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Problem background</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0" y="1352550"/>
            <a:ext cx="3657600" cy="3790950"/>
          </a:xfrm>
        </p:spPr>
        <p:txBody>
          <a:bodyPr>
            <a:normAutofit/>
          </a:bodyPr>
          <a:lstStyle/>
          <a:p>
            <a:pPr lvl="0" algn="just">
              <a:lnSpc>
                <a:spcPct val="170000"/>
              </a:lnSpc>
            </a:pPr>
            <a:r>
              <a:rPr lang="en-US" sz="1400" dirty="0" smtClean="0">
                <a:latin typeface="Times New Roman" pitchFamily="18" charset="0"/>
                <a:cs typeface="Times New Roman" pitchFamily="18" charset="0"/>
              </a:rPr>
              <a:t>Work pressure and overload are faced by 70% of the hospitality workers in the UK (</a:t>
            </a:r>
            <a:r>
              <a:rPr lang="en-US" sz="1400" dirty="0" err="1" smtClean="0">
                <a:latin typeface="Times New Roman" pitchFamily="18" charset="0"/>
                <a:cs typeface="Times New Roman" pitchFamily="18" charset="0"/>
              </a:rPr>
              <a:t>Kotera</a:t>
            </a:r>
            <a:r>
              <a:rPr lang="en-US" sz="1400" dirty="0" smtClean="0">
                <a:latin typeface="Times New Roman" pitchFamily="18" charset="0"/>
                <a:cs typeface="Times New Roman" pitchFamily="18" charset="0"/>
              </a:rPr>
              <a:t> </a:t>
            </a:r>
            <a:r>
              <a:rPr lang="en-US" sz="1400" i="1" dirty="0" smtClean="0">
                <a:latin typeface="Times New Roman" pitchFamily="18" charset="0"/>
                <a:cs typeface="Times New Roman" pitchFamily="18" charset="0"/>
              </a:rPr>
              <a:t>et al. </a:t>
            </a:r>
            <a:r>
              <a:rPr lang="en-US" sz="1400" dirty="0" smtClean="0">
                <a:latin typeface="Times New Roman" pitchFamily="18" charset="0"/>
                <a:cs typeface="Times New Roman" pitchFamily="18" charset="0"/>
              </a:rPr>
              <a:t>2018).</a:t>
            </a:r>
          </a:p>
          <a:p>
            <a:pPr lvl="0" algn="just">
              <a:lnSpc>
                <a:spcPct val="170000"/>
              </a:lnSpc>
            </a:pPr>
            <a:r>
              <a:rPr lang="en-US" sz="1400" dirty="0" smtClean="0">
                <a:latin typeface="Times New Roman" pitchFamily="18" charset="0"/>
                <a:cs typeface="Times New Roman" pitchFamily="18" charset="0"/>
              </a:rPr>
              <a:t>Moreover, approximately 45% of the hospitality workforce takes time off from their work due to stress (</a:t>
            </a:r>
            <a:r>
              <a:rPr lang="en-US" sz="1400" dirty="0" err="1" smtClean="0">
                <a:latin typeface="Times New Roman" pitchFamily="18" charset="0"/>
                <a:cs typeface="Times New Roman" pitchFamily="18" charset="0"/>
              </a:rPr>
              <a:t>Kotera</a:t>
            </a:r>
            <a:r>
              <a:rPr lang="en-US" sz="1400" dirty="0" smtClean="0">
                <a:latin typeface="Times New Roman" pitchFamily="18" charset="0"/>
                <a:cs typeface="Times New Roman" pitchFamily="18" charset="0"/>
              </a:rPr>
              <a:t> </a:t>
            </a:r>
            <a:r>
              <a:rPr lang="en-US" sz="1400" i="1" dirty="0" smtClean="0">
                <a:latin typeface="Times New Roman" pitchFamily="18" charset="0"/>
                <a:cs typeface="Times New Roman" pitchFamily="18" charset="0"/>
              </a:rPr>
              <a:t>et al. </a:t>
            </a:r>
            <a:r>
              <a:rPr lang="en-US" sz="1400" dirty="0" smtClean="0">
                <a:latin typeface="Times New Roman" pitchFamily="18" charset="0"/>
                <a:cs typeface="Times New Roman" pitchFamily="18" charset="0"/>
              </a:rPr>
              <a:t>2018)</a:t>
            </a:r>
          </a:p>
          <a:p>
            <a:pPr lvl="0" algn="just">
              <a:lnSpc>
                <a:spcPct val="170000"/>
              </a:lnSpc>
            </a:pPr>
            <a:r>
              <a:rPr lang="en-US" sz="1400" dirty="0" smtClean="0">
                <a:latin typeface="Times New Roman" pitchFamily="18" charset="0"/>
                <a:cs typeface="Times New Roman" pitchFamily="18" charset="0"/>
              </a:rPr>
              <a:t>The sector faces an annual staff turnover rate of 52% (The Access Group, 2026)</a:t>
            </a:r>
          </a:p>
          <a:p>
            <a:pPr algn="just">
              <a:lnSpc>
                <a:spcPct val="170000"/>
              </a:lnSpc>
            </a:pPr>
            <a:endParaRPr lang="en-US" sz="1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3886200" y="1352550"/>
            <a:ext cx="5029200" cy="2971800"/>
          </a:xfrm>
          <a:prstGeom prst="rect">
            <a:avLst/>
          </a:prstGeom>
          <a:noFill/>
          <a:ln w="9525">
            <a:noFill/>
            <a:miter lim="800000"/>
            <a:headEnd/>
            <a:tailEnd/>
          </a:ln>
          <a:effectLst/>
        </p:spPr>
      </p:pic>
      <p:sp>
        <p:nvSpPr>
          <p:cNvPr id="5" name="Rectangle 4"/>
          <p:cNvSpPr/>
          <p:nvPr/>
        </p:nvSpPr>
        <p:spPr>
          <a:xfrm>
            <a:off x="4114800" y="4400550"/>
            <a:ext cx="4549194" cy="523220"/>
          </a:xfrm>
          <a:prstGeom prst="rect">
            <a:avLst/>
          </a:prstGeom>
        </p:spPr>
        <p:txBody>
          <a:bodyPr wrap="none">
            <a:spAutoFit/>
          </a:bodyPr>
          <a:lstStyle/>
          <a:p>
            <a:pPr algn="ctr"/>
            <a:r>
              <a:rPr lang="en-US" sz="1400" b="1" dirty="0" smtClean="0">
                <a:latin typeface="Times New Roman" pitchFamily="18" charset="0"/>
                <a:cs typeface="Times New Roman" pitchFamily="18" charset="0"/>
              </a:rPr>
              <a:t>Figure: Depression, Anxiety and Stress among employees</a:t>
            </a:r>
          </a:p>
          <a:p>
            <a:pPr algn="ctr"/>
            <a:r>
              <a:rPr lang="en-US" sz="1400" dirty="0" smtClean="0">
                <a:latin typeface="Times New Roman" pitchFamily="18" charset="0"/>
                <a:cs typeface="Times New Roman" pitchFamily="18" charset="0"/>
              </a:rPr>
              <a:t>Source: </a:t>
            </a:r>
            <a:r>
              <a:rPr lang="en-US" sz="1400" dirty="0" err="1" smtClean="0">
                <a:latin typeface="Times New Roman" pitchFamily="18" charset="0"/>
                <a:cs typeface="Times New Roman" pitchFamily="18" charset="0"/>
              </a:rPr>
              <a:t>Kotera</a:t>
            </a:r>
            <a:r>
              <a:rPr lang="en-US" sz="1400" dirty="0" smtClean="0">
                <a:latin typeface="Times New Roman" pitchFamily="18" charset="0"/>
                <a:cs typeface="Times New Roman" pitchFamily="18" charset="0"/>
              </a:rPr>
              <a:t> </a:t>
            </a:r>
            <a:r>
              <a:rPr lang="en-US" sz="1400" i="1" dirty="0" smtClean="0">
                <a:latin typeface="Times New Roman" pitchFamily="18" charset="0"/>
                <a:cs typeface="Times New Roman" pitchFamily="18" charset="0"/>
              </a:rPr>
              <a:t>et al. </a:t>
            </a:r>
            <a:r>
              <a:rPr lang="en-US" sz="1400" dirty="0" smtClean="0">
                <a:latin typeface="Times New Roman" pitchFamily="18" charset="0"/>
                <a:cs typeface="Times New Roman" pitchFamily="18" charset="0"/>
              </a:rPr>
              <a:t>2018</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Issue prevalence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0" y="1123950"/>
            <a:ext cx="4419600" cy="3699272"/>
          </a:xfrm>
        </p:spPr>
        <p:txBody>
          <a:bodyPr>
            <a:noAutofit/>
          </a:bodyPr>
          <a:lstStyle/>
          <a:p>
            <a:pPr lvl="0" algn="just">
              <a:lnSpc>
                <a:spcPct val="170000"/>
              </a:lnSpc>
            </a:pPr>
            <a:r>
              <a:rPr lang="en-US" sz="1400" dirty="0" smtClean="0">
                <a:latin typeface="Times New Roman" pitchFamily="18" charset="0"/>
                <a:cs typeface="Times New Roman" pitchFamily="18" charset="0"/>
              </a:rPr>
              <a:t>The demand for emotional </a:t>
            </a:r>
            <a:r>
              <a:rPr lang="en-US" sz="1400" dirty="0" err="1" smtClean="0">
                <a:latin typeface="Times New Roman" pitchFamily="18" charset="0"/>
                <a:cs typeface="Times New Roman" pitchFamily="18" charset="0"/>
              </a:rPr>
              <a:t>labour</a:t>
            </a:r>
            <a:r>
              <a:rPr lang="en-US" sz="1400" dirty="0" smtClean="0">
                <a:latin typeface="Times New Roman" pitchFamily="18" charset="0"/>
                <a:cs typeface="Times New Roman" pitchFamily="18" charset="0"/>
              </a:rPr>
              <a:t> leads to burnout, high turnover and mental health crisis among 70% workforce in the hospitality sector of the UK (</a:t>
            </a:r>
            <a:r>
              <a:rPr lang="en-US" sz="1400" dirty="0" err="1" smtClean="0">
                <a:latin typeface="Times New Roman" pitchFamily="18" charset="0"/>
                <a:cs typeface="Times New Roman" pitchFamily="18" charset="0"/>
              </a:rPr>
              <a:t>Kotera</a:t>
            </a:r>
            <a:r>
              <a:rPr lang="en-US" sz="1400" dirty="0" smtClean="0">
                <a:latin typeface="Times New Roman" pitchFamily="18" charset="0"/>
                <a:cs typeface="Times New Roman" pitchFamily="18" charset="0"/>
              </a:rPr>
              <a:t> </a:t>
            </a:r>
            <a:r>
              <a:rPr lang="en-US" sz="1400" i="1" dirty="0" smtClean="0">
                <a:latin typeface="Times New Roman" pitchFamily="18" charset="0"/>
                <a:cs typeface="Times New Roman" pitchFamily="18" charset="0"/>
              </a:rPr>
              <a:t>et al. </a:t>
            </a:r>
            <a:r>
              <a:rPr lang="en-US" sz="1400" dirty="0" smtClean="0">
                <a:latin typeface="Times New Roman" pitchFamily="18" charset="0"/>
                <a:cs typeface="Times New Roman" pitchFamily="18" charset="0"/>
              </a:rPr>
              <a:t>2018)</a:t>
            </a:r>
          </a:p>
          <a:p>
            <a:pPr lvl="0" algn="just">
              <a:lnSpc>
                <a:spcPct val="170000"/>
              </a:lnSpc>
            </a:pPr>
            <a:r>
              <a:rPr lang="en-US" sz="1400" dirty="0" smtClean="0">
                <a:latin typeface="Times New Roman" pitchFamily="18" charset="0"/>
                <a:cs typeface="Times New Roman" pitchFamily="18" charset="0"/>
              </a:rPr>
              <a:t>It has become indispensable for the employees to constantly regulate their emotions in guest-facing roles.</a:t>
            </a:r>
          </a:p>
          <a:p>
            <a:pPr lvl="0" algn="just">
              <a:lnSpc>
                <a:spcPct val="170000"/>
              </a:lnSpc>
            </a:pPr>
            <a:r>
              <a:rPr lang="en-US" sz="1400" dirty="0" smtClean="0">
                <a:latin typeface="Times New Roman" pitchFamily="18" charset="0"/>
                <a:cs typeface="Times New Roman" pitchFamily="18" charset="0"/>
              </a:rPr>
              <a:t>There is a shortage of 132000 in the UK hospitality industry, putting pressure on the existing workforce  (UK Hospitality, 2026)</a:t>
            </a:r>
          </a:p>
          <a:p>
            <a:pPr algn="just">
              <a:lnSpc>
                <a:spcPct val="170000"/>
              </a:lnSpc>
            </a:pPr>
            <a:endParaRPr lang="en-US" sz="14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4648200" y="1276350"/>
            <a:ext cx="3887787" cy="2230437"/>
          </a:xfrm>
          <a:prstGeom prst="rect">
            <a:avLst/>
          </a:prstGeom>
          <a:noFill/>
          <a:ln w="9525">
            <a:noFill/>
            <a:miter lim="800000"/>
            <a:headEnd/>
            <a:tailEnd/>
          </a:ln>
          <a:effectLst/>
        </p:spPr>
      </p:pic>
      <p:sp>
        <p:nvSpPr>
          <p:cNvPr id="5" name="Rectangle 4"/>
          <p:cNvSpPr/>
          <p:nvPr/>
        </p:nvSpPr>
        <p:spPr>
          <a:xfrm>
            <a:off x="4572000" y="3562350"/>
            <a:ext cx="4191000" cy="824841"/>
          </a:xfrm>
          <a:prstGeom prst="rect">
            <a:avLst/>
          </a:prstGeom>
        </p:spPr>
        <p:txBody>
          <a:bodyPr wrap="square">
            <a:spAutoFit/>
          </a:bodyPr>
          <a:lstStyle/>
          <a:p>
            <a:pPr lvl="0" algn="ctr">
              <a:lnSpc>
                <a:spcPct val="170000"/>
              </a:lnSpc>
            </a:pPr>
            <a:r>
              <a:rPr lang="en-US" sz="1400" b="1" dirty="0" smtClean="0">
                <a:latin typeface="Times New Roman" pitchFamily="18" charset="0"/>
                <a:cs typeface="Times New Roman" pitchFamily="18" charset="0"/>
              </a:rPr>
              <a:t>Figure: Mental health disorder by age and sex in UK </a:t>
            </a:r>
            <a:r>
              <a:rPr lang="en-US" sz="1400" dirty="0" smtClean="0">
                <a:latin typeface="Times New Roman" pitchFamily="18" charset="0"/>
                <a:cs typeface="Times New Roman" pitchFamily="18" charset="0"/>
              </a:rPr>
              <a:t/>
            </a:r>
            <a:br>
              <a:rPr lang="en-US" sz="1400" dirty="0" smtClean="0">
                <a:latin typeface="Times New Roman" pitchFamily="18" charset="0"/>
                <a:cs typeface="Times New Roman" pitchFamily="18" charset="0"/>
              </a:rPr>
            </a:br>
            <a:r>
              <a:rPr lang="en-US" sz="1400" dirty="0" smtClean="0">
                <a:latin typeface="Times New Roman" pitchFamily="18" charset="0"/>
                <a:cs typeface="Times New Roman" pitchFamily="18" charset="0"/>
              </a:rPr>
              <a:t>(Source: UK Parliament,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Literature Review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0" y="1200150"/>
            <a:ext cx="4419600" cy="3775472"/>
          </a:xfrm>
        </p:spPr>
        <p:txBody>
          <a:bodyPr>
            <a:normAutofit/>
          </a:bodyPr>
          <a:lstStyle/>
          <a:p>
            <a:pPr lvl="0" algn="just">
              <a:lnSpc>
                <a:spcPct val="170000"/>
              </a:lnSpc>
            </a:pPr>
            <a:r>
              <a:rPr lang="en-US" sz="1400" dirty="0" smtClean="0">
                <a:latin typeface="Times New Roman" pitchFamily="18" charset="0"/>
                <a:cs typeface="Times New Roman" pitchFamily="18" charset="0"/>
              </a:rPr>
              <a:t>The key contributor to burnout of the workforce is emotional </a:t>
            </a:r>
            <a:r>
              <a:rPr lang="en-US" sz="1400" dirty="0" err="1" smtClean="0">
                <a:latin typeface="Times New Roman" pitchFamily="18" charset="0"/>
                <a:cs typeface="Times New Roman" pitchFamily="18" charset="0"/>
              </a:rPr>
              <a:t>labour</a:t>
            </a:r>
            <a:r>
              <a:rPr lang="en-US" sz="1400" dirty="0" smtClean="0">
                <a:latin typeface="Times New Roman" pitchFamily="18" charset="0"/>
                <a:cs typeface="Times New Roman" pitchFamily="18" charset="0"/>
              </a:rPr>
              <a:t> due to constant emotional regulation (</a:t>
            </a:r>
            <a:r>
              <a:rPr lang="en-US" sz="1400" dirty="0" err="1" smtClean="0">
                <a:latin typeface="Times New Roman" pitchFamily="18" charset="0"/>
                <a:cs typeface="Times New Roman" pitchFamily="18" charset="0"/>
              </a:rPr>
              <a:t>Jeung</a:t>
            </a:r>
            <a:r>
              <a:rPr lang="en-US" sz="1400" i="1" dirty="0" smtClean="0">
                <a:latin typeface="Times New Roman" pitchFamily="18" charset="0"/>
                <a:cs typeface="Times New Roman" pitchFamily="18" charset="0"/>
              </a:rPr>
              <a:t> et al. </a:t>
            </a:r>
            <a:r>
              <a:rPr lang="en-US" sz="1400" dirty="0" smtClean="0">
                <a:latin typeface="Times New Roman" pitchFamily="18" charset="0"/>
                <a:cs typeface="Times New Roman" pitchFamily="18" charset="0"/>
              </a:rPr>
              <a:t>2018)</a:t>
            </a:r>
          </a:p>
          <a:p>
            <a:pPr lvl="0" algn="just">
              <a:lnSpc>
                <a:spcPct val="170000"/>
              </a:lnSpc>
            </a:pPr>
            <a:r>
              <a:rPr lang="en-US" sz="1400" dirty="0" smtClean="0">
                <a:latin typeface="Times New Roman" pitchFamily="18" charset="0"/>
                <a:cs typeface="Times New Roman" pitchFamily="18" charset="0"/>
              </a:rPr>
              <a:t>The key factors responsible for burnout are unclear roles, poor work-life balance and workload.</a:t>
            </a:r>
          </a:p>
          <a:p>
            <a:pPr lvl="0" algn="just">
              <a:lnSpc>
                <a:spcPct val="170000"/>
              </a:lnSpc>
            </a:pPr>
            <a:r>
              <a:rPr lang="en-US" sz="1400" dirty="0" smtClean="0">
                <a:latin typeface="Times New Roman" pitchFamily="18" charset="0"/>
                <a:cs typeface="Times New Roman" pitchFamily="18" charset="0"/>
              </a:rPr>
              <a:t>The lack of </a:t>
            </a:r>
            <a:r>
              <a:rPr lang="en-US" sz="1400" dirty="0" err="1" smtClean="0">
                <a:latin typeface="Times New Roman" pitchFamily="18" charset="0"/>
                <a:cs typeface="Times New Roman" pitchFamily="18" charset="0"/>
              </a:rPr>
              <a:t>organisational</a:t>
            </a:r>
            <a:r>
              <a:rPr lang="en-US" sz="1400" dirty="0" smtClean="0">
                <a:latin typeface="Times New Roman" pitchFamily="18" charset="0"/>
                <a:cs typeface="Times New Roman" pitchFamily="18" charset="0"/>
              </a:rPr>
              <a:t> support further exacerbates this issue as the performance of 92% workforce has enhanced due to support from the </a:t>
            </a:r>
            <a:r>
              <a:rPr lang="en-US" sz="1400" dirty="0" err="1" smtClean="0">
                <a:latin typeface="Times New Roman" pitchFamily="18" charset="0"/>
                <a:cs typeface="Times New Roman" pitchFamily="18" charset="0"/>
              </a:rPr>
              <a:t>organisation</a:t>
            </a:r>
            <a:r>
              <a:rPr lang="en-US" sz="1400" dirty="0" smtClean="0">
                <a:latin typeface="Times New Roman" pitchFamily="18" charset="0"/>
                <a:cs typeface="Times New Roman" pitchFamily="18" charset="0"/>
              </a:rPr>
              <a:t> (Forbes, 2023)</a:t>
            </a:r>
          </a:p>
          <a:p>
            <a:pPr algn="just">
              <a:lnSpc>
                <a:spcPct val="170000"/>
              </a:lnSpc>
            </a:pPr>
            <a:endParaRPr lang="en-US" sz="14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srcRect/>
          <a:stretch>
            <a:fillRect/>
          </a:stretch>
        </p:blipFill>
        <p:spPr bwMode="auto">
          <a:xfrm>
            <a:off x="4648200" y="1581150"/>
            <a:ext cx="3819525" cy="2043113"/>
          </a:xfrm>
          <a:prstGeom prst="rect">
            <a:avLst/>
          </a:prstGeom>
          <a:noFill/>
          <a:ln w="9525">
            <a:noFill/>
            <a:miter lim="800000"/>
            <a:headEnd/>
            <a:tailEnd/>
          </a:ln>
          <a:effectLst/>
        </p:spPr>
      </p:pic>
      <p:sp>
        <p:nvSpPr>
          <p:cNvPr id="5" name="Rectangle 4"/>
          <p:cNvSpPr/>
          <p:nvPr/>
        </p:nvSpPr>
        <p:spPr>
          <a:xfrm>
            <a:off x="4572000" y="3638550"/>
            <a:ext cx="4572000" cy="775405"/>
          </a:xfrm>
          <a:prstGeom prst="rect">
            <a:avLst/>
          </a:prstGeom>
        </p:spPr>
        <p:txBody>
          <a:bodyPr>
            <a:spAutoFit/>
          </a:bodyPr>
          <a:lstStyle/>
          <a:p>
            <a:pPr lvl="0" algn="ctr">
              <a:lnSpc>
                <a:spcPct val="170000"/>
              </a:lnSpc>
            </a:pPr>
            <a:r>
              <a:rPr lang="en-US" sz="1400" b="1" dirty="0" smtClean="0">
                <a:latin typeface="Times New Roman" pitchFamily="18" charset="0"/>
                <a:cs typeface="Times New Roman" pitchFamily="18" charset="0"/>
              </a:rPr>
              <a:t>Figure: People reporting mental health disorder </a:t>
            </a:r>
            <a:r>
              <a:rPr lang="en-US" sz="1400" dirty="0" smtClean="0">
                <a:latin typeface="Times New Roman" pitchFamily="18" charset="0"/>
                <a:cs typeface="Times New Roman" pitchFamily="18" charset="0"/>
              </a:rPr>
              <a:t/>
            </a:r>
            <a:br>
              <a:rPr lang="en-US" sz="1400" dirty="0" smtClean="0">
                <a:latin typeface="Times New Roman" pitchFamily="18" charset="0"/>
                <a:cs typeface="Times New Roman" pitchFamily="18" charset="0"/>
              </a:rPr>
            </a:br>
            <a:r>
              <a:rPr lang="en-US" sz="1400" dirty="0" smtClean="0">
                <a:latin typeface="Times New Roman" pitchFamily="18" charset="0"/>
                <a:cs typeface="Times New Roman" pitchFamily="18" charset="0"/>
              </a:rPr>
              <a:t>(Source: UK Parliament,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Literature Review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0" y="1200150"/>
            <a:ext cx="4800600" cy="3943350"/>
          </a:xfrm>
        </p:spPr>
        <p:txBody>
          <a:bodyPr>
            <a:normAutofit/>
          </a:bodyPr>
          <a:lstStyle/>
          <a:p>
            <a:pPr lvl="0" algn="just">
              <a:lnSpc>
                <a:spcPct val="170000"/>
              </a:lnSpc>
            </a:pPr>
            <a:r>
              <a:rPr lang="en-US" sz="1400" dirty="0" smtClean="0">
                <a:latin typeface="Times New Roman" pitchFamily="18" charset="0"/>
                <a:cs typeface="Times New Roman" pitchFamily="18" charset="0"/>
              </a:rPr>
              <a:t>There is an adverse impact of burnout on the well-being and satisfaction of the workforce (</a:t>
            </a:r>
            <a:r>
              <a:rPr lang="en-US" sz="1400" dirty="0" err="1" smtClean="0">
                <a:latin typeface="Times New Roman" pitchFamily="18" charset="0"/>
                <a:cs typeface="Times New Roman" pitchFamily="18" charset="0"/>
              </a:rPr>
              <a:t>Koniari</a:t>
            </a:r>
            <a:r>
              <a:rPr lang="en-US" sz="1400" dirty="0" smtClean="0">
                <a:latin typeface="Times New Roman" pitchFamily="18" charset="0"/>
                <a:cs typeface="Times New Roman" pitchFamily="18" charset="0"/>
              </a:rPr>
              <a:t>, 2025).</a:t>
            </a:r>
          </a:p>
          <a:p>
            <a:pPr lvl="0" algn="just">
              <a:lnSpc>
                <a:spcPct val="170000"/>
              </a:lnSpc>
            </a:pPr>
            <a:r>
              <a:rPr lang="en-US" sz="1400" dirty="0" smtClean="0">
                <a:latin typeface="Times New Roman" pitchFamily="18" charset="0"/>
                <a:cs typeface="Times New Roman" pitchFamily="18" charset="0"/>
              </a:rPr>
              <a:t>Motivation and engagement among the workforce get reduced due to emotional exhaustion, resulting in further withdrawal and disengagement, which impedes the belonging needs of Maslow's theory (Wallace and </a:t>
            </a:r>
            <a:r>
              <a:rPr lang="en-US" sz="1400" dirty="0" err="1" smtClean="0">
                <a:latin typeface="Times New Roman" pitchFamily="18" charset="0"/>
                <a:cs typeface="Times New Roman" pitchFamily="18" charset="0"/>
              </a:rPr>
              <a:t>Coughlan</a:t>
            </a:r>
            <a:r>
              <a:rPr lang="en-US" sz="1400" dirty="0" smtClean="0">
                <a:latin typeface="Times New Roman" pitchFamily="18" charset="0"/>
                <a:cs typeface="Times New Roman" pitchFamily="18" charset="0"/>
              </a:rPr>
              <a:t>, 2023).</a:t>
            </a:r>
          </a:p>
          <a:p>
            <a:pPr lvl="0" algn="just">
              <a:lnSpc>
                <a:spcPct val="170000"/>
              </a:lnSpc>
            </a:pPr>
            <a:r>
              <a:rPr lang="en-US" sz="1400" dirty="0" smtClean="0">
                <a:latin typeface="Times New Roman" pitchFamily="18" charset="0"/>
                <a:cs typeface="Times New Roman" pitchFamily="18" charset="0"/>
              </a:rPr>
              <a:t>The risks of burnout are higher among frontline hospitality staff, which further leads to job insecurity as per Maslow's security needs (</a:t>
            </a:r>
            <a:r>
              <a:rPr lang="en-US" sz="1400" dirty="0" err="1" smtClean="0">
                <a:latin typeface="Times New Roman" pitchFamily="18" charset="0"/>
                <a:cs typeface="Times New Roman" pitchFamily="18" charset="0"/>
              </a:rPr>
              <a:t>Ihensekien</a:t>
            </a:r>
            <a:r>
              <a:rPr lang="en-US" sz="1400" dirty="0" smtClean="0">
                <a:latin typeface="Times New Roman" pitchFamily="18" charset="0"/>
                <a:cs typeface="Times New Roman" pitchFamily="18" charset="0"/>
              </a:rPr>
              <a:t> and Joel, 2023).</a:t>
            </a:r>
          </a:p>
          <a:p>
            <a:pPr algn="just">
              <a:lnSpc>
                <a:spcPct val="170000"/>
              </a:lnSpc>
            </a:pPr>
            <a:endParaRPr lang="en-US" sz="1400" dirty="0">
              <a:latin typeface="Times New Roman" pitchFamily="18" charset="0"/>
              <a:cs typeface="Times New Roman" pitchFamily="18" charset="0"/>
            </a:endParaRPr>
          </a:p>
        </p:txBody>
      </p:sp>
      <p:pic>
        <p:nvPicPr>
          <p:cNvPr id="6147" name="Picture 3"/>
          <p:cNvPicPr>
            <a:picLocks noChangeAspect="1" noChangeArrowheads="1"/>
          </p:cNvPicPr>
          <p:nvPr/>
        </p:nvPicPr>
        <p:blipFill>
          <a:blip r:embed="rId3"/>
          <a:srcRect/>
          <a:stretch>
            <a:fillRect/>
          </a:stretch>
        </p:blipFill>
        <p:spPr bwMode="auto">
          <a:xfrm>
            <a:off x="4953000" y="1581150"/>
            <a:ext cx="3810000" cy="2216006"/>
          </a:xfrm>
          <a:prstGeom prst="rect">
            <a:avLst/>
          </a:prstGeom>
          <a:noFill/>
          <a:ln w="9525">
            <a:noFill/>
            <a:miter lim="800000"/>
            <a:headEnd/>
            <a:tailEnd/>
          </a:ln>
          <a:effectLst/>
        </p:spPr>
      </p:pic>
      <p:sp>
        <p:nvSpPr>
          <p:cNvPr id="7" name="Rectangle 6"/>
          <p:cNvSpPr/>
          <p:nvPr/>
        </p:nvSpPr>
        <p:spPr>
          <a:xfrm>
            <a:off x="5257800" y="3867150"/>
            <a:ext cx="3563411" cy="523220"/>
          </a:xfrm>
          <a:prstGeom prst="rect">
            <a:avLst/>
          </a:prstGeom>
        </p:spPr>
        <p:txBody>
          <a:bodyPr wrap="none">
            <a:spAutoFit/>
          </a:bodyPr>
          <a:lstStyle/>
          <a:p>
            <a:pPr algn="ctr"/>
            <a:r>
              <a:rPr lang="en-US" sz="1400" b="1" dirty="0" smtClean="0">
                <a:latin typeface="Times New Roman" pitchFamily="18" charset="0"/>
                <a:cs typeface="Times New Roman" pitchFamily="18" charset="0"/>
              </a:rPr>
              <a:t>Figure: Maslow’s hierarchy of needs theory </a:t>
            </a:r>
          </a:p>
          <a:p>
            <a:pPr algn="ctr"/>
            <a:r>
              <a:rPr lang="en-US" sz="1400" dirty="0" smtClean="0">
                <a:latin typeface="Times New Roman" pitchFamily="18" charset="0"/>
                <a:cs typeface="Times New Roman" pitchFamily="18" charset="0"/>
              </a:rPr>
              <a:t>Source: Wallace and </a:t>
            </a:r>
            <a:r>
              <a:rPr lang="en-US" sz="1400" dirty="0" err="1" smtClean="0">
                <a:latin typeface="Times New Roman" pitchFamily="18" charset="0"/>
                <a:cs typeface="Times New Roman" pitchFamily="18" charset="0"/>
              </a:rPr>
              <a:t>Coughlan</a:t>
            </a:r>
            <a:r>
              <a:rPr lang="en-US" sz="1400" dirty="0" smtClean="0">
                <a:latin typeface="Times New Roman" pitchFamily="18" charset="0"/>
                <a:cs typeface="Times New Roman" pitchFamily="18" charset="0"/>
              </a:rPr>
              <a:t>, 2023</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itchFamily="18" charset="0"/>
                <a:cs typeface="Times New Roman" pitchFamily="18" charset="0"/>
              </a:rPr>
              <a:t>Method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0" y="971550"/>
            <a:ext cx="5105400" cy="4171950"/>
          </a:xfrm>
        </p:spPr>
        <p:txBody>
          <a:bodyPr>
            <a:normAutofit/>
          </a:bodyPr>
          <a:lstStyle/>
          <a:p>
            <a:pPr lvl="0" algn="just">
              <a:lnSpc>
                <a:spcPct val="170000"/>
              </a:lnSpc>
            </a:pPr>
            <a:r>
              <a:rPr lang="en-US" sz="1400" dirty="0" smtClean="0">
                <a:latin typeface="Times New Roman" pitchFamily="18" charset="0"/>
                <a:cs typeface="Times New Roman" pitchFamily="18" charset="0"/>
              </a:rPr>
              <a:t>Health and Safety Executive is a body operating as part of the UK government and is responsible for protecting health and well-being of employees (HSE, 2026). </a:t>
            </a:r>
          </a:p>
          <a:p>
            <a:pPr lvl="0" algn="just">
              <a:lnSpc>
                <a:spcPct val="170000"/>
              </a:lnSpc>
            </a:pPr>
            <a:r>
              <a:rPr lang="en-US" sz="1400" dirty="0" smtClean="0">
                <a:latin typeface="Times New Roman" pitchFamily="18" charset="0"/>
                <a:cs typeface="Times New Roman" pitchFamily="18" charset="0"/>
              </a:rPr>
              <a:t>Different hotels in UK such as Premier Inn are focusing on employee well being initiatives such as spending £20 million more on workforce remuneration (The Guardian, 2021). </a:t>
            </a:r>
          </a:p>
          <a:p>
            <a:pPr lvl="0" algn="just">
              <a:lnSpc>
                <a:spcPct val="170000"/>
              </a:lnSpc>
            </a:pPr>
            <a:r>
              <a:rPr lang="en-US" sz="1400" dirty="0" smtClean="0">
                <a:latin typeface="Times New Roman" pitchFamily="18" charset="0"/>
                <a:cs typeface="Times New Roman" pitchFamily="18" charset="0"/>
              </a:rPr>
              <a:t>The economic initiative is investment of £14.4 billion by UK government on employee well-being initiatives (UK Hospitality, 2026). </a:t>
            </a:r>
          </a:p>
        </p:txBody>
      </p:sp>
      <p:pic>
        <p:nvPicPr>
          <p:cNvPr id="4" name="Picture 2"/>
          <p:cNvPicPr>
            <a:picLocks noChangeAspect="1" noChangeArrowheads="1"/>
          </p:cNvPicPr>
          <p:nvPr/>
        </p:nvPicPr>
        <p:blipFill>
          <a:blip r:embed="rId3"/>
          <a:srcRect/>
          <a:stretch>
            <a:fillRect/>
          </a:stretch>
        </p:blipFill>
        <p:spPr bwMode="auto">
          <a:xfrm>
            <a:off x="5105400" y="1200150"/>
            <a:ext cx="3829050" cy="2179637"/>
          </a:xfrm>
          <a:prstGeom prst="rect">
            <a:avLst/>
          </a:prstGeom>
          <a:noFill/>
          <a:ln w="9525">
            <a:noFill/>
            <a:miter lim="800000"/>
            <a:headEnd/>
            <a:tailEnd/>
          </a:ln>
          <a:effectLst/>
        </p:spPr>
      </p:pic>
      <p:sp>
        <p:nvSpPr>
          <p:cNvPr id="5" name="Rectangle 4"/>
          <p:cNvSpPr/>
          <p:nvPr/>
        </p:nvSpPr>
        <p:spPr>
          <a:xfrm>
            <a:off x="4572000" y="3409950"/>
            <a:ext cx="4572000" cy="824841"/>
          </a:xfrm>
          <a:prstGeom prst="rect">
            <a:avLst/>
          </a:prstGeom>
        </p:spPr>
        <p:txBody>
          <a:bodyPr>
            <a:spAutoFit/>
          </a:bodyPr>
          <a:lstStyle/>
          <a:p>
            <a:pPr lvl="0" algn="ctr">
              <a:lnSpc>
                <a:spcPct val="170000"/>
              </a:lnSpc>
            </a:pPr>
            <a:r>
              <a:rPr lang="en-US" sz="1400" b="1" dirty="0" smtClean="0">
                <a:latin typeface="Times New Roman" pitchFamily="18" charset="0"/>
                <a:cs typeface="Times New Roman" pitchFamily="18" charset="0"/>
              </a:rPr>
              <a:t>Figure: Common mental health disorder</a:t>
            </a:r>
            <a:r>
              <a:rPr lang="en-US" sz="1400" dirty="0" smtClean="0">
                <a:latin typeface="Times New Roman" pitchFamily="18" charset="0"/>
                <a:cs typeface="Times New Roman" pitchFamily="18" charset="0"/>
              </a:rPr>
              <a:t/>
            </a:r>
            <a:br>
              <a:rPr lang="en-US" sz="1400" dirty="0" smtClean="0">
                <a:latin typeface="Times New Roman" pitchFamily="18" charset="0"/>
                <a:cs typeface="Times New Roman" pitchFamily="18" charset="0"/>
              </a:rPr>
            </a:br>
            <a:r>
              <a:rPr lang="en-US" sz="1400" dirty="0" smtClean="0">
                <a:latin typeface="Times New Roman" pitchFamily="18" charset="0"/>
                <a:cs typeface="Times New Roman" pitchFamily="18" charset="0"/>
              </a:rPr>
              <a:t>(Source: UK Parliament,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itchFamily="18" charset="0"/>
                <a:cs typeface="Times New Roman" pitchFamily="18" charset="0"/>
              </a:rPr>
              <a:t>Method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152400" y="1276350"/>
            <a:ext cx="3962400" cy="3867150"/>
          </a:xfrm>
        </p:spPr>
        <p:txBody>
          <a:bodyPr>
            <a:normAutofit/>
          </a:bodyPr>
          <a:lstStyle/>
          <a:p>
            <a:pPr lvl="0" algn="just">
              <a:lnSpc>
                <a:spcPct val="160000"/>
              </a:lnSpc>
            </a:pPr>
            <a:r>
              <a:rPr lang="en-US" sz="1400" dirty="0" smtClean="0">
                <a:latin typeface="Times New Roman" pitchFamily="18" charset="0"/>
                <a:cs typeface="Times New Roman" pitchFamily="18" charset="0"/>
              </a:rPr>
              <a:t>The UK hospitality sector works with mostly young workforce and 48% of the young employees face mental health related issues (CNBC, 2023). </a:t>
            </a:r>
          </a:p>
          <a:p>
            <a:pPr lvl="0" algn="just">
              <a:lnSpc>
                <a:spcPct val="160000"/>
              </a:lnSpc>
            </a:pPr>
            <a:r>
              <a:rPr lang="en-US" sz="1400" dirty="0" smtClean="0">
                <a:latin typeface="Times New Roman" pitchFamily="18" charset="0"/>
                <a:cs typeface="Times New Roman" pitchFamily="18" charset="0"/>
              </a:rPr>
              <a:t>The technological factor highlighted is automation and artificial intelligence which reduces routine guest interaction.</a:t>
            </a:r>
          </a:p>
        </p:txBody>
      </p:sp>
      <p:pic>
        <p:nvPicPr>
          <p:cNvPr id="7170" name="Picture 2"/>
          <p:cNvPicPr>
            <a:picLocks noChangeAspect="1" noChangeArrowheads="1"/>
          </p:cNvPicPr>
          <p:nvPr/>
        </p:nvPicPr>
        <p:blipFill>
          <a:blip r:embed="rId3"/>
          <a:srcRect/>
          <a:stretch>
            <a:fillRect/>
          </a:stretch>
        </p:blipFill>
        <p:spPr bwMode="auto">
          <a:xfrm>
            <a:off x="4572000" y="1352550"/>
            <a:ext cx="3905250" cy="2238375"/>
          </a:xfrm>
          <a:prstGeom prst="rect">
            <a:avLst/>
          </a:prstGeom>
          <a:noFill/>
          <a:ln w="9525">
            <a:noFill/>
            <a:miter lim="800000"/>
            <a:headEnd/>
            <a:tailEnd/>
          </a:ln>
          <a:effectLst/>
        </p:spPr>
      </p:pic>
      <p:sp>
        <p:nvSpPr>
          <p:cNvPr id="5" name="Rectangle 4"/>
          <p:cNvSpPr/>
          <p:nvPr/>
        </p:nvSpPr>
        <p:spPr>
          <a:xfrm>
            <a:off x="4419600" y="3714750"/>
            <a:ext cx="4572000" cy="824841"/>
          </a:xfrm>
          <a:prstGeom prst="rect">
            <a:avLst/>
          </a:prstGeom>
        </p:spPr>
        <p:txBody>
          <a:bodyPr>
            <a:spAutoFit/>
          </a:bodyPr>
          <a:lstStyle/>
          <a:p>
            <a:pPr lvl="0" algn="ctr">
              <a:lnSpc>
                <a:spcPct val="170000"/>
              </a:lnSpc>
            </a:pPr>
            <a:r>
              <a:rPr lang="en-US" sz="1400" b="1" dirty="0" smtClean="0">
                <a:latin typeface="Times New Roman" pitchFamily="18" charset="0"/>
                <a:cs typeface="Times New Roman" pitchFamily="18" charset="0"/>
              </a:rPr>
              <a:t>Figure: Post-traumatic stress disorder in UK</a:t>
            </a:r>
            <a:r>
              <a:rPr lang="en-US" sz="1400" dirty="0" smtClean="0">
                <a:latin typeface="Times New Roman" pitchFamily="18" charset="0"/>
                <a:cs typeface="Times New Roman" pitchFamily="18" charset="0"/>
              </a:rPr>
              <a:t/>
            </a:r>
            <a:br>
              <a:rPr lang="en-US" sz="1400" dirty="0" smtClean="0">
                <a:latin typeface="Times New Roman" pitchFamily="18" charset="0"/>
                <a:cs typeface="Times New Roman" pitchFamily="18" charset="0"/>
              </a:rPr>
            </a:br>
            <a:r>
              <a:rPr lang="en-US" sz="1400" dirty="0" smtClean="0">
                <a:latin typeface="Times New Roman" pitchFamily="18" charset="0"/>
                <a:cs typeface="Times New Roman" pitchFamily="18" charset="0"/>
              </a:rPr>
              <a:t>(Source: UK Parliament,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itchFamily="18" charset="0"/>
                <a:cs typeface="Times New Roman" pitchFamily="18" charset="0"/>
              </a:rPr>
              <a:t>Method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60000"/>
              </a:lnSpc>
            </a:pPr>
            <a:r>
              <a:rPr lang="en-US" sz="1400" dirty="0" smtClean="0">
                <a:latin typeface="Times New Roman" pitchFamily="18" charset="0"/>
                <a:cs typeface="Times New Roman" pitchFamily="18" charset="0"/>
              </a:rPr>
              <a:t>The </a:t>
            </a:r>
            <a:r>
              <a:rPr lang="en-US" sz="1400" dirty="0" err="1" smtClean="0">
                <a:latin typeface="Times New Roman" pitchFamily="18" charset="0"/>
                <a:cs typeface="Times New Roman" pitchFamily="18" charset="0"/>
              </a:rPr>
              <a:t>organisations</a:t>
            </a:r>
            <a:r>
              <a:rPr lang="en-US" sz="1400" dirty="0" smtClean="0">
                <a:latin typeface="Times New Roman" pitchFamily="18" charset="0"/>
                <a:cs typeface="Times New Roman" pitchFamily="18" charset="0"/>
              </a:rPr>
              <a:t> within hospitality sector of UK need to abide by Employment Rights Act 2025 to ensure good health of workforce (Gov.uk, 2026).</a:t>
            </a:r>
          </a:p>
          <a:p>
            <a:pPr lvl="0" algn="just">
              <a:lnSpc>
                <a:spcPct val="160000"/>
              </a:lnSpc>
            </a:pPr>
            <a:r>
              <a:rPr lang="en-US" sz="1400" dirty="0" smtClean="0">
                <a:latin typeface="Times New Roman" pitchFamily="18" charset="0"/>
                <a:cs typeface="Times New Roman" pitchFamily="18" charset="0"/>
              </a:rPr>
              <a:t>Moreover, National Minimum Wage ensures economic well-being of employees through provision of adequate remuneration (Gov.uk, 2026). </a:t>
            </a:r>
          </a:p>
          <a:p>
            <a:pPr lvl="0" algn="just">
              <a:lnSpc>
                <a:spcPct val="160000"/>
              </a:lnSpc>
            </a:pPr>
            <a:r>
              <a:rPr lang="en-US" sz="1400" dirty="0" smtClean="0">
                <a:latin typeface="Times New Roman" pitchFamily="18" charset="0"/>
                <a:cs typeface="Times New Roman" pitchFamily="18" charset="0"/>
              </a:rPr>
              <a:t>A poor work environment contributes to emotional exhaustion and fatigue of the workforce.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itchFamily="18" charset="0"/>
                <a:cs typeface="Times New Roman" pitchFamily="18" charset="0"/>
              </a:rPr>
              <a:t>Conclusions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0" y="1352550"/>
            <a:ext cx="3962400" cy="3790950"/>
          </a:xfrm>
        </p:spPr>
        <p:txBody>
          <a:bodyPr>
            <a:normAutofit/>
          </a:bodyPr>
          <a:lstStyle/>
          <a:p>
            <a:pPr lvl="0" algn="just">
              <a:lnSpc>
                <a:spcPct val="160000"/>
              </a:lnSpc>
            </a:pPr>
            <a:r>
              <a:rPr lang="en-US" sz="1400" dirty="0" smtClean="0">
                <a:latin typeface="Times New Roman" pitchFamily="18" charset="0"/>
                <a:cs typeface="Times New Roman" pitchFamily="18" charset="0"/>
              </a:rPr>
              <a:t>It can be concluded that poor mental health of employees has been a long standing issue within hospitality industry of UK. This is because of lack of focus of the employers on employee well-being and constant work pressure exerted on them. </a:t>
            </a:r>
          </a:p>
        </p:txBody>
      </p:sp>
      <p:pic>
        <p:nvPicPr>
          <p:cNvPr id="8194" name="Picture 2"/>
          <p:cNvPicPr>
            <a:picLocks noChangeAspect="1" noChangeArrowheads="1"/>
          </p:cNvPicPr>
          <p:nvPr/>
        </p:nvPicPr>
        <p:blipFill>
          <a:blip r:embed="rId3"/>
          <a:srcRect/>
          <a:stretch>
            <a:fillRect/>
          </a:stretch>
        </p:blipFill>
        <p:spPr bwMode="auto">
          <a:xfrm>
            <a:off x="4114800" y="1581150"/>
            <a:ext cx="4343400" cy="2286000"/>
          </a:xfrm>
          <a:prstGeom prst="rect">
            <a:avLst/>
          </a:prstGeom>
          <a:noFill/>
          <a:ln w="9525">
            <a:noFill/>
            <a:miter lim="800000"/>
            <a:headEnd/>
            <a:tailEnd/>
          </a:ln>
          <a:effectLst/>
        </p:spPr>
      </p:pic>
      <p:sp>
        <p:nvSpPr>
          <p:cNvPr id="5" name="Rectangle 4"/>
          <p:cNvSpPr/>
          <p:nvPr/>
        </p:nvSpPr>
        <p:spPr>
          <a:xfrm>
            <a:off x="4038600" y="3790950"/>
            <a:ext cx="4572000" cy="824841"/>
          </a:xfrm>
          <a:prstGeom prst="rect">
            <a:avLst/>
          </a:prstGeom>
        </p:spPr>
        <p:txBody>
          <a:bodyPr>
            <a:spAutoFit/>
          </a:bodyPr>
          <a:lstStyle/>
          <a:p>
            <a:pPr lvl="0" algn="ctr">
              <a:lnSpc>
                <a:spcPct val="170000"/>
              </a:lnSpc>
            </a:pPr>
            <a:r>
              <a:rPr lang="en-US" sz="1400" b="1" dirty="0" smtClean="0">
                <a:latin typeface="Times New Roman" pitchFamily="18" charset="0"/>
                <a:cs typeface="Times New Roman" pitchFamily="18" charset="0"/>
              </a:rPr>
              <a:t>Figure: Healthcare service for children</a:t>
            </a:r>
            <a:r>
              <a:rPr lang="en-US" sz="1400" dirty="0" smtClean="0">
                <a:latin typeface="Times New Roman" pitchFamily="18" charset="0"/>
                <a:cs typeface="Times New Roman" pitchFamily="18" charset="0"/>
              </a:rPr>
              <a:t/>
            </a:r>
            <a:br>
              <a:rPr lang="en-US" sz="1400" dirty="0" smtClean="0">
                <a:latin typeface="Times New Roman" pitchFamily="18" charset="0"/>
                <a:cs typeface="Times New Roman" pitchFamily="18" charset="0"/>
              </a:rPr>
            </a:br>
            <a:r>
              <a:rPr lang="en-US" sz="1400" dirty="0" smtClean="0">
                <a:latin typeface="Times New Roman" pitchFamily="18" charset="0"/>
                <a:cs typeface="Times New Roman" pitchFamily="18" charset="0"/>
              </a:rPr>
              <a:t>(Source: UK Parliament,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Recommendations </a:t>
            </a:r>
            <a:endParaRPr lang="en-US" sz="3200" b="1"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nvPr>
        </p:nvGraphicFramePr>
        <p:xfrm>
          <a:off x="457200" y="1200151"/>
          <a:ext cx="7924800"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2514600" y="4324350"/>
            <a:ext cx="4572000" cy="523220"/>
          </a:xfrm>
          <a:prstGeom prst="rect">
            <a:avLst/>
          </a:prstGeom>
        </p:spPr>
        <p:txBody>
          <a:bodyPr>
            <a:spAutoFit/>
          </a:bodyPr>
          <a:lstStyle/>
          <a:p>
            <a:pPr lvl="0" algn="ctr"/>
            <a:r>
              <a:rPr lang="en-US" sz="1400" b="1" dirty="0" smtClean="0">
                <a:latin typeface="Times New Roman" pitchFamily="18" charset="0"/>
                <a:cs typeface="Times New Roman" pitchFamily="18" charset="0"/>
              </a:rPr>
              <a:t>Figure: Recommendations</a:t>
            </a:r>
          </a:p>
          <a:p>
            <a:pPr lvl="0" algn="ctr"/>
            <a:r>
              <a:rPr lang="en-US" sz="1400" dirty="0" smtClean="0">
                <a:latin typeface="Times New Roman" pitchFamily="18" charset="0"/>
                <a:cs typeface="Times New Roman" pitchFamily="18" charset="0"/>
              </a:rPr>
              <a:t>Source: Self-Created</a:t>
            </a:r>
            <a:endParaRPr lang="en-US" sz="14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Reference List</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0" y="1047750"/>
            <a:ext cx="9144000" cy="4095750"/>
          </a:xfrm>
        </p:spPr>
        <p:txBody>
          <a:bodyPr>
            <a:normAutofit fontScale="25000" lnSpcReduction="20000"/>
          </a:bodyPr>
          <a:lstStyle/>
          <a:p>
            <a:pPr algn="just">
              <a:lnSpc>
                <a:spcPct val="170000"/>
              </a:lnSpc>
            </a:pPr>
            <a:r>
              <a:rPr lang="en-US" dirty="0" smtClean="0">
                <a:latin typeface="Times New Roman" pitchFamily="18" charset="0"/>
                <a:cs typeface="Times New Roman" pitchFamily="18" charset="0"/>
              </a:rPr>
              <a:t>CNBC. 2023. Burnout is on the rise worldwide—and Gen Z, young </a:t>
            </a:r>
            <a:r>
              <a:rPr lang="en-US" dirty="0" err="1" smtClean="0">
                <a:latin typeface="Times New Roman" pitchFamily="18" charset="0"/>
                <a:cs typeface="Times New Roman" pitchFamily="18" charset="0"/>
              </a:rPr>
              <a:t>millennials</a:t>
            </a:r>
            <a:r>
              <a:rPr lang="en-US" dirty="0" smtClean="0">
                <a:latin typeface="Times New Roman" pitchFamily="18" charset="0"/>
                <a:cs typeface="Times New Roman" pitchFamily="18" charset="0"/>
              </a:rPr>
              <a:t> and women are the most stressed. [online] Available at: https://www.cnbc.com/2023/03/14/burnout-is-on-the-rise-gen-z-millennials-and-women-are-the-most-stressed.html [Accessed 04 February 2026]</a:t>
            </a:r>
          </a:p>
          <a:p>
            <a:pPr algn="just">
              <a:lnSpc>
                <a:spcPct val="170000"/>
              </a:lnSpc>
            </a:pPr>
            <a:r>
              <a:rPr lang="en-US" dirty="0" smtClean="0">
                <a:latin typeface="Times New Roman" pitchFamily="18" charset="0"/>
                <a:cs typeface="Times New Roman" pitchFamily="18" charset="0"/>
              </a:rPr>
              <a:t>Forbes. 2023. Mental Health Benefits: A Workplace Must-Have. [online] Available at: https://www.forbes.com/sites/meghanbiro/2023/10/09/mental-health-benefits-a-workplace-must-have/ [Accessed 02 February 2026] </a:t>
            </a:r>
          </a:p>
          <a:p>
            <a:pPr algn="just">
              <a:lnSpc>
                <a:spcPct val="170000"/>
              </a:lnSpc>
            </a:pPr>
            <a:r>
              <a:rPr lang="en-US" dirty="0" smtClean="0">
                <a:latin typeface="Times New Roman" pitchFamily="18" charset="0"/>
                <a:cs typeface="Times New Roman" pitchFamily="18" charset="0"/>
              </a:rPr>
              <a:t>Gov.uk. 2026. Employment Rights Act 1996. [online] Available at: https://www.legislation.gov.uk/ukpga/1996/18/contents [Accessed 04 February 2026]</a:t>
            </a:r>
          </a:p>
          <a:p>
            <a:pPr algn="just">
              <a:lnSpc>
                <a:spcPct val="170000"/>
              </a:lnSpc>
            </a:pPr>
            <a:r>
              <a:rPr lang="en-US" dirty="0" smtClean="0">
                <a:latin typeface="Times New Roman" pitchFamily="18" charset="0"/>
                <a:cs typeface="Times New Roman" pitchFamily="18" charset="0"/>
              </a:rPr>
              <a:t>Gov.uk. 2026. Employment status: Worker. [online] Available at: https://www.gov.uk/employment-status/worker [Accessed 04 January 2026]</a:t>
            </a:r>
          </a:p>
          <a:p>
            <a:pPr algn="just">
              <a:lnSpc>
                <a:spcPct val="170000"/>
              </a:lnSpc>
            </a:pPr>
            <a:r>
              <a:rPr lang="en-US" dirty="0" smtClean="0">
                <a:latin typeface="Times New Roman" pitchFamily="18" charset="0"/>
                <a:cs typeface="Times New Roman" pitchFamily="18" charset="0"/>
              </a:rPr>
              <a:t>HSE. 2026. HSE: Information about health and safety at work. [online] Available at: https://www.hse.gov.uk/ [Accessed 04 February 2026]</a:t>
            </a:r>
          </a:p>
          <a:p>
            <a:pPr algn="just">
              <a:lnSpc>
                <a:spcPct val="170000"/>
              </a:lnSpc>
            </a:pPr>
            <a:r>
              <a:rPr lang="en-US" dirty="0" err="1" smtClean="0">
                <a:latin typeface="Times New Roman" pitchFamily="18" charset="0"/>
                <a:cs typeface="Times New Roman" pitchFamily="18" charset="0"/>
              </a:rPr>
              <a:t>Ihensekien</a:t>
            </a:r>
            <a:r>
              <a:rPr lang="en-US" dirty="0" smtClean="0">
                <a:latin typeface="Times New Roman" pitchFamily="18" charset="0"/>
                <a:cs typeface="Times New Roman" pitchFamily="18" charset="0"/>
              </a:rPr>
              <a:t>, O.A. and Joel, A.C., 2023. Abraham Maslow's hierarchy of needs and Frederick Herzberg's two-factor motivation theories: Implications for </a:t>
            </a:r>
            <a:r>
              <a:rPr lang="en-US" dirty="0" err="1" smtClean="0">
                <a:latin typeface="Times New Roman" pitchFamily="18" charset="0"/>
                <a:cs typeface="Times New Roman" pitchFamily="18" charset="0"/>
              </a:rPr>
              <a:t>organisational</a:t>
            </a:r>
            <a:r>
              <a:rPr lang="en-US" dirty="0" smtClean="0">
                <a:latin typeface="Times New Roman" pitchFamily="18" charset="0"/>
                <a:cs typeface="Times New Roman" pitchFamily="18" charset="0"/>
              </a:rPr>
              <a:t> performance. </a:t>
            </a:r>
            <a:r>
              <a:rPr lang="en-US" i="1" dirty="0" smtClean="0">
                <a:latin typeface="Times New Roman" pitchFamily="18" charset="0"/>
                <a:cs typeface="Times New Roman" pitchFamily="18" charset="0"/>
              </a:rPr>
              <a:t>The Romanian Economic Journal</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85</a:t>
            </a:r>
            <a:r>
              <a:rPr lang="en-US" dirty="0" smtClean="0">
                <a:latin typeface="Times New Roman" pitchFamily="18" charset="0"/>
                <a:cs typeface="Times New Roman" pitchFamily="18" charset="0"/>
              </a:rPr>
              <a:t>(1), pp.133-146.</a:t>
            </a:r>
          </a:p>
          <a:p>
            <a:pPr algn="just">
              <a:lnSpc>
                <a:spcPct val="170000"/>
              </a:lnSpc>
            </a:pPr>
            <a:r>
              <a:rPr lang="en-US" dirty="0" err="1" smtClean="0">
                <a:latin typeface="Times New Roman" pitchFamily="18" charset="0"/>
                <a:cs typeface="Times New Roman" pitchFamily="18" charset="0"/>
              </a:rPr>
              <a:t>Jeung</a:t>
            </a:r>
            <a:r>
              <a:rPr lang="en-US" dirty="0" smtClean="0">
                <a:latin typeface="Times New Roman" pitchFamily="18" charset="0"/>
                <a:cs typeface="Times New Roman" pitchFamily="18" charset="0"/>
              </a:rPr>
              <a:t>, D.Y., Kim, C. and Chang, S.J., 2018. Emotional </a:t>
            </a:r>
            <a:r>
              <a:rPr lang="en-US" dirty="0" err="1" smtClean="0">
                <a:latin typeface="Times New Roman" pitchFamily="18" charset="0"/>
                <a:cs typeface="Times New Roman" pitchFamily="18" charset="0"/>
              </a:rPr>
              <a:t>labour</a:t>
            </a:r>
            <a:r>
              <a:rPr lang="en-US" dirty="0" smtClean="0">
                <a:latin typeface="Times New Roman" pitchFamily="18" charset="0"/>
                <a:cs typeface="Times New Roman" pitchFamily="18" charset="0"/>
              </a:rPr>
              <a:t> and burnout: A review of the literature. </a:t>
            </a:r>
            <a:r>
              <a:rPr lang="en-US" i="1" dirty="0" err="1" smtClean="0">
                <a:latin typeface="Times New Roman" pitchFamily="18" charset="0"/>
                <a:cs typeface="Times New Roman" pitchFamily="18" charset="0"/>
              </a:rPr>
              <a:t>Yonsei</a:t>
            </a:r>
            <a:r>
              <a:rPr lang="en-US" i="1" dirty="0" smtClean="0">
                <a:latin typeface="Times New Roman" pitchFamily="18" charset="0"/>
                <a:cs typeface="Times New Roman" pitchFamily="18" charset="0"/>
              </a:rPr>
              <a:t> medical journal</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59</a:t>
            </a:r>
            <a:r>
              <a:rPr lang="en-US" dirty="0" smtClean="0">
                <a:latin typeface="Times New Roman" pitchFamily="18" charset="0"/>
                <a:cs typeface="Times New Roman" pitchFamily="18" charset="0"/>
              </a:rPr>
              <a:t>(2), p.187.</a:t>
            </a:r>
          </a:p>
          <a:p>
            <a:pPr algn="just">
              <a:lnSpc>
                <a:spcPct val="170000"/>
              </a:lnSpc>
            </a:pPr>
            <a:r>
              <a:rPr lang="en-US" dirty="0" err="1" smtClean="0">
                <a:latin typeface="Times New Roman" pitchFamily="18" charset="0"/>
                <a:cs typeface="Times New Roman" pitchFamily="18" charset="0"/>
              </a:rPr>
              <a:t>Koniari</a:t>
            </a:r>
            <a:r>
              <a:rPr lang="en-US" dirty="0" smtClean="0">
                <a:latin typeface="Times New Roman" pitchFamily="18" charset="0"/>
                <a:cs typeface="Times New Roman" pitchFamily="18" charset="0"/>
              </a:rPr>
              <a:t>, A., 2025. The effect of burnout on employee wellbeing and job satisfaction in the hospitality industry.</a:t>
            </a:r>
          </a:p>
          <a:p>
            <a:pPr algn="just">
              <a:lnSpc>
                <a:spcPct val="170000"/>
              </a:lnSpc>
            </a:pPr>
            <a:r>
              <a:rPr lang="en-US" dirty="0" err="1" smtClean="0">
                <a:latin typeface="Times New Roman" pitchFamily="18" charset="0"/>
                <a:cs typeface="Times New Roman" pitchFamily="18" charset="0"/>
              </a:rPr>
              <a:t>Kotera</a:t>
            </a:r>
            <a:r>
              <a:rPr lang="en-US" dirty="0" smtClean="0">
                <a:latin typeface="Times New Roman" pitchFamily="18" charset="0"/>
                <a:cs typeface="Times New Roman" pitchFamily="18" charset="0"/>
              </a:rPr>
              <a:t>, Y., </a:t>
            </a:r>
            <a:r>
              <a:rPr lang="en-US" dirty="0" err="1" smtClean="0">
                <a:latin typeface="Times New Roman" pitchFamily="18" charset="0"/>
                <a:cs typeface="Times New Roman" pitchFamily="18" charset="0"/>
              </a:rPr>
              <a:t>Adhikari</a:t>
            </a:r>
            <a:r>
              <a:rPr lang="en-US" dirty="0" smtClean="0">
                <a:latin typeface="Times New Roman" pitchFamily="18" charset="0"/>
                <a:cs typeface="Times New Roman" pitchFamily="18" charset="0"/>
              </a:rPr>
              <a:t>, P. and Van Gordon, W., 2018. Motivation types and mental health of UK hospitality workers. </a:t>
            </a:r>
            <a:r>
              <a:rPr lang="en-US" i="1" dirty="0" smtClean="0">
                <a:latin typeface="Times New Roman" pitchFamily="18" charset="0"/>
                <a:cs typeface="Times New Roman" pitchFamily="18" charset="0"/>
              </a:rPr>
              <a:t>International journal of mental health and addiction</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16</a:t>
            </a:r>
            <a:r>
              <a:rPr lang="en-US" dirty="0" smtClean="0">
                <a:latin typeface="Times New Roman" pitchFamily="18" charset="0"/>
                <a:cs typeface="Times New Roman" pitchFamily="18" charset="0"/>
              </a:rPr>
              <a:t>(3), pp.751-763.</a:t>
            </a:r>
          </a:p>
          <a:p>
            <a:pPr algn="just">
              <a:lnSpc>
                <a:spcPct val="170000"/>
              </a:lnSpc>
            </a:pPr>
            <a:r>
              <a:rPr lang="en-US" dirty="0" smtClean="0">
                <a:latin typeface="Times New Roman" pitchFamily="18" charset="0"/>
                <a:cs typeface="Times New Roman" pitchFamily="18" charset="0"/>
              </a:rPr>
              <a:t>The Access Group. 2026. How to reduce staff turnover in the hospitality industry. [online] Available at: https://www.theaccessgroup.com/en-gb/hospitality/resources/hospitality-staff-and-hr-resources/reduce-staff-turnover/ [Accessed 01 February 2026]</a:t>
            </a:r>
          </a:p>
          <a:p>
            <a:pPr algn="just">
              <a:lnSpc>
                <a:spcPct val="170000"/>
              </a:lnSpc>
            </a:pPr>
            <a:r>
              <a:rPr lang="en-US" dirty="0" smtClean="0">
                <a:latin typeface="Times New Roman" pitchFamily="18" charset="0"/>
                <a:cs typeface="Times New Roman" pitchFamily="18" charset="0"/>
              </a:rPr>
              <a:t>The Guardian. 2021. Premier Inn warns over staff shortages as hotel bookings. [online] Available at: https://www.theguardian.com/business/2021/oct/26/premier-inn-staff-shortages-hotel-salaries-bonuses [Accessed 04 February 2026]</a:t>
            </a:r>
          </a:p>
          <a:p>
            <a:pPr algn="just">
              <a:lnSpc>
                <a:spcPct val="170000"/>
              </a:lnSpc>
            </a:pPr>
            <a:r>
              <a:rPr lang="en-US" dirty="0" smtClean="0">
                <a:latin typeface="Times New Roman" pitchFamily="18" charset="0"/>
                <a:cs typeface="Times New Roman" pitchFamily="18" charset="0"/>
              </a:rPr>
              <a:t>UK Hospitality. 2026. Worker shortages. [online] Available at: https://www.ukhospitality.org.uk/campaigns/workforce/ [Accessed 02 February 2026] </a:t>
            </a:r>
          </a:p>
          <a:p>
            <a:pPr algn="just">
              <a:lnSpc>
                <a:spcPct val="170000"/>
              </a:lnSpc>
            </a:pPr>
            <a:r>
              <a:rPr lang="en-US" dirty="0" smtClean="0">
                <a:latin typeface="Times New Roman" pitchFamily="18" charset="0"/>
                <a:cs typeface="Times New Roman" pitchFamily="18" charset="0"/>
              </a:rPr>
              <a:t>UK Parliament. 2026. Mental health statistics: prevalence, services and funding in England. [online] Available at: https://researchbriefings.files.parliament.uk/documents/SN06988/SN06988.pdf [Accessed 04 February 2026] </a:t>
            </a:r>
          </a:p>
          <a:p>
            <a:pPr algn="just">
              <a:lnSpc>
                <a:spcPct val="170000"/>
              </a:lnSpc>
            </a:pPr>
            <a:r>
              <a:rPr lang="en-US" dirty="0" smtClean="0">
                <a:latin typeface="Times New Roman" pitchFamily="18" charset="0"/>
                <a:cs typeface="Times New Roman" pitchFamily="18" charset="0"/>
              </a:rPr>
              <a:t>Wallace, E. and </a:t>
            </a:r>
            <a:r>
              <a:rPr lang="en-US" dirty="0" err="1" smtClean="0">
                <a:latin typeface="Times New Roman" pitchFamily="18" charset="0"/>
                <a:cs typeface="Times New Roman" pitchFamily="18" charset="0"/>
              </a:rPr>
              <a:t>Coughlan</a:t>
            </a:r>
            <a:r>
              <a:rPr lang="en-US" dirty="0" smtClean="0">
                <a:latin typeface="Times New Roman" pitchFamily="18" charset="0"/>
                <a:cs typeface="Times New Roman" pitchFamily="18" charset="0"/>
              </a:rPr>
              <a:t>, J., 2023. Burnout and counterproductive workplace </a:t>
            </a:r>
            <a:r>
              <a:rPr lang="en-US" dirty="0" err="1" smtClean="0">
                <a:latin typeface="Times New Roman" pitchFamily="18" charset="0"/>
                <a:cs typeface="Times New Roman" pitchFamily="18" charset="0"/>
              </a:rPr>
              <a:t>behaviours</a:t>
            </a:r>
            <a:r>
              <a:rPr lang="en-US" dirty="0" smtClean="0">
                <a:latin typeface="Times New Roman" pitchFamily="18" charset="0"/>
                <a:cs typeface="Times New Roman" pitchFamily="18" charset="0"/>
              </a:rPr>
              <a:t> among frontline hospitality employees: the effect of perceived contract </a:t>
            </a:r>
            <a:r>
              <a:rPr lang="en-US" dirty="0" err="1" smtClean="0">
                <a:latin typeface="Times New Roman" pitchFamily="18" charset="0"/>
                <a:cs typeface="Times New Roman" pitchFamily="18" charset="0"/>
              </a:rPr>
              <a:t>precarity</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International Journal of Contemporary Hospitality Management</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35</a:t>
            </a:r>
            <a:r>
              <a:rPr lang="en-US" dirty="0" smtClean="0">
                <a:latin typeface="Times New Roman" pitchFamily="18" charset="0"/>
                <a:cs typeface="Times New Roman" pitchFamily="18" charset="0"/>
              </a:rPr>
              <a:t>(2), pp.451-468.</a:t>
            </a: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2"/>
          <a:srcRect/>
          <a:stretch>
            <a:fillRect/>
          </a:stretch>
        </p:blipFill>
        <p:spPr bwMode="auto">
          <a:xfrm>
            <a:off x="0" y="0"/>
            <a:ext cx="9144000" cy="51435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2123</Words>
  <Application>Microsoft Office PowerPoint</Application>
  <PresentationFormat>On-screen Show (16:9)</PresentationFormat>
  <Paragraphs>82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BA (Hons) Hospitality &amp; Hotel Management Module Handbook Spring Term 2026 Contemporary Themes in the Hotel and Hospitality Sector BMIH6001: Level 6</vt:lpstr>
      <vt:lpstr>Introduction </vt:lpstr>
      <vt:lpstr>Problem background</vt:lpstr>
      <vt:lpstr>Issue prevalence </vt:lpstr>
      <vt:lpstr>Literature Review </vt:lpstr>
      <vt:lpstr>Literature Review </vt:lpstr>
      <vt:lpstr>Method </vt:lpstr>
      <vt:lpstr>Method </vt:lpstr>
      <vt:lpstr>Method </vt:lpstr>
      <vt:lpstr>Conclusions </vt:lpstr>
      <vt:lpstr>Recommendations </vt:lpstr>
      <vt:lpstr>Reference List</vt:lpstr>
      <vt:lpstr>Slide 13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Hospitality &amp; Hotel Management Module Handbook Spring Term 2026 Contemporary Themes in the Hotel and Hospitality Sector BMIH6001: Level 6</dc:title>
  <dc:creator>user</dc:creator>
  <cp:lastModifiedBy>user</cp:lastModifiedBy>
  <cp:revision>29</cp:revision>
  <dcterms:created xsi:type="dcterms:W3CDTF">2026-02-03T00:00:00Z</dcterms:created>
  <dcterms:modified xsi:type="dcterms:W3CDTF">2026-02-05T11:34:08Z</dcterms:modified>
</cp:coreProperties>
</file>