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1"/>
  </p:notesMasterIdLst>
  <p:handoutMasterIdLst>
    <p:handoutMasterId r:id="rId42"/>
  </p:handoutMasterIdLst>
  <p:sldIdLst>
    <p:sldId id="277" r:id="rId2"/>
    <p:sldId id="279" r:id="rId3"/>
    <p:sldId id="354" r:id="rId4"/>
    <p:sldId id="257" r:id="rId5"/>
    <p:sldId id="337" r:id="rId6"/>
    <p:sldId id="338" r:id="rId7"/>
    <p:sldId id="262" r:id="rId8"/>
    <p:sldId id="263" r:id="rId9"/>
    <p:sldId id="264" r:id="rId10"/>
    <p:sldId id="265" r:id="rId11"/>
    <p:sldId id="269" r:id="rId12"/>
    <p:sldId id="271" r:id="rId13"/>
    <p:sldId id="272" r:id="rId14"/>
    <p:sldId id="340" r:id="rId15"/>
    <p:sldId id="274" r:id="rId16"/>
    <p:sldId id="365" r:id="rId17"/>
    <p:sldId id="280" r:id="rId18"/>
    <p:sldId id="355" r:id="rId19"/>
    <p:sldId id="356" r:id="rId20"/>
    <p:sldId id="341" r:id="rId21"/>
    <p:sldId id="351" r:id="rId22"/>
    <p:sldId id="285" r:id="rId23"/>
    <p:sldId id="342" r:id="rId24"/>
    <p:sldId id="343" r:id="rId25"/>
    <p:sldId id="290" r:id="rId26"/>
    <p:sldId id="344" r:id="rId27"/>
    <p:sldId id="294" r:id="rId28"/>
    <p:sldId id="300" r:id="rId29"/>
    <p:sldId id="301" r:id="rId30"/>
    <p:sldId id="303" r:id="rId31"/>
    <p:sldId id="347" r:id="rId32"/>
    <p:sldId id="312" r:id="rId33"/>
    <p:sldId id="316" r:id="rId34"/>
    <p:sldId id="319" r:id="rId35"/>
    <p:sldId id="321" r:id="rId36"/>
    <p:sldId id="323" r:id="rId37"/>
    <p:sldId id="324" r:id="rId38"/>
    <p:sldId id="335" r:id="rId39"/>
    <p:sldId id="379" r:id="rId4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252" autoAdjust="0"/>
  </p:normalViewPr>
  <p:slideViewPr>
    <p:cSldViewPr>
      <p:cViewPr varScale="1">
        <p:scale>
          <a:sx n="105" d="100"/>
          <a:sy n="105" d="100"/>
        </p:scale>
        <p:origin x="712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9230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>
          <p15:clr>
            <a:srgbClr val="FBAE40"/>
          </p15:clr>
        </p15:guide>
        <p15:guide id="2" orient="horz" pos="804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oleObject" Target="../embeddings/oleObject11.bin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oleObject" Target="../embeddings/oleObject12.bin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oleObject" Target="../embeddings/oleObject13.bin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oleObject" Target="../embeddings/oleObject14.bin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oleObject" Target="../embeddings/oleObject15.bin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oleObject" Target="../embeddings/oleObject16.bin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17.bin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</a:t>
            </a:r>
          </a:p>
          <a:p>
            <a:pPr eaLnBrk="1" hangingPunct="1"/>
            <a:r>
              <a:rPr lang="en-GB" altLang="en-US" sz="3600">
                <a:solidFill>
                  <a:schemeClr val="accent2"/>
                </a:solidFill>
              </a:rPr>
              <a:t>Week 5</a:t>
            </a:r>
            <a:endParaRPr lang="en-GB" altLang="en-US" sz="36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Cost-volume-profit relationships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 dirty="0"/>
              <a:t>Learning Outcomes; by the end of this session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Explain how changes in activity affect contribution margin and profit.</a:t>
            </a:r>
          </a:p>
          <a:p>
            <a:r>
              <a:rPr lang="en-GB" dirty="0"/>
              <a:t>Compute the contribution margin.</a:t>
            </a:r>
          </a:p>
          <a:p>
            <a:r>
              <a:rPr lang="en-GB" dirty="0"/>
              <a:t>Compute the break-even point for a company in dollars and units.</a:t>
            </a:r>
          </a:p>
          <a:p>
            <a:r>
              <a:rPr lang="en-GB" dirty="0"/>
              <a:t>Analyse business decisions using cost-volume-profit analysis.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0D27F8-92FA-DD49-9493-FC1C81382571}"/>
              </a:ext>
            </a:extLst>
          </p:cNvPr>
          <p:cNvSpPr/>
          <p:nvPr/>
        </p:nvSpPr>
        <p:spPr>
          <a:xfrm>
            <a:off x="3629879" y="5750720"/>
            <a:ext cx="589441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accent2"/>
                </a:solidFill>
              </a:rPr>
              <a:t>McGraw-Hill Education | Seal &amp; Rohde Management Accounting 6</a:t>
            </a:r>
            <a:r>
              <a:rPr lang="en-US" sz="1200" baseline="30000" dirty="0">
                <a:solidFill>
                  <a:schemeClr val="accent2"/>
                </a:solidFill>
              </a:rPr>
              <a:t>th</a:t>
            </a:r>
            <a:r>
              <a:rPr lang="en-US" sz="1200" dirty="0">
                <a:solidFill>
                  <a:schemeClr val="accent2"/>
                </a:solidFill>
              </a:rPr>
              <a:t> edition © 2018</a:t>
            </a:r>
          </a:p>
        </p:txBody>
      </p:sp>
    </p:spTree>
    <p:extLst>
      <p:ext uri="{BB962C8B-B14F-4D97-AF65-F5344CB8AC3E}">
        <p14:creationId xmlns:p14="http://schemas.microsoft.com/office/powerpoint/2010/main" val="197409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7994A2BE-E964-4989-807A-833B3FE236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8213" y="115888"/>
            <a:ext cx="7772400" cy="1143000"/>
          </a:xfrm>
        </p:spPr>
        <p:txBody>
          <a:bodyPr/>
          <a:lstStyle/>
          <a:p>
            <a:r>
              <a:rPr lang="en-US" altLang="zh-CN" sz="2800" dirty="0">
                <a:ea typeface="SimSun" panose="02010600030101010101" pitchFamily="2" charset="-122"/>
              </a:rPr>
              <a:t>Cost-Volume-Profit (CVP) Analysis</a:t>
            </a:r>
            <a:endParaRPr lang="zh-CN" altLang="en-US" sz="2800" dirty="0">
              <a:ea typeface="SimSun" panose="02010600030101010101" pitchFamily="2" charset="-122"/>
            </a:endParaRP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3D3998C5-2320-499A-922D-5A2EBE2F7D4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27448" y="1055688"/>
            <a:ext cx="10297144" cy="4608611"/>
          </a:xfrm>
        </p:spPr>
        <p:txBody>
          <a:bodyPr/>
          <a:lstStyle/>
          <a:p>
            <a:r>
              <a:rPr lang="en-US" altLang="zh-CN" sz="2400" dirty="0">
                <a:ea typeface="SimSun" panose="02010600030101010101" pitchFamily="2" charset="-122"/>
              </a:rPr>
              <a:t>CVP analysis helps managers understand the interrelationship between cost, volume and profit in an organization by focusing on interactions between five variables: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Prices of products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Volume or level of activity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Per unit variable costs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Total fixed costs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Mix of products sold.</a:t>
            </a:r>
          </a:p>
          <a:p>
            <a:r>
              <a:rPr lang="en-US" altLang="zh-CN" sz="2400" dirty="0">
                <a:ea typeface="SimSun" panose="02010600030101010101" pitchFamily="2" charset="-122"/>
              </a:rPr>
              <a:t>CVP analysis is a vital tool in many business decisions (what products to manufacture or sell, what pricing policy to follow, etc.)</a:t>
            </a:r>
          </a:p>
          <a:p>
            <a:endParaRPr lang="zh-CN" altLang="en-US" sz="2800" dirty="0">
              <a:ea typeface="SimSun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817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8" name="Object 8">
            <a:extLst>
              <a:ext uri="{FF2B5EF4-FFF2-40B4-BE49-F238E27FC236}">
                <a16:creationId xmlns:a16="http://schemas.microsoft.com/office/drawing/2014/main" id="{F74E42CD-5870-4920-9984-5579FC0D0E2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424114" y="836614"/>
          <a:ext cx="6664325" cy="4484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040398" imgH="2057326" progId="Excel.Sheet.8">
                  <p:embed/>
                </p:oleObj>
              </mc:Choice>
              <mc:Fallback>
                <p:oleObj name="Worksheet" r:id="rId2" imgW="3040398" imgH="2057326" progId="Excel.Sheet.8">
                  <p:embed/>
                  <p:pic>
                    <p:nvPicPr>
                      <p:cNvPr id="4098" name="Object 8">
                        <a:extLst>
                          <a:ext uri="{FF2B5EF4-FFF2-40B4-BE49-F238E27FC236}">
                            <a16:creationId xmlns:a16="http://schemas.microsoft.com/office/drawing/2014/main" id="{F74E42CD-5870-4920-9984-5579FC0D0E2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24114" y="836614"/>
                        <a:ext cx="6664325" cy="4484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254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9" name="Rectangle 2">
            <a:extLst>
              <a:ext uri="{FF2B5EF4-FFF2-40B4-BE49-F238E27FC236}">
                <a16:creationId xmlns:a16="http://schemas.microsoft.com/office/drawing/2014/main" id="{01B278DD-9DB9-44DA-8F04-FBF167A176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9536" y="260350"/>
            <a:ext cx="8519864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Basics of Cost-Volume-Profit (CVP) Analysis</a:t>
            </a:r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B706D14B-E1FF-4424-AAC1-37FF3E0C54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5520" y="5120848"/>
            <a:ext cx="8712968" cy="1197764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Contribution Margin (CM) is the amount remaining from sales revenue after variable expenses have been deducted.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108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2" name="Object 8">
            <a:extLst>
              <a:ext uri="{FF2B5EF4-FFF2-40B4-BE49-F238E27FC236}">
                <a16:creationId xmlns:a16="http://schemas.microsoft.com/office/drawing/2014/main" id="{27D4ED62-33D1-4737-A8E7-236B9347649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398713" y="908050"/>
          <a:ext cx="6646862" cy="4719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040398" imgH="2057326" progId="Excel.Sheet.8">
                  <p:embed/>
                </p:oleObj>
              </mc:Choice>
              <mc:Fallback>
                <p:oleObj name="Worksheet" r:id="rId2" imgW="3040398" imgH="2057326" progId="Excel.Sheet.8">
                  <p:embed/>
                  <p:pic>
                    <p:nvPicPr>
                      <p:cNvPr id="5122" name="Object 8">
                        <a:extLst>
                          <a:ext uri="{FF2B5EF4-FFF2-40B4-BE49-F238E27FC236}">
                            <a16:creationId xmlns:a16="http://schemas.microsoft.com/office/drawing/2014/main" id="{27D4ED62-33D1-4737-A8E7-236B9347649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98713" y="908050"/>
                        <a:ext cx="6646862" cy="47196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254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3" name="Rectangle 3">
            <a:extLst>
              <a:ext uri="{FF2B5EF4-FFF2-40B4-BE49-F238E27FC236}">
                <a16:creationId xmlns:a16="http://schemas.microsoft.com/office/drawing/2014/main" id="{108E1E08-00B6-48A6-9EE5-B6B24658C8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28" y="333375"/>
            <a:ext cx="8568952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Basics of Cost-Volume-Profit (CVP) Analysis</a:t>
            </a:r>
          </a:p>
        </p:txBody>
      </p:sp>
      <p:sp>
        <p:nvSpPr>
          <p:cNvPr id="5124" name="Rectangle 6">
            <a:extLst>
              <a:ext uri="{FF2B5EF4-FFF2-40B4-BE49-F238E27FC236}">
                <a16:creationId xmlns:a16="http://schemas.microsoft.com/office/drawing/2014/main" id="{A3447E91-A38E-4E7C-9BD0-2C46589A89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6600" y="5294089"/>
            <a:ext cx="5562600" cy="459100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b="1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CM goes to cover fixed expenses.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0246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7">
            <a:extLst>
              <a:ext uri="{FF2B5EF4-FFF2-40B4-BE49-F238E27FC236}">
                <a16:creationId xmlns:a16="http://schemas.microsoft.com/office/drawing/2014/main" id="{BE17DE38-5C2D-4BF8-B22D-D20AE7F4BC9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65400" y="836614"/>
          <a:ext cx="6662738" cy="4484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040398" imgH="2057326" progId="Excel.Sheet.8">
                  <p:embed/>
                </p:oleObj>
              </mc:Choice>
              <mc:Fallback>
                <p:oleObj name="Worksheet" r:id="rId2" imgW="3040398" imgH="2057326" progId="Excel.Sheet.8">
                  <p:embed/>
                  <p:pic>
                    <p:nvPicPr>
                      <p:cNvPr id="6146" name="Object 7">
                        <a:extLst>
                          <a:ext uri="{FF2B5EF4-FFF2-40B4-BE49-F238E27FC236}">
                            <a16:creationId xmlns:a16="http://schemas.microsoft.com/office/drawing/2014/main" id="{BE17DE38-5C2D-4BF8-B22D-D20AE7F4BC9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65400" y="836614"/>
                        <a:ext cx="6662738" cy="4484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254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" name="Rectangle 3">
            <a:extLst>
              <a:ext uri="{FF2B5EF4-FFF2-40B4-BE49-F238E27FC236}">
                <a16:creationId xmlns:a16="http://schemas.microsoft.com/office/drawing/2014/main" id="{E22794F3-3605-4A65-83CF-DA1F556362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28" y="333375"/>
            <a:ext cx="8496944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Basics of Cost-Volume-Profit (CVP) Analysis</a:t>
            </a:r>
          </a:p>
        </p:txBody>
      </p:sp>
      <p:sp>
        <p:nvSpPr>
          <p:cNvPr id="6148" name="Rectangle 6">
            <a:extLst>
              <a:ext uri="{FF2B5EF4-FFF2-40B4-BE49-F238E27FC236}">
                <a16:creationId xmlns:a16="http://schemas.microsoft.com/office/drawing/2014/main" id="{3EEA5F25-D471-437A-9F86-98AC40F906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2816" y="5122863"/>
            <a:ext cx="7467600" cy="828432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b="1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After covering fixed costs, any remaining CM contributes to profit.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3936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9">
            <a:hlinkClick r:id="" action="ppaction://ole?verb=0"/>
            <a:extLst>
              <a:ext uri="{FF2B5EF4-FFF2-40B4-BE49-F238E27FC236}">
                <a16:creationId xmlns:a16="http://schemas.microsoft.com/office/drawing/2014/main" id="{AB0706D1-E11A-4DC1-A40A-517BF116AD9B}"/>
              </a:ext>
            </a:extLst>
          </p:cNvPr>
          <p:cNvGraphicFramePr>
            <a:graphicFrameLocks/>
          </p:cNvGraphicFramePr>
          <p:nvPr/>
        </p:nvGraphicFramePr>
        <p:xfrm>
          <a:off x="2533650" y="3284539"/>
          <a:ext cx="7011988" cy="2662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160545" imgH="1379253" progId="Excel.Sheet.8">
                  <p:embed/>
                </p:oleObj>
              </mc:Choice>
              <mc:Fallback>
                <p:oleObj name="Worksheet" r:id="rId2" imgW="4160545" imgH="1379253" progId="Excel.Sheet.8">
                  <p:embed/>
                  <p:pic>
                    <p:nvPicPr>
                      <p:cNvPr id="7170" name="Object 9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AB0706D1-E11A-4DC1-A40A-517BF116AD9B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 l="3413" t="8496" r="20622" b="5229"/>
                      <a:stretch>
                        <a:fillRect/>
                      </a:stretch>
                    </p:blipFill>
                    <p:spPr bwMode="auto">
                      <a:xfrm>
                        <a:off x="2533650" y="3284539"/>
                        <a:ext cx="7011988" cy="26622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317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99190" dir="2388334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1" name="Rectangle 2">
            <a:extLst>
              <a:ext uri="{FF2B5EF4-FFF2-40B4-BE49-F238E27FC236}">
                <a16:creationId xmlns:a16="http://schemas.microsoft.com/office/drawing/2014/main" id="{4F9A9146-D233-49EF-9228-8D7A096A97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585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The Contribution Approach</a:t>
            </a:r>
          </a:p>
        </p:txBody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5F19F9F3-4B68-41BB-9C5A-56EE5CE8A10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303140" y="1101725"/>
            <a:ext cx="7772400" cy="1524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</a:t>
            </a:r>
            <a:r>
              <a:rPr lang="en-US" altLang="zh-CN" dirty="0">
                <a:ea typeface="SimSun" panose="02010600030101010101" pitchFamily="2" charset="-122"/>
              </a:rPr>
              <a:t>For each additional unit Wind sells, £200 more in contribution margin will help to cover fixed expenses and profit.</a:t>
            </a:r>
          </a:p>
        </p:txBody>
      </p:sp>
      <p:sp>
        <p:nvSpPr>
          <p:cNvPr id="7173" name="Oval 5">
            <a:extLst>
              <a:ext uri="{FF2B5EF4-FFF2-40B4-BE49-F238E27FC236}">
                <a16:creationId xmlns:a16="http://schemas.microsoft.com/office/drawing/2014/main" id="{46FCE91A-BB71-43E1-BB58-46C090DB8E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76251" y="1081400"/>
            <a:ext cx="1092200" cy="711200"/>
          </a:xfrm>
          <a:prstGeom prst="ellipse">
            <a:avLst/>
          </a:prstGeom>
          <a:noFill/>
          <a:ln w="50800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7174" name="Line 6">
            <a:extLst>
              <a:ext uri="{FF2B5EF4-FFF2-40B4-BE49-F238E27FC236}">
                <a16:creationId xmlns:a16="http://schemas.microsoft.com/office/drawing/2014/main" id="{8C88CED3-4B3D-4B02-AC82-17F19FF036A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9120336" y="1792600"/>
            <a:ext cx="173038" cy="2877344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928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4" name="Object 8">
            <a:hlinkClick r:id="" action="ppaction://ole?verb=0"/>
            <a:extLst>
              <a:ext uri="{FF2B5EF4-FFF2-40B4-BE49-F238E27FC236}">
                <a16:creationId xmlns:a16="http://schemas.microsoft.com/office/drawing/2014/main" id="{DEB94D55-7B9F-4FFB-8632-8E805EC7307C}"/>
              </a:ext>
            </a:extLst>
          </p:cNvPr>
          <p:cNvGraphicFramePr>
            <a:graphicFrameLocks/>
          </p:cNvGraphicFramePr>
          <p:nvPr/>
        </p:nvGraphicFramePr>
        <p:xfrm>
          <a:off x="2533650" y="3409950"/>
          <a:ext cx="7011988" cy="2662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160545" imgH="1379253" progId="Excel.Sheet.8">
                  <p:embed/>
                </p:oleObj>
              </mc:Choice>
              <mc:Fallback>
                <p:oleObj name="Worksheet" r:id="rId2" imgW="4160545" imgH="1379253" progId="Excel.Sheet.8">
                  <p:embed/>
                  <p:pic>
                    <p:nvPicPr>
                      <p:cNvPr id="8194" name="Object 8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DEB94D55-7B9F-4FFB-8632-8E805EC7307C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 l="3413" t="8496" r="20622" b="5229"/>
                      <a:stretch>
                        <a:fillRect/>
                      </a:stretch>
                    </p:blipFill>
                    <p:spPr bwMode="auto">
                      <a:xfrm>
                        <a:off x="2533650" y="3409950"/>
                        <a:ext cx="7011988" cy="26622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317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99190" dir="2388334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5" name="Rectangle 2">
            <a:extLst>
              <a:ext uri="{FF2B5EF4-FFF2-40B4-BE49-F238E27FC236}">
                <a16:creationId xmlns:a16="http://schemas.microsoft.com/office/drawing/2014/main" id="{19EBE776-8F2A-414D-BB7A-94F9092F79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27288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The Contribution Approach</a:t>
            </a:r>
          </a:p>
        </p:txBody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569A4CD5-F61D-464C-AB4F-76D4DB09150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27288" y="1560513"/>
            <a:ext cx="7772400" cy="1524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>
                <a:ea typeface="SimSun" panose="02010600030101010101" pitchFamily="2" charset="-122"/>
              </a:rPr>
              <a:t>Each month Wind must generate at least £80,000 in total CM to break even.</a:t>
            </a:r>
          </a:p>
        </p:txBody>
      </p:sp>
      <p:sp>
        <p:nvSpPr>
          <p:cNvPr id="8197" name="Rectangle 5">
            <a:extLst>
              <a:ext uri="{FF2B5EF4-FFF2-40B4-BE49-F238E27FC236}">
                <a16:creationId xmlns:a16="http://schemas.microsoft.com/office/drawing/2014/main" id="{F752708E-8444-4977-8A29-FFF45198DD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6600" y="2125663"/>
            <a:ext cx="1625600" cy="482600"/>
          </a:xfrm>
          <a:prstGeom prst="rect">
            <a:avLst/>
          </a:prstGeom>
          <a:noFill/>
          <a:ln w="50800">
            <a:solidFill>
              <a:srgbClr val="FC012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8198" name="Line 6">
            <a:extLst>
              <a:ext uri="{FF2B5EF4-FFF2-40B4-BE49-F238E27FC236}">
                <a16:creationId xmlns:a16="http://schemas.microsoft.com/office/drawing/2014/main" id="{8EAB56AC-562C-4BAA-8BE7-35E47D8B043D}"/>
              </a:ext>
            </a:extLst>
          </p:cNvPr>
          <p:cNvSpPr>
            <a:spLocks noChangeShapeType="1"/>
          </p:cNvSpPr>
          <p:nvPr/>
        </p:nvSpPr>
        <p:spPr bwMode="auto">
          <a:xfrm>
            <a:off x="4495800" y="2590800"/>
            <a:ext cx="2362200" cy="25146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8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2052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10">
            <a:extLst>
              <a:ext uri="{FF2B5EF4-FFF2-40B4-BE49-F238E27FC236}">
                <a16:creationId xmlns:a16="http://schemas.microsoft.com/office/drawing/2014/main" id="{116F6028-CA64-416F-8F07-49C1B7B12D7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35935978"/>
              </p:ext>
            </p:extLst>
          </p:nvPr>
        </p:nvGraphicFramePr>
        <p:xfrm>
          <a:off x="2882888" y="2148681"/>
          <a:ext cx="7010400" cy="32051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3454400" imgH="1587500" progId="Excel.Sheet.8">
                  <p:embed/>
                </p:oleObj>
              </mc:Choice>
              <mc:Fallback>
                <p:oleObj name="Regneark" r:id="rId2" imgW="3454400" imgH="1587500" progId="Excel.Sheet.8">
                  <p:embed/>
                  <p:pic>
                    <p:nvPicPr>
                      <p:cNvPr id="9218" name="Object 10">
                        <a:extLst>
                          <a:ext uri="{FF2B5EF4-FFF2-40B4-BE49-F238E27FC236}">
                            <a16:creationId xmlns:a16="http://schemas.microsoft.com/office/drawing/2014/main" id="{116F6028-CA64-416F-8F07-49C1B7B12D7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1334" b="6552"/>
                      <a:stretch>
                        <a:fillRect/>
                      </a:stretch>
                    </p:blipFill>
                    <p:spPr bwMode="auto">
                      <a:xfrm>
                        <a:off x="2882888" y="2148681"/>
                        <a:ext cx="7010400" cy="3205162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9" name="Rectangle 2">
            <a:extLst>
              <a:ext uri="{FF2B5EF4-FFF2-40B4-BE49-F238E27FC236}">
                <a16:creationId xmlns:a16="http://schemas.microsoft.com/office/drawing/2014/main" id="{F6D12B3F-6E7B-4353-9EFD-BE25BB51DF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>
                <a:ea typeface="SimSun" panose="02010600030101010101" pitchFamily="2" charset="-122"/>
              </a:rPr>
              <a:t>The Contribution Approach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CD6905AD-08E5-45E0-83D8-AF690C29197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7568" y="1171575"/>
            <a:ext cx="8361040" cy="17780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宋体" pitchFamily="2" charset="-122"/>
              </a:rPr>
              <a:t>If Wind sells </a:t>
            </a:r>
            <a:r>
              <a:rPr lang="en-US" altLang="zh-CN" sz="2400" u="sng" dirty="0">
                <a:solidFill>
                  <a:srgbClr val="FF0000"/>
                </a:solidFill>
                <a:ea typeface="宋体" pitchFamily="2" charset="-122"/>
              </a:rPr>
              <a:t>400 units</a:t>
            </a:r>
            <a:r>
              <a:rPr lang="en-US" altLang="zh-CN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 </a:t>
            </a:r>
            <a:r>
              <a:rPr lang="en-US" altLang="zh-CN" sz="2400" dirty="0">
                <a:ea typeface="宋体" pitchFamily="2" charset="-122"/>
              </a:rPr>
              <a:t>in a month, it will be operating at the </a:t>
            </a:r>
            <a:r>
              <a:rPr lang="en-US" altLang="zh-CN" sz="2400" dirty="0">
                <a:solidFill>
                  <a:srgbClr val="FF0000"/>
                </a:solidFill>
                <a:ea typeface="宋体" pitchFamily="2" charset="-122"/>
              </a:rPr>
              <a:t>break-even point (the level of sales at which profit is zero).</a:t>
            </a:r>
          </a:p>
        </p:txBody>
      </p:sp>
      <p:sp>
        <p:nvSpPr>
          <p:cNvPr id="9221" name="Line 6">
            <a:extLst>
              <a:ext uri="{FF2B5EF4-FFF2-40B4-BE49-F238E27FC236}">
                <a16:creationId xmlns:a16="http://schemas.microsoft.com/office/drawing/2014/main" id="{CBF82A2B-0AE4-4FD4-9840-80405B47458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7824192" y="2060576"/>
            <a:ext cx="2016223" cy="3024609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2" name="Line 8">
            <a:extLst>
              <a:ext uri="{FF2B5EF4-FFF2-40B4-BE49-F238E27FC236}">
                <a16:creationId xmlns:a16="http://schemas.microsoft.com/office/drawing/2014/main" id="{412782B0-8953-4579-BD88-FEFF48F3B15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223792" y="1504158"/>
            <a:ext cx="219846" cy="2068859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9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858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2" name="Object 8">
            <a:extLst>
              <a:ext uri="{FF2B5EF4-FFF2-40B4-BE49-F238E27FC236}">
                <a16:creationId xmlns:a16="http://schemas.microsoft.com/office/drawing/2014/main" id="{2375B306-CEDF-4ACD-9C8F-FD36CAC8E00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992438" y="2348880"/>
          <a:ext cx="6024562" cy="3436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177528" imgH="1714402" progId="Excel.Sheet.8">
                  <p:embed/>
                </p:oleObj>
              </mc:Choice>
              <mc:Fallback>
                <p:oleObj name="Worksheet" r:id="rId2" imgW="3177528" imgH="1714402" progId="Excel.Sheet.8">
                  <p:embed/>
                  <p:pic>
                    <p:nvPicPr>
                      <p:cNvPr id="10242" name="Object 8">
                        <a:extLst>
                          <a:ext uri="{FF2B5EF4-FFF2-40B4-BE49-F238E27FC236}">
                            <a16:creationId xmlns:a16="http://schemas.microsoft.com/office/drawing/2014/main" id="{2375B306-CEDF-4ACD-9C8F-FD36CAC8E00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92438" y="2348880"/>
                        <a:ext cx="6024562" cy="3436938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3" name="Rectangle 2">
            <a:extLst>
              <a:ext uri="{FF2B5EF4-FFF2-40B4-BE49-F238E27FC236}">
                <a16:creationId xmlns:a16="http://schemas.microsoft.com/office/drawing/2014/main" id="{4BB8E9AB-86A5-486E-9479-CE8B4E18B1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The Contribution Approach</a:t>
            </a:r>
          </a:p>
        </p:txBody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B7C667AE-2411-403D-86D4-6B70D9C574A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03412" y="1066800"/>
            <a:ext cx="9585176" cy="14224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   </a:t>
            </a:r>
            <a:r>
              <a:rPr lang="en-US" altLang="zh-CN" dirty="0">
                <a:ea typeface="SimSun" panose="02010600030101010101" pitchFamily="2" charset="-122"/>
              </a:rPr>
              <a:t>If Wind sells one additional unit (401 bikes), profit will increase by £200.</a:t>
            </a:r>
          </a:p>
        </p:txBody>
      </p:sp>
      <p:sp>
        <p:nvSpPr>
          <p:cNvPr id="10245" name="Line 5">
            <a:extLst>
              <a:ext uri="{FF2B5EF4-FFF2-40B4-BE49-F238E27FC236}">
                <a16:creationId xmlns:a16="http://schemas.microsoft.com/office/drawing/2014/main" id="{D5C897D6-350E-4AAC-91B6-E0C78C9C6FE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7317816" y="2156397"/>
            <a:ext cx="650392" cy="3038411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6" name="Rectangle 6">
            <a:extLst>
              <a:ext uri="{FF2B5EF4-FFF2-40B4-BE49-F238E27FC236}">
                <a16:creationId xmlns:a16="http://schemas.microsoft.com/office/drawing/2014/main" id="{8841FDF5-2F14-46BE-B94F-AA5111F071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76120" y="1605882"/>
            <a:ext cx="1117600" cy="550515"/>
          </a:xfrm>
          <a:prstGeom prst="rect">
            <a:avLst/>
          </a:prstGeom>
          <a:noFill/>
          <a:ln w="38100">
            <a:solidFill>
              <a:srgbClr val="FC012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10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5231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28388B98-F0F3-4767-84B7-765C5E9473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Contribution Margin Ratio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9867F9BF-78EC-4563-9A80-A2CFCD2E6CF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484784"/>
            <a:ext cx="7772400" cy="396875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2600" dirty="0">
                <a:ea typeface="SimSun" panose="02010600030101010101" pitchFamily="2" charset="-122"/>
              </a:rPr>
              <a:t>The contribution margin </a:t>
            </a:r>
            <a:r>
              <a:rPr lang="en-US" altLang="zh-CN" sz="2600" b="1" dirty="0">
                <a:solidFill>
                  <a:srgbClr val="FF0000"/>
                </a:solidFill>
                <a:ea typeface="SimSun" panose="02010600030101010101" pitchFamily="2" charset="-122"/>
              </a:rPr>
              <a:t>ratio </a:t>
            </a:r>
            <a:r>
              <a:rPr lang="en-US" altLang="zh-CN" sz="2600" dirty="0">
                <a:ea typeface="SimSun" panose="02010600030101010101" pitchFamily="2" charset="-122"/>
              </a:rPr>
              <a:t>is:</a:t>
            </a:r>
            <a:br>
              <a:rPr lang="en-US" altLang="zh-CN" sz="2600" dirty="0">
                <a:ea typeface="SimSun" panose="02010600030101010101" pitchFamily="2" charset="-122"/>
              </a:rPr>
            </a:br>
            <a:br>
              <a:rPr lang="en-US" altLang="zh-CN" sz="2800" dirty="0">
                <a:ea typeface="SimSun" panose="02010600030101010101" pitchFamily="2" charset="-122"/>
              </a:rPr>
            </a:b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Tx/>
              <a:buNone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Tx/>
              <a:buNone/>
            </a:pPr>
            <a:r>
              <a:rPr lang="en-US" altLang="zh-CN" sz="2600" dirty="0">
                <a:ea typeface="SimSun" panose="02010600030101010101" pitchFamily="2" charset="-122"/>
              </a:rPr>
              <a:t>Consequently, </a:t>
            </a:r>
          </a:p>
          <a:p>
            <a:pPr>
              <a:buFontTx/>
              <a:buNone/>
            </a:pPr>
            <a:r>
              <a:rPr lang="en-US" altLang="zh-CN" sz="2600" dirty="0">
                <a:ea typeface="SimSun" panose="02010600030101010101" pitchFamily="2" charset="-122"/>
              </a:rPr>
              <a:t>    </a:t>
            </a:r>
            <a:r>
              <a:rPr lang="en-US" altLang="zh-CN" sz="2600" b="1" dirty="0" err="1">
                <a:ea typeface="SimSun" panose="02010600030101010101" pitchFamily="2" charset="-122"/>
              </a:rPr>
              <a:t>Δ</a:t>
            </a:r>
            <a:r>
              <a:rPr lang="en-US" altLang="zh-CN" sz="2600" b="1" dirty="0">
                <a:ea typeface="SimSun" panose="02010600030101010101" pitchFamily="2" charset="-122"/>
              </a:rPr>
              <a:t> Contribution margin = CM ratio x </a:t>
            </a:r>
            <a:r>
              <a:rPr lang="en-US" altLang="zh-CN" sz="2600" b="1" dirty="0" err="1">
                <a:ea typeface="SimSun" panose="02010600030101010101" pitchFamily="2" charset="-122"/>
              </a:rPr>
              <a:t>Δ</a:t>
            </a:r>
            <a:r>
              <a:rPr lang="en-US" altLang="zh-CN" sz="2600" b="1" dirty="0">
                <a:ea typeface="SimSun" panose="02010600030101010101" pitchFamily="2" charset="-122"/>
              </a:rPr>
              <a:t> Sales</a:t>
            </a:r>
          </a:p>
          <a:p>
            <a:pPr>
              <a:buFontTx/>
              <a:buNone/>
            </a:pPr>
            <a:endParaRPr lang="en-US" altLang="zh-CN" sz="2600" dirty="0">
              <a:ea typeface="SimSun" panose="02010600030101010101" pitchFamily="2" charset="-122"/>
            </a:endParaRPr>
          </a:p>
        </p:txBody>
      </p:sp>
      <p:grpSp>
        <p:nvGrpSpPr>
          <p:cNvPr id="11268" name="Group 13">
            <a:extLst>
              <a:ext uri="{FF2B5EF4-FFF2-40B4-BE49-F238E27FC236}">
                <a16:creationId xmlns:a16="http://schemas.microsoft.com/office/drawing/2014/main" id="{2C27FB48-F516-43DA-8F28-FF6611642F56}"/>
              </a:ext>
            </a:extLst>
          </p:cNvPr>
          <p:cNvGrpSpPr>
            <a:grpSpLocks/>
          </p:cNvGrpSpPr>
          <p:nvPr/>
        </p:nvGrpSpPr>
        <p:grpSpPr bwMode="auto">
          <a:xfrm>
            <a:off x="2640014" y="2284884"/>
            <a:ext cx="6427787" cy="920750"/>
            <a:chOff x="1224" y="1488"/>
            <a:chExt cx="4049" cy="580"/>
          </a:xfrm>
        </p:grpSpPr>
        <p:sp>
          <p:nvSpPr>
            <p:cNvPr id="11269" name="Rectangle 5">
              <a:extLst>
                <a:ext uri="{FF2B5EF4-FFF2-40B4-BE49-F238E27FC236}">
                  <a16:creationId xmlns:a16="http://schemas.microsoft.com/office/drawing/2014/main" id="{160B38CB-B10C-4092-B624-32607A96EC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1488"/>
              <a:ext cx="2777" cy="5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</a:t>
              </a:r>
              <a:r>
                <a:rPr lang="en-US" altLang="zh-CN" sz="2600" b="1" u="sng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Contribution margin     </a:t>
              </a:r>
              <a:endParaRPr lang="en-US" altLang="zh-CN" sz="2600" b="1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600" b="1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     Sales</a:t>
              </a:r>
            </a:p>
          </p:txBody>
        </p:sp>
        <p:sp>
          <p:nvSpPr>
            <p:cNvPr id="11270" name="Rectangle 6">
              <a:extLst>
                <a:ext uri="{FF2B5EF4-FFF2-40B4-BE49-F238E27FC236}">
                  <a16:creationId xmlns:a16="http://schemas.microsoft.com/office/drawing/2014/main" id="{FCC31C00-1E76-464B-957C-A1A05B4CA1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4" y="1606"/>
              <a:ext cx="1381" cy="3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600" b="1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CM Ratio  =  </a:t>
              </a: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11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8678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730C8CD4-AE63-4A7C-98B8-5D262E231C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4048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Contribution Margin Ratio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13147E44-D1E0-4A49-81CF-8CB62BFADF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7568" y="1340768"/>
            <a:ext cx="7560840" cy="4351338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SimSun" pitchFamily="2" charset="-122"/>
              </a:rPr>
              <a:t>At Wind, each £1.00 increase in sales revenue results in a total contribution margin increase of 40p. </a:t>
            </a:r>
          </a:p>
          <a:p>
            <a:pPr algn="ctr">
              <a:buFontTx/>
              <a:buNone/>
              <a:defRPr/>
            </a:pPr>
            <a:r>
              <a:rPr lang="en-US" altLang="zh-CN" sz="2400" b="1" dirty="0">
                <a:ea typeface="SimSun" pitchFamily="2" charset="-122"/>
              </a:rPr>
              <a:t>200/500 = 0.4</a:t>
            </a:r>
            <a:br>
              <a:rPr lang="en-US" altLang="zh-CN" sz="2400" dirty="0">
                <a:ea typeface="SimSun" pitchFamily="2" charset="-122"/>
              </a:rPr>
            </a:br>
            <a:endParaRPr lang="en-US" altLang="zh-CN" sz="2400" dirty="0">
              <a:ea typeface="SimSun" pitchFamily="2" charset="-122"/>
            </a:endParaRPr>
          </a:p>
          <a:p>
            <a:pPr algn="ctr">
              <a:buFontTx/>
              <a:buNone/>
              <a:defRPr/>
            </a:pPr>
            <a:r>
              <a:rPr lang="en-US" altLang="zh-CN" sz="2400" dirty="0">
                <a:solidFill>
                  <a:srgbClr val="FF0000"/>
                </a:solidFill>
                <a:ea typeface="SimSun" pitchFamily="2" charset="-122"/>
              </a:rPr>
              <a:t>If sales increase by £50,000, what will be the increase in total contribution margin?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94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550F7096-6FE8-4FA7-AD0B-5847FE6EBA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Contribution Margin Ratio</a:t>
            </a:r>
          </a:p>
        </p:txBody>
      </p:sp>
      <p:graphicFrame>
        <p:nvGraphicFramePr>
          <p:cNvPr id="13315" name="Object 3080">
            <a:hlinkClick r:id="" action="ppaction://ole?verb=0"/>
            <a:extLst>
              <a:ext uri="{FF2B5EF4-FFF2-40B4-BE49-F238E27FC236}">
                <a16:creationId xmlns:a16="http://schemas.microsoft.com/office/drawing/2014/main" id="{1A15B4A8-0971-4B8C-92B0-6C419B5BBF00}"/>
              </a:ext>
            </a:extLst>
          </p:cNvPr>
          <p:cNvGraphicFramePr>
            <a:graphicFrameLocks/>
          </p:cNvGraphicFramePr>
          <p:nvPr/>
        </p:nvGraphicFramePr>
        <p:xfrm>
          <a:off x="1774825" y="1512888"/>
          <a:ext cx="7704138" cy="2578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436671" imgH="1112558" progId="Excel.Sheet.8">
                  <p:embed/>
                </p:oleObj>
              </mc:Choice>
              <mc:Fallback>
                <p:oleObj name="Worksheet" r:id="rId2" imgW="3436671" imgH="1112558" progId="Excel.Sheet.8">
                  <p:embed/>
                  <p:pic>
                    <p:nvPicPr>
                      <p:cNvPr id="13315" name="Object 308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A15B4A8-0971-4B8C-92B0-6C419B5BBF00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1512888"/>
                        <a:ext cx="7704138" cy="2578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6" name="Line 4">
            <a:extLst>
              <a:ext uri="{FF2B5EF4-FFF2-40B4-BE49-F238E27FC236}">
                <a16:creationId xmlns:a16="http://schemas.microsoft.com/office/drawing/2014/main" id="{59AF6D01-8FB5-4385-B099-BFCE6DDEF0DA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528048" y="2133600"/>
            <a:ext cx="914400" cy="23622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17" name="Line 5">
            <a:extLst>
              <a:ext uri="{FF2B5EF4-FFF2-40B4-BE49-F238E27FC236}">
                <a16:creationId xmlns:a16="http://schemas.microsoft.com/office/drawing/2014/main" id="{649CAEAA-1D41-40D7-AC42-E73005D937D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366248" y="2133600"/>
            <a:ext cx="1282700" cy="23622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18" name="Rectangle 6">
            <a:extLst>
              <a:ext uri="{FF2B5EF4-FFF2-40B4-BE49-F238E27FC236}">
                <a16:creationId xmlns:a16="http://schemas.microsoft.com/office/drawing/2014/main" id="{B02A4CC2-689F-4135-95E5-07B13BB4D5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39816" y="4452938"/>
            <a:ext cx="6096000" cy="459100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 £50,000 increase in sales revenue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13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7245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38" name="Object 2">
            <a:hlinkClick r:id="" action="ppaction://ole?verb=0"/>
            <a:extLst>
              <a:ext uri="{FF2B5EF4-FFF2-40B4-BE49-F238E27FC236}">
                <a16:creationId xmlns:a16="http://schemas.microsoft.com/office/drawing/2014/main" id="{C9B2DCCC-6EA2-4E52-B33C-A999F28AC20D}"/>
              </a:ext>
            </a:extLst>
          </p:cNvPr>
          <p:cNvGraphicFramePr>
            <a:graphicFrameLocks/>
          </p:cNvGraphicFramePr>
          <p:nvPr/>
        </p:nvGraphicFramePr>
        <p:xfrm>
          <a:off x="2063751" y="1512888"/>
          <a:ext cx="7573963" cy="2578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436671" imgH="1112558" progId="Excel.Sheet.8">
                  <p:embed/>
                </p:oleObj>
              </mc:Choice>
              <mc:Fallback>
                <p:oleObj name="Worksheet" r:id="rId2" imgW="3436671" imgH="1112558" progId="Excel.Sheet.8">
                  <p:embed/>
                  <p:pic>
                    <p:nvPicPr>
                      <p:cNvPr id="14338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C9B2DCCC-6EA2-4E52-B33C-A999F28AC20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63751" y="1512888"/>
                        <a:ext cx="7573963" cy="2578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39" name="Rectangle 2">
            <a:extLst>
              <a:ext uri="{FF2B5EF4-FFF2-40B4-BE49-F238E27FC236}">
                <a16:creationId xmlns:a16="http://schemas.microsoft.com/office/drawing/2014/main" id="{B03408F6-818B-4793-9A7E-25E2DA3B01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Contribution Margin Ratio</a:t>
            </a:r>
          </a:p>
        </p:txBody>
      </p:sp>
      <p:sp>
        <p:nvSpPr>
          <p:cNvPr id="14340" name="Line 4">
            <a:extLst>
              <a:ext uri="{FF2B5EF4-FFF2-40B4-BE49-F238E27FC236}">
                <a16:creationId xmlns:a16="http://schemas.microsoft.com/office/drawing/2014/main" id="{C8F126E4-FF13-48E0-856E-B68FA36A7C2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7248128" y="2895600"/>
            <a:ext cx="752872" cy="15240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1" name="Line 5">
            <a:extLst>
              <a:ext uri="{FF2B5EF4-FFF2-40B4-BE49-F238E27FC236}">
                <a16:creationId xmlns:a16="http://schemas.microsoft.com/office/drawing/2014/main" id="{F098C6D0-F20C-4DA3-9BAC-B4114F3D7F5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924800" y="2819400"/>
            <a:ext cx="838200" cy="16764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2" name="Rectangle 8">
            <a:extLst>
              <a:ext uri="{FF2B5EF4-FFF2-40B4-BE49-F238E27FC236}">
                <a16:creationId xmlns:a16="http://schemas.microsoft.com/office/drawing/2014/main" id="{E15E0C3F-D8B6-4355-B398-6E981BA3F3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9416" y="4452939"/>
            <a:ext cx="10873207" cy="828432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 £50,000 increase in sales revenue results in a £20,000 increase in CM.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(£50,000 × 40% = £20,000) SP = £500, CM = £200 (500/200 x 100 = 40%)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14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9624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249A687D-8508-43DF-B383-3EC4409862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07468" y="341784"/>
            <a:ext cx="9577063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Changes in Fixed Costs and Sales Volume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CF4A46D3-1561-49CB-912D-4DFC0049136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047056" y="1484784"/>
            <a:ext cx="8153400" cy="41148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3000" dirty="0">
                <a:ea typeface="SimSun" pitchFamily="2" charset="-122"/>
              </a:rPr>
              <a:t>Wind is currently selling 500 bikes per month. The company’s sales manager believes that an increase of £10,000 in the monthly advertising budget would increase bike sales to 540 units.</a:t>
            </a:r>
            <a:br>
              <a:rPr lang="en-US" altLang="zh-CN" sz="3000" dirty="0">
                <a:ea typeface="SimSun" pitchFamily="2" charset="-122"/>
              </a:rPr>
            </a:br>
            <a:endParaRPr lang="en-US" altLang="zh-CN" sz="3000" dirty="0">
              <a:ea typeface="SimSun" pitchFamily="2" charset="-122"/>
            </a:endParaRPr>
          </a:p>
          <a:p>
            <a:pPr algn="ctr">
              <a:buFont typeface="Monotype Sorts" charset="2"/>
              <a:buChar char=" "/>
              <a:defRPr/>
            </a:pPr>
            <a:r>
              <a:rPr lang="en-US" altLang="zh-CN" sz="3000" dirty="0">
                <a:solidFill>
                  <a:schemeClr val="accent1">
                    <a:lumMod val="60000"/>
                    <a:lumOff val="40000"/>
                  </a:schemeClr>
                </a:solidFill>
                <a:ea typeface="SimSun" pitchFamily="2" charset="-122"/>
              </a:rPr>
              <a:t>Should we authorize the requested increase in the advertising budget?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8071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6" name="Object 6">
            <a:extLst>
              <a:ext uri="{FF2B5EF4-FFF2-40B4-BE49-F238E27FC236}">
                <a16:creationId xmlns:a16="http://schemas.microsoft.com/office/drawing/2014/main" id="{95FAD17A-47AE-47AF-A6D0-4E7A5F52BF9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919289" y="2465389"/>
          <a:ext cx="7616825" cy="3214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665149" imgH="1539269" progId="Excel.Sheet.8">
                  <p:embed/>
                </p:oleObj>
              </mc:Choice>
              <mc:Fallback>
                <p:oleObj name="Worksheet" r:id="rId2" imgW="3665149" imgH="1539269" progId="Excel.Sheet.8">
                  <p:embed/>
                  <p:pic>
                    <p:nvPicPr>
                      <p:cNvPr id="16386" name="Object 6">
                        <a:extLst>
                          <a:ext uri="{FF2B5EF4-FFF2-40B4-BE49-F238E27FC236}">
                            <a16:creationId xmlns:a16="http://schemas.microsoft.com/office/drawing/2014/main" id="{95FAD17A-47AE-47AF-A6D0-4E7A5F52BF9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19289" y="2465389"/>
                        <a:ext cx="7616825" cy="3214687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>
                        <a:outerShdw dist="35921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87" name="Rectangle 2">
            <a:extLst>
              <a:ext uri="{FF2B5EF4-FFF2-40B4-BE49-F238E27FC236}">
                <a16:creationId xmlns:a16="http://schemas.microsoft.com/office/drawing/2014/main" id="{543CA119-807F-4C26-AC08-4EDC826DD0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57321" y="398632"/>
            <a:ext cx="8857358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Changes in Fixed Costs and Sales Volume</a:t>
            </a:r>
          </a:p>
        </p:txBody>
      </p:sp>
      <p:sp>
        <p:nvSpPr>
          <p:cNvPr id="29700" name="Rectangle 4">
            <a:extLst>
              <a:ext uri="{FF2B5EF4-FFF2-40B4-BE49-F238E27FC236}">
                <a16:creationId xmlns:a16="http://schemas.microsoft.com/office/drawing/2014/main" id="{1640F6A1-66F5-4B59-BCF6-AB3FC45B29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5459414"/>
            <a:ext cx="5410200" cy="828675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algn="ctr">
              <a:defRPr/>
            </a:pPr>
            <a:r>
              <a:rPr lang="en-US" altLang="zh-CN" b="1" dirty="0">
                <a:latin typeface="Arial" pitchFamily="34" charset="0"/>
                <a:ea typeface="SimSun" pitchFamily="2" charset="-122"/>
              </a:rPr>
              <a:t>Sales increased by £20,000, but  profit </a:t>
            </a:r>
            <a:r>
              <a:rPr lang="en-US" altLang="zh-CN" b="1" dirty="0">
                <a:solidFill>
                  <a:srgbClr val="FF0000"/>
                </a:solidFill>
                <a:latin typeface="Arial" pitchFamily="34" charset="0"/>
                <a:ea typeface="SimSun" pitchFamily="2" charset="-122"/>
              </a:rPr>
              <a:t>decreased </a:t>
            </a:r>
            <a:r>
              <a:rPr lang="en-US" altLang="zh-CN" b="1" dirty="0">
                <a:latin typeface="Arial" pitchFamily="34" charset="0"/>
                <a:ea typeface="SimSun" pitchFamily="2" charset="-122"/>
              </a:rPr>
              <a:t>by £2,000</a:t>
            </a:r>
            <a:r>
              <a:rPr lang="en-US" altLang="zh-CN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SimSun" pitchFamily="2" charset="-122"/>
              </a:rPr>
              <a:t>.</a:t>
            </a:r>
          </a:p>
        </p:txBody>
      </p:sp>
      <p:sp>
        <p:nvSpPr>
          <p:cNvPr id="16389" name="Rectangle 7">
            <a:extLst>
              <a:ext uri="{FF2B5EF4-FFF2-40B4-BE49-F238E27FC236}">
                <a16:creationId xmlns:a16="http://schemas.microsoft.com/office/drawing/2014/main" id="{46DA378B-B288-4DF6-B719-77A2E03560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916113"/>
            <a:ext cx="5950348" cy="459100"/>
          </a:xfrm>
          <a:prstGeom prst="rect">
            <a:avLst/>
          </a:prstGeom>
          <a:solidFill>
            <a:schemeClr val="accent2"/>
          </a:solidFill>
          <a:ln w="57150" cmpd="thinThick">
            <a:solidFill>
              <a:schemeClr val="hlink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£80,000 + £10,000 advertising = £90,000</a:t>
            </a:r>
          </a:p>
        </p:txBody>
      </p:sp>
      <p:sp>
        <p:nvSpPr>
          <p:cNvPr id="16390" name="Line 8">
            <a:extLst>
              <a:ext uri="{FF2B5EF4-FFF2-40B4-BE49-F238E27FC236}">
                <a16:creationId xmlns:a16="http://schemas.microsoft.com/office/drawing/2014/main" id="{767846E4-3B86-4787-ABD5-8359CB1F69F8}"/>
              </a:ext>
            </a:extLst>
          </p:cNvPr>
          <p:cNvSpPr>
            <a:spLocks noChangeShapeType="1"/>
          </p:cNvSpPr>
          <p:nvPr/>
        </p:nvSpPr>
        <p:spPr bwMode="auto">
          <a:xfrm>
            <a:off x="6312024" y="2427289"/>
            <a:ext cx="2778968" cy="232761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16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30382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8255496A-8BE9-4C82-8F49-E50D79CC07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63553" y="609600"/>
            <a:ext cx="7623373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Changes in Fixed Costs and Sales Volume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C613EE0E-32DF-4503-9C10-CA52E87C75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35560" y="1484784"/>
            <a:ext cx="7772400" cy="4572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宋体" pitchFamily="2" charset="-122"/>
              </a:rPr>
              <a:t>The Shortcut Solution</a:t>
            </a:r>
            <a:endParaRPr lang="en-US" altLang="zh-CN" dirty="0">
              <a:ea typeface="宋体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FB18A3-F39E-DD4E-A6E6-0C95A82428A9}"/>
              </a:ext>
            </a:extLst>
          </p:cNvPr>
          <p:cNvSpPr txBox="1"/>
          <p:nvPr/>
        </p:nvSpPr>
        <p:spPr>
          <a:xfrm>
            <a:off x="1782011" y="2204864"/>
            <a:ext cx="884408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Increase in CM (40 units x £200.                                 £   8,000</a:t>
            </a:r>
          </a:p>
          <a:p>
            <a:r>
              <a:rPr lang="en-US" sz="2400" dirty="0"/>
              <a:t>Increase in advertising expenses                                 £   10,000</a:t>
            </a:r>
          </a:p>
          <a:p>
            <a:endParaRPr lang="en-US" sz="2400" dirty="0"/>
          </a:p>
          <a:p>
            <a:r>
              <a:rPr lang="en-US" sz="2400" dirty="0"/>
              <a:t>Decrease in profit                                                         £ (2000)</a:t>
            </a:r>
          </a:p>
        </p:txBody>
      </p:sp>
    </p:spTree>
    <p:extLst>
      <p:ext uri="{BB962C8B-B14F-4D97-AF65-F5344CB8AC3E}">
        <p14:creationId xmlns:p14="http://schemas.microsoft.com/office/powerpoint/2010/main" val="1097293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6ED9A0FB-2C17-43F5-A32F-39A70F5168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7244" y="305220"/>
            <a:ext cx="9433048" cy="822960"/>
          </a:xfrm>
        </p:spPr>
        <p:txBody>
          <a:bodyPr/>
          <a:lstStyle/>
          <a:p>
            <a:r>
              <a:rPr lang="en-US" altLang="zh-CN" sz="3600" dirty="0">
                <a:ea typeface="SimSun" panose="02010600030101010101" pitchFamily="2" charset="-122"/>
              </a:rPr>
              <a:t>Changes in Variable Costs and Sales Volume</a:t>
            </a:r>
            <a:endParaRPr lang="zh-CN" altLang="en-US" sz="3600" dirty="0">
              <a:ea typeface="SimSun" panose="02010600030101010101" pitchFamily="2" charset="-122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A59073F9-FD94-4881-B801-99F43B82A84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55440" y="1556792"/>
            <a:ext cx="10081120" cy="3744416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Wind is contemplating the use of higher-quality components, which would increase variable costs (and thereby reduce the contribution margin) by </a:t>
            </a:r>
            <a:r>
              <a:rPr lang="zh-CN" altLang="en-US" sz="2800" dirty="0">
                <a:ea typeface="SimSun" panose="02010600030101010101" pitchFamily="2" charset="-122"/>
              </a:rPr>
              <a:t>￡</a:t>
            </a:r>
            <a:r>
              <a:rPr lang="en-US" altLang="zh-CN" sz="2800" dirty="0">
                <a:ea typeface="SimSun" panose="02010600030101010101" pitchFamily="2" charset="-122"/>
              </a:rPr>
              <a:t>20 per bike. However, the sales manager predicts that the higher overall quality would increase sales to 550 bikes per month. </a:t>
            </a:r>
          </a:p>
          <a:p>
            <a:pPr>
              <a:buFontTx/>
              <a:buNone/>
            </a:pPr>
            <a:endParaRPr lang="en-US" altLang="zh-CN" sz="2000" dirty="0">
              <a:ea typeface="SimSun" panose="02010600030101010101" pitchFamily="2" charset="-122"/>
            </a:endParaRPr>
          </a:p>
          <a:p>
            <a:pPr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Should the higher-quality components be used?</a:t>
            </a:r>
          </a:p>
          <a:p>
            <a:endParaRPr lang="zh-CN" altLang="en-US" sz="2800" dirty="0">
              <a:ea typeface="SimSun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18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7481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E53D019-5DC4-4EC5-A8A0-1FD3EB9647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63552" y="609600"/>
            <a:ext cx="8064896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Changes in Variable Costs and Sales Volume</a:t>
            </a:r>
          </a:p>
        </p:txBody>
      </p:sp>
      <p:sp>
        <p:nvSpPr>
          <p:cNvPr id="161795" name="Rectangle 3">
            <a:extLst>
              <a:ext uri="{FF2B5EF4-FFF2-40B4-BE49-F238E27FC236}">
                <a16:creationId xmlns:a16="http://schemas.microsoft.com/office/drawing/2014/main" id="{84E7AB72-9C05-49B6-A5D4-465F13CA73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524000"/>
            <a:ext cx="7772400" cy="4572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宋体" pitchFamily="2" charset="-122"/>
              </a:rPr>
              <a:t>The Shortcut Solution</a:t>
            </a:r>
            <a:endParaRPr lang="en-US" altLang="zh-CN" dirty="0">
              <a:ea typeface="宋体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19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29CF0D83-D792-584A-8D06-703F1DAAC4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445" y="2493184"/>
            <a:ext cx="6483106" cy="157320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C0F1ECF-46B6-3444-8771-99DF63BCBDAD}"/>
              </a:ext>
            </a:extLst>
          </p:cNvPr>
          <p:cNvCxnSpPr/>
          <p:nvPr/>
        </p:nvCxnSpPr>
        <p:spPr>
          <a:xfrm>
            <a:off x="6733307" y="2927784"/>
            <a:ext cx="93610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B54079C-7DDE-784C-8B45-A4B6A8EC317D}"/>
              </a:ext>
            </a:extLst>
          </p:cNvPr>
          <p:cNvSpPr txBox="1"/>
          <p:nvPr/>
        </p:nvSpPr>
        <p:spPr>
          <a:xfrm>
            <a:off x="7739053" y="2640313"/>
            <a:ext cx="3893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Increased VC cont. reduces by £20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93E2515-33C4-454D-873A-5D200C9E4276}"/>
              </a:ext>
            </a:extLst>
          </p:cNvPr>
          <p:cNvCxnSpPr/>
          <p:nvPr/>
        </p:nvCxnSpPr>
        <p:spPr>
          <a:xfrm>
            <a:off x="6802949" y="3220265"/>
            <a:ext cx="93610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2045F68B-0EF3-264D-997B-1C3222736D04}"/>
              </a:ext>
            </a:extLst>
          </p:cNvPr>
          <p:cNvSpPr txBox="1"/>
          <p:nvPr/>
        </p:nvSpPr>
        <p:spPr>
          <a:xfrm>
            <a:off x="7739052" y="2957418"/>
            <a:ext cx="3181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50 x 180 (new contribution)</a:t>
            </a:r>
          </a:p>
        </p:txBody>
      </p:sp>
    </p:spTree>
    <p:extLst>
      <p:ext uri="{BB962C8B-B14F-4D97-AF65-F5344CB8AC3E}">
        <p14:creationId xmlns:p14="http://schemas.microsoft.com/office/powerpoint/2010/main" val="5335658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EA2933A7-4304-4128-A39B-321C02FAF8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Break-Even Analysis</a:t>
            </a:r>
          </a:p>
        </p:txBody>
      </p:sp>
      <p:sp>
        <p:nvSpPr>
          <p:cNvPr id="20483" name="Rectangle 8">
            <a:extLst>
              <a:ext uri="{FF2B5EF4-FFF2-40B4-BE49-F238E27FC236}">
                <a16:creationId xmlns:a16="http://schemas.microsoft.com/office/drawing/2014/main" id="{EC1C9890-0EC9-4602-A271-5900B9F20C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35560" y="1280160"/>
            <a:ext cx="8064896" cy="2580888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3000" dirty="0">
                <a:ea typeface="SimSun" panose="02010600030101010101" pitchFamily="2" charset="-122"/>
              </a:rPr>
              <a:t>Break-even analysis can be approached in two ways:</a:t>
            </a:r>
          </a:p>
          <a:p>
            <a:pPr marL="1249363" lvl="1" indent="-533400">
              <a:buFont typeface="Wingdings" panose="05000000000000000000" pitchFamily="2" charset="2"/>
              <a:buChar char=""/>
            </a:pPr>
            <a:r>
              <a:rPr lang="en-US" altLang="zh-CN" sz="3000" dirty="0">
                <a:ea typeface="SimSun" panose="02010600030101010101" pitchFamily="2" charset="-122"/>
              </a:rPr>
              <a:t>Equation method.</a:t>
            </a:r>
          </a:p>
          <a:p>
            <a:pPr marL="1249363" lvl="1" indent="-533400">
              <a:buFont typeface="Wingdings" panose="05000000000000000000" pitchFamily="2" charset="2"/>
              <a:buChar char=""/>
            </a:pPr>
            <a:r>
              <a:rPr lang="en-US" altLang="zh-CN" sz="3000" dirty="0">
                <a:ea typeface="SimSun" panose="02010600030101010101" pitchFamily="2" charset="-122"/>
              </a:rPr>
              <a:t>Contribution margin method.</a:t>
            </a:r>
            <a:endParaRPr lang="en-US" altLang="zh-CN" dirty="0">
              <a:ea typeface="SimSun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20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72435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050">
            <a:extLst>
              <a:ext uri="{FF2B5EF4-FFF2-40B4-BE49-F238E27FC236}">
                <a16:creationId xmlns:a16="http://schemas.microsoft.com/office/drawing/2014/main" id="{53465823-FCBD-477D-9AD5-E7B6AA1A47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1507" name="Rectangle 2051">
            <a:extLst>
              <a:ext uri="{FF2B5EF4-FFF2-40B4-BE49-F238E27FC236}">
                <a16:creationId xmlns:a16="http://schemas.microsoft.com/office/drawing/2014/main" id="{824E8CE3-2103-47B0-AD4E-222E8ACBD6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1" y="1662113"/>
            <a:ext cx="7912039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dirty="0"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Profits  =  Sales – (Variable expenses + Fixed expenses</a:t>
            </a:r>
            <a:r>
              <a:rPr lang="en-US" altLang="zh-CN" sz="2400" b="1" dirty="0"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)</a:t>
            </a:r>
          </a:p>
        </p:txBody>
      </p:sp>
      <p:sp>
        <p:nvSpPr>
          <p:cNvPr id="21508" name="Rectangle 2052">
            <a:extLst>
              <a:ext uri="{FF2B5EF4-FFF2-40B4-BE49-F238E27FC236}">
                <a16:creationId xmlns:a16="http://schemas.microsoft.com/office/drawing/2014/main" id="{5D890246-6E85-45B4-BB16-4DEC6D5CBF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6638" y="3109913"/>
            <a:ext cx="7714870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Sales  =  Variable expenses + Fixed expenses + Profits</a:t>
            </a:r>
          </a:p>
        </p:txBody>
      </p:sp>
      <p:sp>
        <p:nvSpPr>
          <p:cNvPr id="21509" name="Rectangle 2053">
            <a:extLst>
              <a:ext uri="{FF2B5EF4-FFF2-40B4-BE49-F238E27FC236}">
                <a16:creationId xmlns:a16="http://schemas.microsoft.com/office/drawing/2014/main" id="{6F354516-4C74-43B2-B58D-7AE3C6240A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7738" y="2379663"/>
            <a:ext cx="64440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OR</a:t>
            </a:r>
          </a:p>
        </p:txBody>
      </p:sp>
      <p:sp>
        <p:nvSpPr>
          <p:cNvPr id="21510" name="Rectangle 2054">
            <a:extLst>
              <a:ext uri="{FF2B5EF4-FFF2-40B4-BE49-F238E27FC236}">
                <a16:creationId xmlns:a16="http://schemas.microsoft.com/office/drawing/2014/main" id="{211BDDEF-4382-4FD1-BFB0-72B42A16DE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54030" y="4086226"/>
            <a:ext cx="4531691" cy="1074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accent2"/>
                </a:solidFill>
                <a:highlight>
                  <a:srgbClr val="FF00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At the break-even point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accent2"/>
                </a:solidFill>
                <a:highlight>
                  <a:srgbClr val="FF00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profits equal zero.</a:t>
            </a:r>
          </a:p>
        </p:txBody>
      </p:sp>
      <p:sp>
        <p:nvSpPr>
          <p:cNvPr id="21511" name="Line 2055">
            <a:extLst>
              <a:ext uri="{FF2B5EF4-FFF2-40B4-BE49-F238E27FC236}">
                <a16:creationId xmlns:a16="http://schemas.microsoft.com/office/drawing/2014/main" id="{2F4E6A5E-631D-4832-8754-7C1C1033C50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699500" y="3498850"/>
            <a:ext cx="673100" cy="698500"/>
          </a:xfrm>
          <a:prstGeom prst="line">
            <a:avLst/>
          </a:prstGeom>
          <a:noFill/>
          <a:ln w="1905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21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654523-C744-2046-AC41-2F26D0EF31FB}"/>
              </a:ext>
            </a:extLst>
          </p:cNvPr>
          <p:cNvSpPr txBox="1"/>
          <p:nvPr/>
        </p:nvSpPr>
        <p:spPr>
          <a:xfrm>
            <a:off x="3593432" y="5197642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See slide 9</a:t>
            </a:r>
          </a:p>
        </p:txBody>
      </p:sp>
    </p:spTree>
    <p:extLst>
      <p:ext uri="{BB962C8B-B14F-4D97-AF65-F5344CB8AC3E}">
        <p14:creationId xmlns:p14="http://schemas.microsoft.com/office/powerpoint/2010/main" val="38795170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42BBD364-89FA-4B08-8B70-0C465F6DC8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F8EED890-2D94-433E-AE90-44A79DECE40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05000" y="1955800"/>
            <a:ext cx="8610600" cy="6096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3000">
                <a:ea typeface="SimSun" panose="02010600030101010101" pitchFamily="2" charset="-122"/>
              </a:rPr>
              <a:t>Here is the information from Wind Bicycle Co.:</a:t>
            </a:r>
          </a:p>
        </p:txBody>
      </p:sp>
      <p:graphicFrame>
        <p:nvGraphicFramePr>
          <p:cNvPr id="22532" name="Object 2">
            <a:hlinkClick r:id="" action="ppaction://ole?verb=0"/>
            <a:extLst>
              <a:ext uri="{FF2B5EF4-FFF2-40B4-BE49-F238E27FC236}">
                <a16:creationId xmlns:a16="http://schemas.microsoft.com/office/drawing/2014/main" id="{1B3E73B6-D146-406C-9ACC-8E761395DC4D}"/>
              </a:ext>
            </a:extLst>
          </p:cNvPr>
          <p:cNvGraphicFramePr>
            <a:graphicFrameLocks/>
          </p:cNvGraphicFramePr>
          <p:nvPr/>
        </p:nvGraphicFramePr>
        <p:xfrm>
          <a:off x="2279577" y="2636913"/>
          <a:ext cx="7756525" cy="2776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160545" imgH="1379253" progId="Excel.Sheet.8">
                  <p:embed/>
                </p:oleObj>
              </mc:Choice>
              <mc:Fallback>
                <p:oleObj name="Worksheet" r:id="rId2" imgW="4160545" imgH="1379253" progId="Excel.Sheet.8">
                  <p:embed/>
                  <p:pic>
                    <p:nvPicPr>
                      <p:cNvPr id="22532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B3E73B6-D146-406C-9ACC-8E761395DC4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79577" y="2636913"/>
                        <a:ext cx="7756525" cy="2776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07763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95997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738A6B92-58FF-42D5-BCA0-EC6D76C2F4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844927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4FC77A6A-7D7F-442F-84D4-AD47EA6755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13063" y="1200295"/>
            <a:ext cx="8396287" cy="685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SzPct val="25000"/>
            </a:pPr>
            <a:r>
              <a:rPr lang="en-US" altLang="zh-CN" dirty="0">
                <a:ea typeface="SimSun" panose="02010600030101010101" pitchFamily="2" charset="-122"/>
              </a:rPr>
              <a:t>We calculate the break-even point as follows:</a:t>
            </a:r>
          </a:p>
        </p:txBody>
      </p:sp>
      <p:sp>
        <p:nvSpPr>
          <p:cNvPr id="94212" name="Rectangle 4">
            <a:extLst>
              <a:ext uri="{FF2B5EF4-FFF2-40B4-BE49-F238E27FC236}">
                <a16:creationId xmlns:a16="http://schemas.microsoft.com/office/drawing/2014/main" id="{5859F06F-B35F-4746-8AA6-8262DC8E4A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7407" y="2243829"/>
            <a:ext cx="10557186" cy="58221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rgbClr val="FF0000"/>
                </a:solidFill>
                <a:latin typeface="Arial" charset="0"/>
                <a:ea typeface="宋体" pitchFamily="2" charset="-122"/>
              </a:rPr>
              <a:t>Sales = Variable expenses + Fixed expenses + Profits</a:t>
            </a:r>
            <a:endParaRPr lang="en-US" altLang="zh-CN" sz="3200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ea typeface="宋体" pitchFamily="2" charset="-122"/>
            </a:endParaRPr>
          </a:p>
        </p:txBody>
      </p:sp>
      <p:sp>
        <p:nvSpPr>
          <p:cNvPr id="94214" name="Rectangle 6">
            <a:extLst>
              <a:ext uri="{FF2B5EF4-FFF2-40B4-BE49-F238E27FC236}">
                <a16:creationId xmlns:a16="http://schemas.microsoft.com/office/drawing/2014/main" id="{A2117A3C-9A8A-4B33-8018-54819AD276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3673" y="2921058"/>
            <a:ext cx="6335069" cy="273664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highlight>
                  <a:srgbClr val="FFFF00"/>
                </a:highlight>
                <a:latin typeface="Arial" pitchFamily="34" charset="0"/>
                <a:ea typeface="SimSun" pitchFamily="2" charset="-122"/>
              </a:rPr>
              <a:t>£500Q = £300Q + £80,000 + </a:t>
            </a:r>
            <a:r>
              <a:rPr lang="en-US" altLang="zh-CN" sz="2800" dirty="0">
                <a:solidFill>
                  <a:srgbClr val="FF0000"/>
                </a:solidFill>
                <a:highlight>
                  <a:srgbClr val="FFFF00"/>
                </a:highlight>
                <a:latin typeface="Arial" pitchFamily="34" charset="0"/>
                <a:ea typeface="SimSun" pitchFamily="2" charset="-122"/>
              </a:rPr>
              <a:t>£0</a:t>
            </a:r>
          </a:p>
          <a:p>
            <a:pPr>
              <a:defRPr/>
            </a:pPr>
            <a:endParaRPr lang="en-US" altLang="zh-CN" dirty="0"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SimSun" pitchFamily="2" charset="-122"/>
            </a:endParaRP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Where:</a:t>
            </a: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	Q 		= Number of bikes sold</a:t>
            </a: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	£500 		= Unit sales price</a:t>
            </a: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	£300 		= Unit variable expenses</a:t>
            </a: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	£80,000 	= Total fixed expenses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8737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0BA895DF-1F25-4259-B3B3-4C826D9FA1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727751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EED0D54C-1AF2-4310-AA81-69A7E822B13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9288" y="1808163"/>
            <a:ext cx="8672512" cy="685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SzPct val="25000"/>
              <a:buFont typeface="Monotype Sorts" charset="2"/>
              <a:buChar char=" "/>
            </a:pPr>
            <a:r>
              <a:rPr lang="en-US" altLang="zh-CN" dirty="0">
                <a:ea typeface="SimSun" panose="02010600030101010101" pitchFamily="2" charset="-122"/>
              </a:rPr>
              <a:t>We calculate the break-even point as follows:</a:t>
            </a:r>
          </a:p>
        </p:txBody>
      </p:sp>
      <p:sp>
        <p:nvSpPr>
          <p:cNvPr id="95236" name="Rectangle 4">
            <a:extLst>
              <a:ext uri="{FF2B5EF4-FFF2-40B4-BE49-F238E27FC236}">
                <a16:creationId xmlns:a16="http://schemas.microsoft.com/office/drawing/2014/main" id="{5AA078DD-CD77-4786-B808-298E604F64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289" y="2555875"/>
            <a:ext cx="8721725" cy="5159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>
              <a:defRPr/>
            </a:pPr>
            <a:r>
              <a:rPr lang="en-US" altLang="zh-CN" sz="2800" dirty="0">
                <a:solidFill>
                  <a:srgbClr val="FF0000"/>
                </a:solidFill>
                <a:latin typeface="Arial" charset="0"/>
                <a:ea typeface="宋体" pitchFamily="2" charset="-122"/>
              </a:rPr>
              <a:t>Sales = Variable expenses + Fixed expenses + Profits</a:t>
            </a:r>
            <a:endParaRPr lang="en-US" altLang="zh-CN" sz="2800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ea typeface="宋体" pitchFamily="2" charset="-122"/>
            </a:endParaRPr>
          </a:p>
        </p:txBody>
      </p:sp>
      <p:sp>
        <p:nvSpPr>
          <p:cNvPr id="24581" name="Rectangle 8">
            <a:extLst>
              <a:ext uri="{FF2B5EF4-FFF2-40B4-BE49-F238E27FC236}">
                <a16:creationId xmlns:a16="http://schemas.microsoft.com/office/drawing/2014/main" id="{CC1EA7A8-73C5-4C3F-844C-8DE2AEF1B5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648" y="3464550"/>
            <a:ext cx="5272278" cy="2244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£500Q = £300Q + £80,000 + £0</a:t>
            </a: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£200Q = £80,000</a:t>
            </a: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Q = </a:t>
            </a:r>
            <a:r>
              <a:rPr lang="en-US" altLang="zh-CN" sz="28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400 bikes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32058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A583E1E-86E6-4C61-AC6A-EE7AE69982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792386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19269F89-F96F-4A2C-822E-2C98842327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7528" y="1514475"/>
            <a:ext cx="8231510" cy="13335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SzPct val="25000"/>
            </a:pPr>
            <a:r>
              <a:rPr lang="en-US" altLang="zh-CN" sz="2800" dirty="0">
                <a:ea typeface="SimSun" panose="02010600030101010101" pitchFamily="2" charset="-122"/>
              </a:rPr>
              <a:t>We can also use the following equation to compute the break-even point  in 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sales</a:t>
            </a:r>
            <a:r>
              <a:rPr lang="en-US" altLang="zh-CN" sz="2800" dirty="0">
                <a:ea typeface="SimSun" panose="02010600030101010101" pitchFamily="2" charset="-122"/>
              </a:rPr>
              <a:t>.</a:t>
            </a:r>
          </a:p>
        </p:txBody>
      </p:sp>
      <p:sp>
        <p:nvSpPr>
          <p:cNvPr id="25604" name="Rectangle 4">
            <a:extLst>
              <a:ext uri="{FF2B5EF4-FFF2-40B4-BE49-F238E27FC236}">
                <a16:creationId xmlns:a16="http://schemas.microsoft.com/office/drawing/2014/main" id="{09B2A84C-4546-40C6-B3F2-DB5FBE78E2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389" y="2492375"/>
            <a:ext cx="8721725" cy="51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Sales = Variable expenses + Fixed expenses + Profits</a:t>
            </a:r>
          </a:p>
        </p:txBody>
      </p:sp>
      <p:sp>
        <p:nvSpPr>
          <p:cNvPr id="40966" name="Rectangle 6">
            <a:extLst>
              <a:ext uri="{FF2B5EF4-FFF2-40B4-BE49-F238E27FC236}">
                <a16:creationId xmlns:a16="http://schemas.microsoft.com/office/drawing/2014/main" id="{42B33D94-3FAC-4DE1-859E-18CE8668E2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483" y="3027744"/>
            <a:ext cx="10225135" cy="224420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defRPr/>
            </a:pPr>
            <a:r>
              <a:rPr lang="zh-CN" altLang="en-US" sz="28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SimSun" pitchFamily="2" charset="-122"/>
              </a:rPr>
              <a:t>          </a:t>
            </a: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X  =  0.60X  +  £80,000  +  £0</a:t>
            </a:r>
          </a:p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Where:</a:t>
            </a:r>
          </a:p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	X 	   =  Total </a:t>
            </a:r>
            <a:r>
              <a:rPr lang="en-US" altLang="zh-CN" sz="2800" dirty="0">
                <a:solidFill>
                  <a:srgbClr val="FF0000"/>
                </a:solidFill>
                <a:latin typeface="Arial" pitchFamily="34" charset="0"/>
                <a:ea typeface="SimSun" pitchFamily="2" charset="-122"/>
              </a:rPr>
              <a:t>sales </a:t>
            </a:r>
            <a:endParaRPr lang="en-US" altLang="zh-CN" sz="2800" dirty="0">
              <a:solidFill>
                <a:schemeClr val="tx2"/>
              </a:solidFill>
              <a:latin typeface="Arial" pitchFamily="34" charset="0"/>
              <a:ea typeface="SimSun" pitchFamily="2" charset="-122"/>
            </a:endParaRPr>
          </a:p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	0.60 	   =  Variable expenses as a  percentage of sales</a:t>
            </a:r>
          </a:p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         £80,000 = Total fixed expenses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5334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026">
            <a:extLst>
              <a:ext uri="{FF2B5EF4-FFF2-40B4-BE49-F238E27FC236}">
                <a16:creationId xmlns:a16="http://schemas.microsoft.com/office/drawing/2014/main" id="{AF40075D-55B6-4500-9FDE-0378098783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792386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6627" name="Rectangle 1027">
            <a:extLst>
              <a:ext uri="{FF2B5EF4-FFF2-40B4-BE49-F238E27FC236}">
                <a16:creationId xmlns:a16="http://schemas.microsoft.com/office/drawing/2014/main" id="{019E855A-B316-4B79-B796-655018FB525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9536" y="1660525"/>
            <a:ext cx="8352928" cy="13335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SzPct val="25000"/>
            </a:pPr>
            <a:r>
              <a:rPr lang="en-US" altLang="zh-CN" sz="2800" dirty="0">
                <a:ea typeface="SimSun" panose="02010600030101010101" pitchFamily="2" charset="-122"/>
              </a:rPr>
              <a:t>We can also use the following equation to compute the break-even point  in 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sales</a:t>
            </a:r>
            <a:r>
              <a:rPr lang="en-US" altLang="zh-CN" sz="2800" dirty="0">
                <a:ea typeface="SimSun" panose="02010600030101010101" pitchFamily="2" charset="-122"/>
              </a:rPr>
              <a:t>.</a:t>
            </a:r>
          </a:p>
        </p:txBody>
      </p:sp>
      <p:sp>
        <p:nvSpPr>
          <p:cNvPr id="26628" name="Rectangle 1028">
            <a:extLst>
              <a:ext uri="{FF2B5EF4-FFF2-40B4-BE49-F238E27FC236}">
                <a16:creationId xmlns:a16="http://schemas.microsoft.com/office/drawing/2014/main" id="{851E3AFE-21D0-493A-AAAE-83D81840E2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389" y="2727325"/>
            <a:ext cx="8721725" cy="51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Sales = Variable expenses + Fixed expenses + Profits</a:t>
            </a:r>
          </a:p>
        </p:txBody>
      </p:sp>
      <p:sp>
        <p:nvSpPr>
          <p:cNvPr id="26629" name="Rectangle 1031">
            <a:extLst>
              <a:ext uri="{FF2B5EF4-FFF2-40B4-BE49-F238E27FC236}">
                <a16:creationId xmlns:a16="http://schemas.microsoft.com/office/drawing/2014/main" id="{EECBA6EF-F161-4B81-91AA-6349D85F1F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8689" y="3429000"/>
            <a:ext cx="8226425" cy="222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   </a:t>
            </a: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X  =  0.60X  +  £80,000  +  £0</a:t>
            </a: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           0.40X = £80,000 </a:t>
            </a: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            X  =  £200,000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91088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375121B5-6203-4266-B2D4-1D6F77A88F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850106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Contribution Margin Method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A7B9DEA7-B9BE-4EB2-BFBB-0B7C1CB446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21832" y="1532335"/>
            <a:ext cx="7772400" cy="12192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The contribution margin method is a variation of the equation method.</a:t>
            </a:r>
          </a:p>
        </p:txBody>
      </p:sp>
      <p:grpSp>
        <p:nvGrpSpPr>
          <p:cNvPr id="27652" name="Group 8">
            <a:extLst>
              <a:ext uri="{FF2B5EF4-FFF2-40B4-BE49-F238E27FC236}">
                <a16:creationId xmlns:a16="http://schemas.microsoft.com/office/drawing/2014/main" id="{B75DAAF6-7523-41DA-8BFF-21C217BE4167}"/>
              </a:ext>
            </a:extLst>
          </p:cNvPr>
          <p:cNvGrpSpPr>
            <a:grpSpLocks/>
          </p:cNvGrpSpPr>
          <p:nvPr/>
        </p:nvGrpSpPr>
        <p:grpSpPr bwMode="auto">
          <a:xfrm>
            <a:off x="1861344" y="2837766"/>
            <a:ext cx="8469311" cy="950913"/>
            <a:chOff x="532" y="1800"/>
            <a:chExt cx="5335" cy="599"/>
          </a:xfrm>
        </p:grpSpPr>
        <p:sp>
          <p:nvSpPr>
            <p:cNvPr id="27657" name="Rectangle 5">
              <a:extLst>
                <a:ext uri="{FF2B5EF4-FFF2-40B4-BE49-F238E27FC236}">
                  <a16:creationId xmlns:a16="http://schemas.microsoft.com/office/drawing/2014/main" id="{72F2F0FB-1E88-4FD8-AA91-05476F866E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6" y="1800"/>
              <a:ext cx="3131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800" b="1" u="sng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Fixed expenses         </a:t>
              </a:r>
              <a:endParaRPr lang="en-US" altLang="zh-CN" sz="28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Unit contribution margin   </a:t>
              </a:r>
            </a:p>
          </p:txBody>
        </p:sp>
        <p:sp>
          <p:nvSpPr>
            <p:cNvPr id="27658" name="Rectangle 6">
              <a:extLst>
                <a:ext uri="{FF2B5EF4-FFF2-40B4-BE49-F238E27FC236}">
                  <a16:creationId xmlns:a16="http://schemas.microsoft.com/office/drawing/2014/main" id="{7178A215-934E-4B43-9290-67A19985F9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1915"/>
              <a:ext cx="335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4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</a:t>
              </a:r>
              <a:r>
                <a:rPr lang="en-US" altLang="zh-CN" sz="24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=</a:t>
              </a:r>
            </a:p>
          </p:txBody>
        </p:sp>
        <p:sp>
          <p:nvSpPr>
            <p:cNvPr id="27659" name="Rectangle 7">
              <a:extLst>
                <a:ext uri="{FF2B5EF4-FFF2-40B4-BE49-F238E27FC236}">
                  <a16:creationId xmlns:a16="http://schemas.microsoft.com/office/drawing/2014/main" id="{4130AB41-D4F3-4DF4-B4A9-C55A8ADCF2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2" y="1800"/>
              <a:ext cx="1954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Break-even point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in </a:t>
              </a:r>
              <a:r>
                <a:rPr lang="en-US" altLang="zh-CN" sz="2800" b="1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units sold</a:t>
              </a:r>
              <a:endParaRPr lang="en-US" altLang="zh-CN" sz="28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</p:txBody>
        </p:sp>
      </p:grpSp>
      <p:grpSp>
        <p:nvGrpSpPr>
          <p:cNvPr id="27653" name="Group 14">
            <a:extLst>
              <a:ext uri="{FF2B5EF4-FFF2-40B4-BE49-F238E27FC236}">
                <a16:creationId xmlns:a16="http://schemas.microsoft.com/office/drawing/2014/main" id="{77562CAF-D598-4602-9798-BDC8C1E3BF7C}"/>
              </a:ext>
            </a:extLst>
          </p:cNvPr>
          <p:cNvGrpSpPr>
            <a:grpSpLocks/>
          </p:cNvGrpSpPr>
          <p:nvPr/>
        </p:nvGrpSpPr>
        <p:grpSpPr bwMode="auto">
          <a:xfrm>
            <a:off x="2063552" y="4307459"/>
            <a:ext cx="7539038" cy="1027113"/>
            <a:chOff x="391" y="2592"/>
            <a:chExt cx="4749" cy="647"/>
          </a:xfrm>
        </p:grpSpPr>
        <p:sp>
          <p:nvSpPr>
            <p:cNvPr id="27654" name="Rectangle 10">
              <a:extLst>
                <a:ext uri="{FF2B5EF4-FFF2-40B4-BE49-F238E27FC236}">
                  <a16:creationId xmlns:a16="http://schemas.microsoft.com/office/drawing/2014/main" id="{1145D8EB-E4E6-47A9-89DF-8F8565E48A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24" y="2640"/>
              <a:ext cx="2116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</a:t>
              </a:r>
              <a:r>
                <a:rPr lang="en-US" altLang="zh-CN" sz="2800" b="1" u="sng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Fixed expenses 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 CM ratio</a:t>
              </a:r>
            </a:p>
          </p:txBody>
        </p:sp>
        <p:sp>
          <p:nvSpPr>
            <p:cNvPr id="27655" name="Rectangle 11">
              <a:extLst>
                <a:ext uri="{FF2B5EF4-FFF2-40B4-BE49-F238E27FC236}">
                  <a16:creationId xmlns:a16="http://schemas.microsoft.com/office/drawing/2014/main" id="{FC58FE79-E3E5-43DA-B372-4EC4E3AE93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2738"/>
              <a:ext cx="389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4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</a:t>
              </a:r>
              <a:r>
                <a:rPr lang="en-US" altLang="zh-CN" sz="24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=</a:t>
              </a:r>
            </a:p>
          </p:txBody>
        </p:sp>
        <p:sp>
          <p:nvSpPr>
            <p:cNvPr id="27656" name="Rectangle 12">
              <a:extLst>
                <a:ext uri="{FF2B5EF4-FFF2-40B4-BE49-F238E27FC236}">
                  <a16:creationId xmlns:a16="http://schemas.microsoft.com/office/drawing/2014/main" id="{CA79A1FD-B6E2-42EE-BFD8-2780380EEE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" y="2592"/>
              <a:ext cx="2217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Break-even point in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total sales</a:t>
              </a:r>
              <a:endParaRPr lang="en-US" altLang="zh-CN" sz="28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ABB6BA-2955-4244-B2C4-1A7A2A7741F3}"/>
              </a:ext>
            </a:extLst>
          </p:cNvPr>
          <p:cNvSpPr txBox="1"/>
          <p:nvPr/>
        </p:nvSpPr>
        <p:spPr>
          <a:xfrm>
            <a:off x="1861654" y="4018184"/>
            <a:ext cx="4403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How many units would cover fixed costs?</a:t>
            </a:r>
          </a:p>
        </p:txBody>
      </p:sp>
    </p:spTree>
    <p:extLst>
      <p:ext uri="{BB962C8B-B14F-4D97-AF65-F5344CB8AC3E}">
        <p14:creationId xmlns:p14="http://schemas.microsoft.com/office/powerpoint/2010/main" val="36639407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872D575-D528-4587-9079-BD840F4F43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778098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CVP Relationships in Graphic Form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9EA3432D-0003-49B5-8E3D-791C0C82D39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72816" y="1231776"/>
            <a:ext cx="8011616" cy="19812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Viewing CVP relationships in a graph gives managers a perspective that can be obtained in no other way. </a:t>
            </a:r>
          </a:p>
          <a:p>
            <a:pPr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Consider the following information for Wind Co.:</a:t>
            </a:r>
          </a:p>
        </p:txBody>
      </p:sp>
      <p:graphicFrame>
        <p:nvGraphicFramePr>
          <p:cNvPr id="28676" name="Object 2">
            <a:hlinkClick r:id="" action="ppaction://ole?verb=0"/>
            <a:extLst>
              <a:ext uri="{FF2B5EF4-FFF2-40B4-BE49-F238E27FC236}">
                <a16:creationId xmlns:a16="http://schemas.microsoft.com/office/drawing/2014/main" id="{6E6643F1-5DE7-40BA-86AA-5C38DA2AB1A0}"/>
              </a:ext>
            </a:extLst>
          </p:cNvPr>
          <p:cNvGraphicFramePr>
            <a:graphicFrameLocks/>
          </p:cNvGraphicFramePr>
          <p:nvPr/>
        </p:nvGraphicFramePr>
        <p:xfrm>
          <a:off x="2151138" y="2877220"/>
          <a:ext cx="7761287" cy="264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518594" imgH="1402143" progId="Excel.Sheet.8">
                  <p:embed/>
                </p:oleObj>
              </mc:Choice>
              <mc:Fallback>
                <p:oleObj name="Worksheet" r:id="rId2" imgW="4518594" imgH="1402143" progId="Excel.Sheet.8">
                  <p:embed/>
                  <p:pic>
                    <p:nvPicPr>
                      <p:cNvPr id="28676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6E6643F1-5DE7-40BA-86AA-5C38DA2AB1A0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51138" y="2877220"/>
                        <a:ext cx="7761287" cy="26400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28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3986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698" name="Object 2">
            <a:hlinkClick r:id="" action="ppaction://ole?verb=0"/>
            <a:extLst>
              <a:ext uri="{FF2B5EF4-FFF2-40B4-BE49-F238E27FC236}">
                <a16:creationId xmlns:a16="http://schemas.microsoft.com/office/drawing/2014/main" id="{5879D138-3E86-441A-826B-48F9CE30AFA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65509727"/>
              </p:ext>
            </p:extLst>
          </p:nvPr>
        </p:nvGraphicFramePr>
        <p:xfrm>
          <a:off x="2363787" y="768350"/>
          <a:ext cx="7464425" cy="502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2" imgW="5397500" imgH="2819400" progId="Excel.Chart.8">
                  <p:embed followColorScheme="full"/>
                </p:oleObj>
              </mc:Choice>
              <mc:Fallback>
                <p:oleObj name="Chart" r:id="rId2" imgW="5397500" imgH="2819400" progId="Excel.Chart.8">
                  <p:embed followColorScheme="full"/>
                  <p:pic>
                    <p:nvPicPr>
                      <p:cNvPr id="29698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5879D138-3E86-441A-826B-48F9CE30AFA3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3787" y="768350"/>
                        <a:ext cx="7464425" cy="502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699" name="Rectangle 3">
            <a:extLst>
              <a:ext uri="{FF2B5EF4-FFF2-40B4-BE49-F238E27FC236}">
                <a16:creationId xmlns:a16="http://schemas.microsoft.com/office/drawing/2014/main" id="{C1C98350-E12E-4C51-8899-03B859F93B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582925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CVP Graph</a:t>
            </a:r>
          </a:p>
        </p:txBody>
      </p:sp>
      <p:sp>
        <p:nvSpPr>
          <p:cNvPr id="29700" name="Rectangle 4">
            <a:extLst>
              <a:ext uri="{FF2B5EF4-FFF2-40B4-BE49-F238E27FC236}">
                <a16:creationId xmlns:a16="http://schemas.microsoft.com/office/drawing/2014/main" id="{D09C8794-D5BA-4BBC-B461-87850D5A44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3700" y="3860800"/>
            <a:ext cx="2475038" cy="459100"/>
          </a:xfrm>
          <a:prstGeom prst="rect">
            <a:avLst/>
          </a:prstGeom>
          <a:solidFill>
            <a:srgbClr val="F8F8F8"/>
          </a:solidFill>
          <a:ln w="57150" cmpd="thinThick">
            <a:solidFill>
              <a:schemeClr val="bg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Arial" panose="020B0604020202020204" pitchFamily="34" charset="0"/>
                <a:ea typeface="SimSun" panose="02010600030101010101" pitchFamily="2" charset="-122"/>
              </a:rPr>
              <a:t>Fixed expenses</a:t>
            </a:r>
          </a:p>
        </p:txBody>
      </p:sp>
      <p:sp>
        <p:nvSpPr>
          <p:cNvPr id="29701" name="Line 5">
            <a:extLst>
              <a:ext uri="{FF2B5EF4-FFF2-40B4-BE49-F238E27FC236}">
                <a16:creationId xmlns:a16="http://schemas.microsoft.com/office/drawing/2014/main" id="{3EFD50E8-0B0A-44C5-8A09-A23B1F8245C7}"/>
              </a:ext>
            </a:extLst>
          </p:cNvPr>
          <p:cNvSpPr>
            <a:spLocks noChangeShapeType="1"/>
          </p:cNvSpPr>
          <p:nvPr/>
        </p:nvSpPr>
        <p:spPr bwMode="auto">
          <a:xfrm>
            <a:off x="8077200" y="4349750"/>
            <a:ext cx="0" cy="44450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2" name="Rectangle 7">
            <a:extLst>
              <a:ext uri="{FF2B5EF4-FFF2-40B4-BE49-F238E27FC236}">
                <a16:creationId xmlns:a16="http://schemas.microsoft.com/office/drawing/2014/main" id="{9C7FA697-86C0-4DDD-AE18-8ACECB1BA2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3113" y="6161089"/>
            <a:ext cx="708528" cy="36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Units</a:t>
            </a:r>
          </a:p>
        </p:txBody>
      </p:sp>
      <p:sp>
        <p:nvSpPr>
          <p:cNvPr id="29703" name="Rectangle 8">
            <a:extLst>
              <a:ext uri="{FF2B5EF4-FFF2-40B4-BE49-F238E27FC236}">
                <a16:creationId xmlns:a16="http://schemas.microsoft.com/office/drawing/2014/main" id="{F125F828-0758-4599-A3DD-27331632636C}"/>
              </a:ext>
            </a:extLst>
          </p:cNvPr>
          <p:cNvSpPr>
            <a:spLocks noChangeArrowheads="1"/>
          </p:cNvSpPr>
          <p:nvPr/>
        </p:nvSpPr>
        <p:spPr bwMode="auto">
          <a:xfrm rot="16260000">
            <a:off x="2521745" y="3342482"/>
            <a:ext cx="10255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Pounds</a:t>
            </a:r>
          </a:p>
        </p:txBody>
      </p:sp>
      <p:sp>
        <p:nvSpPr>
          <p:cNvPr id="29704" name="Line 9">
            <a:extLst>
              <a:ext uri="{FF2B5EF4-FFF2-40B4-BE49-F238E27FC236}">
                <a16:creationId xmlns:a16="http://schemas.microsoft.com/office/drawing/2014/main" id="{B332D9FC-0FC2-497C-8975-62ED463CFC92}"/>
              </a:ext>
            </a:extLst>
          </p:cNvPr>
          <p:cNvSpPr>
            <a:spLocks noChangeShapeType="1"/>
          </p:cNvSpPr>
          <p:nvPr/>
        </p:nvSpPr>
        <p:spPr bwMode="auto">
          <a:xfrm>
            <a:off x="4800600" y="3282950"/>
            <a:ext cx="0" cy="9779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5" name="Rectangle 10">
            <a:extLst>
              <a:ext uri="{FF2B5EF4-FFF2-40B4-BE49-F238E27FC236}">
                <a16:creationId xmlns:a16="http://schemas.microsoft.com/office/drawing/2014/main" id="{A60F9EE7-C20B-49EC-91FF-65CE2A7435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67139" y="2776538"/>
            <a:ext cx="2416945" cy="459100"/>
          </a:xfrm>
          <a:prstGeom prst="rect">
            <a:avLst/>
          </a:prstGeom>
          <a:solidFill>
            <a:srgbClr val="F8F8F8"/>
          </a:solidFill>
          <a:ln w="57150" cmpd="thinThick">
            <a:solidFill>
              <a:schemeClr val="accent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chemeClr val="accent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Expenses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29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5800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22" name="Object 9">
            <a:hlinkClick r:id="" action="ppaction://ole?verb=0"/>
            <a:extLst>
              <a:ext uri="{FF2B5EF4-FFF2-40B4-BE49-F238E27FC236}">
                <a16:creationId xmlns:a16="http://schemas.microsoft.com/office/drawing/2014/main" id="{642DF582-84DF-44D7-902F-7ED64D804F8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53327440"/>
              </p:ext>
            </p:extLst>
          </p:nvPr>
        </p:nvGraphicFramePr>
        <p:xfrm>
          <a:off x="2363787" y="929425"/>
          <a:ext cx="7464425" cy="502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2" imgW="5397500" imgH="2819400" progId="Excel.Chart.8">
                  <p:embed followColorScheme="full"/>
                </p:oleObj>
              </mc:Choice>
              <mc:Fallback>
                <p:oleObj name="Chart" r:id="rId2" imgW="5397500" imgH="2819400" progId="Excel.Chart.8">
                  <p:embed followColorScheme="full"/>
                  <p:pic>
                    <p:nvPicPr>
                      <p:cNvPr id="30722" name="Object 9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642DF582-84DF-44D7-902F-7ED64D804F83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3787" y="929425"/>
                        <a:ext cx="7464425" cy="502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3" name="Rectangle 10">
            <a:extLst>
              <a:ext uri="{FF2B5EF4-FFF2-40B4-BE49-F238E27FC236}">
                <a16:creationId xmlns:a16="http://schemas.microsoft.com/office/drawing/2014/main" id="{1C627085-3D3F-4BFC-9C48-4CE71BE831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3113" y="6161089"/>
            <a:ext cx="708528" cy="36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Units</a:t>
            </a:r>
          </a:p>
        </p:txBody>
      </p:sp>
      <p:sp>
        <p:nvSpPr>
          <p:cNvPr id="30724" name="Rectangle 11">
            <a:extLst>
              <a:ext uri="{FF2B5EF4-FFF2-40B4-BE49-F238E27FC236}">
                <a16:creationId xmlns:a16="http://schemas.microsoft.com/office/drawing/2014/main" id="{6EBD352B-F651-4829-AED1-D6731EA3F0AB}"/>
              </a:ext>
            </a:extLst>
          </p:cNvPr>
          <p:cNvSpPr>
            <a:spLocks noChangeArrowheads="1"/>
          </p:cNvSpPr>
          <p:nvPr/>
        </p:nvSpPr>
        <p:spPr bwMode="auto">
          <a:xfrm rot="16260000">
            <a:off x="2593182" y="3344069"/>
            <a:ext cx="102552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pounds</a:t>
            </a:r>
          </a:p>
        </p:txBody>
      </p:sp>
      <p:sp>
        <p:nvSpPr>
          <p:cNvPr id="30725" name="Rectangle 3">
            <a:extLst>
              <a:ext uri="{FF2B5EF4-FFF2-40B4-BE49-F238E27FC236}">
                <a16:creationId xmlns:a16="http://schemas.microsoft.com/office/drawing/2014/main" id="{0B6CD453-07E9-431B-8547-75A0D87AF2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575345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CVP Graph</a:t>
            </a:r>
          </a:p>
        </p:txBody>
      </p:sp>
      <p:sp>
        <p:nvSpPr>
          <p:cNvPr id="30726" name="Rectangle 4">
            <a:extLst>
              <a:ext uri="{FF2B5EF4-FFF2-40B4-BE49-F238E27FC236}">
                <a16:creationId xmlns:a16="http://schemas.microsoft.com/office/drawing/2014/main" id="{EC8CB886-BB08-4B56-8CA2-B017FB4815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6739" y="2624138"/>
            <a:ext cx="1783759" cy="459100"/>
          </a:xfrm>
          <a:prstGeom prst="rect">
            <a:avLst/>
          </a:prstGeom>
          <a:solidFill>
            <a:srgbClr val="F8F8F8"/>
          </a:solidFill>
          <a:ln w="57150" cmpd="thinThick">
            <a:solidFill>
              <a:srgbClr val="FC0128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Sales</a:t>
            </a:r>
          </a:p>
        </p:txBody>
      </p:sp>
      <p:sp>
        <p:nvSpPr>
          <p:cNvPr id="30727" name="Line 5">
            <a:extLst>
              <a:ext uri="{FF2B5EF4-FFF2-40B4-BE49-F238E27FC236}">
                <a16:creationId xmlns:a16="http://schemas.microsoft.com/office/drawing/2014/main" id="{308D63A0-8AFA-41C9-A7E3-72E8AAA739E2}"/>
              </a:ext>
            </a:extLst>
          </p:cNvPr>
          <p:cNvSpPr>
            <a:spLocks noChangeShapeType="1"/>
          </p:cNvSpPr>
          <p:nvPr/>
        </p:nvSpPr>
        <p:spPr bwMode="auto">
          <a:xfrm>
            <a:off x="6254750" y="2895600"/>
            <a:ext cx="1130300" cy="0"/>
          </a:xfrm>
          <a:prstGeom prst="line">
            <a:avLst/>
          </a:prstGeom>
          <a:noFill/>
          <a:ln w="127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30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3673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746" name="Object 2">
            <a:hlinkClick r:id="" action="ppaction://ole?verb=0"/>
            <a:extLst>
              <a:ext uri="{FF2B5EF4-FFF2-40B4-BE49-F238E27FC236}">
                <a16:creationId xmlns:a16="http://schemas.microsoft.com/office/drawing/2014/main" id="{B6FDA813-7B27-4195-A46B-2418149E954B}"/>
              </a:ext>
            </a:extLst>
          </p:cNvPr>
          <p:cNvGraphicFramePr>
            <a:graphicFrameLocks/>
          </p:cNvGraphicFramePr>
          <p:nvPr/>
        </p:nvGraphicFramePr>
        <p:xfrm>
          <a:off x="2428876" y="981075"/>
          <a:ext cx="7464425" cy="502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2" imgW="5397500" imgH="2819400" progId="Excel.Chart.8">
                  <p:embed followColorScheme="full"/>
                </p:oleObj>
              </mc:Choice>
              <mc:Fallback>
                <p:oleObj name="Chart" r:id="rId2" imgW="5397500" imgH="2819400" progId="Excel.Chart.8">
                  <p:embed followColorScheme="full"/>
                  <p:pic>
                    <p:nvPicPr>
                      <p:cNvPr id="31746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B6FDA813-7B27-4195-A46B-2418149E954B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28876" y="981075"/>
                        <a:ext cx="7464425" cy="502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47" name="Rectangle 3">
            <a:extLst>
              <a:ext uri="{FF2B5EF4-FFF2-40B4-BE49-F238E27FC236}">
                <a16:creationId xmlns:a16="http://schemas.microsoft.com/office/drawing/2014/main" id="{1F46C523-8793-4020-94F7-04DF11CC3F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3113" y="5805489"/>
            <a:ext cx="708528" cy="36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Units</a:t>
            </a:r>
          </a:p>
        </p:txBody>
      </p:sp>
      <p:sp>
        <p:nvSpPr>
          <p:cNvPr id="31748" name="Rectangle 4">
            <a:extLst>
              <a:ext uri="{FF2B5EF4-FFF2-40B4-BE49-F238E27FC236}">
                <a16:creationId xmlns:a16="http://schemas.microsoft.com/office/drawing/2014/main" id="{FBC5B3CD-5BA8-41C7-AD90-1E0ACF379B59}"/>
              </a:ext>
            </a:extLst>
          </p:cNvPr>
          <p:cNvSpPr>
            <a:spLocks noChangeArrowheads="1"/>
          </p:cNvSpPr>
          <p:nvPr/>
        </p:nvSpPr>
        <p:spPr bwMode="auto">
          <a:xfrm rot="16260000">
            <a:off x="2593182" y="3344069"/>
            <a:ext cx="102552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pounds</a:t>
            </a:r>
          </a:p>
        </p:txBody>
      </p:sp>
      <p:sp>
        <p:nvSpPr>
          <p:cNvPr id="31749" name="Rectangle 5">
            <a:extLst>
              <a:ext uri="{FF2B5EF4-FFF2-40B4-BE49-F238E27FC236}">
                <a16:creationId xmlns:a16="http://schemas.microsoft.com/office/drawing/2014/main" id="{B0154730-57D6-49F3-A99D-CEF7E5A21A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444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dirty="0">
                <a:ea typeface="SimSun" panose="02010600030101010101" pitchFamily="2" charset="-122"/>
              </a:rPr>
              <a:t>CVP Graph = 0</a:t>
            </a:r>
          </a:p>
        </p:txBody>
      </p:sp>
      <p:sp>
        <p:nvSpPr>
          <p:cNvPr id="31750" name="Rectangle 6">
            <a:extLst>
              <a:ext uri="{FF2B5EF4-FFF2-40B4-BE49-F238E27FC236}">
                <a16:creationId xmlns:a16="http://schemas.microsoft.com/office/drawing/2014/main" id="{FBB3C0E7-5F9D-49E7-BBF9-AED1C6D7D4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43738" y="3614738"/>
            <a:ext cx="2680222" cy="459100"/>
          </a:xfrm>
          <a:prstGeom prst="rect">
            <a:avLst/>
          </a:prstGeom>
          <a:solidFill>
            <a:srgbClr val="FFFFFF"/>
          </a:solidFill>
          <a:ln w="57150" cmpd="thinThick">
            <a:solidFill>
              <a:schemeClr val="bg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Arial" panose="020B0604020202020204" pitchFamily="34" charset="0"/>
                <a:ea typeface="SimSun" panose="02010600030101010101" pitchFamily="2" charset="-122"/>
              </a:rPr>
              <a:t>Break-even point</a:t>
            </a:r>
          </a:p>
        </p:txBody>
      </p:sp>
      <p:sp>
        <p:nvSpPr>
          <p:cNvPr id="31751" name="Line 7">
            <a:extLst>
              <a:ext uri="{FF2B5EF4-FFF2-40B4-BE49-F238E27FC236}">
                <a16:creationId xmlns:a16="http://schemas.microsoft.com/office/drawing/2014/main" id="{17FB6D97-2A36-4145-93AD-43DFCE4F776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77000" y="3651250"/>
            <a:ext cx="0" cy="1765300"/>
          </a:xfrm>
          <a:prstGeom prst="line">
            <a:avLst/>
          </a:prstGeom>
          <a:noFill/>
          <a:ln w="12700">
            <a:solidFill>
              <a:schemeClr val="bg1"/>
            </a:solidFill>
            <a:prstDash val="lgDash"/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2" name="Line 8">
            <a:extLst>
              <a:ext uri="{FF2B5EF4-FFF2-40B4-BE49-F238E27FC236}">
                <a16:creationId xmlns:a16="http://schemas.microsoft.com/office/drawing/2014/main" id="{E314A1C8-0485-4659-9120-BB124D47A0D7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623050" y="3651250"/>
            <a:ext cx="393700" cy="241300"/>
          </a:xfrm>
          <a:prstGeom prst="line">
            <a:avLst/>
          </a:prstGeom>
          <a:noFill/>
          <a:ln w="12700">
            <a:solidFill>
              <a:schemeClr val="bg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3" name="Line 9">
            <a:extLst>
              <a:ext uri="{FF2B5EF4-FFF2-40B4-BE49-F238E27FC236}">
                <a16:creationId xmlns:a16="http://schemas.microsoft.com/office/drawing/2014/main" id="{7FB7E3B9-2B7B-47C0-922D-CAAF938C9F09}"/>
              </a:ext>
            </a:extLst>
          </p:cNvPr>
          <p:cNvSpPr>
            <a:spLocks noChangeShapeType="1"/>
          </p:cNvSpPr>
          <p:nvPr/>
        </p:nvSpPr>
        <p:spPr bwMode="auto">
          <a:xfrm>
            <a:off x="3892550" y="3581400"/>
            <a:ext cx="2501900" cy="0"/>
          </a:xfrm>
          <a:prstGeom prst="line">
            <a:avLst/>
          </a:prstGeom>
          <a:noFill/>
          <a:ln w="12700">
            <a:solidFill>
              <a:schemeClr val="bg1"/>
            </a:solidFill>
            <a:prstDash val="lgDash"/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4" name="Rectangle 11">
            <a:extLst>
              <a:ext uri="{FF2B5EF4-FFF2-40B4-BE49-F238E27FC236}">
                <a16:creationId xmlns:a16="http://schemas.microsoft.com/office/drawing/2014/main" id="{6A14782A-6D90-47EB-9806-ADCE5EA7682D}"/>
              </a:ext>
            </a:extLst>
          </p:cNvPr>
          <p:cNvSpPr>
            <a:spLocks noChangeArrowheads="1"/>
          </p:cNvSpPr>
          <p:nvPr/>
        </p:nvSpPr>
        <p:spPr bwMode="auto">
          <a:xfrm rot="19860000">
            <a:off x="7872413" y="2228850"/>
            <a:ext cx="1477962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000" b="1">
                <a:solidFill>
                  <a:srgbClr val="33CC33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Profit Area</a:t>
            </a:r>
          </a:p>
        </p:txBody>
      </p:sp>
      <p:sp>
        <p:nvSpPr>
          <p:cNvPr id="31755" name="Rectangle 12">
            <a:extLst>
              <a:ext uri="{FF2B5EF4-FFF2-40B4-BE49-F238E27FC236}">
                <a16:creationId xmlns:a16="http://schemas.microsoft.com/office/drawing/2014/main" id="{8F7C9BC8-63B3-46F0-BB15-2C039022438F}"/>
              </a:ext>
            </a:extLst>
          </p:cNvPr>
          <p:cNvSpPr>
            <a:spLocks noChangeArrowheads="1"/>
          </p:cNvSpPr>
          <p:nvPr/>
        </p:nvSpPr>
        <p:spPr bwMode="auto">
          <a:xfrm rot="19860000">
            <a:off x="3567113" y="4679950"/>
            <a:ext cx="14097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000" b="1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Loss Area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31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4883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56638E72-29E0-4FAD-BBC3-99DAB4D832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70609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Target Profit Analysis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F987FF39-7E4C-4A25-88D7-E8F4CBD316F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80616" y="1280160"/>
            <a:ext cx="8175824" cy="4351338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</a:t>
            </a:r>
            <a:r>
              <a:rPr lang="en-US" altLang="zh-CN" sz="2400" dirty="0">
                <a:solidFill>
                  <a:schemeClr val="accent2"/>
                </a:solidFill>
                <a:ea typeface="SimSun" panose="02010600030101010101" pitchFamily="2" charset="-122"/>
              </a:rPr>
              <a:t>Suppose Wind Co. wants to know how many bikes must be sold to earn a profit of £100,000.</a:t>
            </a:r>
            <a:r>
              <a:rPr lang="en-US" altLang="zh-CN" sz="2400" dirty="0">
                <a:ea typeface="SimSun" panose="02010600030101010101" pitchFamily="2" charset="-122"/>
              </a:rPr>
              <a:t> </a:t>
            </a:r>
            <a:br>
              <a:rPr lang="en-US" altLang="zh-CN" sz="2400" dirty="0">
                <a:ea typeface="SimSun" panose="02010600030101010101" pitchFamily="2" charset="-122"/>
              </a:rPr>
            </a:br>
            <a:endParaRPr lang="en-US" altLang="zh-CN" sz="2400" dirty="0">
              <a:ea typeface="SimSun" panose="02010600030101010101" pitchFamily="2" charset="-122"/>
            </a:endParaRPr>
          </a:p>
          <a:p>
            <a:pPr algn="ctr"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We can use our CVP formula to determine the sales volume needed to achieve a target profit figure.</a:t>
            </a:r>
            <a:br>
              <a:rPr lang="en-US" altLang="zh-CN" dirty="0">
                <a:ea typeface="SimSun" panose="02010600030101010101" pitchFamily="2" charset="-122"/>
              </a:rPr>
            </a:br>
            <a:endParaRPr lang="en-US" altLang="zh-CN" dirty="0">
              <a:ea typeface="SimSun" panose="02010600030101010101" pitchFamily="2" charset="-122"/>
            </a:endParaRPr>
          </a:p>
          <a:p>
            <a:pPr algn="ctr">
              <a:buFontTx/>
              <a:buNone/>
            </a:pPr>
            <a:endParaRPr lang="zh-CN" altLang="en-US" dirty="0">
              <a:ea typeface="SimSun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3137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25AFE424-3203-4B5E-800E-18EABD2F5B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CVP Equation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8DA1FCE4-A66E-40ED-A9E5-F8623DCC42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1351" y="1989139"/>
            <a:ext cx="8721725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Sales = Variable expenses + Fixed expenses + Profits</a:t>
            </a:r>
          </a:p>
        </p:txBody>
      </p:sp>
      <p:sp>
        <p:nvSpPr>
          <p:cNvPr id="33796" name="Rectangle 4">
            <a:extLst>
              <a:ext uri="{FF2B5EF4-FFF2-40B4-BE49-F238E27FC236}">
                <a16:creationId xmlns:a16="http://schemas.microsoft.com/office/drawing/2014/main" id="{9BEACE08-974D-4F72-9C2B-DC9377CD86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81313" y="3149600"/>
            <a:ext cx="6969858" cy="2244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£500Q  =  £300Q  +  £80,000  +  </a:t>
            </a:r>
            <a:r>
              <a:rPr lang="en-US" altLang="zh-CN" sz="2800" dirty="0">
                <a:solidFill>
                  <a:srgbClr val="FF0000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£100,000</a:t>
            </a:r>
            <a:endParaRPr lang="en-US" altLang="zh-CN" sz="2800" dirty="0">
              <a:solidFill>
                <a:schemeClr val="tx2"/>
              </a:solidFill>
              <a:highlight>
                <a:srgbClr val="FFFF00"/>
              </a:highlight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£200Q  =  £180,000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Q  =  </a:t>
            </a:r>
            <a:r>
              <a:rPr lang="en-US" altLang="zh-CN" sz="28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900 bikes </a:t>
            </a:r>
            <a:r>
              <a:rPr lang="en-US" altLang="zh-CN" sz="2800" dirty="0">
                <a:solidFill>
                  <a:srgbClr val="7030A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(Slide 23)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33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5442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0C5E8DF4-1778-40AD-BA5F-CACEE889B4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557213"/>
            <a:ext cx="7772400" cy="643835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The Contribution Margin Approach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B9B0E498-DC2C-4253-A3C3-678C209366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9416" y="1409008"/>
            <a:ext cx="10585176" cy="26289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 </a:t>
            </a:r>
            <a:r>
              <a:rPr lang="en-US" altLang="zh-CN" dirty="0">
                <a:ea typeface="SimSun" panose="02010600030101010101" pitchFamily="2" charset="-122"/>
              </a:rPr>
              <a:t>We can determine the number of bikes that must be sold to earn a profit of £100,000 using the contribution margin approach.</a:t>
            </a:r>
          </a:p>
        </p:txBody>
      </p:sp>
      <p:grpSp>
        <p:nvGrpSpPr>
          <p:cNvPr id="34820" name="Group 13">
            <a:extLst>
              <a:ext uri="{FF2B5EF4-FFF2-40B4-BE49-F238E27FC236}">
                <a16:creationId xmlns:a16="http://schemas.microsoft.com/office/drawing/2014/main" id="{91FA7B43-B745-46DE-B374-06475AD1B1DD}"/>
              </a:ext>
            </a:extLst>
          </p:cNvPr>
          <p:cNvGrpSpPr>
            <a:grpSpLocks/>
          </p:cNvGrpSpPr>
          <p:nvPr/>
        </p:nvGrpSpPr>
        <p:grpSpPr bwMode="auto">
          <a:xfrm>
            <a:off x="2193282" y="3245748"/>
            <a:ext cx="8040689" cy="800101"/>
            <a:chOff x="615" y="2082"/>
            <a:chExt cx="5065" cy="504"/>
          </a:xfrm>
        </p:grpSpPr>
        <p:sp>
          <p:nvSpPr>
            <p:cNvPr id="34824" name="Rectangle 5">
              <a:extLst>
                <a:ext uri="{FF2B5EF4-FFF2-40B4-BE49-F238E27FC236}">
                  <a16:creationId xmlns:a16="http://schemas.microsoft.com/office/drawing/2014/main" id="{179454CA-319D-4030-852D-76F9A2037D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3" y="2082"/>
              <a:ext cx="3077" cy="4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200" b="1" u="sng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</a:t>
              </a:r>
              <a:r>
                <a:rPr lang="en-US" altLang="zh-CN" sz="2200" b="1" u="sng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Fixed expenses  +  Target profit   </a:t>
              </a:r>
              <a:endParaRPr lang="en-US" altLang="zh-CN" sz="22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2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Unit contribution margin</a:t>
              </a:r>
            </a:p>
          </p:txBody>
        </p:sp>
        <p:sp>
          <p:nvSpPr>
            <p:cNvPr id="34825" name="Rectangle 6">
              <a:extLst>
                <a:ext uri="{FF2B5EF4-FFF2-40B4-BE49-F238E27FC236}">
                  <a16:creationId xmlns:a16="http://schemas.microsoft.com/office/drawing/2014/main" id="{F5584999-D245-402F-B924-E7218F3D56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6" y="2121"/>
              <a:ext cx="226" cy="2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2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=</a:t>
              </a:r>
            </a:p>
          </p:txBody>
        </p:sp>
        <p:sp>
          <p:nvSpPr>
            <p:cNvPr id="34826" name="Rectangle 7">
              <a:extLst>
                <a:ext uri="{FF2B5EF4-FFF2-40B4-BE49-F238E27FC236}">
                  <a16:creationId xmlns:a16="http://schemas.microsoft.com/office/drawing/2014/main" id="{1FE49BB5-9095-4136-AA35-D850CC14E3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5" y="2103"/>
              <a:ext cx="1720" cy="4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2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Units sold to attain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2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the target profit</a:t>
              </a:r>
            </a:p>
          </p:txBody>
        </p:sp>
      </p:grpSp>
      <p:grpSp>
        <p:nvGrpSpPr>
          <p:cNvPr id="34821" name="Group 8">
            <a:extLst>
              <a:ext uri="{FF2B5EF4-FFF2-40B4-BE49-F238E27FC236}">
                <a16:creationId xmlns:a16="http://schemas.microsoft.com/office/drawing/2014/main" id="{A25FA0B5-51AD-455C-B2EA-EE46F1AECAE2}"/>
              </a:ext>
            </a:extLst>
          </p:cNvPr>
          <p:cNvGrpSpPr>
            <a:grpSpLocks/>
          </p:cNvGrpSpPr>
          <p:nvPr/>
        </p:nvGrpSpPr>
        <p:grpSpPr bwMode="auto">
          <a:xfrm>
            <a:off x="2836218" y="4253809"/>
            <a:ext cx="6402388" cy="950913"/>
            <a:chOff x="903" y="2938"/>
            <a:chExt cx="4033" cy="599"/>
          </a:xfrm>
        </p:grpSpPr>
        <p:sp>
          <p:nvSpPr>
            <p:cNvPr id="34822" name="Rectangle 9">
              <a:extLst>
                <a:ext uri="{FF2B5EF4-FFF2-40B4-BE49-F238E27FC236}">
                  <a16:creationId xmlns:a16="http://schemas.microsoft.com/office/drawing/2014/main" id="{AD603993-8CAA-46D8-9292-495CF64F7B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3" y="2938"/>
              <a:ext cx="2577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</a:t>
              </a:r>
              <a:r>
                <a:rPr lang="en-US" altLang="zh-CN" sz="2800" b="1" u="sng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£80,000  +  £100,000   </a:t>
              </a:r>
              <a:endParaRPr lang="en-US" altLang="zh-CN" sz="2800" b="1" dirty="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     £200</a:t>
              </a:r>
            </a:p>
          </p:txBody>
        </p:sp>
        <p:sp>
          <p:nvSpPr>
            <p:cNvPr id="34823" name="Rectangle 10">
              <a:extLst>
                <a:ext uri="{FF2B5EF4-FFF2-40B4-BE49-F238E27FC236}">
                  <a16:creationId xmlns:a16="http://schemas.microsoft.com/office/drawing/2014/main" id="{826F3788-E30E-4B92-83D5-15F5A506FB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43" y="3073"/>
              <a:ext cx="1393" cy="3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=  </a:t>
              </a:r>
              <a:r>
                <a:rPr lang="en-US" altLang="zh-CN" sz="2800" b="1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900 bikes</a:t>
              </a: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07F1529-680D-CB4A-AA83-0E4303FC9015}"/>
              </a:ext>
            </a:extLst>
          </p:cNvPr>
          <p:cNvCxnSpPr/>
          <p:nvPr/>
        </p:nvCxnSpPr>
        <p:spPr>
          <a:xfrm>
            <a:off x="5807968" y="4984058"/>
            <a:ext cx="1800200" cy="6051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46C667F-4F3B-4B41-8873-AA158DA6459D}"/>
              </a:ext>
            </a:extLst>
          </p:cNvPr>
          <p:cNvSpPr txBox="1"/>
          <p:nvPr/>
        </p:nvSpPr>
        <p:spPr>
          <a:xfrm>
            <a:off x="7608169" y="5387104"/>
            <a:ext cx="2296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We must cover this</a:t>
            </a:r>
          </a:p>
        </p:txBody>
      </p:sp>
    </p:spTree>
    <p:extLst>
      <p:ext uri="{BB962C8B-B14F-4D97-AF65-F5344CB8AC3E}">
        <p14:creationId xmlns:p14="http://schemas.microsoft.com/office/powerpoint/2010/main" val="14442524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A128136B-710F-491C-9F9D-504BA40FC9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Margin of Safety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72769A6C-92DC-43C0-A5F4-8A9BDA17AB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33600" y="1903413"/>
            <a:ext cx="8001000" cy="2286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Excess of budgeted (or actual) sales over the break-even volume of sales. The amount by which sales can drop before losses begin to be incurred.</a:t>
            </a:r>
          </a:p>
          <a:p>
            <a:pPr algn="ctr"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ea typeface="SimSun" panose="02010600030101010101" pitchFamily="2" charset="-122"/>
              </a:rPr>
              <a:t>Being on the safe side</a:t>
            </a:r>
          </a:p>
        </p:txBody>
      </p:sp>
      <p:sp>
        <p:nvSpPr>
          <p:cNvPr id="35844" name="Rectangle 4">
            <a:extLst>
              <a:ext uri="{FF2B5EF4-FFF2-40B4-BE49-F238E27FC236}">
                <a16:creationId xmlns:a16="http://schemas.microsoft.com/office/drawing/2014/main" id="{252A728D-7EFD-40AB-8E82-039DB02E1D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74850" y="4265614"/>
            <a:ext cx="8585200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Margin of safety = Total sales </a:t>
            </a:r>
            <a:r>
              <a:rPr lang="en-US" altLang="zh-CN" sz="2800" b="1">
                <a:latin typeface="Arial" panose="020B0604020202020204" pitchFamily="34" charset="0"/>
                <a:ea typeface="SimSun" panose="02010600030101010101" pitchFamily="2" charset="-122"/>
              </a:rPr>
              <a:t>–</a:t>
            </a:r>
            <a:r>
              <a:rPr lang="en-US" altLang="zh-CN" sz="2800" b="1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Break-even sales</a:t>
            </a:r>
            <a:endParaRPr lang="en-US" altLang="zh-CN" sz="2800" b="1">
              <a:solidFill>
                <a:srgbClr val="FAFD00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</p:txBody>
      </p:sp>
      <p:sp>
        <p:nvSpPr>
          <p:cNvPr id="35846" name="Rectangle 6">
            <a:extLst>
              <a:ext uri="{FF2B5EF4-FFF2-40B4-BE49-F238E27FC236}">
                <a16:creationId xmlns:a16="http://schemas.microsoft.com/office/drawing/2014/main" id="{D05614AA-EA01-4ADA-B94E-4E6CF4F473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3314" y="5013176"/>
            <a:ext cx="7761287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Let’s calculate the margin of safety for Wind.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1461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3631BCF3-0008-4BA3-9EC5-7527BA68A7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Margin of Safety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6A015A1E-C2D2-4CBB-BCB6-144CCB2545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0" y="1689100"/>
            <a:ext cx="8001000" cy="1955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3000" dirty="0">
                <a:ea typeface="SimSun" panose="02010600030101010101" pitchFamily="2" charset="-122"/>
              </a:rPr>
              <a:t>Wind has a break-even point of £200,000. If actual sales are £250,000, the margin of safety is </a:t>
            </a:r>
            <a:r>
              <a:rPr lang="en-US" altLang="zh-CN" sz="3000" dirty="0">
                <a:solidFill>
                  <a:srgbClr val="FF0000"/>
                </a:solidFill>
                <a:ea typeface="SimSun" panose="02010600030101010101" pitchFamily="2" charset="-122"/>
              </a:rPr>
              <a:t>£50,000</a:t>
            </a:r>
            <a:r>
              <a:rPr lang="en-US" altLang="zh-CN" sz="3000" dirty="0">
                <a:ea typeface="SimSun" panose="02010600030101010101" pitchFamily="2" charset="-122"/>
              </a:rPr>
              <a:t> or 100 bikes.</a:t>
            </a:r>
          </a:p>
        </p:txBody>
      </p:sp>
      <p:graphicFrame>
        <p:nvGraphicFramePr>
          <p:cNvPr id="36868" name="Object 4">
            <a:hlinkClick r:id="" action="ppaction://ole?verb=0"/>
            <a:extLst>
              <a:ext uri="{FF2B5EF4-FFF2-40B4-BE49-F238E27FC236}">
                <a16:creationId xmlns:a16="http://schemas.microsoft.com/office/drawing/2014/main" id="{1C1E6796-EE1F-45E2-8812-59508F4F9E9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86824898"/>
              </p:ext>
            </p:extLst>
          </p:nvPr>
        </p:nvGraphicFramePr>
        <p:xfrm>
          <a:off x="2209801" y="3140968"/>
          <a:ext cx="7362825" cy="2825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695599" imgH="1447708" progId="Excel.Sheet.8">
                  <p:embed/>
                </p:oleObj>
              </mc:Choice>
              <mc:Fallback>
                <p:oleObj name="Worksheet" r:id="rId2" imgW="3695599" imgH="1447708" progId="Excel.Sheet.8">
                  <p:embed/>
                  <p:pic>
                    <p:nvPicPr>
                      <p:cNvPr id="36868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C1E6796-EE1F-45E2-8812-59508F4F9E9E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1" y="3140968"/>
                        <a:ext cx="7362825" cy="2825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85218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4B4F0398-740E-4107-AF15-F51E997441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Margin of Safety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42AEBD81-FDF0-411E-9607-8DD00F433D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1" y="1544638"/>
            <a:ext cx="7788275" cy="19558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3000" dirty="0">
                <a:ea typeface="SimSun" panose="02010600030101010101" pitchFamily="2" charset="-122"/>
              </a:rPr>
              <a:t>The margin of safety can be expressed as </a:t>
            </a:r>
            <a:r>
              <a:rPr lang="en-US" altLang="zh-CN" sz="3000" b="1" dirty="0">
                <a:solidFill>
                  <a:srgbClr val="FF0000"/>
                </a:solidFill>
                <a:ea typeface="SimSun" panose="02010600030101010101" pitchFamily="2" charset="-122"/>
              </a:rPr>
              <a:t>20% </a:t>
            </a:r>
            <a:r>
              <a:rPr lang="en-US" altLang="zh-CN" sz="3000" dirty="0">
                <a:ea typeface="SimSun" panose="02010600030101010101" pitchFamily="2" charset="-122"/>
              </a:rPr>
              <a:t>of sales.</a:t>
            </a:r>
            <a:br>
              <a:rPr lang="en-US" altLang="zh-CN" sz="3000" dirty="0">
                <a:ea typeface="SimSun" panose="02010600030101010101" pitchFamily="2" charset="-122"/>
              </a:rPr>
            </a:br>
            <a:r>
              <a:rPr lang="en-US" altLang="zh-CN" sz="3000" dirty="0">
                <a:ea typeface="SimSun" panose="02010600030101010101" pitchFamily="2" charset="-122"/>
              </a:rPr>
              <a:t>(£50,000 ÷ £250,000)</a:t>
            </a:r>
          </a:p>
        </p:txBody>
      </p:sp>
      <p:graphicFrame>
        <p:nvGraphicFramePr>
          <p:cNvPr id="37893" name="Object 1">
            <a:hlinkClick r:id="" action="ppaction://ole?verb=0"/>
            <a:extLst>
              <a:ext uri="{FF2B5EF4-FFF2-40B4-BE49-F238E27FC236}">
                <a16:creationId xmlns:a16="http://schemas.microsoft.com/office/drawing/2014/main" id="{0EDB1AE1-E2E0-41C0-A629-92BE127422FA}"/>
              </a:ext>
            </a:extLst>
          </p:cNvPr>
          <p:cNvGraphicFramePr>
            <a:graphicFrameLocks/>
          </p:cNvGraphicFramePr>
          <p:nvPr/>
        </p:nvGraphicFramePr>
        <p:xfrm>
          <a:off x="2667001" y="3124200"/>
          <a:ext cx="7796213" cy="2827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703373" imgH="1447708" progId="Excel.Sheet.8">
                  <p:embed/>
                </p:oleObj>
              </mc:Choice>
              <mc:Fallback>
                <p:oleObj name="Worksheet" r:id="rId2" imgW="3703373" imgH="1447708" progId="Excel.Sheet.8">
                  <p:embed/>
                  <p:pic>
                    <p:nvPicPr>
                      <p:cNvPr id="37893" name="Object 1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0EDB1AE1-E2E0-41C0-A629-92BE127422F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7001" y="3124200"/>
                        <a:ext cx="7796213" cy="28273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894" name="Line 6">
            <a:extLst>
              <a:ext uri="{FF2B5EF4-FFF2-40B4-BE49-F238E27FC236}">
                <a16:creationId xmlns:a16="http://schemas.microsoft.com/office/drawing/2014/main" id="{BB901072-7075-48A0-A7C3-F3AD67E12DC0}"/>
              </a:ext>
            </a:extLst>
          </p:cNvPr>
          <p:cNvSpPr>
            <a:spLocks noChangeShapeType="1"/>
          </p:cNvSpPr>
          <p:nvPr/>
        </p:nvSpPr>
        <p:spPr bwMode="auto">
          <a:xfrm>
            <a:off x="7467600" y="2928938"/>
            <a:ext cx="1295400" cy="12192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7735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F5345B50-ADB1-4890-BFCD-C7553CCE64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935831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Assumptions of CVP Analysis</a:t>
            </a: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B11172CA-AAC1-408D-A655-1C6FE440203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124744"/>
            <a:ext cx="10369152" cy="3384376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 typeface="Wingdings" panose="05000000000000000000" pitchFamily="2" charset="2"/>
              <a:buChar char=""/>
            </a:pPr>
            <a:r>
              <a:rPr lang="en-US" altLang="zh-CN" sz="2800" dirty="0">
                <a:ea typeface="SimSun" panose="02010600030101010101" pitchFamily="2" charset="-122"/>
              </a:rPr>
              <a:t>  Selling price is constant throughout the entire relevant range.</a:t>
            </a:r>
          </a:p>
          <a:p>
            <a:pPr>
              <a:lnSpc>
                <a:spcPct val="50000"/>
              </a:lnSpc>
              <a:spcBef>
                <a:spcPct val="0"/>
              </a:spcBef>
              <a:buFont typeface="Wingdings" panose="05000000000000000000" pitchFamily="2" charset="2"/>
              <a:buChar char=""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 typeface="Wingdings" panose="05000000000000000000" pitchFamily="2" charset="2"/>
              <a:buChar char=""/>
            </a:pPr>
            <a:r>
              <a:rPr lang="en-US" altLang="zh-CN" sz="2800" dirty="0">
                <a:ea typeface="SimSun" panose="02010600030101010101" pitchFamily="2" charset="-122"/>
              </a:rPr>
              <a:t>Costs are linear throughout the entire relevant range.</a:t>
            </a:r>
          </a:p>
          <a:p>
            <a:pPr>
              <a:lnSpc>
                <a:spcPct val="50000"/>
              </a:lnSpc>
              <a:spcBef>
                <a:spcPct val="0"/>
              </a:spcBef>
              <a:buFont typeface="Wingdings" panose="05000000000000000000" pitchFamily="2" charset="2"/>
              <a:buChar char=""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 typeface="Wingdings" panose="05000000000000000000" pitchFamily="2" charset="2"/>
              <a:buChar char=""/>
            </a:pPr>
            <a:r>
              <a:rPr lang="en-US" altLang="zh-CN" sz="2800" dirty="0">
                <a:ea typeface="SimSun" panose="02010600030101010101" pitchFamily="2" charset="-122"/>
              </a:rPr>
              <a:t>  In multi-product companies, the sales mix is constant.</a:t>
            </a:r>
          </a:p>
          <a:p>
            <a:pPr>
              <a:lnSpc>
                <a:spcPct val="50000"/>
              </a:lnSpc>
              <a:spcBef>
                <a:spcPct val="0"/>
              </a:spcBef>
              <a:buFont typeface="Wingdings" panose="05000000000000000000" pitchFamily="2" charset="2"/>
              <a:buChar char=""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 typeface="Wingdings" panose="05000000000000000000" pitchFamily="2" charset="2"/>
              <a:buChar char=""/>
            </a:pPr>
            <a:r>
              <a:rPr lang="en-US" altLang="zh-CN" sz="2800" dirty="0">
                <a:ea typeface="SimSun" panose="02010600030101010101" pitchFamily="2" charset="-122"/>
              </a:rPr>
              <a:t>In manufacturing companies, inventories do not change (units produced = units sold).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38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769318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6FA4-89DA-D849-9C3F-5E8A457EE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ED082-017E-8841-A00C-A3BE0C0154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9841" y="1248156"/>
            <a:ext cx="10732318" cy="4197068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2319C-F03B-AA40-9C87-69B886693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80280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3398</TotalTime>
  <Words>1725</Words>
  <Application>Microsoft Macintosh PowerPoint</Application>
  <PresentationFormat>Widescreen</PresentationFormat>
  <Paragraphs>260</Paragraphs>
  <Slides>39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39</vt:i4>
      </vt:variant>
    </vt:vector>
  </HeadingPairs>
  <TitlesOfParts>
    <vt:vector size="49" baseType="lpstr">
      <vt:lpstr>Arial</vt:lpstr>
      <vt:lpstr>Monotype Sorts</vt:lpstr>
      <vt:lpstr>Myriad Pro</vt:lpstr>
      <vt:lpstr>Times New Roman</vt:lpstr>
      <vt:lpstr>Verdana</vt:lpstr>
      <vt:lpstr>Wingdings</vt:lpstr>
      <vt:lpstr>20140311PresentationUWTSDTemplate</vt:lpstr>
      <vt:lpstr>Worksheet</vt:lpstr>
      <vt:lpstr>Regneark</vt:lpstr>
      <vt:lpstr>Chart</vt:lpstr>
      <vt:lpstr>LCBB5002</vt:lpstr>
      <vt:lpstr>Learning Outcomes; by the end of this session you should be able to: </vt:lpstr>
      <vt:lpstr>Cost-Volume-Profit (CVP) Analysis</vt:lpstr>
      <vt:lpstr>The Basics of Cost-Volume-Profit (CVP) Analysis</vt:lpstr>
      <vt:lpstr>The Basics of Cost-Volume-Profit (CVP) Analysis</vt:lpstr>
      <vt:lpstr>The Basics of Cost-Volume-Profit (CVP) Analysis</vt:lpstr>
      <vt:lpstr>The Contribution Approach</vt:lpstr>
      <vt:lpstr>The Contribution Approach</vt:lpstr>
      <vt:lpstr>The Contribution Approach</vt:lpstr>
      <vt:lpstr>The Contribution Approach</vt:lpstr>
      <vt:lpstr>Contribution Margin Ratio</vt:lpstr>
      <vt:lpstr>Contribution Margin Ratio</vt:lpstr>
      <vt:lpstr>Contribution Margin Ratio</vt:lpstr>
      <vt:lpstr>Contribution Margin Ratio</vt:lpstr>
      <vt:lpstr>Changes in Fixed Costs and Sales Volume</vt:lpstr>
      <vt:lpstr>Changes in Fixed Costs and Sales Volume</vt:lpstr>
      <vt:lpstr>Changes in Fixed Costs and Sales Volume</vt:lpstr>
      <vt:lpstr>Changes in Variable Costs and Sales Volume</vt:lpstr>
      <vt:lpstr>Changes in Variable Costs and Sales Volume</vt:lpstr>
      <vt:lpstr>Break-Even Analysis</vt:lpstr>
      <vt:lpstr>Equation Method</vt:lpstr>
      <vt:lpstr>Equation Method</vt:lpstr>
      <vt:lpstr>Equation Method</vt:lpstr>
      <vt:lpstr>Equation Method</vt:lpstr>
      <vt:lpstr>Equation Method</vt:lpstr>
      <vt:lpstr>Equation Method</vt:lpstr>
      <vt:lpstr>Contribution Margin Method</vt:lpstr>
      <vt:lpstr>CVP Relationships in Graphic Form</vt:lpstr>
      <vt:lpstr>CVP Graph</vt:lpstr>
      <vt:lpstr>CVP Graph</vt:lpstr>
      <vt:lpstr>CVP Graph = 0</vt:lpstr>
      <vt:lpstr>Target Profit Analysis</vt:lpstr>
      <vt:lpstr>The CVP Equation</vt:lpstr>
      <vt:lpstr>The Contribution Margin Approach</vt:lpstr>
      <vt:lpstr>The Margin of Safety</vt:lpstr>
      <vt:lpstr>The Margin of Safety</vt:lpstr>
      <vt:lpstr>The Margin of Safety</vt:lpstr>
      <vt:lpstr>Assumptions of CVP Analysis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162</cp:revision>
  <cp:lastPrinted>2018-07-09T15:27:01Z</cp:lastPrinted>
  <dcterms:created xsi:type="dcterms:W3CDTF">2002-10-07T19:43:58Z</dcterms:created>
  <dcterms:modified xsi:type="dcterms:W3CDTF">2023-02-16T23:05:10Z</dcterms:modified>
</cp:coreProperties>
</file>