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8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38" r:id="rId9"/>
  </p:sldMasterIdLst>
  <p:sldIdLst>
    <p:sldId id="256" r:id="rId10"/>
    <p:sldId id="257" r:id="rId11"/>
    <p:sldId id="290" r:id="rId12"/>
    <p:sldId id="274" r:id="rId13"/>
    <p:sldId id="275" r:id="rId14"/>
    <p:sldId id="283" r:id="rId15"/>
    <p:sldId id="284" r:id="rId16"/>
    <p:sldId id="285" r:id="rId17"/>
    <p:sldId id="286" r:id="rId18"/>
    <p:sldId id="288" r:id="rId19"/>
    <p:sldId id="289" r:id="rId20"/>
    <p:sldId id="269" r:id="rId21"/>
    <p:sldId id="264" r:id="rId22"/>
    <p:sldId id="265" r:id="rId23"/>
    <p:sldId id="276" r:id="rId24"/>
    <p:sldId id="277" r:id="rId25"/>
    <p:sldId id="280" r:id="rId26"/>
    <p:sldId id="278" r:id="rId27"/>
    <p:sldId id="279" r:id="rId28"/>
    <p:sldId id="270" r:id="rId29"/>
    <p:sldId id="258" r:id="rId30"/>
    <p:sldId id="267" r:id="rId31"/>
    <p:sldId id="259" r:id="rId32"/>
    <p:sldId id="260" r:id="rId33"/>
    <p:sldId id="268" r:id="rId34"/>
    <p:sldId id="261" r:id="rId35"/>
    <p:sldId id="271" r:id="rId36"/>
    <p:sldId id="262" r:id="rId37"/>
    <p:sldId id="263" r:id="rId38"/>
    <p:sldId id="266" r:id="rId39"/>
    <p:sldId id="282" r:id="rId40"/>
    <p:sldId id="281" r:id="rId41"/>
    <p:sldId id="272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335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tableStyles" Target="tableStyles.xml"/><Relationship Id="rId20" Type="http://schemas.openxmlformats.org/officeDocument/2006/relationships/slide" Target="slides/slide11.xml"/><Relationship Id="rId41" Type="http://schemas.openxmlformats.org/officeDocument/2006/relationships/slide" Target="slides/slide3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1BEAD2-2379-8547-BE68-EAC6263F0C45}" type="doc">
      <dgm:prSet loTypeId="urn:microsoft.com/office/officeart/2005/8/layout/hList1" loCatId="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D7C97C-C19A-6E44-A6F0-D2D6C0DABB2C}">
      <dgm:prSet/>
      <dgm:spPr/>
      <dgm:t>
        <a:bodyPr/>
        <a:lstStyle/>
        <a:p>
          <a:pPr rtl="0"/>
          <a:r>
            <a:rPr lang="en-US" b="1" dirty="0"/>
            <a:t>Abnormal Psychology </a:t>
          </a:r>
          <a:endParaRPr lang="en-US" dirty="0"/>
        </a:p>
      </dgm:t>
    </dgm:pt>
    <dgm:pt modelId="{06E5BC93-3652-BC45-A546-9450F4BED7FC}" type="parTrans" cxnId="{96FD81AF-F216-E246-951F-18D605B749E9}">
      <dgm:prSet/>
      <dgm:spPr/>
      <dgm:t>
        <a:bodyPr/>
        <a:lstStyle/>
        <a:p>
          <a:endParaRPr lang="en-US"/>
        </a:p>
      </dgm:t>
    </dgm:pt>
    <dgm:pt modelId="{EF541A03-C0B3-7E4E-9381-71982DA5AF67}" type="sibTrans" cxnId="{96FD81AF-F216-E246-951F-18D605B749E9}">
      <dgm:prSet/>
      <dgm:spPr/>
      <dgm:t>
        <a:bodyPr/>
        <a:lstStyle/>
        <a:p>
          <a:endParaRPr lang="en-US"/>
        </a:p>
      </dgm:t>
    </dgm:pt>
    <dgm:pt modelId="{61F2B82E-E337-E841-9820-B7C46E8D99D2}">
      <dgm:prSet/>
      <dgm:spPr/>
      <dgm:t>
        <a:bodyPr/>
        <a:lstStyle/>
        <a:p>
          <a:pPr rtl="0"/>
          <a:r>
            <a:rPr lang="en-US" dirty="0"/>
            <a:t>The scientific study of mental disorders and their treatment</a:t>
          </a:r>
        </a:p>
      </dgm:t>
    </dgm:pt>
    <dgm:pt modelId="{F3D33B62-2296-064E-9287-56D37FE656B7}" type="parTrans" cxnId="{36A09504-34F5-DE4D-89E9-15DE6BD4E89A}">
      <dgm:prSet/>
      <dgm:spPr/>
      <dgm:t>
        <a:bodyPr/>
        <a:lstStyle/>
        <a:p>
          <a:endParaRPr lang="en-US"/>
        </a:p>
      </dgm:t>
    </dgm:pt>
    <dgm:pt modelId="{68A83817-68F7-8E4F-83C8-170E5658D045}" type="sibTrans" cxnId="{36A09504-34F5-DE4D-89E9-15DE6BD4E89A}">
      <dgm:prSet/>
      <dgm:spPr/>
      <dgm:t>
        <a:bodyPr/>
        <a:lstStyle/>
        <a:p>
          <a:endParaRPr lang="en-US"/>
        </a:p>
      </dgm:t>
    </dgm:pt>
    <dgm:pt modelId="{A20E72F7-515D-1B4E-9E92-998A2CBD3AD6}" type="pres">
      <dgm:prSet presAssocID="{531BEAD2-2379-8547-BE68-EAC6263F0C45}" presName="Name0" presStyleCnt="0">
        <dgm:presLayoutVars>
          <dgm:dir/>
          <dgm:animLvl val="lvl"/>
          <dgm:resizeHandles val="exact"/>
        </dgm:presLayoutVars>
      </dgm:prSet>
      <dgm:spPr/>
    </dgm:pt>
    <dgm:pt modelId="{AD61717E-CAE2-D745-B517-810908D288AC}" type="pres">
      <dgm:prSet presAssocID="{49D7C97C-C19A-6E44-A6F0-D2D6C0DABB2C}" presName="composite" presStyleCnt="0"/>
      <dgm:spPr/>
    </dgm:pt>
    <dgm:pt modelId="{15B3E0BB-D64F-D246-91FC-DA30693F46B9}" type="pres">
      <dgm:prSet presAssocID="{49D7C97C-C19A-6E44-A6F0-D2D6C0DABB2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2E5FE817-CBB6-B24B-B533-E7DED9A5A48C}" type="pres">
      <dgm:prSet presAssocID="{49D7C97C-C19A-6E44-A6F0-D2D6C0DABB2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81F9D602-B296-4CCC-A860-4E613288DA41}" type="presOf" srcId="{531BEAD2-2379-8547-BE68-EAC6263F0C45}" destId="{A20E72F7-515D-1B4E-9E92-998A2CBD3AD6}" srcOrd="0" destOrd="0" presId="urn:microsoft.com/office/officeart/2005/8/layout/hList1"/>
    <dgm:cxn modelId="{36A09504-34F5-DE4D-89E9-15DE6BD4E89A}" srcId="{49D7C97C-C19A-6E44-A6F0-D2D6C0DABB2C}" destId="{61F2B82E-E337-E841-9820-B7C46E8D99D2}" srcOrd="0" destOrd="0" parTransId="{F3D33B62-2296-064E-9287-56D37FE656B7}" sibTransId="{68A83817-68F7-8E4F-83C8-170E5658D045}"/>
    <dgm:cxn modelId="{6C3D7136-E1E5-4967-A33F-E9A8C02B0955}" type="presOf" srcId="{49D7C97C-C19A-6E44-A6F0-D2D6C0DABB2C}" destId="{15B3E0BB-D64F-D246-91FC-DA30693F46B9}" srcOrd="0" destOrd="0" presId="urn:microsoft.com/office/officeart/2005/8/layout/hList1"/>
    <dgm:cxn modelId="{4A043DA8-97F8-4815-A919-6A5B0E099FB6}" type="presOf" srcId="{61F2B82E-E337-E841-9820-B7C46E8D99D2}" destId="{2E5FE817-CBB6-B24B-B533-E7DED9A5A48C}" srcOrd="0" destOrd="0" presId="urn:microsoft.com/office/officeart/2005/8/layout/hList1"/>
    <dgm:cxn modelId="{96FD81AF-F216-E246-951F-18D605B749E9}" srcId="{531BEAD2-2379-8547-BE68-EAC6263F0C45}" destId="{49D7C97C-C19A-6E44-A6F0-D2D6C0DABB2C}" srcOrd="0" destOrd="0" parTransId="{06E5BC93-3652-BC45-A546-9450F4BED7FC}" sibTransId="{EF541A03-C0B3-7E4E-9381-71982DA5AF67}"/>
    <dgm:cxn modelId="{8DF1F493-14DD-4A74-A473-83DA141BB251}" type="presParOf" srcId="{A20E72F7-515D-1B4E-9E92-998A2CBD3AD6}" destId="{AD61717E-CAE2-D745-B517-810908D288AC}" srcOrd="0" destOrd="0" presId="urn:microsoft.com/office/officeart/2005/8/layout/hList1"/>
    <dgm:cxn modelId="{1987FB54-9565-4040-80CC-E38F5A634FD3}" type="presParOf" srcId="{AD61717E-CAE2-D745-B517-810908D288AC}" destId="{15B3E0BB-D64F-D246-91FC-DA30693F46B9}" srcOrd="0" destOrd="0" presId="urn:microsoft.com/office/officeart/2005/8/layout/hList1"/>
    <dgm:cxn modelId="{97DC1AA8-5C1B-4C14-95FA-E4799BC372C2}" type="presParOf" srcId="{AD61717E-CAE2-D745-B517-810908D288AC}" destId="{2E5FE817-CBB6-B24B-B533-E7DED9A5A48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FCD78D-76FB-47A9-A514-03A25F40089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C1B56A-0820-489E-99CE-D54AB1DB5A77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We have all experienced anxiety</a:t>
          </a:r>
          <a:endParaRPr lang="en-US"/>
        </a:p>
      </dgm:t>
    </dgm:pt>
    <dgm:pt modelId="{0EB349B5-7B12-4702-9340-F6B5D68449D7}" type="parTrans" cxnId="{A8EC8E70-8244-452F-950E-199D00FEC524}">
      <dgm:prSet/>
      <dgm:spPr/>
      <dgm:t>
        <a:bodyPr/>
        <a:lstStyle/>
        <a:p>
          <a:endParaRPr lang="en-US"/>
        </a:p>
      </dgm:t>
    </dgm:pt>
    <dgm:pt modelId="{462648C3-5DA7-4D52-A6D8-FA7E2A380117}" type="sibTrans" cxnId="{A8EC8E70-8244-452F-950E-199D00FEC524}">
      <dgm:prSet/>
      <dgm:spPr/>
      <dgm:t>
        <a:bodyPr/>
        <a:lstStyle/>
        <a:p>
          <a:endParaRPr lang="en-US"/>
        </a:p>
      </dgm:t>
    </dgm:pt>
    <dgm:pt modelId="{A887CA19-AA33-441B-93CC-C1F1B99C1F70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Anxiety is a perfectly normal part of life</a:t>
          </a:r>
          <a:endParaRPr lang="en-US" dirty="0"/>
        </a:p>
      </dgm:t>
    </dgm:pt>
    <dgm:pt modelId="{CC851F4A-9632-4211-BC9F-1C081D1CD132}" type="parTrans" cxnId="{6BFD65A1-A432-4D82-8603-20B0F1CC9B67}">
      <dgm:prSet/>
      <dgm:spPr/>
      <dgm:t>
        <a:bodyPr/>
        <a:lstStyle/>
        <a:p>
          <a:endParaRPr lang="en-US"/>
        </a:p>
      </dgm:t>
    </dgm:pt>
    <dgm:pt modelId="{06C9AD13-D67E-4938-873F-DBC41854692C}" type="sibTrans" cxnId="{6BFD65A1-A432-4D82-8603-20B0F1CC9B67}">
      <dgm:prSet/>
      <dgm:spPr/>
      <dgm:t>
        <a:bodyPr/>
        <a:lstStyle/>
        <a:p>
          <a:endParaRPr lang="en-US"/>
        </a:p>
      </dgm:t>
    </dgm:pt>
    <dgm:pt modelId="{48B2E797-740D-482D-B989-41C36AD11274}">
      <dgm:prSet/>
      <dgm:spPr>
        <a:solidFill>
          <a:srgbClr val="00B050"/>
        </a:solidFill>
      </dgm:spPr>
      <dgm:t>
        <a:bodyPr/>
        <a:lstStyle/>
        <a:p>
          <a:r>
            <a:rPr lang="en-GB"/>
            <a:t>Exams</a:t>
          </a:r>
          <a:endParaRPr lang="en-US"/>
        </a:p>
      </dgm:t>
    </dgm:pt>
    <dgm:pt modelId="{B0C52950-9535-4499-900E-D7D00ED0F399}" type="parTrans" cxnId="{4E04CE56-236A-49EE-849B-35B6BDD91510}">
      <dgm:prSet/>
      <dgm:spPr/>
      <dgm:t>
        <a:bodyPr/>
        <a:lstStyle/>
        <a:p>
          <a:endParaRPr lang="en-US"/>
        </a:p>
      </dgm:t>
    </dgm:pt>
    <dgm:pt modelId="{7731D663-508F-43BF-BFC4-F7F6D5D14AE3}" type="sibTrans" cxnId="{4E04CE56-236A-49EE-849B-35B6BDD91510}">
      <dgm:prSet/>
      <dgm:spPr/>
      <dgm:t>
        <a:bodyPr/>
        <a:lstStyle/>
        <a:p>
          <a:endParaRPr lang="en-US"/>
        </a:p>
      </dgm:t>
    </dgm:pt>
    <dgm:pt modelId="{039F1763-87F6-4E51-9FC7-25AB818FEEC9}">
      <dgm:prSet/>
      <dgm:spPr>
        <a:solidFill>
          <a:srgbClr val="002060"/>
        </a:solidFill>
      </dgm:spPr>
      <dgm:t>
        <a:bodyPr/>
        <a:lstStyle/>
        <a:p>
          <a:r>
            <a:rPr lang="en-GB"/>
            <a:t>Presentations</a:t>
          </a:r>
          <a:endParaRPr lang="en-US"/>
        </a:p>
      </dgm:t>
    </dgm:pt>
    <dgm:pt modelId="{94F63B94-F9A2-4232-9F38-6F9FD0ECDF8C}" type="parTrans" cxnId="{B0C57362-3D4A-4063-A136-A9E55F45E588}">
      <dgm:prSet/>
      <dgm:spPr/>
      <dgm:t>
        <a:bodyPr/>
        <a:lstStyle/>
        <a:p>
          <a:endParaRPr lang="en-US"/>
        </a:p>
      </dgm:t>
    </dgm:pt>
    <dgm:pt modelId="{9B881736-DAFD-4478-9D3B-3ECEDAA3FBA9}" type="sibTrans" cxnId="{B0C57362-3D4A-4063-A136-A9E55F45E588}">
      <dgm:prSet/>
      <dgm:spPr/>
      <dgm:t>
        <a:bodyPr/>
        <a:lstStyle/>
        <a:p>
          <a:endParaRPr lang="en-US"/>
        </a:p>
      </dgm:t>
    </dgm:pt>
    <dgm:pt modelId="{E5DAE69C-40FB-4E58-870F-58774093B679}">
      <dgm:prSet/>
      <dgm:spPr>
        <a:solidFill>
          <a:srgbClr val="7030A0"/>
        </a:solidFill>
      </dgm:spPr>
      <dgm:t>
        <a:bodyPr/>
        <a:lstStyle/>
        <a:p>
          <a:r>
            <a:rPr lang="en-GB"/>
            <a:t>Meeting someone on a date for the first time</a:t>
          </a:r>
          <a:endParaRPr lang="en-US"/>
        </a:p>
      </dgm:t>
    </dgm:pt>
    <dgm:pt modelId="{88EF68F3-A9D5-4657-93F8-A0D6D84B0B18}" type="parTrans" cxnId="{96C902F5-37D8-495C-A4F7-DCAFEE389FAF}">
      <dgm:prSet/>
      <dgm:spPr/>
      <dgm:t>
        <a:bodyPr/>
        <a:lstStyle/>
        <a:p>
          <a:endParaRPr lang="en-US"/>
        </a:p>
      </dgm:t>
    </dgm:pt>
    <dgm:pt modelId="{8B2FE2D2-DC60-41E2-977A-5CBBFB5A8CE3}" type="sibTrans" cxnId="{96C902F5-37D8-495C-A4F7-DCAFEE389FAF}">
      <dgm:prSet/>
      <dgm:spPr/>
      <dgm:t>
        <a:bodyPr/>
        <a:lstStyle/>
        <a:p>
          <a:endParaRPr lang="en-US"/>
        </a:p>
      </dgm:t>
    </dgm:pt>
    <dgm:pt modelId="{A7A337A0-05D6-488D-AA54-CD96A7FF166F}">
      <dgm:prSet/>
      <dgm:spPr/>
      <dgm:t>
        <a:bodyPr/>
        <a:lstStyle/>
        <a:p>
          <a:r>
            <a:rPr lang="en-GB"/>
            <a:t>The list is endless …</a:t>
          </a:r>
          <a:endParaRPr lang="en-US"/>
        </a:p>
      </dgm:t>
    </dgm:pt>
    <dgm:pt modelId="{604910B9-D840-4141-9544-6B8E76B13115}" type="parTrans" cxnId="{B47BA420-9C9A-4436-BF13-73F0E73FF3E4}">
      <dgm:prSet/>
      <dgm:spPr/>
      <dgm:t>
        <a:bodyPr/>
        <a:lstStyle/>
        <a:p>
          <a:endParaRPr lang="en-US"/>
        </a:p>
      </dgm:t>
    </dgm:pt>
    <dgm:pt modelId="{73FBBFC4-F5D1-4072-B1F6-580AF5C041FB}" type="sibTrans" cxnId="{B47BA420-9C9A-4436-BF13-73F0E73FF3E4}">
      <dgm:prSet/>
      <dgm:spPr/>
      <dgm:t>
        <a:bodyPr/>
        <a:lstStyle/>
        <a:p>
          <a:endParaRPr lang="en-US"/>
        </a:p>
      </dgm:t>
    </dgm:pt>
    <dgm:pt modelId="{674B5E64-D15E-4A9E-8CB0-9B622A178FE0}" type="pres">
      <dgm:prSet presAssocID="{F3FCD78D-76FB-47A9-A514-03A25F40089B}" presName="linear" presStyleCnt="0">
        <dgm:presLayoutVars>
          <dgm:animLvl val="lvl"/>
          <dgm:resizeHandles val="exact"/>
        </dgm:presLayoutVars>
      </dgm:prSet>
      <dgm:spPr/>
    </dgm:pt>
    <dgm:pt modelId="{9AECC9A0-3230-42BF-AC8C-80DF6408AAB3}" type="pres">
      <dgm:prSet presAssocID="{3AC1B56A-0820-489E-99CE-D54AB1DB5A7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FFE71BC-B752-434C-A812-C44EB5CF43CF}" type="pres">
      <dgm:prSet presAssocID="{462648C3-5DA7-4D52-A6D8-FA7E2A380117}" presName="spacer" presStyleCnt="0"/>
      <dgm:spPr/>
    </dgm:pt>
    <dgm:pt modelId="{CB497A73-C2D3-4CFF-8390-3EA85969363A}" type="pres">
      <dgm:prSet presAssocID="{A887CA19-AA33-441B-93CC-C1F1B99C1F7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B3D8F63-3710-4C71-8588-C2F3391D8C78}" type="pres">
      <dgm:prSet presAssocID="{06C9AD13-D67E-4938-873F-DBC41854692C}" presName="spacer" presStyleCnt="0"/>
      <dgm:spPr/>
    </dgm:pt>
    <dgm:pt modelId="{FF4DB15E-6ECC-453A-AD7D-BF8C91300AB3}" type="pres">
      <dgm:prSet presAssocID="{48B2E797-740D-482D-B989-41C36AD1127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888D266-2B26-4E83-8D5F-58C6B5113F1A}" type="pres">
      <dgm:prSet presAssocID="{7731D663-508F-43BF-BFC4-F7F6D5D14AE3}" presName="spacer" presStyleCnt="0"/>
      <dgm:spPr/>
    </dgm:pt>
    <dgm:pt modelId="{8AF868A6-6BB3-4522-99C9-C9F0D4A3E0B0}" type="pres">
      <dgm:prSet presAssocID="{039F1763-87F6-4E51-9FC7-25AB818FEEC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5974E2A-879D-4123-B8B8-700C1B19E906}" type="pres">
      <dgm:prSet presAssocID="{9B881736-DAFD-4478-9D3B-3ECEDAA3FBA9}" presName="spacer" presStyleCnt="0"/>
      <dgm:spPr/>
    </dgm:pt>
    <dgm:pt modelId="{DEABA2D0-29A3-4ADA-AEC4-024BEE83E78B}" type="pres">
      <dgm:prSet presAssocID="{E5DAE69C-40FB-4E58-870F-58774093B67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A561BE4-EECA-4975-85F3-D24EDC138BEA}" type="pres">
      <dgm:prSet presAssocID="{8B2FE2D2-DC60-41E2-977A-5CBBFB5A8CE3}" presName="spacer" presStyleCnt="0"/>
      <dgm:spPr/>
    </dgm:pt>
    <dgm:pt modelId="{B597A973-E829-4117-8EF8-E518AEE9FD8E}" type="pres">
      <dgm:prSet presAssocID="{A7A337A0-05D6-488D-AA54-CD96A7FF166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47BA420-9C9A-4436-BF13-73F0E73FF3E4}" srcId="{F3FCD78D-76FB-47A9-A514-03A25F40089B}" destId="{A7A337A0-05D6-488D-AA54-CD96A7FF166F}" srcOrd="5" destOrd="0" parTransId="{604910B9-D840-4141-9544-6B8E76B13115}" sibTransId="{73FBBFC4-F5D1-4072-B1F6-580AF5C041FB}"/>
    <dgm:cxn modelId="{97C08B2A-697E-436B-B33A-53655FEE8D0C}" type="presOf" srcId="{039F1763-87F6-4E51-9FC7-25AB818FEEC9}" destId="{8AF868A6-6BB3-4522-99C9-C9F0D4A3E0B0}" srcOrd="0" destOrd="0" presId="urn:microsoft.com/office/officeart/2005/8/layout/vList2"/>
    <dgm:cxn modelId="{B0C57362-3D4A-4063-A136-A9E55F45E588}" srcId="{F3FCD78D-76FB-47A9-A514-03A25F40089B}" destId="{039F1763-87F6-4E51-9FC7-25AB818FEEC9}" srcOrd="3" destOrd="0" parTransId="{94F63B94-F9A2-4232-9F38-6F9FD0ECDF8C}" sibTransId="{9B881736-DAFD-4478-9D3B-3ECEDAA3FBA9}"/>
    <dgm:cxn modelId="{96310E4B-A7C4-400F-9A55-500287AA4367}" type="presOf" srcId="{F3FCD78D-76FB-47A9-A514-03A25F40089B}" destId="{674B5E64-D15E-4A9E-8CB0-9B622A178FE0}" srcOrd="0" destOrd="0" presId="urn:microsoft.com/office/officeart/2005/8/layout/vList2"/>
    <dgm:cxn modelId="{A8EC8E70-8244-452F-950E-199D00FEC524}" srcId="{F3FCD78D-76FB-47A9-A514-03A25F40089B}" destId="{3AC1B56A-0820-489E-99CE-D54AB1DB5A77}" srcOrd="0" destOrd="0" parTransId="{0EB349B5-7B12-4702-9340-F6B5D68449D7}" sibTransId="{462648C3-5DA7-4D52-A6D8-FA7E2A380117}"/>
    <dgm:cxn modelId="{4E04CE56-236A-49EE-849B-35B6BDD91510}" srcId="{F3FCD78D-76FB-47A9-A514-03A25F40089B}" destId="{48B2E797-740D-482D-B989-41C36AD11274}" srcOrd="2" destOrd="0" parTransId="{B0C52950-9535-4499-900E-D7D00ED0F399}" sibTransId="{7731D663-508F-43BF-BFC4-F7F6D5D14AE3}"/>
    <dgm:cxn modelId="{13E3148D-7BF7-47A1-AE90-C698B6879BA9}" type="presOf" srcId="{A887CA19-AA33-441B-93CC-C1F1B99C1F70}" destId="{CB497A73-C2D3-4CFF-8390-3EA85969363A}" srcOrd="0" destOrd="0" presId="urn:microsoft.com/office/officeart/2005/8/layout/vList2"/>
    <dgm:cxn modelId="{2B82F894-17B0-4726-A7B8-7E3CE595947E}" type="presOf" srcId="{A7A337A0-05D6-488D-AA54-CD96A7FF166F}" destId="{B597A973-E829-4117-8EF8-E518AEE9FD8E}" srcOrd="0" destOrd="0" presId="urn:microsoft.com/office/officeart/2005/8/layout/vList2"/>
    <dgm:cxn modelId="{6BFD65A1-A432-4D82-8603-20B0F1CC9B67}" srcId="{F3FCD78D-76FB-47A9-A514-03A25F40089B}" destId="{A887CA19-AA33-441B-93CC-C1F1B99C1F70}" srcOrd="1" destOrd="0" parTransId="{CC851F4A-9632-4211-BC9F-1C081D1CD132}" sibTransId="{06C9AD13-D67E-4938-873F-DBC41854692C}"/>
    <dgm:cxn modelId="{6CF7DCAD-E77C-4CC6-B59A-B65BC6217D0E}" type="presOf" srcId="{E5DAE69C-40FB-4E58-870F-58774093B679}" destId="{DEABA2D0-29A3-4ADA-AEC4-024BEE83E78B}" srcOrd="0" destOrd="0" presId="urn:microsoft.com/office/officeart/2005/8/layout/vList2"/>
    <dgm:cxn modelId="{1FB564DE-B39C-4951-A226-1C9F21727631}" type="presOf" srcId="{3AC1B56A-0820-489E-99CE-D54AB1DB5A77}" destId="{9AECC9A0-3230-42BF-AC8C-80DF6408AAB3}" srcOrd="0" destOrd="0" presId="urn:microsoft.com/office/officeart/2005/8/layout/vList2"/>
    <dgm:cxn modelId="{E73CB3F2-1862-4A7A-9F0D-9D9BCF730BA5}" type="presOf" srcId="{48B2E797-740D-482D-B989-41C36AD11274}" destId="{FF4DB15E-6ECC-453A-AD7D-BF8C91300AB3}" srcOrd="0" destOrd="0" presId="urn:microsoft.com/office/officeart/2005/8/layout/vList2"/>
    <dgm:cxn modelId="{96C902F5-37D8-495C-A4F7-DCAFEE389FAF}" srcId="{F3FCD78D-76FB-47A9-A514-03A25F40089B}" destId="{E5DAE69C-40FB-4E58-870F-58774093B679}" srcOrd="4" destOrd="0" parTransId="{88EF68F3-A9D5-4657-93F8-A0D6D84B0B18}" sibTransId="{8B2FE2D2-DC60-41E2-977A-5CBBFB5A8CE3}"/>
    <dgm:cxn modelId="{6A6B57CF-ADB1-4876-8190-8636F4A33439}" type="presParOf" srcId="{674B5E64-D15E-4A9E-8CB0-9B622A178FE0}" destId="{9AECC9A0-3230-42BF-AC8C-80DF6408AAB3}" srcOrd="0" destOrd="0" presId="urn:microsoft.com/office/officeart/2005/8/layout/vList2"/>
    <dgm:cxn modelId="{8B0B94DD-42FE-43FB-831A-1621DCE7F884}" type="presParOf" srcId="{674B5E64-D15E-4A9E-8CB0-9B622A178FE0}" destId="{BFFE71BC-B752-434C-A812-C44EB5CF43CF}" srcOrd="1" destOrd="0" presId="urn:microsoft.com/office/officeart/2005/8/layout/vList2"/>
    <dgm:cxn modelId="{882E3191-F241-4C86-B03D-7461306E2EAA}" type="presParOf" srcId="{674B5E64-D15E-4A9E-8CB0-9B622A178FE0}" destId="{CB497A73-C2D3-4CFF-8390-3EA85969363A}" srcOrd="2" destOrd="0" presId="urn:microsoft.com/office/officeart/2005/8/layout/vList2"/>
    <dgm:cxn modelId="{CC931A23-370C-4171-816F-70943F94094F}" type="presParOf" srcId="{674B5E64-D15E-4A9E-8CB0-9B622A178FE0}" destId="{6B3D8F63-3710-4C71-8588-C2F3391D8C78}" srcOrd="3" destOrd="0" presId="urn:microsoft.com/office/officeart/2005/8/layout/vList2"/>
    <dgm:cxn modelId="{07CF7D16-5838-4DFC-8241-2563ECC1AE8F}" type="presParOf" srcId="{674B5E64-D15E-4A9E-8CB0-9B622A178FE0}" destId="{FF4DB15E-6ECC-453A-AD7D-BF8C91300AB3}" srcOrd="4" destOrd="0" presId="urn:microsoft.com/office/officeart/2005/8/layout/vList2"/>
    <dgm:cxn modelId="{39360514-6F4C-46F7-9933-5E5C546BB277}" type="presParOf" srcId="{674B5E64-D15E-4A9E-8CB0-9B622A178FE0}" destId="{8888D266-2B26-4E83-8D5F-58C6B5113F1A}" srcOrd="5" destOrd="0" presId="urn:microsoft.com/office/officeart/2005/8/layout/vList2"/>
    <dgm:cxn modelId="{BDB03CAA-AECD-4BE2-A5F2-594F1103D259}" type="presParOf" srcId="{674B5E64-D15E-4A9E-8CB0-9B622A178FE0}" destId="{8AF868A6-6BB3-4522-99C9-C9F0D4A3E0B0}" srcOrd="6" destOrd="0" presId="urn:microsoft.com/office/officeart/2005/8/layout/vList2"/>
    <dgm:cxn modelId="{06367DA4-AE93-47D3-8272-DB867BF96CCF}" type="presParOf" srcId="{674B5E64-D15E-4A9E-8CB0-9B622A178FE0}" destId="{F5974E2A-879D-4123-B8B8-700C1B19E906}" srcOrd="7" destOrd="0" presId="urn:microsoft.com/office/officeart/2005/8/layout/vList2"/>
    <dgm:cxn modelId="{8164F5FB-EF3B-442D-BB91-85425320C2C1}" type="presParOf" srcId="{674B5E64-D15E-4A9E-8CB0-9B622A178FE0}" destId="{DEABA2D0-29A3-4ADA-AEC4-024BEE83E78B}" srcOrd="8" destOrd="0" presId="urn:microsoft.com/office/officeart/2005/8/layout/vList2"/>
    <dgm:cxn modelId="{661628C4-0F5A-4B0C-812D-64AEEE1E89AC}" type="presParOf" srcId="{674B5E64-D15E-4A9E-8CB0-9B622A178FE0}" destId="{0A561BE4-EECA-4975-85F3-D24EDC138BEA}" srcOrd="9" destOrd="0" presId="urn:microsoft.com/office/officeart/2005/8/layout/vList2"/>
    <dgm:cxn modelId="{CEBE175A-BB5E-4DA6-A835-E097A5281CB1}" type="presParOf" srcId="{674B5E64-D15E-4A9E-8CB0-9B622A178FE0}" destId="{B597A973-E829-4117-8EF8-E518AEE9FD8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447579-1374-4479-BCDB-8A0BA0D8451E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6A768EF-ABE0-4D68-9C71-DB57B236C9B1}">
      <dgm:prSet/>
      <dgm:spPr/>
      <dgm:t>
        <a:bodyPr/>
        <a:lstStyle/>
        <a:p>
          <a:r>
            <a:rPr lang="en-GB"/>
            <a:t>General anxiety disorder</a:t>
          </a:r>
          <a:endParaRPr lang="en-US"/>
        </a:p>
      </dgm:t>
    </dgm:pt>
    <dgm:pt modelId="{AE088561-CE7C-4825-8756-BA66DC47BFBA}" type="parTrans" cxnId="{18A5F7A0-6F55-4F20-AA46-DDFBD7628FCD}">
      <dgm:prSet/>
      <dgm:spPr/>
      <dgm:t>
        <a:bodyPr/>
        <a:lstStyle/>
        <a:p>
          <a:endParaRPr lang="en-US"/>
        </a:p>
      </dgm:t>
    </dgm:pt>
    <dgm:pt modelId="{75D43A02-30DC-433C-8FD1-CFE3554F4216}" type="sibTrans" cxnId="{18A5F7A0-6F55-4F20-AA46-DDFBD7628FCD}">
      <dgm:prSet/>
      <dgm:spPr/>
      <dgm:t>
        <a:bodyPr/>
        <a:lstStyle/>
        <a:p>
          <a:endParaRPr lang="en-US"/>
        </a:p>
      </dgm:t>
    </dgm:pt>
    <dgm:pt modelId="{1F6EC742-0633-4443-BC36-FDCD733EBC04}">
      <dgm:prSet/>
      <dgm:spPr/>
      <dgm:t>
        <a:bodyPr/>
        <a:lstStyle/>
        <a:p>
          <a:r>
            <a:rPr lang="en-GB"/>
            <a:t>Obsessive compulsive disorder</a:t>
          </a:r>
          <a:endParaRPr lang="en-US"/>
        </a:p>
      </dgm:t>
    </dgm:pt>
    <dgm:pt modelId="{33A75214-A182-4644-8C65-8EFB4CBC4965}" type="parTrans" cxnId="{C9434EA5-85AE-463A-A25B-D9AE4A3DD69B}">
      <dgm:prSet/>
      <dgm:spPr/>
      <dgm:t>
        <a:bodyPr/>
        <a:lstStyle/>
        <a:p>
          <a:endParaRPr lang="en-US"/>
        </a:p>
      </dgm:t>
    </dgm:pt>
    <dgm:pt modelId="{587B1779-21A2-4A5E-A381-632DD9B89E9B}" type="sibTrans" cxnId="{C9434EA5-85AE-463A-A25B-D9AE4A3DD69B}">
      <dgm:prSet/>
      <dgm:spPr/>
      <dgm:t>
        <a:bodyPr/>
        <a:lstStyle/>
        <a:p>
          <a:endParaRPr lang="en-US"/>
        </a:p>
      </dgm:t>
    </dgm:pt>
    <dgm:pt modelId="{94E22829-7AFA-4127-A912-E68A87D8038F}">
      <dgm:prSet/>
      <dgm:spPr/>
      <dgm:t>
        <a:bodyPr/>
        <a:lstStyle/>
        <a:p>
          <a:r>
            <a:rPr lang="en-GB"/>
            <a:t>Obsession</a:t>
          </a:r>
          <a:endParaRPr lang="en-US"/>
        </a:p>
      </dgm:t>
    </dgm:pt>
    <dgm:pt modelId="{284669C4-B825-420E-8B06-9368BCA3B0B8}" type="parTrans" cxnId="{9F1132C2-937B-4C2B-B27A-5AFA2745ADBB}">
      <dgm:prSet/>
      <dgm:spPr/>
      <dgm:t>
        <a:bodyPr/>
        <a:lstStyle/>
        <a:p>
          <a:endParaRPr lang="en-US"/>
        </a:p>
      </dgm:t>
    </dgm:pt>
    <dgm:pt modelId="{1665D17C-9264-4D6A-B58A-C5E2248B8C93}" type="sibTrans" cxnId="{9F1132C2-937B-4C2B-B27A-5AFA2745ADBB}">
      <dgm:prSet/>
      <dgm:spPr/>
      <dgm:t>
        <a:bodyPr/>
        <a:lstStyle/>
        <a:p>
          <a:endParaRPr lang="en-US"/>
        </a:p>
      </dgm:t>
    </dgm:pt>
    <dgm:pt modelId="{7F74B564-E52C-4A7F-87A9-16D0606B5FE7}">
      <dgm:prSet/>
      <dgm:spPr/>
      <dgm:t>
        <a:bodyPr/>
        <a:lstStyle/>
        <a:p>
          <a:r>
            <a:rPr lang="en-GB"/>
            <a:t>Compulsion</a:t>
          </a:r>
          <a:endParaRPr lang="en-US"/>
        </a:p>
      </dgm:t>
    </dgm:pt>
    <dgm:pt modelId="{EBD58BF5-97B7-449B-9AF2-42C42C0AD90E}" type="parTrans" cxnId="{8E6FBCA8-8469-4B6D-87F5-A15ECDF5CDFA}">
      <dgm:prSet/>
      <dgm:spPr/>
      <dgm:t>
        <a:bodyPr/>
        <a:lstStyle/>
        <a:p>
          <a:endParaRPr lang="en-US"/>
        </a:p>
      </dgm:t>
    </dgm:pt>
    <dgm:pt modelId="{C915B3CC-D048-4470-9BE5-BADA83AF7483}" type="sibTrans" cxnId="{8E6FBCA8-8469-4B6D-87F5-A15ECDF5CDFA}">
      <dgm:prSet/>
      <dgm:spPr/>
      <dgm:t>
        <a:bodyPr/>
        <a:lstStyle/>
        <a:p>
          <a:endParaRPr lang="en-US"/>
        </a:p>
      </dgm:t>
    </dgm:pt>
    <dgm:pt modelId="{3B0ACE24-10D3-4F27-AE9F-2EDF0F46357F}" type="pres">
      <dgm:prSet presAssocID="{C6447579-1374-4479-BCDB-8A0BA0D8451E}" presName="linear" presStyleCnt="0">
        <dgm:presLayoutVars>
          <dgm:animLvl val="lvl"/>
          <dgm:resizeHandles val="exact"/>
        </dgm:presLayoutVars>
      </dgm:prSet>
      <dgm:spPr/>
    </dgm:pt>
    <dgm:pt modelId="{74866DD6-F3BA-4869-ADB9-FBE87DA806F5}" type="pres">
      <dgm:prSet presAssocID="{36A768EF-ABE0-4D68-9C71-DB57B236C9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C5B6D4-FB2A-4744-8DAA-42AA15A408A6}" type="pres">
      <dgm:prSet presAssocID="{75D43A02-30DC-433C-8FD1-CFE3554F4216}" presName="spacer" presStyleCnt="0"/>
      <dgm:spPr/>
    </dgm:pt>
    <dgm:pt modelId="{837F8CFF-7705-4FC5-8109-0935464851D4}" type="pres">
      <dgm:prSet presAssocID="{1F6EC742-0633-4443-BC36-FDCD733EBC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FD3CC5-65FF-4E81-BE33-096D23B0F1CB}" type="pres">
      <dgm:prSet presAssocID="{587B1779-21A2-4A5E-A381-632DD9B89E9B}" presName="spacer" presStyleCnt="0"/>
      <dgm:spPr/>
    </dgm:pt>
    <dgm:pt modelId="{C9E016C9-3719-40A7-BC1E-7D1A7AD10B71}" type="pres">
      <dgm:prSet presAssocID="{94E22829-7AFA-4127-A912-E68A87D803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A15D07-5B5D-4062-BB3E-1F59B59B86BC}" type="pres">
      <dgm:prSet presAssocID="{1665D17C-9264-4D6A-B58A-C5E2248B8C93}" presName="spacer" presStyleCnt="0"/>
      <dgm:spPr/>
    </dgm:pt>
    <dgm:pt modelId="{9B35CCE6-9A84-431E-9BBC-292FCF5FA60B}" type="pres">
      <dgm:prSet presAssocID="{7F74B564-E52C-4A7F-87A9-16D0606B5FE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419D18-A7B2-4EEC-B2EE-E77A8F0011D4}" type="presOf" srcId="{C6447579-1374-4479-BCDB-8A0BA0D8451E}" destId="{3B0ACE24-10D3-4F27-AE9F-2EDF0F46357F}" srcOrd="0" destOrd="0" presId="urn:microsoft.com/office/officeart/2005/8/layout/vList2"/>
    <dgm:cxn modelId="{3F3C2A30-DD5C-4B6D-BD05-9996C0C1EA66}" type="presOf" srcId="{1F6EC742-0633-4443-BC36-FDCD733EBC04}" destId="{837F8CFF-7705-4FC5-8109-0935464851D4}" srcOrd="0" destOrd="0" presId="urn:microsoft.com/office/officeart/2005/8/layout/vList2"/>
    <dgm:cxn modelId="{9F911E33-AFBA-42CF-8C2E-A0C720B06BF2}" type="presOf" srcId="{94E22829-7AFA-4127-A912-E68A87D8038F}" destId="{C9E016C9-3719-40A7-BC1E-7D1A7AD10B71}" srcOrd="0" destOrd="0" presId="urn:microsoft.com/office/officeart/2005/8/layout/vList2"/>
    <dgm:cxn modelId="{18A5F7A0-6F55-4F20-AA46-DDFBD7628FCD}" srcId="{C6447579-1374-4479-BCDB-8A0BA0D8451E}" destId="{36A768EF-ABE0-4D68-9C71-DB57B236C9B1}" srcOrd="0" destOrd="0" parTransId="{AE088561-CE7C-4825-8756-BA66DC47BFBA}" sibTransId="{75D43A02-30DC-433C-8FD1-CFE3554F4216}"/>
    <dgm:cxn modelId="{C9434EA5-85AE-463A-A25B-D9AE4A3DD69B}" srcId="{C6447579-1374-4479-BCDB-8A0BA0D8451E}" destId="{1F6EC742-0633-4443-BC36-FDCD733EBC04}" srcOrd="1" destOrd="0" parTransId="{33A75214-A182-4644-8C65-8EFB4CBC4965}" sibTransId="{587B1779-21A2-4A5E-A381-632DD9B89E9B}"/>
    <dgm:cxn modelId="{8E6FBCA8-8469-4B6D-87F5-A15ECDF5CDFA}" srcId="{C6447579-1374-4479-BCDB-8A0BA0D8451E}" destId="{7F74B564-E52C-4A7F-87A9-16D0606B5FE7}" srcOrd="3" destOrd="0" parTransId="{EBD58BF5-97B7-449B-9AF2-42C42C0AD90E}" sibTransId="{C915B3CC-D048-4470-9BE5-BADA83AF7483}"/>
    <dgm:cxn modelId="{A9E0F7BF-7AFB-479E-92CF-E5F94D7802FE}" type="presOf" srcId="{36A768EF-ABE0-4D68-9C71-DB57B236C9B1}" destId="{74866DD6-F3BA-4869-ADB9-FBE87DA806F5}" srcOrd="0" destOrd="0" presId="urn:microsoft.com/office/officeart/2005/8/layout/vList2"/>
    <dgm:cxn modelId="{9F1132C2-937B-4C2B-B27A-5AFA2745ADBB}" srcId="{C6447579-1374-4479-BCDB-8A0BA0D8451E}" destId="{94E22829-7AFA-4127-A912-E68A87D8038F}" srcOrd="2" destOrd="0" parTransId="{284669C4-B825-420E-8B06-9368BCA3B0B8}" sibTransId="{1665D17C-9264-4D6A-B58A-C5E2248B8C93}"/>
    <dgm:cxn modelId="{C50EBCE1-8CA1-46DC-98E0-1C5BCE89ADD6}" type="presOf" srcId="{7F74B564-E52C-4A7F-87A9-16D0606B5FE7}" destId="{9B35CCE6-9A84-431E-9BBC-292FCF5FA60B}" srcOrd="0" destOrd="0" presId="urn:microsoft.com/office/officeart/2005/8/layout/vList2"/>
    <dgm:cxn modelId="{280E1292-27C4-464A-ABC3-FA769BF135C3}" type="presParOf" srcId="{3B0ACE24-10D3-4F27-AE9F-2EDF0F46357F}" destId="{74866DD6-F3BA-4869-ADB9-FBE87DA806F5}" srcOrd="0" destOrd="0" presId="urn:microsoft.com/office/officeart/2005/8/layout/vList2"/>
    <dgm:cxn modelId="{01325328-33BD-4D3A-894F-7859FB104FD0}" type="presParOf" srcId="{3B0ACE24-10D3-4F27-AE9F-2EDF0F46357F}" destId="{FFC5B6D4-FB2A-4744-8DAA-42AA15A408A6}" srcOrd="1" destOrd="0" presId="urn:microsoft.com/office/officeart/2005/8/layout/vList2"/>
    <dgm:cxn modelId="{BBE8714F-8A74-4A30-921C-2E5D83A45513}" type="presParOf" srcId="{3B0ACE24-10D3-4F27-AE9F-2EDF0F46357F}" destId="{837F8CFF-7705-4FC5-8109-0935464851D4}" srcOrd="2" destOrd="0" presId="urn:microsoft.com/office/officeart/2005/8/layout/vList2"/>
    <dgm:cxn modelId="{0AB73579-325C-4464-ADBC-8688D6B30E08}" type="presParOf" srcId="{3B0ACE24-10D3-4F27-AE9F-2EDF0F46357F}" destId="{3AFD3CC5-65FF-4E81-BE33-096D23B0F1CB}" srcOrd="3" destOrd="0" presId="urn:microsoft.com/office/officeart/2005/8/layout/vList2"/>
    <dgm:cxn modelId="{1F2AAF55-E71A-48AB-9CD3-806AA6030D3B}" type="presParOf" srcId="{3B0ACE24-10D3-4F27-AE9F-2EDF0F46357F}" destId="{C9E016C9-3719-40A7-BC1E-7D1A7AD10B71}" srcOrd="4" destOrd="0" presId="urn:microsoft.com/office/officeart/2005/8/layout/vList2"/>
    <dgm:cxn modelId="{8A718E36-F8FB-4FF9-8439-D09BC81D7A19}" type="presParOf" srcId="{3B0ACE24-10D3-4F27-AE9F-2EDF0F46357F}" destId="{BEA15D07-5B5D-4062-BB3E-1F59B59B86BC}" srcOrd="5" destOrd="0" presId="urn:microsoft.com/office/officeart/2005/8/layout/vList2"/>
    <dgm:cxn modelId="{76A12129-92DC-499E-9B05-AF43B3CC88DD}" type="presParOf" srcId="{3B0ACE24-10D3-4F27-AE9F-2EDF0F46357F}" destId="{9B35CCE6-9A84-431E-9BBC-292FCF5FA6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3E0BB-D64F-D246-91FC-DA30693F46B9}">
      <dsp:nvSpPr>
        <dsp:cNvPr id="0" name=""/>
        <dsp:cNvSpPr/>
      </dsp:nvSpPr>
      <dsp:spPr>
        <a:xfrm>
          <a:off x="0" y="51963"/>
          <a:ext cx="5886449" cy="11232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/>
            <a:t>Abnormal Psychology </a:t>
          </a:r>
          <a:endParaRPr lang="en-US" sz="3900" kern="1200" dirty="0"/>
        </a:p>
      </dsp:txBody>
      <dsp:txXfrm>
        <a:off x="0" y="51963"/>
        <a:ext cx="5886449" cy="1123200"/>
      </dsp:txXfrm>
    </dsp:sp>
    <dsp:sp modelId="{2E5FE817-CBB6-B24B-B533-E7DED9A5A48C}">
      <dsp:nvSpPr>
        <dsp:cNvPr id="0" name=""/>
        <dsp:cNvSpPr/>
      </dsp:nvSpPr>
      <dsp:spPr>
        <a:xfrm>
          <a:off x="0" y="1175163"/>
          <a:ext cx="5886449" cy="20875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26" tIns="208026" rIns="277368" bIns="312039" numCol="1" spcCol="1270" anchor="t" anchorCtr="0">
          <a:noAutofit/>
        </a:bodyPr>
        <a:lstStyle/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900" kern="1200" dirty="0"/>
            <a:t>The scientific study of mental disorders and their treatment</a:t>
          </a:r>
        </a:p>
      </dsp:txBody>
      <dsp:txXfrm>
        <a:off x="0" y="1175163"/>
        <a:ext cx="5886449" cy="20875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CC9A0-3230-42BF-AC8C-80DF6408AAB3}">
      <dsp:nvSpPr>
        <dsp:cNvPr id="0" name=""/>
        <dsp:cNvSpPr/>
      </dsp:nvSpPr>
      <dsp:spPr>
        <a:xfrm>
          <a:off x="0" y="36077"/>
          <a:ext cx="4885203" cy="913678"/>
        </a:xfrm>
        <a:prstGeom prst="round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have all experienced anxiety</a:t>
          </a:r>
          <a:endParaRPr lang="en-US" sz="2300" kern="1200"/>
        </a:p>
      </dsp:txBody>
      <dsp:txXfrm>
        <a:off x="44602" y="80679"/>
        <a:ext cx="4795999" cy="824474"/>
      </dsp:txXfrm>
    </dsp:sp>
    <dsp:sp modelId="{CB497A73-C2D3-4CFF-8390-3EA85969363A}">
      <dsp:nvSpPr>
        <dsp:cNvPr id="0" name=""/>
        <dsp:cNvSpPr/>
      </dsp:nvSpPr>
      <dsp:spPr>
        <a:xfrm>
          <a:off x="0" y="1015995"/>
          <a:ext cx="4885203" cy="913678"/>
        </a:xfrm>
        <a:prstGeom prst="roundRect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Anxiety is a perfectly normal part of life</a:t>
          </a:r>
          <a:endParaRPr lang="en-US" sz="2300" kern="1200" dirty="0"/>
        </a:p>
      </dsp:txBody>
      <dsp:txXfrm>
        <a:off x="44602" y="1060597"/>
        <a:ext cx="4795999" cy="824474"/>
      </dsp:txXfrm>
    </dsp:sp>
    <dsp:sp modelId="{FF4DB15E-6ECC-453A-AD7D-BF8C91300AB3}">
      <dsp:nvSpPr>
        <dsp:cNvPr id="0" name=""/>
        <dsp:cNvSpPr/>
      </dsp:nvSpPr>
      <dsp:spPr>
        <a:xfrm>
          <a:off x="0" y="1995914"/>
          <a:ext cx="4885203" cy="913678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Exams</a:t>
          </a:r>
          <a:endParaRPr lang="en-US" sz="2300" kern="1200"/>
        </a:p>
      </dsp:txBody>
      <dsp:txXfrm>
        <a:off x="44602" y="2040516"/>
        <a:ext cx="4795999" cy="824474"/>
      </dsp:txXfrm>
    </dsp:sp>
    <dsp:sp modelId="{8AF868A6-6BB3-4522-99C9-C9F0D4A3E0B0}">
      <dsp:nvSpPr>
        <dsp:cNvPr id="0" name=""/>
        <dsp:cNvSpPr/>
      </dsp:nvSpPr>
      <dsp:spPr>
        <a:xfrm>
          <a:off x="0" y="2975833"/>
          <a:ext cx="4885203" cy="913678"/>
        </a:xfrm>
        <a:prstGeom prst="roundRect">
          <a:avLst/>
        </a:prstGeom>
        <a:solidFill>
          <a:srgbClr val="00206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Presentations</a:t>
          </a:r>
          <a:endParaRPr lang="en-US" sz="2300" kern="1200"/>
        </a:p>
      </dsp:txBody>
      <dsp:txXfrm>
        <a:off x="44602" y="3020435"/>
        <a:ext cx="4795999" cy="824474"/>
      </dsp:txXfrm>
    </dsp:sp>
    <dsp:sp modelId="{DEABA2D0-29A3-4ADA-AEC4-024BEE83E78B}">
      <dsp:nvSpPr>
        <dsp:cNvPr id="0" name=""/>
        <dsp:cNvSpPr/>
      </dsp:nvSpPr>
      <dsp:spPr>
        <a:xfrm>
          <a:off x="0" y="3955751"/>
          <a:ext cx="4885203" cy="913678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Meeting someone on a date for the first time</a:t>
          </a:r>
          <a:endParaRPr lang="en-US" sz="2300" kern="1200"/>
        </a:p>
      </dsp:txBody>
      <dsp:txXfrm>
        <a:off x="44602" y="4000353"/>
        <a:ext cx="4795999" cy="824474"/>
      </dsp:txXfrm>
    </dsp:sp>
    <dsp:sp modelId="{B597A973-E829-4117-8EF8-E518AEE9FD8E}">
      <dsp:nvSpPr>
        <dsp:cNvPr id="0" name=""/>
        <dsp:cNvSpPr/>
      </dsp:nvSpPr>
      <dsp:spPr>
        <a:xfrm>
          <a:off x="0" y="4935670"/>
          <a:ext cx="4885203" cy="913678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list is endless …</a:t>
          </a:r>
          <a:endParaRPr lang="en-US" sz="2300" kern="1200"/>
        </a:p>
      </dsp:txBody>
      <dsp:txXfrm>
        <a:off x="44602" y="4980272"/>
        <a:ext cx="4795999" cy="8244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66DD6-F3BA-4869-ADB9-FBE87DA806F5}">
      <dsp:nvSpPr>
        <dsp:cNvPr id="0" name=""/>
        <dsp:cNvSpPr/>
      </dsp:nvSpPr>
      <dsp:spPr>
        <a:xfrm>
          <a:off x="0" y="10752"/>
          <a:ext cx="4885203" cy="13903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General anxiety disorder</a:t>
          </a:r>
          <a:endParaRPr lang="en-US" sz="3500" kern="1200"/>
        </a:p>
      </dsp:txBody>
      <dsp:txXfrm>
        <a:off x="67873" y="78625"/>
        <a:ext cx="4749457" cy="1254634"/>
      </dsp:txXfrm>
    </dsp:sp>
    <dsp:sp modelId="{837F8CFF-7705-4FC5-8109-0935464851D4}">
      <dsp:nvSpPr>
        <dsp:cNvPr id="0" name=""/>
        <dsp:cNvSpPr/>
      </dsp:nvSpPr>
      <dsp:spPr>
        <a:xfrm>
          <a:off x="0" y="1501932"/>
          <a:ext cx="4885203" cy="13903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Obsessive compulsive disorder</a:t>
          </a:r>
          <a:endParaRPr lang="en-US" sz="3500" kern="1200"/>
        </a:p>
      </dsp:txBody>
      <dsp:txXfrm>
        <a:off x="67873" y="1569805"/>
        <a:ext cx="4749457" cy="1254634"/>
      </dsp:txXfrm>
    </dsp:sp>
    <dsp:sp modelId="{C9E016C9-3719-40A7-BC1E-7D1A7AD10B71}">
      <dsp:nvSpPr>
        <dsp:cNvPr id="0" name=""/>
        <dsp:cNvSpPr/>
      </dsp:nvSpPr>
      <dsp:spPr>
        <a:xfrm>
          <a:off x="0" y="2993113"/>
          <a:ext cx="4885203" cy="13903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Obsession</a:t>
          </a:r>
          <a:endParaRPr lang="en-US" sz="3500" kern="1200"/>
        </a:p>
      </dsp:txBody>
      <dsp:txXfrm>
        <a:off x="67873" y="3060986"/>
        <a:ext cx="4749457" cy="1254634"/>
      </dsp:txXfrm>
    </dsp:sp>
    <dsp:sp modelId="{9B35CCE6-9A84-431E-9BBC-292FCF5FA60B}">
      <dsp:nvSpPr>
        <dsp:cNvPr id="0" name=""/>
        <dsp:cNvSpPr/>
      </dsp:nvSpPr>
      <dsp:spPr>
        <a:xfrm>
          <a:off x="0" y="4484293"/>
          <a:ext cx="4885203" cy="13903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Compulsion</a:t>
          </a:r>
          <a:endParaRPr lang="en-US" sz="3500" kern="1200"/>
        </a:p>
      </dsp:txBody>
      <dsp:txXfrm>
        <a:off x="67873" y="4552166"/>
        <a:ext cx="4749457" cy="1254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387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750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667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495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00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9272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3849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027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5317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928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7980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9202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2958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1857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5694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7399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862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4329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3197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5544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8102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500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1981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7954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75421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21851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662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6511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8914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1084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0145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9905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32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4908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68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3827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45168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4477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54897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3245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5328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82438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27819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63924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18709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88693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679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257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36415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28514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16368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4632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6865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97465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04790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03244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1400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6820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85589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0886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34457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326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2216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40266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85685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2722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 rot="16200000">
            <a:off x="6804868" y="4113221"/>
            <a:ext cx="444871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00" dirty="0">
                <a:solidFill>
                  <a:prstClr val="black"/>
                </a:solidFill>
              </a:rPr>
              <a:t>Mary Jones</a:t>
            </a:r>
          </a:p>
        </p:txBody>
      </p:sp>
    </p:spTree>
    <p:extLst>
      <p:ext uri="{BB962C8B-B14F-4D97-AF65-F5344CB8AC3E}">
        <p14:creationId xmlns:p14="http://schemas.microsoft.com/office/powerpoint/2010/main" val="389796120"/>
      </p:ext>
    </p:extLst>
  </p:cSld>
  <p:clrMapOvr>
    <a:masterClrMapping/>
  </p:clrMapOvr>
  <p:transition spd="med">
    <p:fade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3686671"/>
      </p:ext>
    </p:extLst>
  </p:cSld>
  <p:clrMapOvr>
    <a:masterClrMapping/>
  </p:clrMapOvr>
  <p:transition spd="med">
    <p:fade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5"/>
            <a:ext cx="4038600" cy="475773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5"/>
            <a:ext cx="4038600" cy="475773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0992595"/>
      </p:ext>
    </p:extLst>
  </p:cSld>
  <p:clrMapOvr>
    <a:masterClrMapping/>
  </p:clrMapOvr>
  <p:transition spd="med">
    <p:fade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2712874"/>
      </p:ext>
    </p:extLst>
  </p:cSld>
  <p:clrMapOvr>
    <a:masterClrMapping/>
  </p:clrMapOvr>
  <p:transition spd="med">
    <p:fade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93067"/>
      </p:ext>
    </p:extLst>
  </p:cSld>
  <p:clrMapOvr>
    <a:masterClrMapping/>
  </p:clrMapOvr>
  <p:transition spd="med">
    <p:fade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23713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52289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16687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451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29076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02124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5692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42585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6357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02324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70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0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theme" Target="../theme/theme8.xml"/><Relationship Id="rId5" Type="http://schemas.openxmlformats.org/officeDocument/2006/relationships/slideLayout" Target="../slideLayouts/slideLayout82.xml"/><Relationship Id="rId4" Type="http://schemas.openxmlformats.org/officeDocument/2006/relationships/slideLayout" Target="../slideLayouts/slideLayout8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11" Type="http://schemas.openxmlformats.org/officeDocument/2006/relationships/slideLayout" Target="../slideLayouts/slideLayout93.xml"/><Relationship Id="rId5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92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03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324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260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04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458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9/28/2023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934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96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5"/>
            <a:ext cx="8229600" cy="45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892541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</p:sldLayoutIdLst>
  <p:transition spd="med">
    <p:fade/>
  </p:transition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5pPr>
      <a:lvl6pPr marL="3429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6pPr>
      <a:lvl7pPr marL="6858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7pPr>
      <a:lvl8pPr marL="10287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8pPr>
      <a:lvl9pPr marL="13716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5E9F79"/>
        </a:buClr>
        <a:buSzPct val="100000"/>
        <a:buFont typeface="Arial" charset="0"/>
        <a:buChar char="•"/>
        <a:defRPr sz="225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600075" indent="-342900" algn="l" rtl="0" eaLnBrk="1" fontAlgn="base" hangingPunct="1">
        <a:spcBef>
          <a:spcPct val="20000"/>
        </a:spcBef>
        <a:spcAft>
          <a:spcPct val="0"/>
        </a:spcAft>
        <a:buClr>
          <a:srgbClr val="E6C362"/>
        </a:buClr>
        <a:buSzPct val="100000"/>
        <a:buFont typeface="Lucida Grande" charset="0"/>
        <a:buChar char="-"/>
        <a:defRPr sz="1950">
          <a:solidFill>
            <a:schemeClr val="tx1"/>
          </a:solidFill>
          <a:latin typeface="+mn-lt"/>
          <a:ea typeface="+mn-ea"/>
        </a:defRPr>
      </a:lvl2pPr>
      <a:lvl3pPr marL="776288" indent="-25717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725">
          <a:solidFill>
            <a:schemeClr val="tx1"/>
          </a:solidFill>
          <a:latin typeface="+mn-lt"/>
          <a:ea typeface="+mn-ea"/>
        </a:defRPr>
      </a:lvl3pPr>
      <a:lvl4pPr marL="960835" indent="-219075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4pPr>
      <a:lvl5pPr marL="11989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5pPr>
      <a:lvl6pPr marL="15418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6pPr>
      <a:lvl7pPr marL="18847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7pPr>
      <a:lvl8pPr marL="22276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8pPr>
      <a:lvl9pPr marL="25705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13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72955" y="1122302"/>
            <a:ext cx="5370815" cy="5735697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25"/>
          <a:stretch/>
        </p:blipFill>
        <p:spPr>
          <a:xfrm flipH="1">
            <a:off x="0" y="1122301"/>
            <a:ext cx="9144000" cy="57505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164098">
            <a:off x="366722" y="417951"/>
            <a:ext cx="4363779" cy="2583232"/>
          </a:xfrm>
          <a:ln w="38100" cap="rnd" cmpd="dbl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anchor="t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GB" sz="6000" dirty="0">
                <a:solidFill>
                  <a:srgbClr val="000000"/>
                </a:solidFill>
              </a:rPr>
              <a:t>2.1 People, normality and </a:t>
            </a:r>
            <a:br>
              <a:rPr lang="en-GB" sz="6000" dirty="0">
                <a:solidFill>
                  <a:srgbClr val="000000"/>
                </a:solidFill>
              </a:rPr>
            </a:br>
            <a:r>
              <a:rPr lang="en-GB" sz="6000" dirty="0">
                <a:solidFill>
                  <a:srgbClr val="000000"/>
                </a:solidFill>
              </a:rPr>
              <a:t>distress</a:t>
            </a:r>
          </a:p>
        </p:txBody>
      </p:sp>
      <p:sp>
        <p:nvSpPr>
          <p:cNvPr id="1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441" y="1608355"/>
            <a:ext cx="4570559" cy="5249645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11" name="Graphic 6" descr="Brain">
            <a:extLst>
              <a:ext uri="{FF2B5EF4-FFF2-40B4-BE49-F238E27FC236}">
                <a16:creationId xmlns:a16="http://schemas.microsoft.com/office/drawing/2014/main" id="{0759779A-5BEB-4CF4-BD93-E8027A2F5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24681" y="2708150"/>
            <a:ext cx="3463967" cy="34639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901" y="4127512"/>
            <a:ext cx="4538558" cy="255293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048951"/>
            <a:ext cx="3253741" cy="2760098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0" y="381000"/>
            <a:ext cx="4724400" cy="60198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100" dirty="0">
              <a:solidFill>
                <a:srgbClr val="00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‘Normal’?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Language sensitivity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Diagnostic and Statistical Manual of Mental Disorders (DSM)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The expansion of psychiatric disorders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Six major categories of mental disorder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414E3-9588-5C56-AF31-2B79437B6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Normality?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CE036-6A95-E05C-B228-660E011EF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438400"/>
          </a:xfrm>
        </p:spPr>
        <p:txBody>
          <a:bodyPr/>
          <a:lstStyle/>
          <a:p>
            <a:r>
              <a:rPr lang="en-GB" dirty="0"/>
              <a:t>What does ‘normal’ mean?</a:t>
            </a:r>
          </a:p>
          <a:p>
            <a:r>
              <a:rPr lang="en-GB" dirty="0"/>
              <a:t>Who is normal and who is not?</a:t>
            </a:r>
          </a:p>
          <a:p>
            <a:r>
              <a:rPr lang="en-GB" dirty="0"/>
              <a:t>Are people the same?</a:t>
            </a:r>
          </a:p>
          <a:p>
            <a:r>
              <a:rPr lang="en-GB" dirty="0"/>
              <a:t>What kinds of differences are there?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460CFC-E4F4-AC93-29BF-7EEBB3C526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703147"/>
              </p:ext>
            </p:extLst>
          </p:nvPr>
        </p:nvGraphicFramePr>
        <p:xfrm>
          <a:off x="457200" y="4038600"/>
          <a:ext cx="8458200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58200">
                  <a:extLst>
                    <a:ext uri="{9D8B030D-6E8A-4147-A177-3AD203B41FA5}">
                      <a16:colId xmlns:a16="http://schemas.microsoft.com/office/drawing/2014/main" val="12120286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Above average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8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  <a:p>
                      <a:pPr algn="ctr"/>
                      <a:r>
                        <a:rPr lang="en-GB" sz="4800" dirty="0"/>
                        <a:t>Normality?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386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bg1"/>
                          </a:solidFill>
                        </a:rPr>
                        <a:t>Below average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97461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045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4471990" cy="1143008"/>
          </a:xfrm>
        </p:spPr>
        <p:txBody>
          <a:bodyPr>
            <a:normAutofit fontScale="90000"/>
          </a:bodyPr>
          <a:lstStyle/>
          <a:p>
            <a:r>
              <a:rPr lang="en-GB" dirty="0"/>
              <a:t>‘Normality’ and appearance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975" y="1551443"/>
            <a:ext cx="4572032" cy="5286412"/>
          </a:xfrm>
        </p:spPr>
        <p:txBody>
          <a:bodyPr>
            <a:normAutofit/>
          </a:bodyPr>
          <a:lstStyle/>
          <a:p>
            <a:r>
              <a:rPr lang="en-GB" dirty="0"/>
              <a:t>What does it mean to be human?</a:t>
            </a:r>
          </a:p>
          <a:p>
            <a:r>
              <a:rPr lang="en-GB" dirty="0"/>
              <a:t>Should we all aspire towards a narrow band of ‘normal’ or is there a wide and diverse band of ‘normality’?</a:t>
            </a:r>
          </a:p>
          <a:p>
            <a:r>
              <a:rPr lang="en-GB" dirty="0"/>
              <a:t>What influences shape our perspective?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26" name="AutoShape 2" descr="Image result for rebel wils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00633" y="2214554"/>
            <a:ext cx="3943367" cy="1971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9" name="AutoShape 5" descr="Image result for shania twai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0"/>
            <a:ext cx="3929058" cy="22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4204612"/>
            <a:ext cx="3714744" cy="265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3500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‘Normality’ and mental health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We are not all the same but what does it mean to think of some of us as normal and others not?</a:t>
            </a:r>
          </a:p>
          <a:p>
            <a:pPr>
              <a:lnSpc>
                <a:spcPct val="90000"/>
              </a:lnSpc>
            </a:pPr>
            <a:endParaRPr lang="en-GB" sz="3000"/>
          </a:p>
          <a:p>
            <a:pPr>
              <a:lnSpc>
                <a:spcPct val="90000"/>
              </a:lnSpc>
            </a:pPr>
            <a:r>
              <a:rPr lang="en-GB" sz="3000"/>
              <a:t>What do we mean when we discuss abnormal behaviours, thoughts and feelings?</a:t>
            </a:r>
          </a:p>
          <a:p>
            <a:pPr>
              <a:lnSpc>
                <a:spcPct val="90000"/>
              </a:lnSpc>
            </a:pPr>
            <a:endParaRPr lang="en-GB" sz="3000"/>
          </a:p>
          <a:p>
            <a:pPr>
              <a:lnSpc>
                <a:spcPct val="90000"/>
              </a:lnSpc>
            </a:pPr>
            <a:r>
              <a:rPr lang="en-GB" sz="3000"/>
              <a:t>We need to be cautious in the language we use e.g. ‘mental disorders’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26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What is…?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1650" y="1943100"/>
          <a:ext cx="5886450" cy="3314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1771650" y="3166110"/>
            <a:ext cx="5863590" cy="209169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1169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B3E0BB-D64F-D246-91FC-DA30693F46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5B3E0BB-D64F-D246-91FC-DA30693F46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5FE817-CBB6-B24B-B533-E7DED9A5A4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E5FE817-CBB6-B24B-B533-E7DED9A5A4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86" y="2122099"/>
            <a:ext cx="3583036" cy="244405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9600" y="1600200"/>
            <a:ext cx="4094129" cy="4192520"/>
          </a:xfrm>
        </p:spPr>
        <p:txBody>
          <a:bodyPr>
            <a:normAutofit/>
          </a:bodyPr>
          <a:lstStyle/>
          <a:p>
            <a:r>
              <a:rPr lang="en-GB" sz="2800" dirty="0"/>
              <a:t>We have to be careful about the language we use</a:t>
            </a:r>
          </a:p>
          <a:p>
            <a:r>
              <a:rPr lang="en-GB" sz="2800" dirty="0"/>
              <a:t>Terminology is not neutral or value-free</a:t>
            </a:r>
          </a:p>
          <a:p>
            <a:r>
              <a:rPr lang="en-GB" sz="2800" dirty="0"/>
              <a:t>The language can imply we are concerned with people who are diseased or sick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F12BE4-911D-47A1-E027-E2D0B4BD0B4D}"/>
              </a:ext>
            </a:extLst>
          </p:cNvPr>
          <p:cNvSpPr/>
          <p:nvPr/>
        </p:nvSpPr>
        <p:spPr>
          <a:xfrm>
            <a:off x="5583609" y="5633653"/>
            <a:ext cx="280660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 err="1">
                <a:solidFill>
                  <a:prstClr val="black"/>
                </a:solidFill>
              </a:rPr>
              <a:t>Cromby</a:t>
            </a:r>
            <a:r>
              <a:rPr lang="en-GB" sz="1350" dirty="0">
                <a:solidFill>
                  <a:prstClr val="black"/>
                </a:solidFill>
              </a:rPr>
              <a:t>, Harper and </a:t>
            </a:r>
            <a:r>
              <a:rPr lang="en-GB" sz="1350" dirty="0" err="1">
                <a:solidFill>
                  <a:prstClr val="black"/>
                </a:solidFill>
              </a:rPr>
              <a:t>Reavey</a:t>
            </a:r>
            <a:r>
              <a:rPr lang="en-GB" sz="1350" dirty="0">
                <a:solidFill>
                  <a:prstClr val="black"/>
                </a:solidFill>
              </a:rPr>
              <a:t> (2013:6) </a:t>
            </a:r>
          </a:p>
        </p:txBody>
      </p:sp>
    </p:spTree>
    <p:extLst>
      <p:ext uri="{BB962C8B-B14F-4D97-AF65-F5344CB8AC3E}">
        <p14:creationId xmlns:p14="http://schemas.microsoft.com/office/powerpoint/2010/main" val="4422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86" y="2122099"/>
            <a:ext cx="3583036" cy="244405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401" y="1524000"/>
            <a:ext cx="4171950" cy="4652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Mental illness </a:t>
            </a:r>
            <a:r>
              <a:rPr lang="en-GB" sz="2800" dirty="0"/>
              <a:t>relates to health and sickness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Psychopathology</a:t>
            </a:r>
            <a:r>
              <a:rPr lang="en-GB" sz="2800" dirty="0"/>
              <a:t> makes the same assumption as it adds the concept of disease – pathology, to the prefix ‘psycho’ which is short for psychological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0690AF-8F84-E848-6014-FA986515CF84}"/>
              </a:ext>
            </a:extLst>
          </p:cNvPr>
          <p:cNvSpPr/>
          <p:nvPr/>
        </p:nvSpPr>
        <p:spPr>
          <a:xfrm>
            <a:off x="5727756" y="5361616"/>
            <a:ext cx="280660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 err="1">
                <a:solidFill>
                  <a:prstClr val="black"/>
                </a:solidFill>
              </a:rPr>
              <a:t>Cromby</a:t>
            </a:r>
            <a:r>
              <a:rPr lang="en-GB" sz="1350" dirty="0">
                <a:solidFill>
                  <a:prstClr val="black"/>
                </a:solidFill>
              </a:rPr>
              <a:t>, Harper and </a:t>
            </a:r>
            <a:r>
              <a:rPr lang="en-GB" sz="1350" dirty="0" err="1">
                <a:solidFill>
                  <a:prstClr val="black"/>
                </a:solidFill>
              </a:rPr>
              <a:t>Reavey</a:t>
            </a:r>
            <a:r>
              <a:rPr lang="en-GB" sz="1350" dirty="0">
                <a:solidFill>
                  <a:prstClr val="black"/>
                </a:solidFill>
              </a:rPr>
              <a:t> (2013:6) </a:t>
            </a:r>
          </a:p>
        </p:txBody>
      </p:sp>
    </p:spTree>
    <p:extLst>
      <p:ext uri="{BB962C8B-B14F-4D97-AF65-F5344CB8AC3E}">
        <p14:creationId xmlns:p14="http://schemas.microsoft.com/office/powerpoint/2010/main" val="200928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5431" y="764613"/>
            <a:ext cx="5806233" cy="2437741"/>
          </a:xfrm>
        </p:spPr>
        <p:txBody>
          <a:bodyPr anchor="ctr">
            <a:normAutofit/>
          </a:bodyPr>
          <a:lstStyle/>
          <a:p>
            <a:r>
              <a:rPr lang="en-GB" sz="2800" dirty="0"/>
              <a:t>It is preferable to avoid the assumption that we are dealing with people who are diseased or sick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69D53F-28DF-209F-7B9B-3E6C4EEE1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895600"/>
            <a:ext cx="8468078" cy="2828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9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Distress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8800"/>
            <a:ext cx="4171950" cy="43481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>
                <a:solidFill>
                  <a:prstClr val="black"/>
                </a:solidFill>
              </a:rPr>
              <a:t>Cromby</a:t>
            </a:r>
            <a:r>
              <a:rPr lang="en-GB" sz="3200" dirty="0">
                <a:solidFill>
                  <a:prstClr val="black"/>
                </a:solidFill>
              </a:rPr>
              <a:t>, Harper and </a:t>
            </a:r>
            <a:r>
              <a:rPr lang="en-GB" sz="3200" dirty="0" err="1">
                <a:solidFill>
                  <a:prstClr val="black"/>
                </a:solidFill>
              </a:rPr>
              <a:t>Reavey</a:t>
            </a:r>
            <a:r>
              <a:rPr lang="en-GB" sz="3200" dirty="0">
                <a:solidFill>
                  <a:prstClr val="black"/>
                </a:solidFill>
              </a:rPr>
              <a:t> </a:t>
            </a:r>
            <a:r>
              <a:rPr lang="en-GB" sz="3200" dirty="0"/>
              <a:t>use the term ‘distress’ to refer to all of the different kinds of difficulty or unusual experiences associated with the hundreds of psychiatric diagnoses currently used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4953000"/>
            <a:ext cx="8229600" cy="1752600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82C41F-92E8-A57F-32EA-EBF0AA024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7175" y="650850"/>
            <a:ext cx="4188315" cy="554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24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337A-E138-0A6F-20D5-5382367F2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Medical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6B91A-1AE5-7D16-C30F-D0E2FC8F4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2800350" cy="4351338"/>
          </a:xfrm>
        </p:spPr>
        <p:txBody>
          <a:bodyPr>
            <a:normAutofit/>
          </a:bodyPr>
          <a:lstStyle/>
          <a:p>
            <a:r>
              <a:rPr lang="en-GB" sz="2800" dirty="0"/>
              <a:t>How do medical practitioners make a diagnosis?</a:t>
            </a:r>
          </a:p>
          <a:p>
            <a:r>
              <a:rPr lang="en-GB" sz="2800" dirty="0"/>
              <a:t>What happens when you go to see a doctor?</a:t>
            </a:r>
          </a:p>
          <a:p>
            <a:r>
              <a:rPr lang="en-GB" sz="2800" dirty="0"/>
              <a:t>What about in the context of mental health?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A320AF-6026-8A07-2C11-6779B8F949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0" y="1905000"/>
            <a:ext cx="5319943" cy="38862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951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645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F1C824-CF57-4BFC-B2D9-164547C93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714" y="643467"/>
            <a:ext cx="78465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37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Classifying abnormal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0" y="801866"/>
            <a:ext cx="4572000" cy="537033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Diagnostic and Statistical manual of Mental Disorders (DSM)</a:t>
            </a:r>
          </a:p>
          <a:p>
            <a:r>
              <a:rPr lang="en-GB" dirty="0">
                <a:solidFill>
                  <a:srgbClr val="000000"/>
                </a:solidFill>
              </a:rPr>
              <a:t>Major list of mental disorders along with an extensive list of sub categories</a:t>
            </a:r>
          </a:p>
          <a:p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16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954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2657D-C6F8-4CE1-B5CF-9994B2858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128713"/>
            <a:ext cx="8178799" cy="460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71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67200" cy="1143000"/>
          </a:xfrm>
        </p:spPr>
        <p:txBody>
          <a:bodyPr/>
          <a:lstStyle/>
          <a:p>
            <a:pPr algn="l"/>
            <a:r>
              <a:rPr lang="en-GB" dirty="0"/>
              <a:t>Davies (2013)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2672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Challenges to:</a:t>
            </a:r>
          </a:p>
          <a:p>
            <a:r>
              <a:rPr lang="en-GB" dirty="0"/>
              <a:t>The psychiatric profession</a:t>
            </a:r>
          </a:p>
          <a:p>
            <a:r>
              <a:rPr lang="en-GB" dirty="0"/>
              <a:t>The expansion of mental disorders in the DSM</a:t>
            </a:r>
          </a:p>
          <a:p>
            <a:r>
              <a:rPr lang="en-GB" dirty="0"/>
              <a:t>Big Pharma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2" descr="Cracked-James-Davi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187" y="0"/>
            <a:ext cx="43268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289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 fontScale="90000"/>
          </a:bodyPr>
          <a:lstStyle/>
          <a:p>
            <a:r>
              <a:rPr lang="en-GB" dirty="0"/>
              <a:t>Three ‘Medical Mysteries’ for Davies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534400" cy="51816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Why has psychiatry become the fastest growing medical speciality when it still has the poorest curative success?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are psychiatric drugs now more widely prescribed than almost any other medical drugs in history, despite their dubious efficacy?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does psychiatry, without solid scientific justification, keep expanding the number of mental disorders it believes to exist </a:t>
            </a:r>
          </a:p>
          <a:p>
            <a:pPr marL="0" indent="0">
              <a:buNone/>
            </a:pPr>
            <a:r>
              <a:rPr lang="en-GB" sz="2400" dirty="0"/>
              <a:t>(Davies 2013: 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Shocking but true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724400"/>
          </a:xfrm>
        </p:spPr>
        <p:txBody>
          <a:bodyPr>
            <a:normAutofit/>
          </a:bodyPr>
          <a:lstStyle/>
          <a:p>
            <a:r>
              <a:rPr lang="en-GB" dirty="0"/>
              <a:t>Homosexuality used to be classified as a mental disease!</a:t>
            </a:r>
          </a:p>
          <a:p>
            <a:endParaRPr lang="en-GB" dirty="0"/>
          </a:p>
          <a:p>
            <a:r>
              <a:rPr lang="en-GB" dirty="0"/>
              <a:t>In 1974 homosexuality was removed as a mental disease following a subjective vote at a convention, not due to some objective scientific rationale!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(Davies 2013: 14/15)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957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Rosenhan’s</a:t>
            </a:r>
            <a:r>
              <a:rPr lang="en-GB" dirty="0"/>
              <a:t> 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756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Eight academics presented themselves at different psychiatric institutions around the USA and told the psychiatrist on duty that a voice in their head kept saying words and phrases like </a:t>
            </a:r>
            <a:r>
              <a:rPr lang="en-GB" b="1" dirty="0"/>
              <a:t>‘Thud’</a:t>
            </a:r>
          </a:p>
          <a:p>
            <a:r>
              <a:rPr lang="en-GB" dirty="0"/>
              <a:t>From then on they responded completely normally</a:t>
            </a:r>
          </a:p>
          <a:p>
            <a:r>
              <a:rPr lang="en-GB" dirty="0"/>
              <a:t>All were admitted and diagnosed with serious mental disorders and given powerful antipsychotic pills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93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Rosenhan’s</a:t>
            </a:r>
            <a:r>
              <a:rPr lang="en-GB" dirty="0"/>
              <a:t> 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Most were held for weeks some for 2 months</a:t>
            </a:r>
          </a:p>
          <a:p>
            <a:r>
              <a:rPr lang="en-GB" dirty="0"/>
              <a:t>They couldn’t convince doctors they were sane. There was uproar in the profession</a:t>
            </a:r>
          </a:p>
          <a:p>
            <a:r>
              <a:rPr lang="en-GB" dirty="0"/>
              <a:t>One hospital challenged </a:t>
            </a:r>
            <a:r>
              <a:rPr lang="en-GB" dirty="0" err="1"/>
              <a:t>Rosenhan</a:t>
            </a:r>
            <a:r>
              <a:rPr lang="en-GB" dirty="0"/>
              <a:t> to send more fake patients guaranteeing they would spot them</a:t>
            </a:r>
          </a:p>
          <a:p>
            <a:r>
              <a:rPr lang="en-GB" dirty="0"/>
              <a:t>A month later they announced the discovery of 43 fakes </a:t>
            </a:r>
          </a:p>
          <a:p>
            <a:r>
              <a:rPr lang="en-GB" dirty="0"/>
              <a:t>… but </a:t>
            </a:r>
            <a:r>
              <a:rPr lang="en-GB" dirty="0" err="1"/>
              <a:t>Rosenhan</a:t>
            </a:r>
            <a:r>
              <a:rPr lang="en-GB" dirty="0"/>
              <a:t> hadn’t sent anyone!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200" y="6353302"/>
            <a:ext cx="19505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(Davies 2013: 5/6) </a:t>
            </a:r>
          </a:p>
        </p:txBody>
      </p:sp>
    </p:spTree>
    <p:extLst>
      <p:ext uri="{BB962C8B-B14F-4D97-AF65-F5344CB8AC3E}">
        <p14:creationId xmlns:p14="http://schemas.microsoft.com/office/powerpoint/2010/main" val="64623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E28AC-1C4B-4730-A25B-3345530C9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Major Categories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AAB20B-A2E7-48C8-9A1B-6215F589AE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648067"/>
              </p:ext>
            </p:extLst>
          </p:nvPr>
        </p:nvGraphicFramePr>
        <p:xfrm>
          <a:off x="1638300" y="1407281"/>
          <a:ext cx="5867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7400">
                  <a:extLst>
                    <a:ext uri="{9D8B030D-6E8A-4147-A177-3AD203B41FA5}">
                      <a16:colId xmlns:a16="http://schemas.microsoft.com/office/drawing/2014/main" val="3261988332"/>
                    </a:ext>
                  </a:extLst>
                </a:gridCol>
              </a:tblGrid>
              <a:tr h="512864">
                <a:tc>
                  <a:txBody>
                    <a:bodyPr/>
                    <a:lstStyle/>
                    <a:p>
                      <a:r>
                        <a:rPr lang="en-GB" sz="3200" dirty="0"/>
                        <a:t>Major category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066819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Anxiety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911601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Obsessive compulsive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159295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Depressive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869416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Bipolar and related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9826400"/>
                  </a:ext>
                </a:extLst>
              </a:tr>
              <a:tr h="885217">
                <a:tc>
                  <a:txBody>
                    <a:bodyPr/>
                    <a:lstStyle/>
                    <a:p>
                      <a:r>
                        <a:rPr lang="en-GB" sz="2800" dirty="0"/>
                        <a:t>Schizophrenia spectrum and other psychotic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970744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Personality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74437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59A5344-7BBD-4884-AC7D-9D4E2DECB2F9}"/>
              </a:ext>
            </a:extLst>
          </p:cNvPr>
          <p:cNvSpPr/>
          <p:nvPr/>
        </p:nvSpPr>
        <p:spPr>
          <a:xfrm>
            <a:off x="1752600" y="205740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D6B6BE-7F40-471D-82C2-ADAE9F764346}"/>
              </a:ext>
            </a:extLst>
          </p:cNvPr>
          <p:cNvSpPr/>
          <p:nvPr/>
        </p:nvSpPr>
        <p:spPr>
          <a:xfrm>
            <a:off x="1744462" y="308610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04D1EA-1AA6-4317-AE3D-0F38C9957E85}"/>
              </a:ext>
            </a:extLst>
          </p:cNvPr>
          <p:cNvSpPr/>
          <p:nvPr/>
        </p:nvSpPr>
        <p:spPr>
          <a:xfrm>
            <a:off x="1744462" y="3581401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F339E5-ED30-4668-92DF-8FEE42A213B6}"/>
              </a:ext>
            </a:extLst>
          </p:cNvPr>
          <p:cNvSpPr/>
          <p:nvPr/>
        </p:nvSpPr>
        <p:spPr>
          <a:xfrm>
            <a:off x="1745202" y="4114801"/>
            <a:ext cx="5486400" cy="8025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49E883-082C-4273-869B-E14A416FD01A}"/>
              </a:ext>
            </a:extLst>
          </p:cNvPr>
          <p:cNvSpPr/>
          <p:nvPr/>
        </p:nvSpPr>
        <p:spPr>
          <a:xfrm>
            <a:off x="1745202" y="5069719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ED530-7763-4EC4-B2FB-F3DC6CE25D78}"/>
              </a:ext>
            </a:extLst>
          </p:cNvPr>
          <p:cNvSpPr/>
          <p:nvPr/>
        </p:nvSpPr>
        <p:spPr>
          <a:xfrm>
            <a:off x="1744462" y="257175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2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Anxiety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CD440-7A31-4A1B-899B-D728D9BA9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2107009"/>
            <a:ext cx="4648200" cy="2643982"/>
          </a:xfrm>
        </p:spPr>
        <p:txBody>
          <a:bodyPr>
            <a:normAutofit/>
          </a:bodyPr>
          <a:lstStyle/>
          <a:p>
            <a:r>
              <a:rPr lang="en-GB" dirty="0"/>
              <a:t>What is anxiety?</a:t>
            </a:r>
          </a:p>
          <a:p>
            <a:r>
              <a:rPr lang="en-GB" dirty="0"/>
              <a:t>Has anyone experienced anxiety?</a:t>
            </a:r>
          </a:p>
          <a:p>
            <a:r>
              <a:rPr lang="en-GB" dirty="0"/>
              <a:t>In what circumstances?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Anxiety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E3D60F-AEAF-4A23-902F-386BC4DF36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8683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Disorders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458200" cy="46783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Anxiety can occur without explanation and can be so intense that functioning as usual becomes impossible</a:t>
            </a:r>
          </a:p>
          <a:p>
            <a:r>
              <a:rPr lang="en-GB" dirty="0"/>
              <a:t>Anxiety disorder leads to personal distress and behaviour which seems irrational</a:t>
            </a:r>
          </a:p>
          <a:p>
            <a:r>
              <a:rPr lang="en-GB" b="1" dirty="0"/>
              <a:t>‘Specific Phobia is indicated by a marked and persistent fear of specific objects or situations that is excessive and unreasonable’ </a:t>
            </a:r>
            <a:r>
              <a:rPr lang="en-GB" dirty="0"/>
              <a:t>[Griggs 2006: 368]</a:t>
            </a:r>
          </a:p>
          <a:p>
            <a:r>
              <a:rPr lang="en-GB" dirty="0"/>
              <a:t>The person is not in control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32584"/>
              </p:ext>
            </p:extLst>
          </p:nvPr>
        </p:nvGraphicFramePr>
        <p:xfrm>
          <a:off x="1295400" y="304800"/>
          <a:ext cx="6858000" cy="6339840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342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Acrophobia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heights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Aerophobia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flying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Agyrophobia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crossing streets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Arachnophobia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spiders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Claustrophobia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closed spaces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Cynophobia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dogs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Gamophobia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marriage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Gephyrophobia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crossing bridges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Hydrophobia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water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Ophidophobia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snakes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Ornithophobia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birds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Pyrophobia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fire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Thanatophobia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death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Xenophobia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strangers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Zoophobia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animals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8B0C58F3-4DDC-47C3-B7ED-F4B6837B5251}"/>
              </a:ext>
            </a:extLst>
          </p:cNvPr>
          <p:cNvSpPr/>
          <p:nvPr/>
        </p:nvSpPr>
        <p:spPr>
          <a:xfrm>
            <a:off x="4831672" y="772507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97DE9-B461-49B1-9D67-F53A6927783D}"/>
              </a:ext>
            </a:extLst>
          </p:cNvPr>
          <p:cNvSpPr/>
          <p:nvPr/>
        </p:nvSpPr>
        <p:spPr>
          <a:xfrm>
            <a:off x="4842028" y="1527108"/>
            <a:ext cx="2362199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9EFAF0-E983-4D51-86B8-97FE7E27459F}"/>
              </a:ext>
            </a:extLst>
          </p:cNvPr>
          <p:cNvSpPr/>
          <p:nvPr/>
        </p:nvSpPr>
        <p:spPr>
          <a:xfrm>
            <a:off x="4825754" y="1925567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B57FC7-F111-4942-BBB9-AB6B855C0FE2}"/>
              </a:ext>
            </a:extLst>
          </p:cNvPr>
          <p:cNvSpPr/>
          <p:nvPr/>
        </p:nvSpPr>
        <p:spPr>
          <a:xfrm>
            <a:off x="4833150" y="2328761"/>
            <a:ext cx="2177249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75EA3F3-22C0-440C-9704-EBEF9A7A4CCB}"/>
              </a:ext>
            </a:extLst>
          </p:cNvPr>
          <p:cNvSpPr/>
          <p:nvPr/>
        </p:nvSpPr>
        <p:spPr>
          <a:xfrm>
            <a:off x="4825754" y="2730624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9F9C58-664A-4510-AC23-845BE9EC0DB5}"/>
              </a:ext>
            </a:extLst>
          </p:cNvPr>
          <p:cNvSpPr/>
          <p:nvPr/>
        </p:nvSpPr>
        <p:spPr>
          <a:xfrm>
            <a:off x="4851646" y="310378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99776-4AE3-46E6-91EB-BC80A6CE79D6}"/>
              </a:ext>
            </a:extLst>
          </p:cNvPr>
          <p:cNvSpPr/>
          <p:nvPr/>
        </p:nvSpPr>
        <p:spPr>
          <a:xfrm>
            <a:off x="4842029" y="3514818"/>
            <a:ext cx="2362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83E998-467B-4921-B057-8D7230FFD61B}"/>
              </a:ext>
            </a:extLst>
          </p:cNvPr>
          <p:cNvSpPr/>
          <p:nvPr/>
        </p:nvSpPr>
        <p:spPr>
          <a:xfrm>
            <a:off x="4842029" y="390277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DD7C97-82ED-4C65-9D63-48398886237A}"/>
              </a:ext>
            </a:extLst>
          </p:cNvPr>
          <p:cNvSpPr/>
          <p:nvPr/>
        </p:nvSpPr>
        <p:spPr>
          <a:xfrm>
            <a:off x="4830932" y="429901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FA450E2-3703-4922-A65C-2F9FF564F0E5}"/>
              </a:ext>
            </a:extLst>
          </p:cNvPr>
          <p:cNvSpPr/>
          <p:nvPr/>
        </p:nvSpPr>
        <p:spPr>
          <a:xfrm>
            <a:off x="4806519" y="4702206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AC5447-D882-4DFC-B6EF-3A10B257A978}"/>
              </a:ext>
            </a:extLst>
          </p:cNvPr>
          <p:cNvSpPr/>
          <p:nvPr/>
        </p:nvSpPr>
        <p:spPr>
          <a:xfrm>
            <a:off x="4830932" y="510540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0F049B-29E5-41D5-9E97-5C2A7B0D1DCE}"/>
              </a:ext>
            </a:extLst>
          </p:cNvPr>
          <p:cNvSpPr/>
          <p:nvPr/>
        </p:nvSpPr>
        <p:spPr>
          <a:xfrm>
            <a:off x="4830932" y="548640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0AFB009-54B2-454A-BC60-3BD27BC90335}"/>
              </a:ext>
            </a:extLst>
          </p:cNvPr>
          <p:cNvSpPr/>
          <p:nvPr/>
        </p:nvSpPr>
        <p:spPr>
          <a:xfrm>
            <a:off x="4830932" y="588264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ECFA35C-4F6B-4996-AC2B-A170A5E3669A}"/>
              </a:ext>
            </a:extLst>
          </p:cNvPr>
          <p:cNvSpPr/>
          <p:nvPr/>
        </p:nvSpPr>
        <p:spPr>
          <a:xfrm>
            <a:off x="4801340" y="633984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5AAF9C-43E8-4A69-B965-1E0769EB0406}"/>
              </a:ext>
            </a:extLst>
          </p:cNvPr>
          <p:cNvSpPr/>
          <p:nvPr/>
        </p:nvSpPr>
        <p:spPr>
          <a:xfrm>
            <a:off x="4842028" y="1134271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DA9B8-5E57-4FF8-92D3-EC2D6728D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would you define the following?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B96BE2-C704-4102-9452-DCC73518BC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0432410"/>
              </p:ext>
            </p:extLst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56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7BD5884-B5D3-4748-A738-1EDB6F3AA5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427" y="314325"/>
            <a:ext cx="5029200" cy="6229350"/>
          </a:xfrm>
        </p:spPr>
        <p:txBody>
          <a:bodyPr anchor="ctr">
            <a:noAutofit/>
          </a:bodyPr>
          <a:lstStyle/>
          <a:p>
            <a:r>
              <a:rPr lang="en-GB" sz="2800" b="1" dirty="0">
                <a:solidFill>
                  <a:srgbClr val="000000"/>
                </a:solidFill>
              </a:rPr>
              <a:t>Generalised anxiety disorder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 	The person cannot stop worrying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Obsessive-compulsive disorder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	 Recurrent obsessions or compulsions e.g. fear of germs and constant hand washing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Obsession 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 Persistent thought, idea, impulse which causes anxiety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Compulsion 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	- repetitive and rigid behaviour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83BF3-3A11-4388-B2D3-F6D9AF86F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categories and disorders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D8787E-351C-4CDC-A670-067670084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960395"/>
              </p:ext>
            </p:extLst>
          </p:nvPr>
        </p:nvGraphicFramePr>
        <p:xfrm>
          <a:off x="76200" y="1305242"/>
          <a:ext cx="9067800" cy="536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4289">
                  <a:extLst>
                    <a:ext uri="{9D8B030D-6E8A-4147-A177-3AD203B41FA5}">
                      <a16:colId xmlns:a16="http://schemas.microsoft.com/office/drawing/2014/main" val="3261988332"/>
                    </a:ext>
                  </a:extLst>
                </a:gridCol>
                <a:gridCol w="5373511">
                  <a:extLst>
                    <a:ext uri="{9D8B030D-6E8A-4147-A177-3AD203B41FA5}">
                      <a16:colId xmlns:a16="http://schemas.microsoft.com/office/drawing/2014/main" val="32496913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Major 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Specific disorders within category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066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Anxiety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Specific phobia, social anxiety disorder, agoraphobia, panic disorder, generalised anxiety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91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Obsessive compulsive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OCD, hoarding disorder, excoriation (skin pulling) disorder, trichotillomania (hair pulling disorder)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159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Depressive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Major depressive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869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Bipolar and related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Bipolar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9826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Schizophrenia spectrum and other psychotic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Schizophrenia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970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Personality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Avoidant personality disorder, schizoid personality disorder, antisocial personality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74437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668F7627-18B2-4E48-A470-96483A18CAE8}"/>
              </a:ext>
            </a:extLst>
          </p:cNvPr>
          <p:cNvSpPr/>
          <p:nvPr/>
        </p:nvSpPr>
        <p:spPr>
          <a:xfrm>
            <a:off x="3835893" y="2818894"/>
            <a:ext cx="5228208" cy="997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2D74D0-01B1-4AEE-BBCC-985E0BE6D730}"/>
              </a:ext>
            </a:extLst>
          </p:cNvPr>
          <p:cNvSpPr/>
          <p:nvPr/>
        </p:nvSpPr>
        <p:spPr>
          <a:xfrm>
            <a:off x="3810000" y="3883503"/>
            <a:ext cx="5254101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232897-5613-4599-8A47-576683412B3B}"/>
              </a:ext>
            </a:extLst>
          </p:cNvPr>
          <p:cNvSpPr/>
          <p:nvPr/>
        </p:nvSpPr>
        <p:spPr>
          <a:xfrm>
            <a:off x="3813699" y="4331654"/>
            <a:ext cx="5254101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611556-5B41-4CE9-870A-7300F9085BE8}"/>
              </a:ext>
            </a:extLst>
          </p:cNvPr>
          <p:cNvSpPr/>
          <p:nvPr/>
        </p:nvSpPr>
        <p:spPr>
          <a:xfrm>
            <a:off x="3810000" y="4846956"/>
            <a:ext cx="52578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1433CE-97C7-4B60-809C-7E36CDE40C9B}"/>
              </a:ext>
            </a:extLst>
          </p:cNvPr>
          <p:cNvSpPr/>
          <p:nvPr/>
        </p:nvSpPr>
        <p:spPr>
          <a:xfrm>
            <a:off x="3810000" y="5552758"/>
            <a:ext cx="5257800" cy="1030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411383-7E39-474F-9E9C-400F7AA9BC6F}"/>
              </a:ext>
            </a:extLst>
          </p:cNvPr>
          <p:cNvSpPr/>
          <p:nvPr/>
        </p:nvSpPr>
        <p:spPr>
          <a:xfrm>
            <a:off x="3835893" y="1754286"/>
            <a:ext cx="5228208" cy="997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8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10" y="2048951"/>
            <a:ext cx="3343996" cy="2760098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‘Abnormal’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4056" y="515233"/>
            <a:ext cx="5279610" cy="582753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</a:rPr>
              <a:t>Most attempts at definition are based on: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Deviation from statistical norms</a:t>
            </a:r>
            <a:r>
              <a:rPr lang="en-GB" sz="2800" dirty="0">
                <a:solidFill>
                  <a:srgbClr val="000000"/>
                </a:solidFill>
              </a:rPr>
              <a:t>: think height, weight, IQ etc.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Deviation from social norms</a:t>
            </a:r>
            <a:r>
              <a:rPr lang="en-GB" sz="2800" dirty="0">
                <a:solidFill>
                  <a:srgbClr val="000000"/>
                </a:solidFill>
              </a:rPr>
              <a:t>: think accepted standards of behaviour</a:t>
            </a:r>
          </a:p>
          <a:p>
            <a:r>
              <a:rPr lang="en-GB" sz="2800" b="1" dirty="0" err="1">
                <a:solidFill>
                  <a:srgbClr val="000000"/>
                </a:solidFill>
              </a:rPr>
              <a:t>Maladaptiveness</a:t>
            </a:r>
            <a:r>
              <a:rPr lang="en-GB" sz="2800" b="1" dirty="0">
                <a:solidFill>
                  <a:srgbClr val="000000"/>
                </a:solidFill>
              </a:rPr>
              <a:t> of behaviour</a:t>
            </a:r>
            <a:r>
              <a:rPr lang="en-GB" sz="2800" dirty="0">
                <a:solidFill>
                  <a:srgbClr val="000000"/>
                </a:solidFill>
              </a:rPr>
              <a:t>: think behaviours which have a negative impact on the person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Personal distress</a:t>
            </a:r>
            <a:r>
              <a:rPr lang="en-GB" sz="2800" dirty="0">
                <a:solidFill>
                  <a:srgbClr val="000000"/>
                </a:solidFill>
              </a:rPr>
              <a:t>: think personal feelings of distress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2053640"/>
            <a:ext cx="3733801" cy="2975559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What is ‘normality’?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00" y="304800"/>
            <a:ext cx="4953000" cy="632460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More difficult to define than abnormality, but the following indicate emotional wellbeing:</a:t>
            </a:r>
          </a:p>
          <a:p>
            <a:r>
              <a:rPr lang="en-GB" sz="2800" dirty="0">
                <a:solidFill>
                  <a:srgbClr val="000000"/>
                </a:solidFill>
              </a:rPr>
              <a:t>Efficient perception of reality</a:t>
            </a:r>
          </a:p>
          <a:p>
            <a:r>
              <a:rPr lang="en-GB" sz="2800" dirty="0">
                <a:solidFill>
                  <a:srgbClr val="000000"/>
                </a:solidFill>
              </a:rPr>
              <a:t>Ability to exercise control over behaviour</a:t>
            </a:r>
          </a:p>
          <a:p>
            <a:r>
              <a:rPr lang="en-GB" sz="2800" dirty="0">
                <a:solidFill>
                  <a:srgbClr val="000000"/>
                </a:solidFill>
              </a:rPr>
              <a:t>Self-esteem and acceptance</a:t>
            </a:r>
          </a:p>
          <a:p>
            <a:r>
              <a:rPr lang="en-GB" sz="2800" dirty="0">
                <a:solidFill>
                  <a:srgbClr val="000000"/>
                </a:solidFill>
              </a:rPr>
              <a:t>Ability to form affectionate relationships</a:t>
            </a:r>
          </a:p>
          <a:p>
            <a:r>
              <a:rPr lang="en-GB" sz="2800" dirty="0">
                <a:solidFill>
                  <a:srgbClr val="000000"/>
                </a:solidFill>
              </a:rPr>
              <a:t>Productivity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1C3C93-7997-46AB-95A7-67B0669FA8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742926"/>
              </p:ext>
            </p:extLst>
          </p:nvPr>
        </p:nvGraphicFramePr>
        <p:xfrm>
          <a:off x="152400" y="76200"/>
          <a:ext cx="8915400" cy="683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7700">
                  <a:extLst>
                    <a:ext uri="{9D8B030D-6E8A-4147-A177-3AD203B41FA5}">
                      <a16:colId xmlns:a16="http://schemas.microsoft.com/office/drawing/2014/main" val="2435656904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838043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Biomedical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Psychosocial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183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Person’s mental health issues are the main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Barriers in society are the main problem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1761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Problems as a symptom of underlying disease and illness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Problems are an understandable response to adverse life events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6371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Societal reactions are due to the stigma attached to having a mental health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Societal relations are due to discrimination against a marginalised group (like racism, sexism etc)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427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Aim of public education is to remove perceived barriers attached to the individual by blaming the illness not the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Rejects the notion of blame and aims to promote diversity, reduce fear and increase empathy and understanding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421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Key public slogan, ‘Mental illness is an illness like any other.’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Key public slogan, ‘I’m crazy, so what? … It’s normal to be different!’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917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620448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4724400" y="685800"/>
            <a:ext cx="4343400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718304" y="1505712"/>
            <a:ext cx="4343400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718304" y="2342134"/>
            <a:ext cx="4343400" cy="1351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631436" y="3846068"/>
            <a:ext cx="4343400" cy="14117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616196" y="5410200"/>
            <a:ext cx="4343400" cy="1066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and normal!!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and diagnosis can overlook natural human conditions which arise for us all, in difficult circumstances from time to time. </a:t>
            </a:r>
          </a:p>
          <a:p>
            <a:r>
              <a:rPr lang="en-GB" dirty="0"/>
              <a:t>The widower who finds himself crying a lot is reacting perfectly naturally to the death of his wife, does he need treatment or time and empathy?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2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bus-md2\AppData\Local\Microsoft\Windows\Temporary Internet Files\Content.IE5\AXPEOS7J\question-mark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371600"/>
            <a:ext cx="3886200" cy="439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199"/>
            <a:ext cx="5410200" cy="588327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Pressures of modern life have increased and so has stress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Psychiatrists are better at recognising psychiatric disease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By continually lowering the bar for what counts as a mental disorder, psychiatry has created the illusion of a pandemic </a:t>
            </a:r>
          </a:p>
          <a:p>
            <a:pPr marL="0" indent="0">
              <a:buNone/>
            </a:pPr>
            <a:r>
              <a:rPr lang="en-GB" sz="2600" dirty="0"/>
              <a:t>(Davies 2013: 39/40)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81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Cromby</a:t>
            </a:r>
            <a:r>
              <a:rPr lang="en-GB" dirty="0"/>
              <a:t> J, Harper D and </a:t>
            </a:r>
            <a:r>
              <a:rPr lang="en-GB" dirty="0" err="1"/>
              <a:t>Reavey</a:t>
            </a:r>
            <a:r>
              <a:rPr lang="en-GB" dirty="0"/>
              <a:t> P (2013) Psychology, Mental health and </a:t>
            </a:r>
            <a:r>
              <a:rPr lang="en-GB" dirty="0" err="1"/>
              <a:t>DistressNew</a:t>
            </a:r>
            <a:r>
              <a:rPr lang="en-GB" dirty="0"/>
              <a:t> York: Palgrave Macmillan</a:t>
            </a:r>
          </a:p>
          <a:p>
            <a:r>
              <a:rPr lang="en-GB" dirty="0"/>
              <a:t>Davies J (2013) Cracked: Why psychiatry is doing more harm than good. Icon Books: London http://jamesdaviesauthor.com/books/cracked/  </a:t>
            </a:r>
          </a:p>
          <a:p>
            <a:r>
              <a:rPr lang="en-GB" dirty="0"/>
              <a:t>Griggs, R.A. (2017) Psychology: A Concise Introduction, 5th edition, New York: Worth Publishers.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620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Griggs_SciPsych_4e_ch01_W">
  <a:themeElements>
    <a:clrScheme name="Custom 15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B82F3C"/>
      </a:accent2>
      <a:accent3>
        <a:srgbClr val="FAAB30"/>
      </a:accent3>
      <a:accent4>
        <a:srgbClr val="4A66AC"/>
      </a:accent4>
      <a:accent5>
        <a:srgbClr val="5E9F79"/>
      </a:accent5>
      <a:accent6>
        <a:srgbClr val="E6C362"/>
      </a:accent6>
      <a:hlink>
        <a:srgbClr val="9454C3"/>
      </a:hlink>
      <a:folHlink>
        <a:srgbClr val="3EBBF0"/>
      </a:folHlink>
    </a:clrScheme>
    <a:fontScheme name="Network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1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D2CD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5E3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2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8C3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0DE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1380</Words>
  <Application>Microsoft Office PowerPoint</Application>
  <PresentationFormat>On-screen Show (4:3)</PresentationFormat>
  <Paragraphs>203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33</vt:i4>
      </vt:variant>
    </vt:vector>
  </HeadingPairs>
  <TitlesOfParts>
    <vt:vector size="47" baseType="lpstr">
      <vt:lpstr>Arial</vt:lpstr>
      <vt:lpstr>Calibri</vt:lpstr>
      <vt:lpstr>Calibri Light</vt:lpstr>
      <vt:lpstr>Lucida Grande</vt:lpstr>
      <vt:lpstr>Wingdings</vt:lpstr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Griggs_SciPsych_4e_ch01_W</vt:lpstr>
      <vt:lpstr>7_Office Theme</vt:lpstr>
      <vt:lpstr>2.1 People, normality and  distress</vt:lpstr>
      <vt:lpstr>Objectives</vt:lpstr>
      <vt:lpstr>Normality?</vt:lpstr>
      <vt:lpstr>‘Normality’ and appearance</vt:lpstr>
      <vt:lpstr>‘Normality’ and mental health</vt:lpstr>
      <vt:lpstr>What is…?</vt:lpstr>
      <vt:lpstr>PowerPoint Presentation</vt:lpstr>
      <vt:lpstr>PowerPoint Presentation</vt:lpstr>
      <vt:lpstr>PowerPoint Presentation</vt:lpstr>
      <vt:lpstr>Distress</vt:lpstr>
      <vt:lpstr>Medical diagnosis</vt:lpstr>
      <vt:lpstr>PowerPoint Presentation</vt:lpstr>
      <vt:lpstr>Classifying abnormal behaviour</vt:lpstr>
      <vt:lpstr>PowerPoint Presentation</vt:lpstr>
      <vt:lpstr>Davies (2013)</vt:lpstr>
      <vt:lpstr>Three ‘Medical Mysteries’ for Davies</vt:lpstr>
      <vt:lpstr>Shocking but true</vt:lpstr>
      <vt:lpstr>Rosenhan’s Experiment</vt:lpstr>
      <vt:lpstr>Rosenhan’s Experiment</vt:lpstr>
      <vt:lpstr>Six Major Categories</vt:lpstr>
      <vt:lpstr>Anxiety </vt:lpstr>
      <vt:lpstr>Anxiety </vt:lpstr>
      <vt:lpstr>Anxiety Disorders</vt:lpstr>
      <vt:lpstr>PowerPoint Presentation</vt:lpstr>
      <vt:lpstr>How would you define the following?</vt:lpstr>
      <vt:lpstr>PowerPoint Presentation</vt:lpstr>
      <vt:lpstr>Major categories and disorders</vt:lpstr>
      <vt:lpstr>‘Abnormal’ behaviour</vt:lpstr>
      <vt:lpstr>What is ‘normality’?</vt:lpstr>
      <vt:lpstr>PowerPoint Presentation</vt:lpstr>
      <vt:lpstr>Human and normal!!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‘Abnormal’ psychology</dc:title>
  <dc:creator>Mike Durke</dc:creator>
  <cp:lastModifiedBy>Mike Durke</cp:lastModifiedBy>
  <cp:revision>12</cp:revision>
  <dcterms:created xsi:type="dcterms:W3CDTF">2019-01-25T16:37:12Z</dcterms:created>
  <dcterms:modified xsi:type="dcterms:W3CDTF">2023-09-28T14:59:17Z</dcterms:modified>
</cp:coreProperties>
</file>