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4" r:id="rId9"/>
    <p:sldId id="266" r:id="rId10"/>
    <p:sldId id="26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946" y="-725"/>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4B2C97-65D4-4C7A-BFC4-C7E391A33C34}" type="datetimeFigureOut">
              <a:rPr lang="en-US" smtClean="0"/>
              <a:pPr/>
              <a:t>4/11/2022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97EF54-8418-4CFA-B221-153A6FA1A4E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study has focused on giving a clear idea about HRM which is a contemporary concept. The people and the organisation are bound together by the process that makes both of them able to gain the goals. The study has focused on employability skills in relation to being an HRM. The study has discussed briefly the general quality and the skills which are needed to improve to be an HRM. Personal SWOT analysis, time management tools, and personal development plan are focused on in the study.</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Human Resource is not an easy career choice, therefore, the study has focused on the basic quality and skills to be an HRM. An HR professional needs to give their best at the workplace and be able to solve the problems are the fundamental qualities of an HRM. The professional should be cool and calm so that he or she can handle all the employees and find the best solution for the problem.</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study has focused on the personal qualities which are necessary to be a future HR professional which makes him or her be an HRM. Communicating to the surrounding people is a social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that has grown from childhood.  A student has to be a good learner as he or she usually deals with the books most of the time in a day, these qualities help to make him or her an HRM.</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study sheds light on the skills that are needed to improve for becoming an HRM being a </a:t>
            </a:r>
            <a:r>
              <a:rPr lang="en-US" sz="1200" kern="1200" dirty="0" err="1">
                <a:solidFill>
                  <a:schemeClr val="tx1"/>
                </a:solidFill>
                <a:latin typeface="+mn-lt"/>
                <a:ea typeface="+mn-ea"/>
                <a:cs typeface="+mn-cs"/>
              </a:rPr>
              <a:t>multitasker</a:t>
            </a:r>
            <a:r>
              <a:rPr lang="en-US" sz="1200" kern="1200" dirty="0">
                <a:solidFill>
                  <a:schemeClr val="tx1"/>
                </a:solidFill>
                <a:latin typeface="+mn-lt"/>
                <a:ea typeface="+mn-ea"/>
                <a:cs typeface="+mn-cs"/>
              </a:rPr>
              <a:t> and the ability for taking the risks. A lot of work is included in an HR personal daily activities. Every person has not had the capabilities to operate the work and responsibilities.</a:t>
            </a:r>
          </a:p>
        </p:txBody>
      </p:sp>
      <p:sp>
        <p:nvSpPr>
          <p:cNvPr id="4" name="Slide Number Placeholder 3"/>
          <p:cNvSpPr>
            <a:spLocks noGrp="1"/>
          </p:cNvSpPr>
          <p:nvPr>
            <p:ph type="sldNum" sz="quarter" idx="10"/>
          </p:nvPr>
        </p:nvSpPr>
        <p:spPr/>
        <p:txBody>
          <a:bodyPr/>
          <a:lstStyle/>
          <a:p>
            <a:fld id="{E397EF54-8418-4CFA-B221-153A6FA1A4EA}"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study has discussed the personal SWOT analysis which would be helpful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own strengths, weaknesses, opportunities and potential threats which should be </a:t>
            </a:r>
            <a:r>
              <a:rPr lang="en-US" sz="1200" kern="1200" dirty="0" err="1">
                <a:solidFill>
                  <a:schemeClr val="tx1"/>
                </a:solidFill>
                <a:latin typeface="+mn-lt"/>
                <a:ea typeface="+mn-ea"/>
                <a:cs typeface="+mn-cs"/>
              </a:rPr>
              <a:t>minimised</a:t>
            </a:r>
            <a:r>
              <a:rPr lang="en-US" sz="1200" kern="1200" dirty="0">
                <a:solidFill>
                  <a:schemeClr val="tx1"/>
                </a:solidFill>
                <a:latin typeface="+mn-lt"/>
                <a:ea typeface="+mn-ea"/>
                <a:cs typeface="+mn-cs"/>
              </a:rPr>
              <a:t> by </a:t>
            </a:r>
            <a:r>
              <a:rPr lang="en-US" sz="1200" kern="1200" dirty="0" err="1">
                <a:solidFill>
                  <a:schemeClr val="tx1"/>
                </a:solidFill>
                <a:latin typeface="+mn-lt"/>
                <a:ea typeface="+mn-ea"/>
                <a:cs typeface="+mn-cs"/>
              </a:rPr>
              <a:t>practising</a:t>
            </a:r>
            <a:r>
              <a:rPr lang="en-US" sz="1200" kern="1200" dirty="0">
                <a:solidFill>
                  <a:schemeClr val="tx1"/>
                </a:solidFill>
                <a:latin typeface="+mn-lt"/>
                <a:ea typeface="+mn-ea"/>
                <a:cs typeface="+mn-cs"/>
              </a:rPr>
              <a:t> positive activities and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study has focused on personal opportunities and threats. The possible opportunities should be boosted whereas the potential threats should be </a:t>
            </a:r>
            <a:r>
              <a:rPr lang="en-US" sz="1200" kern="1200" dirty="0" err="1">
                <a:solidFill>
                  <a:schemeClr val="tx1"/>
                </a:solidFill>
                <a:latin typeface="+mn-lt"/>
                <a:ea typeface="+mn-ea"/>
                <a:cs typeface="+mn-cs"/>
              </a:rPr>
              <a:t>minimised</a:t>
            </a:r>
            <a:r>
              <a:rPr lang="en-US" sz="1200" kern="1200" dirty="0">
                <a:solidFill>
                  <a:schemeClr val="tx1"/>
                </a:solidFill>
                <a:latin typeface="+mn-lt"/>
                <a:ea typeface="+mn-ea"/>
                <a:cs typeface="+mn-cs"/>
              </a:rPr>
              <a:t> by mitigating them.</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study has given a clear idea about personal development plans which are </a:t>
            </a:r>
            <a:r>
              <a:rPr lang="en-US" sz="1200" kern="1200" dirty="0" err="1">
                <a:solidFill>
                  <a:schemeClr val="tx1"/>
                </a:solidFill>
                <a:latin typeface="+mn-lt"/>
                <a:ea typeface="+mn-ea"/>
                <a:cs typeface="+mn-cs"/>
              </a:rPr>
              <a:t>characterised</a:t>
            </a:r>
            <a:r>
              <a:rPr lang="en-US" sz="1200" kern="1200" dirty="0">
                <a:solidFill>
                  <a:schemeClr val="tx1"/>
                </a:solidFill>
                <a:latin typeface="+mn-lt"/>
                <a:ea typeface="+mn-ea"/>
                <a:cs typeface="+mn-cs"/>
              </a:rPr>
              <a:t> by training and education. It is based on awareness, values and reflections.</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study has focused on employability skills, personal SWOT analysis, time management tools, and personal development plan through which a clear idea has come out that Human Resource Management is not an easy job. To take the job as a career an individual should </a:t>
            </a:r>
            <a:r>
              <a:rPr lang="en-US" sz="1200" kern="1200" dirty="0" err="1">
                <a:solidFill>
                  <a:schemeClr val="tx1"/>
                </a:solidFill>
                <a:latin typeface="+mn-lt"/>
                <a:ea typeface="+mn-ea"/>
                <a:cs typeface="+mn-cs"/>
              </a:rPr>
              <a:t>practise</a:t>
            </a:r>
            <a:r>
              <a:rPr lang="en-US" sz="1200" kern="1200" dirty="0">
                <a:solidFill>
                  <a:schemeClr val="tx1"/>
                </a:solidFill>
                <a:latin typeface="+mn-lt"/>
                <a:ea typeface="+mn-ea"/>
                <a:cs typeface="+mn-cs"/>
              </a:rPr>
              <a:t> the skills and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so that they can apply them in their workplace and can do better in future.</a:t>
            </a:r>
            <a:endParaRPr lang="en-US" dirty="0"/>
          </a:p>
        </p:txBody>
      </p:sp>
      <p:sp>
        <p:nvSpPr>
          <p:cNvPr id="4" name="Slide Number Placeholder 3"/>
          <p:cNvSpPr>
            <a:spLocks noGrp="1"/>
          </p:cNvSpPr>
          <p:nvPr>
            <p:ph type="sldNum" sz="quarter" idx="10"/>
          </p:nvPr>
        </p:nvSpPr>
        <p:spPr/>
        <p:txBody>
          <a:bodyPr/>
          <a:lstStyle/>
          <a:p>
            <a:fld id="{E397EF54-8418-4CFA-B221-153A6FA1A4EA}"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A8A1B0A-0204-4D6D-9203-171A5EE6ECE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8A1B0A-0204-4D6D-9203-171A5EE6ECE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8A1B0A-0204-4D6D-9203-171A5EE6ECE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8A1B0A-0204-4D6D-9203-171A5EE6ECE9}" type="datetimeFigureOut">
              <a:rPr lang="en-US" smtClean="0"/>
              <a:pPr/>
              <a:t>4/11/2022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A8A1B0A-0204-4D6D-9203-171A5EE6ECE9}" type="datetimeFigureOut">
              <a:rPr lang="en-US" smtClean="0"/>
              <a:pPr/>
              <a:t>4/11/2022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A8A1B0A-0204-4D6D-9203-171A5EE6ECE9}" type="datetimeFigureOut">
              <a:rPr lang="en-US" smtClean="0"/>
              <a:pPr/>
              <a:t>4/11/2022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8A1B0A-0204-4D6D-9203-171A5EE6ECE9}" type="datetimeFigureOut">
              <a:rPr lang="en-US" smtClean="0"/>
              <a:pPr/>
              <a:t>4/11/2022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8A1B0A-0204-4D6D-9203-171A5EE6ECE9}" type="datetimeFigureOut">
              <a:rPr lang="en-US" smtClean="0"/>
              <a:pPr/>
              <a:t>4/11/2022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8A1B0A-0204-4D6D-9203-171A5EE6ECE9}" type="datetimeFigureOut">
              <a:rPr lang="en-US" smtClean="0"/>
              <a:pPr/>
              <a:t>4/11/2022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8A1B0A-0204-4D6D-9203-171A5EE6ECE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8A1B0A-0204-4D6D-9203-171A5EE6ECE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91A6FE-483A-4F2A-B4B4-6D20131C218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6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8A1B0A-0204-4D6D-9203-171A5EE6ECE9}" type="datetimeFigureOut">
              <a:rPr lang="en-US" smtClean="0"/>
              <a:pPr/>
              <a:t>4/11/2022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91A6FE-483A-4F2A-B4B4-6D20131C218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743200"/>
            <a:ext cx="7239000" cy="3657600"/>
          </a:xfrm>
        </p:spPr>
        <p:txBody>
          <a:bodyPr>
            <a:normAutofit fontScale="90000"/>
          </a:bodyPr>
          <a:lstStyle/>
          <a:p>
            <a:pPr algn="l"/>
            <a:r>
              <a:rPr lang="en-US" b="1" dirty="0" smtClean="0"/>
              <a:t>   Academic </a:t>
            </a:r>
            <a:r>
              <a:rPr lang="en-US" b="1" dirty="0"/>
              <a:t>and Employability </a:t>
            </a:r>
            <a:r>
              <a:rPr lang="en-US" b="1" dirty="0"/>
              <a:t/>
            </a:r>
            <a:br>
              <a:rPr lang="en-US" b="1" dirty="0"/>
            </a:br>
            <a:r>
              <a:rPr lang="en-US" b="1" smtClean="0"/>
              <a:t>                         Skills</a:t>
            </a:r>
            <a:r>
              <a:rPr lang="en-US" b="1" dirty="0"/>
              <a:t/>
            </a:r>
            <a:br>
              <a:rPr lang="en-US" b="1" dirty="0"/>
            </a:br>
            <a:r>
              <a:rPr lang="en-US" sz="2800" b="1" dirty="0" smtClean="0">
                <a:solidFill>
                  <a:srgbClr val="FF0000"/>
                </a:solidFill>
              </a:rPr>
              <a:t>Candidate </a:t>
            </a:r>
            <a:r>
              <a:rPr lang="en-US" sz="2800" b="1" dirty="0" smtClean="0">
                <a:solidFill>
                  <a:srgbClr val="FF0000"/>
                </a:solidFill>
              </a:rPr>
              <a:t>Name</a:t>
            </a:r>
            <a:r>
              <a:rPr lang="en-US" sz="3100" b="1" dirty="0" smtClean="0"/>
              <a:t>: </a:t>
            </a:r>
            <a:br>
              <a:rPr lang="en-US" sz="3100" b="1" dirty="0" smtClean="0"/>
            </a:br>
            <a:r>
              <a:rPr lang="en-US" sz="3100" b="1" dirty="0" smtClean="0"/>
              <a:t>         </a:t>
            </a:r>
            <a:r>
              <a:rPr lang="en-US" sz="3100" b="1" dirty="0" err="1" smtClean="0"/>
              <a:t>Catalin</a:t>
            </a:r>
            <a:r>
              <a:rPr lang="en-US" sz="3100" b="1" dirty="0" smtClean="0"/>
              <a:t> </a:t>
            </a:r>
            <a:r>
              <a:rPr lang="en-US" sz="3100" b="1" dirty="0" err="1"/>
              <a:t>Nicolae</a:t>
            </a:r>
            <a:r>
              <a:rPr lang="en-US" sz="3100" b="1" dirty="0"/>
              <a:t> </a:t>
            </a:r>
            <a:r>
              <a:rPr lang="en-US" sz="3100" b="1" dirty="0" err="1" smtClean="0"/>
              <a:t>Rusu</a:t>
            </a:r>
            <a:r>
              <a:rPr lang="en-US" sz="3100" b="1" dirty="0" smtClean="0"/>
              <a:t>  (2122702)</a:t>
            </a:r>
            <a:br>
              <a:rPr lang="en-US" sz="3100" b="1" dirty="0" smtClean="0"/>
            </a:br>
            <a:r>
              <a:rPr lang="en-US" sz="3100" b="1" dirty="0" smtClean="0"/>
              <a:t>  </a:t>
            </a:r>
            <a:r>
              <a:rPr lang="en-US" sz="3100" b="1" dirty="0" smtClean="0">
                <a:solidFill>
                  <a:srgbClr val="FF0000"/>
                </a:solidFill>
              </a:rPr>
              <a:t>Lecturer</a:t>
            </a:r>
            <a:r>
              <a:rPr lang="en-US" sz="3100" b="1" dirty="0" smtClean="0"/>
              <a:t> : </a:t>
            </a:r>
            <a:br>
              <a:rPr lang="en-US" sz="3100" b="1" dirty="0" smtClean="0"/>
            </a:br>
            <a:r>
              <a:rPr lang="en-US" sz="3100" b="1" dirty="0"/>
              <a:t> </a:t>
            </a:r>
            <a:r>
              <a:rPr lang="en-US" sz="3100" b="1" dirty="0" smtClean="0"/>
              <a:t>        </a:t>
            </a:r>
            <a:r>
              <a:rPr lang="en-US" sz="3100" b="1" dirty="0" err="1" smtClean="0"/>
              <a:t>Lizeta</a:t>
            </a:r>
            <a:r>
              <a:rPr lang="en-US" sz="3100" b="1" dirty="0" smtClean="0"/>
              <a:t> </a:t>
            </a:r>
            <a:r>
              <a:rPr lang="en-US" sz="3100" b="1" dirty="0" err="1" smtClean="0"/>
              <a:t>Demetriou</a:t>
            </a:r>
            <a:r>
              <a:rPr lang="en-US" sz="3100" b="1" dirty="0" smtClean="0"/>
              <a:t/>
            </a:r>
            <a:br>
              <a:rPr lang="en-US" sz="3100" b="1" dirty="0" smtClean="0"/>
            </a:br>
            <a:endParaRPr lang="en-US" sz="3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3600" b="1" dirty="0"/>
              <a:t>Individual presentation</a:t>
            </a:r>
          </a:p>
        </p:txBody>
      </p:sp>
      <p:sp>
        <p:nvSpPr>
          <p:cNvPr id="5" name="Content Placeholder 4"/>
          <p:cNvSpPr>
            <a:spLocks noGrp="1"/>
          </p:cNvSpPr>
          <p:nvPr>
            <p:ph sz="half" idx="1"/>
          </p:nvPr>
        </p:nvSpPr>
        <p:spPr>
          <a:xfrm>
            <a:off x="152400" y="1417638"/>
            <a:ext cx="5730178" cy="4830762"/>
          </a:xfrm>
        </p:spPr>
        <p:txBody>
          <a:bodyPr>
            <a:noAutofit/>
          </a:bodyPr>
          <a:lstStyle/>
          <a:p>
            <a:pPr lvl="0" algn="just">
              <a:lnSpc>
                <a:spcPct val="150000"/>
              </a:lnSpc>
            </a:pPr>
            <a:r>
              <a:rPr lang="en-US" sz="1800" dirty="0"/>
              <a:t>HRM  is a combination of practices, policies and </a:t>
            </a:r>
            <a:r>
              <a:rPr lang="en-US" sz="1800" dirty="0" err="1"/>
              <a:t>programmes</a:t>
            </a:r>
            <a:r>
              <a:rPr lang="en-US" sz="1800" dirty="0"/>
              <a:t> designed to ensure that both the people and the organisation become able to achieve their objectives</a:t>
            </a:r>
          </a:p>
          <a:p>
            <a:pPr lvl="0" algn="just">
              <a:lnSpc>
                <a:spcPct val="150000"/>
              </a:lnSpc>
            </a:pPr>
            <a:r>
              <a:rPr lang="en-US" sz="1800" dirty="0"/>
              <a:t>The process is applied for recruiting and evaluating potential candidates and developing a company’s workforce </a:t>
            </a:r>
          </a:p>
          <a:p>
            <a:pPr algn="just">
              <a:lnSpc>
                <a:spcPct val="150000"/>
              </a:lnSpc>
            </a:pPr>
            <a:r>
              <a:rPr lang="en-US" sz="1800" dirty="0"/>
              <a:t>Talent management, training and appointment, compensation and benefits and workplace safety are the main roles of an HRM</a:t>
            </a:r>
          </a:p>
        </p:txBody>
      </p:sp>
      <p:pic>
        <p:nvPicPr>
          <p:cNvPr id="1026" name="Picture 2"/>
          <p:cNvPicPr>
            <a:picLocks noGrp="1" noChangeAspect="1" noChangeArrowheads="1"/>
          </p:cNvPicPr>
          <p:nvPr>
            <p:ph sz="half" idx="2"/>
          </p:nvPr>
        </p:nvPicPr>
        <p:blipFill>
          <a:blip r:embed="rId3"/>
          <a:srcRect/>
          <a:stretch>
            <a:fillRect/>
          </a:stretch>
        </p:blipFill>
        <p:spPr bwMode="auto">
          <a:xfrm>
            <a:off x="5882578" y="1417638"/>
            <a:ext cx="3139148"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t>Employability skills in relation to the intended career</a:t>
            </a:r>
          </a:p>
        </p:txBody>
      </p:sp>
      <p:sp>
        <p:nvSpPr>
          <p:cNvPr id="4" name="Content Placeholder 3"/>
          <p:cNvSpPr>
            <a:spLocks noGrp="1"/>
          </p:cNvSpPr>
          <p:nvPr>
            <p:ph sz="half" idx="2"/>
          </p:nvPr>
        </p:nvSpPr>
        <p:spPr>
          <a:xfrm>
            <a:off x="3886200" y="1600200"/>
            <a:ext cx="4800600" cy="5181600"/>
          </a:xfrm>
        </p:spPr>
        <p:txBody>
          <a:bodyPr>
            <a:normAutofit/>
          </a:bodyPr>
          <a:lstStyle/>
          <a:p>
            <a:pPr lvl="0" algn="just">
              <a:lnSpc>
                <a:spcPct val="150000"/>
              </a:lnSpc>
            </a:pPr>
            <a:r>
              <a:rPr lang="en-US" sz="1800" dirty="0"/>
              <a:t>Having strong ethics, being a talented multitasker, loving, learning and self-discipline are the basic qualities to be an HRM</a:t>
            </a:r>
          </a:p>
          <a:p>
            <a:pPr lvl="0" algn="just">
              <a:lnSpc>
                <a:spcPct val="150000"/>
              </a:lnSpc>
            </a:pPr>
            <a:r>
              <a:rPr lang="en-US" sz="1800" dirty="0"/>
              <a:t>The ability for taking the risks, interest in dealing with the data, and strong conflict management skills (Donnelly and Johns, 2021).</a:t>
            </a:r>
          </a:p>
          <a:p>
            <a:pPr algn="just">
              <a:lnSpc>
                <a:spcPct val="150000"/>
              </a:lnSpc>
            </a:pPr>
            <a:r>
              <a:rPr lang="en-US" sz="1800" dirty="0"/>
              <a:t>Being </a:t>
            </a:r>
            <a:r>
              <a:rPr lang="en-US" sz="1800" dirty="0" err="1"/>
              <a:t>organised</a:t>
            </a:r>
            <a:r>
              <a:rPr lang="en-US" sz="1800" dirty="0"/>
              <a:t>, able to communicate, being comfortable making difficult decisions is also the elementary  qualities of an HRM</a:t>
            </a:r>
          </a:p>
        </p:txBody>
      </p:sp>
      <p:pic>
        <p:nvPicPr>
          <p:cNvPr id="2050" name="Picture 2"/>
          <p:cNvPicPr>
            <a:picLocks noGrp="1" noChangeAspect="1" noChangeArrowheads="1"/>
          </p:cNvPicPr>
          <p:nvPr>
            <p:ph sz="half" idx="1"/>
          </p:nvPr>
        </p:nvPicPr>
        <p:blipFill>
          <a:blip r:embed="rId3"/>
          <a:srcRect/>
          <a:stretch>
            <a:fillRect/>
          </a:stretch>
        </p:blipFill>
        <p:spPr bwMode="auto">
          <a:xfrm>
            <a:off x="457201" y="1828800"/>
            <a:ext cx="3581400" cy="36132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The skills already have</a:t>
            </a:r>
          </a:p>
        </p:txBody>
      </p:sp>
      <p:sp>
        <p:nvSpPr>
          <p:cNvPr id="3" name="Content Placeholder 2"/>
          <p:cNvSpPr>
            <a:spLocks noGrp="1"/>
          </p:cNvSpPr>
          <p:nvPr>
            <p:ph sz="half" idx="1"/>
          </p:nvPr>
        </p:nvSpPr>
        <p:spPr>
          <a:xfrm>
            <a:off x="-19494" y="1219200"/>
            <a:ext cx="8934894" cy="5638800"/>
          </a:xfrm>
        </p:spPr>
        <p:txBody>
          <a:bodyPr>
            <a:normAutofit/>
          </a:bodyPr>
          <a:lstStyle/>
          <a:p>
            <a:pPr lvl="0" algn="just">
              <a:lnSpc>
                <a:spcPct val="150000"/>
              </a:lnSpc>
            </a:pPr>
            <a:r>
              <a:rPr lang="en-US" sz="2400" dirty="0"/>
              <a:t>As a human being, an individual person has basic qualities such as the ability to communicate with the surrounding people</a:t>
            </a:r>
          </a:p>
          <a:p>
            <a:pPr lvl="0" algn="just">
              <a:lnSpc>
                <a:spcPct val="150000"/>
              </a:lnSpc>
            </a:pPr>
            <a:r>
              <a:rPr lang="en-US" sz="2400" dirty="0"/>
              <a:t>An individual person has a passion for learning. Learning from books or from surroundings makes a man mature and experienced</a:t>
            </a:r>
          </a:p>
          <a:p>
            <a:pPr algn="just">
              <a:lnSpc>
                <a:spcPct val="150000"/>
              </a:lnSpc>
            </a:pPr>
            <a:r>
              <a:rPr lang="en-US" sz="2400" dirty="0"/>
              <a:t>Self-discipline pushes a common man to be an extraordinary human being. Quality can bring success in life (</a:t>
            </a:r>
            <a:r>
              <a:rPr lang="en-US" sz="2400" dirty="0" err="1"/>
              <a:t>Stankevičiūtė</a:t>
            </a:r>
            <a:r>
              <a:rPr lang="en-US" sz="2400" dirty="0"/>
              <a:t> and </a:t>
            </a:r>
            <a:r>
              <a:rPr lang="en-US" sz="2400" dirty="0" err="1"/>
              <a:t>Savanevičienė</a:t>
            </a:r>
            <a:r>
              <a:rPr lang="en-US" sz="2400" dirty="0"/>
              <a:t>, 2018</a:t>
            </a:r>
            <a:r>
              <a:rPr lang="en-US" sz="1800"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The skills I need to improve</a:t>
            </a:r>
          </a:p>
        </p:txBody>
      </p:sp>
      <p:sp>
        <p:nvSpPr>
          <p:cNvPr id="4" name="Content Placeholder 3"/>
          <p:cNvSpPr>
            <a:spLocks noGrp="1"/>
          </p:cNvSpPr>
          <p:nvPr>
            <p:ph sz="half" idx="2"/>
          </p:nvPr>
        </p:nvSpPr>
        <p:spPr>
          <a:xfrm>
            <a:off x="228600" y="1600200"/>
            <a:ext cx="8458200" cy="4525963"/>
          </a:xfrm>
        </p:spPr>
        <p:txBody>
          <a:bodyPr>
            <a:noAutofit/>
          </a:bodyPr>
          <a:lstStyle/>
          <a:p>
            <a:pPr lvl="0" algn="just">
              <a:lnSpc>
                <a:spcPct val="150000"/>
              </a:lnSpc>
            </a:pPr>
            <a:r>
              <a:rPr lang="en-US" sz="2000" dirty="0"/>
              <a:t>To become an HR professional the qualities that are needed to </a:t>
            </a:r>
            <a:r>
              <a:rPr lang="en-US" sz="2000" dirty="0" err="1"/>
              <a:t>practise</a:t>
            </a:r>
            <a:r>
              <a:rPr lang="en-US" sz="2000" dirty="0"/>
              <a:t> and improve are being </a:t>
            </a:r>
            <a:r>
              <a:rPr lang="en-US" sz="2000" dirty="0" err="1"/>
              <a:t>organised</a:t>
            </a:r>
            <a:r>
              <a:rPr lang="en-US" sz="2000" dirty="0"/>
              <a:t> and having strong ethics (Duggan</a:t>
            </a:r>
            <a:r>
              <a:rPr lang="en-US" sz="2000" i="1" dirty="0"/>
              <a:t> et al</a:t>
            </a:r>
            <a:r>
              <a:rPr lang="en-US" sz="2000" dirty="0"/>
              <a:t>. 2020).</a:t>
            </a:r>
          </a:p>
          <a:p>
            <a:pPr lvl="0" algn="just">
              <a:lnSpc>
                <a:spcPct val="150000"/>
              </a:lnSpc>
            </a:pPr>
            <a:r>
              <a:rPr lang="en-US" sz="2000" dirty="0"/>
              <a:t>The ability for taking the risks, strong conflict management skills, positive interest in dealing with the data and ability to solve problems are also required to improve </a:t>
            </a:r>
          </a:p>
          <a:p>
            <a:pPr algn="just">
              <a:lnSpc>
                <a:spcPct val="150000"/>
              </a:lnSpc>
            </a:pPr>
            <a:r>
              <a:rPr lang="en-US" sz="2000" dirty="0"/>
              <a:t>Being more </a:t>
            </a:r>
            <a:r>
              <a:rPr lang="en-US" sz="2000" dirty="0" err="1"/>
              <a:t>organised</a:t>
            </a:r>
            <a:r>
              <a:rPr lang="en-US" sz="2000" dirty="0"/>
              <a:t>, being comfortable in making difficult decisions are special values that could be </a:t>
            </a:r>
            <a:r>
              <a:rPr lang="en-US" sz="2000" dirty="0" err="1"/>
              <a:t>practised</a:t>
            </a:r>
            <a:r>
              <a:rPr lang="en-US" sz="2000" dirty="0"/>
              <a:t> consistently for becoming a future HRM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SWOT analysis</a:t>
            </a:r>
          </a:p>
        </p:txBody>
      </p:sp>
      <p:sp>
        <p:nvSpPr>
          <p:cNvPr id="3" name="Content Placeholder 2"/>
          <p:cNvSpPr>
            <a:spLocks noGrp="1"/>
          </p:cNvSpPr>
          <p:nvPr>
            <p:ph sz="half" idx="1"/>
          </p:nvPr>
        </p:nvSpPr>
        <p:spPr>
          <a:xfrm>
            <a:off x="457200" y="1600200"/>
            <a:ext cx="8458200" cy="4525963"/>
          </a:xfrm>
        </p:spPr>
        <p:txBody>
          <a:bodyPr>
            <a:normAutofit/>
          </a:bodyPr>
          <a:lstStyle/>
          <a:p>
            <a:pPr lvl="0" algn="just">
              <a:lnSpc>
                <a:spcPct val="150000"/>
              </a:lnSpc>
            </a:pPr>
            <a:r>
              <a:rPr lang="en-US" sz="2400" dirty="0"/>
              <a:t>Strengths can be identified as dependable, friendly, hard-working, formal, punctual and expressive (</a:t>
            </a:r>
            <a:r>
              <a:rPr lang="en-US" sz="2400" dirty="0" err="1"/>
              <a:t>Butterick</a:t>
            </a:r>
            <a:r>
              <a:rPr lang="en-US" sz="2400" dirty="0"/>
              <a:t> and Charlwood,  2021)</a:t>
            </a:r>
          </a:p>
          <a:p>
            <a:pPr lvl="0" algn="just">
              <a:lnSpc>
                <a:spcPct val="150000"/>
              </a:lnSpc>
            </a:pPr>
            <a:r>
              <a:rPr lang="en-US" sz="2400" dirty="0"/>
              <a:t>Creativity, dedication, determination, patience, discipline and respectfulness would be also the strengths of an individual</a:t>
            </a:r>
          </a:p>
          <a:p>
            <a:pPr algn="just">
              <a:lnSpc>
                <a:spcPct val="150000"/>
              </a:lnSpc>
            </a:pPr>
            <a:r>
              <a:rPr lang="en-US" sz="2400" dirty="0"/>
              <a:t>Weakness can be </a:t>
            </a:r>
            <a:r>
              <a:rPr lang="en-US" sz="2400" dirty="0" err="1"/>
              <a:t>recognised</a:t>
            </a:r>
            <a:r>
              <a:rPr lang="en-US" sz="2400" dirty="0"/>
              <a:t> as unfamiliar with the latest software, useless attempt to please everyone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err="1"/>
              <a:t>Contd</a:t>
            </a:r>
            <a:endParaRPr lang="en-US" sz="3600" b="1" dirty="0"/>
          </a:p>
        </p:txBody>
      </p:sp>
      <p:sp>
        <p:nvSpPr>
          <p:cNvPr id="4" name="Content Placeholder 3"/>
          <p:cNvSpPr>
            <a:spLocks noGrp="1"/>
          </p:cNvSpPr>
          <p:nvPr>
            <p:ph sz="half" idx="2"/>
          </p:nvPr>
        </p:nvSpPr>
        <p:spPr>
          <a:xfrm>
            <a:off x="76200" y="1600200"/>
            <a:ext cx="8610600" cy="4525963"/>
          </a:xfrm>
        </p:spPr>
        <p:txBody>
          <a:bodyPr>
            <a:normAutofit/>
          </a:bodyPr>
          <a:lstStyle/>
          <a:p>
            <a:pPr lvl="0" algn="just">
              <a:lnSpc>
                <a:spcPct val="150000"/>
              </a:lnSpc>
            </a:pPr>
            <a:r>
              <a:rPr lang="en-US" sz="2400" dirty="0"/>
              <a:t>Opportunities can be identified as the ability to communicate with new people from different countries </a:t>
            </a:r>
          </a:p>
          <a:p>
            <a:pPr lvl="0" algn="just">
              <a:lnSpc>
                <a:spcPct val="150000"/>
              </a:lnSpc>
            </a:pPr>
            <a:r>
              <a:rPr lang="en-US" sz="2400" dirty="0"/>
              <a:t>In addition, fluency in speaking English, ability to look at things from a fresh perspective</a:t>
            </a:r>
          </a:p>
          <a:p>
            <a:pPr algn="just">
              <a:lnSpc>
                <a:spcPct val="150000"/>
              </a:lnSpc>
            </a:pPr>
            <a:r>
              <a:rPr lang="en-US" sz="2400" dirty="0"/>
              <a:t>High level of stress, high level of competition, poor planning of curriculum, too much internal communications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Personal Development Plan</a:t>
            </a:r>
          </a:p>
        </p:txBody>
      </p:sp>
      <p:graphicFrame>
        <p:nvGraphicFramePr>
          <p:cNvPr id="5" name="Content Placeholder 4"/>
          <p:cNvGraphicFramePr>
            <a:graphicFrameLocks noGrp="1"/>
          </p:cNvGraphicFramePr>
          <p:nvPr>
            <p:ph sz="half" idx="1"/>
          </p:nvPr>
        </p:nvGraphicFramePr>
        <p:xfrm>
          <a:off x="457200" y="1371600"/>
          <a:ext cx="4038600" cy="4836160"/>
        </p:xfrm>
        <a:graphic>
          <a:graphicData uri="http://schemas.openxmlformats.org/drawingml/2006/table">
            <a:tbl>
              <a:tblPr firstRow="1" bandRow="1">
                <a:tableStyleId>{21E4AEA4-8DFA-4A89-87EB-49C32662AFE0}</a:tableStyleId>
              </a:tblPr>
              <a:tblGrid>
                <a:gridCol w="807720">
                  <a:extLst>
                    <a:ext uri="{9D8B030D-6E8A-4147-A177-3AD203B41FA5}">
                      <a16:colId xmlns:a16="http://schemas.microsoft.com/office/drawing/2014/main" val="20000"/>
                    </a:ext>
                  </a:extLst>
                </a:gridCol>
                <a:gridCol w="807720">
                  <a:extLst>
                    <a:ext uri="{9D8B030D-6E8A-4147-A177-3AD203B41FA5}">
                      <a16:colId xmlns:a16="http://schemas.microsoft.com/office/drawing/2014/main" val="20001"/>
                    </a:ext>
                  </a:extLst>
                </a:gridCol>
                <a:gridCol w="807720">
                  <a:extLst>
                    <a:ext uri="{9D8B030D-6E8A-4147-A177-3AD203B41FA5}">
                      <a16:colId xmlns:a16="http://schemas.microsoft.com/office/drawing/2014/main" val="20002"/>
                    </a:ext>
                  </a:extLst>
                </a:gridCol>
                <a:gridCol w="807720">
                  <a:extLst>
                    <a:ext uri="{9D8B030D-6E8A-4147-A177-3AD203B41FA5}">
                      <a16:colId xmlns:a16="http://schemas.microsoft.com/office/drawing/2014/main" val="20003"/>
                    </a:ext>
                  </a:extLst>
                </a:gridCol>
                <a:gridCol w="807720">
                  <a:extLst>
                    <a:ext uri="{9D8B030D-6E8A-4147-A177-3AD203B41FA5}">
                      <a16:colId xmlns:a16="http://schemas.microsoft.com/office/drawing/2014/main" val="20004"/>
                    </a:ext>
                  </a:extLst>
                </a:gridCol>
              </a:tblGrid>
              <a:tr h="370840">
                <a:tc>
                  <a:txBody>
                    <a:bodyPr/>
                    <a:lstStyle/>
                    <a:p>
                      <a:pPr rtl="0" fontAlgn="t">
                        <a:spcBef>
                          <a:spcPts val="0"/>
                        </a:spcBef>
                        <a:spcAft>
                          <a:spcPts val="0"/>
                        </a:spcAft>
                      </a:pPr>
                      <a:r>
                        <a:rPr lang="en-US" sz="1200" u="none" strike="noStrike" dirty="0"/>
                        <a:t>Specific</a:t>
                      </a:r>
                      <a:endParaRPr lang="en-US" dirty="0"/>
                    </a:p>
                  </a:txBody>
                  <a:tcPr marL="63500" marR="63500" marT="63500" marB="63500"/>
                </a:tc>
                <a:tc>
                  <a:txBody>
                    <a:bodyPr/>
                    <a:lstStyle/>
                    <a:p>
                      <a:pPr rtl="0" fontAlgn="t">
                        <a:spcBef>
                          <a:spcPts val="0"/>
                        </a:spcBef>
                        <a:spcAft>
                          <a:spcPts val="0"/>
                        </a:spcAft>
                      </a:pPr>
                      <a:r>
                        <a:rPr lang="en-US" sz="1200" u="none" strike="noStrike"/>
                        <a:t>Measurable </a:t>
                      </a:r>
                      <a:endParaRPr lang="en-US"/>
                    </a:p>
                  </a:txBody>
                  <a:tcPr marL="63500" marR="63500" marT="63500" marB="63500"/>
                </a:tc>
                <a:tc>
                  <a:txBody>
                    <a:bodyPr/>
                    <a:lstStyle/>
                    <a:p>
                      <a:pPr rtl="0" fontAlgn="t">
                        <a:spcBef>
                          <a:spcPts val="0"/>
                        </a:spcBef>
                        <a:spcAft>
                          <a:spcPts val="0"/>
                        </a:spcAft>
                      </a:pPr>
                      <a:r>
                        <a:rPr lang="en-US" sz="1200" u="none" strike="noStrike"/>
                        <a:t>Attainable </a:t>
                      </a:r>
                      <a:endParaRPr lang="en-US"/>
                    </a:p>
                  </a:txBody>
                  <a:tcPr marL="63500" marR="63500" marT="63500" marB="63500"/>
                </a:tc>
                <a:tc>
                  <a:txBody>
                    <a:bodyPr/>
                    <a:lstStyle/>
                    <a:p>
                      <a:pPr rtl="0" fontAlgn="t">
                        <a:spcBef>
                          <a:spcPts val="0"/>
                        </a:spcBef>
                        <a:spcAft>
                          <a:spcPts val="0"/>
                        </a:spcAft>
                      </a:pPr>
                      <a:r>
                        <a:rPr lang="en-US" sz="1200" u="none" strike="noStrike"/>
                        <a:t>Relevant </a:t>
                      </a:r>
                      <a:endParaRPr lang="en-US"/>
                    </a:p>
                  </a:txBody>
                  <a:tcPr marL="63500" marR="63500" marT="63500" marB="63500"/>
                </a:tc>
                <a:tc>
                  <a:txBody>
                    <a:bodyPr/>
                    <a:lstStyle/>
                    <a:p>
                      <a:pPr rtl="0" fontAlgn="t">
                        <a:spcBef>
                          <a:spcPts val="0"/>
                        </a:spcBef>
                        <a:spcAft>
                          <a:spcPts val="0"/>
                        </a:spcAft>
                      </a:pPr>
                      <a:r>
                        <a:rPr lang="en-US" sz="1200" u="none" strike="noStrike"/>
                        <a:t>Time bound</a:t>
                      </a:r>
                      <a:endParaRPr lang="en-US"/>
                    </a:p>
                  </a:txBody>
                  <a:tcPr marL="63500" marR="63500" marT="63500" marB="63500"/>
                </a:tc>
                <a:extLst>
                  <a:ext uri="{0D108BD9-81ED-4DB2-BD59-A6C34878D82A}">
                    <a16:rowId xmlns:a16="http://schemas.microsoft.com/office/drawing/2014/main" val="10000"/>
                  </a:ext>
                </a:extLst>
              </a:tr>
              <a:tr h="370840">
                <a:tc>
                  <a:txBody>
                    <a:bodyPr/>
                    <a:lstStyle/>
                    <a:p>
                      <a:pPr algn="ctr" rtl="0" fontAlgn="t">
                        <a:spcBef>
                          <a:spcPts val="0"/>
                        </a:spcBef>
                        <a:spcAft>
                          <a:spcPts val="0"/>
                        </a:spcAft>
                      </a:pPr>
                      <a:r>
                        <a:rPr lang="en-US" sz="1200" u="none" strike="noStrike"/>
                        <a:t>Communication </a:t>
                      </a:r>
                      <a:endParaRPr lang="en-US"/>
                    </a:p>
                  </a:txBody>
                  <a:tcPr marL="63500" marR="63500" marT="63500" marB="63500"/>
                </a:tc>
                <a:tc>
                  <a:txBody>
                    <a:bodyPr/>
                    <a:lstStyle/>
                    <a:p>
                      <a:pPr algn="ctr" rtl="0" fontAlgn="t">
                        <a:spcBef>
                          <a:spcPts val="0"/>
                        </a:spcBef>
                        <a:spcAft>
                          <a:spcPts val="0"/>
                        </a:spcAft>
                      </a:pPr>
                      <a:r>
                        <a:rPr lang="en-US" sz="1300" u="none" strike="noStrike"/>
                        <a:t>Increase active listening and improve communication skills </a:t>
                      </a:r>
                      <a:endParaRPr lang="en-US"/>
                    </a:p>
                  </a:txBody>
                  <a:tcPr marL="63500" marR="63500" marT="63500" marB="63500"/>
                </a:tc>
                <a:tc>
                  <a:txBody>
                    <a:bodyPr/>
                    <a:lstStyle/>
                    <a:p>
                      <a:pPr algn="ctr" rtl="0" fontAlgn="t">
                        <a:spcBef>
                          <a:spcPts val="0"/>
                        </a:spcBef>
                        <a:spcAft>
                          <a:spcPts val="0"/>
                        </a:spcAft>
                      </a:pPr>
                      <a:r>
                        <a:rPr lang="en-US" sz="1300" u="none" strike="noStrike"/>
                        <a:t>Communication can improve the employability skills </a:t>
                      </a:r>
                      <a:endParaRPr lang="en-US"/>
                    </a:p>
                  </a:txBody>
                  <a:tcPr marL="63500" marR="63500" marT="63500" marB="63500"/>
                </a:tc>
                <a:tc>
                  <a:txBody>
                    <a:bodyPr/>
                    <a:lstStyle/>
                    <a:p>
                      <a:pPr algn="ctr" rtl="0" fontAlgn="t">
                        <a:spcBef>
                          <a:spcPts val="0"/>
                        </a:spcBef>
                        <a:spcAft>
                          <a:spcPts val="0"/>
                        </a:spcAft>
                      </a:pPr>
                      <a:r>
                        <a:rPr lang="en-US" sz="1200" u="none" strike="noStrike"/>
                        <a:t>Doable </a:t>
                      </a:r>
                      <a:endParaRPr lang="en-US"/>
                    </a:p>
                  </a:txBody>
                  <a:tcPr marL="63500" marR="63500" marT="63500" marB="63500"/>
                </a:tc>
                <a:tc>
                  <a:txBody>
                    <a:bodyPr/>
                    <a:lstStyle/>
                    <a:p>
                      <a:pPr algn="ctr" rtl="0" fontAlgn="t">
                        <a:spcBef>
                          <a:spcPts val="0"/>
                        </a:spcBef>
                        <a:spcAft>
                          <a:spcPts val="0"/>
                        </a:spcAft>
                      </a:pPr>
                      <a:r>
                        <a:rPr lang="en-US" sz="1200" u="none" strike="noStrike"/>
                        <a:t>15 days </a:t>
                      </a:r>
                      <a:endParaRPr lang="en-US"/>
                    </a:p>
                  </a:txBody>
                  <a:tcPr marL="63500" marR="63500" marT="63500" marB="63500"/>
                </a:tc>
                <a:extLst>
                  <a:ext uri="{0D108BD9-81ED-4DB2-BD59-A6C34878D82A}">
                    <a16:rowId xmlns:a16="http://schemas.microsoft.com/office/drawing/2014/main" val="10001"/>
                  </a:ext>
                </a:extLst>
              </a:tr>
              <a:tr h="370840">
                <a:tc>
                  <a:txBody>
                    <a:bodyPr/>
                    <a:lstStyle/>
                    <a:p>
                      <a:pPr algn="ctr" rtl="0" fontAlgn="t">
                        <a:spcBef>
                          <a:spcPts val="0"/>
                        </a:spcBef>
                        <a:spcAft>
                          <a:spcPts val="0"/>
                        </a:spcAft>
                      </a:pPr>
                      <a:r>
                        <a:rPr lang="en-US" sz="1200" u="none" strike="noStrike"/>
                        <a:t>Time management </a:t>
                      </a:r>
                      <a:endParaRPr lang="en-US"/>
                    </a:p>
                  </a:txBody>
                  <a:tcPr marL="63500" marR="63500" marT="63500" marB="63500"/>
                </a:tc>
                <a:tc>
                  <a:txBody>
                    <a:bodyPr/>
                    <a:lstStyle/>
                    <a:p>
                      <a:pPr algn="ctr" rtl="0" fontAlgn="t">
                        <a:spcBef>
                          <a:spcPts val="0"/>
                        </a:spcBef>
                        <a:spcAft>
                          <a:spcPts val="0"/>
                        </a:spcAft>
                      </a:pPr>
                      <a:r>
                        <a:rPr lang="en-US" sz="1200" u="none" strike="noStrike"/>
                        <a:t>Effective planning and scheduling activities</a:t>
                      </a:r>
                      <a:endParaRPr lang="en-US"/>
                    </a:p>
                  </a:txBody>
                  <a:tcPr marL="63500" marR="63500" marT="63500" marB="63500"/>
                </a:tc>
                <a:tc>
                  <a:txBody>
                    <a:bodyPr/>
                    <a:lstStyle/>
                    <a:p>
                      <a:pPr algn="ctr" rtl="0" fontAlgn="t">
                        <a:spcBef>
                          <a:spcPts val="0"/>
                        </a:spcBef>
                        <a:spcAft>
                          <a:spcPts val="0"/>
                        </a:spcAft>
                      </a:pPr>
                      <a:r>
                        <a:rPr lang="en-US" sz="1200" u="none" strike="noStrike"/>
                        <a:t>Time management can reduce stress </a:t>
                      </a:r>
                      <a:endParaRPr lang="en-US"/>
                    </a:p>
                  </a:txBody>
                  <a:tcPr marL="63500" marR="63500" marT="63500" marB="63500"/>
                </a:tc>
                <a:tc>
                  <a:txBody>
                    <a:bodyPr/>
                    <a:lstStyle/>
                    <a:p>
                      <a:pPr algn="ctr" rtl="0" fontAlgn="t">
                        <a:spcBef>
                          <a:spcPts val="0"/>
                        </a:spcBef>
                        <a:spcAft>
                          <a:spcPts val="0"/>
                        </a:spcAft>
                      </a:pPr>
                      <a:r>
                        <a:rPr lang="en-US" sz="1200" u="none" strike="noStrike"/>
                        <a:t>Doable </a:t>
                      </a:r>
                      <a:endParaRPr lang="en-US"/>
                    </a:p>
                  </a:txBody>
                  <a:tcPr marL="63500" marR="63500" marT="63500" marB="63500"/>
                </a:tc>
                <a:tc>
                  <a:txBody>
                    <a:bodyPr/>
                    <a:lstStyle/>
                    <a:p>
                      <a:pPr algn="ctr" rtl="0" fontAlgn="t">
                        <a:spcBef>
                          <a:spcPts val="0"/>
                        </a:spcBef>
                        <a:spcAft>
                          <a:spcPts val="0"/>
                        </a:spcAft>
                      </a:pPr>
                      <a:r>
                        <a:rPr lang="en-US" sz="1200" u="none" strike="noStrike" dirty="0"/>
                        <a:t>20 days </a:t>
                      </a:r>
                      <a:endParaRPr lang="en-US" dirty="0"/>
                    </a:p>
                  </a:txBody>
                  <a:tcPr marL="63500" marR="63500" marT="63500" marB="63500"/>
                </a:tc>
                <a:extLst>
                  <a:ext uri="{0D108BD9-81ED-4DB2-BD59-A6C34878D82A}">
                    <a16:rowId xmlns:a16="http://schemas.microsoft.com/office/drawing/2014/main" val="10002"/>
                  </a:ext>
                </a:extLst>
              </a:tr>
              <a:tr h="370840">
                <a:tc>
                  <a:txBody>
                    <a:bodyPr/>
                    <a:lstStyle/>
                    <a:p>
                      <a:pPr algn="ctr" rtl="0" fontAlgn="t">
                        <a:spcBef>
                          <a:spcPts val="0"/>
                        </a:spcBef>
                        <a:spcAft>
                          <a:spcPts val="0"/>
                        </a:spcAft>
                      </a:pPr>
                      <a:r>
                        <a:rPr lang="en-US" sz="1200" u="none" strike="noStrike"/>
                        <a:t>Effective team handling</a:t>
                      </a:r>
                      <a:endParaRPr lang="en-US"/>
                    </a:p>
                  </a:txBody>
                  <a:tcPr marL="63500" marR="63500" marT="63500" marB="63500"/>
                </a:tc>
                <a:tc>
                  <a:txBody>
                    <a:bodyPr/>
                    <a:lstStyle/>
                    <a:p>
                      <a:pPr algn="ctr" rtl="0" fontAlgn="t">
                        <a:spcBef>
                          <a:spcPts val="0"/>
                        </a:spcBef>
                        <a:spcAft>
                          <a:spcPts val="0"/>
                        </a:spcAft>
                      </a:pPr>
                      <a:r>
                        <a:rPr lang="en-US" sz="1300" u="none" strike="noStrike"/>
                        <a:t>Increase communication skills</a:t>
                      </a:r>
                      <a:endParaRPr lang="en-US"/>
                    </a:p>
                  </a:txBody>
                  <a:tcPr marL="63500" marR="63500" marT="63500" marB="63500"/>
                </a:tc>
                <a:tc>
                  <a:txBody>
                    <a:bodyPr/>
                    <a:lstStyle/>
                    <a:p>
                      <a:pPr algn="ctr" rtl="0" fontAlgn="t">
                        <a:spcBef>
                          <a:spcPts val="0"/>
                        </a:spcBef>
                        <a:spcAft>
                          <a:spcPts val="0"/>
                        </a:spcAft>
                      </a:pPr>
                      <a:r>
                        <a:rPr lang="en-US" sz="1200" u="none" strike="noStrike"/>
                        <a:t>Effective team management can improve team management skills </a:t>
                      </a:r>
                      <a:endParaRPr lang="en-US"/>
                    </a:p>
                  </a:txBody>
                  <a:tcPr marL="63500" marR="63500" marT="63500" marB="63500"/>
                </a:tc>
                <a:tc>
                  <a:txBody>
                    <a:bodyPr/>
                    <a:lstStyle/>
                    <a:p>
                      <a:pPr algn="ctr" rtl="0" fontAlgn="t">
                        <a:spcBef>
                          <a:spcPts val="0"/>
                        </a:spcBef>
                        <a:spcAft>
                          <a:spcPts val="0"/>
                        </a:spcAft>
                      </a:pPr>
                      <a:r>
                        <a:rPr lang="en-US" sz="1200" u="none" strike="noStrike"/>
                        <a:t>Doable </a:t>
                      </a:r>
                      <a:endParaRPr lang="en-US"/>
                    </a:p>
                  </a:txBody>
                  <a:tcPr marL="63500" marR="63500" marT="63500" marB="63500"/>
                </a:tc>
                <a:tc>
                  <a:txBody>
                    <a:bodyPr/>
                    <a:lstStyle/>
                    <a:p>
                      <a:pPr algn="ctr" rtl="0" fontAlgn="t">
                        <a:spcBef>
                          <a:spcPts val="0"/>
                        </a:spcBef>
                        <a:spcAft>
                          <a:spcPts val="0"/>
                        </a:spcAft>
                      </a:pPr>
                      <a:r>
                        <a:rPr lang="en-US" sz="1200" u="none" strike="noStrike" dirty="0"/>
                        <a:t>15 days </a:t>
                      </a:r>
                      <a:endParaRPr lang="en-US" dirty="0"/>
                    </a:p>
                  </a:txBody>
                  <a:tcPr marL="63500" marR="63500" marT="63500" marB="63500"/>
                </a:tc>
                <a:extLst>
                  <a:ext uri="{0D108BD9-81ED-4DB2-BD59-A6C34878D82A}">
                    <a16:rowId xmlns:a16="http://schemas.microsoft.com/office/drawing/2014/main" val="10003"/>
                  </a:ext>
                </a:extLst>
              </a:tr>
            </a:tbl>
          </a:graphicData>
        </a:graphic>
      </p:graphicFrame>
      <p:sp>
        <p:nvSpPr>
          <p:cNvPr id="4" name="Content Placeholder 3"/>
          <p:cNvSpPr>
            <a:spLocks noGrp="1"/>
          </p:cNvSpPr>
          <p:nvPr>
            <p:ph sz="half" idx="2"/>
          </p:nvPr>
        </p:nvSpPr>
        <p:spPr/>
        <p:txBody>
          <a:bodyPr>
            <a:normAutofit/>
          </a:bodyPr>
          <a:lstStyle/>
          <a:p>
            <a:pPr lvl="0" algn="just">
              <a:lnSpc>
                <a:spcPct val="150000"/>
              </a:lnSpc>
            </a:pPr>
            <a:r>
              <a:rPr lang="en-US" sz="1600" dirty="0"/>
              <a:t>PDP can be defined as the structured framework that focuses on potential study, career development options and objectives. </a:t>
            </a:r>
          </a:p>
          <a:p>
            <a:pPr lvl="0" algn="just">
              <a:lnSpc>
                <a:spcPct val="150000"/>
              </a:lnSpc>
            </a:pPr>
            <a:r>
              <a:rPr lang="en-US" sz="1600" dirty="0"/>
              <a:t>There are a number of personal development plans such as spiritual, mental, physical, emotional and social</a:t>
            </a:r>
          </a:p>
          <a:p>
            <a:pPr algn="just">
              <a:lnSpc>
                <a:spcPct val="150000"/>
              </a:lnSpc>
            </a:pPr>
            <a:r>
              <a:rPr lang="en-US" sz="1600" dirty="0"/>
              <a:t>A Personal development plan helps to get personal and career goals. </a:t>
            </a:r>
          </a:p>
          <a:p>
            <a:pPr algn="just">
              <a:lnSpc>
                <a:spcPct val="150000"/>
              </a:lnSpc>
            </a:pPr>
            <a:r>
              <a:rPr lang="en-US" sz="1600" dirty="0"/>
              <a:t>A Personal development plan can improve an individual's strengths and talents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Conclusion</a:t>
            </a:r>
          </a:p>
        </p:txBody>
      </p:sp>
      <p:sp>
        <p:nvSpPr>
          <p:cNvPr id="4" name="Content Placeholder 3"/>
          <p:cNvSpPr>
            <a:spLocks noGrp="1"/>
          </p:cNvSpPr>
          <p:nvPr>
            <p:ph sz="half" idx="2"/>
          </p:nvPr>
        </p:nvSpPr>
        <p:spPr>
          <a:xfrm>
            <a:off x="609600" y="1600200"/>
            <a:ext cx="8077200" cy="4525963"/>
          </a:xfrm>
        </p:spPr>
        <p:txBody>
          <a:bodyPr>
            <a:normAutofit/>
          </a:bodyPr>
          <a:lstStyle/>
          <a:p>
            <a:pPr lvl="0" algn="just">
              <a:lnSpc>
                <a:spcPct val="150000"/>
              </a:lnSpc>
            </a:pPr>
            <a:r>
              <a:rPr lang="en-US" sz="2400" dirty="0"/>
              <a:t>The study has discussed the qualities to be an HRM</a:t>
            </a:r>
          </a:p>
          <a:p>
            <a:pPr lvl="0" algn="just">
              <a:lnSpc>
                <a:spcPct val="150000"/>
              </a:lnSpc>
            </a:pPr>
            <a:r>
              <a:rPr lang="en-US" sz="2400" dirty="0"/>
              <a:t>An HR in a company searches for new talents, trains them and appoints them as  employees</a:t>
            </a:r>
          </a:p>
          <a:p>
            <a:pPr algn="just">
              <a:lnSpc>
                <a:spcPct val="150000"/>
              </a:lnSpc>
            </a:pPr>
            <a:r>
              <a:rPr lang="en-US" sz="2400" dirty="0"/>
              <a:t>To be a professional HR various kinds of talents, values and qualities are needed to improve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b="1" dirty="0"/>
              <a:t>Reference List </a:t>
            </a:r>
          </a:p>
        </p:txBody>
      </p:sp>
      <p:sp>
        <p:nvSpPr>
          <p:cNvPr id="6" name="Content Placeholder 5"/>
          <p:cNvSpPr>
            <a:spLocks noGrp="1"/>
          </p:cNvSpPr>
          <p:nvPr>
            <p:ph idx="1"/>
          </p:nvPr>
        </p:nvSpPr>
        <p:spPr/>
        <p:txBody>
          <a:bodyPr>
            <a:normAutofit fontScale="85000" lnSpcReduction="20000"/>
          </a:bodyPr>
          <a:lstStyle/>
          <a:p>
            <a:pPr algn="just">
              <a:lnSpc>
                <a:spcPct val="150000"/>
              </a:lnSpc>
            </a:pPr>
            <a:r>
              <a:rPr lang="en-US" sz="1600" dirty="0" err="1"/>
              <a:t>Alzgool</a:t>
            </a:r>
            <a:r>
              <a:rPr lang="en-US" sz="1600" dirty="0"/>
              <a:t>, M., (2019). Nexus between green HRM and green management towards fostering green values. </a:t>
            </a:r>
            <a:r>
              <a:rPr lang="en-US" sz="1600" i="1" dirty="0"/>
              <a:t>Management Science Letters</a:t>
            </a:r>
            <a:r>
              <a:rPr lang="en-US" sz="1600" dirty="0"/>
              <a:t>, </a:t>
            </a:r>
            <a:r>
              <a:rPr lang="en-US" sz="1600" i="1" dirty="0"/>
              <a:t>9</a:t>
            </a:r>
            <a:r>
              <a:rPr lang="en-US" sz="1600" dirty="0"/>
              <a:t>(12), pp.2073-2082.</a:t>
            </a:r>
          </a:p>
          <a:p>
            <a:pPr algn="just">
              <a:lnSpc>
                <a:spcPct val="150000"/>
              </a:lnSpc>
            </a:pPr>
            <a:r>
              <a:rPr lang="en-US" sz="1600" dirty="0" err="1"/>
              <a:t>Butterick</a:t>
            </a:r>
            <a:r>
              <a:rPr lang="en-US" sz="1600" dirty="0"/>
              <a:t>, M. and Charlwood, A., (2021). HRM and the COVID‐19 pandemic: How can we stop making a bad situation worse?. </a:t>
            </a:r>
            <a:r>
              <a:rPr lang="en-US" sz="1600" i="1" dirty="0"/>
              <a:t>Human Resource Management Journal</a:t>
            </a:r>
            <a:r>
              <a:rPr lang="en-US" sz="1600" dirty="0"/>
              <a:t>, </a:t>
            </a:r>
            <a:r>
              <a:rPr lang="en-US" sz="1600" i="1" dirty="0"/>
              <a:t>31</a:t>
            </a:r>
            <a:r>
              <a:rPr lang="en-US" sz="1600" dirty="0"/>
              <a:t>(4), pp.847-856.</a:t>
            </a:r>
          </a:p>
          <a:p>
            <a:pPr algn="just">
              <a:lnSpc>
                <a:spcPct val="150000"/>
              </a:lnSpc>
            </a:pPr>
            <a:r>
              <a:rPr lang="en-US" sz="1600" dirty="0"/>
              <a:t>Donnelly, R. and Johns, J., (2020). </a:t>
            </a:r>
            <a:r>
              <a:rPr lang="en-US" sz="1600" dirty="0" err="1"/>
              <a:t>Recontextualising</a:t>
            </a:r>
            <a:r>
              <a:rPr lang="en-US" sz="1600" dirty="0"/>
              <a:t> remote working and its HRM in the digital economy: An integrated framework for theory and practice. </a:t>
            </a:r>
            <a:r>
              <a:rPr lang="en-US" sz="1600" i="1" dirty="0"/>
              <a:t>The International Journal of Human Resource Management</a:t>
            </a:r>
            <a:r>
              <a:rPr lang="en-US" sz="1600" dirty="0"/>
              <a:t>, </a:t>
            </a:r>
            <a:r>
              <a:rPr lang="en-US" sz="1600" i="1" dirty="0"/>
              <a:t>32</a:t>
            </a:r>
            <a:r>
              <a:rPr lang="en-US" sz="1600" dirty="0"/>
              <a:t>(1), pp.84-105.</a:t>
            </a:r>
          </a:p>
          <a:p>
            <a:pPr algn="just">
              <a:lnSpc>
                <a:spcPct val="150000"/>
              </a:lnSpc>
            </a:pPr>
            <a:r>
              <a:rPr lang="en-US" sz="1600" dirty="0"/>
              <a:t>Duggan, J., Sherman, U., </a:t>
            </a:r>
            <a:r>
              <a:rPr lang="en-US" sz="1600" dirty="0" err="1"/>
              <a:t>Carbery</a:t>
            </a:r>
            <a:r>
              <a:rPr lang="en-US" sz="1600" dirty="0"/>
              <a:t>, R. and McDonnell, A., (2020). Algorithmic management and app‐work in the gig economy: A research agenda for employment relations and HRM. </a:t>
            </a:r>
            <a:r>
              <a:rPr lang="en-US" sz="1600" i="1" dirty="0"/>
              <a:t>Human Resource Management Journal</a:t>
            </a:r>
            <a:r>
              <a:rPr lang="en-US" sz="1600" dirty="0"/>
              <a:t>, </a:t>
            </a:r>
            <a:r>
              <a:rPr lang="en-US" sz="1600" i="1" dirty="0"/>
              <a:t>30</a:t>
            </a:r>
            <a:r>
              <a:rPr lang="en-US" sz="1600" dirty="0"/>
              <a:t>(1), pp.114-132.</a:t>
            </a:r>
          </a:p>
          <a:p>
            <a:pPr algn="just">
              <a:lnSpc>
                <a:spcPct val="150000"/>
              </a:lnSpc>
            </a:pPr>
            <a:r>
              <a:rPr lang="en-US" sz="1600" dirty="0" err="1"/>
              <a:t>Ringle</a:t>
            </a:r>
            <a:r>
              <a:rPr lang="en-US" sz="1600" dirty="0"/>
              <a:t>, C.M., </a:t>
            </a:r>
            <a:r>
              <a:rPr lang="en-US" sz="1600" dirty="0" err="1"/>
              <a:t>Sarstedt</a:t>
            </a:r>
            <a:r>
              <a:rPr lang="en-US" sz="1600" dirty="0"/>
              <a:t>, M., Mitchell, R. and </a:t>
            </a:r>
            <a:r>
              <a:rPr lang="en-US" sz="1600" dirty="0" err="1"/>
              <a:t>Gudergan</a:t>
            </a:r>
            <a:r>
              <a:rPr lang="en-US" sz="1600" dirty="0"/>
              <a:t>, S.P., (2020). Partial least squares structural equation modeling in HRM research. </a:t>
            </a:r>
            <a:r>
              <a:rPr lang="en-US" sz="1600" i="1" dirty="0"/>
              <a:t>The International Journal of Human Resource Management</a:t>
            </a:r>
            <a:r>
              <a:rPr lang="en-US" sz="1600" dirty="0"/>
              <a:t>, </a:t>
            </a:r>
            <a:r>
              <a:rPr lang="en-US" sz="1600" i="1" dirty="0"/>
              <a:t>31</a:t>
            </a:r>
            <a:r>
              <a:rPr lang="en-US" sz="1600" dirty="0"/>
              <a:t>(12), pp.1617-1643.</a:t>
            </a:r>
          </a:p>
          <a:p>
            <a:pPr algn="just">
              <a:lnSpc>
                <a:spcPct val="150000"/>
              </a:lnSpc>
            </a:pPr>
            <a:r>
              <a:rPr lang="en-US" sz="1600" dirty="0" err="1"/>
              <a:t>Stankevičiūtė</a:t>
            </a:r>
            <a:r>
              <a:rPr lang="en-US" sz="1600" dirty="0"/>
              <a:t>, Ž. and </a:t>
            </a:r>
            <a:r>
              <a:rPr lang="en-US" sz="1600" dirty="0" err="1"/>
              <a:t>Savanevičienė</a:t>
            </a:r>
            <a:r>
              <a:rPr lang="en-US" sz="1600" dirty="0"/>
              <a:t>, A., (2018). Designing sustainable HRM: The core characteristics of emerging field. </a:t>
            </a:r>
            <a:r>
              <a:rPr lang="en-US" sz="1600" i="1" dirty="0"/>
              <a:t>Sustainability</a:t>
            </a:r>
            <a:r>
              <a:rPr lang="en-US" sz="1600" dirty="0"/>
              <a:t>, </a:t>
            </a:r>
            <a:r>
              <a:rPr lang="en-US" sz="1600" i="1" dirty="0"/>
              <a:t>10</a:t>
            </a:r>
            <a:r>
              <a:rPr lang="en-US" sz="1600" dirty="0"/>
              <a:t>(12), p.4798.</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TotalTime>
  <Words>1312</Words>
  <Application>Microsoft Office PowerPoint</Application>
  <PresentationFormat>On-screen Show (4:3)</PresentationFormat>
  <Paragraphs>77</Paragraphs>
  <Slides>10</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   Academic and Employability                           Skills Candidate Name:           Catalin Nicolae Rusu  (2122702)   Lecturer :           Lizeta Demetriou </vt:lpstr>
      <vt:lpstr>Individual presentation</vt:lpstr>
      <vt:lpstr>Employability skills in relation to the intended career</vt:lpstr>
      <vt:lpstr>The skills already have</vt:lpstr>
      <vt:lpstr>The skills I need to improve</vt:lpstr>
      <vt:lpstr>SWOT analysis</vt:lpstr>
      <vt:lpstr>Contd</vt:lpstr>
      <vt:lpstr>Personal Development Plan</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19</cp:revision>
  <dcterms:created xsi:type="dcterms:W3CDTF">2022-04-01T17:29:01Z</dcterms:created>
  <dcterms:modified xsi:type="dcterms:W3CDTF">2022-04-11T11:04:01Z</dcterms:modified>
</cp:coreProperties>
</file>