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4" r:id="rId2"/>
    <p:sldId id="256" r:id="rId3"/>
    <p:sldId id="257" r:id="rId4"/>
    <p:sldId id="258" r:id="rId5"/>
    <p:sldId id="259" r:id="rId6"/>
    <p:sldId id="260" r:id="rId7"/>
    <p:sldId id="261" r:id="rId8"/>
    <p:sldId id="262" r:id="rId9"/>
    <p:sldId id="265" r:id="rId10"/>
    <p:sldId id="266" r:id="rId11"/>
    <p:sldId id="267" r:id="rId12"/>
    <p:sldId id="268" r:id="rId13"/>
    <p:sldId id="269" r:id="rId14"/>
    <p:sldId id="293" r:id="rId15"/>
    <p:sldId id="292"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94" r:id="rId32"/>
    <p:sldId id="291"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69C8DC1-5808-4D32-A52B-00FFEB5919F8}">
          <p14:sldIdLst>
            <p14:sldId id="264"/>
            <p14:sldId id="256"/>
            <p14:sldId id="257"/>
            <p14:sldId id="258"/>
            <p14:sldId id="259"/>
            <p14:sldId id="260"/>
            <p14:sldId id="261"/>
            <p14:sldId id="262"/>
            <p14:sldId id="265"/>
            <p14:sldId id="266"/>
            <p14:sldId id="267"/>
            <p14:sldId id="268"/>
            <p14:sldId id="269"/>
          </p14:sldIdLst>
        </p14:section>
        <p14:section name="Untitled Section" id="{A3BFF754-930F-4D25-B216-8CE0D48AEFCC}">
          <p14:sldIdLst>
            <p14:sldId id="293"/>
          </p14:sldIdLst>
        </p14:section>
        <p14:section name="Untitled Section" id="{D082CD56-6997-416E-950B-5D27B9E18A13}">
          <p14:sldIdLst>
            <p14:sldId id="292"/>
            <p14:sldId id="271"/>
            <p14:sldId id="272"/>
            <p14:sldId id="273"/>
            <p14:sldId id="274"/>
            <p14:sldId id="275"/>
            <p14:sldId id="276"/>
            <p14:sldId id="277"/>
            <p14:sldId id="278"/>
            <p14:sldId id="279"/>
            <p14:sldId id="280"/>
            <p14:sldId id="281"/>
            <p14:sldId id="282"/>
            <p14:sldId id="283"/>
            <p14:sldId id="284"/>
            <p14:sldId id="285"/>
            <p14:sldId id="294"/>
            <p14:sldId id="29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36"/>
  </p:normalViewPr>
  <p:slideViewPr>
    <p:cSldViewPr snapToGrid="0" snapToObjects="1">
      <p:cViewPr varScale="1">
        <p:scale>
          <a:sx n="81" d="100"/>
          <a:sy n="81" d="100"/>
        </p:scale>
        <p:origin x="917"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BAEB5-C6CF-4EFB-BCA5-CFEA8EE7C4F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A88A87DB-BB23-4127-B18F-EA052EC948AE}">
      <dgm:prSet/>
      <dgm:spPr/>
      <dgm:t>
        <a:bodyPr/>
        <a:lstStyle/>
        <a:p>
          <a:r>
            <a:rPr lang="en-US"/>
            <a:t>Total Reward includes pay, benefits, progression</a:t>
          </a:r>
        </a:p>
      </dgm:t>
    </dgm:pt>
    <dgm:pt modelId="{B4FA4C2A-9FD7-4748-BA5A-0B3E510DE65D}" type="parTrans" cxnId="{957AC040-EC4F-471C-B429-6968F0275A6D}">
      <dgm:prSet/>
      <dgm:spPr/>
      <dgm:t>
        <a:bodyPr/>
        <a:lstStyle/>
        <a:p>
          <a:endParaRPr lang="en-US"/>
        </a:p>
      </dgm:t>
    </dgm:pt>
    <dgm:pt modelId="{6209083D-93A1-4395-AB9E-99FA419F51D1}" type="sibTrans" cxnId="{957AC040-EC4F-471C-B429-6968F0275A6D}">
      <dgm:prSet/>
      <dgm:spPr/>
      <dgm:t>
        <a:bodyPr/>
        <a:lstStyle/>
        <a:p>
          <a:endParaRPr lang="en-US"/>
        </a:p>
      </dgm:t>
    </dgm:pt>
    <dgm:pt modelId="{0704D2DD-673C-4982-8DA8-1E766FF8E321}">
      <dgm:prSet/>
      <dgm:spPr/>
      <dgm:t>
        <a:bodyPr/>
        <a:lstStyle/>
        <a:p>
          <a:r>
            <a:rPr lang="en-US"/>
            <a:t>Non-financial elements also matter (recognition, wellbeing)</a:t>
          </a:r>
        </a:p>
      </dgm:t>
    </dgm:pt>
    <dgm:pt modelId="{87C54F47-3C95-43E3-AC60-CB27A18C9452}" type="parTrans" cxnId="{2F5ABBE8-5511-4035-BB23-742ADF43F21D}">
      <dgm:prSet/>
      <dgm:spPr/>
      <dgm:t>
        <a:bodyPr/>
        <a:lstStyle/>
        <a:p>
          <a:endParaRPr lang="en-US"/>
        </a:p>
      </dgm:t>
    </dgm:pt>
    <dgm:pt modelId="{AFA33BE9-71D1-4232-98FA-ADB3F623C4F2}" type="sibTrans" cxnId="{2F5ABBE8-5511-4035-BB23-742ADF43F21D}">
      <dgm:prSet/>
      <dgm:spPr/>
      <dgm:t>
        <a:bodyPr/>
        <a:lstStyle/>
        <a:p>
          <a:endParaRPr lang="en-US"/>
        </a:p>
      </dgm:t>
    </dgm:pt>
    <dgm:pt modelId="{88886DF9-917F-4030-9BF3-40C26ECAAC31}">
      <dgm:prSet/>
      <dgm:spPr/>
      <dgm:t>
        <a:bodyPr/>
        <a:lstStyle/>
        <a:p>
          <a:r>
            <a:rPr lang="en-US"/>
            <a:t>Supports attraction, motivation, and retention</a:t>
          </a:r>
        </a:p>
      </dgm:t>
    </dgm:pt>
    <dgm:pt modelId="{89038D1C-4B9A-4417-915A-A1F5D604C46C}" type="parTrans" cxnId="{A795E2CF-DD6E-4BF9-AF06-FB2A19F744B9}">
      <dgm:prSet/>
      <dgm:spPr/>
      <dgm:t>
        <a:bodyPr/>
        <a:lstStyle/>
        <a:p>
          <a:endParaRPr lang="en-US"/>
        </a:p>
      </dgm:t>
    </dgm:pt>
    <dgm:pt modelId="{8CD555D0-1B62-4F53-8188-509B4088AB44}" type="sibTrans" cxnId="{A795E2CF-DD6E-4BF9-AF06-FB2A19F744B9}">
      <dgm:prSet/>
      <dgm:spPr/>
      <dgm:t>
        <a:bodyPr/>
        <a:lstStyle/>
        <a:p>
          <a:endParaRPr lang="en-US"/>
        </a:p>
      </dgm:t>
    </dgm:pt>
    <dgm:pt modelId="{B52826F7-6D4F-479E-B429-1ADC80615138}">
      <dgm:prSet/>
      <dgm:spPr/>
      <dgm:t>
        <a:bodyPr/>
        <a:lstStyle/>
        <a:p>
          <a:r>
            <a:rPr lang="en-GB" dirty="0"/>
            <a:t>SHERIFE ALEKSIEVA</a:t>
          </a:r>
          <a:endParaRPr lang="en-US" dirty="0"/>
        </a:p>
      </dgm:t>
    </dgm:pt>
    <dgm:pt modelId="{5B99F28A-C088-42EA-8ABF-3B863305C849}" type="parTrans" cxnId="{DD8E5D9F-D715-4303-A613-C4AADA089BD6}">
      <dgm:prSet/>
      <dgm:spPr/>
      <dgm:t>
        <a:bodyPr/>
        <a:lstStyle/>
        <a:p>
          <a:endParaRPr lang="en-US"/>
        </a:p>
      </dgm:t>
    </dgm:pt>
    <dgm:pt modelId="{0AEF0C12-0674-4997-BE58-6CC22A71AA7B}" type="sibTrans" cxnId="{DD8E5D9F-D715-4303-A613-C4AADA089BD6}">
      <dgm:prSet/>
      <dgm:spPr/>
      <dgm:t>
        <a:bodyPr/>
        <a:lstStyle/>
        <a:p>
          <a:endParaRPr lang="en-US"/>
        </a:p>
      </dgm:t>
    </dgm:pt>
    <dgm:pt modelId="{280ADF2E-41C2-4A83-86D9-D208F45424EF}">
      <dgm:prSet/>
      <dgm:spPr/>
      <dgm:t>
        <a:bodyPr/>
        <a:lstStyle/>
        <a:p>
          <a:r>
            <a:rPr lang="en-GB" dirty="0"/>
            <a:t>ID:2211682     </a:t>
          </a:r>
          <a:endParaRPr lang="en-US" dirty="0"/>
        </a:p>
      </dgm:t>
    </dgm:pt>
    <dgm:pt modelId="{F6C95464-DCD4-4306-9767-058841B50FFB}" type="parTrans" cxnId="{BD9C6EF7-6F26-4688-A1D2-9FB287B97054}">
      <dgm:prSet/>
      <dgm:spPr/>
      <dgm:t>
        <a:bodyPr/>
        <a:lstStyle/>
        <a:p>
          <a:endParaRPr lang="en-US"/>
        </a:p>
      </dgm:t>
    </dgm:pt>
    <dgm:pt modelId="{E6B0D899-FCE5-4824-AC82-464DAD388BC2}" type="sibTrans" cxnId="{BD9C6EF7-6F26-4688-A1D2-9FB287B97054}">
      <dgm:prSet/>
      <dgm:spPr/>
      <dgm:t>
        <a:bodyPr/>
        <a:lstStyle/>
        <a:p>
          <a:endParaRPr lang="en-US"/>
        </a:p>
      </dgm:t>
    </dgm:pt>
    <dgm:pt modelId="{29DA956B-1955-DF43-ACD6-91DDA43E7D80}">
      <dgm:prSet/>
      <dgm:spPr/>
      <dgm:t>
        <a:bodyPr/>
        <a:lstStyle/>
        <a:p>
          <a:endParaRPr lang="en-US" dirty="0"/>
        </a:p>
      </dgm:t>
    </dgm:pt>
    <dgm:pt modelId="{56658C73-571B-9444-A003-3C4A505B54CC}" type="parTrans" cxnId="{4A446F48-8547-5040-AB5C-1FB3E4DC7DD2}">
      <dgm:prSet/>
      <dgm:spPr/>
      <dgm:t>
        <a:bodyPr/>
        <a:lstStyle/>
        <a:p>
          <a:endParaRPr lang="en-GB"/>
        </a:p>
      </dgm:t>
    </dgm:pt>
    <dgm:pt modelId="{8D150A49-F7B9-E446-BF9B-EF373ABEE07C}" type="sibTrans" cxnId="{4A446F48-8547-5040-AB5C-1FB3E4DC7DD2}">
      <dgm:prSet/>
      <dgm:spPr/>
      <dgm:t>
        <a:bodyPr/>
        <a:lstStyle/>
        <a:p>
          <a:endParaRPr lang="en-GB"/>
        </a:p>
      </dgm:t>
    </dgm:pt>
    <dgm:pt modelId="{F0F6F2B8-0F82-8942-A980-8E6640A9D618}">
      <dgm:prSet/>
      <dgm:spPr/>
      <dgm:t>
        <a:bodyPr/>
        <a:lstStyle/>
        <a:p>
          <a:pPr>
            <a:buNone/>
          </a:pPr>
          <a:r>
            <a:rPr lang="en-GB" b="1" dirty="0"/>
            <a:t>      </a:t>
          </a:r>
          <a:r>
            <a:rPr lang="bg-BG" b="1" dirty="0"/>
            <a:t>                               </a:t>
          </a:r>
          <a:endParaRPr lang="en-US" dirty="0"/>
        </a:p>
      </dgm:t>
    </dgm:pt>
    <dgm:pt modelId="{D3E90C08-7D28-B945-908C-24EBA9C0DE30}" type="parTrans" cxnId="{4B50E773-6401-884D-A10D-4FFCF5792451}">
      <dgm:prSet/>
      <dgm:spPr/>
      <dgm:t>
        <a:bodyPr/>
        <a:lstStyle/>
        <a:p>
          <a:endParaRPr lang="en-GB"/>
        </a:p>
      </dgm:t>
    </dgm:pt>
    <dgm:pt modelId="{0D48C263-8875-4C48-9542-885604EB6B2E}" type="sibTrans" cxnId="{4B50E773-6401-884D-A10D-4FFCF5792451}">
      <dgm:prSet/>
      <dgm:spPr/>
      <dgm:t>
        <a:bodyPr/>
        <a:lstStyle/>
        <a:p>
          <a:endParaRPr lang="en-GB"/>
        </a:p>
      </dgm:t>
    </dgm:pt>
    <dgm:pt modelId="{6EFD0053-F38D-3E4E-BF20-42C102CB02B4}" type="pres">
      <dgm:prSet presAssocID="{DC0BAEB5-C6CF-4EFB-BCA5-CFEA8EE7C4FE}" presName="vert0" presStyleCnt="0">
        <dgm:presLayoutVars>
          <dgm:dir/>
          <dgm:animOne val="branch"/>
          <dgm:animLvl val="lvl"/>
        </dgm:presLayoutVars>
      </dgm:prSet>
      <dgm:spPr/>
    </dgm:pt>
    <dgm:pt modelId="{255DA09C-04B7-084A-9984-38134E6B540F}" type="pres">
      <dgm:prSet presAssocID="{A88A87DB-BB23-4127-B18F-EA052EC948AE}" presName="thickLine" presStyleLbl="alignNode1" presStyleIdx="0" presStyleCnt="7"/>
      <dgm:spPr/>
    </dgm:pt>
    <dgm:pt modelId="{F17452DF-0D6C-5B4A-9583-AF11DF9DA882}" type="pres">
      <dgm:prSet presAssocID="{A88A87DB-BB23-4127-B18F-EA052EC948AE}" presName="horz1" presStyleCnt="0"/>
      <dgm:spPr/>
    </dgm:pt>
    <dgm:pt modelId="{7FD1A7EB-ED3D-9F4B-85F9-31E93DA548D6}" type="pres">
      <dgm:prSet presAssocID="{A88A87DB-BB23-4127-B18F-EA052EC948AE}" presName="tx1" presStyleLbl="revTx" presStyleIdx="0" presStyleCnt="7"/>
      <dgm:spPr/>
    </dgm:pt>
    <dgm:pt modelId="{7150D11C-4D1A-C94F-A760-426015003283}" type="pres">
      <dgm:prSet presAssocID="{A88A87DB-BB23-4127-B18F-EA052EC948AE}" presName="vert1" presStyleCnt="0"/>
      <dgm:spPr/>
    </dgm:pt>
    <dgm:pt modelId="{02A26D2B-D759-5647-9DC9-C57399CFEAD0}" type="pres">
      <dgm:prSet presAssocID="{0704D2DD-673C-4982-8DA8-1E766FF8E321}" presName="thickLine" presStyleLbl="alignNode1" presStyleIdx="1" presStyleCnt="7"/>
      <dgm:spPr/>
    </dgm:pt>
    <dgm:pt modelId="{0CB3BCCA-2E17-A94C-B1BE-786C0F358467}" type="pres">
      <dgm:prSet presAssocID="{0704D2DD-673C-4982-8DA8-1E766FF8E321}" presName="horz1" presStyleCnt="0"/>
      <dgm:spPr/>
    </dgm:pt>
    <dgm:pt modelId="{7575F5BF-065D-3C40-98AE-E6233D259CBD}" type="pres">
      <dgm:prSet presAssocID="{0704D2DD-673C-4982-8DA8-1E766FF8E321}" presName="tx1" presStyleLbl="revTx" presStyleIdx="1" presStyleCnt="7"/>
      <dgm:spPr/>
    </dgm:pt>
    <dgm:pt modelId="{34AD5073-448A-9945-AFF2-593DB25CD951}" type="pres">
      <dgm:prSet presAssocID="{0704D2DD-673C-4982-8DA8-1E766FF8E321}" presName="vert1" presStyleCnt="0"/>
      <dgm:spPr/>
    </dgm:pt>
    <dgm:pt modelId="{E3D242F6-6083-F441-B5DE-5D5533C8EAF0}" type="pres">
      <dgm:prSet presAssocID="{88886DF9-917F-4030-9BF3-40C26ECAAC31}" presName="thickLine" presStyleLbl="alignNode1" presStyleIdx="2" presStyleCnt="7"/>
      <dgm:spPr/>
    </dgm:pt>
    <dgm:pt modelId="{8572EA06-D683-6840-BB75-AA733849FB69}" type="pres">
      <dgm:prSet presAssocID="{88886DF9-917F-4030-9BF3-40C26ECAAC31}" presName="horz1" presStyleCnt="0"/>
      <dgm:spPr/>
    </dgm:pt>
    <dgm:pt modelId="{63308D6A-0D07-6F4D-86FE-54CA5B9F7ADC}" type="pres">
      <dgm:prSet presAssocID="{88886DF9-917F-4030-9BF3-40C26ECAAC31}" presName="tx1" presStyleLbl="revTx" presStyleIdx="2" presStyleCnt="7"/>
      <dgm:spPr/>
    </dgm:pt>
    <dgm:pt modelId="{1202557C-B963-C545-A25C-A86F1975D8A7}" type="pres">
      <dgm:prSet presAssocID="{88886DF9-917F-4030-9BF3-40C26ECAAC31}" presName="vert1" presStyleCnt="0"/>
      <dgm:spPr/>
    </dgm:pt>
    <dgm:pt modelId="{29CF2905-ED14-4B49-8DAF-D6FAED4196C6}" type="pres">
      <dgm:prSet presAssocID="{B52826F7-6D4F-479E-B429-1ADC80615138}" presName="thickLine" presStyleLbl="alignNode1" presStyleIdx="3" presStyleCnt="7"/>
      <dgm:spPr/>
    </dgm:pt>
    <dgm:pt modelId="{56D4F80C-3E3D-F247-B1DE-C1375D422D5B}" type="pres">
      <dgm:prSet presAssocID="{B52826F7-6D4F-479E-B429-1ADC80615138}" presName="horz1" presStyleCnt="0"/>
      <dgm:spPr/>
    </dgm:pt>
    <dgm:pt modelId="{D9A3842F-E114-5244-97B6-6BF0D1FF100E}" type="pres">
      <dgm:prSet presAssocID="{B52826F7-6D4F-479E-B429-1ADC80615138}" presName="tx1" presStyleLbl="revTx" presStyleIdx="3" presStyleCnt="7"/>
      <dgm:spPr/>
    </dgm:pt>
    <dgm:pt modelId="{84B81297-92D1-C74A-ADFB-7D23D7DB9BB6}" type="pres">
      <dgm:prSet presAssocID="{B52826F7-6D4F-479E-B429-1ADC80615138}" presName="vert1" presStyleCnt="0"/>
      <dgm:spPr/>
    </dgm:pt>
    <dgm:pt modelId="{DFB2C9D4-9EFD-6048-BDBE-9E179481805B}" type="pres">
      <dgm:prSet presAssocID="{280ADF2E-41C2-4A83-86D9-D208F45424EF}" presName="thickLine" presStyleLbl="alignNode1" presStyleIdx="4" presStyleCnt="7"/>
      <dgm:spPr/>
    </dgm:pt>
    <dgm:pt modelId="{CAFED62E-0D5E-AD49-BC33-025263E5A7CC}" type="pres">
      <dgm:prSet presAssocID="{280ADF2E-41C2-4A83-86D9-D208F45424EF}" presName="horz1" presStyleCnt="0"/>
      <dgm:spPr/>
    </dgm:pt>
    <dgm:pt modelId="{147A634A-282F-7940-B9AE-F6AD1AB83528}" type="pres">
      <dgm:prSet presAssocID="{280ADF2E-41C2-4A83-86D9-D208F45424EF}" presName="tx1" presStyleLbl="revTx" presStyleIdx="4" presStyleCnt="7"/>
      <dgm:spPr/>
    </dgm:pt>
    <dgm:pt modelId="{9DA1D5A9-026F-AE40-90C6-A6C1A8FE6C44}" type="pres">
      <dgm:prSet presAssocID="{280ADF2E-41C2-4A83-86D9-D208F45424EF}" presName="vert1" presStyleCnt="0"/>
      <dgm:spPr/>
    </dgm:pt>
    <dgm:pt modelId="{E4D64F6A-73E4-5E40-BAA8-6C9E22491351}" type="pres">
      <dgm:prSet presAssocID="{29DA956B-1955-DF43-ACD6-91DDA43E7D80}" presName="thickLine" presStyleLbl="alignNode1" presStyleIdx="5" presStyleCnt="7"/>
      <dgm:spPr/>
    </dgm:pt>
    <dgm:pt modelId="{07DF7362-8F31-9E4E-A1A7-3342CFD9B60F}" type="pres">
      <dgm:prSet presAssocID="{29DA956B-1955-DF43-ACD6-91DDA43E7D80}" presName="horz1" presStyleCnt="0"/>
      <dgm:spPr/>
    </dgm:pt>
    <dgm:pt modelId="{92CF2992-5EA0-6C45-81B4-E7C3AAD4C486}" type="pres">
      <dgm:prSet presAssocID="{29DA956B-1955-DF43-ACD6-91DDA43E7D80}" presName="tx1" presStyleLbl="revTx" presStyleIdx="5" presStyleCnt="7"/>
      <dgm:spPr/>
    </dgm:pt>
    <dgm:pt modelId="{61C84B5A-B019-134B-97D0-12CD3F7D7A47}" type="pres">
      <dgm:prSet presAssocID="{29DA956B-1955-DF43-ACD6-91DDA43E7D80}" presName="vert1" presStyleCnt="0"/>
      <dgm:spPr/>
    </dgm:pt>
    <dgm:pt modelId="{07EDE7F6-324E-9B40-9708-ECE5B717B783}" type="pres">
      <dgm:prSet presAssocID="{F0F6F2B8-0F82-8942-A980-8E6640A9D618}" presName="thickLine" presStyleLbl="alignNode1" presStyleIdx="6" presStyleCnt="7"/>
      <dgm:spPr/>
    </dgm:pt>
    <dgm:pt modelId="{6A45F35D-2D74-8A48-B0F5-04D8DC2D9F74}" type="pres">
      <dgm:prSet presAssocID="{F0F6F2B8-0F82-8942-A980-8E6640A9D618}" presName="horz1" presStyleCnt="0"/>
      <dgm:spPr/>
    </dgm:pt>
    <dgm:pt modelId="{62E52CEC-B920-A14C-974D-1238181603A4}" type="pres">
      <dgm:prSet presAssocID="{F0F6F2B8-0F82-8942-A980-8E6640A9D618}" presName="tx1" presStyleLbl="revTx" presStyleIdx="6" presStyleCnt="7"/>
      <dgm:spPr/>
    </dgm:pt>
    <dgm:pt modelId="{286D0EA1-BAD3-204B-A0CB-A8B0EEFCB154}" type="pres">
      <dgm:prSet presAssocID="{F0F6F2B8-0F82-8942-A980-8E6640A9D618}" presName="vert1" presStyleCnt="0"/>
      <dgm:spPr/>
    </dgm:pt>
  </dgm:ptLst>
  <dgm:cxnLst>
    <dgm:cxn modelId="{44663203-ABC6-AF4B-8879-0C89D393059D}" type="presOf" srcId="{88886DF9-917F-4030-9BF3-40C26ECAAC31}" destId="{63308D6A-0D07-6F4D-86FE-54CA5B9F7ADC}" srcOrd="0" destOrd="0" presId="urn:microsoft.com/office/officeart/2008/layout/LinedList"/>
    <dgm:cxn modelId="{7A87CE3A-F641-C34D-A27E-8360104989D7}" type="presOf" srcId="{0704D2DD-673C-4982-8DA8-1E766FF8E321}" destId="{7575F5BF-065D-3C40-98AE-E6233D259CBD}" srcOrd="0" destOrd="0" presId="urn:microsoft.com/office/officeart/2008/layout/LinedList"/>
    <dgm:cxn modelId="{B3E59C3B-D596-2C40-99F9-F4A118E791E7}" type="presOf" srcId="{DC0BAEB5-C6CF-4EFB-BCA5-CFEA8EE7C4FE}" destId="{6EFD0053-F38D-3E4E-BF20-42C102CB02B4}" srcOrd="0" destOrd="0" presId="urn:microsoft.com/office/officeart/2008/layout/LinedList"/>
    <dgm:cxn modelId="{957AC040-EC4F-471C-B429-6968F0275A6D}" srcId="{DC0BAEB5-C6CF-4EFB-BCA5-CFEA8EE7C4FE}" destId="{A88A87DB-BB23-4127-B18F-EA052EC948AE}" srcOrd="0" destOrd="0" parTransId="{B4FA4C2A-9FD7-4748-BA5A-0B3E510DE65D}" sibTransId="{6209083D-93A1-4395-AB9E-99FA419F51D1}"/>
    <dgm:cxn modelId="{6AE9E245-48A6-6A44-BC1B-90DE6E4842CC}" type="presOf" srcId="{A88A87DB-BB23-4127-B18F-EA052EC948AE}" destId="{7FD1A7EB-ED3D-9F4B-85F9-31E93DA548D6}" srcOrd="0" destOrd="0" presId="urn:microsoft.com/office/officeart/2008/layout/LinedList"/>
    <dgm:cxn modelId="{4A446F48-8547-5040-AB5C-1FB3E4DC7DD2}" srcId="{DC0BAEB5-C6CF-4EFB-BCA5-CFEA8EE7C4FE}" destId="{29DA956B-1955-DF43-ACD6-91DDA43E7D80}" srcOrd="5" destOrd="0" parTransId="{56658C73-571B-9444-A003-3C4A505B54CC}" sibTransId="{8D150A49-F7B9-E446-BF9B-EF373ABEE07C}"/>
    <dgm:cxn modelId="{4B50E773-6401-884D-A10D-4FFCF5792451}" srcId="{DC0BAEB5-C6CF-4EFB-BCA5-CFEA8EE7C4FE}" destId="{F0F6F2B8-0F82-8942-A980-8E6640A9D618}" srcOrd="6" destOrd="0" parTransId="{D3E90C08-7D28-B945-908C-24EBA9C0DE30}" sibTransId="{0D48C263-8875-4C48-9542-885604EB6B2E}"/>
    <dgm:cxn modelId="{A89ECC8C-6C4F-AB48-9A6E-EF5D5CA7D8E0}" type="presOf" srcId="{29DA956B-1955-DF43-ACD6-91DDA43E7D80}" destId="{92CF2992-5EA0-6C45-81B4-E7C3AAD4C486}" srcOrd="0" destOrd="0" presId="urn:microsoft.com/office/officeart/2008/layout/LinedList"/>
    <dgm:cxn modelId="{DD8E5D9F-D715-4303-A613-C4AADA089BD6}" srcId="{DC0BAEB5-C6CF-4EFB-BCA5-CFEA8EE7C4FE}" destId="{B52826F7-6D4F-479E-B429-1ADC80615138}" srcOrd="3" destOrd="0" parTransId="{5B99F28A-C088-42EA-8ABF-3B863305C849}" sibTransId="{0AEF0C12-0674-4997-BE58-6CC22A71AA7B}"/>
    <dgm:cxn modelId="{51E442CC-1833-ED4C-97C8-E44094F24A01}" type="presOf" srcId="{280ADF2E-41C2-4A83-86D9-D208F45424EF}" destId="{147A634A-282F-7940-B9AE-F6AD1AB83528}" srcOrd="0" destOrd="0" presId="urn:microsoft.com/office/officeart/2008/layout/LinedList"/>
    <dgm:cxn modelId="{A795E2CF-DD6E-4BF9-AF06-FB2A19F744B9}" srcId="{DC0BAEB5-C6CF-4EFB-BCA5-CFEA8EE7C4FE}" destId="{88886DF9-917F-4030-9BF3-40C26ECAAC31}" srcOrd="2" destOrd="0" parTransId="{89038D1C-4B9A-4417-915A-A1F5D604C46C}" sibTransId="{8CD555D0-1B62-4F53-8188-509B4088AB44}"/>
    <dgm:cxn modelId="{99B006E1-89AF-694C-994A-AF53F5980E0C}" type="presOf" srcId="{B52826F7-6D4F-479E-B429-1ADC80615138}" destId="{D9A3842F-E114-5244-97B6-6BF0D1FF100E}" srcOrd="0" destOrd="0" presId="urn:microsoft.com/office/officeart/2008/layout/LinedList"/>
    <dgm:cxn modelId="{97CFC7E6-3C28-604A-8D4B-1A81C4A96A08}" type="presOf" srcId="{F0F6F2B8-0F82-8942-A980-8E6640A9D618}" destId="{62E52CEC-B920-A14C-974D-1238181603A4}" srcOrd="0" destOrd="0" presId="urn:microsoft.com/office/officeart/2008/layout/LinedList"/>
    <dgm:cxn modelId="{2F5ABBE8-5511-4035-BB23-742ADF43F21D}" srcId="{DC0BAEB5-C6CF-4EFB-BCA5-CFEA8EE7C4FE}" destId="{0704D2DD-673C-4982-8DA8-1E766FF8E321}" srcOrd="1" destOrd="0" parTransId="{87C54F47-3C95-43E3-AC60-CB27A18C9452}" sibTransId="{AFA33BE9-71D1-4232-98FA-ADB3F623C4F2}"/>
    <dgm:cxn modelId="{BD9C6EF7-6F26-4688-A1D2-9FB287B97054}" srcId="{DC0BAEB5-C6CF-4EFB-BCA5-CFEA8EE7C4FE}" destId="{280ADF2E-41C2-4A83-86D9-D208F45424EF}" srcOrd="4" destOrd="0" parTransId="{F6C95464-DCD4-4306-9767-058841B50FFB}" sibTransId="{E6B0D899-FCE5-4824-AC82-464DAD388BC2}"/>
    <dgm:cxn modelId="{9B81805B-90A1-CC49-BFC7-11595EFD4027}" type="presParOf" srcId="{6EFD0053-F38D-3E4E-BF20-42C102CB02B4}" destId="{255DA09C-04B7-084A-9984-38134E6B540F}" srcOrd="0" destOrd="0" presId="urn:microsoft.com/office/officeart/2008/layout/LinedList"/>
    <dgm:cxn modelId="{5B65C7ED-45A9-A747-B152-A22F4BE28A7A}" type="presParOf" srcId="{6EFD0053-F38D-3E4E-BF20-42C102CB02B4}" destId="{F17452DF-0D6C-5B4A-9583-AF11DF9DA882}" srcOrd="1" destOrd="0" presId="urn:microsoft.com/office/officeart/2008/layout/LinedList"/>
    <dgm:cxn modelId="{FAAFB198-19CF-0A4C-A86A-05B16C63F0A1}" type="presParOf" srcId="{F17452DF-0D6C-5B4A-9583-AF11DF9DA882}" destId="{7FD1A7EB-ED3D-9F4B-85F9-31E93DA548D6}" srcOrd="0" destOrd="0" presId="urn:microsoft.com/office/officeart/2008/layout/LinedList"/>
    <dgm:cxn modelId="{2F9EE4C5-1DB6-CB4B-B6F1-F0E9307A1DBE}" type="presParOf" srcId="{F17452DF-0D6C-5B4A-9583-AF11DF9DA882}" destId="{7150D11C-4D1A-C94F-A760-426015003283}" srcOrd="1" destOrd="0" presId="urn:microsoft.com/office/officeart/2008/layout/LinedList"/>
    <dgm:cxn modelId="{F58EDFA0-820E-B248-B024-688D7A7A056E}" type="presParOf" srcId="{6EFD0053-F38D-3E4E-BF20-42C102CB02B4}" destId="{02A26D2B-D759-5647-9DC9-C57399CFEAD0}" srcOrd="2" destOrd="0" presId="urn:microsoft.com/office/officeart/2008/layout/LinedList"/>
    <dgm:cxn modelId="{E87BE71C-A5C6-2542-A7F2-9FE49476248F}" type="presParOf" srcId="{6EFD0053-F38D-3E4E-BF20-42C102CB02B4}" destId="{0CB3BCCA-2E17-A94C-B1BE-786C0F358467}" srcOrd="3" destOrd="0" presId="urn:microsoft.com/office/officeart/2008/layout/LinedList"/>
    <dgm:cxn modelId="{482E6F25-E07D-4B44-BD6C-5E4758A3364E}" type="presParOf" srcId="{0CB3BCCA-2E17-A94C-B1BE-786C0F358467}" destId="{7575F5BF-065D-3C40-98AE-E6233D259CBD}" srcOrd="0" destOrd="0" presId="urn:microsoft.com/office/officeart/2008/layout/LinedList"/>
    <dgm:cxn modelId="{D0FA5263-FE9A-1740-80C2-8ADCC2691BED}" type="presParOf" srcId="{0CB3BCCA-2E17-A94C-B1BE-786C0F358467}" destId="{34AD5073-448A-9945-AFF2-593DB25CD951}" srcOrd="1" destOrd="0" presId="urn:microsoft.com/office/officeart/2008/layout/LinedList"/>
    <dgm:cxn modelId="{F8BC4CF7-C3C2-DF4F-B20D-C659C414BB3B}" type="presParOf" srcId="{6EFD0053-F38D-3E4E-BF20-42C102CB02B4}" destId="{E3D242F6-6083-F441-B5DE-5D5533C8EAF0}" srcOrd="4" destOrd="0" presId="urn:microsoft.com/office/officeart/2008/layout/LinedList"/>
    <dgm:cxn modelId="{0A9EE9C4-A170-6347-9931-B7057AE515AB}" type="presParOf" srcId="{6EFD0053-F38D-3E4E-BF20-42C102CB02B4}" destId="{8572EA06-D683-6840-BB75-AA733849FB69}" srcOrd="5" destOrd="0" presId="urn:microsoft.com/office/officeart/2008/layout/LinedList"/>
    <dgm:cxn modelId="{5C459A64-442E-104D-903E-0D43C8214FF8}" type="presParOf" srcId="{8572EA06-D683-6840-BB75-AA733849FB69}" destId="{63308D6A-0D07-6F4D-86FE-54CA5B9F7ADC}" srcOrd="0" destOrd="0" presId="urn:microsoft.com/office/officeart/2008/layout/LinedList"/>
    <dgm:cxn modelId="{AF24F426-25CA-F248-A2F6-8A0ED17FBFF6}" type="presParOf" srcId="{8572EA06-D683-6840-BB75-AA733849FB69}" destId="{1202557C-B963-C545-A25C-A86F1975D8A7}" srcOrd="1" destOrd="0" presId="urn:microsoft.com/office/officeart/2008/layout/LinedList"/>
    <dgm:cxn modelId="{83AB82BD-15ED-354C-A94E-FA593737FC94}" type="presParOf" srcId="{6EFD0053-F38D-3E4E-BF20-42C102CB02B4}" destId="{29CF2905-ED14-4B49-8DAF-D6FAED4196C6}" srcOrd="6" destOrd="0" presId="urn:microsoft.com/office/officeart/2008/layout/LinedList"/>
    <dgm:cxn modelId="{6F949E5C-26EE-6F47-B5AB-61F6877C154B}" type="presParOf" srcId="{6EFD0053-F38D-3E4E-BF20-42C102CB02B4}" destId="{56D4F80C-3E3D-F247-B1DE-C1375D422D5B}" srcOrd="7" destOrd="0" presId="urn:microsoft.com/office/officeart/2008/layout/LinedList"/>
    <dgm:cxn modelId="{E415119C-480D-E847-AF4D-0E5710E5E661}" type="presParOf" srcId="{56D4F80C-3E3D-F247-B1DE-C1375D422D5B}" destId="{D9A3842F-E114-5244-97B6-6BF0D1FF100E}" srcOrd="0" destOrd="0" presId="urn:microsoft.com/office/officeart/2008/layout/LinedList"/>
    <dgm:cxn modelId="{2FBD874F-00CA-9542-9CE8-4504F856FB39}" type="presParOf" srcId="{56D4F80C-3E3D-F247-B1DE-C1375D422D5B}" destId="{84B81297-92D1-C74A-ADFB-7D23D7DB9BB6}" srcOrd="1" destOrd="0" presId="urn:microsoft.com/office/officeart/2008/layout/LinedList"/>
    <dgm:cxn modelId="{545B4E58-D140-0E49-B6F9-C43C6E7E301E}" type="presParOf" srcId="{6EFD0053-F38D-3E4E-BF20-42C102CB02B4}" destId="{DFB2C9D4-9EFD-6048-BDBE-9E179481805B}" srcOrd="8" destOrd="0" presId="urn:microsoft.com/office/officeart/2008/layout/LinedList"/>
    <dgm:cxn modelId="{247ACCD7-E5BC-2A46-A6F3-D794BC9B249B}" type="presParOf" srcId="{6EFD0053-F38D-3E4E-BF20-42C102CB02B4}" destId="{CAFED62E-0D5E-AD49-BC33-025263E5A7CC}" srcOrd="9" destOrd="0" presId="urn:microsoft.com/office/officeart/2008/layout/LinedList"/>
    <dgm:cxn modelId="{7897AFE6-A9BB-7D4E-9BFF-0FF6C6F4DD5B}" type="presParOf" srcId="{CAFED62E-0D5E-AD49-BC33-025263E5A7CC}" destId="{147A634A-282F-7940-B9AE-F6AD1AB83528}" srcOrd="0" destOrd="0" presId="urn:microsoft.com/office/officeart/2008/layout/LinedList"/>
    <dgm:cxn modelId="{C013F22B-F276-5C42-ABF9-666E86838EE5}" type="presParOf" srcId="{CAFED62E-0D5E-AD49-BC33-025263E5A7CC}" destId="{9DA1D5A9-026F-AE40-90C6-A6C1A8FE6C44}" srcOrd="1" destOrd="0" presId="urn:microsoft.com/office/officeart/2008/layout/LinedList"/>
    <dgm:cxn modelId="{5B2DB711-E588-E744-BC91-02949E4C335F}" type="presParOf" srcId="{6EFD0053-F38D-3E4E-BF20-42C102CB02B4}" destId="{E4D64F6A-73E4-5E40-BAA8-6C9E22491351}" srcOrd="10" destOrd="0" presId="urn:microsoft.com/office/officeart/2008/layout/LinedList"/>
    <dgm:cxn modelId="{AEA7DCB1-0DE9-4240-8CBF-E284B00A8DF3}" type="presParOf" srcId="{6EFD0053-F38D-3E4E-BF20-42C102CB02B4}" destId="{07DF7362-8F31-9E4E-A1A7-3342CFD9B60F}" srcOrd="11" destOrd="0" presId="urn:microsoft.com/office/officeart/2008/layout/LinedList"/>
    <dgm:cxn modelId="{28435198-10C0-D94B-A098-B86BFF446DF1}" type="presParOf" srcId="{07DF7362-8F31-9E4E-A1A7-3342CFD9B60F}" destId="{92CF2992-5EA0-6C45-81B4-E7C3AAD4C486}" srcOrd="0" destOrd="0" presId="urn:microsoft.com/office/officeart/2008/layout/LinedList"/>
    <dgm:cxn modelId="{A65BD605-83F8-5347-BFC9-D1C449E9A9FF}" type="presParOf" srcId="{07DF7362-8F31-9E4E-A1A7-3342CFD9B60F}" destId="{61C84B5A-B019-134B-97D0-12CD3F7D7A47}" srcOrd="1" destOrd="0" presId="urn:microsoft.com/office/officeart/2008/layout/LinedList"/>
    <dgm:cxn modelId="{55E69245-8B3B-E543-98E2-47E8EED5900D}" type="presParOf" srcId="{6EFD0053-F38D-3E4E-BF20-42C102CB02B4}" destId="{07EDE7F6-324E-9B40-9708-ECE5B717B783}" srcOrd="12" destOrd="0" presId="urn:microsoft.com/office/officeart/2008/layout/LinedList"/>
    <dgm:cxn modelId="{36B4DB66-9D9E-414C-901D-14F6AC1AE0DE}" type="presParOf" srcId="{6EFD0053-F38D-3E4E-BF20-42C102CB02B4}" destId="{6A45F35D-2D74-8A48-B0F5-04D8DC2D9F74}" srcOrd="13" destOrd="0" presId="urn:microsoft.com/office/officeart/2008/layout/LinedList"/>
    <dgm:cxn modelId="{068C99A2-02E4-C94A-B70D-6C74D26FACE8}" type="presParOf" srcId="{6A45F35D-2D74-8A48-B0F5-04D8DC2D9F74}" destId="{62E52CEC-B920-A14C-974D-1238181603A4}" srcOrd="0" destOrd="0" presId="urn:microsoft.com/office/officeart/2008/layout/LinedList"/>
    <dgm:cxn modelId="{1CB428C4-3D7D-5449-A15E-510B1E6AC7D6}" type="presParOf" srcId="{6A45F35D-2D74-8A48-B0F5-04D8DC2D9F74}" destId="{286D0EA1-BAD3-204B-A0CB-A8B0EEFCB1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36043C-75BB-44B7-B52A-336926ACF9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A76261-2E53-4334-8012-C84E447FA83A}">
      <dgm:prSet/>
      <dgm:spPr/>
      <dgm:t>
        <a:bodyPr/>
        <a:lstStyle/>
        <a:p>
          <a:pPr>
            <a:lnSpc>
              <a:spcPct val="100000"/>
            </a:lnSpc>
          </a:pPr>
          <a:r>
            <a:rPr lang="en-US"/>
            <a:t>Focus on wellbeing, inclusion, fairness</a:t>
          </a:r>
        </a:p>
      </dgm:t>
    </dgm:pt>
    <dgm:pt modelId="{51787BCC-CFE2-4DFA-BEC6-A23CEA2232BE}" type="parTrans" cxnId="{141372B5-9323-4E16-8037-105362592472}">
      <dgm:prSet/>
      <dgm:spPr/>
      <dgm:t>
        <a:bodyPr/>
        <a:lstStyle/>
        <a:p>
          <a:endParaRPr lang="en-US"/>
        </a:p>
      </dgm:t>
    </dgm:pt>
    <dgm:pt modelId="{AB533751-A240-48DA-98A7-719E3954CCCD}" type="sibTrans" cxnId="{141372B5-9323-4E16-8037-105362592472}">
      <dgm:prSet/>
      <dgm:spPr/>
      <dgm:t>
        <a:bodyPr/>
        <a:lstStyle/>
        <a:p>
          <a:endParaRPr lang="en-US"/>
        </a:p>
      </dgm:t>
    </dgm:pt>
    <dgm:pt modelId="{1AEB3634-C11C-4654-B5D2-0B0EFD47DC6C}">
      <dgm:prSet/>
      <dgm:spPr/>
      <dgm:t>
        <a:bodyPr/>
        <a:lstStyle/>
        <a:p>
          <a:pPr>
            <a:lnSpc>
              <a:spcPct val="100000"/>
            </a:lnSpc>
          </a:pPr>
          <a:r>
            <a:rPr lang="en-US"/>
            <a:t>Improves staff experience and motivation</a:t>
          </a:r>
        </a:p>
      </dgm:t>
    </dgm:pt>
    <dgm:pt modelId="{E05B090F-7171-478C-978B-BA64E51064F4}" type="parTrans" cxnId="{28AC9E4B-A936-48B4-832B-D232A40E8642}">
      <dgm:prSet/>
      <dgm:spPr/>
      <dgm:t>
        <a:bodyPr/>
        <a:lstStyle/>
        <a:p>
          <a:endParaRPr lang="en-US"/>
        </a:p>
      </dgm:t>
    </dgm:pt>
    <dgm:pt modelId="{11A40B47-DC9F-4B39-9D42-67B59BDBDEFE}" type="sibTrans" cxnId="{28AC9E4B-A936-48B4-832B-D232A40E8642}">
      <dgm:prSet/>
      <dgm:spPr/>
      <dgm:t>
        <a:bodyPr/>
        <a:lstStyle/>
        <a:p>
          <a:endParaRPr lang="en-US"/>
        </a:p>
      </dgm:t>
    </dgm:pt>
    <dgm:pt modelId="{6A2F5890-ECC6-4EB0-A32A-7FEDF21DBA75}">
      <dgm:prSet/>
      <dgm:spPr/>
      <dgm:t>
        <a:bodyPr/>
        <a:lstStyle/>
        <a:p>
          <a:pPr>
            <a:lnSpc>
              <a:spcPct val="100000"/>
            </a:lnSpc>
          </a:pPr>
          <a:r>
            <a:rPr lang="en-US"/>
            <a:t>Rewards are central to workforce stability</a:t>
          </a:r>
        </a:p>
      </dgm:t>
    </dgm:pt>
    <dgm:pt modelId="{47DEFAE9-B354-45C0-9ACB-0C13475C79C9}" type="parTrans" cxnId="{7E1ED73E-46C2-4C0D-977E-B74344243E8A}">
      <dgm:prSet/>
      <dgm:spPr/>
      <dgm:t>
        <a:bodyPr/>
        <a:lstStyle/>
        <a:p>
          <a:endParaRPr lang="en-US"/>
        </a:p>
      </dgm:t>
    </dgm:pt>
    <dgm:pt modelId="{20091123-8CB7-4DC9-9579-ED7B47DCCBD2}" type="sibTrans" cxnId="{7E1ED73E-46C2-4C0D-977E-B74344243E8A}">
      <dgm:prSet/>
      <dgm:spPr/>
      <dgm:t>
        <a:bodyPr/>
        <a:lstStyle/>
        <a:p>
          <a:endParaRPr lang="en-US"/>
        </a:p>
      </dgm:t>
    </dgm:pt>
    <dgm:pt modelId="{53984585-E24B-4AA9-922E-C11BAA320213}">
      <dgm:prSet/>
      <dgm:spPr/>
      <dgm:t>
        <a:bodyPr/>
        <a:lstStyle/>
        <a:p>
          <a:pPr>
            <a:lnSpc>
              <a:spcPct val="100000"/>
            </a:lnSpc>
          </a:pPr>
          <a:r>
            <a:rPr lang="en-GB"/>
            <a:t>SHERIFE ALEKSIEVA</a:t>
          </a:r>
          <a:endParaRPr lang="en-US"/>
        </a:p>
      </dgm:t>
    </dgm:pt>
    <dgm:pt modelId="{AB667965-BF4C-4B03-8585-8F1A150663F7}" type="parTrans" cxnId="{B002F021-5693-4635-BDB1-7AF457EAA1DD}">
      <dgm:prSet/>
      <dgm:spPr/>
      <dgm:t>
        <a:bodyPr/>
        <a:lstStyle/>
        <a:p>
          <a:endParaRPr lang="en-US"/>
        </a:p>
      </dgm:t>
    </dgm:pt>
    <dgm:pt modelId="{9DCA96FA-3B0E-469A-9C3A-92EB3B53F329}" type="sibTrans" cxnId="{B002F021-5693-4635-BDB1-7AF457EAA1DD}">
      <dgm:prSet/>
      <dgm:spPr/>
      <dgm:t>
        <a:bodyPr/>
        <a:lstStyle/>
        <a:p>
          <a:endParaRPr lang="en-US"/>
        </a:p>
      </dgm:t>
    </dgm:pt>
    <dgm:pt modelId="{8A838CD0-DD41-49A5-B3F9-1D6C706CBBE1}">
      <dgm:prSet/>
      <dgm:spPr/>
      <dgm:t>
        <a:bodyPr/>
        <a:lstStyle/>
        <a:p>
          <a:pPr>
            <a:lnSpc>
              <a:spcPct val="100000"/>
            </a:lnSpc>
          </a:pPr>
          <a:r>
            <a:rPr lang="en-GB"/>
            <a:t>ID:2211682</a:t>
          </a:r>
          <a:endParaRPr lang="en-US"/>
        </a:p>
      </dgm:t>
    </dgm:pt>
    <dgm:pt modelId="{45C2243A-F320-4B38-A759-1EF2E11317C4}" type="parTrans" cxnId="{74782BDD-4AF3-4BCB-B6BE-5D1ABB881058}">
      <dgm:prSet/>
      <dgm:spPr/>
      <dgm:t>
        <a:bodyPr/>
        <a:lstStyle/>
        <a:p>
          <a:endParaRPr lang="en-US"/>
        </a:p>
      </dgm:t>
    </dgm:pt>
    <dgm:pt modelId="{1BB0E3E2-9B1B-453B-A5BA-E734A5D51E99}" type="sibTrans" cxnId="{74782BDD-4AF3-4BCB-B6BE-5D1ABB881058}">
      <dgm:prSet/>
      <dgm:spPr/>
      <dgm:t>
        <a:bodyPr/>
        <a:lstStyle/>
        <a:p>
          <a:endParaRPr lang="en-US"/>
        </a:p>
      </dgm:t>
    </dgm:pt>
    <dgm:pt modelId="{C4CA39D9-4BAB-443F-A04B-043F45BD8B56}" type="pres">
      <dgm:prSet presAssocID="{DC36043C-75BB-44B7-B52A-336926ACF908}" presName="root" presStyleCnt="0">
        <dgm:presLayoutVars>
          <dgm:dir/>
          <dgm:resizeHandles val="exact"/>
        </dgm:presLayoutVars>
      </dgm:prSet>
      <dgm:spPr/>
    </dgm:pt>
    <dgm:pt modelId="{A100E9C4-9616-408B-9DF7-8B0352B58D13}" type="pres">
      <dgm:prSet presAssocID="{1AA76261-2E53-4334-8012-C84E447FA83A}" presName="compNode" presStyleCnt="0"/>
      <dgm:spPr/>
    </dgm:pt>
    <dgm:pt modelId="{CEB934BD-85AF-4E25-8D92-6C4192688880}" type="pres">
      <dgm:prSet presAssocID="{1AA76261-2E53-4334-8012-C84E447FA83A}" presName="bgRect" presStyleLbl="bgShp" presStyleIdx="0" presStyleCnt="5"/>
      <dgm:spPr/>
    </dgm:pt>
    <dgm:pt modelId="{AE9028A8-B09B-49D2-A885-6CFE487EAAD1}" type="pres">
      <dgm:prSet presAssocID="{1AA76261-2E53-4334-8012-C84E447FA83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9E72860E-A039-44CF-908F-CFD03534347B}" type="pres">
      <dgm:prSet presAssocID="{1AA76261-2E53-4334-8012-C84E447FA83A}" presName="spaceRect" presStyleCnt="0"/>
      <dgm:spPr/>
    </dgm:pt>
    <dgm:pt modelId="{DB3F2AF7-A585-4C5F-8490-10B63540E66D}" type="pres">
      <dgm:prSet presAssocID="{1AA76261-2E53-4334-8012-C84E447FA83A}" presName="parTx" presStyleLbl="revTx" presStyleIdx="0" presStyleCnt="5">
        <dgm:presLayoutVars>
          <dgm:chMax val="0"/>
          <dgm:chPref val="0"/>
        </dgm:presLayoutVars>
      </dgm:prSet>
      <dgm:spPr/>
    </dgm:pt>
    <dgm:pt modelId="{D74E6219-8DCB-4F0C-8BE7-E7BCD8DFF3E7}" type="pres">
      <dgm:prSet presAssocID="{AB533751-A240-48DA-98A7-719E3954CCCD}" presName="sibTrans" presStyleCnt="0"/>
      <dgm:spPr/>
    </dgm:pt>
    <dgm:pt modelId="{E0107B59-ABB8-4144-98AA-392CC2392C67}" type="pres">
      <dgm:prSet presAssocID="{1AEB3634-C11C-4654-B5D2-0B0EFD47DC6C}" presName="compNode" presStyleCnt="0"/>
      <dgm:spPr/>
    </dgm:pt>
    <dgm:pt modelId="{ABFF3AF3-65DE-46CF-8320-D7B9165C93B6}" type="pres">
      <dgm:prSet presAssocID="{1AEB3634-C11C-4654-B5D2-0B0EFD47DC6C}" presName="bgRect" presStyleLbl="bgShp" presStyleIdx="1" presStyleCnt="5"/>
      <dgm:spPr/>
    </dgm:pt>
    <dgm:pt modelId="{A42F5A65-487C-4764-9BB4-5DF7DF506837}" type="pres">
      <dgm:prSet presAssocID="{1AEB3634-C11C-4654-B5D2-0B0EFD47DC6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C5274B5A-EA78-46FD-9FB2-EFDAE740BF70}" type="pres">
      <dgm:prSet presAssocID="{1AEB3634-C11C-4654-B5D2-0B0EFD47DC6C}" presName="spaceRect" presStyleCnt="0"/>
      <dgm:spPr/>
    </dgm:pt>
    <dgm:pt modelId="{CC90E862-D04A-4DCB-AC61-5D2F68261BF1}" type="pres">
      <dgm:prSet presAssocID="{1AEB3634-C11C-4654-B5D2-0B0EFD47DC6C}" presName="parTx" presStyleLbl="revTx" presStyleIdx="1" presStyleCnt="5">
        <dgm:presLayoutVars>
          <dgm:chMax val="0"/>
          <dgm:chPref val="0"/>
        </dgm:presLayoutVars>
      </dgm:prSet>
      <dgm:spPr/>
    </dgm:pt>
    <dgm:pt modelId="{ED9339D7-27C6-4510-BCF1-5C495C913E2B}" type="pres">
      <dgm:prSet presAssocID="{11A40B47-DC9F-4B39-9D42-67B59BDBDEFE}" presName="sibTrans" presStyleCnt="0"/>
      <dgm:spPr/>
    </dgm:pt>
    <dgm:pt modelId="{33911752-FD5A-4376-8EE2-8B3A2F30BFD0}" type="pres">
      <dgm:prSet presAssocID="{6A2F5890-ECC6-4EB0-A32A-7FEDF21DBA75}" presName="compNode" presStyleCnt="0"/>
      <dgm:spPr/>
    </dgm:pt>
    <dgm:pt modelId="{466AF313-F99B-4D54-A7FA-DCDF9DC75BEC}" type="pres">
      <dgm:prSet presAssocID="{6A2F5890-ECC6-4EB0-A32A-7FEDF21DBA75}" presName="bgRect" presStyleLbl="bgShp" presStyleIdx="2" presStyleCnt="5"/>
      <dgm:spPr/>
    </dgm:pt>
    <dgm:pt modelId="{6A279A2E-A5B0-485C-BD3A-4E1BE22C0EBD}" type="pres">
      <dgm:prSet presAssocID="{6A2F5890-ECC6-4EB0-A32A-7FEDF21DBA7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CBD986D0-58D7-4447-AE0E-D999422FD66E}" type="pres">
      <dgm:prSet presAssocID="{6A2F5890-ECC6-4EB0-A32A-7FEDF21DBA75}" presName="spaceRect" presStyleCnt="0"/>
      <dgm:spPr/>
    </dgm:pt>
    <dgm:pt modelId="{092B7518-0D37-4EB8-9D4D-764601DB0430}" type="pres">
      <dgm:prSet presAssocID="{6A2F5890-ECC6-4EB0-A32A-7FEDF21DBA75}" presName="parTx" presStyleLbl="revTx" presStyleIdx="2" presStyleCnt="5">
        <dgm:presLayoutVars>
          <dgm:chMax val="0"/>
          <dgm:chPref val="0"/>
        </dgm:presLayoutVars>
      </dgm:prSet>
      <dgm:spPr/>
    </dgm:pt>
    <dgm:pt modelId="{6EB01B91-C736-4602-823E-8789C6714024}" type="pres">
      <dgm:prSet presAssocID="{20091123-8CB7-4DC9-9579-ED7B47DCCBD2}" presName="sibTrans" presStyleCnt="0"/>
      <dgm:spPr/>
    </dgm:pt>
    <dgm:pt modelId="{25A0AFED-B977-4925-8D73-872EDEB49B9E}" type="pres">
      <dgm:prSet presAssocID="{53984585-E24B-4AA9-922E-C11BAA320213}" presName="compNode" presStyleCnt="0"/>
      <dgm:spPr/>
    </dgm:pt>
    <dgm:pt modelId="{31062685-09BF-400A-A784-F7A0888128B5}" type="pres">
      <dgm:prSet presAssocID="{53984585-E24B-4AA9-922E-C11BAA320213}" presName="bgRect" presStyleLbl="bgShp" presStyleIdx="3" presStyleCnt="5"/>
      <dgm:spPr/>
    </dgm:pt>
    <dgm:pt modelId="{F2BD5313-074C-4470-95BD-2A610E40C996}" type="pres">
      <dgm:prSet presAssocID="{53984585-E24B-4AA9-922E-C11BAA32021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EBA4D0D8-6A76-44E3-8604-2E908CB002C3}" type="pres">
      <dgm:prSet presAssocID="{53984585-E24B-4AA9-922E-C11BAA320213}" presName="spaceRect" presStyleCnt="0"/>
      <dgm:spPr/>
    </dgm:pt>
    <dgm:pt modelId="{F9B1EF6F-41BF-4F22-915E-4531DF12B1B1}" type="pres">
      <dgm:prSet presAssocID="{53984585-E24B-4AA9-922E-C11BAA320213}" presName="parTx" presStyleLbl="revTx" presStyleIdx="3" presStyleCnt="5">
        <dgm:presLayoutVars>
          <dgm:chMax val="0"/>
          <dgm:chPref val="0"/>
        </dgm:presLayoutVars>
      </dgm:prSet>
      <dgm:spPr/>
    </dgm:pt>
    <dgm:pt modelId="{5F1FB669-7018-4110-B082-591F76DBE69E}" type="pres">
      <dgm:prSet presAssocID="{9DCA96FA-3B0E-469A-9C3A-92EB3B53F329}" presName="sibTrans" presStyleCnt="0"/>
      <dgm:spPr/>
    </dgm:pt>
    <dgm:pt modelId="{3705459B-73E6-455D-8DCF-D772960619EB}" type="pres">
      <dgm:prSet presAssocID="{8A838CD0-DD41-49A5-B3F9-1D6C706CBBE1}" presName="compNode" presStyleCnt="0"/>
      <dgm:spPr/>
    </dgm:pt>
    <dgm:pt modelId="{5669FCFF-822E-416F-B035-C7FD580D6EF7}" type="pres">
      <dgm:prSet presAssocID="{8A838CD0-DD41-49A5-B3F9-1D6C706CBBE1}" presName="bgRect" presStyleLbl="bgShp" presStyleIdx="4" presStyleCnt="5"/>
      <dgm:spPr/>
    </dgm:pt>
    <dgm:pt modelId="{B4A94186-B370-432D-8652-FB76ACC93543}" type="pres">
      <dgm:prSet presAssocID="{8A838CD0-DD41-49A5-B3F9-1D6C706CBBE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ployee Badge"/>
        </a:ext>
      </dgm:extLst>
    </dgm:pt>
    <dgm:pt modelId="{68225B24-A370-446B-BD5E-C2DA10E88DDA}" type="pres">
      <dgm:prSet presAssocID="{8A838CD0-DD41-49A5-B3F9-1D6C706CBBE1}" presName="spaceRect" presStyleCnt="0"/>
      <dgm:spPr/>
    </dgm:pt>
    <dgm:pt modelId="{6CD929AB-E411-4EBD-BA12-7F6DB8116683}" type="pres">
      <dgm:prSet presAssocID="{8A838CD0-DD41-49A5-B3F9-1D6C706CBBE1}" presName="parTx" presStyleLbl="revTx" presStyleIdx="4" presStyleCnt="5">
        <dgm:presLayoutVars>
          <dgm:chMax val="0"/>
          <dgm:chPref val="0"/>
        </dgm:presLayoutVars>
      </dgm:prSet>
      <dgm:spPr/>
    </dgm:pt>
  </dgm:ptLst>
  <dgm:cxnLst>
    <dgm:cxn modelId="{B002F021-5693-4635-BDB1-7AF457EAA1DD}" srcId="{DC36043C-75BB-44B7-B52A-336926ACF908}" destId="{53984585-E24B-4AA9-922E-C11BAA320213}" srcOrd="3" destOrd="0" parTransId="{AB667965-BF4C-4B03-8585-8F1A150663F7}" sibTransId="{9DCA96FA-3B0E-469A-9C3A-92EB3B53F329}"/>
    <dgm:cxn modelId="{8E7AF630-DC0C-4F5B-BB30-409A411D3464}" type="presOf" srcId="{1AA76261-2E53-4334-8012-C84E447FA83A}" destId="{DB3F2AF7-A585-4C5F-8490-10B63540E66D}" srcOrd="0" destOrd="0" presId="urn:microsoft.com/office/officeart/2018/2/layout/IconVerticalSolidList"/>
    <dgm:cxn modelId="{7E1ED73E-46C2-4C0D-977E-B74344243E8A}" srcId="{DC36043C-75BB-44B7-B52A-336926ACF908}" destId="{6A2F5890-ECC6-4EB0-A32A-7FEDF21DBA75}" srcOrd="2" destOrd="0" parTransId="{47DEFAE9-B354-45C0-9ACB-0C13475C79C9}" sibTransId="{20091123-8CB7-4DC9-9579-ED7B47DCCBD2}"/>
    <dgm:cxn modelId="{28AC9E4B-A936-48B4-832B-D232A40E8642}" srcId="{DC36043C-75BB-44B7-B52A-336926ACF908}" destId="{1AEB3634-C11C-4654-B5D2-0B0EFD47DC6C}" srcOrd="1" destOrd="0" parTransId="{E05B090F-7171-478C-978B-BA64E51064F4}" sibTransId="{11A40B47-DC9F-4B39-9D42-67B59BDBDEFE}"/>
    <dgm:cxn modelId="{141372B5-9323-4E16-8037-105362592472}" srcId="{DC36043C-75BB-44B7-B52A-336926ACF908}" destId="{1AA76261-2E53-4334-8012-C84E447FA83A}" srcOrd="0" destOrd="0" parTransId="{51787BCC-CFE2-4DFA-BEC6-A23CEA2232BE}" sibTransId="{AB533751-A240-48DA-98A7-719E3954CCCD}"/>
    <dgm:cxn modelId="{3962FCB9-35D7-4603-909D-B4D752824D47}" type="presOf" srcId="{1AEB3634-C11C-4654-B5D2-0B0EFD47DC6C}" destId="{CC90E862-D04A-4DCB-AC61-5D2F68261BF1}" srcOrd="0" destOrd="0" presId="urn:microsoft.com/office/officeart/2018/2/layout/IconVerticalSolidList"/>
    <dgm:cxn modelId="{8C4744C3-88DD-44BF-BCD4-FE63A5A9A3C8}" type="presOf" srcId="{8A838CD0-DD41-49A5-B3F9-1D6C706CBBE1}" destId="{6CD929AB-E411-4EBD-BA12-7F6DB8116683}" srcOrd="0" destOrd="0" presId="urn:microsoft.com/office/officeart/2018/2/layout/IconVerticalSolidList"/>
    <dgm:cxn modelId="{53A518C5-9CCC-415D-8EF4-D5221F35FAD5}" type="presOf" srcId="{53984585-E24B-4AA9-922E-C11BAA320213}" destId="{F9B1EF6F-41BF-4F22-915E-4531DF12B1B1}" srcOrd="0" destOrd="0" presId="urn:microsoft.com/office/officeart/2018/2/layout/IconVerticalSolidList"/>
    <dgm:cxn modelId="{74782BDD-4AF3-4BCB-B6BE-5D1ABB881058}" srcId="{DC36043C-75BB-44B7-B52A-336926ACF908}" destId="{8A838CD0-DD41-49A5-B3F9-1D6C706CBBE1}" srcOrd="4" destOrd="0" parTransId="{45C2243A-F320-4B38-A759-1EF2E11317C4}" sibTransId="{1BB0E3E2-9B1B-453B-A5BA-E734A5D51E99}"/>
    <dgm:cxn modelId="{EE86D9E9-0A2B-4F66-9CCA-A7E974948B98}" type="presOf" srcId="{DC36043C-75BB-44B7-B52A-336926ACF908}" destId="{C4CA39D9-4BAB-443F-A04B-043F45BD8B56}" srcOrd="0" destOrd="0" presId="urn:microsoft.com/office/officeart/2018/2/layout/IconVerticalSolidList"/>
    <dgm:cxn modelId="{E2B6C2FB-2E03-4EFF-A566-B43B3E8C6411}" type="presOf" srcId="{6A2F5890-ECC6-4EB0-A32A-7FEDF21DBA75}" destId="{092B7518-0D37-4EB8-9D4D-764601DB0430}" srcOrd="0" destOrd="0" presId="urn:microsoft.com/office/officeart/2018/2/layout/IconVerticalSolidList"/>
    <dgm:cxn modelId="{F893B02F-E11B-48E4-AC41-A44BBF6740ED}" type="presParOf" srcId="{C4CA39D9-4BAB-443F-A04B-043F45BD8B56}" destId="{A100E9C4-9616-408B-9DF7-8B0352B58D13}" srcOrd="0" destOrd="0" presId="urn:microsoft.com/office/officeart/2018/2/layout/IconVerticalSolidList"/>
    <dgm:cxn modelId="{E83159AD-ED2F-4CC2-AA79-40BC58A566C4}" type="presParOf" srcId="{A100E9C4-9616-408B-9DF7-8B0352B58D13}" destId="{CEB934BD-85AF-4E25-8D92-6C4192688880}" srcOrd="0" destOrd="0" presId="urn:microsoft.com/office/officeart/2018/2/layout/IconVerticalSolidList"/>
    <dgm:cxn modelId="{A924DA0E-02E2-4025-A3B6-32AB356542A1}" type="presParOf" srcId="{A100E9C4-9616-408B-9DF7-8B0352B58D13}" destId="{AE9028A8-B09B-49D2-A885-6CFE487EAAD1}" srcOrd="1" destOrd="0" presId="urn:microsoft.com/office/officeart/2018/2/layout/IconVerticalSolidList"/>
    <dgm:cxn modelId="{AABA1089-C967-45DA-AA10-ED443FEE7423}" type="presParOf" srcId="{A100E9C4-9616-408B-9DF7-8B0352B58D13}" destId="{9E72860E-A039-44CF-908F-CFD03534347B}" srcOrd="2" destOrd="0" presId="urn:microsoft.com/office/officeart/2018/2/layout/IconVerticalSolidList"/>
    <dgm:cxn modelId="{1F0D5267-1EAE-4FF6-90E1-EC9E8D045AE1}" type="presParOf" srcId="{A100E9C4-9616-408B-9DF7-8B0352B58D13}" destId="{DB3F2AF7-A585-4C5F-8490-10B63540E66D}" srcOrd="3" destOrd="0" presId="urn:microsoft.com/office/officeart/2018/2/layout/IconVerticalSolidList"/>
    <dgm:cxn modelId="{A7E6C0CD-6DB1-4119-AA6F-D89F4EC15BA5}" type="presParOf" srcId="{C4CA39D9-4BAB-443F-A04B-043F45BD8B56}" destId="{D74E6219-8DCB-4F0C-8BE7-E7BCD8DFF3E7}" srcOrd="1" destOrd="0" presId="urn:microsoft.com/office/officeart/2018/2/layout/IconVerticalSolidList"/>
    <dgm:cxn modelId="{528FE104-3189-4A29-B07F-16333B0C1CB0}" type="presParOf" srcId="{C4CA39D9-4BAB-443F-A04B-043F45BD8B56}" destId="{E0107B59-ABB8-4144-98AA-392CC2392C67}" srcOrd="2" destOrd="0" presId="urn:microsoft.com/office/officeart/2018/2/layout/IconVerticalSolidList"/>
    <dgm:cxn modelId="{BA19A5C6-05AE-424D-8BEB-D8509D06B54F}" type="presParOf" srcId="{E0107B59-ABB8-4144-98AA-392CC2392C67}" destId="{ABFF3AF3-65DE-46CF-8320-D7B9165C93B6}" srcOrd="0" destOrd="0" presId="urn:microsoft.com/office/officeart/2018/2/layout/IconVerticalSolidList"/>
    <dgm:cxn modelId="{929FA061-B549-46F1-9781-6DB245A2DAE3}" type="presParOf" srcId="{E0107B59-ABB8-4144-98AA-392CC2392C67}" destId="{A42F5A65-487C-4764-9BB4-5DF7DF506837}" srcOrd="1" destOrd="0" presId="urn:microsoft.com/office/officeart/2018/2/layout/IconVerticalSolidList"/>
    <dgm:cxn modelId="{2D1FD3F3-7085-4891-8957-2F57F4ABF813}" type="presParOf" srcId="{E0107B59-ABB8-4144-98AA-392CC2392C67}" destId="{C5274B5A-EA78-46FD-9FB2-EFDAE740BF70}" srcOrd="2" destOrd="0" presId="urn:microsoft.com/office/officeart/2018/2/layout/IconVerticalSolidList"/>
    <dgm:cxn modelId="{5FC0D85B-A9DC-4A3C-9E0E-8AF592390643}" type="presParOf" srcId="{E0107B59-ABB8-4144-98AA-392CC2392C67}" destId="{CC90E862-D04A-4DCB-AC61-5D2F68261BF1}" srcOrd="3" destOrd="0" presId="urn:microsoft.com/office/officeart/2018/2/layout/IconVerticalSolidList"/>
    <dgm:cxn modelId="{3FD3BCB0-30B5-4C33-A24B-A7496747CBC4}" type="presParOf" srcId="{C4CA39D9-4BAB-443F-A04B-043F45BD8B56}" destId="{ED9339D7-27C6-4510-BCF1-5C495C913E2B}" srcOrd="3" destOrd="0" presId="urn:microsoft.com/office/officeart/2018/2/layout/IconVerticalSolidList"/>
    <dgm:cxn modelId="{F40DDFEA-8901-4580-BE0C-8D3FE9177702}" type="presParOf" srcId="{C4CA39D9-4BAB-443F-A04B-043F45BD8B56}" destId="{33911752-FD5A-4376-8EE2-8B3A2F30BFD0}" srcOrd="4" destOrd="0" presId="urn:microsoft.com/office/officeart/2018/2/layout/IconVerticalSolidList"/>
    <dgm:cxn modelId="{28721CE2-9A17-47E9-8A8A-53003F79F695}" type="presParOf" srcId="{33911752-FD5A-4376-8EE2-8B3A2F30BFD0}" destId="{466AF313-F99B-4D54-A7FA-DCDF9DC75BEC}" srcOrd="0" destOrd="0" presId="urn:microsoft.com/office/officeart/2018/2/layout/IconVerticalSolidList"/>
    <dgm:cxn modelId="{F1478325-B321-45F0-ACF5-F6685BFCDD1D}" type="presParOf" srcId="{33911752-FD5A-4376-8EE2-8B3A2F30BFD0}" destId="{6A279A2E-A5B0-485C-BD3A-4E1BE22C0EBD}" srcOrd="1" destOrd="0" presId="urn:microsoft.com/office/officeart/2018/2/layout/IconVerticalSolidList"/>
    <dgm:cxn modelId="{F1ADF0D3-A759-4D6D-AC9B-1B405AE53323}" type="presParOf" srcId="{33911752-FD5A-4376-8EE2-8B3A2F30BFD0}" destId="{CBD986D0-58D7-4447-AE0E-D999422FD66E}" srcOrd="2" destOrd="0" presId="urn:microsoft.com/office/officeart/2018/2/layout/IconVerticalSolidList"/>
    <dgm:cxn modelId="{C5EEE76F-DA52-447D-AA05-7E5AB91490D6}" type="presParOf" srcId="{33911752-FD5A-4376-8EE2-8B3A2F30BFD0}" destId="{092B7518-0D37-4EB8-9D4D-764601DB0430}" srcOrd="3" destOrd="0" presId="urn:microsoft.com/office/officeart/2018/2/layout/IconVerticalSolidList"/>
    <dgm:cxn modelId="{FCEF39A7-F727-48B6-87B1-2CA3147B2FC8}" type="presParOf" srcId="{C4CA39D9-4BAB-443F-A04B-043F45BD8B56}" destId="{6EB01B91-C736-4602-823E-8789C6714024}" srcOrd="5" destOrd="0" presId="urn:microsoft.com/office/officeart/2018/2/layout/IconVerticalSolidList"/>
    <dgm:cxn modelId="{52E44863-17F2-4506-BEEC-5F6F05FC217D}" type="presParOf" srcId="{C4CA39D9-4BAB-443F-A04B-043F45BD8B56}" destId="{25A0AFED-B977-4925-8D73-872EDEB49B9E}" srcOrd="6" destOrd="0" presId="urn:microsoft.com/office/officeart/2018/2/layout/IconVerticalSolidList"/>
    <dgm:cxn modelId="{7F3BE45C-A621-4368-8E5A-32C9F47AC2B9}" type="presParOf" srcId="{25A0AFED-B977-4925-8D73-872EDEB49B9E}" destId="{31062685-09BF-400A-A784-F7A0888128B5}" srcOrd="0" destOrd="0" presId="urn:microsoft.com/office/officeart/2018/2/layout/IconVerticalSolidList"/>
    <dgm:cxn modelId="{9B5BB727-309F-48C0-8B69-0DCFE1426022}" type="presParOf" srcId="{25A0AFED-B977-4925-8D73-872EDEB49B9E}" destId="{F2BD5313-074C-4470-95BD-2A610E40C996}" srcOrd="1" destOrd="0" presId="urn:microsoft.com/office/officeart/2018/2/layout/IconVerticalSolidList"/>
    <dgm:cxn modelId="{41077CE6-0CF1-4A5F-A494-195D814CD818}" type="presParOf" srcId="{25A0AFED-B977-4925-8D73-872EDEB49B9E}" destId="{EBA4D0D8-6A76-44E3-8604-2E908CB002C3}" srcOrd="2" destOrd="0" presId="urn:microsoft.com/office/officeart/2018/2/layout/IconVerticalSolidList"/>
    <dgm:cxn modelId="{6E256613-82E9-41B2-8278-7A2B6D74FEBC}" type="presParOf" srcId="{25A0AFED-B977-4925-8D73-872EDEB49B9E}" destId="{F9B1EF6F-41BF-4F22-915E-4531DF12B1B1}" srcOrd="3" destOrd="0" presId="urn:microsoft.com/office/officeart/2018/2/layout/IconVerticalSolidList"/>
    <dgm:cxn modelId="{4A510D5D-7A0D-4624-8A58-0E88AA3CA90B}" type="presParOf" srcId="{C4CA39D9-4BAB-443F-A04B-043F45BD8B56}" destId="{5F1FB669-7018-4110-B082-591F76DBE69E}" srcOrd="7" destOrd="0" presId="urn:microsoft.com/office/officeart/2018/2/layout/IconVerticalSolidList"/>
    <dgm:cxn modelId="{2018BA85-53B2-408D-9E0E-824C3B17F277}" type="presParOf" srcId="{C4CA39D9-4BAB-443F-A04B-043F45BD8B56}" destId="{3705459B-73E6-455D-8DCF-D772960619EB}" srcOrd="8" destOrd="0" presId="urn:microsoft.com/office/officeart/2018/2/layout/IconVerticalSolidList"/>
    <dgm:cxn modelId="{421917C6-FF02-4CD8-9646-E1CC6431DBFD}" type="presParOf" srcId="{3705459B-73E6-455D-8DCF-D772960619EB}" destId="{5669FCFF-822E-416F-B035-C7FD580D6EF7}" srcOrd="0" destOrd="0" presId="urn:microsoft.com/office/officeart/2018/2/layout/IconVerticalSolidList"/>
    <dgm:cxn modelId="{E1297CB8-3F44-4FD2-8D2F-D9913E464EF2}" type="presParOf" srcId="{3705459B-73E6-455D-8DCF-D772960619EB}" destId="{B4A94186-B370-432D-8652-FB76ACC93543}" srcOrd="1" destOrd="0" presId="urn:microsoft.com/office/officeart/2018/2/layout/IconVerticalSolidList"/>
    <dgm:cxn modelId="{3837EE8B-AA3B-474F-B86D-0136EE1B9F98}" type="presParOf" srcId="{3705459B-73E6-455D-8DCF-D772960619EB}" destId="{68225B24-A370-446B-BD5E-C2DA10E88DDA}" srcOrd="2" destOrd="0" presId="urn:microsoft.com/office/officeart/2018/2/layout/IconVerticalSolidList"/>
    <dgm:cxn modelId="{2DC00B2E-E471-47D3-95AF-AB804D3BFBFF}" type="presParOf" srcId="{3705459B-73E6-455D-8DCF-D772960619EB}" destId="{6CD929AB-E411-4EBD-BA12-7F6DB81166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DC1A68-13EB-4C60-A017-353B52279D0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495479-F8C0-4682-9539-C0BFAF989E4D}">
      <dgm:prSet/>
      <dgm:spPr/>
      <dgm:t>
        <a:bodyPr/>
        <a:lstStyle/>
        <a:p>
          <a:r>
            <a:rPr lang="en-US"/>
            <a:t>Pay disparities across roles and regions</a:t>
          </a:r>
        </a:p>
      </dgm:t>
    </dgm:pt>
    <dgm:pt modelId="{295E16E8-576C-4F59-88CE-3C222ADFD5A6}" type="parTrans" cxnId="{78D7FD50-47D9-46F7-A82B-6C8027F245A6}">
      <dgm:prSet/>
      <dgm:spPr/>
      <dgm:t>
        <a:bodyPr/>
        <a:lstStyle/>
        <a:p>
          <a:endParaRPr lang="en-US"/>
        </a:p>
      </dgm:t>
    </dgm:pt>
    <dgm:pt modelId="{EEB619AF-D0E6-40EF-B57B-FFEF62E78D74}" type="sibTrans" cxnId="{78D7FD50-47D9-46F7-A82B-6C8027F245A6}">
      <dgm:prSet/>
      <dgm:spPr/>
      <dgm:t>
        <a:bodyPr/>
        <a:lstStyle/>
        <a:p>
          <a:endParaRPr lang="en-US"/>
        </a:p>
      </dgm:t>
    </dgm:pt>
    <dgm:pt modelId="{3EE7B873-0F72-40C6-9064-FE9D1F12D646}">
      <dgm:prSet/>
      <dgm:spPr/>
      <dgm:t>
        <a:bodyPr/>
        <a:lstStyle/>
        <a:p>
          <a:r>
            <a:rPr lang="en-US"/>
            <a:t>Wage erosion from inflation</a:t>
          </a:r>
        </a:p>
      </dgm:t>
    </dgm:pt>
    <dgm:pt modelId="{A1735D02-40ED-4086-A315-3110A309C0DE}" type="parTrans" cxnId="{1B8D89A3-B1B2-4C51-AD62-14887069F988}">
      <dgm:prSet/>
      <dgm:spPr/>
      <dgm:t>
        <a:bodyPr/>
        <a:lstStyle/>
        <a:p>
          <a:endParaRPr lang="en-US"/>
        </a:p>
      </dgm:t>
    </dgm:pt>
    <dgm:pt modelId="{ED040F54-A9F0-49EB-A5FD-554A8A99B1C8}" type="sibTrans" cxnId="{1B8D89A3-B1B2-4C51-AD62-14887069F988}">
      <dgm:prSet/>
      <dgm:spPr/>
      <dgm:t>
        <a:bodyPr/>
        <a:lstStyle/>
        <a:p>
          <a:endParaRPr lang="en-US"/>
        </a:p>
      </dgm:t>
    </dgm:pt>
    <dgm:pt modelId="{F8B9213F-B3A0-4922-BC96-6D737E575E6C}">
      <dgm:prSet/>
      <dgm:spPr/>
      <dgm:t>
        <a:bodyPr/>
        <a:lstStyle/>
        <a:p>
          <a:r>
            <a:rPr lang="en-US"/>
            <a:t>Recruitment &amp; retention difficulties</a:t>
          </a:r>
        </a:p>
      </dgm:t>
    </dgm:pt>
    <dgm:pt modelId="{5F01F59A-7980-404E-8D4E-3F1B8E963F7D}" type="parTrans" cxnId="{B07431D9-4FCD-4135-A518-67202C9D6053}">
      <dgm:prSet/>
      <dgm:spPr/>
      <dgm:t>
        <a:bodyPr/>
        <a:lstStyle/>
        <a:p>
          <a:endParaRPr lang="en-US"/>
        </a:p>
      </dgm:t>
    </dgm:pt>
    <dgm:pt modelId="{056691B4-FDFA-46EC-9EDC-F8C16E86378E}" type="sibTrans" cxnId="{B07431D9-4FCD-4135-A518-67202C9D6053}">
      <dgm:prSet/>
      <dgm:spPr/>
      <dgm:t>
        <a:bodyPr/>
        <a:lstStyle/>
        <a:p>
          <a:endParaRPr lang="en-US"/>
        </a:p>
      </dgm:t>
    </dgm:pt>
    <dgm:pt modelId="{8B987175-B0DE-46B1-BE66-237DD5FB8532}">
      <dgm:prSet/>
      <dgm:spPr/>
      <dgm:t>
        <a:bodyPr/>
        <a:lstStyle/>
        <a:p>
          <a:r>
            <a:rPr lang="en-US"/>
            <a:t>System seen as rigid and outdated</a:t>
          </a:r>
        </a:p>
      </dgm:t>
    </dgm:pt>
    <dgm:pt modelId="{131DA60C-EC0B-4EBA-8A3D-99219DF7E9F4}" type="parTrans" cxnId="{F6B62171-86E3-424F-9EF7-EE83A1C2F49D}">
      <dgm:prSet/>
      <dgm:spPr/>
      <dgm:t>
        <a:bodyPr/>
        <a:lstStyle/>
        <a:p>
          <a:endParaRPr lang="en-US"/>
        </a:p>
      </dgm:t>
    </dgm:pt>
    <dgm:pt modelId="{91DB02F5-53E4-4732-8EF7-67D63FB001FC}" type="sibTrans" cxnId="{F6B62171-86E3-424F-9EF7-EE83A1C2F49D}">
      <dgm:prSet/>
      <dgm:spPr/>
      <dgm:t>
        <a:bodyPr/>
        <a:lstStyle/>
        <a:p>
          <a:endParaRPr lang="en-US"/>
        </a:p>
      </dgm:t>
    </dgm:pt>
    <dgm:pt modelId="{1ECDF123-69D6-41F5-B319-005E57D1809E}">
      <dgm:prSet/>
      <dgm:spPr/>
      <dgm:t>
        <a:bodyPr/>
        <a:lstStyle/>
        <a:p>
          <a:r>
            <a:rPr lang="en-GB"/>
            <a:t>SHERIFE ALEKSIEVA</a:t>
          </a:r>
          <a:endParaRPr lang="en-US"/>
        </a:p>
      </dgm:t>
    </dgm:pt>
    <dgm:pt modelId="{7E3466E3-2EC4-49E5-B94A-EBF489E50776}" type="parTrans" cxnId="{B40D9A3D-02DC-47A6-9FE9-EA746AB8EEA2}">
      <dgm:prSet/>
      <dgm:spPr/>
      <dgm:t>
        <a:bodyPr/>
        <a:lstStyle/>
        <a:p>
          <a:endParaRPr lang="en-US"/>
        </a:p>
      </dgm:t>
    </dgm:pt>
    <dgm:pt modelId="{853537B7-9A7F-4A29-BB04-7E136FADDB50}" type="sibTrans" cxnId="{B40D9A3D-02DC-47A6-9FE9-EA746AB8EEA2}">
      <dgm:prSet/>
      <dgm:spPr/>
      <dgm:t>
        <a:bodyPr/>
        <a:lstStyle/>
        <a:p>
          <a:endParaRPr lang="en-US"/>
        </a:p>
      </dgm:t>
    </dgm:pt>
    <dgm:pt modelId="{4C8A5DD7-4C0E-4C01-8540-D6172DDD5E7E}">
      <dgm:prSet/>
      <dgm:spPr/>
      <dgm:t>
        <a:bodyPr/>
        <a:lstStyle/>
        <a:p>
          <a:r>
            <a:rPr lang="en-GB"/>
            <a:t>ID:2211682</a:t>
          </a:r>
          <a:endParaRPr lang="en-US"/>
        </a:p>
      </dgm:t>
    </dgm:pt>
    <dgm:pt modelId="{A023449B-D78C-4A57-B6F2-1E279AC8450F}" type="parTrans" cxnId="{2DE39197-1F2D-4DC0-9715-57A5BC07EA70}">
      <dgm:prSet/>
      <dgm:spPr/>
      <dgm:t>
        <a:bodyPr/>
        <a:lstStyle/>
        <a:p>
          <a:endParaRPr lang="en-US"/>
        </a:p>
      </dgm:t>
    </dgm:pt>
    <dgm:pt modelId="{101E8CA4-354C-430D-AEB6-70F3FE2BFA5F}" type="sibTrans" cxnId="{2DE39197-1F2D-4DC0-9715-57A5BC07EA70}">
      <dgm:prSet/>
      <dgm:spPr/>
      <dgm:t>
        <a:bodyPr/>
        <a:lstStyle/>
        <a:p>
          <a:endParaRPr lang="en-US"/>
        </a:p>
      </dgm:t>
    </dgm:pt>
    <dgm:pt modelId="{69379AEB-8AAB-4935-98CE-3131147883F1}" type="pres">
      <dgm:prSet presAssocID="{96DC1A68-13EB-4C60-A017-353B52279D09}" presName="root" presStyleCnt="0">
        <dgm:presLayoutVars>
          <dgm:dir/>
          <dgm:resizeHandles val="exact"/>
        </dgm:presLayoutVars>
      </dgm:prSet>
      <dgm:spPr/>
    </dgm:pt>
    <dgm:pt modelId="{0004E3E6-8091-45D0-A93D-9AF69B613CD3}" type="pres">
      <dgm:prSet presAssocID="{AF495479-F8C0-4682-9539-C0BFAF989E4D}" presName="compNode" presStyleCnt="0"/>
      <dgm:spPr/>
    </dgm:pt>
    <dgm:pt modelId="{B992BE54-9404-4179-8F21-827E54F864EA}" type="pres">
      <dgm:prSet presAssocID="{AF495479-F8C0-4682-9539-C0BFAF989E4D}" presName="bgRect" presStyleLbl="bgShp" presStyleIdx="0" presStyleCnt="6"/>
      <dgm:spPr/>
    </dgm:pt>
    <dgm:pt modelId="{4D97FC27-5129-4EB0-8769-DB5A4F142AF4}" type="pres">
      <dgm:prSet presAssocID="{AF495479-F8C0-4682-9539-C0BFAF989E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D86B5398-D166-4094-B993-24AA15359988}" type="pres">
      <dgm:prSet presAssocID="{AF495479-F8C0-4682-9539-C0BFAF989E4D}" presName="spaceRect" presStyleCnt="0"/>
      <dgm:spPr/>
    </dgm:pt>
    <dgm:pt modelId="{2334C559-C328-4BA6-B196-5AA9F3E2E2F8}" type="pres">
      <dgm:prSet presAssocID="{AF495479-F8C0-4682-9539-C0BFAF989E4D}" presName="parTx" presStyleLbl="revTx" presStyleIdx="0" presStyleCnt="6">
        <dgm:presLayoutVars>
          <dgm:chMax val="0"/>
          <dgm:chPref val="0"/>
        </dgm:presLayoutVars>
      </dgm:prSet>
      <dgm:spPr/>
    </dgm:pt>
    <dgm:pt modelId="{C6836111-722C-412F-9AB3-6B78D2C09498}" type="pres">
      <dgm:prSet presAssocID="{EEB619AF-D0E6-40EF-B57B-FFEF62E78D74}" presName="sibTrans" presStyleCnt="0"/>
      <dgm:spPr/>
    </dgm:pt>
    <dgm:pt modelId="{8B6CF0AB-E94B-447F-A68F-153EB182D2C2}" type="pres">
      <dgm:prSet presAssocID="{3EE7B873-0F72-40C6-9064-FE9D1F12D646}" presName="compNode" presStyleCnt="0"/>
      <dgm:spPr/>
    </dgm:pt>
    <dgm:pt modelId="{EDB0E088-4D0E-402A-86C2-7CBCAFA6C45A}" type="pres">
      <dgm:prSet presAssocID="{3EE7B873-0F72-40C6-9064-FE9D1F12D646}" presName="bgRect" presStyleLbl="bgShp" presStyleIdx="1" presStyleCnt="6"/>
      <dgm:spPr/>
    </dgm:pt>
    <dgm:pt modelId="{85573CF3-7832-4441-8C10-6344CBDEDEFE}" type="pres">
      <dgm:prSet presAssocID="{3EE7B873-0F72-40C6-9064-FE9D1F12D6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4CEA8FE-4B4D-418C-8144-0D147A820B5C}" type="pres">
      <dgm:prSet presAssocID="{3EE7B873-0F72-40C6-9064-FE9D1F12D646}" presName="spaceRect" presStyleCnt="0"/>
      <dgm:spPr/>
    </dgm:pt>
    <dgm:pt modelId="{7C02E3D6-68E5-4EDC-8385-D74516B31F0E}" type="pres">
      <dgm:prSet presAssocID="{3EE7B873-0F72-40C6-9064-FE9D1F12D646}" presName="parTx" presStyleLbl="revTx" presStyleIdx="1" presStyleCnt="6">
        <dgm:presLayoutVars>
          <dgm:chMax val="0"/>
          <dgm:chPref val="0"/>
        </dgm:presLayoutVars>
      </dgm:prSet>
      <dgm:spPr/>
    </dgm:pt>
    <dgm:pt modelId="{F3C360C3-098C-4E17-9350-188FBB0BF43E}" type="pres">
      <dgm:prSet presAssocID="{ED040F54-A9F0-49EB-A5FD-554A8A99B1C8}" presName="sibTrans" presStyleCnt="0"/>
      <dgm:spPr/>
    </dgm:pt>
    <dgm:pt modelId="{4CBACE77-7BC5-4A6B-972E-81CABFA2817E}" type="pres">
      <dgm:prSet presAssocID="{F8B9213F-B3A0-4922-BC96-6D737E575E6C}" presName="compNode" presStyleCnt="0"/>
      <dgm:spPr/>
    </dgm:pt>
    <dgm:pt modelId="{724B8D58-536B-434A-9F44-7690987E54A0}" type="pres">
      <dgm:prSet presAssocID="{F8B9213F-B3A0-4922-BC96-6D737E575E6C}" presName="bgRect" presStyleLbl="bgShp" presStyleIdx="2" presStyleCnt="6"/>
      <dgm:spPr/>
    </dgm:pt>
    <dgm:pt modelId="{2D6B2777-B694-4BA1-9BBC-96252162B976}" type="pres">
      <dgm:prSet presAssocID="{F8B9213F-B3A0-4922-BC96-6D737E575E6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FCD26AC-7B72-4A16-97AC-0742936BA332}" type="pres">
      <dgm:prSet presAssocID="{F8B9213F-B3A0-4922-BC96-6D737E575E6C}" presName="spaceRect" presStyleCnt="0"/>
      <dgm:spPr/>
    </dgm:pt>
    <dgm:pt modelId="{A13DC969-C13D-4B62-BED5-CA132BD9211C}" type="pres">
      <dgm:prSet presAssocID="{F8B9213F-B3A0-4922-BC96-6D737E575E6C}" presName="parTx" presStyleLbl="revTx" presStyleIdx="2" presStyleCnt="6">
        <dgm:presLayoutVars>
          <dgm:chMax val="0"/>
          <dgm:chPref val="0"/>
        </dgm:presLayoutVars>
      </dgm:prSet>
      <dgm:spPr/>
    </dgm:pt>
    <dgm:pt modelId="{F29225CF-6BF4-4E27-A35A-56ACE2DE31CC}" type="pres">
      <dgm:prSet presAssocID="{056691B4-FDFA-46EC-9EDC-F8C16E86378E}" presName="sibTrans" presStyleCnt="0"/>
      <dgm:spPr/>
    </dgm:pt>
    <dgm:pt modelId="{4A81FB97-CCDF-4D60-AF18-0A6B3FB23562}" type="pres">
      <dgm:prSet presAssocID="{8B987175-B0DE-46B1-BE66-237DD5FB8532}" presName="compNode" presStyleCnt="0"/>
      <dgm:spPr/>
    </dgm:pt>
    <dgm:pt modelId="{A4C98705-81D7-4667-B378-890ACE1C592E}" type="pres">
      <dgm:prSet presAssocID="{8B987175-B0DE-46B1-BE66-237DD5FB8532}" presName="bgRect" presStyleLbl="bgShp" presStyleIdx="3" presStyleCnt="6"/>
      <dgm:spPr/>
    </dgm:pt>
    <dgm:pt modelId="{256A4B0F-68A6-492C-803B-A51371BC44EC}" type="pres">
      <dgm:prSet presAssocID="{8B987175-B0DE-46B1-BE66-237DD5FB853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7FCC6B84-8A79-4E10-BE31-12C3BC696855}" type="pres">
      <dgm:prSet presAssocID="{8B987175-B0DE-46B1-BE66-237DD5FB8532}" presName="spaceRect" presStyleCnt="0"/>
      <dgm:spPr/>
    </dgm:pt>
    <dgm:pt modelId="{C7A41997-0C27-46D7-908B-43892E6A11C2}" type="pres">
      <dgm:prSet presAssocID="{8B987175-B0DE-46B1-BE66-237DD5FB8532}" presName="parTx" presStyleLbl="revTx" presStyleIdx="3" presStyleCnt="6">
        <dgm:presLayoutVars>
          <dgm:chMax val="0"/>
          <dgm:chPref val="0"/>
        </dgm:presLayoutVars>
      </dgm:prSet>
      <dgm:spPr/>
    </dgm:pt>
    <dgm:pt modelId="{3ACC6F7D-2643-4F7C-A5E7-E39EB6C51E6C}" type="pres">
      <dgm:prSet presAssocID="{91DB02F5-53E4-4732-8EF7-67D63FB001FC}" presName="sibTrans" presStyleCnt="0"/>
      <dgm:spPr/>
    </dgm:pt>
    <dgm:pt modelId="{B61FB9B0-8147-4916-A1E8-F1FEC6683E51}" type="pres">
      <dgm:prSet presAssocID="{1ECDF123-69D6-41F5-B319-005E57D1809E}" presName="compNode" presStyleCnt="0"/>
      <dgm:spPr/>
    </dgm:pt>
    <dgm:pt modelId="{71E6CECA-D022-490A-83E9-FC5A44276C82}" type="pres">
      <dgm:prSet presAssocID="{1ECDF123-69D6-41F5-B319-005E57D1809E}" presName="bgRect" presStyleLbl="bgShp" presStyleIdx="4" presStyleCnt="6"/>
      <dgm:spPr/>
    </dgm:pt>
    <dgm:pt modelId="{1C603C04-2674-404F-AEE1-B979AF34D453}" type="pres">
      <dgm:prSet presAssocID="{1ECDF123-69D6-41F5-B319-005E57D1809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70493FFC-7EDA-4568-A7B7-18F8F57F8E99}" type="pres">
      <dgm:prSet presAssocID="{1ECDF123-69D6-41F5-B319-005E57D1809E}" presName="spaceRect" presStyleCnt="0"/>
      <dgm:spPr/>
    </dgm:pt>
    <dgm:pt modelId="{9AA8CDBF-4C40-4A05-9FA9-A3844A7BCD96}" type="pres">
      <dgm:prSet presAssocID="{1ECDF123-69D6-41F5-B319-005E57D1809E}" presName="parTx" presStyleLbl="revTx" presStyleIdx="4" presStyleCnt="6">
        <dgm:presLayoutVars>
          <dgm:chMax val="0"/>
          <dgm:chPref val="0"/>
        </dgm:presLayoutVars>
      </dgm:prSet>
      <dgm:spPr/>
    </dgm:pt>
    <dgm:pt modelId="{918D018C-F67E-4C23-AD0B-CFB814E2CB9E}" type="pres">
      <dgm:prSet presAssocID="{853537B7-9A7F-4A29-BB04-7E136FADDB50}" presName="sibTrans" presStyleCnt="0"/>
      <dgm:spPr/>
    </dgm:pt>
    <dgm:pt modelId="{919FE57B-CE5F-46C3-A729-B45986A07A94}" type="pres">
      <dgm:prSet presAssocID="{4C8A5DD7-4C0E-4C01-8540-D6172DDD5E7E}" presName="compNode" presStyleCnt="0"/>
      <dgm:spPr/>
    </dgm:pt>
    <dgm:pt modelId="{D1AECD79-9F49-46F4-B8A9-E83B4DFCEC1A}" type="pres">
      <dgm:prSet presAssocID="{4C8A5DD7-4C0E-4C01-8540-D6172DDD5E7E}" presName="bgRect" presStyleLbl="bgShp" presStyleIdx="5" presStyleCnt="6"/>
      <dgm:spPr/>
    </dgm:pt>
    <dgm:pt modelId="{F35C3F19-FE89-4D14-A0B3-AAFF764F0BDA}" type="pres">
      <dgm:prSet presAssocID="{4C8A5DD7-4C0E-4C01-8540-D6172DDD5E7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mployee Badge"/>
        </a:ext>
      </dgm:extLst>
    </dgm:pt>
    <dgm:pt modelId="{9D5C36BE-7D42-4CBE-835E-F6D2E264FDF1}" type="pres">
      <dgm:prSet presAssocID="{4C8A5DD7-4C0E-4C01-8540-D6172DDD5E7E}" presName="spaceRect" presStyleCnt="0"/>
      <dgm:spPr/>
    </dgm:pt>
    <dgm:pt modelId="{C4C6C520-B619-4205-8431-A43FCB91A136}" type="pres">
      <dgm:prSet presAssocID="{4C8A5DD7-4C0E-4C01-8540-D6172DDD5E7E}" presName="parTx" presStyleLbl="revTx" presStyleIdx="5" presStyleCnt="6">
        <dgm:presLayoutVars>
          <dgm:chMax val="0"/>
          <dgm:chPref val="0"/>
        </dgm:presLayoutVars>
      </dgm:prSet>
      <dgm:spPr/>
    </dgm:pt>
  </dgm:ptLst>
  <dgm:cxnLst>
    <dgm:cxn modelId="{F212E812-43A8-4F75-A8FA-1E642A576D05}" type="presOf" srcId="{96DC1A68-13EB-4C60-A017-353B52279D09}" destId="{69379AEB-8AAB-4935-98CE-3131147883F1}" srcOrd="0" destOrd="0" presId="urn:microsoft.com/office/officeart/2018/2/layout/IconVerticalSolidList"/>
    <dgm:cxn modelId="{4B2D7D1B-9E3A-4B71-97B5-EA070CA45F6B}" type="presOf" srcId="{F8B9213F-B3A0-4922-BC96-6D737E575E6C}" destId="{A13DC969-C13D-4B62-BED5-CA132BD9211C}" srcOrd="0" destOrd="0" presId="urn:microsoft.com/office/officeart/2018/2/layout/IconVerticalSolidList"/>
    <dgm:cxn modelId="{B40D9A3D-02DC-47A6-9FE9-EA746AB8EEA2}" srcId="{96DC1A68-13EB-4C60-A017-353B52279D09}" destId="{1ECDF123-69D6-41F5-B319-005E57D1809E}" srcOrd="4" destOrd="0" parTransId="{7E3466E3-2EC4-49E5-B94A-EBF489E50776}" sibTransId="{853537B7-9A7F-4A29-BB04-7E136FADDB50}"/>
    <dgm:cxn modelId="{FC464E62-A1C7-4947-A266-82E07039B475}" type="presOf" srcId="{4C8A5DD7-4C0E-4C01-8540-D6172DDD5E7E}" destId="{C4C6C520-B619-4205-8431-A43FCB91A136}" srcOrd="0" destOrd="0" presId="urn:microsoft.com/office/officeart/2018/2/layout/IconVerticalSolidList"/>
    <dgm:cxn modelId="{78D7FD50-47D9-46F7-A82B-6C8027F245A6}" srcId="{96DC1A68-13EB-4C60-A017-353B52279D09}" destId="{AF495479-F8C0-4682-9539-C0BFAF989E4D}" srcOrd="0" destOrd="0" parTransId="{295E16E8-576C-4F59-88CE-3C222ADFD5A6}" sibTransId="{EEB619AF-D0E6-40EF-B57B-FFEF62E78D74}"/>
    <dgm:cxn modelId="{F6B62171-86E3-424F-9EF7-EE83A1C2F49D}" srcId="{96DC1A68-13EB-4C60-A017-353B52279D09}" destId="{8B987175-B0DE-46B1-BE66-237DD5FB8532}" srcOrd="3" destOrd="0" parTransId="{131DA60C-EC0B-4EBA-8A3D-99219DF7E9F4}" sibTransId="{91DB02F5-53E4-4732-8EF7-67D63FB001FC}"/>
    <dgm:cxn modelId="{B4F62251-ABEF-416C-B1CE-C01903129D42}" type="presOf" srcId="{1ECDF123-69D6-41F5-B319-005E57D1809E}" destId="{9AA8CDBF-4C40-4A05-9FA9-A3844A7BCD96}" srcOrd="0" destOrd="0" presId="urn:microsoft.com/office/officeart/2018/2/layout/IconVerticalSolidList"/>
    <dgm:cxn modelId="{25BA568B-8FB1-4BCA-BC6D-E4224089397D}" type="presOf" srcId="{3EE7B873-0F72-40C6-9064-FE9D1F12D646}" destId="{7C02E3D6-68E5-4EDC-8385-D74516B31F0E}" srcOrd="0" destOrd="0" presId="urn:microsoft.com/office/officeart/2018/2/layout/IconVerticalSolidList"/>
    <dgm:cxn modelId="{2DE39197-1F2D-4DC0-9715-57A5BC07EA70}" srcId="{96DC1A68-13EB-4C60-A017-353B52279D09}" destId="{4C8A5DD7-4C0E-4C01-8540-D6172DDD5E7E}" srcOrd="5" destOrd="0" parTransId="{A023449B-D78C-4A57-B6F2-1E279AC8450F}" sibTransId="{101E8CA4-354C-430D-AEB6-70F3FE2BFA5F}"/>
    <dgm:cxn modelId="{3ACDC698-96F6-4EB1-B230-32C509D7F01D}" type="presOf" srcId="{AF495479-F8C0-4682-9539-C0BFAF989E4D}" destId="{2334C559-C328-4BA6-B196-5AA9F3E2E2F8}" srcOrd="0" destOrd="0" presId="urn:microsoft.com/office/officeart/2018/2/layout/IconVerticalSolidList"/>
    <dgm:cxn modelId="{1B8D89A3-B1B2-4C51-AD62-14887069F988}" srcId="{96DC1A68-13EB-4C60-A017-353B52279D09}" destId="{3EE7B873-0F72-40C6-9064-FE9D1F12D646}" srcOrd="1" destOrd="0" parTransId="{A1735D02-40ED-4086-A315-3110A309C0DE}" sibTransId="{ED040F54-A9F0-49EB-A5FD-554A8A99B1C8}"/>
    <dgm:cxn modelId="{A48A60C1-E180-41DA-B20B-3D8ECC5F28E6}" type="presOf" srcId="{8B987175-B0DE-46B1-BE66-237DD5FB8532}" destId="{C7A41997-0C27-46D7-908B-43892E6A11C2}" srcOrd="0" destOrd="0" presId="urn:microsoft.com/office/officeart/2018/2/layout/IconVerticalSolidList"/>
    <dgm:cxn modelId="{B07431D9-4FCD-4135-A518-67202C9D6053}" srcId="{96DC1A68-13EB-4C60-A017-353B52279D09}" destId="{F8B9213F-B3A0-4922-BC96-6D737E575E6C}" srcOrd="2" destOrd="0" parTransId="{5F01F59A-7980-404E-8D4E-3F1B8E963F7D}" sibTransId="{056691B4-FDFA-46EC-9EDC-F8C16E86378E}"/>
    <dgm:cxn modelId="{511CE39F-9015-48AF-8E04-AFC539A4AE28}" type="presParOf" srcId="{69379AEB-8AAB-4935-98CE-3131147883F1}" destId="{0004E3E6-8091-45D0-A93D-9AF69B613CD3}" srcOrd="0" destOrd="0" presId="urn:microsoft.com/office/officeart/2018/2/layout/IconVerticalSolidList"/>
    <dgm:cxn modelId="{B9EE58DF-334D-4C2A-9018-B24003868CE2}" type="presParOf" srcId="{0004E3E6-8091-45D0-A93D-9AF69B613CD3}" destId="{B992BE54-9404-4179-8F21-827E54F864EA}" srcOrd="0" destOrd="0" presId="urn:microsoft.com/office/officeart/2018/2/layout/IconVerticalSolidList"/>
    <dgm:cxn modelId="{603BA270-666F-4A14-A2CD-A7FAFFB0FE5E}" type="presParOf" srcId="{0004E3E6-8091-45D0-A93D-9AF69B613CD3}" destId="{4D97FC27-5129-4EB0-8769-DB5A4F142AF4}" srcOrd="1" destOrd="0" presId="urn:microsoft.com/office/officeart/2018/2/layout/IconVerticalSolidList"/>
    <dgm:cxn modelId="{398C1DAF-DF5B-4650-83B0-347458201287}" type="presParOf" srcId="{0004E3E6-8091-45D0-A93D-9AF69B613CD3}" destId="{D86B5398-D166-4094-B993-24AA15359988}" srcOrd="2" destOrd="0" presId="urn:microsoft.com/office/officeart/2018/2/layout/IconVerticalSolidList"/>
    <dgm:cxn modelId="{D482A830-1073-4D52-89FF-A432770E4B85}" type="presParOf" srcId="{0004E3E6-8091-45D0-A93D-9AF69B613CD3}" destId="{2334C559-C328-4BA6-B196-5AA9F3E2E2F8}" srcOrd="3" destOrd="0" presId="urn:microsoft.com/office/officeart/2018/2/layout/IconVerticalSolidList"/>
    <dgm:cxn modelId="{E443E096-D853-4FFE-9802-EB3AFCD8274B}" type="presParOf" srcId="{69379AEB-8AAB-4935-98CE-3131147883F1}" destId="{C6836111-722C-412F-9AB3-6B78D2C09498}" srcOrd="1" destOrd="0" presId="urn:microsoft.com/office/officeart/2018/2/layout/IconVerticalSolidList"/>
    <dgm:cxn modelId="{22A1F4E7-D82B-4F01-82A0-3490D691628D}" type="presParOf" srcId="{69379AEB-8AAB-4935-98CE-3131147883F1}" destId="{8B6CF0AB-E94B-447F-A68F-153EB182D2C2}" srcOrd="2" destOrd="0" presId="urn:microsoft.com/office/officeart/2018/2/layout/IconVerticalSolidList"/>
    <dgm:cxn modelId="{B9A53178-107B-4834-980B-D3A2DBF2DD24}" type="presParOf" srcId="{8B6CF0AB-E94B-447F-A68F-153EB182D2C2}" destId="{EDB0E088-4D0E-402A-86C2-7CBCAFA6C45A}" srcOrd="0" destOrd="0" presId="urn:microsoft.com/office/officeart/2018/2/layout/IconVerticalSolidList"/>
    <dgm:cxn modelId="{51E8D5AC-948E-4258-8E0D-403D8FE7A78A}" type="presParOf" srcId="{8B6CF0AB-E94B-447F-A68F-153EB182D2C2}" destId="{85573CF3-7832-4441-8C10-6344CBDEDEFE}" srcOrd="1" destOrd="0" presId="urn:microsoft.com/office/officeart/2018/2/layout/IconVerticalSolidList"/>
    <dgm:cxn modelId="{5C7BA0B6-9DD5-4836-AC98-E62435802817}" type="presParOf" srcId="{8B6CF0AB-E94B-447F-A68F-153EB182D2C2}" destId="{A4CEA8FE-4B4D-418C-8144-0D147A820B5C}" srcOrd="2" destOrd="0" presId="urn:microsoft.com/office/officeart/2018/2/layout/IconVerticalSolidList"/>
    <dgm:cxn modelId="{AB13245A-F4A4-4BA4-B452-0E20110737B3}" type="presParOf" srcId="{8B6CF0AB-E94B-447F-A68F-153EB182D2C2}" destId="{7C02E3D6-68E5-4EDC-8385-D74516B31F0E}" srcOrd="3" destOrd="0" presId="urn:microsoft.com/office/officeart/2018/2/layout/IconVerticalSolidList"/>
    <dgm:cxn modelId="{11A90482-DF56-4714-893D-2B2C4A432FC0}" type="presParOf" srcId="{69379AEB-8AAB-4935-98CE-3131147883F1}" destId="{F3C360C3-098C-4E17-9350-188FBB0BF43E}" srcOrd="3" destOrd="0" presId="urn:microsoft.com/office/officeart/2018/2/layout/IconVerticalSolidList"/>
    <dgm:cxn modelId="{FBEAD6AA-43BB-473E-9BD1-72F27CB00205}" type="presParOf" srcId="{69379AEB-8AAB-4935-98CE-3131147883F1}" destId="{4CBACE77-7BC5-4A6B-972E-81CABFA2817E}" srcOrd="4" destOrd="0" presId="urn:microsoft.com/office/officeart/2018/2/layout/IconVerticalSolidList"/>
    <dgm:cxn modelId="{8A4ECCAF-1D06-42FB-A75E-C528F00E2898}" type="presParOf" srcId="{4CBACE77-7BC5-4A6B-972E-81CABFA2817E}" destId="{724B8D58-536B-434A-9F44-7690987E54A0}" srcOrd="0" destOrd="0" presId="urn:microsoft.com/office/officeart/2018/2/layout/IconVerticalSolidList"/>
    <dgm:cxn modelId="{0E5F5662-5BF0-45B2-8A31-2D8AD8F40E1E}" type="presParOf" srcId="{4CBACE77-7BC5-4A6B-972E-81CABFA2817E}" destId="{2D6B2777-B694-4BA1-9BBC-96252162B976}" srcOrd="1" destOrd="0" presId="urn:microsoft.com/office/officeart/2018/2/layout/IconVerticalSolidList"/>
    <dgm:cxn modelId="{66E2BD1B-1E96-474B-B28E-E652FDA66C8E}" type="presParOf" srcId="{4CBACE77-7BC5-4A6B-972E-81CABFA2817E}" destId="{FFCD26AC-7B72-4A16-97AC-0742936BA332}" srcOrd="2" destOrd="0" presId="urn:microsoft.com/office/officeart/2018/2/layout/IconVerticalSolidList"/>
    <dgm:cxn modelId="{269FB70C-BA2C-4B1B-BCAE-BBF33EBF2340}" type="presParOf" srcId="{4CBACE77-7BC5-4A6B-972E-81CABFA2817E}" destId="{A13DC969-C13D-4B62-BED5-CA132BD9211C}" srcOrd="3" destOrd="0" presId="urn:microsoft.com/office/officeart/2018/2/layout/IconVerticalSolidList"/>
    <dgm:cxn modelId="{E05930BD-A328-48A7-9FE1-6209ECBFDA69}" type="presParOf" srcId="{69379AEB-8AAB-4935-98CE-3131147883F1}" destId="{F29225CF-6BF4-4E27-A35A-56ACE2DE31CC}" srcOrd="5" destOrd="0" presId="urn:microsoft.com/office/officeart/2018/2/layout/IconVerticalSolidList"/>
    <dgm:cxn modelId="{433C409B-8FA0-454F-8F0D-D5CF9FE14E71}" type="presParOf" srcId="{69379AEB-8AAB-4935-98CE-3131147883F1}" destId="{4A81FB97-CCDF-4D60-AF18-0A6B3FB23562}" srcOrd="6" destOrd="0" presId="urn:microsoft.com/office/officeart/2018/2/layout/IconVerticalSolidList"/>
    <dgm:cxn modelId="{45F42BCE-4350-4CE9-B071-879C711DA1A7}" type="presParOf" srcId="{4A81FB97-CCDF-4D60-AF18-0A6B3FB23562}" destId="{A4C98705-81D7-4667-B378-890ACE1C592E}" srcOrd="0" destOrd="0" presId="urn:microsoft.com/office/officeart/2018/2/layout/IconVerticalSolidList"/>
    <dgm:cxn modelId="{52AD9D94-ADBB-4820-946D-869C74A109E8}" type="presParOf" srcId="{4A81FB97-CCDF-4D60-AF18-0A6B3FB23562}" destId="{256A4B0F-68A6-492C-803B-A51371BC44EC}" srcOrd="1" destOrd="0" presId="urn:microsoft.com/office/officeart/2018/2/layout/IconVerticalSolidList"/>
    <dgm:cxn modelId="{AD53A35E-1624-4188-AAB0-8786BCA5024F}" type="presParOf" srcId="{4A81FB97-CCDF-4D60-AF18-0A6B3FB23562}" destId="{7FCC6B84-8A79-4E10-BE31-12C3BC696855}" srcOrd="2" destOrd="0" presId="urn:microsoft.com/office/officeart/2018/2/layout/IconVerticalSolidList"/>
    <dgm:cxn modelId="{E1D2D85F-2E8C-47C1-A5BD-272F0E80AB8A}" type="presParOf" srcId="{4A81FB97-CCDF-4D60-AF18-0A6B3FB23562}" destId="{C7A41997-0C27-46D7-908B-43892E6A11C2}" srcOrd="3" destOrd="0" presId="urn:microsoft.com/office/officeart/2018/2/layout/IconVerticalSolidList"/>
    <dgm:cxn modelId="{808F888C-9B32-4ECF-ACB0-EE0E69E4FC42}" type="presParOf" srcId="{69379AEB-8AAB-4935-98CE-3131147883F1}" destId="{3ACC6F7D-2643-4F7C-A5E7-E39EB6C51E6C}" srcOrd="7" destOrd="0" presId="urn:microsoft.com/office/officeart/2018/2/layout/IconVerticalSolidList"/>
    <dgm:cxn modelId="{731B2074-A902-4058-A956-BD3CD05668BA}" type="presParOf" srcId="{69379AEB-8AAB-4935-98CE-3131147883F1}" destId="{B61FB9B0-8147-4916-A1E8-F1FEC6683E51}" srcOrd="8" destOrd="0" presId="urn:microsoft.com/office/officeart/2018/2/layout/IconVerticalSolidList"/>
    <dgm:cxn modelId="{F3706DD3-E386-4238-95B3-D7169A687D7C}" type="presParOf" srcId="{B61FB9B0-8147-4916-A1E8-F1FEC6683E51}" destId="{71E6CECA-D022-490A-83E9-FC5A44276C82}" srcOrd="0" destOrd="0" presId="urn:microsoft.com/office/officeart/2018/2/layout/IconVerticalSolidList"/>
    <dgm:cxn modelId="{8B47B8DD-BB99-48D3-9DE3-F92557FBDEC2}" type="presParOf" srcId="{B61FB9B0-8147-4916-A1E8-F1FEC6683E51}" destId="{1C603C04-2674-404F-AEE1-B979AF34D453}" srcOrd="1" destOrd="0" presId="urn:microsoft.com/office/officeart/2018/2/layout/IconVerticalSolidList"/>
    <dgm:cxn modelId="{096CF7BB-4F52-4967-876D-166C1AE94B94}" type="presParOf" srcId="{B61FB9B0-8147-4916-A1E8-F1FEC6683E51}" destId="{70493FFC-7EDA-4568-A7B7-18F8F57F8E99}" srcOrd="2" destOrd="0" presId="urn:microsoft.com/office/officeart/2018/2/layout/IconVerticalSolidList"/>
    <dgm:cxn modelId="{9FD60304-55D7-4142-9BB2-F95DA3F01821}" type="presParOf" srcId="{B61FB9B0-8147-4916-A1E8-F1FEC6683E51}" destId="{9AA8CDBF-4C40-4A05-9FA9-A3844A7BCD96}" srcOrd="3" destOrd="0" presId="urn:microsoft.com/office/officeart/2018/2/layout/IconVerticalSolidList"/>
    <dgm:cxn modelId="{50946CB5-A945-4B24-8961-14ED665A1CC4}" type="presParOf" srcId="{69379AEB-8AAB-4935-98CE-3131147883F1}" destId="{918D018C-F67E-4C23-AD0B-CFB814E2CB9E}" srcOrd="9" destOrd="0" presId="urn:microsoft.com/office/officeart/2018/2/layout/IconVerticalSolidList"/>
    <dgm:cxn modelId="{25185193-EA9A-4212-B9FF-170BAEE78EC9}" type="presParOf" srcId="{69379AEB-8AAB-4935-98CE-3131147883F1}" destId="{919FE57B-CE5F-46C3-A729-B45986A07A94}" srcOrd="10" destOrd="0" presId="urn:microsoft.com/office/officeart/2018/2/layout/IconVerticalSolidList"/>
    <dgm:cxn modelId="{26F57FDA-66B1-45D7-9BF3-78DF30B0F9B9}" type="presParOf" srcId="{919FE57B-CE5F-46C3-A729-B45986A07A94}" destId="{D1AECD79-9F49-46F4-B8A9-E83B4DFCEC1A}" srcOrd="0" destOrd="0" presId="urn:microsoft.com/office/officeart/2018/2/layout/IconVerticalSolidList"/>
    <dgm:cxn modelId="{8E848DD6-C3B4-4648-8E76-3DD8285ED250}" type="presParOf" srcId="{919FE57B-CE5F-46C3-A729-B45986A07A94}" destId="{F35C3F19-FE89-4D14-A0B3-AAFF764F0BDA}" srcOrd="1" destOrd="0" presId="urn:microsoft.com/office/officeart/2018/2/layout/IconVerticalSolidList"/>
    <dgm:cxn modelId="{7E0A8846-724E-4D6D-9C61-59C1C4C51CC0}" type="presParOf" srcId="{919FE57B-CE5F-46C3-A729-B45986A07A94}" destId="{9D5C36BE-7D42-4CBE-835E-F6D2E264FDF1}" srcOrd="2" destOrd="0" presId="urn:microsoft.com/office/officeart/2018/2/layout/IconVerticalSolidList"/>
    <dgm:cxn modelId="{C9D6ECB6-AD73-4683-BB71-57BCC21876DB}" type="presParOf" srcId="{919FE57B-CE5F-46C3-A729-B45986A07A94}" destId="{C4C6C520-B619-4205-8431-A43FCB91A13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DDE2C4-24A0-49D7-A154-A5C61EC387B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A94D8F2-4C77-48C4-90B4-F96B1A2CD955}">
      <dgm:prSet/>
      <dgm:spPr/>
      <dgm:t>
        <a:bodyPr/>
        <a:lstStyle/>
        <a:p>
          <a:r>
            <a:rPr lang="en-GB" dirty="0"/>
            <a:t>Increased workload + stagnant reward → falling morale</a:t>
          </a:r>
          <a:endParaRPr lang="en-US" dirty="0"/>
        </a:p>
      </dgm:t>
    </dgm:pt>
    <dgm:pt modelId="{E92943EB-5B47-4D07-B86A-007346EA50C3}" type="parTrans" cxnId="{ACFBFEBA-8807-405C-90D0-D7F05A2A04FE}">
      <dgm:prSet/>
      <dgm:spPr/>
      <dgm:t>
        <a:bodyPr/>
        <a:lstStyle/>
        <a:p>
          <a:endParaRPr lang="en-US"/>
        </a:p>
      </dgm:t>
    </dgm:pt>
    <dgm:pt modelId="{2169BBB8-D669-46E3-A5B6-34CB68540BBB}" type="sibTrans" cxnId="{ACFBFEBA-8807-405C-90D0-D7F05A2A04FE}">
      <dgm:prSet/>
      <dgm:spPr/>
      <dgm:t>
        <a:bodyPr/>
        <a:lstStyle/>
        <a:p>
          <a:endParaRPr lang="en-US"/>
        </a:p>
      </dgm:t>
    </dgm:pt>
    <dgm:pt modelId="{24DD4415-4099-4C54-8CF1-516D9B6775B8}">
      <dgm:prSet/>
      <dgm:spPr/>
      <dgm:t>
        <a:bodyPr/>
        <a:lstStyle/>
        <a:p>
          <a:r>
            <a:rPr lang="en-GB"/>
            <a:t>Burnout rising due to staffing shortages</a:t>
          </a:r>
          <a:endParaRPr lang="en-US"/>
        </a:p>
      </dgm:t>
    </dgm:pt>
    <dgm:pt modelId="{9275ABCA-ED59-411F-8E13-3706A26D6C5B}" type="parTrans" cxnId="{E7E03B3D-F02B-4088-8E6C-F6A6B5839430}">
      <dgm:prSet/>
      <dgm:spPr/>
      <dgm:t>
        <a:bodyPr/>
        <a:lstStyle/>
        <a:p>
          <a:endParaRPr lang="en-US"/>
        </a:p>
      </dgm:t>
    </dgm:pt>
    <dgm:pt modelId="{41F3FB12-7F83-4919-BEC8-EFADE225F208}" type="sibTrans" cxnId="{E7E03B3D-F02B-4088-8E6C-F6A6B5839430}">
      <dgm:prSet/>
      <dgm:spPr/>
      <dgm:t>
        <a:bodyPr/>
        <a:lstStyle/>
        <a:p>
          <a:endParaRPr lang="en-US"/>
        </a:p>
      </dgm:t>
    </dgm:pt>
    <dgm:pt modelId="{5F24A3C2-AC0A-47CE-B261-D94D100F5905}">
      <dgm:prSet/>
      <dgm:spPr/>
      <dgm:t>
        <a:bodyPr/>
        <a:lstStyle/>
        <a:p>
          <a:r>
            <a:rPr lang="en-GB"/>
            <a:t>Stress-related sickness and absenteeism increasing</a:t>
          </a:r>
          <a:endParaRPr lang="en-US"/>
        </a:p>
      </dgm:t>
    </dgm:pt>
    <dgm:pt modelId="{3B690E41-A79E-4D49-BF1A-CE9278DC0A97}" type="parTrans" cxnId="{B2461E5A-0292-4BC9-BED0-C5243D74BFAC}">
      <dgm:prSet/>
      <dgm:spPr/>
      <dgm:t>
        <a:bodyPr/>
        <a:lstStyle/>
        <a:p>
          <a:endParaRPr lang="en-US"/>
        </a:p>
      </dgm:t>
    </dgm:pt>
    <dgm:pt modelId="{49355B8C-BC06-4255-92FF-8C824BF91828}" type="sibTrans" cxnId="{B2461E5A-0292-4BC9-BED0-C5243D74BFAC}">
      <dgm:prSet/>
      <dgm:spPr/>
      <dgm:t>
        <a:bodyPr/>
        <a:lstStyle/>
        <a:p>
          <a:endParaRPr lang="en-US"/>
        </a:p>
      </dgm:t>
    </dgm:pt>
    <dgm:pt modelId="{7BF29968-4572-44D0-A5ED-4C64002B2702}">
      <dgm:prSet/>
      <dgm:spPr/>
      <dgm:t>
        <a:bodyPr/>
        <a:lstStyle/>
        <a:p>
          <a:r>
            <a:rPr lang="en-GB" dirty="0"/>
            <a:t>Turnover leads to heavier workload for remaining staff</a:t>
          </a:r>
          <a:endParaRPr lang="en-US" dirty="0"/>
        </a:p>
      </dgm:t>
    </dgm:pt>
    <dgm:pt modelId="{986FF803-046F-473B-9AF1-0B88E9E16AC6}" type="parTrans" cxnId="{775F8228-3755-4489-9A09-A6FF9427E1CE}">
      <dgm:prSet/>
      <dgm:spPr/>
      <dgm:t>
        <a:bodyPr/>
        <a:lstStyle/>
        <a:p>
          <a:endParaRPr lang="en-US"/>
        </a:p>
      </dgm:t>
    </dgm:pt>
    <dgm:pt modelId="{C1873BB2-A527-445E-A5A0-32ECF5707EA3}" type="sibTrans" cxnId="{775F8228-3755-4489-9A09-A6FF9427E1CE}">
      <dgm:prSet/>
      <dgm:spPr/>
      <dgm:t>
        <a:bodyPr/>
        <a:lstStyle/>
        <a:p>
          <a:endParaRPr lang="en-US"/>
        </a:p>
      </dgm:t>
    </dgm:pt>
    <dgm:pt modelId="{84975423-1A8B-4FC9-B759-3F6BDDB57B21}">
      <dgm:prSet/>
      <dgm:spPr/>
      <dgm:t>
        <a:bodyPr/>
        <a:lstStyle/>
        <a:p>
          <a:r>
            <a:rPr lang="en-GB" dirty="0"/>
            <a:t>MD SAMSOJJAMAN  SIYAM</a:t>
          </a:r>
          <a:endParaRPr lang="en-US" dirty="0"/>
        </a:p>
      </dgm:t>
    </dgm:pt>
    <dgm:pt modelId="{37DE1243-E771-47DE-BCE5-C191A55EBA08}" type="parTrans" cxnId="{16A0CBF8-1D3B-4B5C-947F-A3141F76C009}">
      <dgm:prSet/>
      <dgm:spPr/>
      <dgm:t>
        <a:bodyPr/>
        <a:lstStyle/>
        <a:p>
          <a:endParaRPr lang="en-US"/>
        </a:p>
      </dgm:t>
    </dgm:pt>
    <dgm:pt modelId="{2B508799-5F0E-4A38-8B1F-BEA297C27A09}" type="sibTrans" cxnId="{16A0CBF8-1D3B-4B5C-947F-A3141F76C009}">
      <dgm:prSet/>
      <dgm:spPr/>
      <dgm:t>
        <a:bodyPr/>
        <a:lstStyle/>
        <a:p>
          <a:endParaRPr lang="en-US"/>
        </a:p>
      </dgm:t>
    </dgm:pt>
    <dgm:pt modelId="{F757745A-60CC-4A8A-AC90-C2A6A33F0147}">
      <dgm:prSet/>
      <dgm:spPr/>
      <dgm:t>
        <a:bodyPr/>
        <a:lstStyle/>
        <a:p>
          <a:r>
            <a:rPr lang="en-GB" dirty="0"/>
            <a:t>ID :</a:t>
          </a:r>
          <a:r>
            <a:rPr lang="bg-BG" dirty="0"/>
            <a:t>   </a:t>
          </a:r>
          <a:r>
            <a:rPr lang="en-GB" dirty="0"/>
            <a:t>2520477</a:t>
          </a:r>
          <a:r>
            <a:rPr lang="bg-BG" dirty="0"/>
            <a:t>                </a:t>
          </a:r>
          <a:r>
            <a:rPr lang="en-GB" dirty="0"/>
            <a:t>                                                                                                                               </a:t>
          </a:r>
          <a:endParaRPr lang="en-US" dirty="0"/>
        </a:p>
      </dgm:t>
    </dgm:pt>
    <dgm:pt modelId="{40A73881-5253-4E10-97E6-B45C02AB6278}" type="parTrans" cxnId="{1C075774-19C0-47AD-8121-3126E4113D6F}">
      <dgm:prSet/>
      <dgm:spPr/>
      <dgm:t>
        <a:bodyPr/>
        <a:lstStyle/>
        <a:p>
          <a:endParaRPr lang="en-US"/>
        </a:p>
      </dgm:t>
    </dgm:pt>
    <dgm:pt modelId="{CBE44988-4757-496D-BE85-4167833B1D96}" type="sibTrans" cxnId="{1C075774-19C0-47AD-8121-3126E4113D6F}">
      <dgm:prSet/>
      <dgm:spPr/>
      <dgm:t>
        <a:bodyPr/>
        <a:lstStyle/>
        <a:p>
          <a:endParaRPr lang="en-US"/>
        </a:p>
      </dgm:t>
    </dgm:pt>
    <dgm:pt modelId="{3A730859-9170-7449-A76D-E0360F5F187F}" type="pres">
      <dgm:prSet presAssocID="{A8DDE2C4-24A0-49D7-A154-A5C61EC387B0}" presName="linear" presStyleCnt="0">
        <dgm:presLayoutVars>
          <dgm:animLvl val="lvl"/>
          <dgm:resizeHandles val="exact"/>
        </dgm:presLayoutVars>
      </dgm:prSet>
      <dgm:spPr/>
    </dgm:pt>
    <dgm:pt modelId="{453CA855-9B83-E645-8910-38928CF01725}" type="pres">
      <dgm:prSet presAssocID="{2A94D8F2-4C77-48C4-90B4-F96B1A2CD955}" presName="parentText" presStyleLbl="node1" presStyleIdx="0" presStyleCnt="4" custLinFactNeighborY="87143">
        <dgm:presLayoutVars>
          <dgm:chMax val="0"/>
          <dgm:bulletEnabled val="1"/>
        </dgm:presLayoutVars>
      </dgm:prSet>
      <dgm:spPr/>
    </dgm:pt>
    <dgm:pt modelId="{EEAFD946-D256-3C4B-B369-EC71D93AE738}" type="pres">
      <dgm:prSet presAssocID="{2169BBB8-D669-46E3-A5B6-34CB68540BBB}" presName="spacer" presStyleCnt="0"/>
      <dgm:spPr/>
    </dgm:pt>
    <dgm:pt modelId="{A882D4FD-0D18-844E-A7EB-DADBAB6AC041}" type="pres">
      <dgm:prSet presAssocID="{24DD4415-4099-4C54-8CF1-516D9B6775B8}" presName="parentText" presStyleLbl="node1" presStyleIdx="1" presStyleCnt="4">
        <dgm:presLayoutVars>
          <dgm:chMax val="0"/>
          <dgm:bulletEnabled val="1"/>
        </dgm:presLayoutVars>
      </dgm:prSet>
      <dgm:spPr/>
    </dgm:pt>
    <dgm:pt modelId="{C54048DD-23D8-C74E-891E-6F3D84E2F810}" type="pres">
      <dgm:prSet presAssocID="{41F3FB12-7F83-4919-BEC8-EFADE225F208}" presName="spacer" presStyleCnt="0"/>
      <dgm:spPr/>
    </dgm:pt>
    <dgm:pt modelId="{89514B4B-9CC3-2843-93FC-6C17E9D9C40D}" type="pres">
      <dgm:prSet presAssocID="{5F24A3C2-AC0A-47CE-B261-D94D100F5905}" presName="parentText" presStyleLbl="node1" presStyleIdx="2" presStyleCnt="4">
        <dgm:presLayoutVars>
          <dgm:chMax val="0"/>
          <dgm:bulletEnabled val="1"/>
        </dgm:presLayoutVars>
      </dgm:prSet>
      <dgm:spPr/>
    </dgm:pt>
    <dgm:pt modelId="{A7481E44-C8F3-994D-8449-DC7ECA66A40F}" type="pres">
      <dgm:prSet presAssocID="{49355B8C-BC06-4255-92FF-8C824BF91828}" presName="spacer" presStyleCnt="0"/>
      <dgm:spPr/>
    </dgm:pt>
    <dgm:pt modelId="{AEED72D9-B0BA-0041-9717-3A3D3CB06DEB}" type="pres">
      <dgm:prSet presAssocID="{7BF29968-4572-44D0-A5ED-4C64002B2702}" presName="parentText" presStyleLbl="node1" presStyleIdx="3" presStyleCnt="4">
        <dgm:presLayoutVars>
          <dgm:chMax val="0"/>
          <dgm:bulletEnabled val="1"/>
        </dgm:presLayoutVars>
      </dgm:prSet>
      <dgm:spPr/>
    </dgm:pt>
    <dgm:pt modelId="{E2E6259B-0909-C94E-95B4-D567AEA2C915}" type="pres">
      <dgm:prSet presAssocID="{7BF29968-4572-44D0-A5ED-4C64002B2702}" presName="childText" presStyleLbl="revTx" presStyleIdx="0" presStyleCnt="1">
        <dgm:presLayoutVars>
          <dgm:bulletEnabled val="1"/>
        </dgm:presLayoutVars>
      </dgm:prSet>
      <dgm:spPr/>
    </dgm:pt>
  </dgm:ptLst>
  <dgm:cxnLst>
    <dgm:cxn modelId="{775F8228-3755-4489-9A09-A6FF9427E1CE}" srcId="{A8DDE2C4-24A0-49D7-A154-A5C61EC387B0}" destId="{7BF29968-4572-44D0-A5ED-4C64002B2702}" srcOrd="3" destOrd="0" parTransId="{986FF803-046F-473B-9AF1-0B88E9E16AC6}" sibTransId="{C1873BB2-A527-445E-A5A0-32ECF5707EA3}"/>
    <dgm:cxn modelId="{35B5CF2F-210A-D644-86C8-1D9A7AFC48BE}" type="presOf" srcId="{84975423-1A8B-4FC9-B759-3F6BDDB57B21}" destId="{E2E6259B-0909-C94E-95B4-D567AEA2C915}" srcOrd="0" destOrd="0" presId="urn:microsoft.com/office/officeart/2005/8/layout/vList2"/>
    <dgm:cxn modelId="{E7E03B3D-F02B-4088-8E6C-F6A6B5839430}" srcId="{A8DDE2C4-24A0-49D7-A154-A5C61EC387B0}" destId="{24DD4415-4099-4C54-8CF1-516D9B6775B8}" srcOrd="1" destOrd="0" parTransId="{9275ABCA-ED59-411F-8E13-3706A26D6C5B}" sibTransId="{41F3FB12-7F83-4919-BEC8-EFADE225F208}"/>
    <dgm:cxn modelId="{6657D44E-5D76-3C45-A7E1-EB04DDA4E7DD}" type="presOf" srcId="{7BF29968-4572-44D0-A5ED-4C64002B2702}" destId="{AEED72D9-B0BA-0041-9717-3A3D3CB06DEB}" srcOrd="0" destOrd="0" presId="urn:microsoft.com/office/officeart/2005/8/layout/vList2"/>
    <dgm:cxn modelId="{1C075774-19C0-47AD-8121-3126E4113D6F}" srcId="{7BF29968-4572-44D0-A5ED-4C64002B2702}" destId="{F757745A-60CC-4A8A-AC90-C2A6A33F0147}" srcOrd="1" destOrd="0" parTransId="{40A73881-5253-4E10-97E6-B45C02AB6278}" sibTransId="{CBE44988-4757-496D-BE85-4167833B1D96}"/>
    <dgm:cxn modelId="{B5719859-B9EB-E649-B045-C3A97DE58E09}" type="presOf" srcId="{24DD4415-4099-4C54-8CF1-516D9B6775B8}" destId="{A882D4FD-0D18-844E-A7EB-DADBAB6AC041}" srcOrd="0" destOrd="0" presId="urn:microsoft.com/office/officeart/2005/8/layout/vList2"/>
    <dgm:cxn modelId="{B2461E5A-0292-4BC9-BED0-C5243D74BFAC}" srcId="{A8DDE2C4-24A0-49D7-A154-A5C61EC387B0}" destId="{5F24A3C2-AC0A-47CE-B261-D94D100F5905}" srcOrd="2" destOrd="0" parTransId="{3B690E41-A79E-4D49-BF1A-CE9278DC0A97}" sibTransId="{49355B8C-BC06-4255-92FF-8C824BF91828}"/>
    <dgm:cxn modelId="{E0333181-F6F2-0E48-96D7-98FA731DE9D4}" type="presOf" srcId="{F757745A-60CC-4A8A-AC90-C2A6A33F0147}" destId="{E2E6259B-0909-C94E-95B4-D567AEA2C915}" srcOrd="0" destOrd="1" presId="urn:microsoft.com/office/officeart/2005/8/layout/vList2"/>
    <dgm:cxn modelId="{28AC129D-626E-534A-B6FC-3AF9131D2903}" type="presOf" srcId="{A8DDE2C4-24A0-49D7-A154-A5C61EC387B0}" destId="{3A730859-9170-7449-A76D-E0360F5F187F}" srcOrd="0" destOrd="0" presId="urn:microsoft.com/office/officeart/2005/8/layout/vList2"/>
    <dgm:cxn modelId="{31B0DAAA-78CE-F44D-AD13-027372EBE342}" type="presOf" srcId="{2A94D8F2-4C77-48C4-90B4-F96B1A2CD955}" destId="{453CA855-9B83-E645-8910-38928CF01725}" srcOrd="0" destOrd="0" presId="urn:microsoft.com/office/officeart/2005/8/layout/vList2"/>
    <dgm:cxn modelId="{ACFBFEBA-8807-405C-90D0-D7F05A2A04FE}" srcId="{A8DDE2C4-24A0-49D7-A154-A5C61EC387B0}" destId="{2A94D8F2-4C77-48C4-90B4-F96B1A2CD955}" srcOrd="0" destOrd="0" parTransId="{E92943EB-5B47-4D07-B86A-007346EA50C3}" sibTransId="{2169BBB8-D669-46E3-A5B6-34CB68540BBB}"/>
    <dgm:cxn modelId="{E12A84DF-A1AB-5F47-824B-5CEBA99C4409}" type="presOf" srcId="{5F24A3C2-AC0A-47CE-B261-D94D100F5905}" destId="{89514B4B-9CC3-2843-93FC-6C17E9D9C40D}" srcOrd="0" destOrd="0" presId="urn:microsoft.com/office/officeart/2005/8/layout/vList2"/>
    <dgm:cxn modelId="{16A0CBF8-1D3B-4B5C-947F-A3141F76C009}" srcId="{7BF29968-4572-44D0-A5ED-4C64002B2702}" destId="{84975423-1A8B-4FC9-B759-3F6BDDB57B21}" srcOrd="0" destOrd="0" parTransId="{37DE1243-E771-47DE-BCE5-C191A55EBA08}" sibTransId="{2B508799-5F0E-4A38-8B1F-BEA297C27A09}"/>
    <dgm:cxn modelId="{7893BA84-C7D2-AF4A-934B-D83C5CA9B062}" type="presParOf" srcId="{3A730859-9170-7449-A76D-E0360F5F187F}" destId="{453CA855-9B83-E645-8910-38928CF01725}" srcOrd="0" destOrd="0" presId="urn:microsoft.com/office/officeart/2005/8/layout/vList2"/>
    <dgm:cxn modelId="{21E0F170-D67D-EF44-944C-EB427FD45254}" type="presParOf" srcId="{3A730859-9170-7449-A76D-E0360F5F187F}" destId="{EEAFD946-D256-3C4B-B369-EC71D93AE738}" srcOrd="1" destOrd="0" presId="urn:microsoft.com/office/officeart/2005/8/layout/vList2"/>
    <dgm:cxn modelId="{EB461224-327D-9B4E-A8F2-1C742F6B7934}" type="presParOf" srcId="{3A730859-9170-7449-A76D-E0360F5F187F}" destId="{A882D4FD-0D18-844E-A7EB-DADBAB6AC041}" srcOrd="2" destOrd="0" presId="urn:microsoft.com/office/officeart/2005/8/layout/vList2"/>
    <dgm:cxn modelId="{F02E6B78-6FAC-0549-B785-5BD1392F3CD5}" type="presParOf" srcId="{3A730859-9170-7449-A76D-E0360F5F187F}" destId="{C54048DD-23D8-C74E-891E-6F3D84E2F810}" srcOrd="3" destOrd="0" presId="urn:microsoft.com/office/officeart/2005/8/layout/vList2"/>
    <dgm:cxn modelId="{CCCBEF03-F5FD-AA41-A11A-D34115207A6D}" type="presParOf" srcId="{3A730859-9170-7449-A76D-E0360F5F187F}" destId="{89514B4B-9CC3-2843-93FC-6C17E9D9C40D}" srcOrd="4" destOrd="0" presId="urn:microsoft.com/office/officeart/2005/8/layout/vList2"/>
    <dgm:cxn modelId="{6D027166-8146-4E41-BC05-6D2448EAD9AB}" type="presParOf" srcId="{3A730859-9170-7449-A76D-E0360F5F187F}" destId="{A7481E44-C8F3-994D-8449-DC7ECA66A40F}" srcOrd="5" destOrd="0" presId="urn:microsoft.com/office/officeart/2005/8/layout/vList2"/>
    <dgm:cxn modelId="{41A2FC2D-71C5-454D-A06B-348497903F0F}" type="presParOf" srcId="{3A730859-9170-7449-A76D-E0360F5F187F}" destId="{AEED72D9-B0BA-0041-9717-3A3D3CB06DEB}" srcOrd="6" destOrd="0" presId="urn:microsoft.com/office/officeart/2005/8/layout/vList2"/>
    <dgm:cxn modelId="{EFC8C8B0-2D18-804B-B8A3-F92705E7646E}" type="presParOf" srcId="{3A730859-9170-7449-A76D-E0360F5F187F}" destId="{E2E6259B-0909-C94E-95B4-D567AEA2C915}"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F705CC-D3CF-4301-9369-B0AF1B81383C}"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1D070849-B249-44EB-A405-7E1A2E90897A}">
      <dgm:prSet/>
      <dgm:spPr/>
      <dgm:t>
        <a:bodyPr/>
        <a:lstStyle/>
        <a:p>
          <a:r>
            <a:rPr lang="en-GB"/>
            <a:t>Burnout reduces attentiveness, accuracy, compassion</a:t>
          </a:r>
          <a:endParaRPr lang="en-US"/>
        </a:p>
      </dgm:t>
    </dgm:pt>
    <dgm:pt modelId="{C9995B8C-6E55-45E2-AA37-A09989E1820F}" type="parTrans" cxnId="{2B2E423D-91D5-4C77-81DD-6D890673FF46}">
      <dgm:prSet/>
      <dgm:spPr/>
      <dgm:t>
        <a:bodyPr/>
        <a:lstStyle/>
        <a:p>
          <a:endParaRPr lang="en-US"/>
        </a:p>
      </dgm:t>
    </dgm:pt>
    <dgm:pt modelId="{AABC41FD-5BE9-4B34-9469-F303EF1B6297}" type="sibTrans" cxnId="{2B2E423D-91D5-4C77-81DD-6D890673FF46}">
      <dgm:prSet/>
      <dgm:spPr/>
      <dgm:t>
        <a:bodyPr/>
        <a:lstStyle/>
        <a:p>
          <a:endParaRPr lang="en-US"/>
        </a:p>
      </dgm:t>
    </dgm:pt>
    <dgm:pt modelId="{E84BB5B1-452B-4249-A1D8-56ED15C90B03}">
      <dgm:prSet/>
      <dgm:spPr/>
      <dgm:t>
        <a:bodyPr/>
        <a:lstStyle/>
        <a:p>
          <a:r>
            <a:rPr lang="en-GB"/>
            <a:t>Longer waiting times due to staffing shortages</a:t>
          </a:r>
          <a:endParaRPr lang="en-US"/>
        </a:p>
      </dgm:t>
    </dgm:pt>
    <dgm:pt modelId="{42F6C799-B7C5-47C1-8E53-FDDD457BEA1B}" type="parTrans" cxnId="{46FDD011-60C2-4E29-9D33-9E8CB39CF08D}">
      <dgm:prSet/>
      <dgm:spPr/>
      <dgm:t>
        <a:bodyPr/>
        <a:lstStyle/>
        <a:p>
          <a:endParaRPr lang="en-US"/>
        </a:p>
      </dgm:t>
    </dgm:pt>
    <dgm:pt modelId="{31662F89-5362-42DA-91C1-C1AD28271F91}" type="sibTrans" cxnId="{46FDD011-60C2-4E29-9D33-9E8CB39CF08D}">
      <dgm:prSet/>
      <dgm:spPr/>
      <dgm:t>
        <a:bodyPr/>
        <a:lstStyle/>
        <a:p>
          <a:endParaRPr lang="en-US"/>
        </a:p>
      </dgm:t>
    </dgm:pt>
    <dgm:pt modelId="{5ECC914B-A804-4BC2-89C7-A4C064C31236}">
      <dgm:prSet/>
      <dgm:spPr/>
      <dgm:t>
        <a:bodyPr/>
        <a:lstStyle/>
        <a:p>
          <a:r>
            <a:rPr lang="en-GB"/>
            <a:t>High turnover disrupts continuity of care</a:t>
          </a:r>
          <a:endParaRPr lang="en-US"/>
        </a:p>
      </dgm:t>
    </dgm:pt>
    <dgm:pt modelId="{DF2E608F-D3E9-428B-A831-C1D725BF8629}" type="parTrans" cxnId="{42C76AB0-46C9-46CB-A586-D7B4008DBC62}">
      <dgm:prSet/>
      <dgm:spPr/>
      <dgm:t>
        <a:bodyPr/>
        <a:lstStyle/>
        <a:p>
          <a:endParaRPr lang="en-US"/>
        </a:p>
      </dgm:t>
    </dgm:pt>
    <dgm:pt modelId="{B2ED2346-81D6-4D78-9BEA-6DBBF0F9FCAB}" type="sibTrans" cxnId="{42C76AB0-46C9-46CB-A586-D7B4008DBC62}">
      <dgm:prSet/>
      <dgm:spPr/>
      <dgm:t>
        <a:bodyPr/>
        <a:lstStyle/>
        <a:p>
          <a:endParaRPr lang="en-US"/>
        </a:p>
      </dgm:t>
    </dgm:pt>
    <dgm:pt modelId="{EBD15D9D-7D94-4A9F-99B3-C66C419AB5A7}">
      <dgm:prSet/>
      <dgm:spPr/>
      <dgm:t>
        <a:bodyPr/>
        <a:lstStyle/>
        <a:p>
          <a:r>
            <a:rPr lang="en-GB"/>
            <a:t>.  ID :</a:t>
          </a:r>
          <a:r>
            <a:rPr lang="bg-BG"/>
            <a:t>   </a:t>
          </a:r>
          <a:r>
            <a:rPr lang="en-GB"/>
            <a:t>2520477</a:t>
          </a:r>
          <a:r>
            <a:rPr lang="bg-BG"/>
            <a:t>                </a:t>
          </a:r>
          <a:r>
            <a:rPr lang="en-GB"/>
            <a:t>                                                                                                                               </a:t>
          </a:r>
          <a:endParaRPr lang="en-US"/>
        </a:p>
      </dgm:t>
    </dgm:pt>
    <dgm:pt modelId="{5C5083D8-8384-4C83-9359-138C97BD2628}" type="parTrans" cxnId="{904DC712-BE53-4B3E-8ADD-940A03EA25D3}">
      <dgm:prSet/>
      <dgm:spPr/>
      <dgm:t>
        <a:bodyPr/>
        <a:lstStyle/>
        <a:p>
          <a:endParaRPr lang="en-US"/>
        </a:p>
      </dgm:t>
    </dgm:pt>
    <dgm:pt modelId="{847FC8DF-6C28-442F-AE6A-846DF7DD73BE}" type="sibTrans" cxnId="{904DC712-BE53-4B3E-8ADD-940A03EA25D3}">
      <dgm:prSet/>
      <dgm:spPr/>
      <dgm:t>
        <a:bodyPr/>
        <a:lstStyle/>
        <a:p>
          <a:endParaRPr lang="en-US"/>
        </a:p>
      </dgm:t>
    </dgm:pt>
    <dgm:pt modelId="{ADD64634-59B3-4AB7-8F8F-341DE6C53698}">
      <dgm:prSet/>
      <dgm:spPr/>
      <dgm:t>
        <a:bodyPr/>
        <a:lstStyle/>
        <a:p>
          <a:r>
            <a:rPr lang="en-GB"/>
            <a:t>Better rewards → healthier staff → improved patient outcomes</a:t>
          </a:r>
          <a:endParaRPr lang="en-US"/>
        </a:p>
      </dgm:t>
    </dgm:pt>
    <dgm:pt modelId="{8EE5DFE3-5F8D-45DB-A18C-AD2A27681F5E}" type="sibTrans" cxnId="{68C88C75-B1C3-4AB6-AB74-22D481982387}">
      <dgm:prSet/>
      <dgm:spPr/>
      <dgm:t>
        <a:bodyPr/>
        <a:lstStyle/>
        <a:p>
          <a:endParaRPr lang="en-US"/>
        </a:p>
      </dgm:t>
    </dgm:pt>
    <dgm:pt modelId="{911444B3-CD85-442D-B791-5A82FD4350CE}" type="parTrans" cxnId="{68C88C75-B1C3-4AB6-AB74-22D481982387}">
      <dgm:prSet/>
      <dgm:spPr/>
      <dgm:t>
        <a:bodyPr/>
        <a:lstStyle/>
        <a:p>
          <a:endParaRPr lang="en-US"/>
        </a:p>
      </dgm:t>
    </dgm:pt>
    <dgm:pt modelId="{35A52233-FD12-4F0A-83F4-79C9D647EDF2}">
      <dgm:prSet/>
      <dgm:spPr/>
      <dgm:t>
        <a:bodyPr/>
        <a:lstStyle/>
        <a:p>
          <a:endParaRPr lang="en-US"/>
        </a:p>
      </dgm:t>
    </dgm:pt>
    <dgm:pt modelId="{446F81EB-D0DB-4800-A3DE-7587DAC69E91}" type="sibTrans" cxnId="{16DAD509-7CE9-41F5-9E37-939A872EE1A6}">
      <dgm:prSet/>
      <dgm:spPr/>
      <dgm:t>
        <a:bodyPr/>
        <a:lstStyle/>
        <a:p>
          <a:endParaRPr lang="en-US"/>
        </a:p>
      </dgm:t>
    </dgm:pt>
    <dgm:pt modelId="{FDD3C47B-2100-42C0-A3CF-D9971F259F98}" type="parTrans" cxnId="{16DAD509-7CE9-41F5-9E37-939A872EE1A6}">
      <dgm:prSet/>
      <dgm:spPr/>
      <dgm:t>
        <a:bodyPr/>
        <a:lstStyle/>
        <a:p>
          <a:endParaRPr lang="en-US"/>
        </a:p>
      </dgm:t>
    </dgm:pt>
    <dgm:pt modelId="{F72E3621-ECAB-4D83-BC92-80010DF94BAB}">
      <dgm:prSet/>
      <dgm:spPr/>
      <dgm:t>
        <a:bodyPr/>
        <a:lstStyle/>
        <a:p>
          <a:r>
            <a:rPr lang="en-GB"/>
            <a:t>MD SAMSOJJAMAN  SIYAM</a:t>
          </a:r>
          <a:endParaRPr lang="en-US"/>
        </a:p>
      </dgm:t>
    </dgm:pt>
    <dgm:pt modelId="{E96D0026-18D6-4A36-8289-43793CAAF895}" type="parTrans" cxnId="{81B8264C-0620-4A7E-B928-EABAFF02C2B0}">
      <dgm:prSet/>
      <dgm:spPr/>
      <dgm:t>
        <a:bodyPr/>
        <a:lstStyle/>
        <a:p>
          <a:endParaRPr lang="en-GB"/>
        </a:p>
      </dgm:t>
    </dgm:pt>
    <dgm:pt modelId="{180BF8B1-9768-4F9D-BAE0-07326FC3D361}" type="sibTrans" cxnId="{81B8264C-0620-4A7E-B928-EABAFF02C2B0}">
      <dgm:prSet/>
      <dgm:spPr/>
      <dgm:t>
        <a:bodyPr/>
        <a:lstStyle/>
        <a:p>
          <a:endParaRPr lang="en-GB"/>
        </a:p>
      </dgm:t>
    </dgm:pt>
    <dgm:pt modelId="{063491BF-70FF-44F6-A9FE-2BFA368CA7CE}" type="pres">
      <dgm:prSet presAssocID="{D9F705CC-D3CF-4301-9369-B0AF1B81383C}" presName="linear" presStyleCnt="0">
        <dgm:presLayoutVars>
          <dgm:animLvl val="lvl"/>
          <dgm:resizeHandles val="exact"/>
        </dgm:presLayoutVars>
      </dgm:prSet>
      <dgm:spPr/>
    </dgm:pt>
    <dgm:pt modelId="{B1F5DAD3-F3DB-48A4-8E7C-C29F89B593F6}" type="pres">
      <dgm:prSet presAssocID="{1D070849-B249-44EB-A405-7E1A2E90897A}" presName="parentText" presStyleLbl="node1" presStyleIdx="0" presStyleCnt="6">
        <dgm:presLayoutVars>
          <dgm:chMax val="0"/>
          <dgm:bulletEnabled val="1"/>
        </dgm:presLayoutVars>
      </dgm:prSet>
      <dgm:spPr/>
    </dgm:pt>
    <dgm:pt modelId="{B76A62B2-DE37-4DF7-838B-FD5886ACFDF1}" type="pres">
      <dgm:prSet presAssocID="{AABC41FD-5BE9-4B34-9469-F303EF1B6297}" presName="spacer" presStyleCnt="0"/>
      <dgm:spPr/>
    </dgm:pt>
    <dgm:pt modelId="{8CA38EA4-C4B2-49AE-964A-DAE555985237}" type="pres">
      <dgm:prSet presAssocID="{E84BB5B1-452B-4249-A1D8-56ED15C90B03}" presName="parentText" presStyleLbl="node1" presStyleIdx="1" presStyleCnt="6">
        <dgm:presLayoutVars>
          <dgm:chMax val="0"/>
          <dgm:bulletEnabled val="1"/>
        </dgm:presLayoutVars>
      </dgm:prSet>
      <dgm:spPr/>
    </dgm:pt>
    <dgm:pt modelId="{45EC1BDA-5C2F-4A6B-9C0E-AE0C1B778AF5}" type="pres">
      <dgm:prSet presAssocID="{31662F89-5362-42DA-91C1-C1AD28271F91}" presName="spacer" presStyleCnt="0"/>
      <dgm:spPr/>
    </dgm:pt>
    <dgm:pt modelId="{4E208B99-CC77-4607-BEEB-EF2258C551CA}" type="pres">
      <dgm:prSet presAssocID="{5ECC914B-A804-4BC2-89C7-A4C064C31236}" presName="parentText" presStyleLbl="node1" presStyleIdx="2" presStyleCnt="6">
        <dgm:presLayoutVars>
          <dgm:chMax val="0"/>
          <dgm:bulletEnabled val="1"/>
        </dgm:presLayoutVars>
      </dgm:prSet>
      <dgm:spPr/>
    </dgm:pt>
    <dgm:pt modelId="{B27EF553-8413-4AC0-8018-ABF670541855}" type="pres">
      <dgm:prSet presAssocID="{B2ED2346-81D6-4D78-9BEA-6DBBF0F9FCAB}" presName="spacer" presStyleCnt="0"/>
      <dgm:spPr/>
    </dgm:pt>
    <dgm:pt modelId="{73B60EA2-A12B-4801-A951-29847038BA1F}" type="pres">
      <dgm:prSet presAssocID="{ADD64634-59B3-4AB7-8F8F-341DE6C53698}" presName="parentText" presStyleLbl="node1" presStyleIdx="3" presStyleCnt="6">
        <dgm:presLayoutVars>
          <dgm:chMax val="0"/>
          <dgm:bulletEnabled val="1"/>
        </dgm:presLayoutVars>
      </dgm:prSet>
      <dgm:spPr/>
    </dgm:pt>
    <dgm:pt modelId="{23987472-86E7-4AC3-B842-53E6FF095F4C}" type="pres">
      <dgm:prSet presAssocID="{ADD64634-59B3-4AB7-8F8F-341DE6C53698}" presName="childText" presStyleLbl="revTx" presStyleIdx="0" presStyleCnt="1">
        <dgm:presLayoutVars>
          <dgm:bulletEnabled val="1"/>
        </dgm:presLayoutVars>
      </dgm:prSet>
      <dgm:spPr/>
    </dgm:pt>
    <dgm:pt modelId="{245A41BC-0755-479D-A394-D4016563E742}" type="pres">
      <dgm:prSet presAssocID="{F72E3621-ECAB-4D83-BC92-80010DF94BAB}" presName="parentText" presStyleLbl="node1" presStyleIdx="4" presStyleCnt="6">
        <dgm:presLayoutVars>
          <dgm:chMax val="0"/>
          <dgm:bulletEnabled val="1"/>
        </dgm:presLayoutVars>
      </dgm:prSet>
      <dgm:spPr/>
    </dgm:pt>
    <dgm:pt modelId="{F87868A6-0986-4D67-86B7-1AEB5D284248}" type="pres">
      <dgm:prSet presAssocID="{180BF8B1-9768-4F9D-BAE0-07326FC3D361}" presName="spacer" presStyleCnt="0"/>
      <dgm:spPr/>
    </dgm:pt>
    <dgm:pt modelId="{453E7BD1-2460-446C-939C-5847C3C3E8B0}" type="pres">
      <dgm:prSet presAssocID="{EBD15D9D-7D94-4A9F-99B3-C66C419AB5A7}" presName="parentText" presStyleLbl="node1" presStyleIdx="5" presStyleCnt="6">
        <dgm:presLayoutVars>
          <dgm:chMax val="0"/>
          <dgm:bulletEnabled val="1"/>
        </dgm:presLayoutVars>
      </dgm:prSet>
      <dgm:spPr/>
    </dgm:pt>
  </dgm:ptLst>
  <dgm:cxnLst>
    <dgm:cxn modelId="{16DAD509-7CE9-41F5-9E37-939A872EE1A6}" srcId="{ADD64634-59B3-4AB7-8F8F-341DE6C53698}" destId="{35A52233-FD12-4F0A-83F4-79C9D647EDF2}" srcOrd="0" destOrd="0" parTransId="{FDD3C47B-2100-42C0-A3CF-D9971F259F98}" sibTransId="{446F81EB-D0DB-4800-A3DE-7587DAC69E91}"/>
    <dgm:cxn modelId="{46FDD011-60C2-4E29-9D33-9E8CB39CF08D}" srcId="{D9F705CC-D3CF-4301-9369-B0AF1B81383C}" destId="{E84BB5B1-452B-4249-A1D8-56ED15C90B03}" srcOrd="1" destOrd="0" parTransId="{42F6C799-B7C5-47C1-8E53-FDDD457BEA1B}" sibTransId="{31662F89-5362-42DA-91C1-C1AD28271F91}"/>
    <dgm:cxn modelId="{904DC712-BE53-4B3E-8ADD-940A03EA25D3}" srcId="{D9F705CC-D3CF-4301-9369-B0AF1B81383C}" destId="{EBD15D9D-7D94-4A9F-99B3-C66C419AB5A7}" srcOrd="5" destOrd="0" parTransId="{5C5083D8-8384-4C83-9359-138C97BD2628}" sibTransId="{847FC8DF-6C28-442F-AE6A-846DF7DD73BE}"/>
    <dgm:cxn modelId="{2B2E423D-91D5-4C77-81DD-6D890673FF46}" srcId="{D9F705CC-D3CF-4301-9369-B0AF1B81383C}" destId="{1D070849-B249-44EB-A405-7E1A2E90897A}" srcOrd="0" destOrd="0" parTransId="{C9995B8C-6E55-45E2-AA37-A09989E1820F}" sibTransId="{AABC41FD-5BE9-4B34-9469-F303EF1B6297}"/>
    <dgm:cxn modelId="{7CB8E247-0A0C-4EAA-A598-F702812B7D1A}" type="presOf" srcId="{35A52233-FD12-4F0A-83F4-79C9D647EDF2}" destId="{23987472-86E7-4AC3-B842-53E6FF095F4C}" srcOrd="0" destOrd="0" presId="urn:microsoft.com/office/officeart/2005/8/layout/vList2"/>
    <dgm:cxn modelId="{81B8264C-0620-4A7E-B928-EABAFF02C2B0}" srcId="{D9F705CC-D3CF-4301-9369-B0AF1B81383C}" destId="{F72E3621-ECAB-4D83-BC92-80010DF94BAB}" srcOrd="4" destOrd="0" parTransId="{E96D0026-18D6-4A36-8289-43793CAAF895}" sibTransId="{180BF8B1-9768-4F9D-BAE0-07326FC3D361}"/>
    <dgm:cxn modelId="{4531EA6E-7F6A-4E3C-A405-FFEBB577A845}" type="presOf" srcId="{EBD15D9D-7D94-4A9F-99B3-C66C419AB5A7}" destId="{453E7BD1-2460-446C-939C-5847C3C3E8B0}" srcOrd="0" destOrd="0" presId="urn:microsoft.com/office/officeart/2005/8/layout/vList2"/>
    <dgm:cxn modelId="{68C88C75-B1C3-4AB6-AB74-22D481982387}" srcId="{D9F705CC-D3CF-4301-9369-B0AF1B81383C}" destId="{ADD64634-59B3-4AB7-8F8F-341DE6C53698}" srcOrd="3" destOrd="0" parTransId="{911444B3-CD85-442D-B791-5A82FD4350CE}" sibTransId="{8EE5DFE3-5F8D-45DB-A18C-AD2A27681F5E}"/>
    <dgm:cxn modelId="{A575249C-BA12-4B78-8787-A83A901726C0}" type="presOf" srcId="{E84BB5B1-452B-4249-A1D8-56ED15C90B03}" destId="{8CA38EA4-C4B2-49AE-964A-DAE555985237}" srcOrd="0" destOrd="0" presId="urn:microsoft.com/office/officeart/2005/8/layout/vList2"/>
    <dgm:cxn modelId="{F0A41AA5-153B-4F77-B107-C63122CE468A}" type="presOf" srcId="{1D070849-B249-44EB-A405-7E1A2E90897A}" destId="{B1F5DAD3-F3DB-48A4-8E7C-C29F89B593F6}" srcOrd="0" destOrd="0" presId="urn:microsoft.com/office/officeart/2005/8/layout/vList2"/>
    <dgm:cxn modelId="{80E826AA-F6D0-4E8E-9811-CD5FF16C9048}" type="presOf" srcId="{D9F705CC-D3CF-4301-9369-B0AF1B81383C}" destId="{063491BF-70FF-44F6-A9FE-2BFA368CA7CE}" srcOrd="0" destOrd="0" presId="urn:microsoft.com/office/officeart/2005/8/layout/vList2"/>
    <dgm:cxn modelId="{42C76AB0-46C9-46CB-A586-D7B4008DBC62}" srcId="{D9F705CC-D3CF-4301-9369-B0AF1B81383C}" destId="{5ECC914B-A804-4BC2-89C7-A4C064C31236}" srcOrd="2" destOrd="0" parTransId="{DF2E608F-D3E9-428B-A831-C1D725BF8629}" sibTransId="{B2ED2346-81D6-4D78-9BEA-6DBBF0F9FCAB}"/>
    <dgm:cxn modelId="{2FFA1CD7-7A9F-4FE1-A3BC-4098A6F238A5}" type="presOf" srcId="{F72E3621-ECAB-4D83-BC92-80010DF94BAB}" destId="{245A41BC-0755-479D-A394-D4016563E742}" srcOrd="0" destOrd="0" presId="urn:microsoft.com/office/officeart/2005/8/layout/vList2"/>
    <dgm:cxn modelId="{A84644E0-8368-4E7A-8544-82EBDAF89E71}" type="presOf" srcId="{ADD64634-59B3-4AB7-8F8F-341DE6C53698}" destId="{73B60EA2-A12B-4801-A951-29847038BA1F}" srcOrd="0" destOrd="0" presId="urn:microsoft.com/office/officeart/2005/8/layout/vList2"/>
    <dgm:cxn modelId="{8EC519E6-50E6-40DA-AFD3-151B041A785E}" type="presOf" srcId="{5ECC914B-A804-4BC2-89C7-A4C064C31236}" destId="{4E208B99-CC77-4607-BEEB-EF2258C551CA}" srcOrd="0" destOrd="0" presId="urn:microsoft.com/office/officeart/2005/8/layout/vList2"/>
    <dgm:cxn modelId="{51DCE53D-5ED7-44F8-BB02-D196D35EFE15}" type="presParOf" srcId="{063491BF-70FF-44F6-A9FE-2BFA368CA7CE}" destId="{B1F5DAD3-F3DB-48A4-8E7C-C29F89B593F6}" srcOrd="0" destOrd="0" presId="urn:microsoft.com/office/officeart/2005/8/layout/vList2"/>
    <dgm:cxn modelId="{052A0B9F-F206-4C42-B81A-870A60BB7AF1}" type="presParOf" srcId="{063491BF-70FF-44F6-A9FE-2BFA368CA7CE}" destId="{B76A62B2-DE37-4DF7-838B-FD5886ACFDF1}" srcOrd="1" destOrd="0" presId="urn:microsoft.com/office/officeart/2005/8/layout/vList2"/>
    <dgm:cxn modelId="{C06A7080-76B2-4B55-A3BE-5869C20FDBD3}" type="presParOf" srcId="{063491BF-70FF-44F6-A9FE-2BFA368CA7CE}" destId="{8CA38EA4-C4B2-49AE-964A-DAE555985237}" srcOrd="2" destOrd="0" presId="urn:microsoft.com/office/officeart/2005/8/layout/vList2"/>
    <dgm:cxn modelId="{8E4C8096-D07F-426F-ABCB-1D74BA23943C}" type="presParOf" srcId="{063491BF-70FF-44F6-A9FE-2BFA368CA7CE}" destId="{45EC1BDA-5C2F-4A6B-9C0E-AE0C1B778AF5}" srcOrd="3" destOrd="0" presId="urn:microsoft.com/office/officeart/2005/8/layout/vList2"/>
    <dgm:cxn modelId="{5160D2A4-C054-4518-A6F6-4F52CBDE6536}" type="presParOf" srcId="{063491BF-70FF-44F6-A9FE-2BFA368CA7CE}" destId="{4E208B99-CC77-4607-BEEB-EF2258C551CA}" srcOrd="4" destOrd="0" presId="urn:microsoft.com/office/officeart/2005/8/layout/vList2"/>
    <dgm:cxn modelId="{754FB453-875E-4C9F-812C-8EC6848338E0}" type="presParOf" srcId="{063491BF-70FF-44F6-A9FE-2BFA368CA7CE}" destId="{B27EF553-8413-4AC0-8018-ABF670541855}" srcOrd="5" destOrd="0" presId="urn:microsoft.com/office/officeart/2005/8/layout/vList2"/>
    <dgm:cxn modelId="{7B0C7358-E9AF-4806-9DB3-14002672471C}" type="presParOf" srcId="{063491BF-70FF-44F6-A9FE-2BFA368CA7CE}" destId="{73B60EA2-A12B-4801-A951-29847038BA1F}" srcOrd="6" destOrd="0" presId="urn:microsoft.com/office/officeart/2005/8/layout/vList2"/>
    <dgm:cxn modelId="{C26697FA-A391-43F7-8714-F1BF88E6E5C4}" type="presParOf" srcId="{063491BF-70FF-44F6-A9FE-2BFA368CA7CE}" destId="{23987472-86E7-4AC3-B842-53E6FF095F4C}" srcOrd="7" destOrd="0" presId="urn:microsoft.com/office/officeart/2005/8/layout/vList2"/>
    <dgm:cxn modelId="{460D988C-EAAD-4E3E-93D4-2A5FD9B18696}" type="presParOf" srcId="{063491BF-70FF-44F6-A9FE-2BFA368CA7CE}" destId="{245A41BC-0755-479D-A394-D4016563E742}" srcOrd="8" destOrd="0" presId="urn:microsoft.com/office/officeart/2005/8/layout/vList2"/>
    <dgm:cxn modelId="{2390F20F-FF38-42C0-8966-1F8E67BEEC11}" type="presParOf" srcId="{063491BF-70FF-44F6-A9FE-2BFA368CA7CE}" destId="{F87868A6-0986-4D67-86B7-1AEB5D284248}" srcOrd="9" destOrd="0" presId="urn:microsoft.com/office/officeart/2005/8/layout/vList2"/>
    <dgm:cxn modelId="{831E0AE3-AB9A-4ABE-9890-87B21311BF14}" type="presParOf" srcId="{063491BF-70FF-44F6-A9FE-2BFA368CA7CE}" destId="{453E7BD1-2460-446C-939C-5847C3C3E8B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ADC63F-230F-440B-BA21-C3946DB067C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EA31F84-ECBB-4E11-86CA-15E92CE27AC5}">
      <dgm:prSet/>
      <dgm:spPr/>
      <dgm:t>
        <a:bodyPr/>
        <a:lstStyle/>
        <a:p>
          <a:r>
            <a:rPr lang="en-GB"/>
            <a:t>Australia/Canada offer higher pay &amp; better work–life balance</a:t>
          </a:r>
          <a:endParaRPr lang="en-US"/>
        </a:p>
      </dgm:t>
    </dgm:pt>
    <dgm:pt modelId="{B83472A8-254C-4C41-8999-47D810489562}" type="parTrans" cxnId="{1091CD69-A0B2-4B56-8BDB-6D95F3472EFE}">
      <dgm:prSet/>
      <dgm:spPr/>
      <dgm:t>
        <a:bodyPr/>
        <a:lstStyle/>
        <a:p>
          <a:endParaRPr lang="en-US"/>
        </a:p>
      </dgm:t>
    </dgm:pt>
    <dgm:pt modelId="{C993C247-4434-40EC-8535-9394B0E35585}" type="sibTrans" cxnId="{1091CD69-A0B2-4B56-8BDB-6D95F3472EFE}">
      <dgm:prSet/>
      <dgm:spPr/>
      <dgm:t>
        <a:bodyPr/>
        <a:lstStyle/>
        <a:p>
          <a:endParaRPr lang="en-US"/>
        </a:p>
      </dgm:t>
    </dgm:pt>
    <dgm:pt modelId="{E204AD96-2235-4DCC-83C7-70DFBA83DD89}">
      <dgm:prSet/>
      <dgm:spPr/>
      <dgm:t>
        <a:bodyPr/>
        <a:lstStyle/>
        <a:p>
          <a:r>
            <a:rPr lang="en-GB"/>
            <a:t>EU countries benefit from stronger staffing ratios</a:t>
          </a:r>
          <a:endParaRPr lang="en-US"/>
        </a:p>
      </dgm:t>
    </dgm:pt>
    <dgm:pt modelId="{1AE95C93-85AB-4677-9DE2-D038A8950ECD}" type="parTrans" cxnId="{99C97CC9-4056-4EE8-9191-DDDDDDFC86D2}">
      <dgm:prSet/>
      <dgm:spPr/>
      <dgm:t>
        <a:bodyPr/>
        <a:lstStyle/>
        <a:p>
          <a:endParaRPr lang="en-US"/>
        </a:p>
      </dgm:t>
    </dgm:pt>
    <dgm:pt modelId="{F6A5E928-3E2F-4EDA-A30D-8BE58504A18C}" type="sibTrans" cxnId="{99C97CC9-4056-4EE8-9191-DDDDDDFC86D2}">
      <dgm:prSet/>
      <dgm:spPr/>
      <dgm:t>
        <a:bodyPr/>
        <a:lstStyle/>
        <a:p>
          <a:endParaRPr lang="en-US"/>
        </a:p>
      </dgm:t>
    </dgm:pt>
    <dgm:pt modelId="{171E67ED-4E4D-4F8D-9232-D977EEB5A6A8}">
      <dgm:prSet/>
      <dgm:spPr/>
      <dgm:t>
        <a:bodyPr/>
        <a:lstStyle/>
        <a:p>
          <a:r>
            <a:rPr lang="en-GB"/>
            <a:t>UK NHS less competitive globally in high-demand roles</a:t>
          </a:r>
          <a:endParaRPr lang="en-US"/>
        </a:p>
      </dgm:t>
    </dgm:pt>
    <dgm:pt modelId="{533D3D69-D119-4EDC-8B30-1952E3B26BBB}" type="parTrans" cxnId="{EC6EA0B4-D7E9-4C03-BF7B-B38EE3014A2E}">
      <dgm:prSet/>
      <dgm:spPr/>
      <dgm:t>
        <a:bodyPr/>
        <a:lstStyle/>
        <a:p>
          <a:endParaRPr lang="en-US"/>
        </a:p>
      </dgm:t>
    </dgm:pt>
    <dgm:pt modelId="{15C88ABA-FA43-410E-A58F-19E9FE85A89D}" type="sibTrans" cxnId="{EC6EA0B4-D7E9-4C03-BF7B-B38EE3014A2E}">
      <dgm:prSet/>
      <dgm:spPr/>
      <dgm:t>
        <a:bodyPr/>
        <a:lstStyle/>
        <a:p>
          <a:endParaRPr lang="en-US"/>
        </a:p>
      </dgm:t>
    </dgm:pt>
    <dgm:pt modelId="{32CE088E-C313-49AC-928F-B5BE50CCD4A3}">
      <dgm:prSet/>
      <dgm:spPr/>
      <dgm:t>
        <a:bodyPr/>
        <a:lstStyle/>
        <a:p>
          <a:r>
            <a:rPr lang="en-GB"/>
            <a:t>Modern reward reform needed to retain international talent</a:t>
          </a:r>
          <a:endParaRPr lang="en-US"/>
        </a:p>
      </dgm:t>
    </dgm:pt>
    <dgm:pt modelId="{3132BD76-562D-4B20-9E62-766A3B41B8B0}" type="parTrans" cxnId="{365B0FEF-0B06-4C54-8292-7D379D073549}">
      <dgm:prSet/>
      <dgm:spPr/>
      <dgm:t>
        <a:bodyPr/>
        <a:lstStyle/>
        <a:p>
          <a:endParaRPr lang="en-US"/>
        </a:p>
      </dgm:t>
    </dgm:pt>
    <dgm:pt modelId="{1EC847B6-EC0E-4B55-97A9-01CCCF91C4CD}" type="sibTrans" cxnId="{365B0FEF-0B06-4C54-8292-7D379D073549}">
      <dgm:prSet/>
      <dgm:spPr/>
      <dgm:t>
        <a:bodyPr/>
        <a:lstStyle/>
        <a:p>
          <a:endParaRPr lang="en-US"/>
        </a:p>
      </dgm:t>
    </dgm:pt>
    <dgm:pt modelId="{AE983378-93CF-41A4-ABB7-3571BA528923}">
      <dgm:prSet/>
      <dgm:spPr/>
      <dgm:t>
        <a:bodyPr/>
        <a:lstStyle/>
        <a:p>
          <a:r>
            <a:rPr lang="en-GB"/>
            <a:t>MD SAMSOJJAMAN  SIYAM</a:t>
          </a:r>
          <a:endParaRPr lang="en-US"/>
        </a:p>
      </dgm:t>
    </dgm:pt>
    <dgm:pt modelId="{8759F856-62C9-4D40-BCF7-AFA52CD6F8FF}" type="parTrans" cxnId="{93324E80-180D-4635-9658-913AA21A0AE2}">
      <dgm:prSet/>
      <dgm:spPr/>
      <dgm:t>
        <a:bodyPr/>
        <a:lstStyle/>
        <a:p>
          <a:endParaRPr lang="en-US"/>
        </a:p>
      </dgm:t>
    </dgm:pt>
    <dgm:pt modelId="{5D815E59-9721-4CC2-B4A0-B21C36A74CBE}" type="sibTrans" cxnId="{93324E80-180D-4635-9658-913AA21A0AE2}">
      <dgm:prSet/>
      <dgm:spPr/>
      <dgm:t>
        <a:bodyPr/>
        <a:lstStyle/>
        <a:p>
          <a:endParaRPr lang="en-US"/>
        </a:p>
      </dgm:t>
    </dgm:pt>
    <dgm:pt modelId="{F03FF4A3-B47E-4A21-A40B-3C6E466D41D2}">
      <dgm:prSet/>
      <dgm:spPr/>
      <dgm:t>
        <a:bodyPr/>
        <a:lstStyle/>
        <a:p>
          <a:r>
            <a:rPr lang="en-US"/>
            <a:t>ID:2520477</a:t>
          </a:r>
        </a:p>
      </dgm:t>
    </dgm:pt>
    <dgm:pt modelId="{5467A135-90F7-4588-B876-B60A48D2AE38}" type="parTrans" cxnId="{05E23901-5C5B-4138-ACF3-166D21114BA1}">
      <dgm:prSet/>
      <dgm:spPr/>
      <dgm:t>
        <a:bodyPr/>
        <a:lstStyle/>
        <a:p>
          <a:endParaRPr lang="en-US"/>
        </a:p>
      </dgm:t>
    </dgm:pt>
    <dgm:pt modelId="{8D35C7B2-3B41-40F8-B1BB-F4BA56A57489}" type="sibTrans" cxnId="{05E23901-5C5B-4138-ACF3-166D21114BA1}">
      <dgm:prSet/>
      <dgm:spPr/>
      <dgm:t>
        <a:bodyPr/>
        <a:lstStyle/>
        <a:p>
          <a:endParaRPr lang="en-US"/>
        </a:p>
      </dgm:t>
    </dgm:pt>
    <dgm:pt modelId="{925D4475-2209-ED4F-916C-8503224F60DB}" type="pres">
      <dgm:prSet presAssocID="{80ADC63F-230F-440B-BA21-C3946DB067CE}" presName="linear" presStyleCnt="0">
        <dgm:presLayoutVars>
          <dgm:animLvl val="lvl"/>
          <dgm:resizeHandles val="exact"/>
        </dgm:presLayoutVars>
      </dgm:prSet>
      <dgm:spPr/>
    </dgm:pt>
    <dgm:pt modelId="{1CE0870F-421E-144D-AADD-2DB05AF61A51}" type="pres">
      <dgm:prSet presAssocID="{5EA31F84-ECBB-4E11-86CA-15E92CE27AC5}" presName="parentText" presStyleLbl="node1" presStyleIdx="0" presStyleCnt="6">
        <dgm:presLayoutVars>
          <dgm:chMax val="0"/>
          <dgm:bulletEnabled val="1"/>
        </dgm:presLayoutVars>
      </dgm:prSet>
      <dgm:spPr/>
    </dgm:pt>
    <dgm:pt modelId="{6626A283-2C58-6342-9D1C-B0893D5BFF0F}" type="pres">
      <dgm:prSet presAssocID="{C993C247-4434-40EC-8535-9394B0E35585}" presName="spacer" presStyleCnt="0"/>
      <dgm:spPr/>
    </dgm:pt>
    <dgm:pt modelId="{F9EB4189-CE32-5442-9D1A-AA1E49E881AF}" type="pres">
      <dgm:prSet presAssocID="{E204AD96-2235-4DCC-83C7-70DFBA83DD89}" presName="parentText" presStyleLbl="node1" presStyleIdx="1" presStyleCnt="6">
        <dgm:presLayoutVars>
          <dgm:chMax val="0"/>
          <dgm:bulletEnabled val="1"/>
        </dgm:presLayoutVars>
      </dgm:prSet>
      <dgm:spPr/>
    </dgm:pt>
    <dgm:pt modelId="{1DB8922B-A415-584B-90AE-FCCB6B1AC088}" type="pres">
      <dgm:prSet presAssocID="{F6A5E928-3E2F-4EDA-A30D-8BE58504A18C}" presName="spacer" presStyleCnt="0"/>
      <dgm:spPr/>
    </dgm:pt>
    <dgm:pt modelId="{33198640-250C-4E4C-B6E3-859677B81C73}" type="pres">
      <dgm:prSet presAssocID="{171E67ED-4E4D-4F8D-9232-D977EEB5A6A8}" presName="parentText" presStyleLbl="node1" presStyleIdx="2" presStyleCnt="6">
        <dgm:presLayoutVars>
          <dgm:chMax val="0"/>
          <dgm:bulletEnabled val="1"/>
        </dgm:presLayoutVars>
      </dgm:prSet>
      <dgm:spPr/>
    </dgm:pt>
    <dgm:pt modelId="{90AD3648-9321-F848-B789-A32705F46777}" type="pres">
      <dgm:prSet presAssocID="{15C88ABA-FA43-410E-A58F-19E9FE85A89D}" presName="spacer" presStyleCnt="0"/>
      <dgm:spPr/>
    </dgm:pt>
    <dgm:pt modelId="{4CACBAAF-8F63-2D4D-968F-DD0F84135332}" type="pres">
      <dgm:prSet presAssocID="{32CE088E-C313-49AC-928F-B5BE50CCD4A3}" presName="parentText" presStyleLbl="node1" presStyleIdx="3" presStyleCnt="6">
        <dgm:presLayoutVars>
          <dgm:chMax val="0"/>
          <dgm:bulletEnabled val="1"/>
        </dgm:presLayoutVars>
      </dgm:prSet>
      <dgm:spPr/>
    </dgm:pt>
    <dgm:pt modelId="{56C78AA1-2F3E-BC43-A7B4-4BC29A5C9673}" type="pres">
      <dgm:prSet presAssocID="{1EC847B6-EC0E-4B55-97A9-01CCCF91C4CD}" presName="spacer" presStyleCnt="0"/>
      <dgm:spPr/>
    </dgm:pt>
    <dgm:pt modelId="{85D3C501-0E9D-5049-9F4B-DD7E4975FB88}" type="pres">
      <dgm:prSet presAssocID="{AE983378-93CF-41A4-ABB7-3571BA528923}" presName="parentText" presStyleLbl="node1" presStyleIdx="4" presStyleCnt="6">
        <dgm:presLayoutVars>
          <dgm:chMax val="0"/>
          <dgm:bulletEnabled val="1"/>
        </dgm:presLayoutVars>
      </dgm:prSet>
      <dgm:spPr/>
    </dgm:pt>
    <dgm:pt modelId="{A30506E3-4472-2A41-A76B-824510F165D8}" type="pres">
      <dgm:prSet presAssocID="{5D815E59-9721-4CC2-B4A0-B21C36A74CBE}" presName="spacer" presStyleCnt="0"/>
      <dgm:spPr/>
    </dgm:pt>
    <dgm:pt modelId="{98084E21-A815-094E-AC80-5B5DA029F27A}" type="pres">
      <dgm:prSet presAssocID="{F03FF4A3-B47E-4A21-A40B-3C6E466D41D2}" presName="parentText" presStyleLbl="node1" presStyleIdx="5" presStyleCnt="6">
        <dgm:presLayoutVars>
          <dgm:chMax val="0"/>
          <dgm:bulletEnabled val="1"/>
        </dgm:presLayoutVars>
      </dgm:prSet>
      <dgm:spPr/>
    </dgm:pt>
  </dgm:ptLst>
  <dgm:cxnLst>
    <dgm:cxn modelId="{05E23901-5C5B-4138-ACF3-166D21114BA1}" srcId="{80ADC63F-230F-440B-BA21-C3946DB067CE}" destId="{F03FF4A3-B47E-4A21-A40B-3C6E466D41D2}" srcOrd="5" destOrd="0" parTransId="{5467A135-90F7-4588-B876-B60A48D2AE38}" sibTransId="{8D35C7B2-3B41-40F8-B1BB-F4BA56A57489}"/>
    <dgm:cxn modelId="{1091CD69-A0B2-4B56-8BDB-6D95F3472EFE}" srcId="{80ADC63F-230F-440B-BA21-C3946DB067CE}" destId="{5EA31F84-ECBB-4E11-86CA-15E92CE27AC5}" srcOrd="0" destOrd="0" parTransId="{B83472A8-254C-4C41-8999-47D810489562}" sibTransId="{C993C247-4434-40EC-8535-9394B0E35585}"/>
    <dgm:cxn modelId="{D4E1625A-2165-5B4E-9985-95CB758AAC39}" type="presOf" srcId="{E204AD96-2235-4DCC-83C7-70DFBA83DD89}" destId="{F9EB4189-CE32-5442-9D1A-AA1E49E881AF}" srcOrd="0" destOrd="0" presId="urn:microsoft.com/office/officeart/2005/8/layout/vList2"/>
    <dgm:cxn modelId="{93324E80-180D-4635-9658-913AA21A0AE2}" srcId="{80ADC63F-230F-440B-BA21-C3946DB067CE}" destId="{AE983378-93CF-41A4-ABB7-3571BA528923}" srcOrd="4" destOrd="0" parTransId="{8759F856-62C9-4D40-BCF7-AFA52CD6F8FF}" sibTransId="{5D815E59-9721-4CC2-B4A0-B21C36A74CBE}"/>
    <dgm:cxn modelId="{94ADFC87-54EC-2248-8F46-E7BFEA044463}" type="presOf" srcId="{171E67ED-4E4D-4F8D-9232-D977EEB5A6A8}" destId="{33198640-250C-4E4C-B6E3-859677B81C73}" srcOrd="0" destOrd="0" presId="urn:microsoft.com/office/officeart/2005/8/layout/vList2"/>
    <dgm:cxn modelId="{B349F7A3-C7FC-CE45-A5C2-3D7B098FA90C}" type="presOf" srcId="{F03FF4A3-B47E-4A21-A40B-3C6E466D41D2}" destId="{98084E21-A815-094E-AC80-5B5DA029F27A}" srcOrd="0" destOrd="0" presId="urn:microsoft.com/office/officeart/2005/8/layout/vList2"/>
    <dgm:cxn modelId="{814B9CAA-4A87-714F-A10E-61D8E488CDC8}" type="presOf" srcId="{32CE088E-C313-49AC-928F-B5BE50CCD4A3}" destId="{4CACBAAF-8F63-2D4D-968F-DD0F84135332}" srcOrd="0" destOrd="0" presId="urn:microsoft.com/office/officeart/2005/8/layout/vList2"/>
    <dgm:cxn modelId="{EC6EA0B4-D7E9-4C03-BF7B-B38EE3014A2E}" srcId="{80ADC63F-230F-440B-BA21-C3946DB067CE}" destId="{171E67ED-4E4D-4F8D-9232-D977EEB5A6A8}" srcOrd="2" destOrd="0" parTransId="{533D3D69-D119-4EDC-8B30-1952E3B26BBB}" sibTransId="{15C88ABA-FA43-410E-A58F-19E9FE85A89D}"/>
    <dgm:cxn modelId="{036F69BF-396E-1748-A742-274C2E0A4A3F}" type="presOf" srcId="{AE983378-93CF-41A4-ABB7-3571BA528923}" destId="{85D3C501-0E9D-5049-9F4B-DD7E4975FB88}" srcOrd="0" destOrd="0" presId="urn:microsoft.com/office/officeart/2005/8/layout/vList2"/>
    <dgm:cxn modelId="{99C97CC9-4056-4EE8-9191-DDDDDDFC86D2}" srcId="{80ADC63F-230F-440B-BA21-C3946DB067CE}" destId="{E204AD96-2235-4DCC-83C7-70DFBA83DD89}" srcOrd="1" destOrd="0" parTransId="{1AE95C93-85AB-4677-9DE2-D038A8950ECD}" sibTransId="{F6A5E928-3E2F-4EDA-A30D-8BE58504A18C}"/>
    <dgm:cxn modelId="{0D0BEBD5-C45C-6F46-BCB4-BC71CEEB9E5A}" type="presOf" srcId="{80ADC63F-230F-440B-BA21-C3946DB067CE}" destId="{925D4475-2209-ED4F-916C-8503224F60DB}" srcOrd="0" destOrd="0" presId="urn:microsoft.com/office/officeart/2005/8/layout/vList2"/>
    <dgm:cxn modelId="{0A421DE7-08DC-534C-843D-1D63D38BF19B}" type="presOf" srcId="{5EA31F84-ECBB-4E11-86CA-15E92CE27AC5}" destId="{1CE0870F-421E-144D-AADD-2DB05AF61A51}" srcOrd="0" destOrd="0" presId="urn:microsoft.com/office/officeart/2005/8/layout/vList2"/>
    <dgm:cxn modelId="{365B0FEF-0B06-4C54-8292-7D379D073549}" srcId="{80ADC63F-230F-440B-BA21-C3946DB067CE}" destId="{32CE088E-C313-49AC-928F-B5BE50CCD4A3}" srcOrd="3" destOrd="0" parTransId="{3132BD76-562D-4B20-9E62-766A3B41B8B0}" sibTransId="{1EC847B6-EC0E-4B55-97A9-01CCCF91C4CD}"/>
    <dgm:cxn modelId="{98C5A6A2-6E5F-4F41-B5DF-13141E7B3A1A}" type="presParOf" srcId="{925D4475-2209-ED4F-916C-8503224F60DB}" destId="{1CE0870F-421E-144D-AADD-2DB05AF61A51}" srcOrd="0" destOrd="0" presId="urn:microsoft.com/office/officeart/2005/8/layout/vList2"/>
    <dgm:cxn modelId="{79EA7362-AE61-F442-837A-B120467678C6}" type="presParOf" srcId="{925D4475-2209-ED4F-916C-8503224F60DB}" destId="{6626A283-2C58-6342-9D1C-B0893D5BFF0F}" srcOrd="1" destOrd="0" presId="urn:microsoft.com/office/officeart/2005/8/layout/vList2"/>
    <dgm:cxn modelId="{01E2EB7B-964E-0145-BB33-863E21B8A2D2}" type="presParOf" srcId="{925D4475-2209-ED4F-916C-8503224F60DB}" destId="{F9EB4189-CE32-5442-9D1A-AA1E49E881AF}" srcOrd="2" destOrd="0" presId="urn:microsoft.com/office/officeart/2005/8/layout/vList2"/>
    <dgm:cxn modelId="{73F81533-EF6C-F04E-ACE3-57912ED44F95}" type="presParOf" srcId="{925D4475-2209-ED4F-916C-8503224F60DB}" destId="{1DB8922B-A415-584B-90AE-FCCB6B1AC088}" srcOrd="3" destOrd="0" presId="urn:microsoft.com/office/officeart/2005/8/layout/vList2"/>
    <dgm:cxn modelId="{7E187E0C-4EC4-6146-BAAB-87C1E9403B5F}" type="presParOf" srcId="{925D4475-2209-ED4F-916C-8503224F60DB}" destId="{33198640-250C-4E4C-B6E3-859677B81C73}" srcOrd="4" destOrd="0" presId="urn:microsoft.com/office/officeart/2005/8/layout/vList2"/>
    <dgm:cxn modelId="{0676B9BF-EAA5-A545-BFE7-497692F93472}" type="presParOf" srcId="{925D4475-2209-ED4F-916C-8503224F60DB}" destId="{90AD3648-9321-F848-B789-A32705F46777}" srcOrd="5" destOrd="0" presId="urn:microsoft.com/office/officeart/2005/8/layout/vList2"/>
    <dgm:cxn modelId="{5E33C664-ADAF-484E-99F3-FC56978381CB}" type="presParOf" srcId="{925D4475-2209-ED4F-916C-8503224F60DB}" destId="{4CACBAAF-8F63-2D4D-968F-DD0F84135332}" srcOrd="6" destOrd="0" presId="urn:microsoft.com/office/officeart/2005/8/layout/vList2"/>
    <dgm:cxn modelId="{E32B48F1-AAB2-194A-93C8-27B6E3674941}" type="presParOf" srcId="{925D4475-2209-ED4F-916C-8503224F60DB}" destId="{56C78AA1-2F3E-BC43-A7B4-4BC29A5C9673}" srcOrd="7" destOrd="0" presId="urn:microsoft.com/office/officeart/2005/8/layout/vList2"/>
    <dgm:cxn modelId="{E56A4B65-7C95-5C44-B814-3F2D00228DEA}" type="presParOf" srcId="{925D4475-2209-ED4F-916C-8503224F60DB}" destId="{85D3C501-0E9D-5049-9F4B-DD7E4975FB88}" srcOrd="8" destOrd="0" presId="urn:microsoft.com/office/officeart/2005/8/layout/vList2"/>
    <dgm:cxn modelId="{9F756959-F570-374D-90AF-4F0A7E4B22A4}" type="presParOf" srcId="{925D4475-2209-ED4F-916C-8503224F60DB}" destId="{A30506E3-4472-2A41-A76B-824510F165D8}" srcOrd="9" destOrd="0" presId="urn:microsoft.com/office/officeart/2005/8/layout/vList2"/>
    <dgm:cxn modelId="{2BDF18F9-3A5F-9E42-810C-8966BF6F5341}" type="presParOf" srcId="{925D4475-2209-ED4F-916C-8503224F60DB}" destId="{98084E21-A815-094E-AC80-5B5DA029F27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DA09C-04B7-084A-9984-38134E6B540F}">
      <dsp:nvSpPr>
        <dsp:cNvPr id="0" name=""/>
        <dsp:cNvSpPr/>
      </dsp:nvSpPr>
      <dsp:spPr>
        <a:xfrm>
          <a:off x="0" y="568"/>
          <a:ext cx="8291224"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FD1A7EB-ED3D-9F4B-85F9-31E93DA548D6}">
      <dsp:nvSpPr>
        <dsp:cNvPr id="0" name=""/>
        <dsp:cNvSpPr/>
      </dsp:nvSpPr>
      <dsp:spPr>
        <a:xfrm>
          <a:off x="0" y="5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Total Reward includes pay, benefits, progression</a:t>
          </a:r>
        </a:p>
      </dsp:txBody>
      <dsp:txXfrm>
        <a:off x="0" y="568"/>
        <a:ext cx="8291224" cy="665500"/>
      </dsp:txXfrm>
    </dsp:sp>
    <dsp:sp modelId="{02A26D2B-D759-5647-9DC9-C57399CFEAD0}">
      <dsp:nvSpPr>
        <dsp:cNvPr id="0" name=""/>
        <dsp:cNvSpPr/>
      </dsp:nvSpPr>
      <dsp:spPr>
        <a:xfrm>
          <a:off x="0" y="666068"/>
          <a:ext cx="8291224"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575F5BF-065D-3C40-98AE-E6233D259CBD}">
      <dsp:nvSpPr>
        <dsp:cNvPr id="0" name=""/>
        <dsp:cNvSpPr/>
      </dsp:nvSpPr>
      <dsp:spPr>
        <a:xfrm>
          <a:off x="0" y="6660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Non-financial elements also matter (recognition, wellbeing)</a:t>
          </a:r>
        </a:p>
      </dsp:txBody>
      <dsp:txXfrm>
        <a:off x="0" y="666068"/>
        <a:ext cx="8291224" cy="665500"/>
      </dsp:txXfrm>
    </dsp:sp>
    <dsp:sp modelId="{E3D242F6-6083-F441-B5DE-5D5533C8EAF0}">
      <dsp:nvSpPr>
        <dsp:cNvPr id="0" name=""/>
        <dsp:cNvSpPr/>
      </dsp:nvSpPr>
      <dsp:spPr>
        <a:xfrm>
          <a:off x="0" y="1331568"/>
          <a:ext cx="8291224" cy="0"/>
        </a:xfrm>
        <a:prstGeom prst="line">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3308D6A-0D07-6F4D-86FE-54CA5B9F7ADC}">
      <dsp:nvSpPr>
        <dsp:cNvPr id="0" name=""/>
        <dsp:cNvSpPr/>
      </dsp:nvSpPr>
      <dsp:spPr>
        <a:xfrm>
          <a:off x="0" y="13315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Supports attraction, motivation, and retention</a:t>
          </a:r>
        </a:p>
      </dsp:txBody>
      <dsp:txXfrm>
        <a:off x="0" y="1331568"/>
        <a:ext cx="8291224" cy="665500"/>
      </dsp:txXfrm>
    </dsp:sp>
    <dsp:sp modelId="{29CF2905-ED14-4B49-8DAF-D6FAED4196C6}">
      <dsp:nvSpPr>
        <dsp:cNvPr id="0" name=""/>
        <dsp:cNvSpPr/>
      </dsp:nvSpPr>
      <dsp:spPr>
        <a:xfrm>
          <a:off x="0" y="1997068"/>
          <a:ext cx="8291224" cy="0"/>
        </a:xfrm>
        <a:prstGeom prst="lin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9A3842F-E114-5244-97B6-6BF0D1FF100E}">
      <dsp:nvSpPr>
        <dsp:cNvPr id="0" name=""/>
        <dsp:cNvSpPr/>
      </dsp:nvSpPr>
      <dsp:spPr>
        <a:xfrm>
          <a:off x="0" y="19970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SHERIFE ALEKSIEVA</a:t>
          </a:r>
          <a:endParaRPr lang="en-US" sz="2600" kern="1200" dirty="0"/>
        </a:p>
      </dsp:txBody>
      <dsp:txXfrm>
        <a:off x="0" y="1997068"/>
        <a:ext cx="8291224" cy="665500"/>
      </dsp:txXfrm>
    </dsp:sp>
    <dsp:sp modelId="{DFB2C9D4-9EFD-6048-BDBE-9E179481805B}">
      <dsp:nvSpPr>
        <dsp:cNvPr id="0" name=""/>
        <dsp:cNvSpPr/>
      </dsp:nvSpPr>
      <dsp:spPr>
        <a:xfrm>
          <a:off x="0" y="2662569"/>
          <a:ext cx="829122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47A634A-282F-7940-B9AE-F6AD1AB83528}">
      <dsp:nvSpPr>
        <dsp:cNvPr id="0" name=""/>
        <dsp:cNvSpPr/>
      </dsp:nvSpPr>
      <dsp:spPr>
        <a:xfrm>
          <a:off x="0" y="2662569"/>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ID:2211682     </a:t>
          </a:r>
          <a:endParaRPr lang="en-US" sz="2600" kern="1200" dirty="0"/>
        </a:p>
      </dsp:txBody>
      <dsp:txXfrm>
        <a:off x="0" y="2662569"/>
        <a:ext cx="8291224" cy="665500"/>
      </dsp:txXfrm>
    </dsp:sp>
    <dsp:sp modelId="{E4D64F6A-73E4-5E40-BAA8-6C9E22491351}">
      <dsp:nvSpPr>
        <dsp:cNvPr id="0" name=""/>
        <dsp:cNvSpPr/>
      </dsp:nvSpPr>
      <dsp:spPr>
        <a:xfrm>
          <a:off x="0" y="3328069"/>
          <a:ext cx="8291224"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2CF2992-5EA0-6C45-81B4-E7C3AAD4C486}">
      <dsp:nvSpPr>
        <dsp:cNvPr id="0" name=""/>
        <dsp:cNvSpPr/>
      </dsp:nvSpPr>
      <dsp:spPr>
        <a:xfrm>
          <a:off x="0" y="3328069"/>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0" y="3328069"/>
        <a:ext cx="8291224" cy="665500"/>
      </dsp:txXfrm>
    </dsp:sp>
    <dsp:sp modelId="{07EDE7F6-324E-9B40-9708-ECE5B717B783}">
      <dsp:nvSpPr>
        <dsp:cNvPr id="0" name=""/>
        <dsp:cNvSpPr/>
      </dsp:nvSpPr>
      <dsp:spPr>
        <a:xfrm>
          <a:off x="0" y="3993569"/>
          <a:ext cx="8291224"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2E52CEC-B920-A14C-974D-1238181603A4}">
      <dsp:nvSpPr>
        <dsp:cNvPr id="0" name=""/>
        <dsp:cNvSpPr/>
      </dsp:nvSpPr>
      <dsp:spPr>
        <a:xfrm>
          <a:off x="0" y="3993569"/>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      </a:t>
          </a:r>
          <a:r>
            <a:rPr lang="bg-BG" sz="2600" b="1" kern="1200" dirty="0"/>
            <a:t>                               </a:t>
          </a:r>
          <a:endParaRPr lang="en-US" sz="2600" kern="1200" dirty="0"/>
        </a:p>
      </dsp:txBody>
      <dsp:txXfrm>
        <a:off x="0" y="3993569"/>
        <a:ext cx="8291224" cy="665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934BD-85AF-4E25-8D92-6C4192688880}">
      <dsp:nvSpPr>
        <dsp:cNvPr id="0" name=""/>
        <dsp:cNvSpPr/>
      </dsp:nvSpPr>
      <dsp:spPr>
        <a:xfrm>
          <a:off x="0" y="3535"/>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028A8-B09B-49D2-A885-6CFE487EAAD1}">
      <dsp:nvSpPr>
        <dsp:cNvPr id="0" name=""/>
        <dsp:cNvSpPr/>
      </dsp:nvSpPr>
      <dsp:spPr>
        <a:xfrm>
          <a:off x="227827" y="172994"/>
          <a:ext cx="414231" cy="4142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3F2AF7-A585-4C5F-8490-10B63540E66D}">
      <dsp:nvSpPr>
        <dsp:cNvPr id="0" name=""/>
        <dsp:cNvSpPr/>
      </dsp:nvSpPr>
      <dsp:spPr>
        <a:xfrm>
          <a:off x="869886" y="3535"/>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Focus on wellbeing, inclusion, fairness</a:t>
          </a:r>
        </a:p>
      </dsp:txBody>
      <dsp:txXfrm>
        <a:off x="869886" y="3535"/>
        <a:ext cx="7359713" cy="753148"/>
      </dsp:txXfrm>
    </dsp:sp>
    <dsp:sp modelId="{ABFF3AF3-65DE-46CF-8320-D7B9165C93B6}">
      <dsp:nvSpPr>
        <dsp:cNvPr id="0" name=""/>
        <dsp:cNvSpPr/>
      </dsp:nvSpPr>
      <dsp:spPr>
        <a:xfrm>
          <a:off x="0" y="944971"/>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F5A65-487C-4764-9BB4-5DF7DF506837}">
      <dsp:nvSpPr>
        <dsp:cNvPr id="0" name=""/>
        <dsp:cNvSpPr/>
      </dsp:nvSpPr>
      <dsp:spPr>
        <a:xfrm>
          <a:off x="227827" y="1114429"/>
          <a:ext cx="414231" cy="4142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90E862-D04A-4DCB-AC61-5D2F68261BF1}">
      <dsp:nvSpPr>
        <dsp:cNvPr id="0" name=""/>
        <dsp:cNvSpPr/>
      </dsp:nvSpPr>
      <dsp:spPr>
        <a:xfrm>
          <a:off x="869886" y="944971"/>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Improves staff experience and motivation</a:t>
          </a:r>
        </a:p>
      </dsp:txBody>
      <dsp:txXfrm>
        <a:off x="869886" y="944971"/>
        <a:ext cx="7359713" cy="753148"/>
      </dsp:txXfrm>
    </dsp:sp>
    <dsp:sp modelId="{466AF313-F99B-4D54-A7FA-DCDF9DC75BEC}">
      <dsp:nvSpPr>
        <dsp:cNvPr id="0" name=""/>
        <dsp:cNvSpPr/>
      </dsp:nvSpPr>
      <dsp:spPr>
        <a:xfrm>
          <a:off x="0" y="1886407"/>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79A2E-A5B0-485C-BD3A-4E1BE22C0EBD}">
      <dsp:nvSpPr>
        <dsp:cNvPr id="0" name=""/>
        <dsp:cNvSpPr/>
      </dsp:nvSpPr>
      <dsp:spPr>
        <a:xfrm>
          <a:off x="227827" y="2055865"/>
          <a:ext cx="414231" cy="4142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2B7518-0D37-4EB8-9D4D-764601DB0430}">
      <dsp:nvSpPr>
        <dsp:cNvPr id="0" name=""/>
        <dsp:cNvSpPr/>
      </dsp:nvSpPr>
      <dsp:spPr>
        <a:xfrm>
          <a:off x="869886" y="1886407"/>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Rewards are central to workforce stability</a:t>
          </a:r>
        </a:p>
      </dsp:txBody>
      <dsp:txXfrm>
        <a:off x="869886" y="1886407"/>
        <a:ext cx="7359713" cy="753148"/>
      </dsp:txXfrm>
    </dsp:sp>
    <dsp:sp modelId="{31062685-09BF-400A-A784-F7A0888128B5}">
      <dsp:nvSpPr>
        <dsp:cNvPr id="0" name=""/>
        <dsp:cNvSpPr/>
      </dsp:nvSpPr>
      <dsp:spPr>
        <a:xfrm>
          <a:off x="0" y="2827842"/>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BD5313-074C-4470-95BD-2A610E40C996}">
      <dsp:nvSpPr>
        <dsp:cNvPr id="0" name=""/>
        <dsp:cNvSpPr/>
      </dsp:nvSpPr>
      <dsp:spPr>
        <a:xfrm>
          <a:off x="227827" y="2997301"/>
          <a:ext cx="414231" cy="4142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B1EF6F-41BF-4F22-915E-4531DF12B1B1}">
      <dsp:nvSpPr>
        <dsp:cNvPr id="0" name=""/>
        <dsp:cNvSpPr/>
      </dsp:nvSpPr>
      <dsp:spPr>
        <a:xfrm>
          <a:off x="869886" y="2827842"/>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GB" sz="1900" kern="1200"/>
            <a:t>SHERIFE ALEKSIEVA</a:t>
          </a:r>
          <a:endParaRPr lang="en-US" sz="1900" kern="1200"/>
        </a:p>
      </dsp:txBody>
      <dsp:txXfrm>
        <a:off x="869886" y="2827842"/>
        <a:ext cx="7359713" cy="753148"/>
      </dsp:txXfrm>
    </dsp:sp>
    <dsp:sp modelId="{5669FCFF-822E-416F-B035-C7FD580D6EF7}">
      <dsp:nvSpPr>
        <dsp:cNvPr id="0" name=""/>
        <dsp:cNvSpPr/>
      </dsp:nvSpPr>
      <dsp:spPr>
        <a:xfrm>
          <a:off x="0" y="3769278"/>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94186-B370-432D-8652-FB76ACC93543}">
      <dsp:nvSpPr>
        <dsp:cNvPr id="0" name=""/>
        <dsp:cNvSpPr/>
      </dsp:nvSpPr>
      <dsp:spPr>
        <a:xfrm>
          <a:off x="227827" y="3938736"/>
          <a:ext cx="414231" cy="4142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929AB-E411-4EBD-BA12-7F6DB8116683}">
      <dsp:nvSpPr>
        <dsp:cNvPr id="0" name=""/>
        <dsp:cNvSpPr/>
      </dsp:nvSpPr>
      <dsp:spPr>
        <a:xfrm>
          <a:off x="869886" y="3769278"/>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GB" sz="1900" kern="1200"/>
            <a:t>ID:2211682</a:t>
          </a:r>
          <a:endParaRPr lang="en-US" sz="1900" kern="1200"/>
        </a:p>
      </dsp:txBody>
      <dsp:txXfrm>
        <a:off x="869886" y="3769278"/>
        <a:ext cx="7359713" cy="7531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2BE54-9404-4179-8F21-827E54F864EA}">
      <dsp:nvSpPr>
        <dsp:cNvPr id="0" name=""/>
        <dsp:cNvSpPr/>
      </dsp:nvSpPr>
      <dsp:spPr>
        <a:xfrm>
          <a:off x="0" y="1407"/>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7FC27-5129-4EB0-8769-DB5A4F142AF4}">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34C559-C328-4BA6-B196-5AA9F3E2E2F8}">
      <dsp:nvSpPr>
        <dsp:cNvPr id="0" name=""/>
        <dsp:cNvSpPr/>
      </dsp:nvSpPr>
      <dsp:spPr>
        <a:xfrm>
          <a:off x="692764" y="1407"/>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Pay disparities across roles and regions</a:t>
          </a:r>
        </a:p>
      </dsp:txBody>
      <dsp:txXfrm>
        <a:off x="692764" y="1407"/>
        <a:ext cx="3347861" cy="599796"/>
      </dsp:txXfrm>
    </dsp:sp>
    <dsp:sp modelId="{EDB0E088-4D0E-402A-86C2-7CBCAFA6C45A}">
      <dsp:nvSpPr>
        <dsp:cNvPr id="0" name=""/>
        <dsp:cNvSpPr/>
      </dsp:nvSpPr>
      <dsp:spPr>
        <a:xfrm>
          <a:off x="0" y="751152"/>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73CF3-7832-4441-8C10-6344CBDEDEFE}">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02E3D6-68E5-4EDC-8385-D74516B31F0E}">
      <dsp:nvSpPr>
        <dsp:cNvPr id="0" name=""/>
        <dsp:cNvSpPr/>
      </dsp:nvSpPr>
      <dsp:spPr>
        <a:xfrm>
          <a:off x="692764" y="751152"/>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Wage erosion from inflation</a:t>
          </a:r>
        </a:p>
      </dsp:txBody>
      <dsp:txXfrm>
        <a:off x="692764" y="751152"/>
        <a:ext cx="3347861" cy="599796"/>
      </dsp:txXfrm>
    </dsp:sp>
    <dsp:sp modelId="{724B8D58-536B-434A-9F44-7690987E54A0}">
      <dsp:nvSpPr>
        <dsp:cNvPr id="0" name=""/>
        <dsp:cNvSpPr/>
      </dsp:nvSpPr>
      <dsp:spPr>
        <a:xfrm>
          <a:off x="0" y="1500898"/>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6B2777-B694-4BA1-9BBC-96252162B976}">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3DC969-C13D-4B62-BED5-CA132BD9211C}">
      <dsp:nvSpPr>
        <dsp:cNvPr id="0" name=""/>
        <dsp:cNvSpPr/>
      </dsp:nvSpPr>
      <dsp:spPr>
        <a:xfrm>
          <a:off x="692764" y="1500898"/>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Recruitment &amp; retention difficulties</a:t>
          </a:r>
        </a:p>
      </dsp:txBody>
      <dsp:txXfrm>
        <a:off x="692764" y="1500898"/>
        <a:ext cx="3347861" cy="599796"/>
      </dsp:txXfrm>
    </dsp:sp>
    <dsp:sp modelId="{A4C98705-81D7-4667-B378-890ACE1C592E}">
      <dsp:nvSpPr>
        <dsp:cNvPr id="0" name=""/>
        <dsp:cNvSpPr/>
      </dsp:nvSpPr>
      <dsp:spPr>
        <a:xfrm>
          <a:off x="0" y="2250643"/>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A4B0F-68A6-492C-803B-A51371BC44EC}">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A41997-0C27-46D7-908B-43892E6A11C2}">
      <dsp:nvSpPr>
        <dsp:cNvPr id="0" name=""/>
        <dsp:cNvSpPr/>
      </dsp:nvSpPr>
      <dsp:spPr>
        <a:xfrm>
          <a:off x="692764" y="2250643"/>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System seen as rigid and outdated</a:t>
          </a:r>
        </a:p>
      </dsp:txBody>
      <dsp:txXfrm>
        <a:off x="692764" y="2250643"/>
        <a:ext cx="3347861" cy="599796"/>
      </dsp:txXfrm>
    </dsp:sp>
    <dsp:sp modelId="{71E6CECA-D022-490A-83E9-FC5A44276C82}">
      <dsp:nvSpPr>
        <dsp:cNvPr id="0" name=""/>
        <dsp:cNvSpPr/>
      </dsp:nvSpPr>
      <dsp:spPr>
        <a:xfrm>
          <a:off x="0" y="3000388"/>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603C04-2674-404F-AEE1-B979AF34D453}">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A8CDBF-4C40-4A05-9FA9-A3844A7BCD96}">
      <dsp:nvSpPr>
        <dsp:cNvPr id="0" name=""/>
        <dsp:cNvSpPr/>
      </dsp:nvSpPr>
      <dsp:spPr>
        <a:xfrm>
          <a:off x="692764" y="3000388"/>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GB" sz="1600" kern="1200"/>
            <a:t>SHERIFE ALEKSIEVA</a:t>
          </a:r>
          <a:endParaRPr lang="en-US" sz="1600" kern="1200"/>
        </a:p>
      </dsp:txBody>
      <dsp:txXfrm>
        <a:off x="692764" y="3000388"/>
        <a:ext cx="3347861" cy="599796"/>
      </dsp:txXfrm>
    </dsp:sp>
    <dsp:sp modelId="{D1AECD79-9F49-46F4-B8A9-E83B4DFCEC1A}">
      <dsp:nvSpPr>
        <dsp:cNvPr id="0" name=""/>
        <dsp:cNvSpPr/>
      </dsp:nvSpPr>
      <dsp:spPr>
        <a:xfrm>
          <a:off x="0" y="3750134"/>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C3F19-FE89-4D14-A0B3-AAFF764F0BDA}">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C6C520-B619-4205-8431-A43FCB91A136}">
      <dsp:nvSpPr>
        <dsp:cNvPr id="0" name=""/>
        <dsp:cNvSpPr/>
      </dsp:nvSpPr>
      <dsp:spPr>
        <a:xfrm>
          <a:off x="692764" y="3750134"/>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GB" sz="1600" kern="1200"/>
            <a:t>ID:2211682</a:t>
          </a:r>
          <a:endParaRPr lang="en-US" sz="1600" kern="1200"/>
        </a:p>
      </dsp:txBody>
      <dsp:txXfrm>
        <a:off x="692764" y="3750134"/>
        <a:ext cx="3347861" cy="5997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3CA855-9B83-E645-8910-38928CF01725}">
      <dsp:nvSpPr>
        <dsp:cNvPr id="0" name=""/>
        <dsp:cNvSpPr/>
      </dsp:nvSpPr>
      <dsp:spPr>
        <a:xfrm>
          <a:off x="0" y="145753"/>
          <a:ext cx="5098904" cy="7160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Increased workload + stagnant reward → falling morale</a:t>
          </a:r>
          <a:endParaRPr lang="en-US" sz="1800" kern="1200" dirty="0"/>
        </a:p>
      </dsp:txBody>
      <dsp:txXfrm>
        <a:off x="34954" y="180707"/>
        <a:ext cx="5028996" cy="646132"/>
      </dsp:txXfrm>
    </dsp:sp>
    <dsp:sp modelId="{A882D4FD-0D18-844E-A7EB-DADBAB6AC041}">
      <dsp:nvSpPr>
        <dsp:cNvPr id="0" name=""/>
        <dsp:cNvSpPr/>
      </dsp:nvSpPr>
      <dsp:spPr>
        <a:xfrm>
          <a:off x="0" y="868458"/>
          <a:ext cx="5098904" cy="71604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Burnout rising due to staffing shortages</a:t>
          </a:r>
          <a:endParaRPr lang="en-US" sz="1800" kern="1200"/>
        </a:p>
      </dsp:txBody>
      <dsp:txXfrm>
        <a:off x="34954" y="903412"/>
        <a:ext cx="5028996" cy="646132"/>
      </dsp:txXfrm>
    </dsp:sp>
    <dsp:sp modelId="{89514B4B-9CC3-2843-93FC-6C17E9D9C40D}">
      <dsp:nvSpPr>
        <dsp:cNvPr id="0" name=""/>
        <dsp:cNvSpPr/>
      </dsp:nvSpPr>
      <dsp:spPr>
        <a:xfrm>
          <a:off x="0" y="1636338"/>
          <a:ext cx="5098904" cy="71604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Stress-related sickness and absenteeism increasing</a:t>
          </a:r>
          <a:endParaRPr lang="en-US" sz="1800" kern="1200"/>
        </a:p>
      </dsp:txBody>
      <dsp:txXfrm>
        <a:off x="34954" y="1671292"/>
        <a:ext cx="5028996" cy="646132"/>
      </dsp:txXfrm>
    </dsp:sp>
    <dsp:sp modelId="{AEED72D9-B0BA-0041-9717-3A3D3CB06DEB}">
      <dsp:nvSpPr>
        <dsp:cNvPr id="0" name=""/>
        <dsp:cNvSpPr/>
      </dsp:nvSpPr>
      <dsp:spPr>
        <a:xfrm>
          <a:off x="0" y="2404218"/>
          <a:ext cx="5098904" cy="7160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Turnover leads to heavier workload for remaining staff</a:t>
          </a:r>
          <a:endParaRPr lang="en-US" sz="1800" kern="1200" dirty="0"/>
        </a:p>
      </dsp:txBody>
      <dsp:txXfrm>
        <a:off x="34954" y="2439172"/>
        <a:ext cx="5028996" cy="646132"/>
      </dsp:txXfrm>
    </dsp:sp>
    <dsp:sp modelId="{E2E6259B-0909-C94E-95B4-D567AEA2C915}">
      <dsp:nvSpPr>
        <dsp:cNvPr id="0" name=""/>
        <dsp:cNvSpPr/>
      </dsp:nvSpPr>
      <dsp:spPr>
        <a:xfrm>
          <a:off x="0" y="3120258"/>
          <a:ext cx="5098904" cy="48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MD SAMSOJJAMAN  SIYAM</a:t>
          </a:r>
          <a:endParaRPr lang="en-US" sz="1400" kern="1200" dirty="0"/>
        </a:p>
        <a:p>
          <a:pPr marL="114300" lvl="1" indent="-114300" algn="l" defTabSz="622300">
            <a:lnSpc>
              <a:spcPct val="90000"/>
            </a:lnSpc>
            <a:spcBef>
              <a:spcPct val="0"/>
            </a:spcBef>
            <a:spcAft>
              <a:spcPct val="20000"/>
            </a:spcAft>
            <a:buChar char="•"/>
          </a:pPr>
          <a:r>
            <a:rPr lang="en-GB" sz="1400" kern="1200" dirty="0"/>
            <a:t>ID :</a:t>
          </a:r>
          <a:r>
            <a:rPr lang="bg-BG" sz="1400" kern="1200" dirty="0"/>
            <a:t>   </a:t>
          </a:r>
          <a:r>
            <a:rPr lang="en-GB" sz="1400" kern="1200" dirty="0"/>
            <a:t>2520477</a:t>
          </a:r>
          <a:r>
            <a:rPr lang="bg-BG" sz="1400" kern="1200" dirty="0"/>
            <a:t>                </a:t>
          </a:r>
          <a:r>
            <a:rPr lang="en-GB" sz="1400" kern="1200" dirty="0"/>
            <a:t>                                                                                                                               </a:t>
          </a:r>
          <a:endParaRPr lang="en-US" sz="1400" kern="1200" dirty="0"/>
        </a:p>
      </dsp:txBody>
      <dsp:txXfrm>
        <a:off x="0" y="3120258"/>
        <a:ext cx="5098904" cy="4843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5DAD3-F3DB-48A4-8E7C-C29F89B593F6}">
      <dsp:nvSpPr>
        <dsp:cNvPr id="0" name=""/>
        <dsp:cNvSpPr/>
      </dsp:nvSpPr>
      <dsp:spPr>
        <a:xfrm>
          <a:off x="0" y="9156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Burnout reduces attentiveness, accuracy, compassion</a:t>
          </a:r>
          <a:endParaRPr lang="en-US" sz="1400" kern="1200"/>
        </a:p>
      </dsp:txBody>
      <dsp:txXfrm>
        <a:off x="27187" y="118753"/>
        <a:ext cx="3664851" cy="502546"/>
      </dsp:txXfrm>
    </dsp:sp>
    <dsp:sp modelId="{8CA38EA4-C4B2-49AE-964A-DAE555985237}">
      <dsp:nvSpPr>
        <dsp:cNvPr id="0" name=""/>
        <dsp:cNvSpPr/>
      </dsp:nvSpPr>
      <dsp:spPr>
        <a:xfrm>
          <a:off x="0" y="68880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Longer waiting times due to staffing shortages</a:t>
          </a:r>
          <a:endParaRPr lang="en-US" sz="1400" kern="1200"/>
        </a:p>
      </dsp:txBody>
      <dsp:txXfrm>
        <a:off x="27187" y="715993"/>
        <a:ext cx="3664851" cy="502546"/>
      </dsp:txXfrm>
    </dsp:sp>
    <dsp:sp modelId="{4E208B99-CC77-4607-BEEB-EF2258C551CA}">
      <dsp:nvSpPr>
        <dsp:cNvPr id="0" name=""/>
        <dsp:cNvSpPr/>
      </dsp:nvSpPr>
      <dsp:spPr>
        <a:xfrm>
          <a:off x="0" y="128604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High turnover disrupts continuity of care</a:t>
          </a:r>
          <a:endParaRPr lang="en-US" sz="1400" kern="1200"/>
        </a:p>
      </dsp:txBody>
      <dsp:txXfrm>
        <a:off x="27187" y="1313233"/>
        <a:ext cx="3664851" cy="502546"/>
      </dsp:txXfrm>
    </dsp:sp>
    <dsp:sp modelId="{73B60EA2-A12B-4801-A951-29847038BA1F}">
      <dsp:nvSpPr>
        <dsp:cNvPr id="0" name=""/>
        <dsp:cNvSpPr/>
      </dsp:nvSpPr>
      <dsp:spPr>
        <a:xfrm>
          <a:off x="0" y="188328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Better rewards → healthier staff → improved patient outcomes</a:t>
          </a:r>
          <a:endParaRPr lang="en-US" sz="1400" kern="1200"/>
        </a:p>
      </dsp:txBody>
      <dsp:txXfrm>
        <a:off x="27187" y="1910473"/>
        <a:ext cx="3664851" cy="502546"/>
      </dsp:txXfrm>
    </dsp:sp>
    <dsp:sp modelId="{23987472-86E7-4AC3-B842-53E6FF095F4C}">
      <dsp:nvSpPr>
        <dsp:cNvPr id="0" name=""/>
        <dsp:cNvSpPr/>
      </dsp:nvSpPr>
      <dsp:spPr>
        <a:xfrm>
          <a:off x="0" y="2440206"/>
          <a:ext cx="3719225" cy="23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85" tIns="17780" rIns="99568" bIns="17780" numCol="1" spcCol="1270" anchor="t" anchorCtr="0">
          <a:noAutofit/>
        </a:bodyPr>
        <a:lstStyle/>
        <a:p>
          <a:pPr marL="57150" lvl="1" indent="-57150" algn="l" defTabSz="488950">
            <a:lnSpc>
              <a:spcPct val="90000"/>
            </a:lnSpc>
            <a:spcBef>
              <a:spcPct val="0"/>
            </a:spcBef>
            <a:spcAft>
              <a:spcPct val="20000"/>
            </a:spcAft>
            <a:buChar char="•"/>
          </a:pPr>
          <a:endParaRPr lang="en-US" sz="1100" kern="1200"/>
        </a:p>
      </dsp:txBody>
      <dsp:txXfrm>
        <a:off x="0" y="2440206"/>
        <a:ext cx="3719225" cy="231840"/>
      </dsp:txXfrm>
    </dsp:sp>
    <dsp:sp modelId="{245A41BC-0755-479D-A394-D4016563E742}">
      <dsp:nvSpPr>
        <dsp:cNvPr id="0" name=""/>
        <dsp:cNvSpPr/>
      </dsp:nvSpPr>
      <dsp:spPr>
        <a:xfrm>
          <a:off x="0" y="267204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MD SAMSOJJAMAN  SIYAM</a:t>
          </a:r>
          <a:endParaRPr lang="en-US" sz="1400" kern="1200"/>
        </a:p>
      </dsp:txBody>
      <dsp:txXfrm>
        <a:off x="27187" y="2699233"/>
        <a:ext cx="3664851" cy="502546"/>
      </dsp:txXfrm>
    </dsp:sp>
    <dsp:sp modelId="{453E7BD1-2460-446C-939C-5847C3C3E8B0}">
      <dsp:nvSpPr>
        <dsp:cNvPr id="0" name=""/>
        <dsp:cNvSpPr/>
      </dsp:nvSpPr>
      <dsp:spPr>
        <a:xfrm>
          <a:off x="0" y="326928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ID :</a:t>
          </a:r>
          <a:r>
            <a:rPr lang="bg-BG" sz="1400" kern="1200"/>
            <a:t>   </a:t>
          </a:r>
          <a:r>
            <a:rPr lang="en-GB" sz="1400" kern="1200"/>
            <a:t>2520477</a:t>
          </a:r>
          <a:r>
            <a:rPr lang="bg-BG" sz="1400" kern="1200"/>
            <a:t>                </a:t>
          </a:r>
          <a:r>
            <a:rPr lang="en-GB" sz="1400" kern="1200"/>
            <a:t>                                                                                                                               </a:t>
          </a:r>
          <a:endParaRPr lang="en-US" sz="1400" kern="1200"/>
        </a:p>
      </dsp:txBody>
      <dsp:txXfrm>
        <a:off x="27187" y="3296473"/>
        <a:ext cx="3664851" cy="5025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0870F-421E-144D-AADD-2DB05AF61A51}">
      <dsp:nvSpPr>
        <dsp:cNvPr id="0" name=""/>
        <dsp:cNvSpPr/>
      </dsp:nvSpPr>
      <dsp:spPr>
        <a:xfrm>
          <a:off x="0" y="284106"/>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Australia/Canada offer higher pay &amp; better work–life balance</a:t>
          </a:r>
          <a:endParaRPr lang="en-US" sz="2500" kern="1200"/>
        </a:p>
      </dsp:txBody>
      <dsp:txXfrm>
        <a:off x="29271" y="313377"/>
        <a:ext cx="8171058" cy="541083"/>
      </dsp:txXfrm>
    </dsp:sp>
    <dsp:sp modelId="{F9EB4189-CE32-5442-9D1A-AA1E49E881AF}">
      <dsp:nvSpPr>
        <dsp:cNvPr id="0" name=""/>
        <dsp:cNvSpPr/>
      </dsp:nvSpPr>
      <dsp:spPr>
        <a:xfrm>
          <a:off x="0" y="955731"/>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EU countries benefit from stronger staffing ratios</a:t>
          </a:r>
          <a:endParaRPr lang="en-US" sz="2500" kern="1200"/>
        </a:p>
      </dsp:txBody>
      <dsp:txXfrm>
        <a:off x="29271" y="985002"/>
        <a:ext cx="8171058" cy="541083"/>
      </dsp:txXfrm>
    </dsp:sp>
    <dsp:sp modelId="{33198640-250C-4E4C-B6E3-859677B81C73}">
      <dsp:nvSpPr>
        <dsp:cNvPr id="0" name=""/>
        <dsp:cNvSpPr/>
      </dsp:nvSpPr>
      <dsp:spPr>
        <a:xfrm>
          <a:off x="0" y="1627356"/>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UK NHS less competitive globally in high-demand roles</a:t>
          </a:r>
          <a:endParaRPr lang="en-US" sz="2500" kern="1200"/>
        </a:p>
      </dsp:txBody>
      <dsp:txXfrm>
        <a:off x="29271" y="1656627"/>
        <a:ext cx="8171058" cy="541083"/>
      </dsp:txXfrm>
    </dsp:sp>
    <dsp:sp modelId="{4CACBAAF-8F63-2D4D-968F-DD0F84135332}">
      <dsp:nvSpPr>
        <dsp:cNvPr id="0" name=""/>
        <dsp:cNvSpPr/>
      </dsp:nvSpPr>
      <dsp:spPr>
        <a:xfrm>
          <a:off x="0" y="2298981"/>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Modern reward reform needed to retain international talent</a:t>
          </a:r>
          <a:endParaRPr lang="en-US" sz="2500" kern="1200"/>
        </a:p>
      </dsp:txBody>
      <dsp:txXfrm>
        <a:off x="29271" y="2328252"/>
        <a:ext cx="8171058" cy="541083"/>
      </dsp:txXfrm>
    </dsp:sp>
    <dsp:sp modelId="{85D3C501-0E9D-5049-9F4B-DD7E4975FB88}">
      <dsp:nvSpPr>
        <dsp:cNvPr id="0" name=""/>
        <dsp:cNvSpPr/>
      </dsp:nvSpPr>
      <dsp:spPr>
        <a:xfrm>
          <a:off x="0" y="2970606"/>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MD SAMSOJJAMAN  SIYAM</a:t>
          </a:r>
          <a:endParaRPr lang="en-US" sz="2500" kern="1200"/>
        </a:p>
      </dsp:txBody>
      <dsp:txXfrm>
        <a:off x="29271" y="2999877"/>
        <a:ext cx="8171058" cy="541083"/>
      </dsp:txXfrm>
    </dsp:sp>
    <dsp:sp modelId="{98084E21-A815-094E-AC80-5B5DA029F27A}">
      <dsp:nvSpPr>
        <dsp:cNvPr id="0" name=""/>
        <dsp:cNvSpPr/>
      </dsp:nvSpPr>
      <dsp:spPr>
        <a:xfrm>
          <a:off x="0" y="3642231"/>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ID:2520477</a:t>
          </a:r>
        </a:p>
      </dsp:txBody>
      <dsp:txXfrm>
        <a:off x="29271" y="3671502"/>
        <a:ext cx="8171058" cy="5410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1.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nhsemployers.or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olourful carved figures of humans">
            <a:extLst>
              <a:ext uri="{FF2B5EF4-FFF2-40B4-BE49-F238E27FC236}">
                <a16:creationId xmlns:a16="http://schemas.microsoft.com/office/drawing/2014/main" id="{49CA0677-8A32-98B4-5D4F-09F153F59284}"/>
              </a:ext>
            </a:extLst>
          </p:cNvPr>
          <p:cNvPicPr>
            <a:picLocks noChangeAspect="1"/>
          </p:cNvPicPr>
          <p:nvPr/>
        </p:nvPicPr>
        <p:blipFill>
          <a:blip r:embed="rId2"/>
          <a:srcRect l="31199" r="30966" b="-1"/>
          <a:stretch>
            <a:fillRect/>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BBD9DB-5EB3-BFCC-E6DA-8530FCA97AE4}"/>
              </a:ext>
            </a:extLst>
          </p:cNvPr>
          <p:cNvSpPr>
            <a:spLocks noGrp="1"/>
          </p:cNvSpPr>
          <p:nvPr>
            <p:ph type="ctrTitle"/>
          </p:nvPr>
        </p:nvSpPr>
        <p:spPr>
          <a:xfrm>
            <a:off x="4370286" y="407987"/>
            <a:ext cx="4291113" cy="1325563"/>
          </a:xfrm>
        </p:spPr>
        <p:txBody>
          <a:bodyPr vert="horz" lIns="91440" tIns="45720" rIns="91440" bIns="45720" rtlCol="0" anchor="ctr">
            <a:normAutofit/>
          </a:bodyPr>
          <a:lstStyle/>
          <a:p>
            <a:pPr algn="l" defTabSz="914400">
              <a:lnSpc>
                <a:spcPct val="90000"/>
              </a:lnSpc>
            </a:pPr>
            <a:r>
              <a:rPr lang="en-US" b="1">
                <a:effectLst/>
              </a:rPr>
              <a:t>Human Capital Management </a:t>
            </a:r>
            <a:endParaRPr lang="en-US" b="1"/>
          </a:p>
        </p:txBody>
      </p:sp>
      <p:sp>
        <p:nvSpPr>
          <p:cNvPr id="3" name="Subtitle 2">
            <a:extLst>
              <a:ext uri="{FF2B5EF4-FFF2-40B4-BE49-F238E27FC236}">
                <a16:creationId xmlns:a16="http://schemas.microsoft.com/office/drawing/2014/main" id="{CFAEFFE2-DA2B-BD42-67E9-C0FDCACCC5D0}"/>
              </a:ext>
            </a:extLst>
          </p:cNvPr>
          <p:cNvSpPr>
            <a:spLocks noGrp="1"/>
          </p:cNvSpPr>
          <p:nvPr>
            <p:ph type="subTitle" idx="1"/>
          </p:nvPr>
        </p:nvSpPr>
        <p:spPr>
          <a:xfrm>
            <a:off x="3636168" y="1868486"/>
            <a:ext cx="5507832" cy="4989514"/>
          </a:xfrm>
        </p:spPr>
        <p:txBody>
          <a:bodyPr vert="horz" lIns="91440" tIns="45720" rIns="91440" bIns="45720" rtlCol="0">
            <a:noAutofit/>
          </a:bodyPr>
          <a:lstStyle/>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Module Code: LCMB7023</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Group Presentation: Human Capital Challenges within the NHS: An HRM Perspective</a:t>
            </a:r>
          </a:p>
          <a:p>
            <a:pPr marL="0" indent="-228600" algn="l" defTabSz="914400">
              <a:lnSpc>
                <a:spcPct val="90000"/>
              </a:lnSpc>
              <a:spcBef>
                <a:spcPts val="576"/>
              </a:spcBef>
              <a:buFont typeface="Arial" panose="020B0604020202020204" pitchFamily="34" charset="0"/>
              <a:buChar char="•"/>
            </a:pPr>
            <a:endParaRPr lang="en-US" sz="1800" dirty="0">
              <a:solidFill>
                <a:schemeClr val="tx1"/>
              </a:solidFill>
              <a:effectLst/>
              <a:latin typeface="Arial" panose="020B0604020202020204" pitchFamily="34" charset="0"/>
              <a:cs typeface="Arial" panose="020B0604020202020204" pitchFamily="34" charset="0"/>
            </a:endParaRP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GROUP 5</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Compensation and Rewards</a:t>
            </a:r>
          </a:p>
          <a:p>
            <a:pPr marL="0" indent="-228600" algn="l" defTabSz="914400">
              <a:lnSpc>
                <a:spcPct val="90000"/>
              </a:lnSpc>
              <a:spcBef>
                <a:spcPts val="576"/>
              </a:spcBef>
              <a:buFont typeface="Arial" panose="020B0604020202020204" pitchFamily="34" charset="0"/>
              <a:buChar char="•"/>
            </a:pPr>
            <a:endParaRPr lang="en-US" sz="1800" dirty="0">
              <a:solidFill>
                <a:schemeClr val="tx1"/>
              </a:solidFill>
              <a:effectLst/>
              <a:latin typeface="Arial" panose="020B0604020202020204" pitchFamily="34" charset="0"/>
              <a:cs typeface="Arial" panose="020B0604020202020204" pitchFamily="34" charset="0"/>
            </a:endParaRP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SHERIFE ALEKSIEVA -</a:t>
            </a:r>
            <a:r>
              <a:rPr lang="bg-BG" sz="1800" dirty="0">
                <a:solidFill>
                  <a:schemeClr val="tx1"/>
                </a:solidFill>
                <a:effectLst/>
                <a:latin typeface="Arial" panose="020B0604020202020204" pitchFamily="34" charset="0"/>
                <a:cs typeface="Arial" panose="020B0604020202020204" pitchFamily="34" charset="0"/>
              </a:rPr>
              <a:t> </a:t>
            </a:r>
            <a:r>
              <a:rPr lang="en-US" sz="1800" dirty="0">
                <a:solidFill>
                  <a:schemeClr val="tx1"/>
                </a:solidFill>
                <a:effectLst/>
                <a:latin typeface="Arial" panose="020B0604020202020204" pitchFamily="34" charset="0"/>
                <a:cs typeface="Arial" panose="020B0604020202020204" pitchFamily="34" charset="0"/>
              </a:rPr>
              <a:t>2211682 </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MD JUEL MIAH-2522339</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MD SAMSOJJAMAN SIYAM-2520477</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MAHMUDUL HASAN-2523193</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JOY DEB-2505865</a:t>
            </a:r>
            <a:endParaRPr lang="en-US" sz="180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1164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852321" y="2227943"/>
            <a:ext cx="5033221" cy="3788227"/>
          </a:xfrm>
        </p:spPr>
        <p:txBody>
          <a:bodyPr anchor="ctr">
            <a:normAutofit/>
          </a:bodyPr>
          <a:lstStyle/>
          <a:p>
            <a:pPr>
              <a:lnSpc>
                <a:spcPct val="90000"/>
              </a:lnSpc>
            </a:pPr>
            <a:r>
              <a:rPr lang="en-GB" sz="1900">
                <a:latin typeface="Arial" panose="020B0604020202020204" pitchFamily="34" charset="0"/>
                <a:cs typeface="Arial" panose="020B0604020202020204" pitchFamily="34" charset="0"/>
              </a:rPr>
              <a:t>NHS is the largest employer in the UK</a:t>
            </a:r>
          </a:p>
          <a:p>
            <a:pPr>
              <a:lnSpc>
                <a:spcPct val="90000"/>
              </a:lnSpc>
            </a:pPr>
            <a:r>
              <a:rPr lang="en-GB" sz="1900">
                <a:latin typeface="Arial" panose="020B0604020202020204" pitchFamily="34" charset="0"/>
                <a:cs typeface="Arial" panose="020B0604020202020204" pitchFamily="34" charset="0"/>
              </a:rPr>
              <a:t>One of the largest healthcare employers in Europe</a:t>
            </a:r>
          </a:p>
          <a:p>
            <a:pPr>
              <a:lnSpc>
                <a:spcPct val="90000"/>
              </a:lnSpc>
            </a:pPr>
            <a:r>
              <a:rPr lang="en-GB" sz="1900">
                <a:latin typeface="Arial" panose="020B0604020202020204" pitchFamily="34" charset="0"/>
                <a:cs typeface="Arial" panose="020B0604020202020204" pitchFamily="34" charset="0"/>
              </a:rPr>
              <a:t>Compensation &amp; Rewards are essential for motivation &amp; retention</a:t>
            </a:r>
          </a:p>
          <a:p>
            <a:pPr>
              <a:lnSpc>
                <a:spcPct val="90000"/>
              </a:lnSpc>
            </a:pPr>
            <a:r>
              <a:rPr lang="en-GB" sz="1900">
                <a:latin typeface="Arial" panose="020B0604020202020204" pitchFamily="34" charset="0"/>
                <a:cs typeface="Arial" panose="020B0604020202020204" pitchFamily="34" charset="0"/>
              </a:rPr>
              <a:t>Agenda for Change is the national pay framework</a:t>
            </a:r>
          </a:p>
          <a:p>
            <a:pPr>
              <a:lnSpc>
                <a:spcPct val="90000"/>
              </a:lnSpc>
            </a:pPr>
            <a:r>
              <a:rPr lang="en-GB" sz="1900">
                <a:latin typeface="Arial" panose="020B0604020202020204" pitchFamily="34" charset="0"/>
                <a:cs typeface="Arial" panose="020B0604020202020204" pitchFamily="34" charset="0"/>
              </a:rPr>
              <a:t>Key issues: pay disparities &amp; structural rigidity</a:t>
            </a:r>
          </a:p>
          <a:p>
            <a:pPr>
              <a:lnSpc>
                <a:spcPct val="90000"/>
              </a:lnSpc>
            </a:pPr>
            <a:endParaRPr lang="en-GB" sz="1900">
              <a:latin typeface="Arial" panose="020B0604020202020204" pitchFamily="34" charset="0"/>
              <a:cs typeface="Arial" panose="020B0604020202020204" pitchFamily="34" charset="0"/>
            </a:endParaRPr>
          </a:p>
          <a:p>
            <a:pPr>
              <a:lnSpc>
                <a:spcPct val="90000"/>
              </a:lnSpc>
            </a:pPr>
            <a:r>
              <a:rPr lang="en-GB" sz="1900">
                <a:latin typeface="Arial" panose="020B0604020202020204" pitchFamily="34" charset="0"/>
                <a:cs typeface="Arial" panose="020B0604020202020204" pitchFamily="34" charset="0"/>
              </a:rPr>
              <a:t>SHERIFE ALEKSIEVA</a:t>
            </a:r>
          </a:p>
          <a:p>
            <a:pPr>
              <a:lnSpc>
                <a:spcPct val="90000"/>
              </a:lnSpc>
            </a:pPr>
            <a:r>
              <a:rPr lang="en-GB" sz="1900">
                <a:latin typeface="Arial" panose="020B0604020202020204" pitchFamily="34" charset="0"/>
                <a:cs typeface="Arial" panose="020B0604020202020204" pitchFamily="34" charset="0"/>
              </a:rPr>
              <a:t>ID:2211682</a:t>
            </a:r>
          </a:p>
          <a:p>
            <a:pPr>
              <a:lnSpc>
                <a:spcPct val="90000"/>
              </a:lnSpc>
            </a:pPr>
            <a:endParaRPr lang="en-GB" sz="19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Medical">
            <a:extLst>
              <a:ext uri="{FF2B5EF4-FFF2-40B4-BE49-F238E27FC236}">
                <a16:creationId xmlns:a16="http://schemas.microsoft.com/office/drawing/2014/main" id="{1862A7D9-ACF2-145C-F3EB-0148B35EC6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13" name="TextBox 12"/>
          <p:cNvSpPr txBox="1"/>
          <p:nvPr/>
        </p:nvSpPr>
        <p:spPr>
          <a:xfrm>
            <a:off x="5029200" y="6126480"/>
            <a:ext cx="3830921" cy="307777"/>
          </a:xfrm>
          <a:prstGeom prst="rect">
            <a:avLst/>
          </a:prstGeom>
          <a:noFill/>
        </p:spPr>
        <p:txBody>
          <a:bodyPr wrap="none">
            <a:spAutoFit/>
          </a:bodyPr>
          <a:lstStyle/>
          <a:p>
            <a:pPr>
              <a:defRPr sz="1000" i="1"/>
            </a:pPr>
            <a:r>
              <a:rPr sz="1400" dirty="0"/>
              <a:t>(NHS Employers, 2022; Armstrong &amp; Brown, 2019)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pPr>
              <a:lnSpc>
                <a:spcPct val="90000"/>
              </a:lnSpc>
            </a:pPr>
            <a:r>
              <a:rPr lang="en-GB">
                <a:latin typeface="Arial" panose="020B0604020202020204" pitchFamily="34" charset="0"/>
                <a:cs typeface="Arial" panose="020B0604020202020204" pitchFamily="34" charset="0"/>
              </a:rPr>
              <a:t>What Are Compensation &amp; Rewards?</a:t>
            </a:r>
          </a:p>
        </p:txBody>
      </p:sp>
      <p:pic>
        <p:nvPicPr>
          <p:cNvPr id="6" name="Picture 5">
            <a:extLst>
              <a:ext uri="{FF2B5EF4-FFF2-40B4-BE49-F238E27FC236}">
                <a16:creationId xmlns:a16="http://schemas.microsoft.com/office/drawing/2014/main" id="{DFFB51BD-C4FB-3F7C-B3CA-969F312ED713}"/>
              </a:ext>
            </a:extLst>
          </p:cNvPr>
          <p:cNvPicPr>
            <a:picLocks noChangeAspect="1"/>
          </p:cNvPicPr>
          <p:nvPr/>
        </p:nvPicPr>
        <p:blipFill>
          <a:blip r:embed="rId2"/>
          <a:srcRect r="9001" b="1"/>
          <a:stretch>
            <a:fillRect/>
          </a:stretch>
        </p:blipFill>
        <p:spPr>
          <a:xfrm>
            <a:off x="5039525" y="2716103"/>
            <a:ext cx="3591379" cy="2693536"/>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A8458606-4DC8-4EAF-AB2C-2B6AC1D6664D}"/>
              </a:ext>
            </a:extLst>
          </p:cNvPr>
          <p:cNvGraphicFramePr>
            <a:graphicFrameLocks noGrp="1"/>
          </p:cNvGraphicFramePr>
          <p:nvPr>
            <p:ph idx="1"/>
            <p:extLst>
              <p:ext uri="{D42A27DB-BD31-4B8C-83A1-F6EECF244321}">
                <p14:modId xmlns:p14="http://schemas.microsoft.com/office/powerpoint/2010/main" val="153304028"/>
              </p:ext>
            </p:extLst>
          </p:nvPr>
        </p:nvGraphicFramePr>
        <p:xfrm>
          <a:off x="852775" y="2198362"/>
          <a:ext cx="8291224" cy="465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Box 19"/>
          <p:cNvSpPr txBox="1"/>
          <p:nvPr/>
        </p:nvSpPr>
        <p:spPr>
          <a:xfrm>
            <a:off x="5029200" y="6126480"/>
            <a:ext cx="2080954" cy="523220"/>
          </a:xfrm>
          <a:prstGeom prst="rect">
            <a:avLst/>
          </a:prstGeom>
          <a:noFill/>
        </p:spPr>
        <p:txBody>
          <a:bodyPr wrap="square">
            <a:spAutoFit/>
          </a:bodyPr>
          <a:lstStyle/>
          <a:p>
            <a:pPr>
              <a:defRPr sz="1000" i="1"/>
            </a:pPr>
            <a:r>
              <a:rPr sz="1400" dirty="0"/>
              <a:t>(Armstrong, 2020; CIPD,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E9CDDB-27C7-6CF3-142D-4AD1E715B4EE}"/>
              </a:ext>
            </a:extLst>
          </p:cNvPr>
          <p:cNvPicPr>
            <a:picLocks noChangeAspect="1"/>
          </p:cNvPicPr>
          <p:nvPr/>
        </p:nvPicPr>
        <p:blipFill>
          <a:blip r:embed="rId2"/>
          <a:srcRect l="26029" r="47988"/>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p:cNvSpPr>
            <a:spLocks noGrp="1"/>
          </p:cNvSpPr>
          <p:nvPr>
            <p:ph type="title"/>
          </p:nvPr>
        </p:nvSpPr>
        <p:spPr>
          <a:xfrm>
            <a:off x="852775" y="609600"/>
            <a:ext cx="5123391" cy="1322887"/>
          </a:xfrm>
        </p:spPr>
        <p:txBody>
          <a:bodyPr>
            <a:normAutofit/>
          </a:bodyPr>
          <a:lstStyle/>
          <a:p>
            <a:pPr>
              <a:lnSpc>
                <a:spcPct val="90000"/>
              </a:lnSpc>
            </a:pPr>
            <a:r>
              <a:rPr lang="en-GB" sz="3100">
                <a:latin typeface="Arial" panose="020B0604020202020204" pitchFamily="34" charset="0"/>
                <a:cs typeface="Arial" panose="020B0604020202020204" pitchFamily="34" charset="0"/>
              </a:rPr>
              <a:t>Why Compensation &amp; Rewards Matter in the NHS</a:t>
            </a:r>
          </a:p>
        </p:txBody>
      </p:sp>
      <p:sp>
        <p:nvSpPr>
          <p:cNvPr id="3" name="Content Placeholder 2"/>
          <p:cNvSpPr>
            <a:spLocks noGrp="1"/>
          </p:cNvSpPr>
          <p:nvPr>
            <p:ph idx="1"/>
          </p:nvPr>
        </p:nvSpPr>
        <p:spPr>
          <a:xfrm>
            <a:off x="852776" y="2194102"/>
            <a:ext cx="4887162" cy="3908585"/>
          </a:xfrm>
        </p:spPr>
        <p:txBody>
          <a:bodyPr>
            <a:normAutofit/>
          </a:bodyPr>
          <a:lstStyle/>
          <a:p>
            <a:r>
              <a:rPr lang="en-GB" sz="1700" dirty="0">
                <a:latin typeface="Arial" panose="020B0604020202020204" pitchFamily="34" charset="0"/>
                <a:cs typeface="Arial" panose="020B0604020202020204" pitchFamily="34" charset="0"/>
              </a:rPr>
              <a:t>High workload and emotional pressure</a:t>
            </a:r>
          </a:p>
          <a:p>
            <a:r>
              <a:rPr lang="en-GB" sz="1700" dirty="0">
                <a:latin typeface="Arial" panose="020B0604020202020204" pitchFamily="34" charset="0"/>
                <a:cs typeface="Arial" panose="020B0604020202020204" pitchFamily="34" charset="0"/>
              </a:rPr>
              <a:t>Fair rewards lift morale and engagement</a:t>
            </a:r>
          </a:p>
          <a:p>
            <a:r>
              <a:rPr lang="en-GB" sz="1700" dirty="0">
                <a:latin typeface="Arial" panose="020B0604020202020204" pitchFamily="34" charset="0"/>
                <a:cs typeface="Arial" panose="020B0604020202020204" pitchFamily="34" charset="0"/>
              </a:rPr>
              <a:t>Fair systems reduce turnover and burnout</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SHERIFE ALEKSIEVA</a:t>
            </a:r>
          </a:p>
          <a:p>
            <a:r>
              <a:rPr lang="en-GB" sz="1700" dirty="0">
                <a:latin typeface="Arial" panose="020B0604020202020204" pitchFamily="34" charset="0"/>
                <a:cs typeface="Arial" panose="020B0604020202020204" pitchFamily="34" charset="0"/>
              </a:rPr>
              <a:t>ID:2211682</a:t>
            </a:r>
          </a:p>
          <a:p>
            <a:endParaRPr lang="en-GB" sz="1700" dirty="0"/>
          </a:p>
        </p:txBody>
      </p:sp>
      <p:sp>
        <p:nvSpPr>
          <p:cNvPr id="12" name="TextBox 11"/>
          <p:cNvSpPr txBox="1"/>
          <p:nvPr/>
        </p:nvSpPr>
        <p:spPr>
          <a:xfrm>
            <a:off x="5029200" y="6126480"/>
            <a:ext cx="3502690" cy="307777"/>
          </a:xfrm>
          <a:prstGeom prst="rect">
            <a:avLst/>
          </a:prstGeom>
          <a:noFill/>
        </p:spPr>
        <p:txBody>
          <a:bodyPr wrap="none">
            <a:spAutoFit/>
          </a:bodyPr>
          <a:lstStyle/>
          <a:p>
            <a:pPr>
              <a:defRPr sz="1000" i="1"/>
            </a:pPr>
            <a:r>
              <a:rPr sz="1400" dirty="0"/>
              <a:t>(Armstrong &amp; Brown, 2019; West et al.,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200" dirty="0">
                <a:latin typeface="Arial" panose="020B0604020202020204" pitchFamily="34" charset="0"/>
                <a:cs typeface="Arial" panose="020B0604020202020204" pitchFamily="34" charset="0"/>
              </a:rPr>
              <a:t>Link to the NHS People Plan</a:t>
            </a:r>
          </a:p>
        </p:txBody>
      </p:sp>
      <p:graphicFrame>
        <p:nvGraphicFramePr>
          <p:cNvPr id="5" name="Content Placeholder 2">
            <a:extLst>
              <a:ext uri="{FF2B5EF4-FFF2-40B4-BE49-F238E27FC236}">
                <a16:creationId xmlns:a16="http://schemas.microsoft.com/office/drawing/2014/main" id="{D759281B-9987-A4E7-8484-D1BDD0062D3D}"/>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5029200" y="6126163"/>
            <a:ext cx="1053494" cy="307777"/>
          </a:xfrm>
          <a:prstGeom prst="rect">
            <a:avLst/>
          </a:prstGeom>
          <a:noFill/>
        </p:spPr>
        <p:txBody>
          <a:bodyPr wrap="none">
            <a:spAutoFit/>
          </a:bodyPr>
          <a:lstStyle/>
          <a:p>
            <a:pPr>
              <a:defRPr sz="1000" i="1"/>
            </a:pPr>
            <a:r>
              <a:rPr sz="1400" dirty="0"/>
              <a:t>(NHS,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0626" cy="1325563"/>
          </a:xfrm>
        </p:spPr>
        <p:txBody>
          <a:bodyPr>
            <a:normAutofit/>
          </a:bodyPr>
          <a:lstStyle/>
          <a:p>
            <a:pPr>
              <a:lnSpc>
                <a:spcPct val="90000"/>
              </a:lnSpc>
            </a:pPr>
            <a:r>
              <a:rPr lang="en-GB">
                <a:latin typeface="Arial" panose="020B0604020202020204" pitchFamily="34" charset="0"/>
                <a:cs typeface="Arial" panose="020B0604020202020204" pitchFamily="34" charset="0"/>
              </a:rPr>
              <a:t>Current Challenges</a:t>
            </a:r>
          </a:p>
        </p:txBody>
      </p:sp>
      <p:pic>
        <p:nvPicPr>
          <p:cNvPr id="6" name="Picture 5">
            <a:extLst>
              <a:ext uri="{FF2B5EF4-FFF2-40B4-BE49-F238E27FC236}">
                <a16:creationId xmlns:a16="http://schemas.microsoft.com/office/drawing/2014/main" id="{16853DA9-0BB6-621B-079D-B1046150A50D}"/>
              </a:ext>
            </a:extLst>
          </p:cNvPr>
          <p:cNvPicPr>
            <a:picLocks noChangeAspect="1"/>
          </p:cNvPicPr>
          <p:nvPr/>
        </p:nvPicPr>
        <p:blipFill>
          <a:blip r:embed="rId2"/>
          <a:srcRect l="18140" r="31725" b="2"/>
          <a:stretch>
            <a:fillRect/>
          </a:stretch>
        </p:blipFill>
        <p:spPr>
          <a:xfrm>
            <a:off x="4965970" y="1295416"/>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2588"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054" y="587516"/>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808D425-FE1C-5CD2-BE67-77D26AAD4606}"/>
              </a:ext>
            </a:extLst>
          </p:cNvPr>
          <p:cNvGraphicFramePr>
            <a:graphicFrameLocks noGrp="1"/>
          </p:cNvGraphicFramePr>
          <p:nvPr>
            <p:ph idx="1"/>
            <p:extLst>
              <p:ext uri="{D42A27DB-BD31-4B8C-83A1-F6EECF244321}">
                <p14:modId xmlns:p14="http://schemas.microsoft.com/office/powerpoint/2010/main" val="810063765"/>
              </p:ext>
            </p:extLst>
          </p:nvPr>
        </p:nvGraphicFramePr>
        <p:xfrm>
          <a:off x="628650" y="1825625"/>
          <a:ext cx="404062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p:cNvSpPr txBox="1"/>
          <p:nvPr/>
        </p:nvSpPr>
        <p:spPr>
          <a:xfrm>
            <a:off x="5029200" y="6126480"/>
            <a:ext cx="2525691" cy="307777"/>
          </a:xfrm>
          <a:prstGeom prst="rect">
            <a:avLst/>
          </a:prstGeom>
          <a:noFill/>
        </p:spPr>
        <p:txBody>
          <a:bodyPr wrap="none">
            <a:spAutoFit/>
          </a:bodyPr>
          <a:lstStyle/>
          <a:p>
            <a:pPr>
              <a:defRPr sz="1000" i="1"/>
            </a:pPr>
            <a:r>
              <a:rPr dirty="0"/>
              <a:t>(</a:t>
            </a:r>
            <a:r>
              <a:rPr sz="1400" dirty="0"/>
              <a:t>Buchan et al., 2019; NHS,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a:latin typeface="Arial" panose="020B0604020202020204" pitchFamily="34" charset="0"/>
                <a:cs typeface="Arial" panose="020B0604020202020204" pitchFamily="34" charset="0"/>
              </a:rPr>
              <a:t>Pay Disparities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628650" y="1825625"/>
            <a:ext cx="7886700" cy="4351338"/>
          </a:xfrm>
        </p:spPr>
        <p:txBody>
          <a:bodyPr>
            <a:normAutofit/>
          </a:bodyPr>
          <a:lstStyle/>
          <a:p>
            <a:r>
              <a:rPr lang="en-GB">
                <a:latin typeface="Arial" panose="020B0604020202020204" pitchFamily="34" charset="0"/>
                <a:cs typeface="Arial" panose="020B0604020202020204" pitchFamily="34" charset="0"/>
              </a:rPr>
              <a:t>Regional inequalities</a:t>
            </a:r>
          </a:p>
          <a:p>
            <a:r>
              <a:rPr lang="en-GB">
                <a:latin typeface="Arial" panose="020B0604020202020204" pitchFamily="34" charset="0"/>
                <a:cs typeface="Arial" panose="020B0604020202020204" pitchFamily="34" charset="0"/>
              </a:rPr>
              <a:t>Clinical vs non-clinical gaps</a:t>
            </a:r>
          </a:p>
          <a:p>
            <a:r>
              <a:rPr lang="en-GB">
                <a:latin typeface="Arial" panose="020B0604020202020204" pitchFamily="34" charset="0"/>
                <a:cs typeface="Arial" panose="020B0604020202020204" pitchFamily="34" charset="0"/>
              </a:rPr>
              <a:t>Gender and ethnicity pay gaps</a:t>
            </a:r>
          </a:p>
          <a:p>
            <a:r>
              <a:rPr lang="en-GB">
                <a:latin typeface="Arial" panose="020B0604020202020204" pitchFamily="34" charset="0"/>
                <a:cs typeface="Arial" panose="020B0604020202020204" pitchFamily="34" charset="0"/>
              </a:rPr>
              <a:t>Pay compression lowers motivation</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SHERIFE ALEKSIEVA</a:t>
            </a:r>
          </a:p>
          <a:p>
            <a:r>
              <a:rPr lang="en-GB">
                <a:latin typeface="Arial" panose="020B0604020202020204" pitchFamily="34" charset="0"/>
                <a:cs typeface="Arial" panose="020B0604020202020204" pitchFamily="34" charset="0"/>
              </a:rPr>
              <a:t>ID:2211682</a:t>
            </a:r>
          </a:p>
          <a:p>
            <a:endParaRPr dirty="0"/>
          </a:p>
        </p:txBody>
      </p:sp>
      <p:sp>
        <p:nvSpPr>
          <p:cNvPr id="14" name="TextBox 13"/>
          <p:cNvSpPr txBox="1"/>
          <p:nvPr/>
        </p:nvSpPr>
        <p:spPr>
          <a:xfrm>
            <a:off x="5029200" y="6126480"/>
            <a:ext cx="1693733" cy="307777"/>
          </a:xfrm>
          <a:prstGeom prst="rect">
            <a:avLst/>
          </a:prstGeom>
          <a:noFill/>
        </p:spPr>
        <p:txBody>
          <a:bodyPr wrap="none">
            <a:spAutoFit/>
          </a:bodyPr>
          <a:lstStyle/>
          <a:p>
            <a:pPr>
              <a:defRPr sz="1000" i="1"/>
            </a:pPr>
            <a:r>
              <a:rPr sz="1400" dirty="0"/>
              <a:t>(Buchan et al.,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lnSpc>
                <a:spcPct val="90000"/>
              </a:lnSpc>
            </a:pPr>
            <a:r>
              <a:rPr lang="en-GB" sz="3100">
                <a:latin typeface="Arial" panose="020B0604020202020204" pitchFamily="34" charset="0"/>
                <a:cs typeface="Arial" panose="020B0604020202020204" pitchFamily="34" charset="0"/>
              </a:rPr>
              <a:t>Agenda for Change Limitations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r>
              <a:rPr lang="en-GB" sz="2100">
                <a:latin typeface="Arial" panose="020B0604020202020204" pitchFamily="34" charset="0"/>
                <a:cs typeface="Arial" panose="020B0604020202020204" pitchFamily="34" charset="0"/>
              </a:rPr>
              <a:t>Rigid structure and slow progression</a:t>
            </a:r>
          </a:p>
          <a:p>
            <a:r>
              <a:rPr lang="en-GB" sz="2100">
                <a:latin typeface="Arial" panose="020B0604020202020204" pitchFamily="34" charset="0"/>
                <a:cs typeface="Arial" panose="020B0604020202020204" pitchFamily="34" charset="0"/>
              </a:rPr>
              <a:t>Insufficient reward for high performers</a:t>
            </a:r>
          </a:p>
          <a:p>
            <a:r>
              <a:rPr lang="en-GB" sz="2100">
                <a:latin typeface="Arial" panose="020B0604020202020204" pitchFamily="34" charset="0"/>
                <a:cs typeface="Arial" panose="020B0604020202020204" pitchFamily="34" charset="0"/>
              </a:rPr>
              <a:t>Not aligned with new digital/specialist roles</a:t>
            </a:r>
          </a:p>
          <a:p>
            <a:endParaRPr lang="en-GB" sz="2100"/>
          </a:p>
          <a:p>
            <a:r>
              <a:rPr lang="en-GB" sz="2100">
                <a:latin typeface="Arial" panose="020B0604020202020204" pitchFamily="34" charset="0"/>
                <a:cs typeface="Arial" panose="020B0604020202020204" pitchFamily="34" charset="0"/>
              </a:rPr>
              <a:t>SHERIFE ALEKSIEVA</a:t>
            </a:r>
          </a:p>
          <a:p>
            <a:r>
              <a:rPr lang="en-GB" sz="2100">
                <a:latin typeface="Arial" panose="020B0604020202020204" pitchFamily="34" charset="0"/>
                <a:cs typeface="Arial" panose="020B0604020202020204" pitchFamily="34" charset="0"/>
              </a:rPr>
              <a:t>ID:2211682</a:t>
            </a:r>
          </a:p>
          <a:p>
            <a:endParaRPr lang="en-GB" sz="2100"/>
          </a:p>
        </p:txBody>
      </p:sp>
      <p:sp>
        <p:nvSpPr>
          <p:cNvPr id="15" name="TextBox 14"/>
          <p:cNvSpPr txBox="1"/>
          <p:nvPr/>
        </p:nvSpPr>
        <p:spPr>
          <a:xfrm>
            <a:off x="5029200" y="6126480"/>
            <a:ext cx="2397323" cy="307777"/>
          </a:xfrm>
          <a:prstGeom prst="rect">
            <a:avLst/>
          </a:prstGeom>
          <a:noFill/>
        </p:spPr>
        <p:txBody>
          <a:bodyPr wrap="none">
            <a:spAutoFit/>
          </a:bodyPr>
          <a:lstStyle/>
          <a:p>
            <a:pPr>
              <a:defRPr sz="1000" i="1"/>
            </a:pPr>
            <a:r>
              <a:rPr sz="1200" dirty="0"/>
              <a:t>(</a:t>
            </a:r>
            <a:r>
              <a:rPr sz="1400" dirty="0"/>
              <a:t>The Health Foundation, 2019)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2A602-07A4-912B-D606-901389F11E9A}"/>
              </a:ext>
            </a:extLst>
          </p:cNvPr>
          <p:cNvSpPr>
            <a:spLocks noGrp="1"/>
          </p:cNvSpPr>
          <p:nvPr>
            <p:ph type="title"/>
          </p:nvPr>
        </p:nvSpPr>
        <p:spPr>
          <a:xfrm>
            <a:off x="1028699" y="294538"/>
            <a:ext cx="7421963" cy="1033669"/>
          </a:xfrm>
        </p:spPr>
        <p:txBody>
          <a:bodyPr>
            <a:normAutofit/>
          </a:bodyPr>
          <a:lstStyle/>
          <a:p>
            <a:pPr>
              <a:lnSpc>
                <a:spcPct val="90000"/>
              </a:lnSpc>
            </a:pPr>
            <a:b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b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r>
              <a:rPr lang="en-GB" sz="1100" kern="100">
                <a:solidFill>
                  <a:srgbClr val="FFFFFF"/>
                </a:solidFill>
                <a:effectLst/>
                <a:latin typeface="Arial" panose="020B0604020202020204" pitchFamily="34" charset="0"/>
                <a:ea typeface="Aptos" panose="020B0004020202020204" pitchFamily="34" charset="0"/>
                <a:cs typeface="Arial" panose="020B0604020202020204" pitchFamily="34" charset="0"/>
              </a:rPr>
              <a:t>Root Causes of Reward System Issues</a:t>
            </a:r>
            <a:br>
              <a:rPr lang="en-GB" sz="11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b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Structural Constraints (Agenda for Change Limitations)</a:t>
            </a:r>
            <a:br>
              <a:rPr lang="en-GB" sz="1100" kern="100">
                <a:solidFill>
                  <a:srgbClr val="FFFFFF"/>
                </a:solidFill>
                <a:effectLst/>
                <a:latin typeface="Arial" panose="020B0604020202020204" pitchFamily="34" charset="0"/>
                <a:ea typeface="Aptos" panose="020B0004020202020204" pitchFamily="34" charset="0"/>
                <a:cs typeface="Arial" panose="020B0604020202020204" pitchFamily="34" charset="0"/>
              </a:rPr>
            </a:br>
            <a:endParaRPr lang="en-US" sz="11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0FCC51-6D19-4D96-906C-8F877393CF13}"/>
              </a:ext>
            </a:extLst>
          </p:cNvPr>
          <p:cNvSpPr>
            <a:spLocks noGrp="1"/>
          </p:cNvSpPr>
          <p:nvPr>
            <p:ph idx="1"/>
          </p:nvPr>
        </p:nvSpPr>
        <p:spPr>
          <a:xfrm>
            <a:off x="1028699" y="2318197"/>
            <a:ext cx="7293023" cy="3683358"/>
          </a:xfrm>
        </p:spPr>
        <p:txBody>
          <a:bodyPr anchor="ctr">
            <a:normAutofit/>
          </a:bodyPr>
          <a:lstStyle/>
          <a:p>
            <a:r>
              <a:rPr lang="en-GB" sz="1700" kern="0">
                <a:effectLst/>
                <a:latin typeface="Arial" panose="020B0604020202020204" pitchFamily="34" charset="0"/>
                <a:ea typeface="Times New Roman" panose="02020603050405020304" pitchFamily="18" charset="0"/>
                <a:cs typeface="Arial" panose="020B0604020202020204" pitchFamily="34" charset="0"/>
              </a:rPr>
              <a:t>• Uniform pay structure limits flexibility</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Slow re-banding → roles evolve faster than pay</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Incremental progression rewards time, not performance</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Pay compression reduces motivation</a:t>
            </a:r>
            <a:endParaRPr lang="bg-BG" sz="1700" kern="0">
              <a:effectLst/>
              <a:latin typeface="Arial" panose="020B0604020202020204" pitchFamily="34" charset="0"/>
              <a:ea typeface="Times New Roman" panose="02020603050405020304" pitchFamily="18" charset="0"/>
              <a:cs typeface="Arial" panose="020B0604020202020204" pitchFamily="34" charset="0"/>
            </a:endParaRPr>
          </a:p>
          <a:p>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ID :2522339</a:t>
            </a:r>
            <a:endParaRPr lang="en-GB" sz="1700" kern="100">
              <a:effectLst/>
              <a:latin typeface="Arial" panose="020B0604020202020204" pitchFamily="34" charset="0"/>
              <a:ea typeface="Aptos" panose="020B0004020202020204" pitchFamily="34" charset="0"/>
              <a:cs typeface="Arial" panose="020B0604020202020204" pitchFamily="34" charset="0"/>
            </a:endParaRPr>
          </a:p>
        </p:txBody>
      </p:sp>
      <p:sp>
        <p:nvSpPr>
          <p:cNvPr id="17" name="TextBox 16"/>
          <p:cNvSpPr txBox="1"/>
          <p:nvPr/>
        </p:nvSpPr>
        <p:spPr>
          <a:xfrm>
            <a:off x="5029200" y="6126480"/>
            <a:ext cx="1634230" cy="307777"/>
          </a:xfrm>
          <a:prstGeom prst="rect">
            <a:avLst/>
          </a:prstGeom>
          <a:noFill/>
        </p:spPr>
        <p:txBody>
          <a:bodyPr wrap="none">
            <a:spAutoFit/>
          </a:bodyPr>
          <a:lstStyle/>
          <a:p>
            <a:pPr>
              <a:defRPr sz="1000" i="1"/>
            </a:pPr>
            <a:r>
              <a:rPr sz="1400" dirty="0"/>
              <a:t>(West &amp; Coia, 2019)</a:t>
            </a:r>
          </a:p>
        </p:txBody>
      </p:sp>
    </p:spTree>
    <p:extLst>
      <p:ext uri="{BB962C8B-B14F-4D97-AF65-F5344CB8AC3E}">
        <p14:creationId xmlns:p14="http://schemas.microsoft.com/office/powerpoint/2010/main" val="3130338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8EAD21-134A-0152-46CA-3EE5C543AC24}"/>
              </a:ext>
            </a:extLst>
          </p:cNvPr>
          <p:cNvSpPr>
            <a:spLocks noGrp="1"/>
          </p:cNvSpPr>
          <p:nvPr>
            <p:ph type="title"/>
          </p:nvPr>
        </p:nvSpPr>
        <p:spPr>
          <a:xfrm>
            <a:off x="852777" y="548640"/>
            <a:ext cx="7157553" cy="1188720"/>
          </a:xfrm>
        </p:spPr>
        <p:txBody>
          <a:bodyPr>
            <a:normAutofit/>
          </a:bodyPr>
          <a:lstStyle/>
          <a:p>
            <a:pPr>
              <a:lnSpc>
                <a:spcPct val="90000"/>
              </a:lnSpc>
            </a:pPr>
            <a:r>
              <a:rPr lang="en-GB" sz="2800" kern="180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Funding Policy &amp; Real-Terms Pay Decline</a:t>
            </a:r>
            <a:br>
              <a:rPr lang="en-GB" sz="2800" kern="10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US" sz="28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D06FCA80-05C0-E4E6-8DDB-7BCD10895502}"/>
              </a:ext>
            </a:extLst>
          </p:cNvPr>
          <p:cNvSpPr>
            <a:spLocks noGrp="1"/>
          </p:cNvSpPr>
          <p:nvPr>
            <p:ph idx="1"/>
          </p:nvPr>
        </p:nvSpPr>
        <p:spPr>
          <a:xfrm>
            <a:off x="1468490" y="2431765"/>
            <a:ext cx="6207019" cy="3320031"/>
          </a:xfrm>
        </p:spPr>
        <p:txBody>
          <a:bodyPr anchor="ctr">
            <a:normAutofit/>
          </a:bodyPr>
          <a:lstStyle/>
          <a:p>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Real NHS pay declined by over 10% (2010–2022)</a:t>
            </a:r>
            <a:b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Cost of living increases outpace pay awards</a:t>
            </a:r>
            <a:b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Limited national budget restricts local flexibility</a:t>
            </a:r>
            <a:b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Increased agency spending worsens financial pressure</a:t>
            </a:r>
          </a:p>
          <a:p>
            <a:endParaRPr lang="en-GB" sz="1700" kern="0">
              <a:solidFill>
                <a:schemeClr val="tx1">
                  <a:lumMod val="85000"/>
                  <a:lumOff val="15000"/>
                </a:schemeClr>
              </a:solidFill>
              <a:latin typeface="Arial" panose="020B0604020202020204" pitchFamily="34" charset="0"/>
              <a:ea typeface="Aptos" panose="020B0004020202020204" pitchFamily="34" charset="0"/>
              <a:cs typeface="Arial" panose="020B0604020202020204" pitchFamily="34" charset="0"/>
            </a:endParaRPr>
          </a:p>
          <a:p>
            <a:pPr marL="0" indent="0">
              <a:buNone/>
            </a:pPr>
            <a:r>
              <a:rPr lang="en-GB" sz="1700">
                <a:solidFill>
                  <a:schemeClr val="tx1">
                    <a:lumMod val="85000"/>
                    <a:lumOff val="15000"/>
                  </a:schemeClr>
                </a:solidFill>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solidFill>
                  <a:schemeClr val="tx1">
                    <a:lumMod val="85000"/>
                    <a:lumOff val="15000"/>
                  </a:schemeClr>
                </a:solidFill>
                <a:effectLst/>
                <a:latin typeface="Arial" panose="020B0604020202020204" pitchFamily="34" charset="0"/>
                <a:ea typeface="Aptos" panose="020B0004020202020204" pitchFamily="34" charset="0"/>
                <a:cs typeface="Arial" panose="020B0604020202020204" pitchFamily="34" charset="0"/>
              </a:rPr>
              <a:t>      ID :2522339</a:t>
            </a:r>
            <a:endParaRPr lang="en-GB" sz="1700" kern="100">
              <a:solidFill>
                <a:schemeClr val="tx1">
                  <a:lumMod val="85000"/>
                  <a:lumOff val="15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US" sz="17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a:off x="5029200" y="6126480"/>
            <a:ext cx="1828449" cy="307777"/>
          </a:xfrm>
          <a:prstGeom prst="rect">
            <a:avLst/>
          </a:prstGeom>
          <a:noFill/>
        </p:spPr>
        <p:txBody>
          <a:bodyPr wrap="none">
            <a:spAutoFit/>
          </a:bodyPr>
          <a:lstStyle/>
          <a:p>
            <a:pPr>
              <a:defRPr sz="1000" i="1"/>
            </a:pPr>
            <a:r>
              <a:rPr dirty="0"/>
              <a:t>(</a:t>
            </a:r>
            <a:r>
              <a:rPr sz="1400" dirty="0"/>
              <a:t>NHS Employers, 2022)</a:t>
            </a:r>
          </a:p>
        </p:txBody>
      </p:sp>
    </p:spTree>
    <p:extLst>
      <p:ext uri="{BB962C8B-B14F-4D97-AF65-F5344CB8AC3E}">
        <p14:creationId xmlns:p14="http://schemas.microsoft.com/office/powerpoint/2010/main" val="2017779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944D9-2C74-8278-3E86-423FCC42A222}"/>
              </a:ext>
            </a:extLst>
          </p:cNvPr>
          <p:cNvSpPr>
            <a:spLocks noGrp="1"/>
          </p:cNvSpPr>
          <p:nvPr>
            <p:ph type="title"/>
          </p:nvPr>
        </p:nvSpPr>
        <p:spPr>
          <a:xfrm>
            <a:off x="350041" y="586855"/>
            <a:ext cx="2401025" cy="3387497"/>
          </a:xfrm>
        </p:spPr>
        <p:txBody>
          <a:bodyPr anchor="b">
            <a:normAutofit/>
          </a:bodyPr>
          <a:lstStyle/>
          <a:p>
            <a:pPr algn="r"/>
            <a:r>
              <a:rPr lang="en-GB" sz="32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Cultural &amp; Recognition Gaps</a:t>
            </a:r>
            <a:br>
              <a:rPr lang="en-GB" sz="3200" kern="100">
                <a:solidFill>
                  <a:srgbClr val="FFFFFF"/>
                </a:solidFill>
                <a:effectLst/>
                <a:latin typeface="Arial" panose="020B0604020202020204" pitchFamily="34" charset="0"/>
                <a:ea typeface="Aptos" panose="020B0004020202020204" pitchFamily="34" charset="0"/>
                <a:cs typeface="Arial" panose="020B0604020202020204" pitchFamily="34" charset="0"/>
              </a:rPr>
            </a:br>
            <a:endParaRPr lang="en-US" sz="32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8FDC8-9D12-D3DA-EE1D-8B292B4AD4F7}"/>
              </a:ext>
            </a:extLst>
          </p:cNvPr>
          <p:cNvSpPr>
            <a:spLocks noGrp="1"/>
          </p:cNvSpPr>
          <p:nvPr>
            <p:ph idx="1"/>
          </p:nvPr>
        </p:nvSpPr>
        <p:spPr>
          <a:xfrm>
            <a:off x="3607694" y="649480"/>
            <a:ext cx="4916510" cy="5546047"/>
          </a:xfrm>
        </p:spPr>
        <p:txBody>
          <a:bodyPr anchor="ctr">
            <a:normAutofit/>
          </a:bodyPr>
          <a:lstStyle/>
          <a:p>
            <a:r>
              <a:rPr lang="en-GB" sz="1700" kern="0">
                <a:effectLst/>
                <a:latin typeface="Arial" panose="020B0604020202020204" pitchFamily="34" charset="0"/>
                <a:ea typeface="Times New Roman" panose="02020603050405020304" pitchFamily="18" charset="0"/>
                <a:cs typeface="Arial" panose="020B0604020202020204" pitchFamily="34" charset="0"/>
              </a:rPr>
              <a:t>• Inconsistent recognition across teams</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Weak employee voice reduces psychological safety</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Perceived unfairness in overtime and local premia</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Limited link between reward and compassionate leadership</a:t>
            </a:r>
          </a:p>
          <a:p>
            <a:endParaRPr lang="en-GB" sz="1700" kern="0">
              <a:latin typeface="Arial" panose="020B0604020202020204" pitchFamily="34" charset="0"/>
              <a:ea typeface="Times New Roman" panose="02020603050405020304" pitchFamily="18" charset="0"/>
              <a:cs typeface="Arial" panose="020B0604020202020204" pitchFamily="34" charset="0"/>
            </a:endParaRPr>
          </a:p>
          <a:p>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ID :2522339</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endParaRPr lang="en-GB" sz="1700" kern="0">
              <a:latin typeface="Arial" panose="020B0604020202020204" pitchFamily="34" charset="0"/>
              <a:ea typeface="Aptos" panose="020B0004020202020204" pitchFamily="34" charset="0"/>
              <a:cs typeface="Arial" panose="020B0604020202020204" pitchFamily="34" charset="0"/>
            </a:endParaRPr>
          </a:p>
          <a:p>
            <a:endParaRPr lang="en-GB" sz="1700" kern="100">
              <a:effectLst/>
              <a:latin typeface="Arial" panose="020B0604020202020204" pitchFamily="34" charset="0"/>
              <a:ea typeface="Aptos" panose="020B0004020202020204" pitchFamily="34" charset="0"/>
              <a:cs typeface="Arial" panose="020B0604020202020204" pitchFamily="34" charset="0"/>
            </a:endParaRPr>
          </a:p>
          <a:p>
            <a:endParaRPr lang="en-US" sz="1700"/>
          </a:p>
        </p:txBody>
      </p:sp>
      <p:sp>
        <p:nvSpPr>
          <p:cNvPr id="21" name="TextBox 20"/>
          <p:cNvSpPr txBox="1"/>
          <p:nvPr/>
        </p:nvSpPr>
        <p:spPr>
          <a:xfrm>
            <a:off x="5029200" y="6126480"/>
            <a:ext cx="3657600" cy="307777"/>
          </a:xfrm>
          <a:prstGeom prst="rect">
            <a:avLst/>
          </a:prstGeom>
          <a:noFill/>
        </p:spPr>
        <p:txBody>
          <a:bodyPr wrap="square">
            <a:spAutoFit/>
          </a:bodyPr>
          <a:lstStyle/>
          <a:p>
            <a:pPr>
              <a:defRPr sz="1000" i="1"/>
            </a:pPr>
            <a:r>
              <a:rPr sz="1400" dirty="0"/>
              <a:t>(CIPD, 2022; Armstrong &amp; Brown, 2019)</a:t>
            </a:r>
          </a:p>
        </p:txBody>
      </p:sp>
    </p:spTree>
    <p:extLst>
      <p:ext uri="{BB962C8B-B14F-4D97-AF65-F5344CB8AC3E}">
        <p14:creationId xmlns:p14="http://schemas.microsoft.com/office/powerpoint/2010/main" val="2632845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2D29C05-2FBD-E2B4-6163-7A4DF601A234}"/>
              </a:ext>
            </a:extLst>
          </p:cNvPr>
          <p:cNvSpPr>
            <a:spLocks noGrp="1"/>
          </p:cNvSpPr>
          <p:nvPr>
            <p:ph type="title"/>
          </p:nvPr>
        </p:nvSpPr>
        <p:spPr>
          <a:xfrm>
            <a:off x="603504" y="1243013"/>
            <a:ext cx="2891790" cy="4371974"/>
          </a:xfrm>
        </p:spPr>
        <p:txBody>
          <a:bodyPr>
            <a:normAutofit/>
          </a:bodyPr>
          <a:lstStyle/>
          <a:p>
            <a:r>
              <a:rPr lang="en-GB" sz="3100" kern="1800">
                <a:solidFill>
                  <a:schemeClr val="tx2"/>
                </a:solidFill>
                <a:effectLst/>
                <a:latin typeface="Arial" panose="020B0604020202020204" pitchFamily="34" charset="0"/>
                <a:ea typeface="Times New Roman" panose="02020603050405020304" pitchFamily="18" charset="0"/>
                <a:cs typeface="Arial" panose="020B0604020202020204" pitchFamily="34" charset="0"/>
              </a:rPr>
              <a:t>Workforce Shortages &amp; Labour-Market Pressure</a:t>
            </a:r>
            <a:br>
              <a:rPr lang="en-GB" sz="31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100">
              <a:solidFill>
                <a:schemeClr val="tx2"/>
              </a:solidFil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73011" y="5285"/>
            <a:ext cx="5470989"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C18D9EAD-CEE9-7E9E-8C6B-C1E5E2B7E223}"/>
              </a:ext>
            </a:extLst>
          </p:cNvPr>
          <p:cNvSpPr>
            <a:spLocks noGrp="1"/>
          </p:cNvSpPr>
          <p:nvPr>
            <p:ph idx="1"/>
          </p:nvPr>
        </p:nvSpPr>
        <p:spPr>
          <a:xfrm>
            <a:off x="4974609" y="1032987"/>
            <a:ext cx="3689331" cy="4792027"/>
          </a:xfrm>
        </p:spPr>
        <p:txBody>
          <a:bodyPr anchor="ctr">
            <a:normAutofit/>
          </a:bodyPr>
          <a:lstStyle/>
          <a:p>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Chronic shortages increase workload intensity</a:t>
            </a:r>
            <a:b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Private sector offers more competitive packages</a:t>
            </a:r>
            <a:b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International recruitment pulls NHS talent abroad</a:t>
            </a:r>
            <a:b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Younger workforce expects fast progression + flexibility</a:t>
            </a:r>
          </a:p>
          <a:p>
            <a:endParaRPr lang="en-GB" sz="1700" kern="0">
              <a:solidFill>
                <a:schemeClr val="tx2"/>
              </a:solidFill>
              <a:latin typeface="Arial" panose="020B0604020202020204" pitchFamily="34" charset="0"/>
              <a:ea typeface="Times New Roman" panose="02020603050405020304" pitchFamily="18" charset="0"/>
              <a:cs typeface="Arial" panose="020B0604020202020204" pitchFamily="34" charset="0"/>
            </a:endParaRPr>
          </a:p>
          <a:p>
            <a:endPar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700">
                <a:solidFill>
                  <a:schemeClr val="tx2"/>
                </a:solidFill>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solidFill>
                  <a:schemeClr val="tx2"/>
                </a:solidFill>
                <a:effectLst/>
                <a:latin typeface="Arial" panose="020B0604020202020204" pitchFamily="34" charset="0"/>
                <a:ea typeface="Aptos" panose="020B0004020202020204" pitchFamily="34" charset="0"/>
                <a:cs typeface="Arial" panose="020B0604020202020204" pitchFamily="34" charset="0"/>
              </a:rPr>
              <a:t>      ID :2522339</a:t>
            </a:r>
            <a:endPar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700" kern="0">
              <a:solidFill>
                <a:schemeClr val="tx2"/>
              </a:solidFill>
              <a:latin typeface="Arial" panose="020B0604020202020204" pitchFamily="34" charset="0"/>
              <a:ea typeface="Aptos" panose="020B0004020202020204" pitchFamily="34" charset="0"/>
              <a:cs typeface="Arial" panose="020B0604020202020204" pitchFamily="34" charset="0"/>
            </a:endParaRPr>
          </a:p>
          <a:p>
            <a:endParaRPr lang="en-GB" sz="1700" kern="100">
              <a:solidFill>
                <a:schemeClr val="tx2"/>
              </a:solidFill>
              <a:effectLst/>
              <a:latin typeface="Arial" panose="020B0604020202020204" pitchFamily="34" charset="0"/>
              <a:ea typeface="Aptos" panose="020B0004020202020204" pitchFamily="34" charset="0"/>
              <a:cs typeface="Arial" panose="020B0604020202020204" pitchFamily="34" charset="0"/>
            </a:endParaRPr>
          </a:p>
          <a:p>
            <a:endParaRPr lang="en-US" sz="1700">
              <a:solidFill>
                <a:schemeClr val="tx2"/>
              </a:solidFill>
            </a:endParaRPr>
          </a:p>
        </p:txBody>
      </p:sp>
      <p:sp>
        <p:nvSpPr>
          <p:cNvPr id="16" name="TextBox 15"/>
          <p:cNvSpPr txBox="1"/>
          <p:nvPr/>
        </p:nvSpPr>
        <p:spPr>
          <a:xfrm>
            <a:off x="5029200" y="6126480"/>
            <a:ext cx="3675558" cy="307777"/>
          </a:xfrm>
          <a:prstGeom prst="rect">
            <a:avLst/>
          </a:prstGeom>
          <a:noFill/>
        </p:spPr>
        <p:txBody>
          <a:bodyPr wrap="none">
            <a:spAutoFit/>
          </a:bodyPr>
          <a:lstStyle/>
          <a:p>
            <a:pPr>
              <a:defRPr sz="1000" i="1"/>
            </a:pPr>
            <a:r>
              <a:rPr sz="1400" dirty="0"/>
              <a:t>(Herzberg, 1968; Adams, 1965; Rousseau, 1995)</a:t>
            </a:r>
          </a:p>
        </p:txBody>
      </p:sp>
    </p:spTree>
    <p:extLst>
      <p:ext uri="{BB962C8B-B14F-4D97-AF65-F5344CB8AC3E}">
        <p14:creationId xmlns:p14="http://schemas.microsoft.com/office/powerpoint/2010/main" val="2931934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44CFF62-CE4D-7A0B-A5D2-D3E8AF122EA9}"/>
              </a:ext>
            </a:extLst>
          </p:cNvPr>
          <p:cNvSpPr>
            <a:spLocks noGrp="1"/>
          </p:cNvSpPr>
          <p:nvPr>
            <p:ph type="title"/>
          </p:nvPr>
        </p:nvSpPr>
        <p:spPr>
          <a:xfrm>
            <a:off x="480060" y="1243013"/>
            <a:ext cx="2891790" cy="4371974"/>
          </a:xfrm>
        </p:spPr>
        <p:txBody>
          <a:bodyPr>
            <a:normAutofit/>
          </a:bodyPr>
          <a:lstStyle/>
          <a:p>
            <a:r>
              <a:rPr lang="en-GB" sz="3100" kern="1800">
                <a:solidFill>
                  <a:schemeClr val="tx2"/>
                </a:solidFill>
                <a:effectLst/>
                <a:latin typeface="Arial" panose="020B0604020202020204" pitchFamily="34" charset="0"/>
                <a:ea typeface="Times New Roman" panose="02020603050405020304" pitchFamily="18" charset="0"/>
                <a:cs typeface="Arial" panose="020B0604020202020204" pitchFamily="34" charset="0"/>
              </a:rPr>
              <a:t>Misalignment Between Reward Strategy &amp; Modern Work Expectations</a:t>
            </a:r>
            <a:br>
              <a:rPr lang="en-GB" sz="31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100">
              <a:solidFill>
                <a:schemeClr val="tx2"/>
              </a:solidFill>
            </a:endParaRPr>
          </a:p>
        </p:txBody>
      </p:sp>
      <p:sp>
        <p:nvSpPr>
          <p:cNvPr id="3" name="Content Placeholder 2">
            <a:extLst>
              <a:ext uri="{FF2B5EF4-FFF2-40B4-BE49-F238E27FC236}">
                <a16:creationId xmlns:a16="http://schemas.microsoft.com/office/drawing/2014/main" id="{39119B23-6A36-433C-5E7D-E5A42DA4E068}"/>
              </a:ext>
            </a:extLst>
          </p:cNvPr>
          <p:cNvSpPr>
            <a:spLocks noGrp="1"/>
          </p:cNvSpPr>
          <p:nvPr>
            <p:ph idx="1"/>
          </p:nvPr>
        </p:nvSpPr>
        <p:spPr>
          <a:xfrm>
            <a:off x="4629150" y="804672"/>
            <a:ext cx="3915918" cy="5230368"/>
          </a:xfrm>
        </p:spPr>
        <p:txBody>
          <a:bodyPr anchor="ctr">
            <a:normAutofit/>
          </a:bodyPr>
          <a:lstStyle/>
          <a:p>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Rewards focus on tenure, not capability</a:t>
            </a:r>
            <a:b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Limited progression pathways for digital/specialist roles</a:t>
            </a:r>
            <a:b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Wellbeing and flexibility undervalued in formal rewards</a:t>
            </a:r>
            <a:b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Reward system not aligned with new workforce values</a:t>
            </a:r>
          </a:p>
          <a:p>
            <a:endParaRPr lang="en-GB" sz="1600" kern="0">
              <a:solidFill>
                <a:schemeClr val="tx2"/>
              </a:solidFill>
              <a:latin typeface="Arial" panose="020B0604020202020204" pitchFamily="34" charset="0"/>
              <a:ea typeface="Times New Roman" panose="02020603050405020304" pitchFamily="18" charset="0"/>
              <a:cs typeface="Arial" panose="020B0604020202020204" pitchFamily="34" charset="0"/>
            </a:endParaRPr>
          </a:p>
          <a:p>
            <a:endPar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600">
                <a:solidFill>
                  <a:schemeClr val="tx2"/>
                </a:solidFill>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600">
                <a:solidFill>
                  <a:schemeClr val="tx2"/>
                </a:solidFill>
                <a:effectLst/>
                <a:latin typeface="Arial" panose="020B0604020202020204" pitchFamily="34" charset="0"/>
                <a:ea typeface="Aptos" panose="020B0004020202020204" pitchFamily="34" charset="0"/>
                <a:cs typeface="Arial" panose="020B0604020202020204" pitchFamily="34" charset="0"/>
              </a:rPr>
              <a:t>      ID :2522339</a:t>
            </a:r>
            <a:endPar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600" kern="100">
              <a:solidFill>
                <a:schemeClr val="tx2"/>
              </a:solidFill>
              <a:effectLst/>
              <a:latin typeface="Arial" panose="020B0604020202020204" pitchFamily="34" charset="0"/>
              <a:ea typeface="Aptos" panose="020B0004020202020204" pitchFamily="34" charset="0"/>
              <a:cs typeface="Arial" panose="020B0604020202020204" pitchFamily="34" charset="0"/>
            </a:endParaRPr>
          </a:p>
          <a:p>
            <a:endParaRPr lang="en-US" sz="1600">
              <a:solidFill>
                <a:schemeClr val="tx2"/>
              </a:solidFill>
            </a:endParaRPr>
          </a:p>
        </p:txBody>
      </p:sp>
      <p:sp>
        <p:nvSpPr>
          <p:cNvPr id="17" name="TextBox 16"/>
          <p:cNvSpPr txBox="1"/>
          <p:nvPr/>
        </p:nvSpPr>
        <p:spPr>
          <a:xfrm>
            <a:off x="5029200" y="6126480"/>
            <a:ext cx="3270511" cy="307777"/>
          </a:xfrm>
          <a:prstGeom prst="rect">
            <a:avLst/>
          </a:prstGeom>
          <a:noFill/>
        </p:spPr>
        <p:txBody>
          <a:bodyPr wrap="none">
            <a:spAutoFit/>
          </a:bodyPr>
          <a:lstStyle/>
          <a:p>
            <a:pPr>
              <a:defRPr sz="1000" i="1"/>
            </a:pPr>
            <a:r>
              <a:rPr sz="1400" dirty="0"/>
              <a:t>(Maslach &amp; Leiter, 2016; West et al., 2020)</a:t>
            </a:r>
          </a:p>
        </p:txBody>
      </p:sp>
    </p:spTree>
    <p:extLst>
      <p:ext uri="{BB962C8B-B14F-4D97-AF65-F5344CB8AC3E}">
        <p14:creationId xmlns:p14="http://schemas.microsoft.com/office/powerpoint/2010/main" val="3348980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1" name="Rectangle 208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5C3FEA0-1C1E-0BFE-883D-C9CE25DFA9EA}"/>
              </a:ext>
            </a:extLst>
          </p:cNvPr>
          <p:cNvSpPr>
            <a:spLocks noGrp="1"/>
          </p:cNvSpPr>
          <p:nvPr>
            <p:ph type="subTitle" idx="1"/>
          </p:nvPr>
        </p:nvSpPr>
        <p:spPr>
          <a:xfrm>
            <a:off x="246889" y="5316279"/>
            <a:ext cx="3546172" cy="903768"/>
          </a:xfrm>
        </p:spPr>
        <p:txBody>
          <a:bodyPr>
            <a:normAutofit fontScale="92500" lnSpcReduction="10000"/>
          </a:bodyPr>
          <a:lstStyle/>
          <a:p>
            <a:pPr lvl="1" algn="l">
              <a:lnSpc>
                <a:spcPct val="90000"/>
              </a:lnSpc>
              <a:spcAft>
                <a:spcPts val="800"/>
              </a:spcAft>
              <a:buSzPts val="1000"/>
              <a:tabLst>
                <a:tab pos="1045845" algn="l"/>
              </a:tabLst>
            </a:pPr>
            <a:r>
              <a:rPr lang="bg-BG" sz="1800" b="1" dirty="0">
                <a:latin typeface="Arial" panose="020B0604020202020204" pitchFamily="34" charset="0"/>
                <a:cs typeface="Arial" panose="020B0604020202020204" pitchFamily="34" charset="0"/>
              </a:rPr>
              <a:t> </a:t>
            </a:r>
            <a:r>
              <a:rPr lang="en-GB" sz="1800" b="1" dirty="0">
                <a:latin typeface="Arial" panose="020B0604020202020204" pitchFamily="34" charset="0"/>
                <a:ea typeface="Aptos" panose="020B0004020202020204" pitchFamily="34" charset="0"/>
                <a:cs typeface="Arial" panose="020B0604020202020204" pitchFamily="34" charset="0"/>
              </a:rPr>
              <a:t>MD SAMSOJJAMAN  SIYAM</a:t>
            </a:r>
          </a:p>
          <a:p>
            <a:pPr lvl="1" algn="l">
              <a:lnSpc>
                <a:spcPct val="90000"/>
              </a:lnSpc>
              <a:spcAft>
                <a:spcPts val="800"/>
              </a:spcAft>
              <a:buSzPts val="1000"/>
              <a:tabLst>
                <a:tab pos="1045845" algn="l"/>
              </a:tabLst>
            </a:pPr>
            <a:r>
              <a:rPr lang="en-GB" sz="1800" b="1" dirty="0">
                <a:latin typeface="Arial" panose="020B0604020202020204" pitchFamily="34" charset="0"/>
                <a:cs typeface="Arial" panose="020B0604020202020204" pitchFamily="34" charset="0"/>
              </a:rPr>
              <a:t>   ID :</a:t>
            </a:r>
            <a:r>
              <a:rPr lang="bg-BG" sz="1800" b="1" dirty="0">
                <a:latin typeface="Arial" panose="020B0604020202020204" pitchFamily="34" charset="0"/>
                <a:cs typeface="Arial" panose="020B0604020202020204" pitchFamily="34" charset="0"/>
              </a:rPr>
              <a:t>   </a:t>
            </a:r>
            <a:r>
              <a:rPr lang="en-GB" sz="1800" b="1" dirty="0">
                <a:latin typeface="Arial" panose="020B0604020202020204" pitchFamily="34" charset="0"/>
                <a:ea typeface="Aptos" panose="020B0004020202020204" pitchFamily="34" charset="0"/>
                <a:cs typeface="Arial" panose="020B0604020202020204" pitchFamily="34" charset="0"/>
              </a:rPr>
              <a:t>2520477</a:t>
            </a:r>
            <a:r>
              <a:rPr lang="bg-BG"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                                                                                                                               </a:t>
            </a:r>
            <a:endParaRPr lang="en-GB" sz="1800" dirty="0"/>
          </a:p>
        </p:txBody>
      </p:sp>
      <p:grpSp>
        <p:nvGrpSpPr>
          <p:cNvPr id="2083" name="Group 208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62324" y="1"/>
            <a:ext cx="1834788" cy="5777808"/>
            <a:chOff x="329184" y="1"/>
            <a:chExt cx="524256" cy="5777808"/>
          </a:xfrm>
        </p:grpSpPr>
        <p:cxnSp>
          <p:nvCxnSpPr>
            <p:cNvPr id="2084" name="Straight Connector 208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85" name="Rectangle 208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87" name="Rectangle 208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948" y="269324"/>
            <a:ext cx="4587584"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erzberg two-factor theory and #1 Lead generation marketing">
            <a:extLst>
              <a:ext uri="{FF2B5EF4-FFF2-40B4-BE49-F238E27FC236}">
                <a16:creationId xmlns:a16="http://schemas.microsoft.com/office/drawing/2014/main" id="{251864CF-6833-8FC5-BEC3-C89E70FCA334}"/>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516468" y="1541723"/>
            <a:ext cx="7841628" cy="367885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9FF10B-D243-D9EA-5412-636CBCF27214}"/>
              </a:ext>
            </a:extLst>
          </p:cNvPr>
          <p:cNvSpPr txBox="1"/>
          <p:nvPr/>
        </p:nvSpPr>
        <p:spPr>
          <a:xfrm>
            <a:off x="336442" y="132337"/>
            <a:ext cx="6145619" cy="1384995"/>
          </a:xfrm>
          <a:prstGeom prst="rect">
            <a:avLst/>
          </a:prstGeom>
          <a:noFill/>
        </p:spPr>
        <p:txBody>
          <a:bodyPr wrap="square">
            <a:sp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Impact on Workforce Performance and Retention</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Times New Roman" panose="02020603050405020304" pitchFamily="18" charset="0"/>
                <a:ea typeface="Times New Roman" panose="02020603050405020304" pitchFamily="18" charset="0"/>
              </a:rPr>
            </a:br>
            <a:r>
              <a:rPr lang="en-GB" sz="1800" b="1" kern="1800" dirty="0">
                <a:effectLst/>
                <a:latin typeface="Arial" panose="020B0604020202020204" pitchFamily="34" charset="0"/>
                <a:ea typeface="Times New Roman" panose="02020603050405020304" pitchFamily="18" charset="0"/>
                <a:cs typeface="Arial" panose="020B0604020202020204" pitchFamily="34" charset="0"/>
              </a:rPr>
              <a:t>Motivation Theories &amp; Workforce Impact</a:t>
            </a:r>
            <a:endParaRPr lang="en-GB" b="1" dirty="0"/>
          </a:p>
        </p:txBody>
      </p:sp>
      <p:sp>
        <p:nvSpPr>
          <p:cNvPr id="2088" name="TextBox 2087"/>
          <p:cNvSpPr txBox="1"/>
          <p:nvPr/>
        </p:nvSpPr>
        <p:spPr>
          <a:xfrm>
            <a:off x="5114924" y="6126480"/>
            <a:ext cx="3571875" cy="307777"/>
          </a:xfrm>
          <a:prstGeom prst="rect">
            <a:avLst/>
          </a:prstGeom>
          <a:noFill/>
        </p:spPr>
        <p:txBody>
          <a:bodyPr wrap="square">
            <a:spAutoFit/>
          </a:bodyPr>
          <a:lstStyle/>
          <a:p>
            <a:pPr>
              <a:defRPr sz="1000" i="1"/>
            </a:pPr>
            <a:r>
              <a:rPr sz="1200" dirty="0"/>
              <a:t>(</a:t>
            </a:r>
            <a:r>
              <a:rPr sz="1400" dirty="0"/>
              <a:t>West et al., 2020)</a:t>
            </a:r>
          </a:p>
        </p:txBody>
      </p:sp>
    </p:spTree>
    <p:extLst>
      <p:ext uri="{BB962C8B-B14F-4D97-AF65-F5344CB8AC3E}">
        <p14:creationId xmlns:p14="http://schemas.microsoft.com/office/powerpoint/2010/main" val="1263170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36922A2-18B8-2A11-EC3D-9BE3990E25D0}"/>
              </a:ext>
            </a:extLst>
          </p:cNvPr>
          <p:cNvSpPr>
            <a:spLocks noGrp="1"/>
          </p:cNvSpPr>
          <p:nvPr>
            <p:ph type="ctrTitle"/>
          </p:nvPr>
        </p:nvSpPr>
        <p:spPr>
          <a:xfrm>
            <a:off x="617581" y="921715"/>
            <a:ext cx="3872267" cy="2635993"/>
          </a:xfrm>
        </p:spPr>
        <p:txBody>
          <a:bodyPr vert="horz" lIns="91440" tIns="45720" rIns="91440" bIns="45720" rtlCol="0" anchor="b">
            <a:normAutofit/>
          </a:bodyPr>
          <a:lstStyle/>
          <a:p>
            <a:pPr algn="l" defTabSz="914400"/>
            <a:r>
              <a:rPr lang="en-US" sz="4200" kern="1200">
                <a:latin typeface="+mj-lt"/>
                <a:ea typeface="+mj-ea"/>
                <a:cs typeface="+mj-cs"/>
              </a:rPr>
              <a:t>Equity Theory</a:t>
            </a:r>
          </a:p>
        </p:txBody>
      </p:sp>
      <p:sp>
        <p:nvSpPr>
          <p:cNvPr id="1040" name="Rectangle 1039">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9144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4022220"/>
            <a:ext cx="611504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9190104"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ubtitle 4">
            <a:extLst>
              <a:ext uri="{FF2B5EF4-FFF2-40B4-BE49-F238E27FC236}">
                <a16:creationId xmlns:a16="http://schemas.microsoft.com/office/drawing/2014/main" id="{F7FB371C-894B-671A-4176-A1345780D39F}"/>
              </a:ext>
            </a:extLst>
          </p:cNvPr>
          <p:cNvSpPr>
            <a:spLocks noGrp="1"/>
          </p:cNvSpPr>
          <p:nvPr>
            <p:ph type="subTitle" idx="1"/>
          </p:nvPr>
        </p:nvSpPr>
        <p:spPr>
          <a:xfrm>
            <a:off x="617581" y="4541263"/>
            <a:ext cx="3497218" cy="1395022"/>
          </a:xfrm>
        </p:spPr>
        <p:txBody>
          <a:bodyPr anchor="t">
            <a:normAutofit/>
          </a:bodyPr>
          <a:lstStyle/>
          <a:p>
            <a:pPr lvl="1" algn="l">
              <a:lnSpc>
                <a:spcPct val="90000"/>
              </a:lnSpc>
              <a:spcAft>
                <a:spcPts val="800"/>
              </a:spcAft>
              <a:buSzPts val="1000"/>
              <a:tabLst>
                <a:tab pos="1045845" algn="l"/>
              </a:tabLst>
            </a:pPr>
            <a:r>
              <a:rPr lang="bg-BG" sz="2200" b="1">
                <a:solidFill>
                  <a:srgbClr val="FFFFFF"/>
                </a:solidFill>
                <a:latin typeface="Arial" panose="020B0604020202020204" pitchFamily="34" charset="0"/>
                <a:cs typeface="Arial" panose="020B0604020202020204" pitchFamily="34" charset="0"/>
              </a:rPr>
              <a:t> </a:t>
            </a:r>
            <a:r>
              <a:rPr lang="en-GB" sz="2200" b="1">
                <a:solidFill>
                  <a:srgbClr val="FFFFFF"/>
                </a:solidFill>
                <a:latin typeface="Arial" panose="020B0604020202020204" pitchFamily="34" charset="0"/>
                <a:ea typeface="Aptos" panose="020B0004020202020204" pitchFamily="34" charset="0"/>
                <a:cs typeface="Arial" panose="020B0604020202020204" pitchFamily="34" charset="0"/>
              </a:rPr>
              <a:t>MD SAMSOJJAMAN  SIYAM</a:t>
            </a:r>
            <a:r>
              <a:rPr lang="en-GB" sz="2200" b="1">
                <a:solidFill>
                  <a:srgbClr val="FFFFFF"/>
                </a:solidFill>
                <a:latin typeface="Arial" panose="020B0604020202020204" pitchFamily="34" charset="0"/>
                <a:cs typeface="Arial" panose="020B0604020202020204" pitchFamily="34" charset="0"/>
              </a:rPr>
              <a:t> </a:t>
            </a:r>
          </a:p>
          <a:p>
            <a:pPr lvl="1" algn="l">
              <a:lnSpc>
                <a:spcPct val="90000"/>
              </a:lnSpc>
              <a:spcAft>
                <a:spcPts val="800"/>
              </a:spcAft>
              <a:buSzPts val="1000"/>
              <a:tabLst>
                <a:tab pos="1045845" algn="l"/>
              </a:tabLst>
            </a:pPr>
            <a:r>
              <a:rPr lang="en-GB" sz="2200" b="1">
                <a:solidFill>
                  <a:srgbClr val="FFFFFF"/>
                </a:solidFill>
                <a:latin typeface="Arial" panose="020B0604020202020204" pitchFamily="34" charset="0"/>
                <a:cs typeface="Arial" panose="020B0604020202020204" pitchFamily="34" charset="0"/>
              </a:rPr>
              <a:t>  ID :</a:t>
            </a:r>
            <a:r>
              <a:rPr lang="bg-BG" sz="2200" b="1">
                <a:solidFill>
                  <a:srgbClr val="FFFFFF"/>
                </a:solidFill>
                <a:latin typeface="Arial" panose="020B0604020202020204" pitchFamily="34" charset="0"/>
                <a:cs typeface="Arial" panose="020B0604020202020204" pitchFamily="34" charset="0"/>
              </a:rPr>
              <a:t>   </a:t>
            </a:r>
            <a:r>
              <a:rPr lang="en-GB" sz="2200" b="1">
                <a:solidFill>
                  <a:srgbClr val="FFFFFF"/>
                </a:solidFill>
                <a:latin typeface="Arial" panose="020B0604020202020204" pitchFamily="34" charset="0"/>
                <a:ea typeface="Aptos" panose="020B0004020202020204" pitchFamily="34" charset="0"/>
                <a:cs typeface="Arial" panose="020B0604020202020204" pitchFamily="34" charset="0"/>
              </a:rPr>
              <a:t>2520477</a:t>
            </a:r>
            <a:r>
              <a:rPr lang="bg-BG" sz="2200" b="1">
                <a:solidFill>
                  <a:srgbClr val="FFFFFF"/>
                </a:solidFill>
                <a:latin typeface="Arial" panose="020B0604020202020204" pitchFamily="34" charset="0"/>
                <a:cs typeface="Arial" panose="020B0604020202020204" pitchFamily="34" charset="0"/>
              </a:rPr>
              <a:t> </a:t>
            </a:r>
            <a:r>
              <a:rPr lang="bg-BG" sz="2200">
                <a:solidFill>
                  <a:srgbClr val="FFFFFF"/>
                </a:solidFill>
                <a:latin typeface="Arial" panose="020B0604020202020204" pitchFamily="34" charset="0"/>
                <a:cs typeface="Arial" panose="020B0604020202020204" pitchFamily="34" charset="0"/>
              </a:rPr>
              <a:t>               </a:t>
            </a:r>
            <a:r>
              <a:rPr lang="en-GB" sz="2200">
                <a:solidFill>
                  <a:srgbClr val="FFFFFF"/>
                </a:solidFill>
                <a:latin typeface="Arial" panose="020B0604020202020204" pitchFamily="34" charset="0"/>
                <a:cs typeface="Arial" panose="020B0604020202020204" pitchFamily="34" charset="0"/>
              </a:rPr>
              <a:t>                                                                                                                               </a:t>
            </a:r>
            <a:endParaRPr lang="en-GB" sz="2200">
              <a:solidFill>
                <a:srgbClr val="FFFFFF"/>
              </a:solidFill>
            </a:endParaRPr>
          </a:p>
        </p:txBody>
      </p:sp>
      <p:pic>
        <p:nvPicPr>
          <p:cNvPr id="1026" name="Picture 2" descr="Equity Theory: Definition, Origins ...">
            <a:extLst>
              <a:ext uri="{FF2B5EF4-FFF2-40B4-BE49-F238E27FC236}">
                <a16:creationId xmlns:a16="http://schemas.microsoft.com/office/drawing/2014/main" id="{10CBCAB8-387C-26AF-3E34-5F1B2B9885F3}"/>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4150341" y="668997"/>
            <a:ext cx="4525826" cy="3872266"/>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9143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TextBox 1046"/>
          <p:cNvSpPr txBox="1"/>
          <p:nvPr/>
        </p:nvSpPr>
        <p:spPr>
          <a:xfrm>
            <a:off x="5029200" y="6126480"/>
            <a:ext cx="3332707" cy="307777"/>
          </a:xfrm>
          <a:prstGeom prst="rect">
            <a:avLst/>
          </a:prstGeom>
          <a:noFill/>
        </p:spPr>
        <p:txBody>
          <a:bodyPr wrap="none">
            <a:spAutoFit/>
          </a:bodyPr>
          <a:lstStyle/>
          <a:p>
            <a:pPr>
              <a:defRPr sz="1000" i="1"/>
            </a:pPr>
            <a:r>
              <a:rPr sz="1400" dirty="0"/>
              <a:t>(NHS Employers, 2022; Buchan et al., 2019)</a:t>
            </a:r>
          </a:p>
        </p:txBody>
      </p:sp>
    </p:spTree>
    <p:extLst>
      <p:ext uri="{BB962C8B-B14F-4D97-AF65-F5344CB8AC3E}">
        <p14:creationId xmlns:p14="http://schemas.microsoft.com/office/powerpoint/2010/main" val="3122802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4BFD4-4949-5081-7BA9-6C69FC6F44F6}"/>
              </a:ext>
            </a:extLst>
          </p:cNvPr>
          <p:cNvSpPr>
            <a:spLocks noGrp="1"/>
          </p:cNvSpPr>
          <p:nvPr>
            <p:ph type="title"/>
          </p:nvPr>
        </p:nvSpPr>
        <p:spPr>
          <a:xfrm>
            <a:off x="3415299" y="548464"/>
            <a:ext cx="5098906" cy="1118413"/>
          </a:xfrm>
        </p:spPr>
        <p:txBody>
          <a:bodyPr anchor="b">
            <a:normAutofit fontScale="90000"/>
          </a:bodyPr>
          <a:lstStyle/>
          <a:p>
            <a:pPr>
              <a:lnSpc>
                <a:spcPct val="90000"/>
              </a:lnSpc>
            </a:pPr>
            <a:r>
              <a:rPr lang="en-GB" sz="3500" kern="1800" dirty="0">
                <a:effectLst/>
                <a:latin typeface="Arial" panose="020B0604020202020204" pitchFamily="34" charset="0"/>
                <a:ea typeface="Times New Roman" panose="02020603050405020304" pitchFamily="18" charset="0"/>
                <a:cs typeface="Arial" panose="020B0604020202020204" pitchFamily="34" charset="0"/>
              </a:rPr>
              <a:t>Morale, Burnout &amp; Absenteeism</a:t>
            </a:r>
            <a:br>
              <a:rPr lang="en-GB" sz="3500" dirty="0">
                <a:effectLst/>
                <a:latin typeface="Arial" panose="020B0604020202020204" pitchFamily="34" charset="0"/>
                <a:ea typeface="Times New Roman" panose="02020603050405020304" pitchFamily="18" charset="0"/>
                <a:cs typeface="Arial" panose="020B0604020202020204" pitchFamily="34" charset="0"/>
              </a:rPr>
            </a:br>
            <a:endParaRPr lang="en-US" sz="35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A9BA275-56B4-C458-D5DB-1D2BEC515878}"/>
              </a:ext>
            </a:extLst>
          </p:cNvPr>
          <p:cNvGraphicFramePr>
            <a:graphicFrameLocks noGrp="1"/>
          </p:cNvGraphicFramePr>
          <p:nvPr>
            <p:ph idx="1"/>
            <p:extLst>
              <p:ext uri="{D42A27DB-BD31-4B8C-83A1-F6EECF244321}">
                <p14:modId xmlns:p14="http://schemas.microsoft.com/office/powerpoint/2010/main" val="1045363656"/>
              </p:ext>
            </p:extLst>
          </p:nvPr>
        </p:nvGraphicFramePr>
        <p:xfrm>
          <a:off x="3701416" y="2215341"/>
          <a:ext cx="5098904"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Burnout and Moral Distress">
            <a:extLst>
              <a:ext uri="{FF2B5EF4-FFF2-40B4-BE49-F238E27FC236}">
                <a16:creationId xmlns:a16="http://schemas.microsoft.com/office/drawing/2014/main" id="{080D9622-F0E8-16A3-EFB2-60DD58A88F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6713" y="1983200"/>
            <a:ext cx="3327991" cy="3705217"/>
          </a:xfrm>
          <a:prstGeom prst="rect">
            <a:avLst/>
          </a:prstGeom>
          <a:noFill/>
          <a:extLst>
            <a:ext uri="{909E8E84-426E-40DD-AFC4-6F175D3DCCD1}">
              <a14:hiddenFill xmlns:a14="http://schemas.microsoft.com/office/drawing/2010/main">
                <a:solidFill>
                  <a:srgbClr val="FFFFFF"/>
                </a:solidFill>
              </a14:hiddenFill>
            </a:ext>
          </a:extLst>
        </p:spPr>
      </p:pic>
      <p:sp>
        <p:nvSpPr>
          <p:cNvPr id="4099" name="TextBox 4098"/>
          <p:cNvSpPr txBox="1"/>
          <p:nvPr/>
        </p:nvSpPr>
        <p:spPr>
          <a:xfrm>
            <a:off x="5029200" y="6126480"/>
            <a:ext cx="1994136" cy="307777"/>
          </a:xfrm>
          <a:prstGeom prst="rect">
            <a:avLst/>
          </a:prstGeom>
          <a:noFill/>
        </p:spPr>
        <p:txBody>
          <a:bodyPr wrap="none">
            <a:spAutoFit/>
          </a:bodyPr>
          <a:lstStyle/>
          <a:p>
            <a:pPr>
              <a:defRPr sz="1000" i="1"/>
            </a:pPr>
            <a:r>
              <a:rPr sz="1400" dirty="0"/>
              <a:t>(OECD, 2021; NHS, 2023)</a:t>
            </a:r>
          </a:p>
        </p:txBody>
      </p:sp>
    </p:spTree>
    <p:extLst>
      <p:ext uri="{BB962C8B-B14F-4D97-AF65-F5344CB8AC3E}">
        <p14:creationId xmlns:p14="http://schemas.microsoft.com/office/powerpoint/2010/main" val="42416949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8B0C59-6C7E-5FAB-88DA-B79979B06E65}"/>
              </a:ext>
            </a:extLst>
          </p:cNvPr>
          <p:cNvSpPr>
            <a:spLocks noGrp="1"/>
          </p:cNvSpPr>
          <p:nvPr>
            <p:ph type="title"/>
          </p:nvPr>
        </p:nvSpPr>
        <p:spPr>
          <a:xfrm>
            <a:off x="852775" y="609597"/>
            <a:ext cx="7044316" cy="1330841"/>
          </a:xfrm>
        </p:spPr>
        <p:txBody>
          <a:bodyPr>
            <a:normAutofit/>
          </a:bodyPr>
          <a:lstStyle/>
          <a:p>
            <a:pPr>
              <a:lnSpc>
                <a:spcPct val="90000"/>
              </a:lnSpc>
            </a:pPr>
            <a:r>
              <a:rPr lang="en-GB" sz="4100" kern="1800">
                <a:effectLst/>
                <a:latin typeface="Arial" panose="020B0604020202020204" pitchFamily="34" charset="0"/>
                <a:ea typeface="Times New Roman" panose="02020603050405020304" pitchFamily="18" charset="0"/>
                <a:cs typeface="Arial" panose="020B0604020202020204" pitchFamily="34" charset="0"/>
              </a:rPr>
              <a:t>Impact on Patient Outcomes</a:t>
            </a:r>
            <a:br>
              <a:rPr lang="en-GB" sz="4100">
                <a:effectLst/>
                <a:latin typeface="Times New Roman" panose="02020603050405020304" pitchFamily="18" charset="0"/>
                <a:ea typeface="Times New Roman" panose="02020603050405020304" pitchFamily="18" charset="0"/>
              </a:rPr>
            </a:br>
            <a:endParaRPr lang="en-US" sz="4100"/>
          </a:p>
        </p:txBody>
      </p:sp>
      <p:pic>
        <p:nvPicPr>
          <p:cNvPr id="4" name="Picture 3">
            <a:extLst>
              <a:ext uri="{FF2B5EF4-FFF2-40B4-BE49-F238E27FC236}">
                <a16:creationId xmlns:a16="http://schemas.microsoft.com/office/drawing/2014/main" id="{EB54D027-F0F8-8013-B37C-8A20450790E7}"/>
              </a:ext>
            </a:extLst>
          </p:cNvPr>
          <p:cNvPicPr>
            <a:picLocks noChangeAspect="1"/>
          </p:cNvPicPr>
          <p:nvPr/>
        </p:nvPicPr>
        <p:blipFill>
          <a:blip r:embed="rId2"/>
          <a:srcRect l="30389" r="33533" b="-1"/>
          <a:stretch>
            <a:fillRect/>
          </a:stretch>
        </p:blipFill>
        <p:spPr>
          <a:xfrm>
            <a:off x="5480168" y="2184914"/>
            <a:ext cx="2710092" cy="3755915"/>
          </a:xfrm>
          <a:prstGeom prst="rect">
            <a:avLst/>
          </a:prstGeom>
        </p:spPr>
      </p:pic>
      <p:sp>
        <p:nvSpPr>
          <p:cNvPr id="67" name="Freeform: Shape 6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9" name="Content Placeholder 2">
            <a:extLst>
              <a:ext uri="{FF2B5EF4-FFF2-40B4-BE49-F238E27FC236}">
                <a16:creationId xmlns:a16="http://schemas.microsoft.com/office/drawing/2014/main" id="{3CB4A990-AD58-8949-23B8-AB1F6EABD341}"/>
              </a:ext>
            </a:extLst>
          </p:cNvPr>
          <p:cNvGraphicFramePr>
            <a:graphicFrameLocks noGrp="1"/>
          </p:cNvGraphicFramePr>
          <p:nvPr>
            <p:ph idx="1"/>
            <p:extLst>
              <p:ext uri="{D42A27DB-BD31-4B8C-83A1-F6EECF244321}">
                <p14:modId xmlns:p14="http://schemas.microsoft.com/office/powerpoint/2010/main" val="3741752456"/>
              </p:ext>
            </p:extLst>
          </p:nvPr>
        </p:nvGraphicFramePr>
        <p:xfrm>
          <a:off x="852775" y="2198362"/>
          <a:ext cx="3719225" cy="3917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8" name="TextBox 67"/>
          <p:cNvSpPr txBox="1"/>
          <p:nvPr/>
        </p:nvSpPr>
        <p:spPr>
          <a:xfrm>
            <a:off x="5029200" y="6126480"/>
            <a:ext cx="2191947" cy="307777"/>
          </a:xfrm>
          <a:prstGeom prst="rect">
            <a:avLst/>
          </a:prstGeom>
          <a:noFill/>
        </p:spPr>
        <p:txBody>
          <a:bodyPr wrap="none">
            <a:spAutoFit/>
          </a:bodyPr>
          <a:lstStyle/>
          <a:p>
            <a:pPr>
              <a:defRPr sz="1000" i="1"/>
            </a:pPr>
            <a:r>
              <a:rPr sz="1400" dirty="0"/>
              <a:t>(Armstrong &amp; Brown, 2019)</a:t>
            </a:r>
          </a:p>
        </p:txBody>
      </p:sp>
    </p:spTree>
    <p:extLst>
      <p:ext uri="{BB962C8B-B14F-4D97-AF65-F5344CB8AC3E}">
        <p14:creationId xmlns:p14="http://schemas.microsoft.com/office/powerpoint/2010/main" val="416939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7BCDF-867F-8AFB-302B-C37BB5A45995}"/>
              </a:ext>
            </a:extLst>
          </p:cNvPr>
          <p:cNvSpPr>
            <a:spLocks noGrp="1"/>
          </p:cNvSpPr>
          <p:nvPr>
            <p:ph type="title"/>
          </p:nvPr>
        </p:nvSpPr>
        <p:spPr>
          <a:xfrm>
            <a:off x="483798" y="525982"/>
            <a:ext cx="3212237" cy="1200361"/>
          </a:xfrm>
        </p:spPr>
        <p:txBody>
          <a:bodyPr anchor="b">
            <a:normAutofit/>
          </a:bodyPr>
          <a:lstStyle/>
          <a:p>
            <a:pPr>
              <a:lnSpc>
                <a:spcPct val="90000"/>
              </a:lnSpc>
            </a:pPr>
            <a:r>
              <a:rPr lang="en-GB" sz="1900" kern="1800">
                <a:effectLst/>
                <a:latin typeface="Arial" panose="020B0604020202020204" pitchFamily="34" charset="0"/>
                <a:ea typeface="Times New Roman" panose="02020603050405020304" pitchFamily="18" charset="0"/>
                <a:cs typeface="Arial" panose="020B0604020202020204" pitchFamily="34" charset="0"/>
              </a:rPr>
              <a:t>NHS vs Private Healthcare (Benchmarking)</a:t>
            </a:r>
            <a:br>
              <a:rPr lang="en-GB" sz="1900">
                <a:effectLst/>
                <a:latin typeface="Arial" panose="020B0604020202020204" pitchFamily="34" charset="0"/>
                <a:ea typeface="Times New Roman" panose="02020603050405020304" pitchFamily="18" charset="0"/>
                <a:cs typeface="Arial" panose="020B0604020202020204" pitchFamily="34" charset="0"/>
              </a:rPr>
            </a:br>
            <a:endParaRPr lang="en-US" sz="1900">
              <a:latin typeface="Arial" panose="020B0604020202020204" pitchFamily="34" charset="0"/>
              <a:cs typeface="Arial" panose="020B0604020202020204" pitchFamily="34" charset="0"/>
            </a:endParaRPr>
          </a:p>
        </p:txBody>
      </p:sp>
      <p:sp>
        <p:nvSpPr>
          <p:cNvPr id="35" name="Rectangle 3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39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4CA471-256E-DEE4-5A8A-DE7EE9728335}"/>
              </a:ext>
            </a:extLst>
          </p:cNvPr>
          <p:cNvSpPr>
            <a:spLocks noGrp="1"/>
          </p:cNvSpPr>
          <p:nvPr>
            <p:ph idx="1"/>
          </p:nvPr>
        </p:nvSpPr>
        <p:spPr>
          <a:xfrm>
            <a:off x="483799" y="2031101"/>
            <a:ext cx="3212238" cy="3511943"/>
          </a:xfrm>
        </p:spPr>
        <p:txBody>
          <a:bodyPr anchor="ctr">
            <a:normAutofit/>
          </a:bodyPr>
          <a:lstStyle/>
          <a:p>
            <a:endParaRPr lang="en-US" sz="1600"/>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Private sector: higher pay + performance bonuses</a:t>
            </a:r>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NHS: strong pensions but limited flexibility</a:t>
            </a:r>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Faster progression in private healthcare</a:t>
            </a:r>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NHS struggles to compete for specialised and younger staff</a:t>
            </a:r>
          </a:p>
          <a:p>
            <a:endParaRPr lang="en-US" sz="1600"/>
          </a:p>
          <a:p>
            <a:pPr marL="0" indent="0">
              <a:buNone/>
            </a:pPr>
            <a:r>
              <a:rPr lang="en-GB" sz="1600">
                <a:effectLst/>
                <a:latin typeface="Arial" panose="020B0604020202020204" pitchFamily="34" charset="0"/>
                <a:ea typeface="Aptos" panose="020B0004020202020204" pitchFamily="34" charset="0"/>
                <a:cs typeface="Arial" panose="020B0604020202020204" pitchFamily="34" charset="0"/>
              </a:rPr>
              <a:t>MD SAMSOJJAMAN  SIYAM</a:t>
            </a:r>
          </a:p>
          <a:p>
            <a:r>
              <a:rPr lang="en-GB" sz="1600">
                <a:latin typeface="Arial" panose="020B0604020202020204" pitchFamily="34" charset="0"/>
                <a:cs typeface="Arial" panose="020B0604020202020204" pitchFamily="34" charset="0"/>
              </a:rPr>
              <a:t>ID:2520477</a:t>
            </a:r>
            <a:endParaRPr lang="en-US" sz="1600"/>
          </a:p>
        </p:txBody>
      </p:sp>
      <p:sp>
        <p:nvSpPr>
          <p:cNvPr id="37" name="Rectangle 3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61965"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6109"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2594"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22B467-F533-854E-2E36-DA379B5668C0}"/>
              </a:ext>
            </a:extLst>
          </p:cNvPr>
          <p:cNvPicPr>
            <a:picLocks noChangeAspect="1"/>
          </p:cNvPicPr>
          <p:nvPr/>
        </p:nvPicPr>
        <p:blipFill>
          <a:blip r:embed="rId2"/>
          <a:stretch>
            <a:fillRect/>
          </a:stretch>
        </p:blipFill>
        <p:spPr>
          <a:xfrm>
            <a:off x="4490803" y="2130681"/>
            <a:ext cx="4221014" cy="2363767"/>
          </a:xfrm>
          <a:prstGeom prst="rect">
            <a:avLst/>
          </a:prstGeom>
        </p:spPr>
      </p:pic>
      <p:sp>
        <p:nvSpPr>
          <p:cNvPr id="42" name="TextBox 41"/>
          <p:cNvSpPr txBox="1"/>
          <p:nvPr/>
        </p:nvSpPr>
        <p:spPr>
          <a:xfrm>
            <a:off x="5029200" y="6126480"/>
            <a:ext cx="1065613" cy="307777"/>
          </a:xfrm>
          <a:prstGeom prst="rect">
            <a:avLst/>
          </a:prstGeom>
          <a:noFill/>
        </p:spPr>
        <p:txBody>
          <a:bodyPr wrap="none">
            <a:spAutoFit/>
          </a:bodyPr>
          <a:lstStyle/>
          <a:p>
            <a:pPr>
              <a:defRPr sz="1000" i="1"/>
            </a:pPr>
            <a:r>
              <a:rPr dirty="0"/>
              <a:t>(</a:t>
            </a:r>
            <a:r>
              <a:rPr sz="1400" dirty="0"/>
              <a:t>CIPD, 2022)</a:t>
            </a:r>
          </a:p>
        </p:txBody>
      </p:sp>
    </p:spTree>
    <p:extLst>
      <p:ext uri="{BB962C8B-B14F-4D97-AF65-F5344CB8AC3E}">
        <p14:creationId xmlns:p14="http://schemas.microsoft.com/office/powerpoint/2010/main" val="1430793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7331-62F8-A7B3-5629-EFB3FC8DD65E}"/>
              </a:ext>
            </a:extLst>
          </p:cNvPr>
          <p:cNvSpPr>
            <a:spLocks noGrp="1"/>
          </p:cNvSpPr>
          <p:nvPr>
            <p:ph type="title"/>
          </p:nvPr>
        </p:nvSpPr>
        <p:spPr/>
        <p:txBody>
          <a:bodyPr>
            <a:normAutofit fontScale="90000"/>
          </a:bodyPr>
          <a:lstStyle/>
          <a:p>
            <a:r>
              <a:rPr lang="en-GB" sz="3200" kern="1800" dirty="0">
                <a:effectLst/>
                <a:latin typeface="Arial" panose="020B0604020202020204" pitchFamily="34" charset="0"/>
                <a:ea typeface="Times New Roman" panose="02020603050405020304" pitchFamily="18" charset="0"/>
                <a:cs typeface="Arial" panose="020B0604020202020204" pitchFamily="34" charset="0"/>
              </a:rPr>
              <a:t>International Comparison &amp; Key Insights</a:t>
            </a:r>
            <a:br>
              <a:rPr lang="en-GB" sz="1800" dirty="0">
                <a:effectLst/>
                <a:latin typeface="Times New Roman" panose="02020603050405020304" pitchFamily="18" charset="0"/>
                <a:ea typeface="Times New Roman" panose="02020603050405020304" pitchFamily="18" charset="0"/>
              </a:rPr>
            </a:br>
            <a:endParaRPr lang="en-US" dirty="0"/>
          </a:p>
        </p:txBody>
      </p:sp>
      <p:graphicFrame>
        <p:nvGraphicFramePr>
          <p:cNvPr id="5" name="Content Placeholder 2">
            <a:extLst>
              <a:ext uri="{FF2B5EF4-FFF2-40B4-BE49-F238E27FC236}">
                <a16:creationId xmlns:a16="http://schemas.microsoft.com/office/drawing/2014/main" id="{0F31F536-0DB0-AD92-43C3-BDE6665E3A0D}"/>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5029200" y="6126480"/>
            <a:ext cx="1519583" cy="307777"/>
          </a:xfrm>
          <a:prstGeom prst="rect">
            <a:avLst/>
          </a:prstGeom>
          <a:noFill/>
        </p:spPr>
        <p:txBody>
          <a:bodyPr wrap="none">
            <a:spAutoFit/>
          </a:bodyPr>
          <a:lstStyle/>
          <a:p>
            <a:pPr>
              <a:defRPr sz="1000" i="1"/>
            </a:pPr>
            <a:r>
              <a:rPr sz="1400" dirty="0"/>
              <a:t>(Armstrong, 2020)</a:t>
            </a:r>
          </a:p>
        </p:txBody>
      </p:sp>
    </p:spTree>
    <p:extLst>
      <p:ext uri="{BB962C8B-B14F-4D97-AF65-F5344CB8AC3E}">
        <p14:creationId xmlns:p14="http://schemas.microsoft.com/office/powerpoint/2010/main" val="3673276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5DFDDB-E34F-6448-FB88-0B849FB3DF86}"/>
              </a:ext>
            </a:extLst>
          </p:cNvPr>
          <p:cNvSpPr>
            <a:spLocks noGrp="1"/>
          </p:cNvSpPr>
          <p:nvPr>
            <p:ph type="title"/>
          </p:nvPr>
        </p:nvSpPr>
        <p:spPr>
          <a:xfrm>
            <a:off x="619797" y="586855"/>
            <a:ext cx="3172575" cy="3387497"/>
          </a:xfrm>
        </p:spPr>
        <p:txBody>
          <a:bodyPr anchor="b">
            <a:normAutofit/>
          </a:bodyPr>
          <a:lstStyle/>
          <a:p>
            <a:pPr algn="r"/>
            <a:r>
              <a:rPr lang="en-GB" sz="3500">
                <a:solidFill>
                  <a:srgbClr val="FFFFFF"/>
                </a:solidFill>
                <a:latin typeface="Arial" panose="020B0604020202020204" pitchFamily="34" charset="0"/>
                <a:cs typeface="Arial" panose="020B0604020202020204" pitchFamily="34" charset="0"/>
              </a:rPr>
              <a:t>Evidence-Based HRM Solutions</a:t>
            </a:r>
            <a:br>
              <a:rPr lang="en-GB" sz="3500" kern="100">
                <a:solidFill>
                  <a:srgbClr val="FFFFFF"/>
                </a:solidFill>
                <a:effectLst/>
                <a:latin typeface="Arial" panose="020B0604020202020204" pitchFamily="34" charset="0"/>
                <a:ea typeface="Aptos" panose="020B0004020202020204" pitchFamily="34" charset="0"/>
                <a:cs typeface="Arial" panose="020B0604020202020204" pitchFamily="34" charset="0"/>
              </a:rPr>
            </a:br>
            <a:r>
              <a:rPr lang="en-GB" sz="35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Overview</a:t>
            </a:r>
            <a:r>
              <a:rPr lang="en-GB" sz="3500">
                <a:solidFill>
                  <a:srgbClr val="FFFFFF"/>
                </a:solidFill>
                <a:effectLst/>
                <a:latin typeface="Arial" panose="020B0604020202020204" pitchFamily="34" charset="0"/>
                <a:cs typeface="Arial" panose="020B0604020202020204" pitchFamily="34" charset="0"/>
              </a:rPr>
              <a:t> </a:t>
            </a:r>
            <a:endParaRPr lang="en-US" sz="35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D31FCD-05B0-4FD7-FF88-843ABD4F1960}"/>
              </a:ext>
            </a:extLst>
          </p:cNvPr>
          <p:cNvSpPr>
            <a:spLocks noGrp="1"/>
          </p:cNvSpPr>
          <p:nvPr>
            <p:ph idx="1"/>
          </p:nvPr>
        </p:nvSpPr>
        <p:spPr>
          <a:xfrm>
            <a:off x="4877368" y="649480"/>
            <a:ext cx="3646835" cy="5546047"/>
          </a:xfrm>
        </p:spPr>
        <p:txBody>
          <a:bodyPr anchor="ctr">
            <a:normAutofit/>
          </a:bodyPr>
          <a:lstStyle/>
          <a:p>
            <a:endParaRPr lang="en-US" sz="1700"/>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Need for modernised reward system in NHS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Aligning rewards with performance &amp; retention</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Evidence-based approach for sustainable impact</a:t>
            </a: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endParaRPr lang="en-US" sz="1700"/>
          </a:p>
        </p:txBody>
      </p:sp>
      <p:sp>
        <p:nvSpPr>
          <p:cNvPr id="36" name="TextBox 35"/>
          <p:cNvSpPr txBox="1"/>
          <p:nvPr/>
        </p:nvSpPr>
        <p:spPr>
          <a:xfrm>
            <a:off x="5029200" y="6126480"/>
            <a:ext cx="2600840" cy="307777"/>
          </a:xfrm>
          <a:prstGeom prst="rect">
            <a:avLst/>
          </a:prstGeom>
          <a:noFill/>
        </p:spPr>
        <p:txBody>
          <a:bodyPr wrap="none">
            <a:spAutoFit/>
          </a:bodyPr>
          <a:lstStyle/>
          <a:p>
            <a:pPr>
              <a:defRPr sz="1000" i="1"/>
            </a:pPr>
            <a:r>
              <a:rPr sz="1400" dirty="0"/>
              <a:t>(CIPD, 2022; </a:t>
            </a:r>
            <a:r>
              <a:rPr sz="1400" dirty="0" err="1"/>
              <a:t>WorldatWork</a:t>
            </a:r>
            <a:r>
              <a:rPr sz="1400" dirty="0"/>
              <a:t>, 2020)</a:t>
            </a:r>
          </a:p>
        </p:txBody>
      </p:sp>
    </p:spTree>
    <p:extLst>
      <p:ext uri="{BB962C8B-B14F-4D97-AF65-F5344CB8AC3E}">
        <p14:creationId xmlns:p14="http://schemas.microsoft.com/office/powerpoint/2010/main" val="737350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FE9A4-23BE-90F3-B92F-129696E550AA}"/>
              </a:ext>
            </a:extLst>
          </p:cNvPr>
          <p:cNvSpPr>
            <a:spLocks noGrp="1"/>
          </p:cNvSpPr>
          <p:nvPr>
            <p:ph type="title"/>
          </p:nvPr>
        </p:nvSpPr>
        <p:spPr>
          <a:xfrm>
            <a:off x="571352" y="350196"/>
            <a:ext cx="3485178" cy="1624520"/>
          </a:xfrm>
        </p:spPr>
        <p:txBody>
          <a:bodyPr anchor="ctr">
            <a:normAutofit/>
          </a:bodyPr>
          <a:lstStyle/>
          <a:p>
            <a:pPr>
              <a:lnSpc>
                <a:spcPct val="90000"/>
              </a:lnSpc>
            </a:pPr>
            <a:r>
              <a:rPr lang="en-GB" sz="3000" kern="1800">
                <a:effectLst/>
                <a:latin typeface="Arial" panose="020B0604020202020204" pitchFamily="34" charset="0"/>
                <a:ea typeface="Times New Roman" panose="02020603050405020304" pitchFamily="18" charset="0"/>
                <a:cs typeface="Arial" panose="020B0604020202020204" pitchFamily="34" charset="0"/>
              </a:rPr>
              <a:t>Innovative Reward Strategies</a:t>
            </a:r>
            <a:br>
              <a:rPr lang="en-GB" sz="3000" kern="100">
                <a:effectLst/>
                <a:latin typeface="Aptos" panose="020B0004020202020204" pitchFamily="34" charset="0"/>
                <a:ea typeface="Aptos" panose="020B0004020202020204" pitchFamily="34" charset="0"/>
                <a:cs typeface="Times New Roman" panose="02020603050405020304" pitchFamily="18" charset="0"/>
              </a:rPr>
            </a:br>
            <a:endParaRPr lang="en-US" sz="3000"/>
          </a:p>
        </p:txBody>
      </p:sp>
      <p:sp>
        <p:nvSpPr>
          <p:cNvPr id="3" name="Content Placeholder 2">
            <a:extLst>
              <a:ext uri="{FF2B5EF4-FFF2-40B4-BE49-F238E27FC236}">
                <a16:creationId xmlns:a16="http://schemas.microsoft.com/office/drawing/2014/main" id="{9C2E53B6-735C-B304-4161-94C0449CE191}"/>
              </a:ext>
            </a:extLst>
          </p:cNvPr>
          <p:cNvSpPr>
            <a:spLocks noGrp="1"/>
          </p:cNvSpPr>
          <p:nvPr>
            <p:ph idx="1"/>
          </p:nvPr>
        </p:nvSpPr>
        <p:spPr>
          <a:xfrm>
            <a:off x="571351" y="2743200"/>
            <a:ext cx="3485179" cy="3613149"/>
          </a:xfrm>
        </p:spPr>
        <p:txBody>
          <a:bodyPr anchor="ctr">
            <a:normAutofit/>
          </a:bodyPr>
          <a:lstStyle/>
          <a:p>
            <a:pPr>
              <a:lnSpc>
                <a:spcPct val="90000"/>
              </a:lnSpc>
            </a:pPr>
            <a:endParaRPr lang="en-US" sz="1700"/>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Tailored reward bundles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Differentiated rewards for high-pressure roles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Market-competitive salary adjustments</a:t>
            </a:r>
          </a:p>
          <a:p>
            <a:pPr marL="342900" lvl="0" indent="-342900">
              <a:lnSpc>
                <a:spcPct val="90000"/>
              </a:lnSpc>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pPr>
            <a:endParaRPr lang="en-US" sz="1700"/>
          </a:p>
        </p:txBody>
      </p:sp>
      <p:pic>
        <p:nvPicPr>
          <p:cNvPr id="5" name="Picture 4" descr="Calculator, pen, compass, money and a paper with graphs printed on it">
            <a:extLst>
              <a:ext uri="{FF2B5EF4-FFF2-40B4-BE49-F238E27FC236}">
                <a16:creationId xmlns:a16="http://schemas.microsoft.com/office/drawing/2014/main" id="{9540E49C-A0F1-A3C6-09D3-10A188D19D6E}"/>
              </a:ext>
            </a:extLst>
          </p:cNvPr>
          <p:cNvPicPr>
            <a:picLocks noChangeAspect="1"/>
          </p:cNvPicPr>
          <p:nvPr/>
        </p:nvPicPr>
        <p:blipFill>
          <a:blip r:embed="rId2"/>
          <a:srcRect l="32005" r="27782" b="-2"/>
          <a:stretch>
            <a:fillRect/>
          </a:stretch>
        </p:blipFill>
        <p:spPr>
          <a:xfrm>
            <a:off x="4572000" y="1"/>
            <a:ext cx="4577118" cy="6858000"/>
          </a:xfrm>
          <a:prstGeom prst="rect">
            <a:avLst/>
          </a:prstGeom>
        </p:spPr>
      </p:pic>
      <p:sp>
        <p:nvSpPr>
          <p:cNvPr id="12" name="TextBox 11"/>
          <p:cNvSpPr txBox="1"/>
          <p:nvPr/>
        </p:nvSpPr>
        <p:spPr>
          <a:xfrm>
            <a:off x="5029200" y="6126480"/>
            <a:ext cx="2155142" cy="307777"/>
          </a:xfrm>
          <a:prstGeom prst="rect">
            <a:avLst/>
          </a:prstGeom>
          <a:noFill/>
        </p:spPr>
        <p:txBody>
          <a:bodyPr wrap="none">
            <a:spAutoFit/>
          </a:bodyPr>
          <a:lstStyle/>
          <a:p>
            <a:pPr>
              <a:defRPr sz="1000" i="1"/>
            </a:pPr>
            <a:r>
              <a:rPr sz="1400" dirty="0"/>
              <a:t>(Hayes, 2018; Kotter, 1996)</a:t>
            </a:r>
          </a:p>
        </p:txBody>
      </p:sp>
    </p:spTree>
    <p:extLst>
      <p:ext uri="{BB962C8B-B14F-4D97-AF65-F5344CB8AC3E}">
        <p14:creationId xmlns:p14="http://schemas.microsoft.com/office/powerpoint/2010/main" val="2413170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98E47-A3C1-46F2-6567-F294A50183B0}"/>
              </a:ext>
            </a:extLst>
          </p:cNvPr>
          <p:cNvSpPr>
            <a:spLocks noGrp="1"/>
          </p:cNvSpPr>
          <p:nvPr>
            <p:ph type="title"/>
          </p:nvPr>
        </p:nvSpPr>
        <p:spPr>
          <a:xfrm>
            <a:off x="1041958" y="1233241"/>
            <a:ext cx="2430380" cy="4064628"/>
          </a:xfrm>
        </p:spPr>
        <p:txBody>
          <a:bodyPr>
            <a:normAutofit/>
          </a:bodyPr>
          <a:lstStyle/>
          <a:p>
            <a:r>
              <a:rPr lang="en-GB"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Flexible Benefits</a:t>
            </a:r>
            <a:r>
              <a:rPr lang="en-GB">
                <a:solidFill>
                  <a:srgbClr val="FFFFFF"/>
                </a:solidFill>
                <a:effectLst/>
                <a:latin typeface="Arial" panose="020B0604020202020204" pitchFamily="34" charset="0"/>
                <a:cs typeface="Arial" panose="020B0604020202020204" pitchFamily="34" charset="0"/>
              </a:rPr>
              <a:t> </a:t>
            </a:r>
            <a:endParaRPr lang="en-US">
              <a:solidFill>
                <a:srgbClr val="FFFFFF"/>
              </a:solidFill>
              <a:latin typeface="Arial" panose="020B0604020202020204" pitchFamily="34" charset="0"/>
              <a:cs typeface="Arial" panose="020B0604020202020204" pitchFamily="34" charset="0"/>
            </a:endParaRP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E8CC4A7-BCED-F33B-A328-0D58D57CA0BE}"/>
              </a:ext>
            </a:extLst>
          </p:cNvPr>
          <p:cNvSpPr>
            <a:spLocks noGrp="1"/>
          </p:cNvSpPr>
          <p:nvPr>
            <p:ph idx="1"/>
          </p:nvPr>
        </p:nvSpPr>
        <p:spPr>
          <a:xfrm>
            <a:off x="4572000" y="820880"/>
            <a:ext cx="3943349" cy="4889350"/>
          </a:xfrm>
        </p:spPr>
        <p:txBody>
          <a:bodyPr anchor="t">
            <a:normAutofit/>
          </a:bodyPr>
          <a:lstStyle/>
          <a:p>
            <a:pPr>
              <a:lnSpc>
                <a:spcPct val="90000"/>
              </a:lnSpc>
            </a:pPr>
            <a:endParaRPr lang="en-US" sz="2000"/>
          </a:p>
          <a:p>
            <a:pPr marL="342900" lvl="0" indent="-342900">
              <a:lnSpc>
                <a:spcPct val="90000"/>
              </a:lnSpc>
              <a:spcAft>
                <a:spcPts val="800"/>
              </a:spcAft>
              <a:buSzPts val="1000"/>
              <a:buFont typeface="Symbol" pitchFamily="2" charset="2"/>
              <a:buChar char=""/>
              <a:tabLst>
                <a:tab pos="457200" algn="l"/>
              </a:tabLst>
            </a:pPr>
            <a:r>
              <a:rPr lang="en-GB" sz="2000" kern="0">
                <a:effectLst/>
                <a:latin typeface="Arial" panose="020B0604020202020204" pitchFamily="34" charset="0"/>
                <a:ea typeface="Times New Roman" panose="02020603050405020304" pitchFamily="18" charset="0"/>
                <a:cs typeface="Arial" panose="020B0604020202020204" pitchFamily="34" charset="0"/>
              </a:rPr>
              <a:t>Cafeteria-style benefits system</a:t>
            </a:r>
            <a:endParaRPr lang="en-GB" sz="20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2000" kern="0">
                <a:effectLst/>
                <a:latin typeface="Arial" panose="020B0604020202020204" pitchFamily="34" charset="0"/>
                <a:ea typeface="Times New Roman" panose="02020603050405020304" pitchFamily="18" charset="0"/>
                <a:cs typeface="Arial" panose="020B0604020202020204" pitchFamily="34" charset="0"/>
              </a:rPr>
              <a:t>Wellbeing packages: counselling, mental health support</a:t>
            </a:r>
            <a:endParaRPr lang="en-GB" sz="20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2000" kern="0">
                <a:effectLst/>
                <a:latin typeface="Arial" panose="020B0604020202020204" pitchFamily="34" charset="0"/>
                <a:ea typeface="Times New Roman" panose="02020603050405020304" pitchFamily="18" charset="0"/>
                <a:cs typeface="Arial" panose="020B0604020202020204" pitchFamily="34" charset="0"/>
              </a:rPr>
              <a:t>Family-friendly benefits (childcare vouchers, parental leave improvements)</a:t>
            </a:r>
          </a:p>
          <a:p>
            <a:pPr marL="342900" lvl="0" indent="-342900">
              <a:lnSpc>
                <a:spcPct val="90000"/>
              </a:lnSpc>
              <a:spcAft>
                <a:spcPts val="800"/>
              </a:spcAft>
              <a:buSzPts val="1000"/>
              <a:buFont typeface="Symbol" pitchFamily="2" charset="2"/>
              <a:buChar char=""/>
              <a:tabLst>
                <a:tab pos="457200" algn="l"/>
              </a:tabLst>
            </a:pPr>
            <a:endParaRPr lang="en-GB" sz="20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20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2000" kern="0">
                <a:latin typeface="Arial" panose="020B0604020202020204" pitchFamily="34" charset="0"/>
                <a:ea typeface="Times New Roman" panose="02020603050405020304" pitchFamily="18" charset="0"/>
                <a:cs typeface="Arial" panose="020B0604020202020204" pitchFamily="34" charset="0"/>
              </a:rPr>
              <a:t>ID:</a:t>
            </a:r>
            <a:r>
              <a:rPr lang="en-GB" sz="2000">
                <a:effectLst/>
                <a:latin typeface="Arial" panose="020B0604020202020204" pitchFamily="34" charset="0"/>
                <a:ea typeface="Aptos" panose="020B0004020202020204" pitchFamily="34" charset="0"/>
                <a:cs typeface="Arial" panose="020B0604020202020204" pitchFamily="34" charset="0"/>
              </a:rPr>
              <a:t>2523193</a:t>
            </a:r>
            <a:r>
              <a:rPr lang="en-GB" sz="2000">
                <a:effectLst/>
                <a:latin typeface="Arial" panose="020B0604020202020204" pitchFamily="34" charset="0"/>
                <a:cs typeface="Arial" panose="020B0604020202020204" pitchFamily="34" charset="0"/>
              </a:rPr>
              <a:t> </a:t>
            </a:r>
            <a:endParaRPr lang="en-GB" sz="20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20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TextBox 22"/>
          <p:cNvSpPr txBox="1"/>
          <p:nvPr/>
        </p:nvSpPr>
        <p:spPr>
          <a:xfrm>
            <a:off x="5029200" y="6126480"/>
            <a:ext cx="2362378" cy="307777"/>
          </a:xfrm>
          <a:prstGeom prst="rect">
            <a:avLst/>
          </a:prstGeom>
          <a:noFill/>
        </p:spPr>
        <p:txBody>
          <a:bodyPr wrap="none">
            <a:spAutoFit/>
          </a:bodyPr>
          <a:lstStyle/>
          <a:p>
            <a:pPr>
              <a:defRPr sz="1000" i="1"/>
            </a:pPr>
            <a:r>
              <a:rPr sz="1400" dirty="0"/>
              <a:t>(Freeman, 1984; Hayes, 2018)</a:t>
            </a:r>
          </a:p>
        </p:txBody>
      </p:sp>
    </p:spTree>
    <p:extLst>
      <p:ext uri="{BB962C8B-B14F-4D97-AF65-F5344CB8AC3E}">
        <p14:creationId xmlns:p14="http://schemas.microsoft.com/office/powerpoint/2010/main" val="3862906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98C0-444A-287E-AED6-FD5DA8B5979D}"/>
              </a:ext>
            </a:extLst>
          </p:cNvPr>
          <p:cNvSpPr>
            <a:spLocks noGrp="1"/>
          </p:cNvSpPr>
          <p:nvPr>
            <p:ph type="title"/>
          </p:nvPr>
        </p:nvSpPr>
        <p:spPr>
          <a:xfrm>
            <a:off x="4401417" y="1138036"/>
            <a:ext cx="4083287" cy="1402470"/>
          </a:xfrm>
        </p:spPr>
        <p:txBody>
          <a:bodyPr anchor="t">
            <a:normAutofit/>
          </a:bodyPr>
          <a:lstStyle/>
          <a:p>
            <a:r>
              <a:rPr lang="en-GB" sz="2800" kern="1800">
                <a:effectLst/>
                <a:latin typeface="Arial" panose="020B0604020202020204" pitchFamily="34" charset="0"/>
                <a:ea typeface="Times New Roman" panose="02020603050405020304" pitchFamily="18" charset="0"/>
                <a:cs typeface="Arial" panose="020B0604020202020204" pitchFamily="34" charset="0"/>
              </a:rPr>
              <a:t>Pay Progression &amp; Recognition</a:t>
            </a:r>
            <a:br>
              <a:rPr lang="en-GB" sz="2800" kern="100">
                <a:effectLst/>
                <a:latin typeface="Aptos" panose="020B0004020202020204" pitchFamily="34" charset="0"/>
                <a:ea typeface="Aptos" panose="020B0004020202020204" pitchFamily="34" charset="0"/>
                <a:cs typeface="Times New Roman" panose="02020603050405020304" pitchFamily="18" charset="0"/>
              </a:rPr>
            </a:br>
            <a:endParaRPr lang="en-US" sz="2800"/>
          </a:p>
        </p:txBody>
      </p:sp>
      <p:pic>
        <p:nvPicPr>
          <p:cNvPr id="5" name="Picture 4" descr="Arrows pointing right while one points left">
            <a:extLst>
              <a:ext uri="{FF2B5EF4-FFF2-40B4-BE49-F238E27FC236}">
                <a16:creationId xmlns:a16="http://schemas.microsoft.com/office/drawing/2014/main" id="{980A344E-9BF5-39E1-95BE-7D7A58B88962}"/>
              </a:ext>
            </a:extLst>
          </p:cNvPr>
          <p:cNvPicPr>
            <a:picLocks noChangeAspect="1"/>
          </p:cNvPicPr>
          <p:nvPr/>
        </p:nvPicPr>
        <p:blipFill>
          <a:blip r:embed="rId2"/>
          <a:srcRect l="38932" r="23465" b="-1"/>
          <a:stretch>
            <a:fillRect/>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397789-96BA-CF60-4563-22E7DD92176D}"/>
              </a:ext>
            </a:extLst>
          </p:cNvPr>
          <p:cNvSpPr>
            <a:spLocks noGrp="1"/>
          </p:cNvSpPr>
          <p:nvPr>
            <p:ph idx="1"/>
          </p:nvPr>
        </p:nvSpPr>
        <p:spPr>
          <a:xfrm>
            <a:off x="4401417" y="2551176"/>
            <a:ext cx="4083287" cy="3591207"/>
          </a:xfrm>
        </p:spPr>
        <p:txBody>
          <a:bodyPr>
            <a:normAutofit/>
          </a:bodyPr>
          <a:lstStyle/>
          <a:p>
            <a:pPr>
              <a:lnSpc>
                <a:spcPct val="90000"/>
              </a:lnSpc>
            </a:pPr>
            <a:endParaRPr lang="en-US" sz="1700"/>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Clear, transparent progression pathways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Recognition linked to competence, not years of service</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Improving fairness and motivation</a:t>
            </a:r>
          </a:p>
          <a:p>
            <a:pPr marL="342900" lvl="0" indent="-342900">
              <a:lnSpc>
                <a:spcPct val="90000"/>
              </a:lnSpc>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pPr>
            <a:endParaRPr lang="en-US" sz="1700"/>
          </a:p>
        </p:txBody>
      </p:sp>
      <p:sp>
        <p:nvSpPr>
          <p:cNvPr id="10" name="TextBox 9"/>
          <p:cNvSpPr txBox="1"/>
          <p:nvPr/>
        </p:nvSpPr>
        <p:spPr>
          <a:xfrm>
            <a:off x="5029200" y="6126480"/>
            <a:ext cx="1168910" cy="307777"/>
          </a:xfrm>
          <a:prstGeom prst="rect">
            <a:avLst/>
          </a:prstGeom>
          <a:noFill/>
        </p:spPr>
        <p:txBody>
          <a:bodyPr wrap="none">
            <a:spAutoFit/>
          </a:bodyPr>
          <a:lstStyle/>
          <a:p>
            <a:pPr>
              <a:defRPr sz="1000" i="1"/>
            </a:pPr>
            <a:r>
              <a:rPr dirty="0"/>
              <a:t>(</a:t>
            </a:r>
            <a:r>
              <a:rPr sz="1400" dirty="0"/>
              <a:t>Hayes, 2018)</a:t>
            </a:r>
          </a:p>
        </p:txBody>
      </p:sp>
    </p:spTree>
    <p:extLst>
      <p:ext uri="{BB962C8B-B14F-4D97-AF65-F5344CB8AC3E}">
        <p14:creationId xmlns:p14="http://schemas.microsoft.com/office/powerpoint/2010/main" val="3135226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4DB07E-8FD6-69E3-B70E-2E36EB0F2886}"/>
              </a:ext>
            </a:extLst>
          </p:cNvPr>
          <p:cNvSpPr>
            <a:spLocks noGrp="1"/>
          </p:cNvSpPr>
          <p:nvPr>
            <p:ph type="title"/>
          </p:nvPr>
        </p:nvSpPr>
        <p:spPr>
          <a:xfrm>
            <a:off x="963930" y="1050595"/>
            <a:ext cx="6056111" cy="1618489"/>
          </a:xfrm>
        </p:spPr>
        <p:txBody>
          <a:bodyPr anchor="ctr">
            <a:normAutofit/>
          </a:bodyPr>
          <a:lstStyle/>
          <a:p>
            <a:pPr>
              <a:lnSpc>
                <a:spcPct val="90000"/>
              </a:lnSpc>
            </a:pPr>
            <a:r>
              <a:rPr lang="en-GB" kern="1800">
                <a:effectLst/>
                <a:latin typeface="Arial" panose="020B0604020202020204" pitchFamily="34" charset="0"/>
                <a:ea typeface="Times New Roman" panose="02020603050405020304" pitchFamily="18" charset="0"/>
                <a:cs typeface="Arial" panose="020B0604020202020204" pitchFamily="34" charset="0"/>
              </a:rPr>
              <a:t>Non-Financial Rewards</a:t>
            </a:r>
            <a:br>
              <a:rPr lang="en-GB" kern="100">
                <a:effectLst/>
                <a:latin typeface="Aptos" panose="020B0004020202020204" pitchFamily="34" charset="0"/>
                <a:ea typeface="Aptos" panose="020B0004020202020204" pitchFamily="34" charset="0"/>
                <a:cs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B25435A6-A041-05AF-22B2-4D9F08850D0A}"/>
              </a:ext>
            </a:extLst>
          </p:cNvPr>
          <p:cNvSpPr>
            <a:spLocks noGrp="1"/>
          </p:cNvSpPr>
          <p:nvPr>
            <p:ph idx="1"/>
          </p:nvPr>
        </p:nvSpPr>
        <p:spPr>
          <a:xfrm>
            <a:off x="963930" y="2969469"/>
            <a:ext cx="6056111" cy="2800395"/>
          </a:xfrm>
        </p:spPr>
        <p:txBody>
          <a:bodyPr anchor="t">
            <a:normAutofit/>
          </a:bodyPr>
          <a:lstStyle/>
          <a:p>
            <a:pPr>
              <a:lnSpc>
                <a:spcPct val="90000"/>
              </a:lnSpc>
            </a:pPr>
            <a:endParaRPr lang="en-US" sz="1800"/>
          </a:p>
          <a:p>
            <a:pPr marL="342900" lvl="0" indent="-342900">
              <a:lnSpc>
                <a:spcPct val="90000"/>
              </a:lnSpc>
              <a:spcAft>
                <a:spcPts val="800"/>
              </a:spcAft>
              <a:buSzPts val="1000"/>
              <a:buFont typeface="Symbol" pitchFamily="2" charset="2"/>
              <a:buChar char=""/>
              <a:tabLst>
                <a:tab pos="457200" algn="l"/>
              </a:tabLst>
            </a:pPr>
            <a:r>
              <a:rPr lang="en-GB" sz="1800" kern="0">
                <a:effectLst/>
                <a:latin typeface="Arial" panose="020B0604020202020204" pitchFamily="34" charset="0"/>
                <a:ea typeface="Times New Roman" panose="02020603050405020304" pitchFamily="18" charset="0"/>
                <a:cs typeface="Arial" panose="020B0604020202020204" pitchFamily="34" charset="0"/>
              </a:rPr>
              <a:t>Career development &amp; training</a:t>
            </a:r>
            <a:endParaRPr lang="en-GB" sz="18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800" kern="0">
                <a:effectLst/>
                <a:latin typeface="Arial" panose="020B0604020202020204" pitchFamily="34" charset="0"/>
                <a:ea typeface="Times New Roman" panose="02020603050405020304" pitchFamily="18" charset="0"/>
                <a:cs typeface="Arial" panose="020B0604020202020204" pitchFamily="34" charset="0"/>
              </a:rPr>
              <a:t>Autonomy and role enrichment</a:t>
            </a:r>
            <a:endParaRPr lang="en-GB" sz="18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800" kern="0">
                <a:effectLst/>
                <a:latin typeface="Arial" panose="020B0604020202020204" pitchFamily="34" charset="0"/>
                <a:ea typeface="Times New Roman" panose="02020603050405020304" pitchFamily="18" charset="0"/>
                <a:cs typeface="Arial" panose="020B0604020202020204" pitchFamily="34" charset="0"/>
              </a:rPr>
              <a:t>Team recognition &amp; appreciation culture</a:t>
            </a:r>
          </a:p>
          <a:p>
            <a:pPr marL="342900" lvl="0" indent="-342900">
              <a:lnSpc>
                <a:spcPct val="90000"/>
              </a:lnSpc>
              <a:spcAft>
                <a:spcPts val="800"/>
              </a:spcAft>
              <a:buSzPts val="1000"/>
              <a:buFont typeface="Symbol" pitchFamily="2" charset="2"/>
              <a:buChar char=""/>
              <a:tabLst>
                <a:tab pos="457200" algn="l"/>
              </a:tabLst>
            </a:pPr>
            <a:endParaRPr lang="en-GB" sz="18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8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1800" kern="0">
                <a:latin typeface="Arial" panose="020B0604020202020204" pitchFamily="34" charset="0"/>
                <a:ea typeface="Times New Roman" panose="02020603050405020304" pitchFamily="18" charset="0"/>
                <a:cs typeface="Arial" panose="020B0604020202020204" pitchFamily="34" charset="0"/>
              </a:rPr>
              <a:t>ID:</a:t>
            </a:r>
            <a:r>
              <a:rPr lang="en-GB" sz="1800">
                <a:effectLst/>
                <a:latin typeface="Arial" panose="020B0604020202020204" pitchFamily="34" charset="0"/>
                <a:ea typeface="Aptos" panose="020B0004020202020204" pitchFamily="34" charset="0"/>
                <a:cs typeface="Arial" panose="020B0604020202020204" pitchFamily="34" charset="0"/>
              </a:rPr>
              <a:t>2523193</a:t>
            </a:r>
            <a:r>
              <a:rPr lang="en-GB" sz="1800">
                <a:effectLst/>
                <a:latin typeface="Arial" panose="020B0604020202020204" pitchFamily="34" charset="0"/>
                <a:cs typeface="Arial" panose="020B0604020202020204" pitchFamily="34" charset="0"/>
              </a:rPr>
              <a:t> </a:t>
            </a:r>
            <a:endParaRPr lang="en-GB" sz="18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18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endParaRPr lang="en-US" sz="1800"/>
          </a:p>
        </p:txBody>
      </p:sp>
      <p:sp>
        <p:nvSpPr>
          <p:cNvPr id="13" name="TextBox 12"/>
          <p:cNvSpPr txBox="1"/>
          <p:nvPr/>
        </p:nvSpPr>
        <p:spPr>
          <a:xfrm>
            <a:off x="5029200" y="6126480"/>
            <a:ext cx="3502690" cy="307777"/>
          </a:xfrm>
          <a:prstGeom prst="rect">
            <a:avLst/>
          </a:prstGeom>
          <a:noFill/>
        </p:spPr>
        <p:txBody>
          <a:bodyPr wrap="none">
            <a:spAutoFit/>
          </a:bodyPr>
          <a:lstStyle/>
          <a:p>
            <a:pPr>
              <a:defRPr sz="1000" i="1"/>
            </a:pPr>
            <a:r>
              <a:rPr sz="1400" dirty="0"/>
              <a:t>(Armstrong &amp; Brown, 2019; West et al., 2020)</a:t>
            </a:r>
          </a:p>
        </p:txBody>
      </p:sp>
    </p:spTree>
    <p:extLst>
      <p:ext uri="{BB962C8B-B14F-4D97-AF65-F5344CB8AC3E}">
        <p14:creationId xmlns:p14="http://schemas.microsoft.com/office/powerpoint/2010/main" val="2371086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D8F1E-8B67-69D9-0AF4-CF0F8EC0607C}"/>
              </a:ext>
            </a:extLst>
          </p:cNvPr>
          <p:cNvSpPr>
            <a:spLocks noGrp="1"/>
          </p:cNvSpPr>
          <p:nvPr>
            <p:ph type="title"/>
          </p:nvPr>
        </p:nvSpPr>
        <p:spPr>
          <a:xfrm>
            <a:off x="933804" y="1289765"/>
            <a:ext cx="2738325" cy="4270963"/>
          </a:xfrm>
        </p:spPr>
        <p:txBody>
          <a:bodyPr anchor="ctr">
            <a:normAutofit/>
          </a:bodyPr>
          <a:lstStyle/>
          <a:p>
            <a:pPr>
              <a:lnSpc>
                <a:spcPct val="90000"/>
              </a:lnSpc>
            </a:pPr>
            <a:r>
              <a:rPr lang="en-GB" sz="27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Implementation Considerations: Cost &amp; Change Management</a:t>
            </a:r>
            <a:br>
              <a:rPr lang="en-GB" sz="27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US" sz="27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6D70624-DFE9-7102-9AC3-403AAE7A3EF5}"/>
              </a:ext>
            </a:extLst>
          </p:cNvPr>
          <p:cNvSpPr>
            <a:spLocks noGrp="1"/>
          </p:cNvSpPr>
          <p:nvPr>
            <p:ph idx="1"/>
          </p:nvPr>
        </p:nvSpPr>
        <p:spPr>
          <a:xfrm>
            <a:off x="4722924" y="518400"/>
            <a:ext cx="3578706" cy="5837949"/>
          </a:xfrm>
        </p:spPr>
        <p:txBody>
          <a:bodyPr anchor="ctr">
            <a:normAutofit/>
          </a:bodyPr>
          <a:lstStyle/>
          <a:p>
            <a:endParaRPr lang="en-US" sz="1700">
              <a:solidFill>
                <a:schemeClr val="tx1">
                  <a:alpha val="80000"/>
                </a:schemeClr>
              </a:solidFill>
            </a:endParaRP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Short-term costs vs. long-term savings</a:t>
            </a:r>
            <a:endParaRPr lang="en-GB" sz="1700" kern="1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Phased implementation</a:t>
            </a:r>
            <a:endParaRPr lang="en-GB" sz="1700" kern="1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Communication strategy</a:t>
            </a:r>
          </a:p>
          <a:p>
            <a:pPr marL="342900" lvl="0" indent="-342900">
              <a:spcAft>
                <a:spcPts val="800"/>
              </a:spcAft>
              <a:buSzPts val="1000"/>
              <a:buFont typeface="Symbol" pitchFamily="2" charset="2"/>
              <a:buChar char=""/>
              <a:tabLst>
                <a:tab pos="457200" algn="l"/>
              </a:tabLst>
            </a:pPr>
            <a:endParaRPr lang="en-GB" sz="1700" kern="0">
              <a:solidFill>
                <a:schemeClr val="tx1">
                  <a:alpha val="8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latin typeface="Arial" panose="020B0604020202020204" pitchFamily="34" charset="0"/>
                <a:ea typeface="Times New Roman" panose="02020603050405020304" pitchFamily="18" charset="0"/>
                <a:cs typeface="Arial" panose="020B0604020202020204" pitchFamily="34" charset="0"/>
              </a:rPr>
              <a:t>ID:</a:t>
            </a:r>
            <a:r>
              <a:rPr lang="en-GB" sz="17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2523193</a:t>
            </a:r>
            <a:r>
              <a:rPr lang="en-GB" sz="1700">
                <a:solidFill>
                  <a:schemeClr val="tx1">
                    <a:alpha val="80000"/>
                  </a:schemeClr>
                </a:solidFill>
                <a:effectLst/>
                <a:latin typeface="Arial" panose="020B0604020202020204" pitchFamily="34" charset="0"/>
                <a:cs typeface="Arial" panose="020B0604020202020204" pitchFamily="34" charset="0"/>
              </a:rPr>
              <a:t> </a:t>
            </a:r>
            <a:endPar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solidFill>
                <a:schemeClr val="tx1">
                  <a:alpha val="80000"/>
                </a:schemeClr>
              </a:solidFill>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1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US" sz="17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5029200" y="6126480"/>
            <a:ext cx="3155223" cy="307777"/>
          </a:xfrm>
          <a:prstGeom prst="rect">
            <a:avLst/>
          </a:prstGeom>
          <a:noFill/>
        </p:spPr>
        <p:txBody>
          <a:bodyPr wrap="none">
            <a:spAutoFit/>
          </a:bodyPr>
          <a:lstStyle/>
          <a:p>
            <a:pPr>
              <a:defRPr sz="1000" i="1"/>
            </a:pPr>
            <a:r>
              <a:rPr sz="1400" dirty="0"/>
              <a:t>(West et al., 2020; NHS Employers, 2022)</a:t>
            </a:r>
          </a:p>
        </p:txBody>
      </p:sp>
    </p:spTree>
    <p:extLst>
      <p:ext uri="{BB962C8B-B14F-4D97-AF65-F5344CB8AC3E}">
        <p14:creationId xmlns:p14="http://schemas.microsoft.com/office/powerpoint/2010/main" val="3745674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3333122"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A14BB-7203-E356-AD39-1CA4517C3C53}"/>
              </a:ext>
            </a:extLst>
          </p:cNvPr>
          <p:cNvSpPr>
            <a:spLocks noGrp="1"/>
          </p:cNvSpPr>
          <p:nvPr>
            <p:ph type="title"/>
          </p:nvPr>
        </p:nvSpPr>
        <p:spPr>
          <a:xfrm>
            <a:off x="449558" y="767258"/>
            <a:ext cx="2407001" cy="5323484"/>
          </a:xfrm>
        </p:spPr>
        <p:txBody>
          <a:bodyPr>
            <a:normAutofit/>
          </a:bodyPr>
          <a:lstStyle/>
          <a:p>
            <a:r>
              <a:rPr lang="en-GB" sz="2400" kern="1800">
                <a:solidFill>
                  <a:schemeClr val="bg1"/>
                </a:solidFill>
                <a:effectLst/>
                <a:latin typeface="Arial" panose="020B0604020202020204" pitchFamily="34" charset="0"/>
                <a:ea typeface="Times New Roman" panose="02020603050405020304" pitchFamily="18" charset="0"/>
                <a:cs typeface="Arial" panose="020B0604020202020204" pitchFamily="34" charset="0"/>
              </a:rPr>
              <a:t>Stakeholder Engagement</a:t>
            </a:r>
            <a:br>
              <a:rPr lang="en-GB" sz="24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rPr>
            </a:br>
            <a:endParaRPr lang="en-US" sz="2400">
              <a:solidFill>
                <a:schemeClr val="bg1"/>
              </a:solidFill>
            </a:endParaRPr>
          </a:p>
        </p:txBody>
      </p:sp>
      <p:sp>
        <p:nvSpPr>
          <p:cNvPr id="17" name="Rectangle 16">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882" y="3404998"/>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C13517C4-714A-A704-A286-9E80F7D005DF}"/>
              </a:ext>
            </a:extLst>
          </p:cNvPr>
          <p:cNvSpPr>
            <a:spLocks noGrp="1"/>
          </p:cNvSpPr>
          <p:nvPr>
            <p:ph idx="1"/>
          </p:nvPr>
        </p:nvSpPr>
        <p:spPr>
          <a:xfrm>
            <a:off x="4306419" y="767258"/>
            <a:ext cx="3965943" cy="5323484"/>
          </a:xfrm>
        </p:spPr>
        <p:txBody>
          <a:bodyPr anchor="ctr">
            <a:normAutofit/>
          </a:bodyPr>
          <a:lstStyle/>
          <a:p>
            <a:endParaRPr lang="en-US" sz="1700"/>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NHS leadership &amp; HR teams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Trade unions &amp; professional bodies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Frontline staff involvement</a:t>
            </a: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endParaRPr lang="en-US" sz="1700"/>
          </a:p>
        </p:txBody>
      </p:sp>
      <p:sp>
        <p:nvSpPr>
          <p:cNvPr id="18" name="TextBox 17"/>
          <p:cNvSpPr txBox="1"/>
          <p:nvPr/>
        </p:nvSpPr>
        <p:spPr>
          <a:xfrm>
            <a:off x="5029200" y="6126480"/>
            <a:ext cx="3068084" cy="307777"/>
          </a:xfrm>
          <a:prstGeom prst="rect">
            <a:avLst/>
          </a:prstGeom>
          <a:noFill/>
        </p:spPr>
        <p:txBody>
          <a:bodyPr wrap="none">
            <a:spAutoFit/>
          </a:bodyPr>
          <a:lstStyle/>
          <a:p>
            <a:pPr>
              <a:defRPr sz="1000" i="1"/>
            </a:pPr>
            <a:r>
              <a:rPr sz="1400" dirty="0"/>
              <a:t>(Armstrong &amp; Brown, 2019; CIPD, 2022)</a:t>
            </a:r>
          </a:p>
        </p:txBody>
      </p:sp>
    </p:spTree>
    <p:extLst>
      <p:ext uri="{BB962C8B-B14F-4D97-AF65-F5344CB8AC3E}">
        <p14:creationId xmlns:p14="http://schemas.microsoft.com/office/powerpoint/2010/main" val="1931279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9" name="Rectangle 18">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883" y="1110000"/>
            <a:ext cx="7646805"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F838FDA3-7F56-3EAD-349C-70C9C9721864}"/>
              </a:ext>
            </a:extLst>
          </p:cNvPr>
          <p:cNvSpPr>
            <a:spLocks noGrp="1"/>
          </p:cNvSpPr>
          <p:nvPr>
            <p:ph type="title"/>
          </p:nvPr>
        </p:nvSpPr>
        <p:spPr>
          <a:xfrm>
            <a:off x="1499156" y="1302871"/>
            <a:ext cx="6141019" cy="2044650"/>
          </a:xfrm>
        </p:spPr>
        <p:txBody>
          <a:bodyPr anchor="b">
            <a:normAutofit/>
          </a:bodyPr>
          <a:lstStyle/>
          <a:p>
            <a:r>
              <a:rPr lang="en-GB" sz="4200" kern="1800">
                <a:effectLst/>
                <a:latin typeface="Arial" panose="020B0604020202020204" pitchFamily="34" charset="0"/>
                <a:ea typeface="Times New Roman" panose="02020603050405020304" pitchFamily="18" charset="0"/>
                <a:cs typeface="Arial" panose="020B0604020202020204" pitchFamily="34" charset="0"/>
              </a:rPr>
              <a:t>Risks &amp; Mitigation</a:t>
            </a:r>
            <a:br>
              <a:rPr lang="en-GB" sz="4200" kern="100">
                <a:effectLst/>
                <a:latin typeface="Aptos" panose="020B0004020202020204" pitchFamily="34" charset="0"/>
                <a:ea typeface="Aptos" panose="020B0004020202020204" pitchFamily="34" charset="0"/>
                <a:cs typeface="Times New Roman" panose="02020603050405020304" pitchFamily="18" charset="0"/>
              </a:rPr>
            </a:br>
            <a:endParaRPr lang="en-US" sz="4200"/>
          </a:p>
        </p:txBody>
      </p:sp>
      <p:sp>
        <p:nvSpPr>
          <p:cNvPr id="3" name="Content Placeholder 2">
            <a:extLst>
              <a:ext uri="{FF2B5EF4-FFF2-40B4-BE49-F238E27FC236}">
                <a16:creationId xmlns:a16="http://schemas.microsoft.com/office/drawing/2014/main" id="{C164345D-D160-CB1C-4707-305C2D74E7C9}"/>
              </a:ext>
            </a:extLst>
          </p:cNvPr>
          <p:cNvSpPr>
            <a:spLocks noGrp="1"/>
          </p:cNvSpPr>
          <p:nvPr>
            <p:ph idx="1"/>
          </p:nvPr>
        </p:nvSpPr>
        <p:spPr>
          <a:xfrm>
            <a:off x="1495230" y="3519236"/>
            <a:ext cx="6144633" cy="2057046"/>
          </a:xfrm>
        </p:spPr>
        <p:txBody>
          <a:bodyPr anchor="t">
            <a:normAutofit/>
          </a:bodyPr>
          <a:lstStyle/>
          <a:p>
            <a:pPr algn="ctr">
              <a:lnSpc>
                <a:spcPct val="90000"/>
              </a:lnSpc>
            </a:pPr>
            <a:endParaRPr lang="en-US" sz="900"/>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Budget constraints</a:t>
            </a:r>
            <a:endParaRPr lang="en-GB" sz="9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Resistance to change</a:t>
            </a:r>
            <a:endParaRPr lang="en-GB" sz="9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Inequity in implementation</a:t>
            </a:r>
            <a:endParaRPr lang="en-GB" sz="9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Mitigation: pilots, feedback loops, monitoring</a:t>
            </a:r>
          </a:p>
          <a:p>
            <a:pPr marL="342900" lvl="0" indent="-342900" algn="ctr">
              <a:lnSpc>
                <a:spcPct val="90000"/>
              </a:lnSpc>
              <a:spcAft>
                <a:spcPts val="800"/>
              </a:spcAft>
              <a:buSzPts val="1000"/>
              <a:buFont typeface="Symbol" pitchFamily="2" charset="2"/>
              <a:buChar char=""/>
              <a:tabLst>
                <a:tab pos="457200" algn="l"/>
              </a:tabLst>
            </a:pPr>
            <a:endParaRPr lang="en-GB" sz="900" kern="0">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gn="ctr">
              <a:lnSpc>
                <a:spcPct val="90000"/>
              </a:lnSpc>
              <a:spcAft>
                <a:spcPts val="800"/>
              </a:spcAft>
              <a:buSzPts val="1000"/>
              <a:buFont typeface="Symbol" pitchFamily="2" charset="2"/>
              <a:buChar char=""/>
              <a:tabLst>
                <a:tab pos="457200" algn="l"/>
              </a:tabLst>
            </a:pPr>
            <a:r>
              <a:rPr lang="en-GB" sz="900" kern="0">
                <a:latin typeface="Arial" panose="020B0604020202020204" pitchFamily="34" charset="0"/>
                <a:ea typeface="Times New Roman" panose="02020603050405020304" pitchFamily="18" charset="0"/>
                <a:cs typeface="Arial" panose="020B0604020202020204" pitchFamily="34" charset="0"/>
              </a:rPr>
              <a:t>ID:</a:t>
            </a:r>
            <a:r>
              <a:rPr lang="en-GB" sz="900">
                <a:effectLst/>
                <a:latin typeface="Arial" panose="020B0604020202020204" pitchFamily="34" charset="0"/>
                <a:ea typeface="Aptos" panose="020B0004020202020204" pitchFamily="34" charset="0"/>
                <a:cs typeface="Arial" panose="020B0604020202020204" pitchFamily="34" charset="0"/>
              </a:rPr>
              <a:t>2523193</a:t>
            </a:r>
            <a:r>
              <a:rPr lang="en-GB" sz="900">
                <a:effectLst/>
                <a:latin typeface="Arial" panose="020B0604020202020204" pitchFamily="34" charset="0"/>
                <a:cs typeface="Arial" panose="020B0604020202020204" pitchFamily="34" charset="0"/>
              </a:rPr>
              <a:t> </a:t>
            </a:r>
            <a:endParaRPr lang="en-GB" sz="9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endParaRPr lang="en-GB" sz="900" kern="100">
              <a:effectLst/>
              <a:latin typeface="Arial" panose="020B0604020202020204" pitchFamily="34" charset="0"/>
              <a:ea typeface="Aptos" panose="020B0004020202020204" pitchFamily="34" charset="0"/>
              <a:cs typeface="Arial" panose="020B0604020202020204" pitchFamily="34" charset="0"/>
            </a:endParaRPr>
          </a:p>
          <a:p>
            <a:pPr algn="ctr">
              <a:lnSpc>
                <a:spcPct val="90000"/>
              </a:lnSpc>
            </a:pPr>
            <a:endParaRPr lang="en-US" sz="900"/>
          </a:p>
        </p:txBody>
      </p:sp>
      <p:sp>
        <p:nvSpPr>
          <p:cNvPr id="20" name="TextBox 19"/>
          <p:cNvSpPr txBox="1"/>
          <p:nvPr/>
        </p:nvSpPr>
        <p:spPr>
          <a:xfrm>
            <a:off x="5029200" y="6126480"/>
            <a:ext cx="1168910" cy="307777"/>
          </a:xfrm>
          <a:prstGeom prst="rect">
            <a:avLst/>
          </a:prstGeom>
          <a:noFill/>
        </p:spPr>
        <p:txBody>
          <a:bodyPr wrap="none">
            <a:spAutoFit/>
          </a:bodyPr>
          <a:lstStyle/>
          <a:p>
            <a:pPr>
              <a:defRPr sz="1000" i="1"/>
            </a:pPr>
            <a:r>
              <a:rPr dirty="0"/>
              <a:t>(</a:t>
            </a:r>
            <a:r>
              <a:rPr sz="1400" dirty="0"/>
              <a:t>Hayes, 2018)</a:t>
            </a:r>
          </a:p>
        </p:txBody>
      </p:sp>
    </p:spTree>
    <p:extLst>
      <p:ext uri="{BB962C8B-B14F-4D97-AF65-F5344CB8AC3E}">
        <p14:creationId xmlns:p14="http://schemas.microsoft.com/office/powerpoint/2010/main" val="13385992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2BCF5-EE89-5F65-DB82-7E23A0B189AC}"/>
              </a:ext>
            </a:extLst>
          </p:cNvPr>
          <p:cNvSpPr>
            <a:spLocks noGrp="1"/>
          </p:cNvSpPr>
          <p:nvPr>
            <p:ph type="title"/>
          </p:nvPr>
        </p:nvSpPr>
        <p:spPr>
          <a:xfrm>
            <a:off x="571350" y="762001"/>
            <a:ext cx="4000647" cy="1708242"/>
          </a:xfrm>
        </p:spPr>
        <p:txBody>
          <a:bodyPr anchor="ctr">
            <a:normAutofit/>
          </a:bodyPr>
          <a:lstStyle/>
          <a:p>
            <a:r>
              <a:rPr lang="en-GB" sz="3500" kern="0">
                <a:effectLst/>
                <a:latin typeface="Arial" panose="020B0604020202020204" pitchFamily="34" charset="0"/>
                <a:ea typeface="Times New Roman" panose="02020603050405020304" pitchFamily="18" charset="0"/>
                <a:cs typeface="Arial" panose="020B0604020202020204" pitchFamily="34" charset="0"/>
              </a:rPr>
              <a:t>Conclusion</a:t>
            </a:r>
            <a:br>
              <a:rPr lang="en-GB" sz="3500" kern="100">
                <a:effectLst/>
                <a:latin typeface="Arial" panose="020B0604020202020204" pitchFamily="34" charset="0"/>
                <a:ea typeface="Aptos" panose="020B0004020202020204" pitchFamily="34" charset="0"/>
                <a:cs typeface="Arial" panose="020B0604020202020204" pitchFamily="34" charset="0"/>
              </a:rPr>
            </a:br>
            <a:endParaRPr lang="en-US" sz="35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D4036F-C882-0FE2-5405-6FC8C2A40550}"/>
              </a:ext>
            </a:extLst>
          </p:cNvPr>
          <p:cNvSpPr>
            <a:spLocks noGrp="1"/>
          </p:cNvSpPr>
          <p:nvPr>
            <p:ph idx="1"/>
          </p:nvPr>
        </p:nvSpPr>
        <p:spPr>
          <a:xfrm>
            <a:off x="571350" y="2470244"/>
            <a:ext cx="4000647" cy="3769835"/>
          </a:xfrm>
        </p:spPr>
        <p:txBody>
          <a:bodyPr anchor="ctr">
            <a:normAutofit/>
          </a:bodyPr>
          <a:lstStyle/>
          <a:p>
            <a:endParaRPr lang="en-US" sz="1600"/>
          </a:p>
          <a:p>
            <a:r>
              <a:rPr lang="en-GB" sz="1600" kern="0">
                <a:effectLst/>
                <a:latin typeface="Arial" panose="020B0604020202020204" pitchFamily="34" charset="0"/>
                <a:ea typeface="Times New Roman" panose="02020603050405020304" pitchFamily="18" charset="0"/>
                <a:cs typeface="Arial" panose="020B0604020202020204" pitchFamily="34" charset="0"/>
              </a:rPr>
              <a:t>The overall analysis shows that the current NHS reward system is no longer aligned with workforce needs, organisational pressures or modern HRM expectations. Our findings highlight clear gaps between what NHS staff require and what the existing reward structure can provide, directly affecting motivation, performance, and retention.</a:t>
            </a:r>
          </a:p>
          <a:p>
            <a:endParaRPr lang="en-GB" sz="1600" kern="0">
              <a:latin typeface="Arial" panose="020B0604020202020204" pitchFamily="34" charset="0"/>
              <a:ea typeface="Aptos" panose="020B0004020202020204" pitchFamily="34" charset="0"/>
              <a:cs typeface="Arial" panose="020B0604020202020204" pitchFamily="34" charset="0"/>
            </a:endParaRPr>
          </a:p>
          <a:p>
            <a:r>
              <a:rPr lang="en-GB" sz="1600">
                <a:effectLst/>
                <a:latin typeface="Arial" panose="020B0604020202020204" pitchFamily="34" charset="0"/>
                <a:ea typeface="Aptos" panose="020B0004020202020204" pitchFamily="34" charset="0"/>
                <a:cs typeface="Arial" panose="020B0604020202020204" pitchFamily="34" charset="0"/>
              </a:rPr>
              <a:t>JOY DEB </a:t>
            </a:r>
          </a:p>
          <a:p>
            <a:r>
              <a:rPr lang="en-GB" sz="1600" kern="100">
                <a:latin typeface="Arial" panose="020B0604020202020204" pitchFamily="34" charset="0"/>
                <a:ea typeface="Aptos" panose="020B0004020202020204" pitchFamily="34" charset="0"/>
                <a:cs typeface="Arial" panose="020B0604020202020204" pitchFamily="34" charset="0"/>
              </a:rPr>
              <a:t>ID:</a:t>
            </a:r>
            <a:r>
              <a:rPr lang="en-GB" sz="1600">
                <a:effectLst/>
                <a:latin typeface="Arial" panose="020B0604020202020204" pitchFamily="34" charset="0"/>
                <a:ea typeface="Aptos" panose="020B0004020202020204" pitchFamily="34" charset="0"/>
                <a:cs typeface="Arial" panose="020B0604020202020204" pitchFamily="34" charset="0"/>
              </a:rPr>
              <a:t>2505865</a:t>
            </a:r>
            <a:r>
              <a:rPr lang="en-GB" sz="1600">
                <a:effectLst/>
                <a:latin typeface="Arial" panose="020B0604020202020204" pitchFamily="34" charset="0"/>
                <a:cs typeface="Arial" panose="020B0604020202020204" pitchFamily="34" charset="0"/>
              </a:rPr>
              <a:t> </a:t>
            </a:r>
            <a:endParaRPr lang="en-GB" sz="1600" kern="100">
              <a:effectLst/>
              <a:latin typeface="Arial" panose="020B0604020202020204" pitchFamily="34" charset="0"/>
              <a:ea typeface="Aptos" panose="020B0004020202020204" pitchFamily="34" charset="0"/>
              <a:cs typeface="Arial" panose="020B0604020202020204" pitchFamily="34" charset="0"/>
            </a:endParaRPr>
          </a:p>
          <a:p>
            <a:endParaRPr lang="en-US" sz="1600"/>
          </a:p>
        </p:txBody>
      </p:sp>
      <p:pic>
        <p:nvPicPr>
          <p:cNvPr id="14" name="Picture 13" descr="Green and yellow layers">
            <a:extLst>
              <a:ext uri="{FF2B5EF4-FFF2-40B4-BE49-F238E27FC236}">
                <a16:creationId xmlns:a16="http://schemas.microsoft.com/office/drawing/2014/main" id="{33D162A2-CEB8-731B-E232-7F09AC8D0A33}"/>
              </a:ext>
            </a:extLst>
          </p:cNvPr>
          <p:cNvPicPr>
            <a:picLocks noChangeAspect="1"/>
          </p:cNvPicPr>
          <p:nvPr/>
        </p:nvPicPr>
        <p:blipFill>
          <a:blip r:embed="rId2"/>
          <a:srcRect l="28130" r="24984"/>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
        <p:nvSpPr>
          <p:cNvPr id="15" name="TextBox 14"/>
          <p:cNvSpPr txBox="1"/>
          <p:nvPr/>
        </p:nvSpPr>
        <p:spPr>
          <a:xfrm>
            <a:off x="5029200" y="6126480"/>
            <a:ext cx="3486660" cy="307777"/>
          </a:xfrm>
          <a:prstGeom prst="rect">
            <a:avLst/>
          </a:prstGeom>
          <a:noFill/>
        </p:spPr>
        <p:txBody>
          <a:bodyPr wrap="none">
            <a:spAutoFit/>
          </a:bodyPr>
          <a:lstStyle/>
          <a:p>
            <a:pPr>
              <a:defRPr sz="1000" i="1"/>
            </a:pPr>
            <a:r>
              <a:rPr dirty="0"/>
              <a:t>(</a:t>
            </a:r>
            <a:r>
              <a:rPr sz="1400" dirty="0"/>
              <a:t>Armstrong &amp; Brown, 2019; West et al., 2020)</a:t>
            </a:r>
          </a:p>
        </p:txBody>
      </p:sp>
    </p:spTree>
    <p:extLst>
      <p:ext uri="{BB962C8B-B14F-4D97-AF65-F5344CB8AC3E}">
        <p14:creationId xmlns:p14="http://schemas.microsoft.com/office/powerpoint/2010/main" val="2294615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C7917-FDF6-B288-E6FD-0A0679CD1C0C}"/>
              </a:ext>
            </a:extLst>
          </p:cNvPr>
          <p:cNvSpPr>
            <a:spLocks noGrp="1"/>
          </p:cNvSpPr>
          <p:nvPr>
            <p:ph type="title"/>
          </p:nvPr>
        </p:nvSpPr>
        <p:spPr>
          <a:xfrm>
            <a:off x="571352" y="350196"/>
            <a:ext cx="3485178" cy="1624520"/>
          </a:xfrm>
        </p:spPr>
        <p:txBody>
          <a:bodyPr anchor="ctr">
            <a:normAutofit/>
          </a:bodyPr>
          <a:lstStyle/>
          <a:p>
            <a:r>
              <a:rPr lang="en-GB" sz="3500" kern="0">
                <a:effectLst/>
                <a:latin typeface="Arial" panose="020B0604020202020204" pitchFamily="34" charset="0"/>
                <a:ea typeface="Times New Roman" panose="02020603050405020304" pitchFamily="18" charset="0"/>
                <a:cs typeface="Arial" panose="020B0604020202020204" pitchFamily="34" charset="0"/>
              </a:rPr>
              <a:t>Key Takeaways</a:t>
            </a:r>
            <a:br>
              <a:rPr lang="en-GB" sz="3500" kern="100">
                <a:effectLst/>
                <a:latin typeface="Aptos" panose="020B0004020202020204" pitchFamily="34" charset="0"/>
                <a:ea typeface="Aptos" panose="020B0004020202020204" pitchFamily="34" charset="0"/>
                <a:cs typeface="Times New Roman" panose="02020603050405020304" pitchFamily="18" charset="0"/>
              </a:rPr>
            </a:br>
            <a:endParaRPr lang="en-US" sz="3500"/>
          </a:p>
        </p:txBody>
      </p:sp>
      <p:sp>
        <p:nvSpPr>
          <p:cNvPr id="3" name="Content Placeholder 2">
            <a:extLst>
              <a:ext uri="{FF2B5EF4-FFF2-40B4-BE49-F238E27FC236}">
                <a16:creationId xmlns:a16="http://schemas.microsoft.com/office/drawing/2014/main" id="{5ECCC268-FAD4-0B12-37D6-EFB3101787E6}"/>
              </a:ext>
            </a:extLst>
          </p:cNvPr>
          <p:cNvSpPr>
            <a:spLocks noGrp="1"/>
          </p:cNvSpPr>
          <p:nvPr>
            <p:ph idx="1"/>
          </p:nvPr>
        </p:nvSpPr>
        <p:spPr>
          <a:xfrm>
            <a:off x="571351" y="2743200"/>
            <a:ext cx="3485179" cy="3613149"/>
          </a:xfrm>
        </p:spPr>
        <p:txBody>
          <a:bodyPr anchor="ctr">
            <a:normAutofit/>
          </a:bodyPr>
          <a:lstStyle/>
          <a:p>
            <a:pPr>
              <a:lnSpc>
                <a:spcPct val="90000"/>
              </a:lnSpc>
            </a:pPr>
            <a:endParaRPr lang="en-US" sz="1600"/>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NHS reward system needs modernisation</a:t>
            </a:r>
            <a:endParaRPr lang="en-GB" sz="16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Poor rewards negatively impact morale &amp; patient care</a:t>
            </a:r>
            <a:r>
              <a:rPr lang="en-GB" sz="1600">
                <a:effectLst/>
                <a:latin typeface="Arial" panose="020B0604020202020204" pitchFamily="34" charset="0"/>
                <a:cs typeface="Arial" panose="020B0604020202020204" pitchFamily="34" charset="0"/>
              </a:rPr>
              <a:t> </a:t>
            </a: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NHS lags behind private &amp; international competitors</a:t>
            </a:r>
            <a:r>
              <a:rPr lang="en-GB" sz="1600">
                <a:effectLst/>
                <a:latin typeface="Arial" panose="020B0604020202020204" pitchFamily="34" charset="0"/>
                <a:cs typeface="Arial" panose="020B0604020202020204" pitchFamily="34" charset="0"/>
              </a:rPr>
              <a:t> </a:t>
            </a: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Evidence-based HRM solutions can improve retention</a:t>
            </a:r>
            <a:r>
              <a:rPr lang="en-GB" sz="1600">
                <a:effectLst/>
                <a:latin typeface="Arial" panose="020B0604020202020204" pitchFamily="34" charset="0"/>
                <a:cs typeface="Arial" panose="020B0604020202020204" pitchFamily="34" charset="0"/>
              </a:rPr>
              <a:t> </a:t>
            </a: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Implementation must be phased and collaborative</a:t>
            </a:r>
            <a:r>
              <a:rPr lang="en-GB" sz="1600">
                <a:effectLst/>
                <a:latin typeface="Arial" panose="020B0604020202020204" pitchFamily="34" charset="0"/>
                <a:cs typeface="Arial" panose="020B0604020202020204" pitchFamily="34" charset="0"/>
              </a:rPr>
              <a:t> </a:t>
            </a:r>
          </a:p>
          <a:p>
            <a:pPr>
              <a:lnSpc>
                <a:spcPct val="90000"/>
              </a:lnSpc>
            </a:pPr>
            <a:endParaRPr lang="en-GB" sz="1600">
              <a:latin typeface="Arial" panose="020B0604020202020204" pitchFamily="34" charset="0"/>
              <a:cs typeface="Arial" panose="020B0604020202020204" pitchFamily="34" charset="0"/>
            </a:endParaRPr>
          </a:p>
          <a:p>
            <a:pPr>
              <a:lnSpc>
                <a:spcPct val="90000"/>
              </a:lnSpc>
            </a:pPr>
            <a:r>
              <a:rPr lang="en-GB" sz="1600">
                <a:effectLst/>
                <a:latin typeface="Arial" panose="020B0604020202020204" pitchFamily="34" charset="0"/>
                <a:ea typeface="Aptos" panose="020B0004020202020204" pitchFamily="34" charset="0"/>
                <a:cs typeface="Arial" panose="020B0604020202020204" pitchFamily="34" charset="0"/>
              </a:rPr>
              <a:t>JOY DEB </a:t>
            </a:r>
          </a:p>
          <a:p>
            <a:pPr>
              <a:lnSpc>
                <a:spcPct val="90000"/>
              </a:lnSpc>
            </a:pPr>
            <a:r>
              <a:rPr lang="en-GB" sz="1600" kern="100">
                <a:latin typeface="Arial" panose="020B0604020202020204" pitchFamily="34" charset="0"/>
                <a:ea typeface="Aptos" panose="020B0004020202020204" pitchFamily="34" charset="0"/>
                <a:cs typeface="Arial" panose="020B0604020202020204" pitchFamily="34" charset="0"/>
              </a:rPr>
              <a:t>ID:</a:t>
            </a:r>
            <a:r>
              <a:rPr lang="en-GB" sz="1600">
                <a:effectLst/>
                <a:latin typeface="Arial" panose="020B0604020202020204" pitchFamily="34" charset="0"/>
                <a:ea typeface="Aptos" panose="020B0004020202020204" pitchFamily="34" charset="0"/>
                <a:cs typeface="Arial" panose="020B0604020202020204" pitchFamily="34" charset="0"/>
              </a:rPr>
              <a:t>2505865</a:t>
            </a:r>
            <a:r>
              <a:rPr lang="en-GB" sz="1600">
                <a:effectLst/>
                <a:latin typeface="Arial" panose="020B0604020202020204" pitchFamily="34" charset="0"/>
                <a:cs typeface="Arial" panose="020B0604020202020204" pitchFamily="34" charset="0"/>
              </a:rPr>
              <a:t> </a:t>
            </a:r>
            <a:endParaRPr lang="en-GB" sz="16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endParaRPr lang="en-GB" sz="1600">
              <a:effectLst/>
              <a:latin typeface="Arial" panose="020B0604020202020204" pitchFamily="34" charset="0"/>
              <a:cs typeface="Arial" panose="020B0604020202020204" pitchFamily="34" charset="0"/>
            </a:endParaRPr>
          </a:p>
          <a:p>
            <a:pPr>
              <a:lnSpc>
                <a:spcPct val="90000"/>
              </a:lnSpc>
            </a:pPr>
            <a:endParaRPr lang="en-GB" sz="1600">
              <a:latin typeface="Arial" panose="020B0604020202020204" pitchFamily="34" charset="0"/>
              <a:cs typeface="Arial" panose="020B0604020202020204" pitchFamily="34" charset="0"/>
            </a:endParaRPr>
          </a:p>
          <a:p>
            <a:pPr>
              <a:lnSpc>
                <a:spcPct val="90000"/>
              </a:lnSpc>
            </a:pPr>
            <a:endParaRPr lang="en-US" sz="1600">
              <a:latin typeface="Arial" panose="020B0604020202020204" pitchFamily="34" charset="0"/>
              <a:cs typeface="Arial" panose="020B0604020202020204" pitchFamily="34" charset="0"/>
            </a:endParaRPr>
          </a:p>
        </p:txBody>
      </p:sp>
      <p:pic>
        <p:nvPicPr>
          <p:cNvPr id="5" name="Picture 4" descr="Hands holding each other's wrists and interlinked to form a circle">
            <a:extLst>
              <a:ext uri="{FF2B5EF4-FFF2-40B4-BE49-F238E27FC236}">
                <a16:creationId xmlns:a16="http://schemas.microsoft.com/office/drawing/2014/main" id="{E8A2C6D2-DA7D-DFC5-054E-09E951891A02}"/>
              </a:ext>
            </a:extLst>
          </p:cNvPr>
          <p:cNvPicPr>
            <a:picLocks noChangeAspect="1"/>
          </p:cNvPicPr>
          <p:nvPr/>
        </p:nvPicPr>
        <p:blipFill>
          <a:blip r:embed="rId2"/>
          <a:srcRect l="29542" r="25907" b="-2"/>
          <a:stretch>
            <a:fillRect/>
          </a:stretch>
        </p:blipFill>
        <p:spPr>
          <a:xfrm>
            <a:off x="4572000" y="1"/>
            <a:ext cx="4577118" cy="6858000"/>
          </a:xfrm>
          <a:prstGeom prst="rect">
            <a:avLst/>
          </a:prstGeom>
        </p:spPr>
      </p:pic>
      <p:sp>
        <p:nvSpPr>
          <p:cNvPr id="12" name="TextBox 11"/>
          <p:cNvSpPr txBox="1"/>
          <p:nvPr/>
        </p:nvSpPr>
        <p:spPr>
          <a:xfrm>
            <a:off x="5029200" y="6126480"/>
            <a:ext cx="3486660" cy="307777"/>
          </a:xfrm>
          <a:prstGeom prst="rect">
            <a:avLst/>
          </a:prstGeom>
          <a:noFill/>
        </p:spPr>
        <p:txBody>
          <a:bodyPr wrap="none">
            <a:spAutoFit/>
          </a:bodyPr>
          <a:lstStyle/>
          <a:p>
            <a:pPr>
              <a:defRPr sz="1000" i="1"/>
            </a:pPr>
            <a:r>
              <a:rPr dirty="0"/>
              <a:t>(</a:t>
            </a:r>
            <a:r>
              <a:rPr sz="1400" dirty="0"/>
              <a:t>Armstrong &amp; Brown, 2019; West et al., 2020)</a:t>
            </a:r>
          </a:p>
        </p:txBody>
      </p:sp>
    </p:spTree>
    <p:extLst>
      <p:ext uri="{BB962C8B-B14F-4D97-AF65-F5344CB8AC3E}">
        <p14:creationId xmlns:p14="http://schemas.microsoft.com/office/powerpoint/2010/main" val="6405779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25ADC-F85F-C538-A586-3CD39A7729E5}"/>
              </a:ext>
            </a:extLst>
          </p:cNvPr>
          <p:cNvSpPr>
            <a:spLocks noGrp="1"/>
          </p:cNvSpPr>
          <p:nvPr>
            <p:ph type="title"/>
          </p:nvPr>
        </p:nvSpPr>
        <p:spPr/>
        <p:txBody>
          <a:bodyPr>
            <a:normAutofit/>
          </a:bodyPr>
          <a:lstStyle/>
          <a:p>
            <a:r>
              <a:rPr lang="en-GB" sz="3200" kern="1800" dirty="0">
                <a:effectLst/>
                <a:latin typeface="Arial" panose="020B0604020202020204" pitchFamily="34" charset="0"/>
                <a:ea typeface="Times New Roman" panose="02020603050405020304" pitchFamily="18" charset="0"/>
                <a:cs typeface="Arial" panose="020B0604020202020204" pitchFamily="34" charset="0"/>
              </a:rPr>
              <a:t>References</a:t>
            </a:r>
            <a:r>
              <a:rPr lang="en-GB" sz="3200" dirty="0">
                <a:effectLst/>
                <a:latin typeface="Arial" panose="020B0604020202020204" pitchFamily="34" charset="0"/>
                <a:cs typeface="Arial" panose="020B0604020202020204" pitchFamily="34" charset="0"/>
              </a:rPr>
              <a:t>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8D6B08-9FA0-1647-0B60-80EF73098190}"/>
              </a:ext>
            </a:extLst>
          </p:cNvPr>
          <p:cNvSpPr>
            <a:spLocks noGrp="1"/>
          </p:cNvSpPr>
          <p:nvPr>
            <p:ph idx="1"/>
          </p:nvPr>
        </p:nvSpPr>
        <p:spPr>
          <a:xfrm>
            <a:off x="457200" y="1600200"/>
            <a:ext cx="8686800" cy="5257800"/>
          </a:xfrm>
        </p:spPr>
        <p:txBody>
          <a:bodyPr>
            <a:normAutofit fontScale="92500" lnSpcReduction="20000"/>
          </a:bodyPr>
          <a:lstStyle/>
          <a:p>
            <a:endParaRPr lang="en-US" dirty="0">
              <a:latin typeface="Arial" panose="020B0604020202020204" pitchFamily="34" charset="0"/>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Motivation Theories (Herzberg, Equity Theory, Psychological Contract)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Armstrong, M.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Armstrong’s Handbook of Human Resource Management Practice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15th ed. London: Kogan Page.</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Herzberg, F. (1968) ‘One more time: How do you motivate employees?’,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Harvard Business Review</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46(1), pp. 53–62.</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Adams, J. S. (1965) ‘Inequity in social exchange’,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Advances in Experimental Social Psychology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 pp. 267–299.</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Rousseau, D. M. (1995)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Psychological Contracts in Organizations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Thousand Oaks: Sage.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Reward Systems / NHS HRM / Retention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NHS (2023)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Agenda for Change: Pay and Conditions Circular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https://www.nhsemployers.org</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NHS Employers (2022)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Improving Staff Retention in the NHS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https://www.nhsemployers.org</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Buchan, J., Charlesworth, A.,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Gershlick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 &amp; Seccombe, I. (2019)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Staffing Matters, Funding Counts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London: The Health Foundation.</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West, M. &amp; Coia, D. (2019)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Civility and Respect in the NHS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NHS Improvement.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621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D7E6-8D67-6634-9AC0-52537765D036}"/>
              </a:ext>
            </a:extLst>
          </p:cNvPr>
          <p:cNvSpPr>
            <a:spLocks noGrp="1"/>
          </p:cNvSpPr>
          <p:nvPr>
            <p:ph type="title"/>
          </p:nvPr>
        </p:nvSpPr>
        <p:spPr>
          <a:xfrm>
            <a:off x="457200" y="274638"/>
            <a:ext cx="8229600" cy="274002"/>
          </a:xfrm>
        </p:spPr>
        <p:txBody>
          <a:bodyPr>
            <a:normAutofit fontScale="90000"/>
          </a:bodyPr>
          <a:lstStyle/>
          <a:p>
            <a:endParaRPr lang="en-US" dirty="0"/>
          </a:p>
        </p:txBody>
      </p:sp>
      <p:sp>
        <p:nvSpPr>
          <p:cNvPr id="3" name="Content Placeholder 2">
            <a:extLst>
              <a:ext uri="{FF2B5EF4-FFF2-40B4-BE49-F238E27FC236}">
                <a16:creationId xmlns:a16="http://schemas.microsoft.com/office/drawing/2014/main" id="{7844A190-EFBD-07C5-F87D-1F563F4F59AD}"/>
              </a:ext>
            </a:extLst>
          </p:cNvPr>
          <p:cNvSpPr>
            <a:spLocks noGrp="1"/>
          </p:cNvSpPr>
          <p:nvPr>
            <p:ph idx="1"/>
          </p:nvPr>
        </p:nvSpPr>
        <p:spPr>
          <a:xfrm>
            <a:off x="457200" y="548640"/>
            <a:ext cx="8229600" cy="6309360"/>
          </a:xfrm>
        </p:spPr>
        <p:txBody>
          <a:bodyPr>
            <a:norm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Burnout, Wellbeing, Workforce Morale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Maslach, C. &amp; Leiter, M. (2016)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Burnout: A Brief History and How to Prevent It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World Psychiatry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15(2), pp. 103–111.</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West, M. et al.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NHS Workforce and Staff Experience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The King’s Fund.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Total Reward, Flexible Benefits, Recognition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Armstrong, M. &amp; Brown, D. (2019)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Armstrong’s Handbook of Reward Management Practice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6th ed. London: Kogan Page.</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CIPD (2022)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Total Reward Factsheet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CIPD.</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WorldatWork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Strategic Value of Total Rewards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WorldatWork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Research.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Change Management / Stakeholder Engagement / Implementation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Kotter, J. (1996)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Leading Change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Boston: Harvard Business School Press.</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Hayes, J. (2018)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Theory and Practice of Change Management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6th ed. London: Palgrave.</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Freeman, R. E. (1984)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A Stakeholder Approach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Boston: </a:t>
            </a:r>
            <a:r>
              <a:rPr lang="en-GB" sz="1800" kern="0">
                <a:effectLst/>
                <a:latin typeface="Times New Roman" panose="02020603050405020304" pitchFamily="18" charset="0"/>
                <a:ea typeface="Times New Roman" panose="02020603050405020304" pitchFamily="18" charset="0"/>
                <a:cs typeface="Times New Roman" panose="02020603050405020304" pitchFamily="18" charset="0"/>
              </a:rPr>
              <a:t>Pitman.</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847578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C8A65-76A4-BA5A-11A2-528AFA56E332}"/>
              </a:ext>
            </a:extLst>
          </p:cNvPr>
          <p:cNvSpPr>
            <a:spLocks noGrp="1"/>
          </p:cNvSpPr>
          <p:nvPr>
            <p:ph type="title"/>
          </p:nvPr>
        </p:nvSpPr>
        <p:spPr>
          <a:xfrm>
            <a:off x="963930" y="1050595"/>
            <a:ext cx="6056111" cy="1618489"/>
          </a:xfrm>
        </p:spPr>
        <p:txBody>
          <a:bodyPr anchor="ctr">
            <a:normAutofit/>
          </a:bodyPr>
          <a:lstStyle/>
          <a:p>
            <a:endParaRPr lang="en-US" sz="6300"/>
          </a:p>
        </p:txBody>
      </p:sp>
      <p:sp>
        <p:nvSpPr>
          <p:cNvPr id="3" name="Content Placeholder 2">
            <a:extLst>
              <a:ext uri="{FF2B5EF4-FFF2-40B4-BE49-F238E27FC236}">
                <a16:creationId xmlns:a16="http://schemas.microsoft.com/office/drawing/2014/main" id="{0A9393E4-108D-D836-6CC7-C3995D8AB3A7}"/>
              </a:ext>
            </a:extLst>
          </p:cNvPr>
          <p:cNvSpPr>
            <a:spLocks noGrp="1"/>
          </p:cNvSpPr>
          <p:nvPr>
            <p:ph idx="1"/>
          </p:nvPr>
        </p:nvSpPr>
        <p:spPr>
          <a:xfrm>
            <a:off x="963930" y="2969469"/>
            <a:ext cx="6056111" cy="2800395"/>
          </a:xfrm>
        </p:spPr>
        <p:txBody>
          <a:bodyPr anchor="t">
            <a:normAutofit/>
          </a:bodyPr>
          <a:lstStyle/>
          <a:p>
            <a:endParaRPr lang="en-US" sz="2100" dirty="0"/>
          </a:p>
          <a:p>
            <a:endParaRPr lang="en-US" sz="2100" dirty="0"/>
          </a:p>
          <a:p>
            <a:endParaRPr lang="en-US" sz="2100" dirty="0"/>
          </a:p>
          <a:p>
            <a:pPr marL="0" indent="0">
              <a:buNone/>
            </a:pPr>
            <a:r>
              <a:rPr lang="en-US" sz="2400" dirty="0">
                <a:latin typeface="Arial" panose="020B0604020202020204" pitchFamily="34" charset="0"/>
                <a:cs typeface="Arial" panose="020B0604020202020204" pitchFamily="34" charset="0"/>
              </a:rPr>
              <a:t>                           THANK YOU</a:t>
            </a:r>
          </a:p>
          <a:p>
            <a:pPr marL="0" indent="0">
              <a:buNone/>
            </a:pPr>
            <a:r>
              <a:rPr lang="en-US" sz="2400" dirty="0">
                <a:latin typeface="Arial" panose="020B0604020202020204" pitchFamily="34" charset="0"/>
                <a:cs typeface="Arial" panose="020B0604020202020204" pitchFamily="34" charset="0"/>
              </a:rPr>
              <a:t>                  Group 5 Presentation</a:t>
            </a:r>
          </a:p>
          <a:p>
            <a:pPr marL="0" indent="0">
              <a:buNone/>
            </a:pPr>
            <a:r>
              <a:rPr lang="en-US" sz="2400" dirty="0">
                <a:latin typeface="Arial" panose="020B0604020202020204" pitchFamily="34" charset="0"/>
                <a:cs typeface="Arial" panose="020B0604020202020204" pitchFamily="34" charset="0"/>
              </a:rPr>
              <a:t>                NHS Compensation &amp; Rewards</a:t>
            </a:r>
          </a:p>
        </p:txBody>
      </p:sp>
    </p:spTree>
    <p:extLst>
      <p:ext uri="{BB962C8B-B14F-4D97-AF65-F5344CB8AC3E}">
        <p14:creationId xmlns:p14="http://schemas.microsoft.com/office/powerpoint/2010/main" val="3088500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298</TotalTime>
  <Words>1684</Words>
  <Application>Microsoft Office PowerPoint</Application>
  <PresentationFormat>On-screen Show (4:3)</PresentationFormat>
  <Paragraphs>264</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Arial</vt:lpstr>
      <vt:lpstr>Calibri</vt:lpstr>
      <vt:lpstr>Symbol</vt:lpstr>
      <vt:lpstr>Times New Roman</vt:lpstr>
      <vt:lpstr>Office Theme</vt:lpstr>
      <vt:lpstr>Human Capital Management </vt:lpstr>
      <vt:lpstr>Introduction</vt:lpstr>
      <vt:lpstr>What Are Compensation &amp; Rewards?</vt:lpstr>
      <vt:lpstr>Why Compensation &amp; Rewards Matter in the NHS</vt:lpstr>
      <vt:lpstr>Link to the NHS People Plan</vt:lpstr>
      <vt:lpstr>Current Challenges</vt:lpstr>
      <vt:lpstr>Pay Disparities</vt:lpstr>
      <vt:lpstr>Agenda for Change Limitations</vt:lpstr>
      <vt:lpstr>  Root Causes of Reward System Issues  Structural Constraints (Agenda for Change Limitations) </vt:lpstr>
      <vt:lpstr>Funding Policy &amp; Real-Terms Pay Decline </vt:lpstr>
      <vt:lpstr>Cultural &amp; Recognition Gaps </vt:lpstr>
      <vt:lpstr>Workforce Shortages &amp; Labour-Market Pressure </vt:lpstr>
      <vt:lpstr>Misalignment Between Reward Strategy &amp; Modern Work Expectations </vt:lpstr>
      <vt:lpstr>PowerPoint Presentation</vt:lpstr>
      <vt:lpstr>Equity Theory</vt:lpstr>
      <vt:lpstr>Morale, Burnout &amp; Absenteeism </vt:lpstr>
      <vt:lpstr>Impact on Patient Outcomes </vt:lpstr>
      <vt:lpstr>NHS vs Private Healthcare (Benchmarking) </vt:lpstr>
      <vt:lpstr>International Comparison &amp; Key Insights </vt:lpstr>
      <vt:lpstr>Evidence-Based HRM Solutions Overview </vt:lpstr>
      <vt:lpstr>Innovative Reward Strategies </vt:lpstr>
      <vt:lpstr>Flexible Benefits </vt:lpstr>
      <vt:lpstr>Pay Progression &amp; Recognition </vt:lpstr>
      <vt:lpstr>Non-Financial Rewards </vt:lpstr>
      <vt:lpstr>Implementation Considerations: Cost &amp; Change Management </vt:lpstr>
      <vt:lpstr>Stakeholder Engagement </vt:lpstr>
      <vt:lpstr>Risks &amp; Mitigation </vt:lpstr>
      <vt:lpstr>Conclusion </vt:lpstr>
      <vt:lpstr>Key Takeaways </vt:lpstr>
      <vt:lpstr>References </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HP</dc:creator>
  <cp:keywords/>
  <dc:description>generated using python-pptx</dc:description>
  <cp:lastModifiedBy>HP</cp:lastModifiedBy>
  <cp:revision>159</cp:revision>
  <cp:lastPrinted>2026-02-23T11:42:47Z</cp:lastPrinted>
  <dcterms:created xsi:type="dcterms:W3CDTF">2013-01-27T09:14:16Z</dcterms:created>
  <dcterms:modified xsi:type="dcterms:W3CDTF">2026-03-06T22:10:18Z</dcterms:modified>
  <cp:category/>
</cp:coreProperties>
</file>