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2" r:id="rId1"/>
  </p:sldMasterIdLst>
  <p:notesMasterIdLst>
    <p:notesMasterId r:id="rId4"/>
  </p:notesMasterIdLst>
  <p:sldIdLst>
    <p:sldId id="258" r:id="rId2"/>
    <p:sldId id="259" r:id="rId3"/>
  </p:sldIdLst>
  <p:sldSz cx="43891200" cy="32918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132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6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70"/>
    <p:restoredTop sz="92912"/>
  </p:normalViewPr>
  <p:slideViewPr>
    <p:cSldViewPr snapToGrid="0" snapToObjects="1" showGuides="1">
      <p:cViewPr>
        <p:scale>
          <a:sx n="23" d="100"/>
          <a:sy n="23" d="100"/>
        </p:scale>
        <p:origin x="2088" y="112"/>
      </p:cViewPr>
      <p:guideLst>
        <p:guide orient="horz" pos="10368"/>
        <p:guide pos="132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0A9B90-457C-2043-86E4-3C0F375A2571}" type="datetimeFigureOut">
              <a:rPr lang="en-US" smtClean="0"/>
              <a:t>5/27/21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32FAFE-2C0F-2A4D-8FA4-03291564AE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350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32FAFE-2C0F-2A4D-8FA4-03291564AE5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617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90752" y="11456371"/>
            <a:ext cx="33309696" cy="7900416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16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02703" y="20892211"/>
            <a:ext cx="24485803" cy="5951491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91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194560" indent="0" algn="ctr">
              <a:buNone/>
              <a:defRPr sz="9120"/>
            </a:lvl2pPr>
            <a:lvl3pPr marL="4389120" indent="0" algn="ctr">
              <a:buNone/>
              <a:defRPr sz="8640"/>
            </a:lvl3pPr>
            <a:lvl4pPr marL="6583680" indent="0" algn="ctr">
              <a:buNone/>
              <a:defRPr sz="7680"/>
            </a:lvl4pPr>
            <a:lvl5pPr marL="8778240" indent="0" algn="ctr">
              <a:buNone/>
              <a:defRPr sz="7680"/>
            </a:lvl5pPr>
            <a:lvl6pPr marL="10972800" indent="0" algn="ctr">
              <a:buNone/>
              <a:defRPr sz="7680"/>
            </a:lvl6pPr>
            <a:lvl7pPr marL="13167360" indent="0" algn="ctr">
              <a:buNone/>
              <a:defRPr sz="7680"/>
            </a:lvl7pPr>
            <a:lvl8pPr marL="15361920" indent="0" algn="ctr">
              <a:buNone/>
              <a:defRPr sz="7680"/>
            </a:lvl8pPr>
            <a:lvl9pPr marL="17556480" indent="0" algn="ctr">
              <a:buNone/>
              <a:defRPr sz="768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892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644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0835" y="11456371"/>
            <a:ext cx="33313421" cy="7900416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16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2703" y="20891832"/>
            <a:ext cx="24485803" cy="6072394"/>
          </a:xfrm>
        </p:spPr>
        <p:txBody>
          <a:bodyPr anchor="t" anchorCtr="1">
            <a:normAutofit/>
          </a:bodyPr>
          <a:lstStyle>
            <a:lvl1pPr marL="0" indent="0">
              <a:buNone/>
              <a:defRPr sz="9120">
                <a:solidFill>
                  <a:schemeClr val="tx1"/>
                </a:solidFill>
              </a:defRPr>
            </a:lvl1pPr>
            <a:lvl2pPr marL="2194560" indent="0">
              <a:buNone/>
              <a:defRPr sz="9120">
                <a:solidFill>
                  <a:schemeClr val="tx1">
                    <a:tint val="75000"/>
                  </a:schemeClr>
                </a:solidFill>
              </a:defRPr>
            </a:lvl2pPr>
            <a:lvl3pPr marL="4389120" indent="0">
              <a:buNone/>
              <a:defRPr sz="8640">
                <a:solidFill>
                  <a:schemeClr val="tx1">
                    <a:tint val="75000"/>
                  </a:schemeClr>
                </a:solidFill>
              </a:defRPr>
            </a:lvl3pPr>
            <a:lvl4pPr marL="658368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4pPr>
            <a:lvl5pPr marL="877824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5pPr>
            <a:lvl6pPr marL="1097280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6pPr>
            <a:lvl7pPr marL="1316736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7pPr>
            <a:lvl8pPr marL="1536192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8pPr>
            <a:lvl9pPr marL="1755648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170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90750" y="12662611"/>
            <a:ext cx="15782510" cy="148895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17938" y="12662611"/>
            <a:ext cx="15794477" cy="148895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003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90747" y="11104485"/>
            <a:ext cx="15782515" cy="3379618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9120" b="0" cap="all" spc="480" baseline="0">
                <a:solidFill>
                  <a:schemeClr val="tx2"/>
                </a:solidFill>
              </a:defRPr>
            </a:lvl1pPr>
            <a:lvl2pPr marL="2194560" indent="0">
              <a:buNone/>
              <a:defRPr sz="9120" b="1"/>
            </a:lvl2pPr>
            <a:lvl3pPr marL="4389120" indent="0">
              <a:buNone/>
              <a:defRPr sz="8640" b="1"/>
            </a:lvl3pPr>
            <a:lvl4pPr marL="6583680" indent="0">
              <a:buNone/>
              <a:defRPr sz="7680" b="1"/>
            </a:lvl4pPr>
            <a:lvl5pPr marL="8778240" indent="0">
              <a:buNone/>
              <a:defRPr sz="7680" b="1"/>
            </a:lvl5pPr>
            <a:lvl6pPr marL="10972800" indent="0">
              <a:buNone/>
              <a:defRPr sz="7680" b="1"/>
            </a:lvl6pPr>
            <a:lvl7pPr marL="13167360" indent="0">
              <a:buNone/>
              <a:defRPr sz="7680" b="1"/>
            </a:lvl7pPr>
            <a:lvl8pPr marL="15361920" indent="0">
              <a:buNone/>
              <a:defRPr sz="7680" b="1"/>
            </a:lvl8pPr>
            <a:lvl9pPr marL="17556480" indent="0">
              <a:buNone/>
              <a:defRPr sz="7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90747" y="15087600"/>
            <a:ext cx="15782515" cy="124645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817938" y="15087600"/>
            <a:ext cx="15794477" cy="12464525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22817938" y="11104485"/>
            <a:ext cx="15794477" cy="3379618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9120" b="0" cap="all" spc="480" baseline="0">
                <a:solidFill>
                  <a:schemeClr val="tx2"/>
                </a:solidFill>
              </a:defRPr>
            </a:lvl1pPr>
            <a:lvl2pPr marL="2194560" indent="0">
              <a:buNone/>
              <a:defRPr sz="9120" b="1"/>
            </a:lvl2pPr>
            <a:lvl3pPr marL="4389120" indent="0">
              <a:buNone/>
              <a:defRPr sz="8640" b="1"/>
            </a:lvl3pPr>
            <a:lvl4pPr marL="6583680" indent="0">
              <a:buNone/>
              <a:defRPr sz="7680" b="1"/>
            </a:lvl4pPr>
            <a:lvl5pPr marL="8778240" indent="0">
              <a:buNone/>
              <a:defRPr sz="7680" b="1"/>
            </a:lvl5pPr>
            <a:lvl6pPr marL="10972800" indent="0">
              <a:buNone/>
              <a:defRPr sz="7680" b="1"/>
            </a:lvl6pPr>
            <a:lvl7pPr marL="13167360" indent="0">
              <a:buNone/>
              <a:defRPr sz="7680" b="1"/>
            </a:lvl7pPr>
            <a:lvl8pPr marL="15361920" indent="0">
              <a:buNone/>
              <a:defRPr sz="7680" b="1"/>
            </a:lvl8pPr>
            <a:lvl9pPr marL="17556480" indent="0">
              <a:buNone/>
              <a:defRPr sz="7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471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817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753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21945600" y="0"/>
            <a:ext cx="21945600" cy="32918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5375" y="10770381"/>
            <a:ext cx="15794851" cy="5479186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1008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49888" y="3862426"/>
            <a:ext cx="17337024" cy="25193549"/>
          </a:xfrm>
        </p:spPr>
        <p:txBody>
          <a:bodyPr>
            <a:normAutofit/>
          </a:bodyPr>
          <a:lstStyle>
            <a:lvl1pPr>
              <a:defRPr sz="9120">
                <a:solidFill>
                  <a:schemeClr val="tx1"/>
                </a:solidFill>
              </a:defRPr>
            </a:lvl1pPr>
            <a:lvl2pPr>
              <a:defRPr sz="7680">
                <a:solidFill>
                  <a:schemeClr val="tx1"/>
                </a:solidFill>
              </a:defRPr>
            </a:lvl2pPr>
            <a:lvl3pPr>
              <a:defRPr sz="7680">
                <a:solidFill>
                  <a:schemeClr val="tx1"/>
                </a:solidFill>
              </a:defRPr>
            </a:lvl3pPr>
            <a:lvl4pPr>
              <a:defRPr sz="7680">
                <a:solidFill>
                  <a:schemeClr val="tx1"/>
                </a:solidFill>
              </a:defRPr>
            </a:lvl4pPr>
            <a:lvl5pPr>
              <a:defRPr sz="7680">
                <a:solidFill>
                  <a:schemeClr val="tx1"/>
                </a:solidFill>
              </a:defRPr>
            </a:lvl5pPr>
            <a:lvl6pPr>
              <a:defRPr sz="7680"/>
            </a:lvl6pPr>
            <a:lvl7pPr>
              <a:defRPr sz="7680"/>
            </a:lvl7pPr>
            <a:lvl8pPr>
              <a:defRPr sz="7680"/>
            </a:lvl8pPr>
            <a:lvl9pPr>
              <a:defRPr sz="768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42232" y="17039606"/>
            <a:ext cx="13661136" cy="10531373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7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2194560" indent="0">
              <a:buNone/>
              <a:defRPr sz="6720"/>
            </a:lvl2pPr>
            <a:lvl3pPr marL="4389120" indent="0">
              <a:buNone/>
              <a:defRPr sz="5760"/>
            </a:lvl3pPr>
            <a:lvl4pPr marL="6583680" indent="0">
              <a:buNone/>
              <a:defRPr sz="4800"/>
            </a:lvl4pPr>
            <a:lvl5pPr marL="8778240" indent="0">
              <a:buNone/>
              <a:defRPr sz="4800"/>
            </a:lvl5pPr>
            <a:lvl6pPr marL="10972800" indent="0">
              <a:buNone/>
              <a:defRPr sz="4800"/>
            </a:lvl6pPr>
            <a:lvl7pPr marL="13167360" indent="0">
              <a:buNone/>
              <a:defRPr sz="4800"/>
            </a:lvl7pPr>
            <a:lvl8pPr marL="15361920" indent="0">
              <a:buNone/>
              <a:defRPr sz="4800"/>
            </a:lvl8pPr>
            <a:lvl9pPr marL="17556480" indent="0">
              <a:buNone/>
              <a:defRPr sz="48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3075375" y="29933798"/>
            <a:ext cx="18270710" cy="1536192"/>
          </a:xfrm>
        </p:spPr>
        <p:txBody>
          <a:bodyPr>
            <a:normAutofit/>
          </a:bodyPr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58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2384" y="10770374"/>
            <a:ext cx="15800832" cy="54864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1008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945603" y="0"/>
            <a:ext cx="21967550" cy="32918400"/>
          </a:xfrm>
          <a:solidFill>
            <a:schemeClr val="bg1"/>
          </a:solidFill>
        </p:spPr>
        <p:txBody>
          <a:bodyPr anchor="t"/>
          <a:lstStyle>
            <a:lvl1pPr marL="0" indent="0">
              <a:buNone/>
              <a:defRPr sz="15360">
                <a:solidFill>
                  <a:schemeClr val="tx1"/>
                </a:solidFill>
              </a:defRPr>
            </a:lvl1pPr>
            <a:lvl2pPr marL="2194560" indent="0">
              <a:buNone/>
              <a:defRPr sz="13440"/>
            </a:lvl2pPr>
            <a:lvl3pPr marL="4389120" indent="0">
              <a:buNone/>
              <a:defRPr sz="11520"/>
            </a:lvl3pPr>
            <a:lvl4pPr marL="6583680" indent="0">
              <a:buNone/>
              <a:defRPr sz="9600"/>
            </a:lvl4pPr>
            <a:lvl5pPr marL="8778240" indent="0">
              <a:buNone/>
              <a:defRPr sz="9600"/>
            </a:lvl5pPr>
            <a:lvl6pPr marL="10972800" indent="0">
              <a:buNone/>
              <a:defRPr sz="9600"/>
            </a:lvl6pPr>
            <a:lvl7pPr marL="13167360" indent="0">
              <a:buNone/>
              <a:defRPr sz="9600"/>
            </a:lvl7pPr>
            <a:lvl8pPr marL="15361920" indent="0">
              <a:buNone/>
              <a:defRPr sz="9600"/>
            </a:lvl8pPr>
            <a:lvl9pPr marL="17556480" indent="0">
              <a:buNone/>
              <a:defRPr sz="9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42232" y="17039613"/>
            <a:ext cx="13661136" cy="10531378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7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2194560" indent="0">
              <a:buNone/>
              <a:defRPr sz="6720"/>
            </a:lvl2pPr>
            <a:lvl3pPr marL="4389120" indent="0">
              <a:buNone/>
              <a:defRPr sz="5760"/>
            </a:lvl3pPr>
            <a:lvl4pPr marL="6583680" indent="0">
              <a:buNone/>
              <a:defRPr sz="4800"/>
            </a:lvl4pPr>
            <a:lvl5pPr marL="8778240" indent="0">
              <a:buNone/>
              <a:defRPr sz="4800"/>
            </a:lvl5pPr>
            <a:lvl6pPr marL="10972800" indent="0">
              <a:buNone/>
              <a:defRPr sz="4800"/>
            </a:lvl6pPr>
            <a:lvl7pPr marL="13167360" indent="0">
              <a:buNone/>
              <a:defRPr sz="4800"/>
            </a:lvl7pPr>
            <a:lvl8pPr marL="15361920" indent="0">
              <a:buNone/>
              <a:defRPr sz="4800"/>
            </a:lvl8pPr>
            <a:lvl9pPr marL="17556480" indent="0">
              <a:buNone/>
              <a:defRPr sz="48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072384" y="29933798"/>
            <a:ext cx="18258739" cy="1536192"/>
          </a:xfrm>
        </p:spPr>
        <p:txBody>
          <a:bodyPr>
            <a:normAutofit/>
          </a:bodyPr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623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489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151203" y="4498848"/>
            <a:ext cx="5059037" cy="239207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09021" y="4498848"/>
            <a:ext cx="22637635" cy="2392070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722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09018" y="4630522"/>
            <a:ext cx="28501224" cy="5705856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09018" y="12662619"/>
            <a:ext cx="28501224" cy="14889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8698926" y="29946317"/>
            <a:ext cx="9913488" cy="155504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8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FC28162-1CBF-1F44-9454-05FFA1C45712}" type="datetimeFigureOut">
              <a:rPr lang="en-US" smtClean="0"/>
              <a:pPr/>
              <a:t>5/27/21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90747" y="29933798"/>
            <a:ext cx="21871987" cy="15361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8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552538" y="29846016"/>
            <a:ext cx="1755648" cy="1755648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5280" spc="0" baseline="0">
                <a:solidFill>
                  <a:srgbClr val="FFFFFF"/>
                </a:solidFill>
              </a:defRPr>
            </a:lvl1pPr>
          </a:lstStyle>
          <a:p>
            <a:fld id="{B845230D-444C-6042-A8AB-03B9471512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896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4389120" rtl="0" eaLnBrk="1" latinLnBrk="0" hangingPunct="1">
        <a:lnSpc>
          <a:spcPct val="90000"/>
        </a:lnSpc>
        <a:spcBef>
          <a:spcPct val="0"/>
        </a:spcBef>
        <a:buNone/>
        <a:defRPr sz="12480" kern="1200" cap="all" spc="96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097280" indent="-1097280" algn="l" defTabSz="4389120" rtl="0" eaLnBrk="1" latinLnBrk="0" hangingPunct="1">
        <a:lnSpc>
          <a:spcPct val="100000"/>
        </a:lnSpc>
        <a:spcBef>
          <a:spcPts val="4800"/>
        </a:spcBef>
        <a:buClr>
          <a:schemeClr val="accent2"/>
        </a:buClr>
        <a:buFont typeface="Arial" panose="020B0604020202020204" pitchFamily="34" charset="0"/>
        <a:buChar char="•"/>
        <a:defRPr sz="864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2194560" indent="-1097280" algn="l" defTabSz="4389120" rtl="0" eaLnBrk="1" latinLnBrk="0" hangingPunct="1">
        <a:lnSpc>
          <a:spcPct val="100000"/>
        </a:lnSpc>
        <a:spcBef>
          <a:spcPts val="4800"/>
        </a:spcBef>
        <a:buClr>
          <a:schemeClr val="accent2"/>
        </a:buClr>
        <a:buFont typeface="Arial" panose="020B0604020202020204" pitchFamily="34" charset="0"/>
        <a:buChar char="•"/>
        <a:defRPr sz="768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3291840" indent="-1097280" algn="l" defTabSz="4389120" rtl="0" eaLnBrk="1" latinLnBrk="0" hangingPunct="1">
        <a:lnSpc>
          <a:spcPct val="100000"/>
        </a:lnSpc>
        <a:spcBef>
          <a:spcPts val="4800"/>
        </a:spcBef>
        <a:buClr>
          <a:schemeClr val="accent2"/>
        </a:buClr>
        <a:buFont typeface="Arial" panose="020B0604020202020204" pitchFamily="34" charset="0"/>
        <a:buChar char="•"/>
        <a:defRPr sz="768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4389120" indent="-1097280" algn="l" defTabSz="4389120" rtl="0" eaLnBrk="1" latinLnBrk="0" hangingPunct="1">
        <a:lnSpc>
          <a:spcPct val="100000"/>
        </a:lnSpc>
        <a:spcBef>
          <a:spcPts val="4800"/>
        </a:spcBef>
        <a:buClr>
          <a:schemeClr val="accent2"/>
        </a:buClr>
        <a:buFont typeface="Arial" panose="020B0604020202020204" pitchFamily="34" charset="0"/>
        <a:buChar char="•"/>
        <a:defRPr sz="768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5486400" indent="-1097280" algn="l" defTabSz="4389120" rtl="0" eaLnBrk="1" latinLnBrk="0" hangingPunct="1">
        <a:lnSpc>
          <a:spcPct val="100000"/>
        </a:lnSpc>
        <a:spcBef>
          <a:spcPts val="4800"/>
        </a:spcBef>
        <a:buClr>
          <a:schemeClr val="accent2"/>
        </a:buClr>
        <a:buFont typeface="Arial" panose="020B0604020202020204" pitchFamily="34" charset="0"/>
        <a:buChar char="•"/>
        <a:defRPr sz="768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6309360" indent="-1097280" algn="l" defTabSz="4389120" rtl="0" eaLnBrk="1" latinLnBrk="0" hangingPunct="1">
        <a:lnSpc>
          <a:spcPct val="100000"/>
        </a:lnSpc>
        <a:spcBef>
          <a:spcPts val="4800"/>
        </a:spcBef>
        <a:buClr>
          <a:schemeClr val="accent2"/>
        </a:buClr>
        <a:buFont typeface="Arial" panose="020B0604020202020204" pitchFamily="34" charset="0"/>
        <a:buChar char="•"/>
        <a:defRPr sz="7680" kern="1200">
          <a:solidFill>
            <a:schemeClr val="tx1"/>
          </a:solidFill>
          <a:latin typeface="+mn-lt"/>
          <a:ea typeface="+mn-ea"/>
          <a:cs typeface="+mn-cs"/>
        </a:defRPr>
      </a:lvl6pPr>
      <a:lvl7pPr marL="7132320" indent="-1097280" algn="l" defTabSz="4389120" rtl="0" eaLnBrk="1" latinLnBrk="0" hangingPunct="1">
        <a:lnSpc>
          <a:spcPct val="100000"/>
        </a:lnSpc>
        <a:spcBef>
          <a:spcPts val="4800"/>
        </a:spcBef>
        <a:buClr>
          <a:schemeClr val="accent2"/>
        </a:buClr>
        <a:buFont typeface="Arial" panose="020B0604020202020204" pitchFamily="34" charset="0"/>
        <a:buChar char="•"/>
        <a:defRPr sz="7680" kern="1200">
          <a:solidFill>
            <a:schemeClr val="tx1"/>
          </a:solidFill>
          <a:latin typeface="+mn-lt"/>
          <a:ea typeface="+mn-ea"/>
          <a:cs typeface="+mn-cs"/>
        </a:defRPr>
      </a:lvl7pPr>
      <a:lvl8pPr marL="7955280" indent="-1097280" algn="l" defTabSz="4389120" rtl="0" eaLnBrk="1" latinLnBrk="0" hangingPunct="1">
        <a:lnSpc>
          <a:spcPct val="100000"/>
        </a:lnSpc>
        <a:spcBef>
          <a:spcPts val="4800"/>
        </a:spcBef>
        <a:buClr>
          <a:schemeClr val="accent2"/>
        </a:buClr>
        <a:buFont typeface="Arial" panose="020B0604020202020204" pitchFamily="34" charset="0"/>
        <a:buChar char="•"/>
        <a:defRPr sz="768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8778240" indent="-1097280" algn="l" defTabSz="4389120" rtl="0" eaLnBrk="1" latinLnBrk="0" hangingPunct="1">
        <a:lnSpc>
          <a:spcPct val="100000"/>
        </a:lnSpc>
        <a:spcBef>
          <a:spcPts val="4800"/>
        </a:spcBef>
        <a:buClr>
          <a:schemeClr val="accent2"/>
        </a:buClr>
        <a:buFont typeface="Arial" panose="020B0604020202020204" pitchFamily="34" charset="0"/>
        <a:buChar char="•"/>
        <a:defRPr sz="768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 Same Side Corner Rectangle 8"/>
          <p:cNvSpPr/>
          <p:nvPr/>
        </p:nvSpPr>
        <p:spPr>
          <a:xfrm>
            <a:off x="606989" y="477204"/>
            <a:ext cx="42564833" cy="5057295"/>
          </a:xfrm>
          <a:prstGeom prst="round2SameRect">
            <a:avLst/>
          </a:prstGeom>
          <a:solidFill>
            <a:schemeClr val="accent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4490166" y="135777"/>
            <a:ext cx="38117229" cy="6447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182877" tIns="91439" rIns="182877" bIns="91439">
            <a:prstTxWarp prst="textNoShape">
              <a:avLst/>
            </a:prstTxWarp>
            <a:spAutoFit/>
          </a:bodyPr>
          <a:lstStyle/>
          <a:p>
            <a:pPr algn="ctr" defTabSz="5751513" eaLnBrk="0" hangingPunct="0">
              <a:lnSpc>
                <a:spcPts val="9000"/>
              </a:lnSpc>
              <a:spcAft>
                <a:spcPts val="600"/>
              </a:spcAft>
            </a:pPr>
            <a:endParaRPr lang="en-US" sz="8000" b="1" cap="all" dirty="0">
              <a:latin typeface="Verdana"/>
              <a:cs typeface="Verdana"/>
            </a:endParaRPr>
          </a:p>
          <a:p>
            <a:pPr algn="ctr" defTabSz="5751513" eaLnBrk="0" hangingPunct="0">
              <a:lnSpc>
                <a:spcPts val="9000"/>
              </a:lnSpc>
              <a:spcAft>
                <a:spcPts val="600"/>
              </a:spcAft>
            </a:pPr>
            <a:r>
              <a:rPr lang="en-US" sz="7200" b="1" cap="all" dirty="0">
                <a:latin typeface="Verdana"/>
                <a:cs typeface="Verdana"/>
              </a:rPr>
              <a:t>WHERE &amp; HOW PARENTS PLAY OUTDOORS with THEIR PRESCHOOLERS &amp; their understanding on EARLY YEARS PHYSICAL ACTIVITY</a:t>
            </a:r>
            <a:br>
              <a:rPr lang="en-US" sz="6000" dirty="0">
                <a:latin typeface="Verdana"/>
                <a:ea typeface="Times New Roman" pitchFamily="-65" charset="0"/>
                <a:cs typeface="Verdana"/>
              </a:rPr>
            </a:br>
            <a:r>
              <a:rPr lang="en-US" sz="6000" dirty="0">
                <a:latin typeface="Verdana"/>
                <a:ea typeface="Times New Roman" pitchFamily="-65" charset="0"/>
                <a:cs typeface="Verdana"/>
              </a:rPr>
              <a:t>Pippa Matthews, University of Wales Trinity Saint David</a:t>
            </a:r>
            <a:endParaRPr lang="en-US" sz="6000" baseline="30000" dirty="0">
              <a:latin typeface="Verdana"/>
              <a:ea typeface="Arial" pitchFamily="-65" charset="0"/>
              <a:cs typeface="Verdana"/>
            </a:endParaRPr>
          </a:p>
          <a:p>
            <a:pPr algn="ctr" defTabSz="5751513" eaLnBrk="0" hangingPunct="0"/>
            <a:endParaRPr lang="en-US" sz="5700" dirty="0">
              <a:ea typeface="Arial" pitchFamily="-65" charset="0"/>
              <a:cs typeface="Arial" pitchFamily="-65" charset="0"/>
            </a:endParaRPr>
          </a:p>
          <a:p>
            <a:pPr algn="ctr" defTabSz="5751513" eaLnBrk="0" hangingPunct="0"/>
            <a:endParaRPr lang="en-US" sz="4000" dirty="0">
              <a:ea typeface="Arial" pitchFamily="-65" charset="0"/>
              <a:cs typeface="Arial" pitchFamily="-65" charset="0"/>
            </a:endParaRPr>
          </a:p>
        </p:txBody>
      </p:sp>
      <p:sp>
        <p:nvSpPr>
          <p:cNvPr id="22" name="Round Same Side Corner Rectangle 21"/>
          <p:cNvSpPr/>
          <p:nvPr/>
        </p:nvSpPr>
        <p:spPr>
          <a:xfrm>
            <a:off x="522740" y="6146814"/>
            <a:ext cx="12664440" cy="1584387"/>
          </a:xfrm>
          <a:prstGeom prst="round2SameRect">
            <a:avLst/>
          </a:prstGeom>
          <a:solidFill>
            <a:schemeClr val="accent4"/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/>
          <p:cNvSpPr txBox="1"/>
          <p:nvPr/>
        </p:nvSpPr>
        <p:spPr>
          <a:xfrm>
            <a:off x="816233" y="6540435"/>
            <a:ext cx="1248473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Verdana"/>
                <a:cs typeface="Verdana"/>
              </a:rPr>
              <a:t>BACKGROUND</a:t>
            </a:r>
          </a:p>
        </p:txBody>
      </p:sp>
      <p:sp>
        <p:nvSpPr>
          <p:cNvPr id="26" name="Round Same Side Corner Rectangle 25"/>
          <p:cNvSpPr/>
          <p:nvPr/>
        </p:nvSpPr>
        <p:spPr>
          <a:xfrm>
            <a:off x="30471455" y="6063242"/>
            <a:ext cx="12666792" cy="1724538"/>
          </a:xfrm>
          <a:prstGeom prst="round2SameRect">
            <a:avLst/>
          </a:prstGeom>
          <a:solidFill>
            <a:schemeClr val="accent4"/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30633013" y="6541857"/>
            <a:ext cx="1257300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5000" b="1" dirty="0">
                <a:solidFill>
                  <a:srgbClr val="0D0D0D"/>
                </a:solidFill>
                <a:latin typeface="Verdana"/>
                <a:cs typeface="Verdana"/>
              </a:rPr>
              <a:t>PRELIMINARY RESULTS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0476441" y="7802681"/>
            <a:ext cx="12666792" cy="12926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lIns="274320" tIns="274320" rIns="274320" bIns="274320" rtlCol="0">
            <a:spAutoFit/>
          </a:bodyPr>
          <a:lstStyle/>
          <a:p>
            <a:pPr algn="ctr"/>
            <a:r>
              <a:rPr lang="en-US" sz="4800" dirty="0">
                <a:latin typeface="Verdana"/>
                <a:cs typeface="Verdana"/>
              </a:rPr>
              <a:t>Emerging Themes</a:t>
            </a:r>
          </a:p>
        </p:txBody>
      </p:sp>
      <p:sp>
        <p:nvSpPr>
          <p:cNvPr id="43" name="Rectangle 42"/>
          <p:cNvSpPr/>
          <p:nvPr/>
        </p:nvSpPr>
        <p:spPr>
          <a:xfrm>
            <a:off x="30500378" y="9175694"/>
            <a:ext cx="12664440" cy="22951399"/>
          </a:xfrm>
          <a:prstGeom prst="rect">
            <a:avLst/>
          </a:prstGeom>
          <a:solidFill>
            <a:schemeClr val="bg1">
              <a:lumMod val="95000"/>
            </a:schemeClr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48" name="TextBox 47"/>
          <p:cNvSpPr txBox="1"/>
          <p:nvPr/>
        </p:nvSpPr>
        <p:spPr>
          <a:xfrm>
            <a:off x="30963163" y="8974480"/>
            <a:ext cx="12679252" cy="1415772"/>
          </a:xfrm>
          <a:prstGeom prst="rect">
            <a:avLst/>
          </a:prstGeom>
          <a:noFill/>
          <a:ln w="60325">
            <a:noFill/>
          </a:ln>
        </p:spPr>
        <p:txBody>
          <a:bodyPr wrap="square" lIns="457200" tIns="457200" rIns="457200" bIns="457200" rtlCol="0" anchor="t" anchorCtr="0">
            <a:spAutoFit/>
          </a:bodyPr>
          <a:lstStyle/>
          <a:p>
            <a:pPr marL="55562">
              <a:spcAft>
                <a:spcPts val="2400"/>
              </a:spcAft>
            </a:pPr>
            <a:endParaRPr lang="en-US" sz="3200" dirty="0">
              <a:latin typeface="Verdana"/>
              <a:cs typeface="Verdana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30526948" y="16895980"/>
            <a:ext cx="12611299" cy="1292662"/>
          </a:xfrm>
          <a:prstGeom prst="rect">
            <a:avLst/>
          </a:prstGeom>
          <a:solidFill>
            <a:schemeClr val="accent4"/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lIns="274320" tIns="274320" rIns="274320" bIns="274320" rtlCol="0">
            <a:spAutoFit/>
          </a:bodyPr>
          <a:lstStyle/>
          <a:p>
            <a:r>
              <a:rPr lang="en-US" sz="4800" b="1" dirty="0">
                <a:latin typeface="Verdana"/>
                <a:cs typeface="Verdana"/>
              </a:rPr>
              <a:t>    Key Findings           Summary </a:t>
            </a:r>
          </a:p>
        </p:txBody>
      </p:sp>
      <p:sp>
        <p:nvSpPr>
          <p:cNvPr id="56" name="Rectangle 55"/>
          <p:cNvSpPr/>
          <p:nvPr/>
        </p:nvSpPr>
        <p:spPr>
          <a:xfrm>
            <a:off x="560155" y="7763516"/>
            <a:ext cx="12553311" cy="1120909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TextBox 56"/>
          <p:cNvSpPr txBox="1"/>
          <p:nvPr/>
        </p:nvSpPr>
        <p:spPr>
          <a:xfrm>
            <a:off x="606989" y="8233466"/>
            <a:ext cx="12306446" cy="10944290"/>
          </a:xfrm>
          <a:prstGeom prst="rect">
            <a:avLst/>
          </a:prstGeom>
          <a:noFill/>
          <a:ln w="60325" cap="flat">
            <a:noFill/>
          </a:ln>
        </p:spPr>
        <p:txBody>
          <a:bodyPr wrap="square" lIns="457200" tIns="457200" rIns="548640" rtlCol="0">
            <a:noAutofit/>
          </a:bodyPr>
          <a:lstStyle/>
          <a:p>
            <a:pPr marL="496888" indent="-496888">
              <a:spcAft>
                <a:spcPts val="3600"/>
              </a:spcAft>
              <a:buFont typeface="Arial"/>
              <a:buChar char="•"/>
            </a:pPr>
            <a:r>
              <a:rPr lang="en-GB" sz="3200" dirty="0"/>
              <a:t>Child health behaviours form at an early age, influenced by parents’ role modelling &amp; supporting physical activity (PA)</a:t>
            </a:r>
          </a:p>
          <a:p>
            <a:pPr marL="496888" indent="-496888">
              <a:spcAft>
                <a:spcPts val="3600"/>
              </a:spcAft>
              <a:buFont typeface="Arial"/>
              <a:buChar char="•"/>
            </a:pPr>
            <a:r>
              <a:rPr lang="en-GB" sz="3200" dirty="0"/>
              <a:t>Preschool years are prime for developing FMS to form rapid brain growth, neuromuscular maturation &amp; high perceived competence </a:t>
            </a:r>
            <a:r>
              <a:rPr lang="en-GB" dirty="0"/>
              <a:t>(Foulkes et al. 2017)</a:t>
            </a:r>
          </a:p>
          <a:p>
            <a:pPr marL="496888" indent="-496888">
              <a:spcAft>
                <a:spcPts val="3600"/>
              </a:spcAft>
              <a:buFont typeface="Arial"/>
              <a:buChar char="•"/>
            </a:pPr>
            <a:r>
              <a:rPr lang="en-GB" sz="3200" dirty="0" err="1"/>
              <a:t>Preschoolers</a:t>
            </a:r>
            <a:r>
              <a:rPr lang="en-GB" sz="3200" dirty="0"/>
              <a:t> are strongly influenced by their parents who play a vital role in choosing where &amp; how children play outside &amp; their levels of PA </a:t>
            </a:r>
            <a:r>
              <a:rPr lang="en-GB" dirty="0"/>
              <a:t>(Hilliard et al. 2018, Tucker et al. 2011). </a:t>
            </a:r>
            <a:endParaRPr lang="en-GB" sz="3200" dirty="0"/>
          </a:p>
          <a:p>
            <a:pPr marL="496888" indent="-496888">
              <a:spcAft>
                <a:spcPts val="3600"/>
              </a:spcAft>
              <a:buFont typeface="Arial"/>
              <a:buChar char="•"/>
            </a:pPr>
            <a:r>
              <a:rPr lang="en-GB" sz="3200" dirty="0"/>
              <a:t>Little is known on play activities of this age group beyond institutional regulations of school </a:t>
            </a:r>
            <a:r>
              <a:rPr lang="en-GB" dirty="0"/>
              <a:t>(</a:t>
            </a:r>
            <a:r>
              <a:rPr lang="en-GB" dirty="0" err="1"/>
              <a:t>Luchs</a:t>
            </a:r>
            <a:r>
              <a:rPr lang="en-GB" dirty="0"/>
              <a:t> &amp; </a:t>
            </a:r>
            <a:r>
              <a:rPr lang="en-GB" dirty="0" err="1"/>
              <a:t>Fikus</a:t>
            </a:r>
            <a:r>
              <a:rPr lang="en-GB" dirty="0"/>
              <a:t>, 2013)</a:t>
            </a:r>
          </a:p>
          <a:p>
            <a:pPr marL="496888" indent="-496888">
              <a:spcAft>
                <a:spcPts val="3600"/>
              </a:spcAft>
              <a:buFont typeface="Arial"/>
              <a:buChar char="•"/>
            </a:pPr>
            <a:r>
              <a:rPr lang="en-GB" sz="3200" dirty="0"/>
              <a:t>Understanding parent’s knowledge of </a:t>
            </a:r>
            <a:r>
              <a:rPr lang="en-GB" sz="3200" dirty="0" err="1"/>
              <a:t>preschoolers</a:t>
            </a:r>
            <a:r>
              <a:rPr lang="en-GB" sz="3200" dirty="0"/>
              <a:t> movement behaviours is crucial to best support early years PA </a:t>
            </a:r>
            <a:r>
              <a:rPr lang="en-GB" dirty="0"/>
              <a:t>(Houser et al. 2019)</a:t>
            </a:r>
          </a:p>
          <a:p>
            <a:pPr marL="496888" indent="-496888">
              <a:spcAft>
                <a:spcPts val="3600"/>
              </a:spcAft>
              <a:buFont typeface="Arial"/>
              <a:buChar char="•"/>
            </a:pPr>
            <a:r>
              <a:rPr lang="en-GB" sz="3200" dirty="0"/>
              <a:t>There is little evidence on parent/child play in outdoor spaces, parent behaviours &amp; knowledge of early years PA &amp; physical development</a:t>
            </a:r>
            <a:br>
              <a:rPr lang="en-GB" sz="3600" dirty="0"/>
            </a:br>
            <a:endParaRPr lang="en-GB" sz="3600" dirty="0"/>
          </a:p>
          <a:p>
            <a:pPr>
              <a:spcAft>
                <a:spcPts val="1200"/>
              </a:spcAft>
              <a:buFont typeface="Arial"/>
              <a:buChar char="•"/>
            </a:pPr>
            <a:endParaRPr lang="en-US" sz="3200" dirty="0">
              <a:latin typeface="Verdana"/>
              <a:cs typeface="Verdana"/>
            </a:endParaRPr>
          </a:p>
          <a:p>
            <a:pPr>
              <a:spcAft>
                <a:spcPts val="1200"/>
              </a:spcAft>
            </a:pPr>
            <a:endParaRPr lang="en-US" sz="3200" dirty="0">
              <a:latin typeface="Verdana"/>
              <a:cs typeface="Verdana"/>
            </a:endParaRPr>
          </a:p>
          <a:p>
            <a:pPr>
              <a:spcAft>
                <a:spcPts val="1200"/>
              </a:spcAft>
              <a:buFont typeface="Arial"/>
              <a:buChar char="•"/>
            </a:pPr>
            <a:endParaRPr lang="en-US" sz="3200" dirty="0">
              <a:latin typeface="Verdana"/>
              <a:cs typeface="Verdana"/>
            </a:endParaRPr>
          </a:p>
        </p:txBody>
      </p:sp>
      <p:cxnSp>
        <p:nvCxnSpPr>
          <p:cNvPr id="73" name="Straight Connector 72"/>
          <p:cNvCxnSpPr/>
          <p:nvPr/>
        </p:nvCxnSpPr>
        <p:spPr>
          <a:xfrm rot="5400000">
            <a:off x="31279065" y="23912298"/>
            <a:ext cx="11141526" cy="1588"/>
          </a:xfrm>
          <a:prstGeom prst="line">
            <a:avLst/>
          </a:prstGeom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6" name="Picture 75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928906" y="1318989"/>
            <a:ext cx="2238096" cy="3133335"/>
          </a:xfrm>
          <a:prstGeom prst="rect">
            <a:avLst/>
          </a:prstGeom>
        </p:spPr>
      </p:pic>
      <p:pic>
        <p:nvPicPr>
          <p:cNvPr id="3" name="Picture 2" descr="A person and a child on a swing&#10;&#10;Description automatically generated with low confidence">
            <a:extLst>
              <a:ext uri="{FF2B5EF4-FFF2-40B4-BE49-F238E27FC236}">
                <a16:creationId xmlns:a16="http://schemas.microsoft.com/office/drawing/2014/main" id="{EEACC5C9-B129-B54C-9352-704CD9C5C2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69713" y="6082131"/>
            <a:ext cx="16537172" cy="11699693"/>
          </a:xfrm>
          <a:prstGeom prst="rect">
            <a:avLst/>
          </a:prstGeom>
        </p:spPr>
      </p:pic>
      <p:sp>
        <p:nvSpPr>
          <p:cNvPr id="53" name="Rounded Rectangle 52">
            <a:extLst>
              <a:ext uri="{FF2B5EF4-FFF2-40B4-BE49-F238E27FC236}">
                <a16:creationId xmlns:a16="http://schemas.microsoft.com/office/drawing/2014/main" id="{F6704FF2-2F3A-C94B-AF55-359EA16E4C7A}"/>
              </a:ext>
            </a:extLst>
          </p:cNvPr>
          <p:cNvSpPr/>
          <p:nvPr/>
        </p:nvSpPr>
        <p:spPr>
          <a:xfrm>
            <a:off x="39035922" y="9419262"/>
            <a:ext cx="2754932" cy="1852681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UNDERSTANDING PRESCHOOL PA</a:t>
            </a:r>
          </a:p>
        </p:txBody>
      </p:sp>
      <p:sp>
        <p:nvSpPr>
          <p:cNvPr id="54" name="Rounded Rectangle 53">
            <a:extLst>
              <a:ext uri="{FF2B5EF4-FFF2-40B4-BE49-F238E27FC236}">
                <a16:creationId xmlns:a16="http://schemas.microsoft.com/office/drawing/2014/main" id="{280837A7-0C22-8144-BEAC-DAF6CC606888}"/>
              </a:ext>
            </a:extLst>
          </p:cNvPr>
          <p:cNvSpPr/>
          <p:nvPr/>
        </p:nvSpPr>
        <p:spPr>
          <a:xfrm>
            <a:off x="32468808" y="9419261"/>
            <a:ext cx="2754932" cy="1852681"/>
          </a:xfrm>
          <a:prstGeom prst="roundRect">
            <a:avLst>
              <a:gd name="adj" fmla="val 24893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KEY PLAYSPACES</a:t>
            </a:r>
          </a:p>
        </p:txBody>
      </p:sp>
      <p:sp>
        <p:nvSpPr>
          <p:cNvPr id="55" name="Rounded Rectangle 54">
            <a:extLst>
              <a:ext uri="{FF2B5EF4-FFF2-40B4-BE49-F238E27FC236}">
                <a16:creationId xmlns:a16="http://schemas.microsoft.com/office/drawing/2014/main" id="{ED76B854-6BA1-4643-81F9-04080C3AF7A1}"/>
              </a:ext>
            </a:extLst>
          </p:cNvPr>
          <p:cNvSpPr/>
          <p:nvPr/>
        </p:nvSpPr>
        <p:spPr>
          <a:xfrm>
            <a:off x="32872904" y="11545074"/>
            <a:ext cx="1959125" cy="231228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tx1"/>
              </a:solidFill>
            </a:endParaRP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PLAYGROUNDS</a:t>
            </a:r>
          </a:p>
          <a:p>
            <a:pPr algn="ctr"/>
            <a:r>
              <a:rPr lang="en-US" sz="1600" dirty="0"/>
              <a:t>FACILITIES</a:t>
            </a:r>
          </a:p>
          <a:p>
            <a:pPr algn="ctr"/>
            <a:r>
              <a:rPr lang="en-US" sz="1600" dirty="0"/>
              <a:t>CONVENIENCE</a:t>
            </a:r>
          </a:p>
          <a:p>
            <a:pPr algn="ctr"/>
            <a:r>
              <a:rPr lang="en-US" sz="1600" dirty="0"/>
              <a:t>VARIETY</a:t>
            </a:r>
          </a:p>
          <a:p>
            <a:pPr algn="ctr"/>
            <a:r>
              <a:rPr lang="en-US" sz="1600" dirty="0"/>
              <a:t>STRUCTURE</a:t>
            </a:r>
          </a:p>
          <a:p>
            <a:pPr algn="ctr"/>
            <a:r>
              <a:rPr lang="en-US" sz="1600" dirty="0"/>
              <a:t>SOCIAL</a:t>
            </a:r>
          </a:p>
          <a:p>
            <a:pPr algn="ctr"/>
            <a:r>
              <a:rPr lang="en-US" sz="1600" dirty="0"/>
              <a:t>REPETITIVE</a:t>
            </a:r>
          </a:p>
          <a:p>
            <a:pPr algn="ctr"/>
            <a:endParaRPr lang="en-US" sz="1600" dirty="0"/>
          </a:p>
          <a:p>
            <a:pPr algn="ctr"/>
            <a:endParaRPr lang="en-US" sz="1600" dirty="0"/>
          </a:p>
        </p:txBody>
      </p:sp>
      <p:sp>
        <p:nvSpPr>
          <p:cNvPr id="58" name="Rounded Rectangle 57">
            <a:extLst>
              <a:ext uri="{FF2B5EF4-FFF2-40B4-BE49-F238E27FC236}">
                <a16:creationId xmlns:a16="http://schemas.microsoft.com/office/drawing/2014/main" id="{54D0B106-912C-8448-A171-B222DEBFC8E2}"/>
              </a:ext>
            </a:extLst>
          </p:cNvPr>
          <p:cNvSpPr/>
          <p:nvPr/>
        </p:nvSpPr>
        <p:spPr>
          <a:xfrm>
            <a:off x="30711633" y="11512912"/>
            <a:ext cx="1995708" cy="2312281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tx1"/>
              </a:solidFill>
            </a:endParaRPr>
          </a:p>
          <a:p>
            <a:pPr algn="ctr"/>
            <a:endParaRPr lang="en-US" sz="1600" dirty="0">
              <a:solidFill>
                <a:schemeClr val="tx1"/>
              </a:solidFill>
            </a:endParaRP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WOODLANDS</a:t>
            </a:r>
          </a:p>
          <a:p>
            <a:pPr algn="ctr"/>
            <a:r>
              <a:rPr lang="en-US" sz="1600" dirty="0"/>
              <a:t>NATURE</a:t>
            </a:r>
          </a:p>
          <a:p>
            <a:pPr algn="ctr"/>
            <a:r>
              <a:rPr lang="en-US" sz="1600" dirty="0"/>
              <a:t>BUILDING</a:t>
            </a:r>
          </a:p>
          <a:p>
            <a:pPr algn="ctr"/>
            <a:r>
              <a:rPr lang="en-US" sz="1600" dirty="0"/>
              <a:t>BALANCING</a:t>
            </a:r>
          </a:p>
          <a:p>
            <a:pPr algn="ctr"/>
            <a:r>
              <a:rPr lang="en-US" sz="1600" dirty="0"/>
              <a:t>CLIMBING</a:t>
            </a:r>
          </a:p>
          <a:p>
            <a:pPr algn="ctr"/>
            <a:r>
              <a:rPr lang="en-US" sz="1600" dirty="0"/>
              <a:t>AFFORDANCES</a:t>
            </a:r>
          </a:p>
          <a:p>
            <a:pPr algn="ctr"/>
            <a:r>
              <a:rPr lang="en-US" sz="1600" dirty="0"/>
              <a:t>SENSORY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CREATIVITY</a:t>
            </a:r>
          </a:p>
          <a:p>
            <a:pPr algn="ctr"/>
            <a:endParaRPr lang="en-US" sz="1600" dirty="0">
              <a:solidFill>
                <a:schemeClr val="tx1"/>
              </a:solidFill>
            </a:endParaRPr>
          </a:p>
          <a:p>
            <a:pPr algn="ctr"/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60" name="Rounded Rectangle 59">
            <a:extLst>
              <a:ext uri="{FF2B5EF4-FFF2-40B4-BE49-F238E27FC236}">
                <a16:creationId xmlns:a16="http://schemas.microsoft.com/office/drawing/2014/main" id="{BB217C4E-799E-F949-896C-CB6F6EE41886}"/>
              </a:ext>
            </a:extLst>
          </p:cNvPr>
          <p:cNvSpPr/>
          <p:nvPr/>
        </p:nvSpPr>
        <p:spPr>
          <a:xfrm>
            <a:off x="35067910" y="11546624"/>
            <a:ext cx="2202463" cy="231228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chemeClr val="tx1"/>
                </a:solidFill>
              </a:rPr>
              <a:t>OPEN SPACES</a:t>
            </a:r>
          </a:p>
          <a:p>
            <a:pPr algn="ctr"/>
            <a:r>
              <a:rPr lang="en-US" sz="1600" dirty="0"/>
              <a:t>LOOSE PARTS (balls)</a:t>
            </a:r>
          </a:p>
          <a:p>
            <a:pPr algn="ctr"/>
            <a:r>
              <a:rPr lang="en-US" sz="1600" dirty="0"/>
              <a:t>PLAYING GAMES</a:t>
            </a:r>
          </a:p>
          <a:p>
            <a:pPr algn="ctr"/>
            <a:r>
              <a:rPr lang="en-US" sz="1600" dirty="0"/>
              <a:t>FREEDOM</a:t>
            </a:r>
          </a:p>
          <a:p>
            <a:pPr algn="ctr"/>
            <a:r>
              <a:rPr lang="en-US" sz="1600" dirty="0"/>
              <a:t>MOVEMENT</a:t>
            </a:r>
          </a:p>
          <a:p>
            <a:pPr algn="ctr"/>
            <a:r>
              <a:rPr lang="en-US" sz="1600" dirty="0"/>
              <a:t>NO STRUCTURE</a:t>
            </a:r>
          </a:p>
          <a:p>
            <a:pPr algn="ctr"/>
            <a:endParaRPr lang="en-US" sz="1600" dirty="0"/>
          </a:p>
        </p:txBody>
      </p:sp>
      <p:sp>
        <p:nvSpPr>
          <p:cNvPr id="61" name="Rounded Rectangle 60">
            <a:extLst>
              <a:ext uri="{FF2B5EF4-FFF2-40B4-BE49-F238E27FC236}">
                <a16:creationId xmlns:a16="http://schemas.microsoft.com/office/drawing/2014/main" id="{7704B6D8-DEA4-0440-8644-5D75E81BAA6F}"/>
              </a:ext>
            </a:extLst>
          </p:cNvPr>
          <p:cNvSpPr/>
          <p:nvPr/>
        </p:nvSpPr>
        <p:spPr>
          <a:xfrm>
            <a:off x="40536113" y="11535047"/>
            <a:ext cx="2255797" cy="231228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en-US" sz="1600" dirty="0"/>
            </a:br>
            <a:endParaRPr lang="en-US" sz="1600" dirty="0"/>
          </a:p>
          <a:p>
            <a:pPr algn="ctr"/>
            <a:r>
              <a:rPr lang="en-US" sz="1600" dirty="0"/>
              <a:t>`</a:t>
            </a: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LIMITED KNOWLEDGE</a:t>
            </a:r>
          </a:p>
          <a:p>
            <a:pPr algn="ctr"/>
            <a:r>
              <a:rPr lang="en-US" sz="1600" dirty="0"/>
              <a:t>ILL INFORMED</a:t>
            </a:r>
          </a:p>
          <a:p>
            <a:pPr algn="ctr"/>
            <a:r>
              <a:rPr lang="en-US" sz="1600" dirty="0"/>
              <a:t>PARENT-LED</a:t>
            </a:r>
          </a:p>
          <a:p>
            <a:pPr algn="ctr"/>
            <a:r>
              <a:rPr lang="en-US" sz="1600" dirty="0"/>
              <a:t>NO AWARENESS</a:t>
            </a:r>
          </a:p>
          <a:p>
            <a:pPr algn="ctr"/>
            <a:r>
              <a:rPr lang="en-US" sz="1600" dirty="0"/>
              <a:t>NO INFORMATION</a:t>
            </a:r>
          </a:p>
          <a:p>
            <a:pPr algn="ctr"/>
            <a:r>
              <a:rPr lang="en-US" sz="1600" dirty="0"/>
              <a:t>COMMON SENSE</a:t>
            </a:r>
          </a:p>
          <a:p>
            <a:pPr algn="ctr"/>
            <a:r>
              <a:rPr lang="en-US" sz="1600" dirty="0"/>
              <a:t>BASIC</a:t>
            </a:r>
          </a:p>
          <a:p>
            <a:pPr algn="ctr"/>
            <a:endParaRPr lang="en-US" sz="1600" dirty="0"/>
          </a:p>
          <a:p>
            <a:pPr algn="ctr"/>
            <a:endParaRPr lang="en-US" sz="1600" dirty="0"/>
          </a:p>
          <a:p>
            <a:pPr algn="ctr"/>
            <a:endParaRPr lang="en-US" dirty="0"/>
          </a:p>
        </p:txBody>
      </p:sp>
      <p:sp>
        <p:nvSpPr>
          <p:cNvPr id="18" name="Cloud 17">
            <a:extLst>
              <a:ext uri="{FF2B5EF4-FFF2-40B4-BE49-F238E27FC236}">
                <a16:creationId xmlns:a16="http://schemas.microsoft.com/office/drawing/2014/main" id="{603B6AC4-042B-A841-B609-BDBCE527358C}"/>
              </a:ext>
            </a:extLst>
          </p:cNvPr>
          <p:cNvSpPr/>
          <p:nvPr/>
        </p:nvSpPr>
        <p:spPr>
          <a:xfrm>
            <a:off x="30598822" y="18725899"/>
            <a:ext cx="6154221" cy="470851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PARENTS USED 3 KEY OUTDOOR PLAYSPACES BUT IN DIFFERENT WAYS</a:t>
            </a:r>
            <a:br>
              <a:rPr lang="en-US" dirty="0"/>
            </a:br>
            <a:endParaRPr lang="en-US" dirty="0"/>
          </a:p>
          <a:p>
            <a:pPr algn="ctr"/>
            <a:r>
              <a:rPr lang="en-US" dirty="0"/>
              <a:t>In WOODLANDS for physical, sensory &amp; creative play with natural affordances</a:t>
            </a:r>
            <a:br>
              <a:rPr lang="en-US" dirty="0"/>
            </a:br>
            <a:endParaRPr lang="en-US" dirty="0"/>
          </a:p>
          <a:p>
            <a:pPr algn="ctr"/>
            <a:r>
              <a:rPr lang="en-US" dirty="0"/>
              <a:t>In PLAYGROUNDS for structure, variety, convenience &amp; </a:t>
            </a:r>
            <a:r>
              <a:rPr lang="en-US" dirty="0" err="1"/>
              <a:t>socialising</a:t>
            </a:r>
            <a:br>
              <a:rPr lang="en-US" dirty="0"/>
            </a:br>
            <a:endParaRPr lang="en-US" dirty="0"/>
          </a:p>
          <a:p>
            <a:pPr algn="ctr"/>
            <a:r>
              <a:rPr lang="en-US" dirty="0"/>
              <a:t>In OPEN SPACES for playing games with loose parts, for freedom &amp; exercise</a:t>
            </a:r>
          </a:p>
        </p:txBody>
      </p:sp>
      <p:sp>
        <p:nvSpPr>
          <p:cNvPr id="67" name="Cloud 66">
            <a:extLst>
              <a:ext uri="{FF2B5EF4-FFF2-40B4-BE49-F238E27FC236}">
                <a16:creationId xmlns:a16="http://schemas.microsoft.com/office/drawing/2014/main" id="{FC0AB885-E110-CE4F-BAEB-6A0C0DC43EF5}"/>
              </a:ext>
            </a:extLst>
          </p:cNvPr>
          <p:cNvSpPr/>
          <p:nvPr/>
        </p:nvSpPr>
        <p:spPr>
          <a:xfrm>
            <a:off x="30810673" y="23888314"/>
            <a:ext cx="5734129" cy="384848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Cloud 67">
            <a:extLst>
              <a:ext uri="{FF2B5EF4-FFF2-40B4-BE49-F238E27FC236}">
                <a16:creationId xmlns:a16="http://schemas.microsoft.com/office/drawing/2014/main" id="{061E88F9-6C9F-C947-B2C8-87BD95840127}"/>
              </a:ext>
            </a:extLst>
          </p:cNvPr>
          <p:cNvSpPr/>
          <p:nvPr/>
        </p:nvSpPr>
        <p:spPr>
          <a:xfrm>
            <a:off x="31281007" y="28189650"/>
            <a:ext cx="4795111" cy="328679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6CDDF61-F490-3A4E-A91C-05C463190C5D}"/>
              </a:ext>
            </a:extLst>
          </p:cNvPr>
          <p:cNvSpPr txBox="1"/>
          <p:nvPr/>
        </p:nvSpPr>
        <p:spPr>
          <a:xfrm>
            <a:off x="37046536" y="18433356"/>
            <a:ext cx="6082274" cy="11264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PA is essential in the early years for psychological &amp; physical health benefits </a:t>
            </a:r>
            <a:r>
              <a:rPr lang="en-GB" dirty="0"/>
              <a:t>(Strong et al. 2005) </a:t>
            </a:r>
            <a:r>
              <a:rPr lang="en-GB" sz="3200" dirty="0"/>
              <a:t>&amp; parents agree </a:t>
            </a:r>
          </a:p>
          <a:p>
            <a:endParaRPr lang="en-GB" sz="3200" dirty="0"/>
          </a:p>
          <a:p>
            <a:r>
              <a:rPr lang="en-GB" sz="3200" dirty="0"/>
              <a:t>Natural play spaces offer children diversity, challenges &amp; affordances </a:t>
            </a:r>
            <a:r>
              <a:rPr lang="en-GB" dirty="0"/>
              <a:t>(Prescott, 1987) </a:t>
            </a:r>
          </a:p>
          <a:p>
            <a:endParaRPr lang="en-GB" sz="3200" dirty="0"/>
          </a:p>
          <a:p>
            <a:r>
              <a:rPr lang="en-US" sz="3200" dirty="0"/>
              <a:t>Playgrounds support children’s daily PA </a:t>
            </a:r>
            <a:r>
              <a:rPr lang="en-GB" dirty="0"/>
              <a:t>(Adams et al. 2018) </a:t>
            </a:r>
            <a:r>
              <a:rPr lang="en-GB" sz="3200" dirty="0"/>
              <a:t>&amp; parents use them for convenience, variety &amp; structure</a:t>
            </a:r>
          </a:p>
          <a:p>
            <a:endParaRPr lang="en-GB" sz="3200" dirty="0"/>
          </a:p>
          <a:p>
            <a:r>
              <a:rPr lang="en-GB" sz="3200" dirty="0"/>
              <a:t>The outdoors &amp; loose parts provides </a:t>
            </a:r>
            <a:r>
              <a:rPr lang="en-GB" sz="3200" dirty="0" err="1"/>
              <a:t>preschoolers</a:t>
            </a:r>
            <a:r>
              <a:rPr lang="en-GB" sz="3200" dirty="0"/>
              <a:t> opportunity for creativity &amp; exploration of movement </a:t>
            </a:r>
            <a:r>
              <a:rPr lang="en-GB" dirty="0"/>
              <a:t>(Houser et al 2019) </a:t>
            </a:r>
          </a:p>
          <a:p>
            <a:endParaRPr lang="en-GB" sz="3200" dirty="0"/>
          </a:p>
          <a:p>
            <a:r>
              <a:rPr lang="en-GB" sz="3200" dirty="0"/>
              <a:t>Parents are strong influencers on preschool PA &amp; feel responsible to engage in active play but feel ill informed on early years FMS &amp; PA</a:t>
            </a:r>
          </a:p>
          <a:p>
            <a:endParaRPr lang="en-GB" sz="3200" dirty="0"/>
          </a:p>
          <a:p>
            <a:endParaRPr lang="en-US" sz="3600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31FF8E79-95AF-244E-9EA2-4BC47A538874}"/>
              </a:ext>
            </a:extLst>
          </p:cNvPr>
          <p:cNvSpPr txBox="1"/>
          <p:nvPr/>
        </p:nvSpPr>
        <p:spPr>
          <a:xfrm>
            <a:off x="32246276" y="22762378"/>
            <a:ext cx="2288751" cy="13835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E7017D86-B4A1-DC43-AFF5-2DD366809589}"/>
              </a:ext>
            </a:extLst>
          </p:cNvPr>
          <p:cNvSpPr txBox="1"/>
          <p:nvPr/>
        </p:nvSpPr>
        <p:spPr>
          <a:xfrm>
            <a:off x="31817662" y="22846203"/>
            <a:ext cx="2288751" cy="13835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22FB4409-59F7-1B41-96DE-609EE3410BB5}"/>
              </a:ext>
            </a:extLst>
          </p:cNvPr>
          <p:cNvSpPr txBox="1"/>
          <p:nvPr/>
        </p:nvSpPr>
        <p:spPr>
          <a:xfrm>
            <a:off x="31951836" y="24506196"/>
            <a:ext cx="355715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IS RELYING ON PARENTS COMMON SENSE AROUND PRESCHOOL PHYSICAL ACTIVITY ENOUGH FOR A HEALTHY FUTURE?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Parents know the health benefits but lack the information &amp; knowledge around FMS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9" name="Rounded Rectangle 68">
            <a:extLst>
              <a:ext uri="{FF2B5EF4-FFF2-40B4-BE49-F238E27FC236}">
                <a16:creationId xmlns:a16="http://schemas.microsoft.com/office/drawing/2014/main" id="{CC2B9250-1DBD-844B-9D38-0A60AA3FBAE5}"/>
              </a:ext>
            </a:extLst>
          </p:cNvPr>
          <p:cNvSpPr/>
          <p:nvPr/>
        </p:nvSpPr>
        <p:spPr>
          <a:xfrm>
            <a:off x="30651091" y="14640462"/>
            <a:ext cx="2754932" cy="194421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Preschoolers gravitate towards affordances in natural settings for physical challenges, sensory &amp; creative experiences</a:t>
            </a:r>
          </a:p>
        </p:txBody>
      </p:sp>
      <p:sp>
        <p:nvSpPr>
          <p:cNvPr id="70" name="Rounded Rectangle 69">
            <a:extLst>
              <a:ext uri="{FF2B5EF4-FFF2-40B4-BE49-F238E27FC236}">
                <a16:creationId xmlns:a16="http://schemas.microsoft.com/office/drawing/2014/main" id="{E4249A5E-94DF-2447-ACD9-E31BEC9CB895}"/>
              </a:ext>
            </a:extLst>
          </p:cNvPr>
          <p:cNvSpPr/>
          <p:nvPr/>
        </p:nvSpPr>
        <p:spPr>
          <a:xfrm>
            <a:off x="33557660" y="14640461"/>
            <a:ext cx="2754932" cy="1944209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Playgrounds are convenient, providing variety &amp; structure but parents (&amp; children) get bored easily</a:t>
            </a:r>
          </a:p>
        </p:txBody>
      </p:sp>
      <p:sp>
        <p:nvSpPr>
          <p:cNvPr id="71" name="Rounded Rectangle 70">
            <a:extLst>
              <a:ext uri="{FF2B5EF4-FFF2-40B4-BE49-F238E27FC236}">
                <a16:creationId xmlns:a16="http://schemas.microsoft.com/office/drawing/2014/main" id="{C708C516-A082-7B4A-B7A3-C0C0590D0037}"/>
              </a:ext>
            </a:extLst>
          </p:cNvPr>
          <p:cNvSpPr/>
          <p:nvPr/>
        </p:nvSpPr>
        <p:spPr>
          <a:xfrm>
            <a:off x="36544802" y="14639700"/>
            <a:ext cx="2754932" cy="190747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Parents find open spaces enhanced with loose parts (balls) &amp; games encourage a sense of freedom &amp; movement </a:t>
            </a:r>
          </a:p>
        </p:txBody>
      </p:sp>
      <p:sp>
        <p:nvSpPr>
          <p:cNvPr id="72" name="Rounded Rectangle 71">
            <a:extLst>
              <a:ext uri="{FF2B5EF4-FFF2-40B4-BE49-F238E27FC236}">
                <a16:creationId xmlns:a16="http://schemas.microsoft.com/office/drawing/2014/main" id="{40AF1F6C-53C5-A144-B3D7-BE2286809318}"/>
              </a:ext>
            </a:extLst>
          </p:cNvPr>
          <p:cNvSpPr/>
          <p:nvPr/>
        </p:nvSpPr>
        <p:spPr>
          <a:xfrm>
            <a:off x="39510806" y="14639700"/>
            <a:ext cx="3096589" cy="194420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Parents </a:t>
            </a:r>
            <a:r>
              <a:rPr lang="en-US" dirty="0" err="1">
                <a:solidFill>
                  <a:schemeClr val="tx1"/>
                </a:solidFill>
              </a:rPr>
              <a:t>recognise</a:t>
            </a:r>
            <a:r>
              <a:rPr lang="en-US" dirty="0">
                <a:solidFill>
                  <a:schemeClr val="tx1"/>
                </a:solidFill>
              </a:rPr>
              <a:t> the physical, mental &amp; health benefits of preschoolers being active outdoors but feel ill informed</a:t>
            </a:r>
          </a:p>
        </p:txBody>
      </p:sp>
      <p:sp>
        <p:nvSpPr>
          <p:cNvPr id="74" name="Rounded Rectangle 73">
            <a:extLst>
              <a:ext uri="{FF2B5EF4-FFF2-40B4-BE49-F238E27FC236}">
                <a16:creationId xmlns:a16="http://schemas.microsoft.com/office/drawing/2014/main" id="{1159135B-CB32-274D-A1D3-CCC8F08E088C}"/>
              </a:ext>
            </a:extLst>
          </p:cNvPr>
          <p:cNvSpPr/>
          <p:nvPr/>
        </p:nvSpPr>
        <p:spPr>
          <a:xfrm>
            <a:off x="37969382" y="11535047"/>
            <a:ext cx="2015701" cy="231228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en-US" sz="1600" dirty="0">
                <a:solidFill>
                  <a:schemeClr val="tx1"/>
                </a:solidFill>
              </a:rPr>
            </a:br>
            <a:endParaRPr lang="en-US" sz="1600" dirty="0">
              <a:solidFill>
                <a:schemeClr val="tx1"/>
              </a:solidFill>
            </a:endParaRPr>
          </a:p>
          <a:p>
            <a:pPr algn="ctr"/>
            <a:r>
              <a:rPr lang="en-US" sz="1600" dirty="0">
                <a:solidFill>
                  <a:schemeClr val="tx1"/>
                </a:solidFill>
              </a:rPr>
              <a:t>HEALTH BENEFITS </a:t>
            </a:r>
            <a:r>
              <a:rPr lang="en-US" sz="1600" dirty="0">
                <a:solidFill>
                  <a:schemeClr val="bg1"/>
                </a:solidFill>
              </a:rPr>
              <a:t>FUN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LET OFF STEAM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FUTURE 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FREEDOM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GETTING ACTIVE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CONFIDENCE</a:t>
            </a:r>
          </a:p>
          <a:p>
            <a:pPr algn="ctr"/>
            <a:r>
              <a:rPr lang="en-US" sz="1600" dirty="0">
                <a:solidFill>
                  <a:schemeClr val="bg1"/>
                </a:solidFill>
              </a:rPr>
              <a:t>STIMULATES</a:t>
            </a:r>
          </a:p>
          <a:p>
            <a:pPr algn="ctr"/>
            <a:endParaRPr lang="en-US" sz="1600" dirty="0"/>
          </a:p>
          <a:p>
            <a:pPr algn="ctr"/>
            <a:endParaRPr lang="en-US" sz="1600" dirty="0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EB83A2D6-A2CD-DA4A-8859-7E1777CAEA11}"/>
              </a:ext>
            </a:extLst>
          </p:cNvPr>
          <p:cNvSpPr/>
          <p:nvPr/>
        </p:nvSpPr>
        <p:spPr>
          <a:xfrm>
            <a:off x="31538353" y="13736393"/>
            <a:ext cx="246179" cy="78234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Down Arrow 74">
            <a:extLst>
              <a:ext uri="{FF2B5EF4-FFF2-40B4-BE49-F238E27FC236}">
                <a16:creationId xmlns:a16="http://schemas.microsoft.com/office/drawing/2014/main" id="{C351DC2C-5467-2246-98B8-AC301FD16011}"/>
              </a:ext>
            </a:extLst>
          </p:cNvPr>
          <p:cNvSpPr/>
          <p:nvPr/>
        </p:nvSpPr>
        <p:spPr>
          <a:xfrm>
            <a:off x="34063288" y="13692890"/>
            <a:ext cx="246179" cy="78234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Down Arrow 76">
            <a:extLst>
              <a:ext uri="{FF2B5EF4-FFF2-40B4-BE49-F238E27FC236}">
                <a16:creationId xmlns:a16="http://schemas.microsoft.com/office/drawing/2014/main" id="{DC67C064-B103-8746-BF3A-F669AEA38832}"/>
              </a:ext>
            </a:extLst>
          </p:cNvPr>
          <p:cNvSpPr/>
          <p:nvPr/>
        </p:nvSpPr>
        <p:spPr>
          <a:xfrm rot="20651387">
            <a:off x="36800358" y="13643271"/>
            <a:ext cx="250683" cy="8575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Down Arrow 77">
            <a:extLst>
              <a:ext uri="{FF2B5EF4-FFF2-40B4-BE49-F238E27FC236}">
                <a16:creationId xmlns:a16="http://schemas.microsoft.com/office/drawing/2014/main" id="{0BFA9A40-3643-5343-97AF-682F692E262A}"/>
              </a:ext>
            </a:extLst>
          </p:cNvPr>
          <p:cNvSpPr/>
          <p:nvPr/>
        </p:nvSpPr>
        <p:spPr>
          <a:xfrm rot="19492784">
            <a:off x="39649561" y="13663828"/>
            <a:ext cx="229642" cy="8772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Down Arrow 78">
            <a:extLst>
              <a:ext uri="{FF2B5EF4-FFF2-40B4-BE49-F238E27FC236}">
                <a16:creationId xmlns:a16="http://schemas.microsoft.com/office/drawing/2014/main" id="{FE056931-5FBE-3B4F-8509-4AFC0A2E2917}"/>
              </a:ext>
            </a:extLst>
          </p:cNvPr>
          <p:cNvSpPr/>
          <p:nvPr/>
        </p:nvSpPr>
        <p:spPr>
          <a:xfrm rot="1238938">
            <a:off x="41538912" y="13664266"/>
            <a:ext cx="264839" cy="7995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Plus 13">
            <a:extLst>
              <a:ext uri="{FF2B5EF4-FFF2-40B4-BE49-F238E27FC236}">
                <a16:creationId xmlns:a16="http://schemas.microsoft.com/office/drawing/2014/main" id="{BE294ED7-4AA3-1F41-8C3C-A9ACE6495C04}"/>
              </a:ext>
            </a:extLst>
          </p:cNvPr>
          <p:cNvSpPr/>
          <p:nvPr/>
        </p:nvSpPr>
        <p:spPr>
          <a:xfrm>
            <a:off x="36832598" y="9927208"/>
            <a:ext cx="901521" cy="979714"/>
          </a:xfrm>
          <a:prstGeom prst="mathPl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Down Arrow 80">
            <a:extLst>
              <a:ext uri="{FF2B5EF4-FFF2-40B4-BE49-F238E27FC236}">
                <a16:creationId xmlns:a16="http://schemas.microsoft.com/office/drawing/2014/main" id="{5094FCF3-E607-8040-A162-04319512A707}"/>
              </a:ext>
            </a:extLst>
          </p:cNvPr>
          <p:cNvSpPr/>
          <p:nvPr/>
        </p:nvSpPr>
        <p:spPr>
          <a:xfrm>
            <a:off x="33684713" y="11156400"/>
            <a:ext cx="370202" cy="31179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Down Arrow 86">
            <a:extLst>
              <a:ext uri="{FF2B5EF4-FFF2-40B4-BE49-F238E27FC236}">
                <a16:creationId xmlns:a16="http://schemas.microsoft.com/office/drawing/2014/main" id="{F3F7BF34-DC77-9B4F-BDBE-3E8C40C99BE2}"/>
              </a:ext>
            </a:extLst>
          </p:cNvPr>
          <p:cNvSpPr/>
          <p:nvPr/>
        </p:nvSpPr>
        <p:spPr>
          <a:xfrm rot="19541646">
            <a:off x="34950788" y="11109372"/>
            <a:ext cx="370202" cy="31179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Down Arrow 95">
            <a:extLst>
              <a:ext uri="{FF2B5EF4-FFF2-40B4-BE49-F238E27FC236}">
                <a16:creationId xmlns:a16="http://schemas.microsoft.com/office/drawing/2014/main" id="{0C4EBE0F-BB35-3B43-BB05-348DC075590A}"/>
              </a:ext>
            </a:extLst>
          </p:cNvPr>
          <p:cNvSpPr/>
          <p:nvPr/>
        </p:nvSpPr>
        <p:spPr>
          <a:xfrm rot="2584771">
            <a:off x="32402574" y="11101822"/>
            <a:ext cx="370202" cy="31179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Down Arrow 96">
            <a:extLst>
              <a:ext uri="{FF2B5EF4-FFF2-40B4-BE49-F238E27FC236}">
                <a16:creationId xmlns:a16="http://schemas.microsoft.com/office/drawing/2014/main" id="{2F30BC9E-050B-A24C-8C56-29E6CD1DFE7C}"/>
              </a:ext>
            </a:extLst>
          </p:cNvPr>
          <p:cNvSpPr/>
          <p:nvPr/>
        </p:nvSpPr>
        <p:spPr>
          <a:xfrm rot="898680">
            <a:off x="39164521" y="11099576"/>
            <a:ext cx="370202" cy="31179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Down Arrow 97">
            <a:extLst>
              <a:ext uri="{FF2B5EF4-FFF2-40B4-BE49-F238E27FC236}">
                <a16:creationId xmlns:a16="http://schemas.microsoft.com/office/drawing/2014/main" id="{860BB2AE-BACD-9045-87E5-7725E82813FA}"/>
              </a:ext>
            </a:extLst>
          </p:cNvPr>
          <p:cNvSpPr/>
          <p:nvPr/>
        </p:nvSpPr>
        <p:spPr>
          <a:xfrm rot="20444918">
            <a:off x="41289985" y="11089806"/>
            <a:ext cx="370202" cy="311790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43203B2-36A3-9149-8DDA-D80CBF4C5E18}"/>
              </a:ext>
            </a:extLst>
          </p:cNvPr>
          <p:cNvSpPr txBox="1"/>
          <p:nvPr/>
        </p:nvSpPr>
        <p:spPr>
          <a:xfrm>
            <a:off x="32063358" y="28820815"/>
            <a:ext cx="361291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PARENTS FEEL RESPONSIBLE  &amp; TRY TO TEACH, ENCOURAGE &amp; ENGAGE  PA WITH THEIR PRESCHOOLERS IN OUTDOOR PLAY SPACES DESPITE FEELING OCCASIONALLY  DISTRACTED</a:t>
            </a:r>
          </a:p>
        </p:txBody>
      </p:sp>
      <p:pic>
        <p:nvPicPr>
          <p:cNvPr id="28" name="Picture 27" descr="A picture containing grass, tree, outdoor, child&#10;&#10;Description automatically generated">
            <a:extLst>
              <a:ext uri="{FF2B5EF4-FFF2-40B4-BE49-F238E27FC236}">
                <a16:creationId xmlns:a16="http://schemas.microsoft.com/office/drawing/2014/main" id="{AD746E39-28E5-0B45-BED1-83D4F5E7CEB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36866233" y="27486624"/>
            <a:ext cx="6280582" cy="464046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61919" y="31427561"/>
            <a:ext cx="107737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Verdana"/>
                <a:cs typeface="Verdana"/>
              </a:rPr>
              <a:t>© Copyright 2012. Info and Other Footer Info to Go Down Here.</a:t>
            </a:r>
            <a:endParaRPr lang="en-US" sz="2800" b="1" dirty="0">
              <a:solidFill>
                <a:srgbClr val="000000"/>
              </a:solidFill>
            </a:endParaRPr>
          </a:p>
        </p:txBody>
      </p:sp>
      <p:sp>
        <p:nvSpPr>
          <p:cNvPr id="59" name="Rectangle 58"/>
          <p:cNvSpPr/>
          <p:nvPr/>
        </p:nvSpPr>
        <p:spPr>
          <a:xfrm>
            <a:off x="525404" y="23050768"/>
            <a:ext cx="12412079" cy="8981041"/>
          </a:xfrm>
          <a:prstGeom prst="rect">
            <a:avLst/>
          </a:prstGeom>
          <a:solidFill>
            <a:schemeClr val="accent1"/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/>
          <p:cNvSpPr/>
          <p:nvPr/>
        </p:nvSpPr>
        <p:spPr>
          <a:xfrm>
            <a:off x="13821528" y="22914778"/>
            <a:ext cx="16120533" cy="91797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TextBox 63"/>
          <p:cNvSpPr txBox="1"/>
          <p:nvPr/>
        </p:nvSpPr>
        <p:spPr>
          <a:xfrm>
            <a:off x="14260012" y="23167477"/>
            <a:ext cx="15825214" cy="9140964"/>
          </a:xfrm>
          <a:prstGeom prst="rect">
            <a:avLst/>
          </a:prstGeom>
          <a:noFill/>
          <a:ln w="60325">
            <a:noFill/>
          </a:ln>
        </p:spPr>
        <p:txBody>
          <a:bodyPr wrap="square" lIns="457200" tIns="457200" rIns="457200" bIns="457200" rtlCol="0">
            <a:spAutoFit/>
          </a:bodyPr>
          <a:lstStyle/>
          <a:p>
            <a:r>
              <a:rPr lang="en-GB" sz="3200" dirty="0"/>
              <a:t>DESIGN -  qualitative study collected data using 20-minute semi-structured online interviews to measure quality &amp; texture of experience </a:t>
            </a:r>
            <a:r>
              <a:rPr lang="en-GB" dirty="0"/>
              <a:t>(Willig, 2013).  </a:t>
            </a:r>
            <a:r>
              <a:rPr lang="en-GB" sz="3200" dirty="0"/>
              <a:t>Interviews were in-depth to acquire rich data &amp; expose insight into unexplored topic </a:t>
            </a:r>
            <a:r>
              <a:rPr lang="en-GB" dirty="0"/>
              <a:t>(Ritchie, 2001).  </a:t>
            </a:r>
            <a:r>
              <a:rPr lang="en-GB" sz="3200" dirty="0"/>
              <a:t>Interviews were digitally recorded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>
                <a:cs typeface="Verdana"/>
              </a:rPr>
              <a:t>PARTICIPANTS – convenient sampling interviewing x 4 p</a:t>
            </a:r>
            <a:r>
              <a:rPr lang="en-GB" sz="3200" dirty="0"/>
              <a:t>arents with at least one preschool child in the S/SW London region. A smaller sample more typical in qualitative research </a:t>
            </a:r>
            <a:r>
              <a:rPr lang="en-GB" dirty="0"/>
              <a:t>(Cohen, 2002)</a:t>
            </a:r>
          </a:p>
          <a:p>
            <a:endParaRPr lang="en-US" sz="3200" dirty="0">
              <a:cs typeface="Verdana"/>
            </a:endParaRPr>
          </a:p>
          <a:p>
            <a:r>
              <a:rPr lang="en-US" sz="3200" dirty="0">
                <a:cs typeface="Verdana"/>
              </a:rPr>
              <a:t>MEASUREMENTS – interview questions were chosen around key themes in relation to literature in the field exploring a social &amp; human problem </a:t>
            </a:r>
            <a:r>
              <a:rPr lang="en-US" dirty="0">
                <a:cs typeface="Verdana"/>
              </a:rPr>
              <a:t>(Creswell, 1994, 1998) </a:t>
            </a:r>
          </a:p>
          <a:p>
            <a:endParaRPr lang="en-US" sz="3200" dirty="0">
              <a:cs typeface="Verdana"/>
            </a:endParaRPr>
          </a:p>
          <a:p>
            <a:r>
              <a:rPr lang="en-US" sz="3200" dirty="0">
                <a:cs typeface="Verdana"/>
              </a:rPr>
              <a:t>DATA ANALYSIS -  </a:t>
            </a:r>
            <a:r>
              <a:rPr lang="en-GB" sz="3200" dirty="0"/>
              <a:t>The data was multi-layered &amp; descriptive and analysed at different levels</a:t>
            </a:r>
            <a:r>
              <a:rPr lang="en-GB" dirty="0"/>
              <a:t> (Cohen, 2002). </a:t>
            </a:r>
            <a:r>
              <a:rPr lang="en-GB" sz="3200" dirty="0"/>
              <a:t>It was transcribed manually &amp; open coded to categorise key themes &amp; identify clusters of meanings </a:t>
            </a:r>
            <a:r>
              <a:rPr lang="en-GB" dirty="0"/>
              <a:t>(</a:t>
            </a:r>
            <a:r>
              <a:rPr lang="en-GB" dirty="0" err="1"/>
              <a:t>Cresswell</a:t>
            </a:r>
            <a:r>
              <a:rPr lang="en-GB" dirty="0"/>
              <a:t>, 1998) </a:t>
            </a:r>
            <a:endParaRPr lang="en-US" dirty="0">
              <a:cs typeface="Verdana"/>
            </a:endParaRPr>
          </a:p>
          <a:p>
            <a:endParaRPr lang="en-US" sz="3600" dirty="0">
              <a:cs typeface="Verdana"/>
            </a:endParaRPr>
          </a:p>
        </p:txBody>
      </p:sp>
      <p:sp>
        <p:nvSpPr>
          <p:cNvPr id="82" name="Round Same Side Corner Rectangle 81"/>
          <p:cNvSpPr/>
          <p:nvPr/>
        </p:nvSpPr>
        <p:spPr>
          <a:xfrm>
            <a:off x="13812863" y="21241288"/>
            <a:ext cx="16120533" cy="1669318"/>
          </a:xfrm>
          <a:prstGeom prst="round2SameRect">
            <a:avLst/>
          </a:prstGeom>
          <a:solidFill>
            <a:schemeClr val="accent4"/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TextBox 82"/>
          <p:cNvSpPr txBox="1"/>
          <p:nvPr/>
        </p:nvSpPr>
        <p:spPr>
          <a:xfrm>
            <a:off x="14121955" y="21357997"/>
            <a:ext cx="15273885" cy="1692771"/>
          </a:xfrm>
          <a:prstGeom prst="rect">
            <a:avLst/>
          </a:prstGeom>
          <a:noFill/>
        </p:spPr>
        <p:txBody>
          <a:bodyPr wrap="square" lIns="457200" tIns="457200" rIns="457200" bIns="457200" rtlCol="0">
            <a:spAutoFit/>
          </a:bodyPr>
          <a:lstStyle/>
          <a:p>
            <a:pPr algn="ctr"/>
            <a:r>
              <a:rPr lang="en-US" sz="5000" b="1" dirty="0">
                <a:latin typeface="Verdana"/>
                <a:cs typeface="Verdana"/>
              </a:rPr>
              <a:t>METHOD</a:t>
            </a:r>
          </a:p>
        </p:txBody>
      </p:sp>
      <p:sp>
        <p:nvSpPr>
          <p:cNvPr id="84" name="Round Same Side Corner Rectangle 83"/>
          <p:cNvSpPr/>
          <p:nvPr/>
        </p:nvSpPr>
        <p:spPr>
          <a:xfrm>
            <a:off x="541456" y="22754298"/>
            <a:ext cx="12396027" cy="1391657"/>
          </a:xfrm>
          <a:prstGeom prst="round2SameRect">
            <a:avLst>
              <a:gd name="adj1" fmla="val 16667"/>
              <a:gd name="adj2" fmla="val 13332"/>
            </a:avLst>
          </a:prstGeom>
          <a:solidFill>
            <a:schemeClr val="accent4"/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TextBox 84"/>
          <p:cNvSpPr txBox="1"/>
          <p:nvPr/>
        </p:nvSpPr>
        <p:spPr>
          <a:xfrm>
            <a:off x="314402" y="22914778"/>
            <a:ext cx="126644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Verdana"/>
                <a:cs typeface="Verdana"/>
              </a:rPr>
              <a:t>KEY RESEARCH QUESTIONS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3948102-A456-1A4B-9E0B-55EB134B1012}"/>
              </a:ext>
            </a:extLst>
          </p:cNvPr>
          <p:cNvSpPr/>
          <p:nvPr/>
        </p:nvSpPr>
        <p:spPr>
          <a:xfrm>
            <a:off x="14744952" y="18216637"/>
            <a:ext cx="14904464" cy="23083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spcAft>
                <a:spcPts val="3600"/>
              </a:spcAft>
            </a:pPr>
            <a:r>
              <a:rPr lang="en-US" sz="4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parents interact with their children?</a:t>
            </a:r>
            <a:br>
              <a:rPr lang="en-US" sz="3600" b="1" dirty="0"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3200" i="1" dirty="0">
                <a:ea typeface="Verdana" panose="020B0604030504040204" pitchFamily="34" charset="0"/>
                <a:cs typeface="Verdana" panose="020B0604030504040204" pitchFamily="34" charset="0"/>
              </a:rPr>
              <a:t>“I can be distracted”</a:t>
            </a:r>
            <a:br>
              <a:rPr lang="en-GB" sz="3200" i="1" dirty="0"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3200" i="1" dirty="0">
                <a:ea typeface="Verdana" panose="020B0604030504040204" pitchFamily="34" charset="0"/>
                <a:cs typeface="Verdana" panose="020B0604030504040204" pitchFamily="34" charset="0"/>
              </a:rPr>
              <a:t>“I feel responsible &amp; dutiful”</a:t>
            </a:r>
            <a:br>
              <a:rPr lang="en-GB" sz="3200" i="1" dirty="0"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GB" sz="3200" i="1" dirty="0">
                <a:ea typeface="Verdana" panose="020B0604030504040204" pitchFamily="34" charset="0"/>
                <a:cs typeface="Verdana" panose="020B0604030504040204" pitchFamily="34" charset="0"/>
              </a:rPr>
              <a:t>“I try to teach, encourage &amp; engage”</a:t>
            </a:r>
            <a:endParaRPr lang="en-US" sz="3200" b="1" i="1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CC16C29A-A739-F24D-AB7E-E4F9AD3A5BC3}"/>
              </a:ext>
            </a:extLst>
          </p:cNvPr>
          <p:cNvSpPr txBox="1"/>
          <p:nvPr/>
        </p:nvSpPr>
        <p:spPr>
          <a:xfrm>
            <a:off x="541456" y="19245751"/>
            <a:ext cx="12553311" cy="28931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60325"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lIns="274320" tIns="274320" rIns="274320" bIns="274320" rtlCol="0">
            <a:spAutoFit/>
          </a:bodyPr>
          <a:lstStyle/>
          <a:p>
            <a:pPr algn="ctr"/>
            <a:r>
              <a:rPr lang="en-US" sz="4800" b="1" dirty="0">
                <a:latin typeface="Verdana"/>
                <a:cs typeface="Verdana"/>
              </a:rPr>
              <a:t>Objectives </a:t>
            </a:r>
          </a:p>
          <a:p>
            <a:pPr algn="ctr"/>
            <a:r>
              <a:rPr lang="en-GB" sz="800" dirty="0">
                <a:ea typeface="Verdana" panose="020B0604030504040204" pitchFamily="34" charset="0"/>
                <a:cs typeface="Verdana"/>
              </a:rPr>
              <a:t> </a:t>
            </a:r>
            <a:br>
              <a:rPr lang="en-GB" sz="3600" dirty="0">
                <a:ea typeface="Verdana" panose="020B0604030504040204" pitchFamily="34" charset="0"/>
                <a:cs typeface="Verdana"/>
              </a:rPr>
            </a:br>
            <a:r>
              <a:rPr lang="en-GB" sz="3200" dirty="0">
                <a:ea typeface="Verdana" panose="020B0604030504040204" pitchFamily="34" charset="0"/>
                <a:cs typeface="Verdana"/>
              </a:rPr>
              <a:t>To examine </a:t>
            </a:r>
            <a:r>
              <a:rPr lang="en-GB" sz="3200" dirty="0"/>
              <a:t>parent’s choice, use &amp; experiences of outdoor play spaces with </a:t>
            </a:r>
            <a:r>
              <a:rPr lang="en-GB" sz="3200" dirty="0" err="1"/>
              <a:t>preschoolers</a:t>
            </a:r>
            <a:r>
              <a:rPr lang="en-GB" sz="3200" dirty="0"/>
              <a:t> as well as their knowledge &amp; awareness on early years physical activity &amp; fundamental motor skills (FMS)</a:t>
            </a:r>
            <a:endParaRPr lang="en-US" sz="3200" dirty="0">
              <a:latin typeface="Verdana"/>
              <a:cs typeface="Verdana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DD9B07F-16CF-EA46-B758-99CB740C26B9}"/>
              </a:ext>
            </a:extLst>
          </p:cNvPr>
          <p:cNvSpPr txBox="1"/>
          <p:nvPr/>
        </p:nvSpPr>
        <p:spPr>
          <a:xfrm>
            <a:off x="686966" y="23838841"/>
            <a:ext cx="11073231" cy="86023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endParaRPr lang="en-US" sz="3200" dirty="0"/>
          </a:p>
          <a:p>
            <a:pPr marL="742950" indent="-742950">
              <a:spcAft>
                <a:spcPts val="1800"/>
              </a:spcAft>
              <a:buFont typeface="+mj-lt"/>
              <a:buAutoNum type="arabicPeriod"/>
            </a:pPr>
            <a:r>
              <a:rPr lang="en-US" sz="3200" dirty="0"/>
              <a:t>What parents understand &amp; know about preschool PA?</a:t>
            </a:r>
          </a:p>
          <a:p>
            <a:pPr marL="742950" indent="-742950">
              <a:spcAft>
                <a:spcPts val="1800"/>
              </a:spcAft>
              <a:buFont typeface="+mj-lt"/>
              <a:buAutoNum type="arabicPeriod"/>
            </a:pPr>
            <a:r>
              <a:rPr lang="en-US" sz="3200" dirty="0">
                <a:cs typeface="Verdana"/>
              </a:rPr>
              <a:t>Is there plenty of information on preschool PA, FMS &amp; physical development?</a:t>
            </a:r>
            <a:endParaRPr lang="en-US" sz="3200" dirty="0"/>
          </a:p>
          <a:p>
            <a:pPr marL="742950" indent="-742950">
              <a:spcAft>
                <a:spcPts val="1800"/>
              </a:spcAft>
              <a:buFont typeface="+mj-lt"/>
              <a:buAutoNum type="arabicPeriod"/>
            </a:pPr>
            <a:r>
              <a:rPr lang="en-US" sz="3200" dirty="0"/>
              <a:t>What are the benefits of outdoor</a:t>
            </a:r>
            <a:br>
              <a:rPr lang="en-US" sz="3200" dirty="0"/>
            </a:br>
            <a:r>
              <a:rPr lang="en-US" sz="3200" dirty="0"/>
              <a:t> play in the early years?</a:t>
            </a:r>
          </a:p>
          <a:p>
            <a:pPr marL="742950" indent="-742950">
              <a:spcAft>
                <a:spcPts val="1800"/>
              </a:spcAft>
              <a:buFont typeface="+mj-lt"/>
              <a:buAutoNum type="arabicPeriod"/>
            </a:pPr>
            <a:r>
              <a:rPr lang="en-US" sz="3200" dirty="0"/>
              <a:t>Where parents take their </a:t>
            </a:r>
            <a:br>
              <a:rPr lang="en-US" sz="3200" dirty="0"/>
            </a:br>
            <a:r>
              <a:rPr lang="en-US" sz="3200" dirty="0"/>
              <a:t>preschooler to play outside &amp; </a:t>
            </a:r>
            <a:br>
              <a:rPr lang="en-US" sz="3200" dirty="0"/>
            </a:br>
            <a:r>
              <a:rPr lang="en-US" sz="3200" dirty="0"/>
              <a:t>how they interact with them?</a:t>
            </a:r>
          </a:p>
          <a:p>
            <a:pPr marL="742950" indent="-742950">
              <a:spcAft>
                <a:spcPts val="1800"/>
              </a:spcAft>
              <a:buFont typeface="+mj-lt"/>
              <a:buAutoNum type="arabicPeriod"/>
            </a:pPr>
            <a:r>
              <a:rPr lang="en-US" sz="3200" dirty="0">
                <a:cs typeface="Verdana"/>
              </a:rPr>
              <a:t>What features or equipment in</a:t>
            </a:r>
            <a:br>
              <a:rPr lang="en-US" sz="3200" dirty="0">
                <a:cs typeface="Verdana"/>
              </a:rPr>
            </a:br>
            <a:r>
              <a:rPr lang="en-US" sz="3200" dirty="0">
                <a:cs typeface="Verdana"/>
              </a:rPr>
              <a:t>outdoor play spaces do parents</a:t>
            </a:r>
            <a:br>
              <a:rPr lang="en-US" sz="3200" dirty="0">
                <a:cs typeface="Verdana"/>
              </a:rPr>
            </a:br>
            <a:r>
              <a:rPr lang="en-US" sz="3200" dirty="0">
                <a:cs typeface="Verdana"/>
              </a:rPr>
              <a:t> rely on to encourage PA?</a:t>
            </a:r>
          </a:p>
          <a:p>
            <a:pPr marL="742950" indent="-742950">
              <a:spcAft>
                <a:spcPts val="1800"/>
              </a:spcAft>
              <a:buFont typeface="+mj-lt"/>
              <a:buAutoNum type="arabicPeriod"/>
            </a:pPr>
            <a:endParaRPr lang="en-US" sz="3200" dirty="0">
              <a:cs typeface="Verdana"/>
            </a:endParaRPr>
          </a:p>
          <a:p>
            <a:pPr marL="742950" indent="-742950">
              <a:spcAft>
                <a:spcPts val="1800"/>
              </a:spcAft>
              <a:buFont typeface="+mj-lt"/>
              <a:buAutoNum type="arabicPeriod"/>
            </a:pPr>
            <a:endParaRPr lang="en-US" sz="3200" dirty="0">
              <a:cs typeface="Verdana"/>
            </a:endParaRPr>
          </a:p>
        </p:txBody>
      </p:sp>
      <p:pic>
        <p:nvPicPr>
          <p:cNvPr id="99" name="Picture 98" descr="A picture containing ground, person, outdoor, child&#10;&#10;Description automatically generated">
            <a:extLst>
              <a:ext uri="{FF2B5EF4-FFF2-40B4-BE49-F238E27FC236}">
                <a16:creationId xmlns:a16="http://schemas.microsoft.com/office/drawing/2014/main" id="{1496F913-A10B-1D4D-AE97-BA57D44A3CA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9676" r="57"/>
          <a:stretch/>
        </p:blipFill>
        <p:spPr>
          <a:xfrm>
            <a:off x="7130625" y="26962053"/>
            <a:ext cx="5271978" cy="416903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B616A-3874-3141-A119-92419E889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44817" y="9014441"/>
            <a:ext cx="28501224" cy="14889518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Adams, J., Veitch, J., &amp; Barnett, L. (2018). Physical activity and fundamental motor skill performance of 5–10 year old children in three different playgrounds. </a:t>
            </a:r>
            <a:r>
              <a:rPr lang="en-GB" i="1" dirty="0"/>
              <a:t>International journal of environmental research and public health</a:t>
            </a:r>
            <a:r>
              <a:rPr lang="en-GB" dirty="0"/>
              <a:t>, </a:t>
            </a:r>
            <a:r>
              <a:rPr lang="en-GB" i="1" dirty="0"/>
              <a:t>15</a:t>
            </a:r>
            <a:r>
              <a:rPr lang="en-GB" dirty="0"/>
              <a:t>(9), 1896.</a:t>
            </a:r>
          </a:p>
          <a:p>
            <a:pPr>
              <a:lnSpc>
                <a:spcPct val="120000"/>
              </a:lnSpc>
            </a:pPr>
            <a:r>
              <a:rPr lang="en-GB" dirty="0"/>
              <a:t>Cohen, L., Manion, L., &amp; Morrison, K. (2002). </a:t>
            </a:r>
            <a:r>
              <a:rPr lang="en-GB" i="1" dirty="0"/>
              <a:t>Research methods in education</a:t>
            </a:r>
            <a:r>
              <a:rPr lang="en-GB" dirty="0"/>
              <a:t>. Routledge.</a:t>
            </a:r>
          </a:p>
          <a:p>
            <a:pPr>
              <a:lnSpc>
                <a:spcPct val="120000"/>
              </a:lnSpc>
            </a:pPr>
            <a:r>
              <a:rPr lang="en-GB" dirty="0"/>
              <a:t>Creswell, J. W. (1994). Research design: Qualitative and quantitative approach. </a:t>
            </a:r>
            <a:r>
              <a:rPr lang="en-GB" i="1" dirty="0"/>
              <a:t>London: Publications</a:t>
            </a:r>
            <a:r>
              <a:rPr lang="en-GB" dirty="0"/>
              <a:t>.</a:t>
            </a:r>
          </a:p>
          <a:p>
            <a:pPr>
              <a:lnSpc>
                <a:spcPct val="120000"/>
              </a:lnSpc>
            </a:pPr>
            <a:r>
              <a:rPr lang="en-GB" dirty="0"/>
              <a:t>Creswell, J. W. (1998). Qualitative inquiry and research design: choosing among five </a:t>
            </a:r>
            <a:r>
              <a:rPr lang="en-GB" dirty="0" err="1"/>
              <a:t>Traditio</a:t>
            </a:r>
            <a:r>
              <a:rPr lang="en-GB" dirty="0"/>
              <a:t>. </a:t>
            </a:r>
          </a:p>
          <a:p>
            <a:pPr>
              <a:lnSpc>
                <a:spcPct val="120000"/>
              </a:lnSpc>
            </a:pPr>
            <a:r>
              <a:rPr lang="en-GB" dirty="0"/>
              <a:t>Foulkes, J. D., Knowles, Z., Fairclough, S. J., Stratton, G., </a:t>
            </a:r>
            <a:r>
              <a:rPr lang="en-GB" dirty="0" err="1"/>
              <a:t>O’Dwyer</a:t>
            </a:r>
            <a:r>
              <a:rPr lang="en-GB" dirty="0"/>
              <a:t>, M., </a:t>
            </a:r>
            <a:r>
              <a:rPr lang="en-GB" dirty="0" err="1"/>
              <a:t>Ridgers</a:t>
            </a:r>
            <a:r>
              <a:rPr lang="en-GB" dirty="0"/>
              <a:t>, N. D., &amp; </a:t>
            </a:r>
            <a:r>
              <a:rPr lang="en-GB" dirty="0" err="1"/>
              <a:t>Foweather</a:t>
            </a:r>
            <a:r>
              <a:rPr lang="en-GB" dirty="0"/>
              <a:t>, L. (2017). Effect of a 6-week active play intervention on fundamental movement skill competence of preschool children: a cluster randomized controlled trial. </a:t>
            </a:r>
            <a:r>
              <a:rPr lang="en-GB" i="1" dirty="0"/>
              <a:t>Perceptual and motor skills</a:t>
            </a:r>
            <a:r>
              <a:rPr lang="en-GB" dirty="0"/>
              <a:t>, </a:t>
            </a:r>
            <a:r>
              <a:rPr lang="en-GB" i="1" dirty="0"/>
              <a:t>124</a:t>
            </a:r>
            <a:r>
              <a:rPr lang="en-GB" dirty="0"/>
              <a:t>(2), 393-412</a:t>
            </a:r>
          </a:p>
          <a:p>
            <a:pPr>
              <a:lnSpc>
                <a:spcPct val="120000"/>
              </a:lnSpc>
            </a:pPr>
            <a:r>
              <a:rPr lang="en-GB" dirty="0"/>
              <a:t>Hilliard, M. E., </a:t>
            </a:r>
            <a:r>
              <a:rPr lang="en-GB" dirty="0" err="1"/>
              <a:t>Riekert</a:t>
            </a:r>
            <a:r>
              <a:rPr lang="en-GB" dirty="0"/>
              <a:t>, K. A., </a:t>
            </a:r>
            <a:r>
              <a:rPr lang="en-GB" dirty="0" err="1"/>
              <a:t>Ockene</a:t>
            </a:r>
            <a:r>
              <a:rPr lang="en-GB" dirty="0"/>
              <a:t>, J. K., &amp; </a:t>
            </a:r>
            <a:r>
              <a:rPr lang="en-GB" dirty="0" err="1"/>
              <a:t>Pbert</a:t>
            </a:r>
            <a:r>
              <a:rPr lang="en-GB" dirty="0"/>
              <a:t>, L. (Eds.). (2018). </a:t>
            </a:r>
            <a:r>
              <a:rPr lang="en-GB" i="1" dirty="0"/>
              <a:t>The handbook of health </a:t>
            </a:r>
            <a:r>
              <a:rPr lang="en-GB" i="1" dirty="0" err="1"/>
              <a:t>behavior</a:t>
            </a:r>
            <a:r>
              <a:rPr lang="en-GB" i="1" dirty="0"/>
              <a:t> change</a:t>
            </a:r>
            <a:r>
              <a:rPr lang="en-GB" dirty="0"/>
              <a:t>. Springer Publishing Company.</a:t>
            </a:r>
          </a:p>
          <a:p>
            <a:pPr>
              <a:lnSpc>
                <a:spcPct val="120000"/>
              </a:lnSpc>
            </a:pPr>
            <a:r>
              <a:rPr lang="en-GB" dirty="0"/>
              <a:t>Houser, N. E., Cawley, J., </a:t>
            </a:r>
            <a:r>
              <a:rPr lang="en-GB" dirty="0" err="1"/>
              <a:t>Kolen</a:t>
            </a:r>
            <a:r>
              <a:rPr lang="en-GB" dirty="0"/>
              <a:t>, A. M., Rainham, D., Rehman, L., Turner, J., ... &amp; Stone, M. R. (2019). A loose parts randomized controlled trial to promote active outdoor play in preschool-aged children: Physical Literacy in the Early Years (PLEY) project. </a:t>
            </a:r>
            <a:r>
              <a:rPr lang="en-GB" i="1" dirty="0"/>
              <a:t>Methods and protocols</a:t>
            </a:r>
            <a:r>
              <a:rPr lang="en-GB" dirty="0"/>
              <a:t>, </a:t>
            </a:r>
            <a:r>
              <a:rPr lang="en-GB" i="1" dirty="0"/>
              <a:t>2</a:t>
            </a:r>
            <a:r>
              <a:rPr lang="en-GB" dirty="0"/>
              <a:t>(2), 27.</a:t>
            </a:r>
            <a:endParaRPr lang="en-GB" sz="3600" dirty="0"/>
          </a:p>
          <a:p>
            <a:pPr>
              <a:lnSpc>
                <a:spcPct val="120000"/>
              </a:lnSpc>
            </a:pPr>
            <a:r>
              <a:rPr lang="en-GB" dirty="0" err="1"/>
              <a:t>Luchs</a:t>
            </a:r>
            <a:r>
              <a:rPr lang="en-GB" dirty="0"/>
              <a:t>, A., &amp; </a:t>
            </a:r>
            <a:r>
              <a:rPr lang="en-GB" dirty="0" err="1"/>
              <a:t>Fikus</a:t>
            </a:r>
            <a:r>
              <a:rPr lang="en-GB" dirty="0"/>
              <a:t>, M. (2013). A comparative study of active play on differently designed playgrounds. </a:t>
            </a:r>
            <a:r>
              <a:rPr lang="en-GB" i="1" dirty="0"/>
              <a:t>Journal of Adventure Education &amp; Outdoor Learning</a:t>
            </a:r>
            <a:r>
              <a:rPr lang="en-GB" dirty="0"/>
              <a:t>, </a:t>
            </a:r>
            <a:r>
              <a:rPr lang="en-GB" i="1" dirty="0"/>
              <a:t>13</a:t>
            </a:r>
            <a:r>
              <a:rPr lang="en-GB" dirty="0"/>
              <a:t>(3), 206-222.</a:t>
            </a:r>
          </a:p>
          <a:p>
            <a:pPr>
              <a:lnSpc>
                <a:spcPct val="120000"/>
              </a:lnSpc>
            </a:pPr>
            <a:r>
              <a:rPr lang="en-GB" dirty="0"/>
              <a:t>Ritchie, J. (2001). Not everything can be reduced to numbers. </a:t>
            </a:r>
            <a:r>
              <a:rPr lang="en-GB" i="1" dirty="0"/>
              <a:t>Health research</a:t>
            </a:r>
            <a:r>
              <a:rPr lang="en-GB" dirty="0"/>
              <a:t>, </a:t>
            </a:r>
            <a:r>
              <a:rPr lang="en-GB" i="1" dirty="0"/>
              <a:t>149</a:t>
            </a:r>
            <a:r>
              <a:rPr lang="en-GB" dirty="0"/>
              <a:t>.</a:t>
            </a:r>
            <a:endParaRPr lang="en-GB" sz="3600" dirty="0"/>
          </a:p>
          <a:p>
            <a:pPr>
              <a:lnSpc>
                <a:spcPct val="120000"/>
              </a:lnSpc>
            </a:pPr>
            <a:r>
              <a:rPr lang="en-GB" dirty="0"/>
              <a:t>Tucker, P., van </a:t>
            </a:r>
            <a:r>
              <a:rPr lang="en-GB" dirty="0" err="1"/>
              <a:t>Zandvoort</a:t>
            </a:r>
            <a:r>
              <a:rPr lang="en-GB" dirty="0"/>
              <a:t>, M. M., Burke, S. M., &amp; Irwin, J. D. (2011). The influence of parents and the home environment on </a:t>
            </a:r>
            <a:r>
              <a:rPr lang="en-GB" dirty="0" err="1"/>
              <a:t>preschoolers'</a:t>
            </a:r>
            <a:r>
              <a:rPr lang="en-GB" dirty="0"/>
              <a:t> physical activity behaviours: A qualitative investigation of childcare providers' perspectives. </a:t>
            </a:r>
            <a:r>
              <a:rPr lang="en-GB" i="1" dirty="0"/>
              <a:t>BMC public health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(1), 1-7.</a:t>
            </a:r>
            <a:endParaRPr lang="en-GB" sz="3600" dirty="0"/>
          </a:p>
          <a:p>
            <a:pPr>
              <a:lnSpc>
                <a:spcPct val="120000"/>
              </a:lnSpc>
            </a:pPr>
            <a:r>
              <a:rPr lang="en-GB" dirty="0"/>
              <a:t>Willig, C. (2013). </a:t>
            </a:r>
            <a:r>
              <a:rPr lang="en-GB" i="1" dirty="0"/>
              <a:t>Introducing qualitative research in psychology</a:t>
            </a:r>
            <a:r>
              <a:rPr lang="en-GB" dirty="0"/>
              <a:t>. </a:t>
            </a:r>
            <a:r>
              <a:rPr lang="en-GB" dirty="0" err="1"/>
              <a:t>McGraw-hill</a:t>
            </a:r>
            <a:r>
              <a:rPr lang="en-GB" dirty="0"/>
              <a:t> education (UK).</a:t>
            </a:r>
            <a:r>
              <a:rPr lang="en-GB" sz="3600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026CD82-BF4F-A446-88EF-3911DC5F2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2873" y="3549867"/>
            <a:ext cx="19930800" cy="2435296"/>
          </a:xfrm>
          <a:solidFill>
            <a:schemeClr val="accent4"/>
          </a:solidFill>
        </p:spPr>
        <p:txBody>
          <a:bodyPr>
            <a:normAutofit/>
          </a:bodyPr>
          <a:lstStyle/>
          <a:p>
            <a:r>
              <a:rPr lang="en-US" sz="72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9B304C-0F1C-CD45-84A3-D0371CC1AA3C}"/>
              </a:ext>
            </a:extLst>
          </p:cNvPr>
          <p:cNvSpPr txBox="1"/>
          <p:nvPr/>
        </p:nvSpPr>
        <p:spPr>
          <a:xfrm>
            <a:off x="3853543" y="13846629"/>
            <a:ext cx="184731" cy="369332"/>
          </a:xfrm>
          <a:prstGeom prst="rect">
            <a:avLst/>
          </a:prstGeom>
          <a:noFill/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840912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{693A03E1-9A7A-4048-B12C-45EF1E40AE42}tf10001120</Template>
  <TotalTime>23329</TotalTime>
  <Words>1261</Words>
  <Application>Microsoft Macintosh PowerPoint</Application>
  <PresentationFormat>Custom</PresentationFormat>
  <Paragraphs>110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Gill Sans MT</vt:lpstr>
      <vt:lpstr>Verdana</vt:lpstr>
      <vt:lpstr>Parcel</vt:lpstr>
      <vt:lpstr>PowerPoint Presentation</vt:lpstr>
      <vt:lpstr>REFERENCES</vt:lpstr>
    </vt:vector>
  </TitlesOfParts>
  <Company>Unlimited Software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Vicki Pollack</dc:creator>
  <cp:lastModifiedBy>Pippa Middleton</cp:lastModifiedBy>
  <cp:revision>104</cp:revision>
  <dcterms:created xsi:type="dcterms:W3CDTF">2012-11-05T16:38:54Z</dcterms:created>
  <dcterms:modified xsi:type="dcterms:W3CDTF">2021-05-27T13:07:01Z</dcterms:modified>
</cp:coreProperties>
</file>