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6" r:id="rId7"/>
    <p:sldId id="267"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7646BE-4393-4B85-939C-B50E7B437A28}">
          <p14:sldIdLst>
            <p14:sldId id="256"/>
            <p14:sldId id="257"/>
            <p14:sldId id="258"/>
            <p14:sldId id="259"/>
            <p14:sldId id="260"/>
            <p14:sldId id="266"/>
            <p14:sldId id="267"/>
            <p14:sldId id="262"/>
            <p14:sldId id="263"/>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094FB7-7FB1-42F8-A660-B149389A5CA2}" v="43" dt="2023-11-23T20:39:06.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08" autoAdjust="0"/>
    <p:restoredTop sz="95033" autoAdjust="0"/>
  </p:normalViewPr>
  <p:slideViewPr>
    <p:cSldViewPr snapToGrid="0">
      <p:cViewPr>
        <p:scale>
          <a:sx n="89" d="100"/>
          <a:sy n="89" d="100"/>
        </p:scale>
        <p:origin x="451"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tiu oprea" userId="3696603977d77411" providerId="LiveId" clId="{24094FB7-7FB1-42F8-A660-B149389A5CA2}"/>
    <pc:docChg chg="custSel addSld delSld modSld sldOrd modSection">
      <pc:chgData name="laurentiu oprea" userId="3696603977d77411" providerId="LiveId" clId="{24094FB7-7FB1-42F8-A660-B149389A5CA2}" dt="2023-11-23T20:57:09.775" v="534" actId="14100"/>
      <pc:docMkLst>
        <pc:docMk/>
      </pc:docMkLst>
      <pc:sldChg chg="modSp mod">
        <pc:chgData name="laurentiu oprea" userId="3696603977d77411" providerId="LiveId" clId="{24094FB7-7FB1-42F8-A660-B149389A5CA2}" dt="2023-11-23T20:57:09.775" v="534" actId="14100"/>
        <pc:sldMkLst>
          <pc:docMk/>
          <pc:sldMk cId="3179825603" sldId="265"/>
        </pc:sldMkLst>
        <pc:spChg chg="mod">
          <ac:chgData name="laurentiu oprea" userId="3696603977d77411" providerId="LiveId" clId="{24094FB7-7FB1-42F8-A660-B149389A5CA2}" dt="2023-11-23T20:57:09.775" v="534" actId="14100"/>
          <ac:spMkLst>
            <pc:docMk/>
            <pc:sldMk cId="3179825603" sldId="265"/>
            <ac:spMk id="3" creationId="{386B0B13-97A7-2703-6265-2721FC5E9BC5}"/>
          </ac:spMkLst>
        </pc:spChg>
      </pc:sldChg>
      <pc:sldChg chg="addSp delSp modSp new mod ord">
        <pc:chgData name="laurentiu oprea" userId="3696603977d77411" providerId="LiveId" clId="{24094FB7-7FB1-42F8-A660-B149389A5CA2}" dt="2023-11-23T20:40:33.897" v="91"/>
        <pc:sldMkLst>
          <pc:docMk/>
          <pc:sldMk cId="1132079672" sldId="266"/>
        </pc:sldMkLst>
        <pc:spChg chg="del">
          <ac:chgData name="laurentiu oprea" userId="3696603977d77411" providerId="LiveId" clId="{24094FB7-7FB1-42F8-A660-B149389A5CA2}" dt="2023-11-23T20:38:45.109" v="69" actId="478"/>
          <ac:spMkLst>
            <pc:docMk/>
            <pc:sldMk cId="1132079672" sldId="266"/>
            <ac:spMk id="2" creationId="{8F0C8F69-869A-4427-5548-C9E9E977F1FC}"/>
          </ac:spMkLst>
        </pc:spChg>
        <pc:spChg chg="del">
          <ac:chgData name="laurentiu oprea" userId="3696603977d77411" providerId="LiveId" clId="{24094FB7-7FB1-42F8-A660-B149389A5CA2}" dt="2023-11-23T20:31:51.460" v="4" actId="1957"/>
          <ac:spMkLst>
            <pc:docMk/>
            <pc:sldMk cId="1132079672" sldId="266"/>
            <ac:spMk id="3" creationId="{500DEB04-C2C0-E0C1-C6E1-5E28AA9E3CA5}"/>
          </ac:spMkLst>
        </pc:spChg>
        <pc:graphicFrameChg chg="add mod">
          <ac:chgData name="laurentiu oprea" userId="3696603977d77411" providerId="LiveId" clId="{24094FB7-7FB1-42F8-A660-B149389A5CA2}" dt="2023-11-23T20:39:06.598" v="82" actId="20577"/>
          <ac:graphicFrameMkLst>
            <pc:docMk/>
            <pc:sldMk cId="1132079672" sldId="266"/>
            <ac:graphicFrameMk id="6" creationId="{552F7844-D142-9E69-9C2D-7CF237D0E7F2}"/>
          </ac:graphicFrameMkLst>
        </pc:graphicFrameChg>
      </pc:sldChg>
      <pc:sldChg chg="new del">
        <pc:chgData name="laurentiu oprea" userId="3696603977d77411" providerId="LiveId" clId="{24094FB7-7FB1-42F8-A660-B149389A5CA2}" dt="2023-11-23T20:29:23.091" v="1" actId="2696"/>
        <pc:sldMkLst>
          <pc:docMk/>
          <pc:sldMk cId="3612719805" sldId="266"/>
        </pc:sldMkLst>
      </pc:sldChg>
      <pc:sldChg chg="modSp new mod ord">
        <pc:chgData name="laurentiu oprea" userId="3696603977d77411" providerId="LiveId" clId="{24094FB7-7FB1-42F8-A660-B149389A5CA2}" dt="2023-11-23T20:55:41.125" v="532" actId="13926"/>
        <pc:sldMkLst>
          <pc:docMk/>
          <pc:sldMk cId="722908721" sldId="267"/>
        </pc:sldMkLst>
        <pc:spChg chg="mod">
          <ac:chgData name="laurentiu oprea" userId="3696603977d77411" providerId="LiveId" clId="{24094FB7-7FB1-42F8-A660-B149389A5CA2}" dt="2023-11-23T20:42:57.390" v="99"/>
          <ac:spMkLst>
            <pc:docMk/>
            <pc:sldMk cId="722908721" sldId="267"/>
            <ac:spMk id="2" creationId="{063930B9-3F65-44EA-91E7-C414D1EEB8D3}"/>
          </ac:spMkLst>
        </pc:spChg>
        <pc:spChg chg="mod">
          <ac:chgData name="laurentiu oprea" userId="3696603977d77411" providerId="LiveId" clId="{24094FB7-7FB1-42F8-A660-B149389A5CA2}" dt="2023-11-23T20:55:41.125" v="532" actId="13926"/>
          <ac:spMkLst>
            <pc:docMk/>
            <pc:sldMk cId="722908721" sldId="267"/>
            <ac:spMk id="3" creationId="{D9C13FC6-2D5E-61B3-1479-3C940BDE125A}"/>
          </ac:spMkLst>
        </pc:spChg>
      </pc:sldChg>
      <pc:sldChg chg="new del">
        <pc:chgData name="laurentiu oprea" userId="3696603977d77411" providerId="LiveId" clId="{24094FB7-7FB1-42F8-A660-B149389A5CA2}" dt="2023-11-23T20:40:05.414" v="84" actId="2696"/>
        <pc:sldMkLst>
          <pc:docMk/>
          <pc:sldMk cId="839969091" sldId="267"/>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r>
              <a:rPr lang="en-GB" dirty="0"/>
              <a:t>Hofstede`s</a:t>
            </a:r>
            <a:r>
              <a:rPr lang="en-GB" baseline="0" dirty="0"/>
              <a:t> – Cultural dimension</a:t>
            </a:r>
            <a:endParaRPr lang="en-GB" dirty="0"/>
          </a:p>
        </c:rich>
      </c:tx>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Germany</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Sheet1!$B$2:$B$7</c:f>
              <c:numCache>
                <c:formatCode>General</c:formatCode>
                <c:ptCount val="6"/>
                <c:pt idx="0">
                  <c:v>35</c:v>
                </c:pt>
                <c:pt idx="1">
                  <c:v>67</c:v>
                </c:pt>
                <c:pt idx="2">
                  <c:v>66</c:v>
                </c:pt>
                <c:pt idx="3">
                  <c:v>65</c:v>
                </c:pt>
                <c:pt idx="4">
                  <c:v>83</c:v>
                </c:pt>
                <c:pt idx="5">
                  <c:v>40</c:v>
                </c:pt>
              </c:numCache>
            </c:numRef>
          </c:val>
          <c:extLst>
            <c:ext xmlns:c16="http://schemas.microsoft.com/office/drawing/2014/chart" uri="{C3380CC4-5D6E-409C-BE32-E72D297353CC}">
              <c16:uniqueId val="{00000000-EF5C-4CEA-AA7B-D23807F5E3BD}"/>
            </c:ext>
          </c:extLst>
        </c:ser>
        <c:ser>
          <c:idx val="1"/>
          <c:order val="1"/>
          <c:tx>
            <c:strRef>
              <c:f>Sheet1!$C$1</c:f>
              <c:strCache>
                <c:ptCount val="1"/>
                <c:pt idx="0">
                  <c:v>UK</c:v>
                </c:pt>
              </c:strCache>
            </c:strRef>
          </c:tx>
          <c:spPr>
            <a:solidFill>
              <a:schemeClr val="accent4"/>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Sheet1!$A$2:$A$7</c:f>
              <c:strCache>
                <c:ptCount val="6"/>
                <c:pt idx="0">
                  <c:v>Power Distance</c:v>
                </c:pt>
                <c:pt idx="1">
                  <c:v>Individualism</c:v>
                </c:pt>
                <c:pt idx="2">
                  <c:v>Masculinity</c:v>
                </c:pt>
                <c:pt idx="3">
                  <c:v>Uncertainty Avoidance</c:v>
                </c:pt>
                <c:pt idx="4">
                  <c:v>Long Term Orientation</c:v>
                </c:pt>
                <c:pt idx="5">
                  <c:v>Indulgence</c:v>
                </c:pt>
              </c:strCache>
            </c:strRef>
          </c:cat>
          <c:val>
            <c:numRef>
              <c:f>Sheet1!$C$2:$C$7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1-EF5C-4CEA-AA7B-D23807F5E3BD}"/>
            </c:ext>
          </c:extLst>
        </c:ser>
        <c:dLbls>
          <c:dLblPos val="outEnd"/>
          <c:showLegendKey val="0"/>
          <c:showVal val="1"/>
          <c:showCatName val="0"/>
          <c:showSerName val="0"/>
          <c:showPercent val="0"/>
          <c:showBubbleSize val="0"/>
        </c:dLbls>
        <c:gapWidth val="444"/>
        <c:overlap val="-90"/>
        <c:axId val="700434256"/>
        <c:axId val="598302688"/>
      </c:barChart>
      <c:catAx>
        <c:axId val="70043425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598302688"/>
        <c:crosses val="autoZero"/>
        <c:auto val="1"/>
        <c:lblAlgn val="ctr"/>
        <c:lblOffset val="100"/>
        <c:noMultiLvlLbl val="0"/>
      </c:catAx>
      <c:valAx>
        <c:axId val="598302688"/>
        <c:scaling>
          <c:orientation val="minMax"/>
        </c:scaling>
        <c:delete val="1"/>
        <c:axPos val="l"/>
        <c:numFmt formatCode="General" sourceLinked="1"/>
        <c:majorTickMark val="none"/>
        <c:minorTickMark val="none"/>
        <c:tickLblPos val="nextTo"/>
        <c:crossAx val="70043425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1F3E1D-D3C1-4B10-BC65-08C94EA65CA3}" type="datetimeFigureOut">
              <a:rPr lang="en-IN" smtClean="0"/>
              <a:t>23-11-2023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AEF669-46D8-4979-889F-0071C528E4B7}" type="slidenum">
              <a:rPr lang="en-IN" smtClean="0"/>
              <a:t>‹#›</a:t>
            </a:fld>
            <a:endParaRPr lang="en-IN"/>
          </a:p>
        </p:txBody>
      </p:sp>
    </p:spTree>
    <p:extLst>
      <p:ext uri="{BB962C8B-B14F-4D97-AF65-F5344CB8AC3E}">
        <p14:creationId xmlns:p14="http://schemas.microsoft.com/office/powerpoint/2010/main" val="488891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17AEF669-46D8-4979-889F-0071C528E4B7}" type="slidenum">
              <a:rPr lang="en-IN" smtClean="0"/>
              <a:t>1</a:t>
            </a:fld>
            <a:endParaRPr lang="en-IN"/>
          </a:p>
        </p:txBody>
      </p:sp>
    </p:spTree>
    <p:extLst>
      <p:ext uri="{BB962C8B-B14F-4D97-AF65-F5344CB8AC3E}">
        <p14:creationId xmlns:p14="http://schemas.microsoft.com/office/powerpoint/2010/main" val="418920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The study aims to discuss the two EU countries UK and Germany who are engaged in collaborative trading in the global market. The study will discuss cultural similarities and variations in the two countries. Through managing their trading relation the study will discuss the intercultural communication theory which helps to continue the communication channel. Following this presentation I will recommend some possible strategies to continue intercultural communication and prior business practices.  </a:t>
            </a:r>
            <a:r>
              <a:rPr lang="en-GB" sz="1800" dirty="0">
                <a:solidFill>
                  <a:srgbClr val="980000"/>
                </a:solidFill>
                <a:effectLst/>
                <a:latin typeface="Times New Roman" panose="02020603050405020304" pitchFamily="18" charset="0"/>
                <a:ea typeface="Times New Roman" panose="02020603050405020304" pitchFamily="18" charset="0"/>
              </a:rPr>
              <a:t>Sainsbury’s is a UK based Company who will expand their growth in Germany. As a director of Sainsbury’s will propose abusing growth into Germany. Being a leading retail plc, Sainsbury's annual sales rate is 28.33  billion euro worldwide (Statista, 2023).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2</a:t>
            </a:fld>
            <a:endParaRPr lang="en-IN"/>
          </a:p>
        </p:txBody>
      </p:sp>
    </p:spTree>
    <p:extLst>
      <p:ext uri="{BB962C8B-B14F-4D97-AF65-F5344CB8AC3E}">
        <p14:creationId xmlns:p14="http://schemas.microsoft.com/office/powerpoint/2010/main" val="2705364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Language</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The UK and Germany both are included in the EU. In those countries, most people speak in English. That is the reason the language barrier can not still be significant in more informal or technical conversations. English is the popular global language so the People of the UK and Germany can not hesitate to run their communication channel. Some time in the UK people speak in Germany and their regional dialects which are quite similar to English. The philological term of those accents is quite similar to continuing their communication (Dewan, 2023). </a:t>
            </a:r>
            <a:r>
              <a:rPr lang="en-GB" sz="1800" dirty="0">
                <a:solidFill>
                  <a:srgbClr val="980000"/>
                </a:solidFill>
                <a:effectLst/>
                <a:latin typeface="Times New Roman" panose="02020603050405020304" pitchFamily="18" charset="0"/>
                <a:ea typeface="Times New Roman" panose="02020603050405020304" pitchFamily="18" charset="0"/>
              </a:rPr>
              <a:t>While Sainsbury’s will expand their business in Germany the company will face broad cultural similarities in their languages.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Ethnic makeup of the people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The UK is a diverse country which has multiple ethnicities for its people. Germany also has a diverse population and is renowned for its ethnicity. In the UK most people have an immigrant background. That is why the ethnic inequality is not used in this country. German-born children also came to the UK from a professional as well as academic perspective so they easily match the ethnicity in the UK (Org. </a:t>
            </a:r>
            <a:r>
              <a:rPr lang="en-GB" sz="1800" dirty="0" err="1">
                <a:solidFill>
                  <a:srgbClr val="0E101A"/>
                </a:solidFill>
                <a:effectLst/>
                <a:latin typeface="Times New Roman" panose="02020603050405020304" pitchFamily="18" charset="0"/>
                <a:ea typeface="Times New Roman" panose="02020603050405020304" pitchFamily="18" charset="0"/>
              </a:rPr>
              <a:t>uk</a:t>
            </a:r>
            <a:r>
              <a:rPr lang="en-GB" sz="1800" dirty="0">
                <a:solidFill>
                  <a:srgbClr val="0E101A"/>
                </a:solidFill>
                <a:effectLst/>
                <a:latin typeface="Times New Roman" panose="02020603050405020304" pitchFamily="18" charset="0"/>
                <a:ea typeface="Times New Roman" panose="02020603050405020304" pitchFamily="18" charset="0"/>
              </a:rPr>
              <a:t>, 2023). </a:t>
            </a:r>
            <a:r>
              <a:rPr lang="en-GB" sz="1800" dirty="0">
                <a:solidFill>
                  <a:srgbClr val="980000"/>
                </a:solidFill>
                <a:effectLst/>
                <a:latin typeface="Times New Roman" panose="02020603050405020304" pitchFamily="18" charset="0"/>
                <a:ea typeface="Times New Roman" panose="02020603050405020304" pitchFamily="18" charset="0"/>
              </a:rPr>
              <a:t>While Sainsbury’s will enter in Germany the employees will face multiple ethnicity which makes it easy  to manage the organisational culture.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Social structures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Sharing their languages between those countries in the UK and Germany their social structure is quite similar to each other. The standard of living and food habits of those countries' people are similar in a sense. The </a:t>
            </a:r>
            <a:r>
              <a:rPr lang="en-GB" sz="1800" dirty="0" err="1">
                <a:solidFill>
                  <a:srgbClr val="0E101A"/>
                </a:solidFill>
                <a:effectLst/>
                <a:latin typeface="Times New Roman" panose="02020603050405020304" pitchFamily="18" charset="0"/>
                <a:ea typeface="Times New Roman" panose="02020603050405020304" pitchFamily="18" charset="0"/>
              </a:rPr>
              <a:t>Garmany</a:t>
            </a:r>
            <a:r>
              <a:rPr lang="en-GB" sz="1800" dirty="0">
                <a:solidFill>
                  <a:srgbClr val="0E101A"/>
                </a:solidFill>
                <a:effectLst/>
                <a:latin typeface="Times New Roman" panose="02020603050405020304" pitchFamily="18" charset="0"/>
                <a:ea typeface="Times New Roman" panose="02020603050405020304" pitchFamily="18" charset="0"/>
              </a:rPr>
              <a:t> social welfare and caste distinction system in the society is less rigid compared to the UK. In the North, democracy plays a significant role in creating a social structure to control society (Britannica, 2023).</a:t>
            </a:r>
            <a:r>
              <a:rPr lang="en-GB" sz="1800" dirty="0">
                <a:solidFill>
                  <a:srgbClr val="980000"/>
                </a:solidFill>
                <a:effectLst/>
                <a:latin typeface="Times New Roman" panose="02020603050405020304" pitchFamily="18" charset="0"/>
                <a:ea typeface="Times New Roman" panose="02020603050405020304" pitchFamily="18" charset="0"/>
              </a:rPr>
              <a:t> Sainsbury’s can not disturb the social structure in Germany the company heartily accepts the business function and strategy.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3</a:t>
            </a:fld>
            <a:endParaRPr lang="en-IN"/>
          </a:p>
        </p:txBody>
      </p:sp>
    </p:spTree>
    <p:extLst>
      <p:ext uri="{BB962C8B-B14F-4D97-AF65-F5344CB8AC3E}">
        <p14:creationId xmlns:p14="http://schemas.microsoft.com/office/powerpoint/2010/main" val="958090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Religious values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Religious values of the UK and Germany completely depend on the people. In the UK most of the people have immigrants from other countries. The population of the UK believes in Christianity. Germany predominantly believes in Christianity same as the UK and due to the diverse religious landscape creates a strong social structure to maintain the diversity. Most of the population of the UK and Germany are protestant and catholic.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Business and work-related attitudes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Linking with the trade relation between the UK and Germany both of them follow the </a:t>
            </a:r>
            <a:r>
              <a:rPr lang="en-GB" sz="1800" b="1" dirty="0">
                <a:solidFill>
                  <a:srgbClr val="0E101A"/>
                </a:solidFill>
                <a:effectLst/>
                <a:latin typeface="Times New Roman" panose="02020603050405020304" pitchFamily="18" charset="0"/>
                <a:ea typeface="Times New Roman" panose="02020603050405020304" pitchFamily="18" charset="0"/>
              </a:rPr>
              <a:t>cognitive dissonance theory</a:t>
            </a:r>
            <a:r>
              <a:rPr lang="en-GB" sz="1800" dirty="0">
                <a:solidFill>
                  <a:srgbClr val="0E101A"/>
                </a:solidFill>
                <a:effectLst/>
                <a:latin typeface="Times New Roman" panose="02020603050405020304" pitchFamily="18" charset="0"/>
                <a:ea typeface="Times New Roman" panose="02020603050405020304" pitchFamily="18" charset="0"/>
              </a:rPr>
              <a:t>. The theory was first developed by Leon Festinger in 1957 (Yahya and </a:t>
            </a:r>
            <a:r>
              <a:rPr lang="en-GB" sz="1800" dirty="0" err="1">
                <a:solidFill>
                  <a:srgbClr val="0E101A"/>
                </a:solidFill>
                <a:effectLst/>
                <a:latin typeface="Times New Roman" panose="02020603050405020304" pitchFamily="18" charset="0"/>
                <a:ea typeface="Times New Roman" panose="02020603050405020304" pitchFamily="18" charset="0"/>
              </a:rPr>
              <a:t>Sukmayadi</a:t>
            </a:r>
            <a:r>
              <a:rPr lang="en-GB" sz="1800" dirty="0">
                <a:solidFill>
                  <a:srgbClr val="0E101A"/>
                </a:solidFill>
                <a:effectLst/>
                <a:latin typeface="Times New Roman" panose="02020603050405020304" pitchFamily="18" charset="0"/>
                <a:ea typeface="Times New Roman" panose="02020603050405020304" pitchFamily="18" charset="0"/>
              </a:rPr>
              <a:t>, 2020). This theory signifies the area of individual psychology and behaviour. The similarities between the two countries in their social linguistic and cultural aspects create their business thoughts and beliefs. Through this theory, business communication is easier in those countries for accepting social and human behaviour. It refers to the cross-cultural decision which implements their long-running communication channel in their business perspective.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4</a:t>
            </a:fld>
            <a:endParaRPr lang="en-IN"/>
          </a:p>
        </p:txBody>
      </p:sp>
    </p:spTree>
    <p:extLst>
      <p:ext uri="{BB962C8B-B14F-4D97-AF65-F5344CB8AC3E}">
        <p14:creationId xmlns:p14="http://schemas.microsoft.com/office/powerpoint/2010/main" val="1479717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Language</a:t>
            </a:r>
            <a:r>
              <a:rPr lang="en-GB" sz="1800" dirty="0">
                <a:solidFill>
                  <a:srgbClr val="0E101A"/>
                </a:solidFill>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Linguistic variation considering the role of regional variation creates the risk of not standard dialect. Garman is the official language of the EU but in the UK most people Speak in simple English. Due to the divergent atmosphere here, the linguist variety is also signified. Phonological variation is that these two languages create great differences in their accents and dialects. </a:t>
            </a:r>
            <a:r>
              <a:rPr lang="en-GB" sz="1800" dirty="0">
                <a:solidFill>
                  <a:srgbClr val="980000"/>
                </a:solidFill>
                <a:effectLst/>
                <a:latin typeface="Times New Roman" panose="02020603050405020304" pitchFamily="18" charset="0"/>
                <a:ea typeface="Times New Roman" panose="02020603050405020304" pitchFamily="18" charset="0"/>
              </a:rPr>
              <a:t>This regional variation makes a high cultural difference between the UK and Germany (</a:t>
            </a:r>
            <a:r>
              <a:rPr lang="en-GB" sz="1800" dirty="0" err="1">
                <a:solidFill>
                  <a:srgbClr val="980000"/>
                </a:solidFill>
                <a:effectLst/>
                <a:latin typeface="Times New Roman" panose="02020603050405020304" pitchFamily="18" charset="0"/>
                <a:ea typeface="Times New Roman" panose="02020603050405020304" pitchFamily="18" charset="0"/>
              </a:rPr>
              <a:t>Meits</a:t>
            </a:r>
            <a:r>
              <a:rPr lang="en-GB" sz="1800" dirty="0">
                <a:solidFill>
                  <a:srgbClr val="980000"/>
                </a:solidFill>
                <a:effectLst/>
                <a:latin typeface="Times New Roman" panose="02020603050405020304" pitchFamily="18" charset="0"/>
                <a:ea typeface="Times New Roman" panose="02020603050405020304" pitchFamily="18" charset="0"/>
              </a:rPr>
              <a:t>, 2023). But in regional language variation in Germany Sainsbury’s will face accent problems in their consumers while they will expand their growth.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Ethnic makeup of the people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The cultural ethnicity in Germany is highly polished and sophisticated. Their main contribution was the ethnic minority group people and proposed a cross-cultural field. The native people of Germany actively recruit for the foreign workplace and maintain their native German culture. The largest flow of immigrant workers works in the UK so their cultural ethnicity is divergent which implies their work culture (OUP, 2023). These various ethnicities create differences in their cultural behaviour. </a:t>
            </a:r>
            <a:r>
              <a:rPr lang="en-GB" sz="1800" dirty="0">
                <a:solidFill>
                  <a:srgbClr val="980000"/>
                </a:solidFill>
                <a:effectLst/>
                <a:latin typeface="Times New Roman" panose="02020603050405020304" pitchFamily="18" charset="0"/>
                <a:ea typeface="Times New Roman" panose="02020603050405020304" pitchFamily="18" charset="0"/>
              </a:rPr>
              <a:t>Being a polish and sophisticated ethnicity Sainsbury’s will face the problem of staff shortage.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b="1" dirty="0">
                <a:solidFill>
                  <a:srgbClr val="0E101A"/>
                </a:solidFill>
                <a:effectLst/>
                <a:latin typeface="Times New Roman" panose="02020603050405020304" pitchFamily="18" charset="0"/>
                <a:ea typeface="Times New Roman" panose="02020603050405020304" pitchFamily="18" charset="0"/>
              </a:rPr>
              <a:t>Social structures</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solidFill>
                  <a:srgbClr val="0E101A"/>
                </a:solidFill>
                <a:effectLst/>
                <a:latin typeface="Times New Roman" panose="02020603050405020304" pitchFamily="18" charset="0"/>
                <a:ea typeface="Times New Roman" panose="02020603050405020304" pitchFamily="18" charset="0"/>
              </a:rPr>
              <a:t>Garmany</a:t>
            </a:r>
            <a:r>
              <a:rPr lang="en-GB" sz="1800" dirty="0">
                <a:solidFill>
                  <a:srgbClr val="0E101A"/>
                </a:solidFill>
                <a:effectLst/>
                <a:latin typeface="Times New Roman" panose="02020603050405020304" pitchFamily="18" charset="0"/>
                <a:ea typeface="Times New Roman" panose="02020603050405020304" pitchFamily="18" charset="0"/>
              </a:rPr>
              <a:t> is the historical breeding ground so the Garman follow the traditional class structure. They focus less on the occupation structure and divide the structure of society (Atkinson and Schmitz, 2022). On the other hand, the UK follows the monarchical structure which also proposes class discrimination by the power of society. The population of UK social spaces is based on the axes of volume of capital and capital transformation. </a:t>
            </a:r>
            <a:r>
              <a:rPr lang="en-GB" sz="1800" dirty="0">
                <a:solidFill>
                  <a:srgbClr val="980000"/>
                </a:solidFill>
                <a:effectLst/>
                <a:latin typeface="Times New Roman" panose="02020603050405020304" pitchFamily="18" charset="0"/>
                <a:ea typeface="Times New Roman" panose="02020603050405020304" pitchFamily="18" charset="0"/>
              </a:rPr>
              <a:t>Being a retail organisation Sainsbury will face a traditional social structure which explores their business growth in Germany, where class discrimination highly problematic in society.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5</a:t>
            </a:fld>
            <a:endParaRPr lang="en-IN"/>
          </a:p>
        </p:txBody>
      </p:sp>
    </p:spTree>
    <p:extLst>
      <p:ext uri="{BB962C8B-B14F-4D97-AF65-F5344CB8AC3E}">
        <p14:creationId xmlns:p14="http://schemas.microsoft.com/office/powerpoint/2010/main" val="1252352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Enhancing the communication channels both Eu countries </a:t>
            </a:r>
            <a:r>
              <a:rPr lang="en-GB" sz="1800" dirty="0" err="1">
                <a:solidFill>
                  <a:srgbClr val="0E101A"/>
                </a:solidFill>
                <a:effectLst/>
                <a:latin typeface="Times New Roman" panose="02020603050405020304" pitchFamily="18" charset="0"/>
                <a:ea typeface="Times New Roman" panose="02020603050405020304" pitchFamily="18" charset="0"/>
              </a:rPr>
              <a:t>Uk</a:t>
            </a:r>
            <a:r>
              <a:rPr lang="en-GB" sz="1800" dirty="0">
                <a:solidFill>
                  <a:srgbClr val="0E101A"/>
                </a:solidFill>
                <a:effectLst/>
                <a:latin typeface="Times New Roman" panose="02020603050405020304" pitchFamily="18" charset="0"/>
                <a:ea typeface="Times New Roman" panose="02020603050405020304" pitchFamily="18" charset="0"/>
              </a:rPr>
              <a:t> and Germany changed their communication style. Those countries are more involved in cross-cultural relations to maintain business and work-related attitudes. By increasing the immigrant population those countries will accept the divergent socio culture. </a:t>
            </a:r>
            <a:r>
              <a:rPr lang="en-GB" sz="1800" dirty="0">
                <a:solidFill>
                  <a:srgbClr val="980000"/>
                </a:solidFill>
                <a:effectLst/>
                <a:latin typeface="Times New Roman" panose="02020603050405020304" pitchFamily="18" charset="0"/>
                <a:ea typeface="Times New Roman" panose="02020603050405020304" pitchFamily="18" charset="0"/>
              </a:rPr>
              <a:t>As a global retailing brand Sainsbury, can expand their business in Germany. Sainsbury's can hire local community people who easily communicate in their regional accent.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8</a:t>
            </a:fld>
            <a:endParaRPr lang="en-IN"/>
          </a:p>
        </p:txBody>
      </p:sp>
    </p:spTree>
    <p:extLst>
      <p:ext uri="{BB962C8B-B14F-4D97-AF65-F5344CB8AC3E}">
        <p14:creationId xmlns:p14="http://schemas.microsoft.com/office/powerpoint/2010/main" val="3022617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The UK and Germany need to take more initiative in expanding their business communication by following the business communication theory. Through cognitive dissonance theory, those countries will focus on making a smooth communication process avoiding their negative business gossip. UK and Germany will collaboratively expand their business relation by utilising a healthy business channel. </a:t>
            </a:r>
            <a:r>
              <a:rPr lang="en-GB" sz="1800" dirty="0">
                <a:solidFill>
                  <a:srgbClr val="980000"/>
                </a:solidFill>
                <a:effectLst/>
                <a:latin typeface="Times New Roman" panose="02020603050405020304" pitchFamily="18" charset="0"/>
                <a:ea typeface="Times New Roman" panose="02020603050405020304" pitchFamily="18" charset="0"/>
              </a:rPr>
              <a:t>To expand the business growth in Germany, the board of directors of Sainsbury can hire </a:t>
            </a:r>
            <a:r>
              <a:rPr lang="en-GB" sz="1800" dirty="0" err="1">
                <a:solidFill>
                  <a:srgbClr val="980000"/>
                </a:solidFill>
                <a:effectLst/>
                <a:latin typeface="Times New Roman" panose="02020603050405020304" pitchFamily="18" charset="0"/>
                <a:ea typeface="Times New Roman" panose="02020603050405020304" pitchFamily="18" charset="0"/>
              </a:rPr>
              <a:t>skillful</a:t>
            </a:r>
            <a:r>
              <a:rPr lang="en-GB" sz="1800" dirty="0">
                <a:solidFill>
                  <a:srgbClr val="980000"/>
                </a:solidFill>
                <a:effectLst/>
                <a:latin typeface="Times New Roman" panose="02020603050405020304" pitchFamily="18" charset="0"/>
                <a:ea typeface="Times New Roman" panose="02020603050405020304" pitchFamily="18" charset="0"/>
              </a:rPr>
              <a:t> translators or staff who mitigate the market demand of their population.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9</a:t>
            </a:fld>
            <a:endParaRPr lang="en-IN"/>
          </a:p>
        </p:txBody>
      </p:sp>
    </p:spTree>
    <p:extLst>
      <p:ext uri="{BB962C8B-B14F-4D97-AF65-F5344CB8AC3E}">
        <p14:creationId xmlns:p14="http://schemas.microsoft.com/office/powerpoint/2010/main" val="4193401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E101A"/>
                </a:solidFill>
                <a:effectLst/>
                <a:latin typeface="Times New Roman" panose="02020603050405020304" pitchFamily="18" charset="0"/>
                <a:ea typeface="Times New Roman" panose="02020603050405020304" pitchFamily="18" charset="0"/>
              </a:rPr>
              <a:t>Summing the whole study it has concluded that several cultural similarities and differences are found in both EU countries UK and Germany. Linguistic similarities can not make communication barriers. Through the cognitive dissonance theory, the UK and Germany propose their business communication and maintain their trade relation. Their cultural and social diversity helps to maintain business relations and mitigate work-related issues. </a:t>
            </a:r>
            <a:r>
              <a:rPr lang="en-GB" sz="1800" dirty="0">
                <a:solidFill>
                  <a:srgbClr val="980000"/>
                </a:solidFill>
                <a:effectLst/>
                <a:latin typeface="Times New Roman" panose="02020603050405020304" pitchFamily="18" charset="0"/>
                <a:ea typeface="Times New Roman" panose="02020603050405020304" pitchFamily="18" charset="0"/>
              </a:rPr>
              <a:t>As a board of directors of Sainsbury’s it will strongly analyse the socio economic structure of the Germanic business operation.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7AEF669-46D8-4979-889F-0071C528E4B7}" type="slidenum">
              <a:rPr lang="en-IN" smtClean="0"/>
              <a:t>10</a:t>
            </a:fld>
            <a:endParaRPr lang="en-IN"/>
          </a:p>
        </p:txBody>
      </p:sp>
    </p:spTree>
    <p:extLst>
      <p:ext uri="{BB962C8B-B14F-4D97-AF65-F5344CB8AC3E}">
        <p14:creationId xmlns:p14="http://schemas.microsoft.com/office/powerpoint/2010/main" val="3521239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17AEF669-46D8-4979-889F-0071C528E4B7}" type="slidenum">
              <a:rPr lang="en-IN" smtClean="0"/>
              <a:t>11</a:t>
            </a:fld>
            <a:endParaRPr lang="en-IN"/>
          </a:p>
        </p:txBody>
      </p:sp>
    </p:spTree>
    <p:extLst>
      <p:ext uri="{BB962C8B-B14F-4D97-AF65-F5344CB8AC3E}">
        <p14:creationId xmlns:p14="http://schemas.microsoft.com/office/powerpoint/2010/main" val="3720077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11/23/2023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4160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11/23/2023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3621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11/23/2023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70435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11/23/2023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28931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11/23/2023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47587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11/23/2023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47501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11/23/2023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0684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11/23/2023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88319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11/23/2023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03115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11/23/2023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9831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11/23/2023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3984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lIns="109728" tIns="109728" rIns="109728" bIns="91440"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lIns="109728" tIns="109728" rIns="109728"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lIns="109728" tIns="109728" rIns="109728" bIns="91440" anchor="ctr"/>
          <a:lstStyle>
            <a:lvl1pPr algn="l">
              <a:defRPr sz="1200" spc="70">
                <a:solidFill>
                  <a:schemeClr val="tx1">
                    <a:tint val="75000"/>
                  </a:schemeClr>
                </a:solidFill>
              </a:defRPr>
            </a:lvl1pPr>
          </a:lstStyle>
          <a:p>
            <a:fld id="{02AC24A9-CCB6-4F8D-B8DB-C2F3692CFA5A}" type="datetimeFigureOut">
              <a:rPr lang="en-US" smtClean="0"/>
              <a:t>11/23/2023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lIns="109728" tIns="109728" rIns="109728" bIns="91440" anchor="ctr"/>
          <a:lstStyle>
            <a:lvl1pPr algn="ctr">
              <a:defRPr sz="1200" spc="7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lIns="109728" tIns="109728" rIns="109728" bIns="91440" anchor="ctr"/>
          <a:lstStyle>
            <a:lvl1pPr algn="r">
              <a:defRPr sz="1200" spc="7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35403498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spc="1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spc="1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spc="1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spc="1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spc="1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spc="1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vy 3D art">
            <a:extLst>
              <a:ext uri="{FF2B5EF4-FFF2-40B4-BE49-F238E27FC236}">
                <a16:creationId xmlns:a16="http://schemas.microsoft.com/office/drawing/2014/main" id="{3EC83910-EB6A-7DC3-43C5-F546F146B8CF}"/>
              </a:ext>
            </a:extLst>
          </p:cNvPr>
          <p:cNvPicPr>
            <a:picLocks noChangeAspect="1"/>
          </p:cNvPicPr>
          <p:nvPr/>
        </p:nvPicPr>
        <p:blipFill rotWithShape="1">
          <a:blip r:embed="rId3"/>
          <a:srcRect l="1020" r="1022" b="2"/>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CC1E1F88-DDF6-291F-C84E-7389BDABFE37}"/>
              </a:ext>
            </a:extLst>
          </p:cNvPr>
          <p:cNvSpPr>
            <a:spLocks noGrp="1"/>
          </p:cNvSpPr>
          <p:nvPr>
            <p:ph type="subTitle" idx="1"/>
          </p:nvPr>
        </p:nvSpPr>
        <p:spPr>
          <a:xfrm>
            <a:off x="365940" y="3974283"/>
            <a:ext cx="6726861" cy="1208141"/>
          </a:xfrm>
        </p:spPr>
        <p:txBody>
          <a:bodyPr>
            <a:noAutofit/>
          </a:bodyPr>
          <a:lstStyle/>
          <a:p>
            <a:pPr algn="just">
              <a:lnSpc>
                <a:spcPct val="150000"/>
              </a:lnSpc>
            </a:pPr>
            <a:r>
              <a:rPr lang="en-GB" sz="2000" b="1" dirty="0">
                <a:effectLst/>
                <a:latin typeface="Times New Roman" panose="02020603050405020304" pitchFamily="18" charset="0"/>
                <a:ea typeface="Times New Roman" panose="02020603050405020304" pitchFamily="18" charset="0"/>
              </a:rPr>
              <a:t>BA Business Management</a:t>
            </a:r>
            <a:endParaRPr lang="en-IN" sz="2000" b="1" dirty="0">
              <a:effectLst/>
              <a:latin typeface="Arial" panose="020B0604020202020204" pitchFamily="34" charset="0"/>
              <a:ea typeface="Arial" panose="020B0604020202020204" pitchFamily="34" charset="0"/>
            </a:endParaRPr>
          </a:p>
          <a:p>
            <a:pPr algn="just">
              <a:lnSpc>
                <a:spcPct val="150000"/>
              </a:lnSpc>
            </a:pPr>
            <a:r>
              <a:rPr lang="en-GB" sz="2000" b="1" dirty="0">
                <a:effectLst/>
                <a:latin typeface="Times New Roman" panose="02020603050405020304" pitchFamily="18" charset="0"/>
                <a:ea typeface="Times New Roman" panose="02020603050405020304" pitchFamily="18" charset="0"/>
              </a:rPr>
              <a:t>Module: International Business</a:t>
            </a:r>
          </a:p>
          <a:p>
            <a:pPr algn="just">
              <a:lnSpc>
                <a:spcPct val="150000"/>
              </a:lnSpc>
            </a:pPr>
            <a:r>
              <a:rPr lang="en-GB" sz="2000" b="1" dirty="0">
                <a:effectLst/>
                <a:latin typeface="Times New Roman" panose="02020603050405020304" pitchFamily="18" charset="0"/>
                <a:ea typeface="Arial" panose="020B0604020202020204" pitchFamily="34" charset="0"/>
              </a:rPr>
              <a:t>Name: </a:t>
            </a:r>
            <a:r>
              <a:rPr lang="en-GB" sz="2000" b="1" dirty="0" err="1">
                <a:effectLst/>
                <a:latin typeface="Times New Roman" panose="02020603050405020304" pitchFamily="18" charset="0"/>
                <a:ea typeface="Arial" panose="020B0604020202020204" pitchFamily="34" charset="0"/>
              </a:rPr>
              <a:t>Georgel</a:t>
            </a:r>
            <a:r>
              <a:rPr lang="en-GB" sz="2000" b="1" dirty="0">
                <a:effectLst/>
                <a:latin typeface="Times New Roman" panose="02020603050405020304" pitchFamily="18" charset="0"/>
                <a:ea typeface="Arial" panose="020B0604020202020204" pitchFamily="34" charset="0"/>
              </a:rPr>
              <a:t>-Laurentiu Oprea</a:t>
            </a:r>
            <a:r>
              <a:rPr lang="en-IN" sz="2000" b="1" dirty="0">
                <a:effectLst/>
                <a:latin typeface="Times New Roman" panose="02020603050405020304" pitchFamily="18" charset="0"/>
                <a:ea typeface="Arial" panose="020B0604020202020204" pitchFamily="34" charset="0"/>
              </a:rPr>
              <a:t> - 2114879</a:t>
            </a:r>
            <a:endParaRPr lang="en-IN" sz="2000" b="1" dirty="0">
              <a:effectLst/>
              <a:latin typeface="Arial" panose="020B0604020202020204" pitchFamily="34" charset="0"/>
              <a:ea typeface="Arial" panose="020B0604020202020204" pitchFamily="34" charset="0"/>
            </a:endParaRP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1.png">
            <a:extLst>
              <a:ext uri="{FF2B5EF4-FFF2-40B4-BE49-F238E27FC236}">
                <a16:creationId xmlns:a16="http://schemas.microsoft.com/office/drawing/2014/main" id="{B116F1F2-94D1-54E4-1C6D-50161F739AC9}"/>
              </a:ext>
            </a:extLst>
          </p:cNvPr>
          <p:cNvPicPr/>
          <p:nvPr/>
        </p:nvPicPr>
        <p:blipFill>
          <a:blip r:embed="rId4"/>
          <a:srcRect/>
          <a:stretch>
            <a:fillRect/>
          </a:stretch>
        </p:blipFill>
        <p:spPr>
          <a:xfrm>
            <a:off x="495569" y="787455"/>
            <a:ext cx="1809750" cy="723900"/>
          </a:xfrm>
          <a:prstGeom prst="rect">
            <a:avLst/>
          </a:prstGeom>
          <a:ln/>
        </p:spPr>
      </p:pic>
    </p:spTree>
    <p:extLst>
      <p:ext uri="{BB962C8B-B14F-4D97-AF65-F5344CB8AC3E}">
        <p14:creationId xmlns:p14="http://schemas.microsoft.com/office/powerpoint/2010/main" val="112385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6D46F-884E-C2DF-FB4A-618E00D91225}"/>
              </a:ext>
            </a:extLst>
          </p:cNvPr>
          <p:cNvSpPr>
            <a:spLocks noGrp="1"/>
          </p:cNvSpPr>
          <p:nvPr>
            <p:ph type="title"/>
          </p:nvPr>
        </p:nvSpPr>
        <p:spPr>
          <a:xfrm>
            <a:off x="411480" y="987552"/>
            <a:ext cx="4485861" cy="1088136"/>
          </a:xfrm>
        </p:spPr>
        <p:txBody>
          <a:bodyPr anchor="b">
            <a:normAutofit/>
          </a:bodyPr>
          <a:lstStyle/>
          <a:p>
            <a:pPr algn="ctr"/>
            <a:r>
              <a:rPr lang="en-GB" sz="3100" u="sng" dirty="0">
                <a:effectLst/>
                <a:latin typeface="Times New Roman" panose="02020603050405020304" pitchFamily="18" charset="0"/>
                <a:ea typeface="Times New Roman" panose="02020603050405020304" pitchFamily="18" charset="0"/>
              </a:rPr>
              <a:t>Introduction </a:t>
            </a:r>
            <a:br>
              <a:rPr lang="en-IN" sz="3100" u="sng" dirty="0">
                <a:effectLst/>
                <a:latin typeface="Arial" panose="020B0604020202020204" pitchFamily="34" charset="0"/>
                <a:ea typeface="Arial" panose="020B0604020202020204" pitchFamily="34" charset="0"/>
              </a:rPr>
            </a:br>
            <a:endParaRPr lang="en-IN" sz="3100" u="sng" dirty="0"/>
          </a:p>
        </p:txBody>
      </p:sp>
      <p:sp>
        <p:nvSpPr>
          <p:cNvPr id="1033" name="Rectangle 103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5" name="Rectangle 103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6BAF581-BB2A-93E2-269B-FFEB737AE649}"/>
              </a:ext>
            </a:extLst>
          </p:cNvPr>
          <p:cNvSpPr>
            <a:spLocks noGrp="1"/>
          </p:cNvSpPr>
          <p:nvPr>
            <p:ph idx="1"/>
          </p:nvPr>
        </p:nvSpPr>
        <p:spPr>
          <a:xfrm>
            <a:off x="411479" y="2688336"/>
            <a:ext cx="4498848" cy="3584448"/>
          </a:xfrm>
        </p:spPr>
        <p:txBody>
          <a:bodyPr anchor="t">
            <a:normAutofit/>
          </a:bodyPr>
          <a:lstStyle/>
          <a:p>
            <a:pPr marL="342900" lvl="0" indent="-342900" algn="just">
              <a:lnSpc>
                <a:spcPct val="150000"/>
              </a:lnSpc>
              <a:buClr>
                <a:srgbClr val="0E101A"/>
              </a:buClr>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 main purpose of the study is to discuss the cultural similarities and differences in two EU countries, the UK and Germany.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Continuing the trading relation in those countries it will discuss the intercultural communication theory that helps to mitigate cultural and social issues.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As a board of directors of Sainsbury’s PLC, the company will enrich their sales by expanding their business in Germany. The present sales growth in global business is </a:t>
            </a:r>
            <a:r>
              <a:rPr lang="en-GB" sz="1200" b="1" u="none" strike="noStrike" dirty="0">
                <a:effectLst/>
                <a:latin typeface="Times New Roman" panose="02020603050405020304" pitchFamily="18" charset="0"/>
                <a:ea typeface="Times New Roman" panose="02020603050405020304" pitchFamily="18" charset="0"/>
              </a:rPr>
              <a:t>28.33  billion euro </a:t>
            </a:r>
            <a:r>
              <a:rPr lang="en-GB" sz="1200" u="none" strike="noStrike" dirty="0">
                <a:effectLst/>
                <a:latin typeface="Times New Roman" panose="02020603050405020304" pitchFamily="18" charset="0"/>
                <a:ea typeface="Times New Roman" panose="02020603050405020304" pitchFamily="18" charset="0"/>
              </a:rPr>
              <a:t>(Statista, 2023).</a:t>
            </a:r>
            <a:endParaRPr lang="en-IN" sz="1200" u="none" strike="noStrike" dirty="0">
              <a:effectLst/>
              <a:latin typeface="Arial" panose="020B0604020202020204" pitchFamily="34" charset="0"/>
              <a:ea typeface="Arial" panose="020B0604020202020204" pitchFamily="34" charset="0"/>
            </a:endParaRPr>
          </a:p>
        </p:txBody>
      </p:sp>
      <p:pic>
        <p:nvPicPr>
          <p:cNvPr id="1026" name="Picture 2" descr="Cultural heritage | Culture and Creativity">
            <a:extLst>
              <a:ext uri="{FF2B5EF4-FFF2-40B4-BE49-F238E27FC236}">
                <a16:creationId xmlns:a16="http://schemas.microsoft.com/office/drawing/2014/main" id="{4EE7A803-3692-1AD2-49ED-E186D44D15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534" r="22003"/>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65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7AB0C-B9F8-3FA6-34D2-D18B408123F2}"/>
              </a:ext>
            </a:extLst>
          </p:cNvPr>
          <p:cNvSpPr>
            <a:spLocks noGrp="1"/>
          </p:cNvSpPr>
          <p:nvPr>
            <p:ph type="title"/>
          </p:nvPr>
        </p:nvSpPr>
        <p:spPr>
          <a:xfrm>
            <a:off x="6775704" y="146520"/>
            <a:ext cx="4578337" cy="1161288"/>
          </a:xfrm>
        </p:spPr>
        <p:txBody>
          <a:bodyPr anchor="b">
            <a:normAutofit/>
          </a:bodyPr>
          <a:lstStyle/>
          <a:p>
            <a:pPr algn="ctr"/>
            <a:r>
              <a:rPr lang="en-GB" sz="2300" u="sng" dirty="0">
                <a:effectLst/>
                <a:latin typeface="Times New Roman" panose="02020603050405020304" pitchFamily="18" charset="0"/>
                <a:ea typeface="Times New Roman" panose="02020603050405020304" pitchFamily="18" charset="0"/>
              </a:rPr>
              <a:t>Cultural similarities between </a:t>
            </a:r>
            <a:br>
              <a:rPr lang="en-GB" sz="2300" u="sng" dirty="0">
                <a:effectLst/>
                <a:latin typeface="Times New Roman" panose="02020603050405020304" pitchFamily="18" charset="0"/>
                <a:ea typeface="Times New Roman" panose="02020603050405020304" pitchFamily="18" charset="0"/>
              </a:rPr>
            </a:br>
            <a:r>
              <a:rPr lang="en-GB" sz="2300" u="sng" dirty="0">
                <a:effectLst/>
                <a:latin typeface="Times New Roman" panose="02020603050405020304" pitchFamily="18" charset="0"/>
                <a:ea typeface="Times New Roman" panose="02020603050405020304" pitchFamily="18" charset="0"/>
              </a:rPr>
              <a:t>UK &amp; Germany </a:t>
            </a:r>
            <a:br>
              <a:rPr lang="en-IN" sz="2300" dirty="0">
                <a:effectLst/>
                <a:latin typeface="Arial" panose="020B0604020202020204" pitchFamily="34" charset="0"/>
                <a:ea typeface="Arial" panose="020B0604020202020204" pitchFamily="34" charset="0"/>
              </a:rPr>
            </a:br>
            <a:endParaRPr lang="en-IN" sz="2300" dirty="0"/>
          </a:p>
        </p:txBody>
      </p:sp>
      <p:pic>
        <p:nvPicPr>
          <p:cNvPr id="2050" name="Picture 2" descr="Trade relations between the EU and its Eastern neighbours">
            <a:extLst>
              <a:ext uri="{FF2B5EF4-FFF2-40B4-BE49-F238E27FC236}">
                <a16:creationId xmlns:a16="http://schemas.microsoft.com/office/drawing/2014/main" id="{B5A1C121-2E95-65BE-B594-24CA3F0B05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6" r="24641" b="1"/>
          <a:stretch/>
        </p:blipFill>
        <p:spPr bwMode="auto">
          <a:xfrm>
            <a:off x="838199" y="566928"/>
            <a:ext cx="5157216" cy="52852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72B763-9632-7048-4FF2-D99CDC22A508}"/>
              </a:ext>
            </a:extLst>
          </p:cNvPr>
          <p:cNvSpPr>
            <a:spLocks noGrp="1"/>
          </p:cNvSpPr>
          <p:nvPr>
            <p:ph idx="1"/>
          </p:nvPr>
        </p:nvSpPr>
        <p:spPr>
          <a:xfrm>
            <a:off x="6722364" y="848368"/>
            <a:ext cx="4572000" cy="4415606"/>
          </a:xfrm>
        </p:spPr>
        <p:txBody>
          <a:bodyPr>
            <a:noAutofit/>
          </a:bodyPr>
          <a:lstStyle/>
          <a:p>
            <a:pPr marL="342900" lvl="0" indent="-342900" algn="just">
              <a:lnSpc>
                <a:spcPct val="150000"/>
              </a:lnSpc>
              <a:buClr>
                <a:srgbClr val="0E101A"/>
              </a:buClr>
              <a:buFont typeface="Arial" panose="020B0604020202020204" pitchFamily="34" charset="0"/>
              <a:buChar char="●"/>
            </a:pPr>
            <a:r>
              <a:rPr lang="en-GB" sz="1200" u="none" strike="noStrike" dirty="0">
                <a:solidFill>
                  <a:srgbClr val="0E101A"/>
                </a:solidFill>
                <a:effectLst/>
                <a:latin typeface="Times New Roman" panose="02020603050405020304" pitchFamily="18" charset="0"/>
                <a:ea typeface="Times New Roman" panose="02020603050405020304" pitchFamily="18" charset="0"/>
              </a:rPr>
              <a:t>In UK the main language</a:t>
            </a:r>
            <a:r>
              <a:rPr lang="en-GB" sz="1200" dirty="0">
                <a:solidFill>
                  <a:srgbClr val="0E101A"/>
                </a:solidFill>
                <a:latin typeface="Times New Roman" panose="02020603050405020304" pitchFamily="18" charset="0"/>
                <a:ea typeface="Times New Roman" panose="02020603050405020304" pitchFamily="18" charset="0"/>
              </a:rPr>
              <a:t> is </a:t>
            </a:r>
            <a:r>
              <a:rPr lang="en-GB" sz="1200" u="none" strike="noStrike" dirty="0">
                <a:solidFill>
                  <a:srgbClr val="0E101A"/>
                </a:solidFill>
                <a:effectLst/>
                <a:latin typeface="Times New Roman" panose="02020603050405020304" pitchFamily="18" charset="0"/>
                <a:ea typeface="Times New Roman" panose="02020603050405020304" pitchFamily="18" charset="0"/>
              </a:rPr>
              <a:t>English and in Germany is German but English is commonly taught as a second language and a significant portion of the population may be proficient in it. That is the reason the communication is good  between each country. Along with that, they use the same accent. (Dewan, 2023).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200" u="none" strike="noStrike" dirty="0">
                <a:solidFill>
                  <a:srgbClr val="0E101A"/>
                </a:solidFill>
                <a:effectLst/>
                <a:latin typeface="Times New Roman" panose="02020603050405020304" pitchFamily="18" charset="0"/>
                <a:ea typeface="Times New Roman" panose="02020603050405020304" pitchFamily="18" charset="0"/>
              </a:rPr>
              <a:t>Due to the diverse population in the UK and Germany, their ethnicity is equal to each other. Their similar values of ethnicity create a significant impact on their population (Org. UK, 2023).</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200" u="none" strike="noStrike" dirty="0">
                <a:solidFill>
                  <a:srgbClr val="0E101A"/>
                </a:solidFill>
                <a:effectLst/>
                <a:latin typeface="Times New Roman" panose="02020603050405020304" pitchFamily="18" charset="0"/>
                <a:ea typeface="Times New Roman" panose="02020603050405020304" pitchFamily="18" charset="0"/>
              </a:rPr>
              <a:t>Democracy is prioritised in both the UK and Germany, so their social structure is less rigid in those countries (Britannica, 2023).  </a:t>
            </a:r>
            <a:endParaRPr lang="en-IN" sz="1200" u="none" strike="noStrike" dirty="0">
              <a:effectLst/>
              <a:latin typeface="Arial" panose="020B0604020202020204" pitchFamily="34" charset="0"/>
              <a:ea typeface="Arial" panose="020B0604020202020204" pitchFamily="34" charset="0"/>
            </a:endParaRPr>
          </a:p>
          <a:p>
            <a:pPr marL="0" lvl="0" indent="0" algn="just">
              <a:lnSpc>
                <a:spcPct val="150000"/>
              </a:lnSpc>
              <a:buClr>
                <a:srgbClr val="0E101A"/>
              </a:buClr>
              <a:buNone/>
            </a:pPr>
            <a:endParaRPr lang="en-IN" sz="1200" u="none" strike="noStrike" dirty="0">
              <a:effectLst/>
              <a:latin typeface="Arial" panose="020B0604020202020204" pitchFamily="34" charset="0"/>
              <a:ea typeface="Arial" panose="020B0604020202020204" pitchFamily="34" charset="0"/>
            </a:endParaRPr>
          </a:p>
        </p:txBody>
      </p:sp>
      <p:sp>
        <p:nvSpPr>
          <p:cNvPr id="2057" name="Rectangle 2056">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9" name="Rectangle 2058">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3212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EFD1C-B443-6A81-8A51-3A331D0F4E0F}"/>
              </a:ext>
            </a:extLst>
          </p:cNvPr>
          <p:cNvSpPr>
            <a:spLocks noGrp="1"/>
          </p:cNvSpPr>
          <p:nvPr>
            <p:ph type="title"/>
          </p:nvPr>
        </p:nvSpPr>
        <p:spPr>
          <a:xfrm>
            <a:off x="5080216" y="1076324"/>
            <a:ext cx="6272784" cy="1535051"/>
          </a:xfrm>
        </p:spPr>
        <p:txBody>
          <a:bodyPr anchor="b">
            <a:normAutofit/>
          </a:bodyPr>
          <a:lstStyle/>
          <a:p>
            <a:pPr algn="ctr"/>
            <a:r>
              <a:rPr lang="en-GB" sz="2900" u="sng" dirty="0">
                <a:latin typeface="Times New Roman" panose="02020603050405020304" pitchFamily="18" charset="0"/>
                <a:ea typeface="Times New Roman" panose="02020603050405020304" pitchFamily="18" charset="0"/>
              </a:rPr>
              <a:t>Cultural similarities between </a:t>
            </a:r>
            <a:br>
              <a:rPr lang="en-GB" sz="2900" u="sng" dirty="0">
                <a:latin typeface="Times New Roman" panose="02020603050405020304" pitchFamily="18" charset="0"/>
                <a:ea typeface="Times New Roman" panose="02020603050405020304" pitchFamily="18" charset="0"/>
              </a:rPr>
            </a:br>
            <a:r>
              <a:rPr lang="en-GB" sz="2900" u="sng" dirty="0">
                <a:latin typeface="Times New Roman" panose="02020603050405020304" pitchFamily="18" charset="0"/>
                <a:ea typeface="Times New Roman" panose="02020603050405020304" pitchFamily="18" charset="0"/>
              </a:rPr>
              <a:t>UK &amp; Germany</a:t>
            </a:r>
            <a:br>
              <a:rPr lang="en-IN" sz="2900" dirty="0">
                <a:effectLst/>
                <a:latin typeface="Arial" panose="020B0604020202020204" pitchFamily="34" charset="0"/>
                <a:ea typeface="Arial" panose="020B0604020202020204" pitchFamily="34" charset="0"/>
              </a:rPr>
            </a:br>
            <a:endParaRPr lang="en-IN" sz="2900" dirty="0"/>
          </a:p>
        </p:txBody>
      </p:sp>
      <p:pic>
        <p:nvPicPr>
          <p:cNvPr id="3074" name="Picture 2" descr="Harnessing the Economic Power of Cultural Diversity in the European Union">
            <a:extLst>
              <a:ext uri="{FF2B5EF4-FFF2-40B4-BE49-F238E27FC236}">
                <a16:creationId xmlns:a16="http://schemas.microsoft.com/office/drawing/2014/main" id="{878E286F-F203-F764-1D47-21C1F386D7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644" r="17249" b="-2"/>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3" name="Rectangle 308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BA19F17-6F4B-C932-1341-D2B79BE6C9F0}"/>
              </a:ext>
            </a:extLst>
          </p:cNvPr>
          <p:cNvSpPr>
            <a:spLocks noGrp="1"/>
          </p:cNvSpPr>
          <p:nvPr>
            <p:ph idx="1"/>
          </p:nvPr>
        </p:nvSpPr>
        <p:spPr>
          <a:xfrm>
            <a:off x="5044402" y="2955990"/>
            <a:ext cx="6272784" cy="2825686"/>
          </a:xfrm>
        </p:spPr>
        <p:txBody>
          <a:bodyPr>
            <a:noAutofit/>
          </a:bodyPr>
          <a:lstStyle/>
          <a:p>
            <a:pPr marL="342900" lvl="0" indent="-342900" algn="just">
              <a:lnSpc>
                <a:spcPct val="150000"/>
              </a:lnSpc>
              <a:buClr>
                <a:srgbClr val="0E101A"/>
              </a:buClr>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Germany and UK both are European country, though their similar languages and common ethnicity and also similar social structure can help to explore Sainsbury’s business in Germany</a:t>
            </a:r>
            <a:endParaRPr lang="en-GB" sz="1200" b="1" u="none" strike="noStrike" dirty="0">
              <a:solidFill>
                <a:srgbClr val="0E101A"/>
              </a:solidFill>
              <a:effectLst/>
              <a:latin typeface="Times New Roman" panose="02020603050405020304" pitchFamily="18" charset="0"/>
              <a:ea typeface="Times New Roman" panose="02020603050405020304" pitchFamily="18" charset="0"/>
            </a:endParaRPr>
          </a:p>
          <a:p>
            <a:pPr marL="342900" lvl="0" indent="-342900" algn="just">
              <a:lnSpc>
                <a:spcPct val="150000"/>
              </a:lnSpc>
              <a:buClr>
                <a:srgbClr val="0E101A"/>
              </a:buClr>
              <a:buFont typeface="Arial" panose="020B0604020202020204" pitchFamily="34" charset="0"/>
              <a:buChar char="●"/>
            </a:pPr>
            <a:endParaRPr lang="en-GB" sz="1200" b="1" u="none" strike="noStrike" dirty="0">
              <a:solidFill>
                <a:srgbClr val="0E101A"/>
              </a:solidFill>
              <a:effectLst/>
              <a:latin typeface="Times New Roman" panose="02020603050405020304" pitchFamily="18" charset="0"/>
              <a:ea typeface="Times New Roman" panose="02020603050405020304" pitchFamily="18" charset="0"/>
            </a:endParaRPr>
          </a:p>
          <a:p>
            <a:pPr marL="342900" lvl="0" indent="-342900" algn="just">
              <a:lnSpc>
                <a:spcPct val="150000"/>
              </a:lnSpc>
              <a:buClr>
                <a:srgbClr val="0E101A"/>
              </a:buClr>
              <a:buFont typeface="Arial" panose="020B0604020202020204" pitchFamily="34" charset="0"/>
              <a:buChar char="●"/>
            </a:pPr>
            <a:r>
              <a:rPr lang="en-GB" sz="1200" b="1" u="none" strike="noStrike" dirty="0">
                <a:solidFill>
                  <a:srgbClr val="0E101A"/>
                </a:solidFill>
                <a:effectLst/>
                <a:latin typeface="Times New Roman" panose="02020603050405020304" pitchFamily="18" charset="0"/>
                <a:ea typeface="Times New Roman" panose="02020603050405020304" pitchFamily="18" charset="0"/>
              </a:rPr>
              <a:t>Religious Values</a:t>
            </a:r>
            <a:r>
              <a:rPr lang="en-GB" sz="1200" u="none" strike="noStrike" dirty="0">
                <a:solidFill>
                  <a:srgbClr val="0E101A"/>
                </a:solidFill>
                <a:effectLst/>
                <a:latin typeface="Times New Roman" panose="02020603050405020304" pitchFamily="18" charset="0"/>
                <a:ea typeface="Times New Roman" panose="02020603050405020304" pitchFamily="18" charset="0"/>
              </a:rPr>
              <a:t>: Most of the population in both countries believe in Christianity. </a:t>
            </a:r>
          </a:p>
          <a:p>
            <a:pPr marL="342900" lvl="0" indent="-342900" algn="just">
              <a:lnSpc>
                <a:spcPct val="150000"/>
              </a:lnSpc>
              <a:buClr>
                <a:srgbClr val="0E101A"/>
              </a:buClr>
              <a:buFont typeface="Arial" panose="020B0604020202020204" pitchFamily="34" charset="0"/>
              <a:buChar char="●"/>
            </a:pPr>
            <a:endParaRPr lang="en-GB" sz="1200" b="1" u="none" strike="noStrike" dirty="0">
              <a:solidFill>
                <a:srgbClr val="0E101A"/>
              </a:solidFill>
              <a:effectLst/>
              <a:latin typeface="Times New Roman" panose="02020603050405020304" pitchFamily="18" charset="0"/>
              <a:ea typeface="Times New Roman" panose="02020603050405020304" pitchFamily="18" charset="0"/>
            </a:endParaRPr>
          </a:p>
          <a:p>
            <a:pPr marL="342900" lvl="0" indent="-342900" algn="just">
              <a:lnSpc>
                <a:spcPct val="150000"/>
              </a:lnSpc>
              <a:buClr>
                <a:srgbClr val="0E101A"/>
              </a:buClr>
              <a:buFont typeface="Arial" panose="020B0604020202020204" pitchFamily="34" charset="0"/>
              <a:buChar char="●"/>
            </a:pPr>
            <a:r>
              <a:rPr lang="en-GB" sz="1200" b="1" u="none" strike="noStrike" dirty="0">
                <a:solidFill>
                  <a:srgbClr val="0E101A"/>
                </a:solidFill>
                <a:effectLst/>
                <a:latin typeface="Times New Roman" panose="02020603050405020304" pitchFamily="18" charset="0"/>
                <a:ea typeface="Times New Roman" panose="02020603050405020304" pitchFamily="18" charset="0"/>
              </a:rPr>
              <a:t>Business and work-related attitudes</a:t>
            </a:r>
            <a:r>
              <a:rPr lang="en-GB" sz="1200" u="none" strike="noStrike" dirty="0">
                <a:solidFill>
                  <a:srgbClr val="0E101A"/>
                </a:solidFill>
                <a:effectLst/>
                <a:latin typeface="Times New Roman" panose="02020603050405020304" pitchFamily="18" charset="0"/>
                <a:ea typeface="Times New Roman" panose="02020603050405020304" pitchFamily="18" charset="0"/>
              </a:rPr>
              <a:t>: Business and work-related communication is possible in those countries by Cognitive dissonance theory. Leon Festinger introduced this theory in 1957 which created a strategic approach in communication (Yahya; </a:t>
            </a:r>
            <a:r>
              <a:rPr lang="en-GB" sz="1200" u="none" strike="noStrike" dirty="0" err="1">
                <a:solidFill>
                  <a:srgbClr val="0E101A"/>
                </a:solidFill>
                <a:effectLst/>
                <a:latin typeface="Times New Roman" panose="02020603050405020304" pitchFamily="18" charset="0"/>
                <a:ea typeface="Times New Roman" panose="02020603050405020304" pitchFamily="18" charset="0"/>
              </a:rPr>
              <a:t>Sukmayadi</a:t>
            </a:r>
            <a:r>
              <a:rPr lang="en-GB" sz="1200" u="none" strike="noStrike" dirty="0">
                <a:solidFill>
                  <a:srgbClr val="0E101A"/>
                </a:solidFill>
                <a:effectLst/>
                <a:latin typeface="Times New Roman" panose="02020603050405020304" pitchFamily="18" charset="0"/>
                <a:ea typeface="Times New Roman" panose="02020603050405020304" pitchFamily="18" charset="0"/>
              </a:rPr>
              <a:t>, 2020). </a:t>
            </a:r>
            <a:endParaRPr lang="en-IN" sz="12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9714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ADAMI Dialogue Dresden 2019 — ADAMI MEDIA PRIZE FOR CULTURAL DIVERSITY IN  EASTERN EUROPE">
            <a:extLst>
              <a:ext uri="{FF2B5EF4-FFF2-40B4-BE49-F238E27FC236}">
                <a16:creationId xmlns:a16="http://schemas.microsoft.com/office/drawing/2014/main" id="{60587334-CE06-2522-E8B4-1777017A97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07" r="8215" b="-2"/>
          <a:stretch/>
        </p:blipFill>
        <p:spPr bwMode="auto">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8201" name="Freeform: Shape 8200">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03" name="Freeform: Shape 8202">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75D5EA-5E6B-CE97-1A77-FA36CB3708B1}"/>
              </a:ext>
            </a:extLst>
          </p:cNvPr>
          <p:cNvSpPr>
            <a:spLocks noGrp="1"/>
          </p:cNvSpPr>
          <p:nvPr>
            <p:ph type="title"/>
          </p:nvPr>
        </p:nvSpPr>
        <p:spPr>
          <a:xfrm>
            <a:off x="371094" y="1161288"/>
            <a:ext cx="3438144" cy="1239012"/>
          </a:xfrm>
        </p:spPr>
        <p:txBody>
          <a:bodyPr anchor="ctr">
            <a:normAutofit fontScale="90000"/>
          </a:bodyPr>
          <a:lstStyle/>
          <a:p>
            <a:pPr algn="ctr"/>
            <a:r>
              <a:rPr lang="en-GB" sz="2000" b="1" dirty="0">
                <a:effectLst/>
                <a:latin typeface="Times New Roman" panose="02020603050405020304" pitchFamily="18" charset="0"/>
                <a:ea typeface="Times New Roman" panose="02020603050405020304" pitchFamily="18" charset="0"/>
              </a:rPr>
              <a:t>Cultural Variations between </a:t>
            </a:r>
            <a:br>
              <a:rPr lang="en-GB" sz="2000" b="1" dirty="0">
                <a:effectLst/>
                <a:latin typeface="Times New Roman" panose="02020603050405020304" pitchFamily="18" charset="0"/>
                <a:ea typeface="Times New Roman" panose="02020603050405020304" pitchFamily="18" charset="0"/>
              </a:rPr>
            </a:br>
            <a:r>
              <a:rPr lang="en-GB" sz="2000" b="1" dirty="0">
                <a:effectLst/>
                <a:latin typeface="Times New Roman" panose="02020603050405020304" pitchFamily="18" charset="0"/>
                <a:ea typeface="Times New Roman" panose="02020603050405020304" pitchFamily="18" charset="0"/>
              </a:rPr>
              <a:t>UK &amp; Germany</a:t>
            </a:r>
            <a:br>
              <a:rPr lang="en-IN" sz="2000" dirty="0">
                <a:effectLst/>
                <a:latin typeface="Arial" panose="020B0604020202020204" pitchFamily="34" charset="0"/>
                <a:ea typeface="Arial" panose="020B0604020202020204" pitchFamily="34" charset="0"/>
              </a:rPr>
            </a:br>
            <a:endParaRPr lang="en-IN" sz="2000" dirty="0"/>
          </a:p>
        </p:txBody>
      </p:sp>
      <p:sp>
        <p:nvSpPr>
          <p:cNvPr id="8205" name="Rectangle 820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7" name="Rectangle 820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D4AB6A-DC0B-8668-D635-5E05028D67F5}"/>
              </a:ext>
            </a:extLst>
          </p:cNvPr>
          <p:cNvSpPr>
            <a:spLocks noGrp="1"/>
          </p:cNvSpPr>
          <p:nvPr>
            <p:ph idx="1"/>
          </p:nvPr>
        </p:nvSpPr>
        <p:spPr>
          <a:xfrm>
            <a:off x="12590" y="2304796"/>
            <a:ext cx="4155152" cy="3250692"/>
          </a:xfrm>
        </p:spPr>
        <p:txBody>
          <a:bodyPr anchor="t">
            <a:noAutofit/>
          </a:bodyPr>
          <a:lstStyle/>
          <a:p>
            <a:pPr marL="342900" lvl="0" indent="-342900" algn="just">
              <a:lnSpc>
                <a:spcPct val="150000"/>
              </a:lnSpc>
              <a:buClr>
                <a:srgbClr val="0E101A"/>
              </a:buClr>
              <a:buFont typeface="Arial" panose="020B0604020202020204" pitchFamily="34" charset="0"/>
              <a:buChar char="●"/>
            </a:pPr>
            <a:r>
              <a:rPr lang="en-GB" sz="1150" b="1" u="none" strike="noStrike" dirty="0">
                <a:effectLst/>
                <a:latin typeface="Times New Roman" panose="02020603050405020304" pitchFamily="18" charset="0"/>
                <a:ea typeface="Times New Roman" panose="02020603050405020304" pitchFamily="18" charset="0"/>
              </a:rPr>
              <a:t>Ethnic makeup of the people: </a:t>
            </a:r>
            <a:r>
              <a:rPr lang="en-GB" sz="1150" u="none" strike="noStrike" dirty="0">
                <a:effectLst/>
                <a:latin typeface="Times New Roman" panose="02020603050405020304" pitchFamily="18" charset="0"/>
                <a:ea typeface="Times New Roman" panose="02020603050405020304" pitchFamily="18" charset="0"/>
              </a:rPr>
              <a:t>UK is a diverse multicultural society whereas Germany is composed of a Native German population. In that case, cultural ethnicity is different in the two countries (OUP, 2023). </a:t>
            </a:r>
            <a:endParaRPr lang="en-IN" sz="115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150" b="1" u="none" strike="noStrike" dirty="0">
                <a:effectLst/>
                <a:latin typeface="Times New Roman" panose="02020603050405020304" pitchFamily="18" charset="0"/>
                <a:ea typeface="Times New Roman" panose="02020603050405020304" pitchFamily="18" charset="0"/>
              </a:rPr>
              <a:t>Social structures: </a:t>
            </a:r>
            <a:r>
              <a:rPr lang="en-GB" sz="1150" u="none" strike="noStrike" dirty="0">
                <a:effectLst/>
                <a:latin typeface="Times New Roman" panose="02020603050405020304" pitchFamily="18" charset="0"/>
                <a:ea typeface="Times New Roman" panose="02020603050405020304" pitchFamily="18" charset="0"/>
              </a:rPr>
              <a:t>The German social structure follows the traditional classification of society (Atkinson; Schmitz, 2022). On the other hand, UK follows the monarchical theory which proposes the social embellishment of class structure. </a:t>
            </a:r>
            <a:endParaRPr lang="en-IN" sz="115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150" u="none" strike="noStrike" dirty="0">
                <a:effectLst/>
                <a:latin typeface="Times New Roman" panose="02020603050405020304" pitchFamily="18" charset="0"/>
                <a:ea typeface="Times New Roman" panose="02020603050405020304" pitchFamily="18" charset="0"/>
              </a:rPr>
              <a:t>Sainsbury's is highly concerned about those similarities which will make a professional barrier of the business operation. They will effectively mitigate these issues and explore their business chain in Germany.</a:t>
            </a:r>
            <a:endParaRPr lang="en-IN" sz="115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3955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52F7844-D142-9E69-9C2D-7CF237D0E7F2}"/>
              </a:ext>
            </a:extLst>
          </p:cNvPr>
          <p:cNvGraphicFramePr>
            <a:graphicFrameLocks noGrp="1"/>
          </p:cNvGraphicFramePr>
          <p:nvPr>
            <p:ph idx="1"/>
            <p:extLst>
              <p:ext uri="{D42A27DB-BD31-4B8C-83A1-F6EECF244321}">
                <p14:modId xmlns:p14="http://schemas.microsoft.com/office/powerpoint/2010/main" val="2637270543"/>
              </p:ext>
            </p:extLst>
          </p:nvPr>
        </p:nvGraphicFramePr>
        <p:xfrm>
          <a:off x="1116013" y="2478088"/>
          <a:ext cx="10167937" cy="36941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32079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30B9-3F65-44EA-91E7-C414D1EEB8D3}"/>
              </a:ext>
            </a:extLst>
          </p:cNvPr>
          <p:cNvSpPr>
            <a:spLocks noGrp="1"/>
          </p:cNvSpPr>
          <p:nvPr>
            <p:ph type="title"/>
          </p:nvPr>
        </p:nvSpPr>
        <p:spPr/>
        <p:txBody>
          <a:bodyPr/>
          <a:lstStyle/>
          <a:p>
            <a:r>
              <a:rPr lang="en-GB" sz="4000" dirty="0"/>
              <a:t>Hofstede's cultural dimensions</a:t>
            </a:r>
            <a:endParaRPr lang="en-GB" dirty="0"/>
          </a:p>
        </p:txBody>
      </p:sp>
      <p:sp>
        <p:nvSpPr>
          <p:cNvPr id="3" name="Content Placeholder 2">
            <a:extLst>
              <a:ext uri="{FF2B5EF4-FFF2-40B4-BE49-F238E27FC236}">
                <a16:creationId xmlns:a16="http://schemas.microsoft.com/office/drawing/2014/main" id="{D9C13FC6-2D5E-61B3-1479-3C940BDE125A}"/>
              </a:ext>
            </a:extLst>
          </p:cNvPr>
          <p:cNvSpPr>
            <a:spLocks noGrp="1"/>
          </p:cNvSpPr>
          <p:nvPr>
            <p:ph idx="1"/>
          </p:nvPr>
        </p:nvSpPr>
        <p:spPr>
          <a:xfrm>
            <a:off x="943039" y="2029450"/>
            <a:ext cx="10168128" cy="3694176"/>
          </a:xfrm>
        </p:spPr>
        <p:txBody>
          <a:bodyPr/>
          <a:lstStyle/>
          <a:p>
            <a:r>
              <a:rPr lang="en-GB" sz="1200" b="1" dirty="0"/>
              <a:t>Power Distance: </a:t>
            </a:r>
            <a:r>
              <a:rPr lang="en-GB" sz="1200" dirty="0"/>
              <a:t> Germany tends to have a lower acceptance of hierarchical order compared to the UK, which is more egalitarian. </a:t>
            </a:r>
          </a:p>
          <a:p>
            <a:r>
              <a:rPr lang="en-GB" sz="1200" b="1" dirty="0"/>
              <a:t>Individualism</a:t>
            </a:r>
            <a:r>
              <a:rPr lang="en-GB" sz="1200" dirty="0"/>
              <a:t> is higher in the UK, emphasizing individual rights and independence, while Germany leans more towards collectivism, valuing group cohesion.</a:t>
            </a:r>
          </a:p>
          <a:p>
            <a:r>
              <a:rPr lang="en-GB" sz="1200" b="1" dirty="0"/>
              <a:t>Masculinity: </a:t>
            </a:r>
            <a:r>
              <a:rPr lang="en-GB" sz="1200" dirty="0"/>
              <a:t>Both countries have similar scores in terms of masculinity, indicating a moderate preference for values associated with assertiveness, competition and material success.</a:t>
            </a:r>
          </a:p>
          <a:p>
            <a:r>
              <a:rPr lang="en-GB" sz="1200" b="1" dirty="0"/>
              <a:t>Uncertainty Avoidance </a:t>
            </a:r>
            <a:r>
              <a:rPr lang="en-GB" sz="1200" dirty="0"/>
              <a:t>is higher in Germany, reflecting a preference for structured environments, while the UK is more open to ambiguity and change. </a:t>
            </a:r>
          </a:p>
          <a:p>
            <a:r>
              <a:rPr lang="en-GB" sz="1200" b="1" dirty="0"/>
              <a:t>Long-Term Orientation</a:t>
            </a:r>
            <a:r>
              <a:rPr lang="en-GB" sz="1200" dirty="0"/>
              <a:t>, indicating Germany tends to have a higher orientation towards long term-planning and perseverance compared to the UK.</a:t>
            </a:r>
          </a:p>
          <a:p>
            <a:r>
              <a:rPr lang="en-GB" sz="1200" b="1" dirty="0"/>
              <a:t>Indulgence</a:t>
            </a:r>
            <a:r>
              <a:rPr lang="en-GB" sz="1200" dirty="0"/>
              <a:t> is higher in the UK, emphasizing free gratification of natural human desires, whereas Germany leans more towards restraint. </a:t>
            </a:r>
          </a:p>
          <a:p>
            <a:pPr marL="0" indent="0">
              <a:buNone/>
            </a:pPr>
            <a:r>
              <a:rPr lang="en-GB" sz="1200" dirty="0"/>
              <a:t>These dimensions offer insights into cultural variations, but it's essential to recognize individual differences within each country. </a:t>
            </a:r>
          </a:p>
        </p:txBody>
      </p:sp>
    </p:spTree>
    <p:extLst>
      <p:ext uri="{BB962C8B-B14F-4D97-AF65-F5344CB8AC3E}">
        <p14:creationId xmlns:p14="http://schemas.microsoft.com/office/powerpoint/2010/main" val="72290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Managing Cultural Diversity in the Workplace">
            <a:extLst>
              <a:ext uri="{FF2B5EF4-FFF2-40B4-BE49-F238E27FC236}">
                <a16:creationId xmlns:a16="http://schemas.microsoft.com/office/drawing/2014/main" id="{2FD060B2-E0C4-71A8-6F02-60CD9FD202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618" r="-1"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13452F-58B3-0164-76A0-82D5C92A1B74}"/>
              </a:ext>
            </a:extLst>
          </p:cNvPr>
          <p:cNvSpPr>
            <a:spLocks noGrp="1"/>
          </p:cNvSpPr>
          <p:nvPr>
            <p:ph type="title"/>
          </p:nvPr>
        </p:nvSpPr>
        <p:spPr>
          <a:xfrm>
            <a:off x="371094" y="1161288"/>
            <a:ext cx="3438144" cy="1124712"/>
          </a:xfrm>
        </p:spPr>
        <p:txBody>
          <a:bodyPr anchor="b">
            <a:normAutofit/>
          </a:bodyPr>
          <a:lstStyle/>
          <a:p>
            <a:r>
              <a:rPr lang="en-GB" sz="2800" b="1">
                <a:solidFill>
                  <a:schemeClr val="bg1"/>
                </a:solidFill>
                <a:effectLst/>
                <a:latin typeface="Times New Roman" panose="02020603050405020304" pitchFamily="18" charset="0"/>
                <a:ea typeface="Times New Roman" panose="02020603050405020304" pitchFamily="18" charset="0"/>
              </a:rPr>
              <a:t>Recommendation </a:t>
            </a:r>
            <a:br>
              <a:rPr lang="en-IN" sz="2800">
                <a:solidFill>
                  <a:schemeClr val="bg1"/>
                </a:solidFill>
                <a:effectLst/>
                <a:latin typeface="Arial" panose="020B0604020202020204" pitchFamily="34" charset="0"/>
                <a:ea typeface="Arial" panose="020B0604020202020204" pitchFamily="34" charset="0"/>
              </a:rPr>
            </a:br>
            <a:endParaRPr lang="en-IN" sz="2800">
              <a:solidFill>
                <a:schemeClr val="bg1"/>
              </a:solidFill>
            </a:endParaRPr>
          </a:p>
        </p:txBody>
      </p:sp>
      <p:sp>
        <p:nvSpPr>
          <p:cNvPr id="5131" name="Rectangle 513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3" name="Rectangle 513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BF56E07-23DA-DA8D-CDBE-F7F534ABDC8B}"/>
              </a:ext>
            </a:extLst>
          </p:cNvPr>
          <p:cNvSpPr>
            <a:spLocks noGrp="1"/>
          </p:cNvSpPr>
          <p:nvPr>
            <p:ph idx="1"/>
          </p:nvPr>
        </p:nvSpPr>
        <p:spPr>
          <a:xfrm>
            <a:off x="371094" y="2718054"/>
            <a:ext cx="3438906" cy="3207258"/>
          </a:xfrm>
        </p:spPr>
        <p:txBody>
          <a:bodyPr anchor="t">
            <a:normAutofit/>
          </a:bodyPr>
          <a:lstStyle/>
          <a:p>
            <a:pPr marL="342900" lvl="0" indent="-342900" algn="just">
              <a:lnSpc>
                <a:spcPct val="150000"/>
              </a:lnSpc>
              <a:buClr>
                <a:srgbClr val="0E101A"/>
              </a:buClr>
              <a:buFont typeface="Arial" panose="020B0604020202020204" pitchFamily="34" charset="0"/>
              <a:buChar char="●"/>
            </a:pPr>
            <a:r>
              <a:rPr lang="en-GB" sz="1200" u="none" strike="noStrike" dirty="0">
                <a:solidFill>
                  <a:schemeClr val="bg1"/>
                </a:solidFill>
                <a:effectLst/>
                <a:latin typeface="Times New Roman" panose="02020603050405020304" pitchFamily="18" charset="0"/>
                <a:ea typeface="Times New Roman" panose="02020603050405020304" pitchFamily="18" charset="0"/>
              </a:rPr>
              <a:t>UK and Germany improve their cross-functional activity to maintain a diverse work culture.</a:t>
            </a:r>
            <a:endParaRPr lang="en-IN" sz="12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200" u="none" strike="noStrike" dirty="0">
                <a:solidFill>
                  <a:schemeClr val="bg1"/>
                </a:solidFill>
                <a:effectLst/>
                <a:latin typeface="Times New Roman" panose="02020603050405020304" pitchFamily="18" charset="0"/>
                <a:ea typeface="Times New Roman" panose="02020603050405020304" pitchFamily="18" charset="0"/>
              </a:rPr>
              <a:t>Multiple linguistic adherence helps to maintain a long communication channel. </a:t>
            </a:r>
            <a:endParaRPr lang="en-IN" sz="12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200" u="none" strike="noStrike" dirty="0">
                <a:solidFill>
                  <a:schemeClr val="bg1"/>
                </a:solidFill>
                <a:effectLst/>
                <a:latin typeface="Times New Roman" panose="02020603050405020304" pitchFamily="18" charset="0"/>
                <a:ea typeface="Times New Roman" panose="02020603050405020304" pitchFamily="18" charset="0"/>
              </a:rPr>
              <a:t>While setting up the Sainsbury business operation in Germany the company can recruit local community people to understand market growth. </a:t>
            </a:r>
            <a:endParaRPr lang="en-IN" sz="1200" u="none" strike="noStrike"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889652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4" name="Picture 8" descr="13 benefits and challenges of cultural diversity in the workplace | Hult  International Business School">
            <a:extLst>
              <a:ext uri="{FF2B5EF4-FFF2-40B4-BE49-F238E27FC236}">
                <a16:creationId xmlns:a16="http://schemas.microsoft.com/office/drawing/2014/main" id="{EEAAB205-CE7D-0534-CFC6-6518319CF9B6}"/>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6D197E5-C1F3-3812-612E-934A4BDA4B88}"/>
              </a:ext>
            </a:extLst>
          </p:cNvPr>
          <p:cNvSpPr>
            <a:spLocks noGrp="1"/>
          </p:cNvSpPr>
          <p:nvPr>
            <p:ph type="title"/>
          </p:nvPr>
        </p:nvSpPr>
        <p:spPr>
          <a:xfrm>
            <a:off x="841249" y="941832"/>
            <a:ext cx="10506456" cy="2057400"/>
          </a:xfrm>
        </p:spPr>
        <p:txBody>
          <a:bodyPr anchor="b">
            <a:normAutofit/>
          </a:bodyPr>
          <a:lstStyle/>
          <a:p>
            <a:r>
              <a:rPr lang="en-GB" sz="5000" b="1">
                <a:solidFill>
                  <a:schemeClr val="bg1"/>
                </a:solidFill>
                <a:effectLst/>
                <a:latin typeface="Times New Roman" panose="02020603050405020304" pitchFamily="18" charset="0"/>
                <a:ea typeface="Times New Roman" panose="02020603050405020304" pitchFamily="18" charset="0"/>
              </a:rPr>
              <a:t>Recommendation</a:t>
            </a:r>
            <a:br>
              <a:rPr lang="en-IN" sz="5000">
                <a:solidFill>
                  <a:schemeClr val="bg1"/>
                </a:solidFill>
                <a:effectLst/>
                <a:latin typeface="Arial" panose="020B0604020202020204" pitchFamily="34" charset="0"/>
                <a:ea typeface="Arial" panose="020B0604020202020204" pitchFamily="34" charset="0"/>
              </a:rPr>
            </a:br>
            <a:endParaRPr lang="en-IN" sz="5000">
              <a:solidFill>
                <a:schemeClr val="bg1"/>
              </a:solidFill>
            </a:endParaRPr>
          </a:p>
        </p:txBody>
      </p:sp>
      <p:sp>
        <p:nvSpPr>
          <p:cNvPr id="4111" name="Rectangle 41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3" name="Rectangle 41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506ED4-3688-25AA-1FA4-799360D89D64}"/>
              </a:ext>
            </a:extLst>
          </p:cNvPr>
          <p:cNvSpPr>
            <a:spLocks noGrp="1"/>
          </p:cNvSpPr>
          <p:nvPr>
            <p:ph idx="1"/>
          </p:nvPr>
        </p:nvSpPr>
        <p:spPr>
          <a:xfrm>
            <a:off x="841248" y="3502152"/>
            <a:ext cx="10506456" cy="2670048"/>
          </a:xfrm>
        </p:spPr>
        <p:txBody>
          <a:bodyPr>
            <a:normAutofit/>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Expanding the trade growth of the UK and Germany needs to improve communication theory. </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They follow the cognitive dissonance theory which will help to accept the divergence in work culture. </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While exploring the business in Germany, Sainsbury can hire required </a:t>
            </a:r>
            <a:r>
              <a:rPr lang="en-GB" sz="1800" u="none" strike="noStrike" dirty="0" err="1">
                <a:solidFill>
                  <a:schemeClr val="bg1"/>
                </a:solidFill>
                <a:effectLst/>
                <a:latin typeface="Times New Roman" panose="02020603050405020304" pitchFamily="18" charset="0"/>
                <a:ea typeface="Times New Roman" panose="02020603050405020304" pitchFamily="18" charset="0"/>
              </a:rPr>
              <a:t>skillful</a:t>
            </a:r>
            <a:r>
              <a:rPr lang="en-GB" sz="1800" u="none" strike="noStrike" dirty="0">
                <a:solidFill>
                  <a:schemeClr val="bg1"/>
                </a:solidFill>
                <a:effectLst/>
                <a:latin typeface="Times New Roman" panose="02020603050405020304" pitchFamily="18" charset="0"/>
                <a:ea typeface="Times New Roman" panose="02020603050405020304" pitchFamily="18" charset="0"/>
              </a:rPr>
              <a:t> staff who assess the demand of their market. </a:t>
            </a:r>
            <a:endParaRPr lang="en-IN" sz="1800" u="none" strike="noStrike" dirty="0">
              <a:solidFill>
                <a:schemeClr val="bg1"/>
              </a:solidFill>
              <a:effectLst/>
              <a:latin typeface="Arial" panose="020B0604020202020204" pitchFamily="34" charset="0"/>
              <a:ea typeface="Arial" panose="020B0604020202020204" pitchFamily="34" charset="0"/>
            </a:endParaRPr>
          </a:p>
        </p:txBody>
      </p:sp>
      <p:sp>
        <p:nvSpPr>
          <p:cNvPr id="4" name="AutoShape 2" descr="The Importance of Cultural Diversity in the Workplace | Thomas.co">
            <a:extLst>
              <a:ext uri="{FF2B5EF4-FFF2-40B4-BE49-F238E27FC236}">
                <a16:creationId xmlns:a16="http://schemas.microsoft.com/office/drawing/2014/main" id="{3CDAEA18-31A5-2943-BDE2-E0F0315F6B1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4" descr="The Importance of Cultural Diversity in the Workplace | Thomas.co">
            <a:extLst>
              <a:ext uri="{FF2B5EF4-FFF2-40B4-BE49-F238E27FC236}">
                <a16:creationId xmlns:a16="http://schemas.microsoft.com/office/drawing/2014/main" id="{C1AB25B9-98B3-6286-2EC7-C8E428E8502E}"/>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6" descr="The Importance of Cultural Diversity in the Workplace | Thomas.co">
            <a:extLst>
              <a:ext uri="{FF2B5EF4-FFF2-40B4-BE49-F238E27FC236}">
                <a16:creationId xmlns:a16="http://schemas.microsoft.com/office/drawing/2014/main" id="{BAE7EB83-38F1-1045-92CE-BCD3645B5CC0}"/>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641945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Benefits of Managing Cultural Diversity in the Workplace">
            <a:extLst>
              <a:ext uri="{FF2B5EF4-FFF2-40B4-BE49-F238E27FC236}">
                <a16:creationId xmlns:a16="http://schemas.microsoft.com/office/drawing/2014/main" id="{AA57680B-1F9F-15AC-6C72-D15643DD61EA}"/>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t="13743" b="1988"/>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1F4A9C-1669-3DC0-51E9-7D984A39DBD8}"/>
              </a:ext>
            </a:extLst>
          </p:cNvPr>
          <p:cNvSpPr>
            <a:spLocks noGrp="1"/>
          </p:cNvSpPr>
          <p:nvPr>
            <p:ph type="title"/>
          </p:nvPr>
        </p:nvSpPr>
        <p:spPr>
          <a:xfrm>
            <a:off x="841249" y="941832"/>
            <a:ext cx="10506456" cy="2057400"/>
          </a:xfrm>
        </p:spPr>
        <p:txBody>
          <a:bodyPr anchor="b">
            <a:normAutofit/>
          </a:bodyPr>
          <a:lstStyle/>
          <a:p>
            <a:r>
              <a:rPr lang="en-GB" sz="5000" b="1">
                <a:solidFill>
                  <a:schemeClr val="bg1"/>
                </a:solidFill>
                <a:effectLst/>
                <a:latin typeface="Times New Roman" panose="02020603050405020304" pitchFamily="18" charset="0"/>
                <a:ea typeface="Times New Roman" panose="02020603050405020304" pitchFamily="18" charset="0"/>
              </a:rPr>
              <a:t>Conclusion </a:t>
            </a:r>
            <a:br>
              <a:rPr lang="en-IN" sz="5000">
                <a:solidFill>
                  <a:schemeClr val="bg1"/>
                </a:solidFill>
                <a:effectLst/>
                <a:latin typeface="Arial" panose="020B0604020202020204" pitchFamily="34" charset="0"/>
                <a:ea typeface="Arial" panose="020B0604020202020204" pitchFamily="34" charset="0"/>
              </a:rPr>
            </a:br>
            <a:endParaRPr lang="en-IN" sz="5000">
              <a:solidFill>
                <a:schemeClr val="bg1"/>
              </a:solidFill>
            </a:endParaRPr>
          </a:p>
        </p:txBody>
      </p:sp>
      <p:sp>
        <p:nvSpPr>
          <p:cNvPr id="6153" name="Rectangle 615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55" name="Rectangle 615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C2FC9A-A2F5-E49C-8DD7-0F19D83747B7}"/>
              </a:ext>
            </a:extLst>
          </p:cNvPr>
          <p:cNvSpPr>
            <a:spLocks noGrp="1"/>
          </p:cNvSpPr>
          <p:nvPr>
            <p:ph idx="1"/>
          </p:nvPr>
        </p:nvSpPr>
        <p:spPr>
          <a:xfrm>
            <a:off x="841248" y="3502152"/>
            <a:ext cx="10506456" cy="2670048"/>
          </a:xfrm>
        </p:spPr>
        <p:txBody>
          <a:bodyPr>
            <a:normAutofit fontScale="92500" lnSpcReduction="10000"/>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It has concluded that the UK and Germany face several cultural similarities and variations which impact the business formation in both countries. </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Through the cognitive dissonance theories, those countries maintain their cross-cultural business relation. </a:t>
            </a:r>
            <a:endParaRPr lang="en-IN" sz="1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To explore the business in Germany, the board of directors of Sainsbury's effectively analyses the socio economic structure of the Germanic business world. </a:t>
            </a:r>
            <a:endParaRPr lang="en-IN" sz="1800" u="none" strike="noStrike"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573923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3857"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1B88FC-656C-F7D2-396C-BA1213E547A2}"/>
              </a:ext>
            </a:extLst>
          </p:cNvPr>
          <p:cNvSpPr>
            <a:spLocks noGrp="1"/>
          </p:cNvSpPr>
          <p:nvPr>
            <p:ph type="title"/>
          </p:nvPr>
        </p:nvSpPr>
        <p:spPr>
          <a:xfrm>
            <a:off x="5359510" y="978619"/>
            <a:ext cx="5991244" cy="1106424"/>
          </a:xfrm>
        </p:spPr>
        <p:txBody>
          <a:bodyPr>
            <a:normAutofit/>
          </a:bodyPr>
          <a:lstStyle/>
          <a:p>
            <a:br>
              <a:rPr lang="en-IN" sz="2200" dirty="0">
                <a:effectLst/>
                <a:latin typeface="Arial" panose="020B0604020202020204" pitchFamily="34" charset="0"/>
                <a:ea typeface="Arial" panose="020B0604020202020204" pitchFamily="34" charset="0"/>
              </a:rPr>
            </a:br>
            <a:r>
              <a:rPr lang="en-GB" sz="2200" b="1" dirty="0">
                <a:effectLst/>
                <a:latin typeface="Times New Roman" panose="02020603050405020304" pitchFamily="18" charset="0"/>
                <a:ea typeface="Times New Roman" panose="02020603050405020304" pitchFamily="18" charset="0"/>
              </a:rPr>
              <a:t>References </a:t>
            </a:r>
            <a:br>
              <a:rPr lang="en-IN" sz="2200" dirty="0">
                <a:effectLst/>
                <a:latin typeface="Arial" panose="020B0604020202020204" pitchFamily="34" charset="0"/>
                <a:ea typeface="Arial" panose="020B0604020202020204" pitchFamily="34" charset="0"/>
              </a:rPr>
            </a:br>
            <a:endParaRPr lang="en-IN" sz="2200" dirty="0"/>
          </a:p>
        </p:txBody>
      </p:sp>
      <p:sp>
        <p:nvSpPr>
          <p:cNvPr id="27" name="Rectangle 2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9848"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859"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86B0B13-97A7-2703-6265-2721FC5E9BC5}"/>
              </a:ext>
            </a:extLst>
          </p:cNvPr>
          <p:cNvSpPr>
            <a:spLocks noGrp="1"/>
          </p:cNvSpPr>
          <p:nvPr>
            <p:ph idx="1"/>
          </p:nvPr>
        </p:nvSpPr>
        <p:spPr>
          <a:xfrm>
            <a:off x="5356861" y="2423678"/>
            <a:ext cx="5993892" cy="3389444"/>
          </a:xfrm>
        </p:spPr>
        <p:txBody>
          <a:bodyPr>
            <a:noAutofit/>
          </a:bodyPr>
          <a:lstStyle/>
          <a:p>
            <a:pPr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Org.uk, (2023). </a:t>
            </a:r>
            <a:r>
              <a:rPr lang="en-GB" sz="1000" i="1" dirty="0">
                <a:effectLst/>
                <a:latin typeface="Times New Roman" panose="02020603050405020304" pitchFamily="18" charset="0"/>
                <a:ea typeface="Times New Roman" panose="02020603050405020304" pitchFamily="18" charset="0"/>
              </a:rPr>
              <a:t>The Welfare State and Inequality - Institute for Fiscal Studies</a:t>
            </a:r>
            <a:r>
              <a:rPr lang="en-GB" sz="1000" dirty="0">
                <a:effectLst/>
                <a:latin typeface="Times New Roman" panose="02020603050405020304" pitchFamily="18" charset="0"/>
                <a:ea typeface="Times New Roman" panose="02020603050405020304" pitchFamily="18" charset="0"/>
              </a:rPr>
              <a:t>. Available at: https://ifs.org.uk/inequality/wp-content/uploads/2023/01/The-welfare-state-and-inequality.pdf (Accessed: 04 November 2023). </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OUP, (2023). </a:t>
            </a:r>
            <a:r>
              <a:rPr lang="en-GB" sz="1000" i="1" dirty="0">
                <a:effectLst/>
                <a:latin typeface="Times New Roman" panose="02020603050405020304" pitchFamily="18" charset="0"/>
                <a:ea typeface="Times New Roman" panose="02020603050405020304" pitchFamily="18" charset="0"/>
              </a:rPr>
              <a:t>Academic.oup.com</a:t>
            </a:r>
            <a:r>
              <a:rPr lang="en-GB" sz="1000" dirty="0">
                <a:effectLst/>
                <a:latin typeface="Times New Roman" panose="02020603050405020304" pitchFamily="18" charset="0"/>
                <a:ea typeface="Times New Roman" panose="02020603050405020304" pitchFamily="18" charset="0"/>
              </a:rPr>
              <a:t>. Available at: https://academic.oup.com/book/32691/chapter/270918304 (Accessed: 04 November 2023). </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Statista, (2023). Published by                                    Emma Bedford and 7, J. (2023) </a:t>
            </a:r>
            <a:r>
              <a:rPr lang="en-GB" sz="1000" i="1" dirty="0">
                <a:effectLst/>
                <a:latin typeface="Times New Roman" panose="02020603050405020304" pitchFamily="18" charset="0"/>
                <a:ea typeface="Times New Roman" panose="02020603050405020304" pitchFamily="18" charset="0"/>
              </a:rPr>
              <a:t>Sainsbury’s retail sales 2008-2023</a:t>
            </a:r>
            <a:r>
              <a:rPr lang="en-GB" sz="1000" dirty="0">
                <a:effectLst/>
                <a:latin typeface="Times New Roman" panose="02020603050405020304" pitchFamily="18" charset="0"/>
                <a:ea typeface="Times New Roman" panose="02020603050405020304" pitchFamily="18" charset="0"/>
              </a:rPr>
              <a:t>, </a:t>
            </a:r>
            <a:r>
              <a:rPr lang="en-GB" sz="1000" i="1" dirty="0">
                <a:effectLst/>
                <a:latin typeface="Times New Roman" panose="02020603050405020304" pitchFamily="18" charset="0"/>
                <a:ea typeface="Times New Roman" panose="02020603050405020304" pitchFamily="18" charset="0"/>
              </a:rPr>
              <a:t>Statista</a:t>
            </a:r>
            <a:r>
              <a:rPr lang="en-GB" sz="1000" dirty="0">
                <a:effectLst/>
                <a:latin typeface="Times New Roman" panose="02020603050405020304" pitchFamily="18" charset="0"/>
                <a:ea typeface="Times New Roman" panose="02020603050405020304" pitchFamily="18" charset="0"/>
              </a:rPr>
              <a:t>. Available at: https://www.statista.com/statistics/386342/sainsburys-retail-sales-united-kingdom-uk/ (Accessed: 20 November 2023). </a:t>
            </a:r>
            <a:endParaRPr lang="en-IN" sz="1000"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8A5D4CFD-221B-8DB9-051B-63BDE1A39E06}"/>
              </a:ext>
            </a:extLst>
          </p:cNvPr>
          <p:cNvSpPr txBox="1"/>
          <p:nvPr/>
        </p:nvSpPr>
        <p:spPr>
          <a:xfrm>
            <a:off x="172312" y="1444449"/>
            <a:ext cx="4595722" cy="6142387"/>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GB" sz="1000" dirty="0">
                <a:solidFill>
                  <a:srgbClr val="222222"/>
                </a:solidFill>
                <a:effectLst/>
                <a:highlight>
                  <a:srgbClr val="FFFFFF"/>
                </a:highlight>
                <a:latin typeface="Times New Roman" panose="02020603050405020304" pitchFamily="18" charset="0"/>
                <a:ea typeface="Times New Roman" panose="02020603050405020304" pitchFamily="18" charset="0"/>
              </a:rPr>
              <a:t>Atkinson, W. and Schmitz, A., (2022). The German social space and its homologies: National variation on a basic structure. </a:t>
            </a:r>
            <a:r>
              <a:rPr lang="en-GB" sz="1000" i="1" dirty="0">
                <a:solidFill>
                  <a:srgbClr val="222222"/>
                </a:solidFill>
                <a:effectLst/>
                <a:highlight>
                  <a:srgbClr val="FFFFFF"/>
                </a:highlight>
                <a:latin typeface="Times New Roman" panose="02020603050405020304" pitchFamily="18" charset="0"/>
                <a:ea typeface="Times New Roman" panose="02020603050405020304" pitchFamily="18" charset="0"/>
              </a:rPr>
              <a:t>Current Sociology</a:t>
            </a:r>
            <a:r>
              <a:rPr lang="en-GB" sz="1000" dirty="0">
                <a:solidFill>
                  <a:srgbClr val="222222"/>
                </a:solidFill>
                <a:effectLst/>
                <a:highlight>
                  <a:srgbClr val="FFFFFF"/>
                </a:highlight>
                <a:latin typeface="Times New Roman" panose="02020603050405020304" pitchFamily="18" charset="0"/>
                <a:ea typeface="Times New Roman" panose="02020603050405020304" pitchFamily="18" charset="0"/>
              </a:rPr>
              <a:t>, p.00113921221100582.</a:t>
            </a:r>
            <a:r>
              <a:rPr lang="en-GB" sz="1000" dirty="0">
                <a:effectLst/>
                <a:latin typeface="Times New Roman" panose="02020603050405020304" pitchFamily="18" charset="0"/>
                <a:ea typeface="Times New Roman" panose="02020603050405020304" pitchFamily="18" charset="0"/>
              </a:rPr>
              <a:t>https://journals.sagepub.com/</a:t>
            </a:r>
            <a:r>
              <a:rPr lang="en-GB" sz="1000" dirty="0" err="1">
                <a:effectLst/>
                <a:latin typeface="Times New Roman" panose="02020603050405020304" pitchFamily="18" charset="0"/>
                <a:ea typeface="Times New Roman" panose="02020603050405020304" pitchFamily="18" charset="0"/>
              </a:rPr>
              <a:t>doi</a:t>
            </a:r>
            <a:r>
              <a:rPr lang="en-GB" sz="1000" dirty="0">
                <a:effectLst/>
                <a:latin typeface="Times New Roman" panose="02020603050405020304" pitchFamily="18" charset="0"/>
                <a:ea typeface="Times New Roman" panose="02020603050405020304" pitchFamily="18" charset="0"/>
              </a:rPr>
              <a:t>/full/10.1177/00113921221100582</a:t>
            </a:r>
            <a:endParaRPr lang="en-IN" sz="1000" dirty="0">
              <a:effectLst/>
              <a:latin typeface="Arial" panose="020B0604020202020204" pitchFamily="34" charset="0"/>
              <a:ea typeface="Arial" panose="020B0604020202020204" pitchFamily="34" charset="0"/>
            </a:endParaRPr>
          </a:p>
          <a:p>
            <a:pPr marL="171450" indent="-171450" algn="just">
              <a:lnSpc>
                <a:spcPct val="150000"/>
              </a:lnSpc>
              <a:spcBef>
                <a:spcPts val="1200"/>
              </a:spcBef>
              <a:spcAft>
                <a:spcPts val="1200"/>
              </a:spcAft>
              <a:buFont typeface="Arial" panose="020B0604020202020204" pitchFamily="34" charset="0"/>
              <a:buChar char="•"/>
            </a:pPr>
            <a:r>
              <a:rPr lang="en-GB" sz="1000" dirty="0">
                <a:effectLst/>
                <a:latin typeface="Times New Roman" panose="02020603050405020304" pitchFamily="18" charset="0"/>
                <a:ea typeface="Times New Roman" panose="02020603050405020304" pitchFamily="18" charset="0"/>
              </a:rPr>
              <a:t>Britannica, (2023). </a:t>
            </a:r>
            <a:r>
              <a:rPr lang="en-GB" sz="1000" i="1" dirty="0">
                <a:effectLst/>
                <a:latin typeface="Times New Roman" panose="02020603050405020304" pitchFamily="18" charset="0"/>
                <a:ea typeface="Times New Roman" panose="02020603050405020304" pitchFamily="18" charset="0"/>
              </a:rPr>
              <a:t>The emergence of the Industrial State</a:t>
            </a:r>
            <a:r>
              <a:rPr lang="en-GB" sz="1000" dirty="0">
                <a:effectLst/>
                <a:latin typeface="Times New Roman" panose="02020603050405020304" pitchFamily="18" charset="0"/>
                <a:ea typeface="Times New Roman" panose="02020603050405020304" pitchFamily="18" charset="0"/>
              </a:rPr>
              <a:t> </a:t>
            </a:r>
            <a:r>
              <a:rPr lang="en-GB" sz="1000" i="1" dirty="0" err="1">
                <a:effectLst/>
                <a:latin typeface="Times New Roman" panose="02020603050405020304" pitchFamily="18" charset="0"/>
                <a:ea typeface="Times New Roman" panose="02020603050405020304" pitchFamily="18" charset="0"/>
              </a:rPr>
              <a:t>Encyclopædia</a:t>
            </a:r>
            <a:r>
              <a:rPr lang="en-GB" sz="1000" i="1" dirty="0">
                <a:effectLst/>
                <a:latin typeface="Times New Roman" panose="02020603050405020304" pitchFamily="18" charset="0"/>
                <a:ea typeface="Times New Roman" panose="02020603050405020304" pitchFamily="18" charset="0"/>
              </a:rPr>
              <a:t> Britannica</a:t>
            </a:r>
            <a:r>
              <a:rPr lang="en-GB" sz="1000" dirty="0">
                <a:effectLst/>
                <a:latin typeface="Times New Roman" panose="02020603050405020304" pitchFamily="18" charset="0"/>
                <a:ea typeface="Times New Roman" panose="02020603050405020304" pitchFamily="18" charset="0"/>
              </a:rPr>
              <a:t>. Available at: https://www.britannica.com/topic/history-of-Europe/The-emergence-of-the-industrial-state (Accessed: 04 November 2023). </a:t>
            </a:r>
            <a:endParaRPr lang="en-IN" sz="1000" dirty="0">
              <a:effectLst/>
              <a:latin typeface="Arial" panose="020B0604020202020204" pitchFamily="34" charset="0"/>
              <a:ea typeface="Arial" panose="020B0604020202020204" pitchFamily="34" charset="0"/>
            </a:endParaRPr>
          </a:p>
          <a:p>
            <a:pPr marL="171450" indent="-171450" algn="just">
              <a:lnSpc>
                <a:spcPct val="150000"/>
              </a:lnSpc>
              <a:spcBef>
                <a:spcPts val="1200"/>
              </a:spcBef>
              <a:spcAft>
                <a:spcPts val="1200"/>
              </a:spcAft>
              <a:buFont typeface="Arial" panose="020B0604020202020204" pitchFamily="34" charset="0"/>
              <a:buChar char="•"/>
            </a:pPr>
            <a:r>
              <a:rPr lang="en-GB" sz="1000" dirty="0">
                <a:effectLst/>
                <a:latin typeface="Times New Roman" panose="02020603050405020304" pitchFamily="18" charset="0"/>
                <a:ea typeface="Times New Roman" panose="02020603050405020304" pitchFamily="18" charset="0"/>
              </a:rPr>
              <a:t>Britishcouncil.org, (2023). </a:t>
            </a:r>
            <a:r>
              <a:rPr lang="en-GB" sz="1000" i="1" dirty="0">
                <a:effectLst/>
                <a:latin typeface="Times New Roman" panose="02020603050405020304" pitchFamily="18" charset="0"/>
                <a:ea typeface="Times New Roman" panose="02020603050405020304" pitchFamily="18" charset="0"/>
              </a:rPr>
              <a:t>Religion | study UK - </a:t>
            </a:r>
            <a:r>
              <a:rPr lang="en-GB" sz="1000" i="1" dirty="0" err="1">
                <a:effectLst/>
                <a:latin typeface="Times New Roman" panose="02020603050405020304" pitchFamily="18" charset="0"/>
                <a:ea typeface="Times New Roman" panose="02020603050405020304" pitchFamily="18" charset="0"/>
              </a:rPr>
              <a:t>british</a:t>
            </a:r>
            <a:r>
              <a:rPr lang="en-GB" sz="1000" i="1" dirty="0">
                <a:effectLst/>
                <a:latin typeface="Times New Roman" panose="02020603050405020304" pitchFamily="18" charset="0"/>
                <a:ea typeface="Times New Roman" panose="02020603050405020304" pitchFamily="18" charset="0"/>
              </a:rPr>
              <a:t> council</a:t>
            </a:r>
            <a:r>
              <a:rPr lang="en-GB" sz="1000" dirty="0">
                <a:effectLst/>
                <a:latin typeface="Times New Roman" panose="02020603050405020304" pitchFamily="18" charset="0"/>
                <a:ea typeface="Times New Roman" panose="02020603050405020304" pitchFamily="18" charset="0"/>
              </a:rPr>
              <a:t>. Available at: https://study-uk.britishcouncil.org/why-study/about-uk/religion (Accessed: 04 November 2023). </a:t>
            </a:r>
            <a:endParaRPr lang="en-GB" sz="1000" dirty="0">
              <a:latin typeface="Times New Roman" panose="02020603050405020304" pitchFamily="18" charset="0"/>
              <a:ea typeface="Arial" panose="020B0604020202020204" pitchFamily="34" charset="0"/>
            </a:endParaRPr>
          </a:p>
          <a:p>
            <a:pPr marL="171450" indent="-171450" algn="just">
              <a:lnSpc>
                <a:spcPct val="150000"/>
              </a:lnSpc>
              <a:spcBef>
                <a:spcPts val="1200"/>
              </a:spcBef>
              <a:spcAft>
                <a:spcPts val="1200"/>
              </a:spcAft>
              <a:buFont typeface="Arial" panose="020B0604020202020204" pitchFamily="34" charset="0"/>
              <a:buChar char="•"/>
            </a:pPr>
            <a:r>
              <a:rPr lang="en-GB" sz="1000" dirty="0">
                <a:effectLst/>
                <a:latin typeface="Times New Roman" panose="02020603050405020304" pitchFamily="18" charset="0"/>
                <a:ea typeface="Times New Roman" panose="02020603050405020304" pitchFamily="18" charset="0"/>
              </a:rPr>
              <a:t>Dewan, V. (2023). </a:t>
            </a:r>
            <a:r>
              <a:rPr lang="en-GB" sz="1000" i="1" dirty="0">
                <a:effectLst/>
                <a:latin typeface="Times New Roman" panose="02020603050405020304" pitchFamily="18" charset="0"/>
                <a:ea typeface="Times New Roman" panose="02020603050405020304" pitchFamily="18" charset="0"/>
              </a:rPr>
              <a:t>English vs German: Similarities and differences</a:t>
            </a:r>
            <a:r>
              <a:rPr lang="en-GB" sz="1000" dirty="0">
                <a:effectLst/>
                <a:latin typeface="Times New Roman" panose="02020603050405020304" pitchFamily="18" charset="0"/>
                <a:ea typeface="Times New Roman" panose="02020603050405020304" pitchFamily="18" charset="0"/>
              </a:rPr>
              <a:t>, </a:t>
            </a:r>
            <a:r>
              <a:rPr lang="en-GB" sz="1000" i="1" dirty="0">
                <a:effectLst/>
                <a:latin typeface="Times New Roman" panose="02020603050405020304" pitchFamily="18" charset="0"/>
                <a:ea typeface="Times New Roman" panose="02020603050405020304" pitchFamily="18" charset="0"/>
              </a:rPr>
              <a:t>Leverage Edu</a:t>
            </a:r>
            <a:r>
              <a:rPr lang="en-GB" sz="1000" dirty="0">
                <a:effectLst/>
                <a:latin typeface="Times New Roman" panose="02020603050405020304" pitchFamily="18" charset="0"/>
                <a:ea typeface="Times New Roman" panose="02020603050405020304" pitchFamily="18" charset="0"/>
              </a:rPr>
              <a:t>. Available at: https://leverageedu.com/discover/general-knowledge/similarities-between-english-and-german/ (Accessed: 04 November 2023). </a:t>
            </a:r>
          </a:p>
          <a:p>
            <a:pPr marL="171450" indent="-171450" algn="just">
              <a:lnSpc>
                <a:spcPct val="150000"/>
              </a:lnSpc>
              <a:spcBef>
                <a:spcPts val="1200"/>
              </a:spcBef>
              <a:spcAft>
                <a:spcPts val="1200"/>
              </a:spcAft>
              <a:buFont typeface="Arial" panose="020B0604020202020204" pitchFamily="34" charset="0"/>
              <a:buChar char="•"/>
            </a:pPr>
            <a:r>
              <a:rPr lang="en-GB" sz="1000" dirty="0" err="1">
                <a:effectLst/>
                <a:latin typeface="Times New Roman" panose="02020603050405020304" pitchFamily="18" charset="0"/>
                <a:ea typeface="Times New Roman" panose="02020603050405020304" pitchFamily="18" charset="0"/>
              </a:rPr>
              <a:t>Expatrio</a:t>
            </a:r>
            <a:r>
              <a:rPr lang="en-GB" sz="1000" dirty="0">
                <a:effectLst/>
                <a:latin typeface="Times New Roman" panose="02020603050405020304" pitchFamily="18" charset="0"/>
                <a:ea typeface="Times New Roman" panose="02020603050405020304" pitchFamily="18" charset="0"/>
              </a:rPr>
              <a:t>, (2023). </a:t>
            </a:r>
            <a:r>
              <a:rPr lang="en-GB" sz="1000" i="1" dirty="0">
                <a:effectLst/>
                <a:latin typeface="Times New Roman" panose="02020603050405020304" pitchFamily="18" charset="0"/>
                <a:ea typeface="Times New Roman" panose="02020603050405020304" pitchFamily="18" charset="0"/>
              </a:rPr>
              <a:t>Religions in Germany</a:t>
            </a:r>
            <a:r>
              <a:rPr lang="en-GB" sz="1000" dirty="0">
                <a:effectLst/>
                <a:latin typeface="Times New Roman" panose="02020603050405020304" pitchFamily="18" charset="0"/>
                <a:ea typeface="Times New Roman" panose="02020603050405020304" pitchFamily="18" charset="0"/>
              </a:rPr>
              <a:t> (2023). </a:t>
            </a:r>
            <a:r>
              <a:rPr lang="en-GB" sz="1000" i="1" dirty="0">
                <a:effectLst/>
                <a:latin typeface="Times New Roman" panose="02020603050405020304" pitchFamily="18" charset="0"/>
                <a:ea typeface="Times New Roman" panose="02020603050405020304" pitchFamily="18" charset="0"/>
              </a:rPr>
              <a:t>expatrio.com</a:t>
            </a:r>
            <a:r>
              <a:rPr lang="en-GB" sz="1000" dirty="0">
                <a:effectLst/>
                <a:latin typeface="Times New Roman" panose="02020603050405020304" pitchFamily="18" charset="0"/>
                <a:ea typeface="Times New Roman" panose="02020603050405020304" pitchFamily="18" charset="0"/>
              </a:rPr>
              <a:t>. Available at: https://www.expatrio.com/living-germany/german-culture/religions-germany#:~:text=Christian%20church%2C%20including%20both%20Catholicism,that%20are%20popular%20in%20Germany. (Accessed: 04 November 2023). </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endParaRPr lang="en-IN" sz="1000" dirty="0"/>
          </a:p>
          <a:p>
            <a:pPr algn="just">
              <a:lnSpc>
                <a:spcPct val="150000"/>
              </a:lnSpc>
              <a:spcBef>
                <a:spcPts val="1200"/>
              </a:spcBef>
              <a:spcAft>
                <a:spcPts val="1200"/>
              </a:spcAft>
            </a:pPr>
            <a:endParaRPr lang="en-IN" sz="10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179825603"/>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127</TotalTime>
  <Words>2336</Words>
  <Application>Microsoft Office PowerPoint</Application>
  <PresentationFormat>Widescreen</PresentationFormat>
  <Paragraphs>80</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Times New Roman</vt:lpstr>
      <vt:lpstr>AccentBoxVTI</vt:lpstr>
      <vt:lpstr>PowerPoint Presentation</vt:lpstr>
      <vt:lpstr>Introduction  </vt:lpstr>
      <vt:lpstr>Cultural similarities between  UK &amp; Germany  </vt:lpstr>
      <vt:lpstr>Cultural similarities between  UK &amp; Germany </vt:lpstr>
      <vt:lpstr>Cultural Variations between  UK &amp; Germany </vt:lpstr>
      <vt:lpstr>PowerPoint Presentation</vt:lpstr>
      <vt:lpstr>Hofstede's cultural dimensions</vt:lpstr>
      <vt:lpstr>Recommendation  </vt:lpstr>
      <vt:lpstr>Recommendation </vt:lpstr>
      <vt:lpstr>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11367</dc:creator>
  <cp:lastModifiedBy>laurentiu oprea</cp:lastModifiedBy>
  <cp:revision>5</cp:revision>
  <dcterms:created xsi:type="dcterms:W3CDTF">2023-11-04T11:56:52Z</dcterms:created>
  <dcterms:modified xsi:type="dcterms:W3CDTF">2023-11-23T20:57:18Z</dcterms:modified>
</cp:coreProperties>
</file>