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60"/>
  </p:notesMasterIdLst>
  <p:sldIdLst>
    <p:sldId id="719" r:id="rId24"/>
    <p:sldId id="301" r:id="rId25"/>
    <p:sldId id="302" r:id="rId26"/>
    <p:sldId id="1122" r:id="rId27"/>
    <p:sldId id="1138" r:id="rId28"/>
    <p:sldId id="1129" r:id="rId29"/>
    <p:sldId id="1148" r:id="rId30"/>
    <p:sldId id="1150" r:id="rId31"/>
    <p:sldId id="1151" r:id="rId32"/>
    <p:sldId id="1152" r:id="rId33"/>
    <p:sldId id="1153" r:id="rId34"/>
    <p:sldId id="1130" r:id="rId35"/>
    <p:sldId id="1139" r:id="rId36"/>
    <p:sldId id="1137" r:id="rId37"/>
    <p:sldId id="1155" r:id="rId38"/>
    <p:sldId id="1156" r:id="rId39"/>
    <p:sldId id="1157" r:id="rId40"/>
    <p:sldId id="1158" r:id="rId41"/>
    <p:sldId id="1159" r:id="rId42"/>
    <p:sldId id="1132" r:id="rId43"/>
    <p:sldId id="1141" r:id="rId44"/>
    <p:sldId id="1140" r:id="rId45"/>
    <p:sldId id="1160" r:id="rId46"/>
    <p:sldId id="1161" r:id="rId47"/>
    <p:sldId id="1145" r:id="rId48"/>
    <p:sldId id="1146" r:id="rId49"/>
    <p:sldId id="1134" r:id="rId50"/>
    <p:sldId id="1163" r:id="rId51"/>
    <p:sldId id="1164" r:id="rId52"/>
    <p:sldId id="1142" r:id="rId53"/>
    <p:sldId id="1144" r:id="rId54"/>
    <p:sldId id="1143" r:id="rId55"/>
    <p:sldId id="1133" r:id="rId56"/>
    <p:sldId id="1165" r:id="rId57"/>
    <p:sldId id="1166" r:id="rId58"/>
    <p:sldId id="748" r:id="rId5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1521058-CA9D-4DD6-BA56-8018D0BD11A2}" v="374" dt="2024-04-19T06:07:12.80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82"/>
    <p:restoredTop sz="95984" autoAdjust="0"/>
  </p:normalViewPr>
  <p:slideViewPr>
    <p:cSldViewPr snapToGrid="0">
      <p:cViewPr varScale="1">
        <p:scale>
          <a:sx n="96" d="100"/>
          <a:sy n="96" d="100"/>
        </p:scale>
        <p:origin x="117" y="18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63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slide" Target="slides/slide35.xml"/><Relationship Id="rId66" Type="http://schemas.microsoft.com/office/2015/10/relationships/revisionInfo" Target="revisionInfo.xml"/><Relationship Id="rId5" Type="http://schemas.openxmlformats.org/officeDocument/2006/relationships/slideMaster" Target="slideMasters/slideMaster2.xml"/><Relationship Id="rId61" Type="http://schemas.openxmlformats.org/officeDocument/2006/relationships/presProps" Target="presProps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slide" Target="slides/slide33.xml"/><Relationship Id="rId64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slide" Target="slides/slide36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slide" Target="slides/slide34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notesMaster" Target="notesMasters/notesMaster1.xml"/><Relationship Id="rId65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81521058-CA9D-4DD6-BA56-8018D0BD11A2}"/>
    <pc:docChg chg="undo custSel addSld delSld modSld">
      <pc:chgData name="Stalin Jacob Wilson Packia Dhas" userId="050d7d71-3621-4503-95e8-1c9a9d962492" providerId="ADAL" clId="{81521058-CA9D-4DD6-BA56-8018D0BD11A2}" dt="2024-04-19T08:08:46.494" v="481" actId="6549"/>
      <pc:docMkLst>
        <pc:docMk/>
      </pc:docMkLst>
      <pc:sldChg chg="modSp mod">
        <pc:chgData name="Stalin Jacob Wilson Packia Dhas" userId="050d7d71-3621-4503-95e8-1c9a9d962492" providerId="ADAL" clId="{81521058-CA9D-4DD6-BA56-8018D0BD11A2}" dt="2024-04-19T06:08:30.703" v="478" actId="5793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81521058-CA9D-4DD6-BA56-8018D0BD11A2}" dt="2024-04-19T06:08:30.703" v="478" actId="5793"/>
          <ac:spMkLst>
            <pc:docMk/>
            <pc:sldMk cId="3657130640" sldId="301"/>
            <ac:spMk id="3" creationId="{00000000-0000-0000-0000-000000000000}"/>
          </ac:spMkLst>
        </pc:spChg>
      </pc:sldChg>
      <pc:sldChg chg="modSp add del mod">
        <pc:chgData name="Stalin Jacob Wilson Packia Dhas" userId="050d7d71-3621-4503-95e8-1c9a9d962492" providerId="ADAL" clId="{81521058-CA9D-4DD6-BA56-8018D0BD11A2}" dt="2024-04-19T04:10:05.653" v="59" actId="20577"/>
        <pc:sldMkLst>
          <pc:docMk/>
          <pc:sldMk cId="3192266062" sldId="302"/>
        </pc:sldMkLst>
        <pc:spChg chg="mod">
          <ac:chgData name="Stalin Jacob Wilson Packia Dhas" userId="050d7d71-3621-4503-95e8-1c9a9d962492" providerId="ADAL" clId="{81521058-CA9D-4DD6-BA56-8018D0BD11A2}" dt="2024-04-19T04:10:05.653" v="59" actId="20577"/>
          <ac:spMkLst>
            <pc:docMk/>
            <pc:sldMk cId="3192266062" sldId="302"/>
            <ac:spMk id="4" creationId="{B7C3BA83-DFFF-457C-32C5-B0990E246EC3}"/>
          </ac:spMkLst>
        </pc:spChg>
      </pc:sldChg>
      <pc:sldChg chg="modSp mod">
        <pc:chgData name="Stalin Jacob Wilson Packia Dhas" userId="050d7d71-3621-4503-95e8-1c9a9d962492" providerId="ADAL" clId="{81521058-CA9D-4DD6-BA56-8018D0BD11A2}" dt="2024-04-19T04:09:58.413" v="56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81521058-CA9D-4DD6-BA56-8018D0BD11A2}" dt="2024-04-19T04:09:58.413" v="56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Sp mod">
        <pc:chgData name="Stalin Jacob Wilson Packia Dhas" userId="050d7d71-3621-4503-95e8-1c9a9d962492" providerId="ADAL" clId="{81521058-CA9D-4DD6-BA56-8018D0BD11A2}" dt="2024-04-19T04:56:05.680" v="76" actId="20577"/>
        <pc:sldMkLst>
          <pc:docMk/>
          <pc:sldMk cId="3396368604" sldId="1132"/>
        </pc:sldMkLst>
        <pc:spChg chg="mod">
          <ac:chgData name="Stalin Jacob Wilson Packia Dhas" userId="050d7d71-3621-4503-95e8-1c9a9d962492" providerId="ADAL" clId="{81521058-CA9D-4DD6-BA56-8018D0BD11A2}" dt="2024-04-19T04:56:01.650" v="74" actId="20577"/>
          <ac:spMkLst>
            <pc:docMk/>
            <pc:sldMk cId="3396368604" sldId="1132"/>
            <ac:spMk id="2" creationId="{10F41A36-05D1-E1DE-B548-79A1F1B577DA}"/>
          </ac:spMkLst>
        </pc:spChg>
        <pc:spChg chg="mod">
          <ac:chgData name="Stalin Jacob Wilson Packia Dhas" userId="050d7d71-3621-4503-95e8-1c9a9d962492" providerId="ADAL" clId="{81521058-CA9D-4DD6-BA56-8018D0BD11A2}" dt="2024-04-19T04:56:05.680" v="76" actId="20577"/>
          <ac:spMkLst>
            <pc:docMk/>
            <pc:sldMk cId="3396368604" sldId="1132"/>
            <ac:spMk id="6" creationId="{CB9325D9-8503-4013-7F2F-46039D69C0F5}"/>
          </ac:spMkLst>
        </pc:spChg>
      </pc:sldChg>
      <pc:sldChg chg="add">
        <pc:chgData name="Stalin Jacob Wilson Packia Dhas" userId="050d7d71-3621-4503-95e8-1c9a9d962492" providerId="ADAL" clId="{81521058-CA9D-4DD6-BA56-8018D0BD11A2}" dt="2024-04-19T05:03:18.693" v="85"/>
        <pc:sldMkLst>
          <pc:docMk/>
          <pc:sldMk cId="670694876" sldId="1134"/>
        </pc:sldMkLst>
      </pc:sldChg>
      <pc:sldChg chg="del">
        <pc:chgData name="Stalin Jacob Wilson Packia Dhas" userId="050d7d71-3621-4503-95e8-1c9a9d962492" providerId="ADAL" clId="{81521058-CA9D-4DD6-BA56-8018D0BD11A2}" dt="2024-04-19T05:03:13.938" v="84" actId="2696"/>
        <pc:sldMkLst>
          <pc:docMk/>
          <pc:sldMk cId="996057757" sldId="1134"/>
        </pc:sldMkLst>
      </pc:sldChg>
      <pc:sldChg chg="add del">
        <pc:chgData name="Stalin Jacob Wilson Packia Dhas" userId="050d7d71-3621-4503-95e8-1c9a9d962492" providerId="ADAL" clId="{81521058-CA9D-4DD6-BA56-8018D0BD11A2}" dt="2024-04-19T06:09:03.298" v="479" actId="47"/>
        <pc:sldMkLst>
          <pc:docMk/>
          <pc:sldMk cId="3229019806" sldId="1136"/>
        </pc:sldMkLst>
      </pc:sldChg>
      <pc:sldChg chg="modSp mod">
        <pc:chgData name="Stalin Jacob Wilson Packia Dhas" userId="050d7d71-3621-4503-95e8-1c9a9d962492" providerId="ADAL" clId="{81521058-CA9D-4DD6-BA56-8018D0BD11A2}" dt="2024-04-19T04:25:19.856" v="61" actId="113"/>
        <pc:sldMkLst>
          <pc:docMk/>
          <pc:sldMk cId="2132156552" sldId="1138"/>
        </pc:sldMkLst>
        <pc:spChg chg="mod">
          <ac:chgData name="Stalin Jacob Wilson Packia Dhas" userId="050d7d71-3621-4503-95e8-1c9a9d962492" providerId="ADAL" clId="{81521058-CA9D-4DD6-BA56-8018D0BD11A2}" dt="2024-04-19T04:25:19.856" v="61" actId="113"/>
          <ac:spMkLst>
            <pc:docMk/>
            <pc:sldMk cId="2132156552" sldId="1138"/>
            <ac:spMk id="6" creationId="{9C5A38E1-9FE2-BE3D-25F0-28FD7DFAA86F}"/>
          </ac:spMkLst>
        </pc:spChg>
      </pc:sldChg>
      <pc:sldChg chg="modSp mod">
        <pc:chgData name="Stalin Jacob Wilson Packia Dhas" userId="050d7d71-3621-4503-95e8-1c9a9d962492" providerId="ADAL" clId="{81521058-CA9D-4DD6-BA56-8018D0BD11A2}" dt="2024-04-19T04:55:12.596" v="71" actId="20577"/>
        <pc:sldMkLst>
          <pc:docMk/>
          <pc:sldMk cId="4159983418" sldId="1139"/>
        </pc:sldMkLst>
        <pc:spChg chg="mod">
          <ac:chgData name="Stalin Jacob Wilson Packia Dhas" userId="050d7d71-3621-4503-95e8-1c9a9d962492" providerId="ADAL" clId="{81521058-CA9D-4DD6-BA56-8018D0BD11A2}" dt="2024-04-19T04:55:12.596" v="71" actId="20577"/>
          <ac:spMkLst>
            <pc:docMk/>
            <pc:sldMk cId="4159983418" sldId="1139"/>
            <ac:spMk id="6" creationId="{7ADE0201-EC2E-9B13-7BD0-751DEE70776C}"/>
          </ac:spMkLst>
        </pc:spChg>
      </pc:sldChg>
      <pc:sldChg chg="modSp mod">
        <pc:chgData name="Stalin Jacob Wilson Packia Dhas" userId="050d7d71-3621-4503-95e8-1c9a9d962492" providerId="ADAL" clId="{81521058-CA9D-4DD6-BA56-8018D0BD11A2}" dt="2024-04-19T04:57:17.840" v="83" actId="20577"/>
        <pc:sldMkLst>
          <pc:docMk/>
          <pc:sldMk cId="1233547978" sldId="1140"/>
        </pc:sldMkLst>
        <pc:spChg chg="mod">
          <ac:chgData name="Stalin Jacob Wilson Packia Dhas" userId="050d7d71-3621-4503-95e8-1c9a9d962492" providerId="ADAL" clId="{81521058-CA9D-4DD6-BA56-8018D0BD11A2}" dt="2024-04-19T04:57:17.840" v="83" actId="20577"/>
          <ac:spMkLst>
            <pc:docMk/>
            <pc:sldMk cId="1233547978" sldId="1140"/>
            <ac:spMk id="2" creationId="{7414DAD0-2F61-E8F4-3FEC-5F7DA4C77685}"/>
          </ac:spMkLst>
        </pc:spChg>
      </pc:sldChg>
      <pc:sldChg chg="modSp mod">
        <pc:chgData name="Stalin Jacob Wilson Packia Dhas" userId="050d7d71-3621-4503-95e8-1c9a9d962492" providerId="ADAL" clId="{81521058-CA9D-4DD6-BA56-8018D0BD11A2}" dt="2024-04-19T04:56:56.730" v="82" actId="20577"/>
        <pc:sldMkLst>
          <pc:docMk/>
          <pc:sldMk cId="3767823816" sldId="1141"/>
        </pc:sldMkLst>
        <pc:spChg chg="mod">
          <ac:chgData name="Stalin Jacob Wilson Packia Dhas" userId="050d7d71-3621-4503-95e8-1c9a9d962492" providerId="ADAL" clId="{81521058-CA9D-4DD6-BA56-8018D0BD11A2}" dt="2024-04-19T04:56:56.730" v="82" actId="20577"/>
          <ac:spMkLst>
            <pc:docMk/>
            <pc:sldMk cId="3767823816" sldId="1141"/>
            <ac:spMk id="6" creationId="{7AF7AFF6-2373-5838-BBDB-6BA5B0747A2E}"/>
          </ac:spMkLst>
        </pc:spChg>
      </pc:sldChg>
      <pc:sldChg chg="modSp mod">
        <pc:chgData name="Stalin Jacob Wilson Packia Dhas" userId="050d7d71-3621-4503-95e8-1c9a9d962492" providerId="ADAL" clId="{81521058-CA9D-4DD6-BA56-8018D0BD11A2}" dt="2024-04-19T05:14:59.928" v="110" actId="404"/>
        <pc:sldMkLst>
          <pc:docMk/>
          <pc:sldMk cId="2867786948" sldId="1142"/>
        </pc:sldMkLst>
        <pc:spChg chg="mod">
          <ac:chgData name="Stalin Jacob Wilson Packia Dhas" userId="050d7d71-3621-4503-95e8-1c9a9d962492" providerId="ADAL" clId="{81521058-CA9D-4DD6-BA56-8018D0BD11A2}" dt="2024-04-19T05:14:59.928" v="110" actId="404"/>
          <ac:spMkLst>
            <pc:docMk/>
            <pc:sldMk cId="2867786948" sldId="1142"/>
            <ac:spMk id="6" creationId="{5CC60DFB-C884-9151-C02D-1CDEB402044A}"/>
          </ac:spMkLst>
        </pc:spChg>
      </pc:sldChg>
      <pc:sldChg chg="modSp mod">
        <pc:chgData name="Stalin Jacob Wilson Packia Dhas" userId="050d7d71-3621-4503-95e8-1c9a9d962492" providerId="ADAL" clId="{81521058-CA9D-4DD6-BA56-8018D0BD11A2}" dt="2024-04-19T08:08:46.494" v="481" actId="6549"/>
        <pc:sldMkLst>
          <pc:docMk/>
          <pc:sldMk cId="2229691113" sldId="1143"/>
        </pc:sldMkLst>
        <pc:spChg chg="mod">
          <ac:chgData name="Stalin Jacob Wilson Packia Dhas" userId="050d7d71-3621-4503-95e8-1c9a9d962492" providerId="ADAL" clId="{81521058-CA9D-4DD6-BA56-8018D0BD11A2}" dt="2024-04-19T08:08:46.494" v="481" actId="6549"/>
          <ac:spMkLst>
            <pc:docMk/>
            <pc:sldMk cId="2229691113" sldId="1143"/>
            <ac:spMk id="6" creationId="{5CC60DFB-C884-9151-C02D-1CDEB402044A}"/>
          </ac:spMkLst>
        </pc:spChg>
      </pc:sldChg>
      <pc:sldChg chg="del">
        <pc:chgData name="Stalin Jacob Wilson Packia Dhas" userId="050d7d71-3621-4503-95e8-1c9a9d962492" providerId="ADAL" clId="{81521058-CA9D-4DD6-BA56-8018D0BD11A2}" dt="2024-04-19T05:03:13.938" v="84" actId="2696"/>
        <pc:sldMkLst>
          <pc:docMk/>
          <pc:sldMk cId="1145726203" sldId="1145"/>
        </pc:sldMkLst>
      </pc:sldChg>
      <pc:sldChg chg="add">
        <pc:chgData name="Stalin Jacob Wilson Packia Dhas" userId="050d7d71-3621-4503-95e8-1c9a9d962492" providerId="ADAL" clId="{81521058-CA9D-4DD6-BA56-8018D0BD11A2}" dt="2024-04-19T05:03:18.693" v="85"/>
        <pc:sldMkLst>
          <pc:docMk/>
          <pc:sldMk cId="2457002461" sldId="1145"/>
        </pc:sldMkLst>
      </pc:sldChg>
      <pc:sldChg chg="del">
        <pc:chgData name="Stalin Jacob Wilson Packia Dhas" userId="050d7d71-3621-4503-95e8-1c9a9d962492" providerId="ADAL" clId="{81521058-CA9D-4DD6-BA56-8018D0BD11A2}" dt="2024-04-19T05:03:13.938" v="84" actId="2696"/>
        <pc:sldMkLst>
          <pc:docMk/>
          <pc:sldMk cId="2667875575" sldId="1146"/>
        </pc:sldMkLst>
      </pc:sldChg>
      <pc:sldChg chg="modSp add mod">
        <pc:chgData name="Stalin Jacob Wilson Packia Dhas" userId="050d7d71-3621-4503-95e8-1c9a9d962492" providerId="ADAL" clId="{81521058-CA9D-4DD6-BA56-8018D0BD11A2}" dt="2024-04-19T05:27:20.524" v="170" actId="6549"/>
        <pc:sldMkLst>
          <pc:docMk/>
          <pc:sldMk cId="4183063302" sldId="1146"/>
        </pc:sldMkLst>
        <pc:spChg chg="mod">
          <ac:chgData name="Stalin Jacob Wilson Packia Dhas" userId="050d7d71-3621-4503-95e8-1c9a9d962492" providerId="ADAL" clId="{81521058-CA9D-4DD6-BA56-8018D0BD11A2}" dt="2024-04-19T05:27:20.524" v="170" actId="6549"/>
          <ac:spMkLst>
            <pc:docMk/>
            <pc:sldMk cId="4183063302" sldId="1146"/>
            <ac:spMk id="6" creationId="{0C6CC29E-1523-1968-2DA1-0B10D6698222}"/>
          </ac:spMkLst>
        </pc:spChg>
      </pc:sldChg>
      <pc:sldChg chg="del">
        <pc:chgData name="Stalin Jacob Wilson Packia Dhas" userId="050d7d71-3621-4503-95e8-1c9a9d962492" providerId="ADAL" clId="{81521058-CA9D-4DD6-BA56-8018D0BD11A2}" dt="2024-04-19T06:09:04.056" v="480" actId="47"/>
        <pc:sldMkLst>
          <pc:docMk/>
          <pc:sldMk cId="3565859840" sldId="1147"/>
        </pc:sldMkLst>
      </pc:sldChg>
      <pc:sldChg chg="modSp mod">
        <pc:chgData name="Stalin Jacob Wilson Packia Dhas" userId="050d7d71-3621-4503-95e8-1c9a9d962492" providerId="ADAL" clId="{81521058-CA9D-4DD6-BA56-8018D0BD11A2}" dt="2024-04-19T04:33:10.682" v="66" actId="20577"/>
        <pc:sldMkLst>
          <pc:docMk/>
          <pc:sldMk cId="3112032761" sldId="1148"/>
        </pc:sldMkLst>
        <pc:spChg chg="mod">
          <ac:chgData name="Stalin Jacob Wilson Packia Dhas" userId="050d7d71-3621-4503-95e8-1c9a9d962492" providerId="ADAL" clId="{81521058-CA9D-4DD6-BA56-8018D0BD11A2}" dt="2024-04-19T04:33:10.682" v="66" actId="20577"/>
          <ac:spMkLst>
            <pc:docMk/>
            <pc:sldMk cId="3112032761" sldId="1148"/>
            <ac:spMk id="13" creationId="{37F4C6F1-247A-2687-2706-AD67B6363007}"/>
          </ac:spMkLst>
        </pc:spChg>
      </pc:sldChg>
      <pc:sldChg chg="modSp">
        <pc:chgData name="Stalin Jacob Wilson Packia Dhas" userId="050d7d71-3621-4503-95e8-1c9a9d962492" providerId="ADAL" clId="{81521058-CA9D-4DD6-BA56-8018D0BD11A2}" dt="2024-04-19T04:55:34.164" v="73" actId="20577"/>
        <pc:sldMkLst>
          <pc:docMk/>
          <pc:sldMk cId="4073098385" sldId="1155"/>
        </pc:sldMkLst>
        <pc:spChg chg="mod">
          <ac:chgData name="Stalin Jacob Wilson Packia Dhas" userId="050d7d71-3621-4503-95e8-1c9a9d962492" providerId="ADAL" clId="{81521058-CA9D-4DD6-BA56-8018D0BD11A2}" dt="2024-04-19T04:55:34.164" v="73" actId="20577"/>
          <ac:spMkLst>
            <pc:docMk/>
            <pc:sldMk cId="4073098385" sldId="1155"/>
            <ac:spMk id="13" creationId="{37F4C6F1-247A-2687-2706-AD67B6363007}"/>
          </ac:spMkLst>
        </pc:spChg>
      </pc:sldChg>
      <pc:sldChg chg="modSp">
        <pc:chgData name="Stalin Jacob Wilson Packia Dhas" userId="050d7d71-3621-4503-95e8-1c9a9d962492" providerId="ADAL" clId="{81521058-CA9D-4DD6-BA56-8018D0BD11A2}" dt="2024-04-19T05:52:55.865" v="419" actId="6549"/>
        <pc:sldMkLst>
          <pc:docMk/>
          <pc:sldMk cId="1660026324" sldId="1160"/>
        </pc:sldMkLst>
        <pc:spChg chg="mod">
          <ac:chgData name="Stalin Jacob Wilson Packia Dhas" userId="050d7d71-3621-4503-95e8-1c9a9d962492" providerId="ADAL" clId="{81521058-CA9D-4DD6-BA56-8018D0BD11A2}" dt="2024-04-19T05:52:55.865" v="419" actId="6549"/>
          <ac:spMkLst>
            <pc:docMk/>
            <pc:sldMk cId="1660026324" sldId="1160"/>
            <ac:spMk id="6" creationId="{56CC2FDA-6EB8-E11B-07C9-EA5234FFEEE7}"/>
          </ac:spMkLst>
        </pc:spChg>
      </pc:sldChg>
      <pc:sldChg chg="modSp">
        <pc:chgData name="Stalin Jacob Wilson Packia Dhas" userId="050d7d71-3621-4503-95e8-1c9a9d962492" providerId="ADAL" clId="{81521058-CA9D-4DD6-BA56-8018D0BD11A2}" dt="2024-04-19T05:47:38.446" v="402" actId="20577"/>
        <pc:sldMkLst>
          <pc:docMk/>
          <pc:sldMk cId="1854109368" sldId="1161"/>
        </pc:sldMkLst>
        <pc:spChg chg="mod">
          <ac:chgData name="Stalin Jacob Wilson Packia Dhas" userId="050d7d71-3621-4503-95e8-1c9a9d962492" providerId="ADAL" clId="{81521058-CA9D-4DD6-BA56-8018D0BD11A2}" dt="2024-04-19T05:47:38.446" v="402" actId="20577"/>
          <ac:spMkLst>
            <pc:docMk/>
            <pc:sldMk cId="1854109368" sldId="1161"/>
            <ac:spMk id="6" creationId="{56CC2FDA-6EB8-E11B-07C9-EA5234FFEEE7}"/>
          </ac:spMkLst>
        </pc:spChg>
      </pc:sldChg>
      <pc:sldChg chg="del">
        <pc:chgData name="Stalin Jacob Wilson Packia Dhas" userId="050d7d71-3621-4503-95e8-1c9a9d962492" providerId="ADAL" clId="{81521058-CA9D-4DD6-BA56-8018D0BD11A2}" dt="2024-04-19T05:12:52.033" v="104" actId="47"/>
        <pc:sldMkLst>
          <pc:docMk/>
          <pc:sldMk cId="2907048836" sldId="1162"/>
        </pc:sldMkLst>
      </pc:sldChg>
      <pc:sldChg chg="modSp add mod">
        <pc:chgData name="Stalin Jacob Wilson Packia Dhas" userId="050d7d71-3621-4503-95e8-1c9a9d962492" providerId="ADAL" clId="{81521058-CA9D-4DD6-BA56-8018D0BD11A2}" dt="2024-04-19T06:00:38.625" v="423" actId="14100"/>
        <pc:sldMkLst>
          <pc:docMk/>
          <pc:sldMk cId="1177800346" sldId="1163"/>
        </pc:sldMkLst>
        <pc:spChg chg="mod">
          <ac:chgData name="Stalin Jacob Wilson Packia Dhas" userId="050d7d71-3621-4503-95e8-1c9a9d962492" providerId="ADAL" clId="{81521058-CA9D-4DD6-BA56-8018D0BD11A2}" dt="2024-04-19T06:00:38.625" v="423" actId="14100"/>
          <ac:spMkLst>
            <pc:docMk/>
            <pc:sldMk cId="1177800346" sldId="1163"/>
            <ac:spMk id="6" creationId="{0C6CC29E-1523-1968-2DA1-0B10D6698222}"/>
          </ac:spMkLst>
        </pc:spChg>
      </pc:sldChg>
      <pc:sldChg chg="del">
        <pc:chgData name="Stalin Jacob Wilson Packia Dhas" userId="050d7d71-3621-4503-95e8-1c9a9d962492" providerId="ADAL" clId="{81521058-CA9D-4DD6-BA56-8018D0BD11A2}" dt="2024-04-19T05:03:13.938" v="84" actId="2696"/>
        <pc:sldMkLst>
          <pc:docMk/>
          <pc:sldMk cId="2426526850" sldId="1163"/>
        </pc:sldMkLst>
      </pc:sldChg>
      <pc:sldChg chg="modSp add mod">
        <pc:chgData name="Stalin Jacob Wilson Packia Dhas" userId="050d7d71-3621-4503-95e8-1c9a9d962492" providerId="ADAL" clId="{81521058-CA9D-4DD6-BA56-8018D0BD11A2}" dt="2024-04-19T05:38:39.944" v="353" actId="6549"/>
        <pc:sldMkLst>
          <pc:docMk/>
          <pc:sldMk cId="847090433" sldId="1164"/>
        </pc:sldMkLst>
        <pc:spChg chg="mod">
          <ac:chgData name="Stalin Jacob Wilson Packia Dhas" userId="050d7d71-3621-4503-95e8-1c9a9d962492" providerId="ADAL" clId="{81521058-CA9D-4DD6-BA56-8018D0BD11A2}" dt="2024-04-19T05:38:39.944" v="353" actId="6549"/>
          <ac:spMkLst>
            <pc:docMk/>
            <pc:sldMk cId="847090433" sldId="1164"/>
            <ac:spMk id="6" creationId="{0C6CC29E-1523-1968-2DA1-0B10D6698222}"/>
          </ac:spMkLst>
        </pc:spChg>
      </pc:sldChg>
      <pc:sldChg chg="del">
        <pc:chgData name="Stalin Jacob Wilson Packia Dhas" userId="050d7d71-3621-4503-95e8-1c9a9d962492" providerId="ADAL" clId="{81521058-CA9D-4DD6-BA56-8018D0BD11A2}" dt="2024-04-19T05:03:13.938" v="84" actId="2696"/>
        <pc:sldMkLst>
          <pc:docMk/>
          <pc:sldMk cId="2543969281" sldId="1164"/>
        </pc:sldMkLst>
      </pc:sldChg>
      <pc:sldChg chg="delSp modSp add mod">
        <pc:chgData name="Stalin Jacob Wilson Packia Dhas" userId="050d7d71-3621-4503-95e8-1c9a9d962492" providerId="ADAL" clId="{81521058-CA9D-4DD6-BA56-8018D0BD11A2}" dt="2024-04-19T06:02:08.255" v="466" actId="20577"/>
        <pc:sldMkLst>
          <pc:docMk/>
          <pc:sldMk cId="2570968483" sldId="1165"/>
        </pc:sldMkLst>
        <pc:spChg chg="mod">
          <ac:chgData name="Stalin Jacob Wilson Packia Dhas" userId="050d7d71-3621-4503-95e8-1c9a9d962492" providerId="ADAL" clId="{81521058-CA9D-4DD6-BA56-8018D0BD11A2}" dt="2024-04-19T06:02:08.255" v="466" actId="20577"/>
          <ac:spMkLst>
            <pc:docMk/>
            <pc:sldMk cId="2570968483" sldId="1165"/>
            <ac:spMk id="6" creationId="{5CC60DFB-C884-9151-C02D-1CDEB402044A}"/>
          </ac:spMkLst>
        </pc:spChg>
        <pc:picChg chg="del">
          <ac:chgData name="Stalin Jacob Wilson Packia Dhas" userId="050d7d71-3621-4503-95e8-1c9a9d962492" providerId="ADAL" clId="{81521058-CA9D-4DD6-BA56-8018D0BD11A2}" dt="2024-04-19T06:00:52.768" v="425" actId="478"/>
          <ac:picMkLst>
            <pc:docMk/>
            <pc:sldMk cId="2570968483" sldId="1165"/>
            <ac:picMk id="7" creationId="{6922AD58-B68F-BC3C-01E1-A7C58749D2A4}"/>
          </ac:picMkLst>
        </pc:picChg>
      </pc:sldChg>
      <pc:sldChg chg="modSp add mod">
        <pc:chgData name="Stalin Jacob Wilson Packia Dhas" userId="050d7d71-3621-4503-95e8-1c9a9d962492" providerId="ADAL" clId="{81521058-CA9D-4DD6-BA56-8018D0BD11A2}" dt="2024-04-19T06:07:12.809" v="472" actId="20577"/>
        <pc:sldMkLst>
          <pc:docMk/>
          <pc:sldMk cId="1551499343" sldId="1166"/>
        </pc:sldMkLst>
        <pc:spChg chg="mod">
          <ac:chgData name="Stalin Jacob Wilson Packia Dhas" userId="050d7d71-3621-4503-95e8-1c9a9d962492" providerId="ADAL" clId="{81521058-CA9D-4DD6-BA56-8018D0BD11A2}" dt="2024-04-19T06:07:12.809" v="472" actId="20577"/>
          <ac:spMkLst>
            <pc:docMk/>
            <pc:sldMk cId="1551499343" sldId="1166"/>
            <ac:spMk id="6" creationId="{5CC60DFB-C884-9151-C02D-1CDEB402044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2524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98063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F455DA-EA7A-18E2-C41D-E215385631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BEB482A-35C1-9D5B-BA1A-7BACB3962FB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42D3232-9609-E34E-4FD7-445E28F5D0F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0864FC-A0F3-85A5-6D77-1E29715B6AF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4728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DA0A1F-D627-4C64-370E-FDB12A4B4B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15D1154-6B93-AC11-7F8C-8D22F55275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DE0C7C6-538C-A356-A6BF-8DC1CA313E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6A6CE8-C500-6CAB-48A2-86C08186EB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38086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DA0A1F-D627-4C64-370E-FDB12A4B4B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15D1154-6B93-AC11-7F8C-8D22F55275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DE0C7C6-538C-A356-A6BF-8DC1CA313E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6A6CE8-C500-6CAB-48A2-86C08186EB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79604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DA0A1F-D627-4C64-370E-FDB12A4B4B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15D1154-6B93-AC11-7F8C-8D22F55275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DE0C7C6-538C-A356-A6BF-8DC1CA313E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6A6CE8-C500-6CAB-48A2-86C08186EB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16881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DA0A1F-D627-4C64-370E-FDB12A4B4B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15D1154-6B93-AC11-7F8C-8D22F55275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DE0C7C6-538C-A356-A6BF-8DC1CA313E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6A6CE8-C500-6CAB-48A2-86C08186EB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100943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DA0A1F-D627-4C64-370E-FDB12A4B4B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15D1154-6B93-AC11-7F8C-8D22F55275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DE0C7C6-538C-A356-A6BF-8DC1CA313E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6A6CE8-C500-6CAB-48A2-86C08186EB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007971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DA0A1F-D627-4C64-370E-FDB12A4B4B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15D1154-6B93-AC11-7F8C-8D22F55275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DE0C7C6-538C-A356-A6BF-8DC1CA313E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6A6CE8-C500-6CAB-48A2-86C08186EB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98362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FD0EAB-47D3-C1D8-72C8-BA04DE7E5F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B83A7C2-0B23-DD2A-0F7F-E03EFFB54FF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940469C-1064-46BA-EE01-59CB001424F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BFF5CD-6A7D-7E0B-B216-890CB5154CD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878527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A265B7-AF1F-6CCF-95D8-AD2E44B880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CD346BA-AFED-EE38-9E59-980E5FAE59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26121EF-70A8-8D45-FD3C-80E901A5EA5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8AB074-E394-1364-19EE-D107A6E8547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24293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AF7AB6-90DF-68DD-AE7C-19A19431A2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1130ABE-D26A-BECF-975A-116F497545F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149B9E2-FE4E-35E4-8E07-3942D597B90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9AB10F-215D-E618-7513-3FCA464696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60248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DA0A1F-D627-4C64-370E-FDB12A4B4B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15D1154-6B93-AC11-7F8C-8D22F55275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DE0C7C6-538C-A356-A6BF-8DC1CA313E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6A6CE8-C500-6CAB-48A2-86C08186EB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37268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DA0A1F-D627-4C64-370E-FDB12A4B4B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15D1154-6B93-AC11-7F8C-8D22F55275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DE0C7C6-538C-A356-A6BF-8DC1CA313E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6A6CE8-C500-6CAB-48A2-86C08186EB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67256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DA0A1F-D627-4C64-370E-FDB12A4B4B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15D1154-6B93-AC11-7F8C-8D22F55275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DE0C7C6-538C-A356-A6BF-8DC1CA313E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6A6CE8-C500-6CAB-48A2-86C08186EB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9567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DA0A1F-D627-4C64-370E-FDB12A4B4B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15D1154-6B93-AC11-7F8C-8D22F55275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DE0C7C6-538C-A356-A6BF-8DC1CA313E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6A6CE8-C500-6CAB-48A2-86C08186EB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19124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DA0A1F-D627-4C64-370E-FDB12A4B4B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15D1154-6B93-AC11-7F8C-8D22F55275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DE0C7C6-538C-A356-A6BF-8DC1CA313E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6A6CE8-C500-6CAB-48A2-86C08186EB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92465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28A83F-8A15-0B3B-88E1-47EB601B66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E8C989C-98B3-8EFA-AC58-717E3E0F954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7802ABE-273D-94FF-5A20-2DC048EB2DB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4AD000-2DC7-5B6B-6423-48576AB43DE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38263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54463D-4F07-95A4-04B3-D88F86FB32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8996B4F-0E1D-D03B-916B-778527F78F2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6D97309-3786-408D-3557-B3FF320EB2D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1D2FDD-2555-79DC-2630-5D08177F87D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5360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185F1B-5B29-E172-7FFA-9517091C71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D58C0AD-1B23-1EC6-A953-38DEC2776DE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4E4DDE7-9103-AB3D-058F-730999D2B94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B2C72-FD18-9147-0C71-9BAEC09BE2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94493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185F1B-5B29-E172-7FFA-9517091C71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D58C0AD-1B23-1EC6-A953-38DEC2776DE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4E4DDE7-9103-AB3D-058F-730999D2B94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B2C72-FD18-9147-0C71-9BAEC09BE2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1224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185F1B-5B29-E172-7FFA-9517091C71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D58C0AD-1B23-1EC6-A953-38DEC2776DE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4E4DDE7-9103-AB3D-058F-730999D2B94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B2C72-FD18-9147-0C71-9BAEC09BE2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93693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674935-EBA7-596A-BA8E-2AEFA112A4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42AA49D-0631-660E-7D3C-AF961DF12AC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D3D84E6-6307-C9FD-1F2E-93FB61D80A9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663B92-D7CC-1322-20E0-7C6AE3CDBC5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65708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674935-EBA7-596A-BA8E-2AEFA112A4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42AA49D-0631-660E-7D3C-AF961DF12AC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D3D84E6-6307-C9FD-1F2E-93FB61D80A9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663B92-D7CC-1322-20E0-7C6AE3CDBC5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08703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674935-EBA7-596A-BA8E-2AEFA112A4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42AA49D-0631-660E-7D3C-AF961DF12AC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D3D84E6-6307-C9FD-1F2E-93FB61D80A9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663B92-D7CC-1322-20E0-7C6AE3CDBC5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41835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674935-EBA7-596A-BA8E-2AEFA112A4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42AA49D-0631-660E-7D3C-AF961DF12AC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D3D84E6-6307-C9FD-1F2E-93FB61D80A9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663B92-D7CC-1322-20E0-7C6AE3CDBC5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74132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674935-EBA7-596A-BA8E-2AEFA112A4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42AA49D-0631-660E-7D3C-AF961DF12AC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D3D84E6-6307-C9FD-1F2E-93FB61D80A9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663B92-D7CC-1322-20E0-7C6AE3CDBC5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07762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15C36A-8E81-7160-5346-EC9C66D2B7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6D2EB30-71DB-6535-29A0-5B9F5F336C2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E43614E-34D0-4E8F-E067-A66E2CB0AFB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4CFA36-0417-6E1A-989C-026847221B7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98231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15C36A-8E81-7160-5346-EC9C66D2B7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6D2EB30-71DB-6535-29A0-5B9F5F336C2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E43614E-34D0-4E8F-E067-A66E2CB0AFB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4CFA36-0417-6E1A-989C-026847221B7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851752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15C36A-8E81-7160-5346-EC9C66D2B7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6D2EB30-71DB-6535-29A0-5B9F5F336C2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E43614E-34D0-4E8F-E067-A66E2CB0AFB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4CFA36-0417-6E1A-989C-026847221B7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70257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15C36A-8E81-7160-5346-EC9C66D2B7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6D2EB30-71DB-6535-29A0-5B9F5F336C2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E43614E-34D0-4E8F-E067-A66E2CB0AFB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4CFA36-0417-6E1A-989C-026847221B7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85299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15C36A-8E81-7160-5346-EC9C66D2B7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6D2EB30-71DB-6535-29A0-5B9F5F336C2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E43614E-34D0-4E8F-E067-A66E2CB0AFB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4CFA36-0417-6E1A-989C-026847221B7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9980087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15C36A-8E81-7160-5346-EC9C66D2B7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6D2EB30-71DB-6535-29A0-5B9F5F336C2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E43614E-34D0-4E8F-E067-A66E2CB0AFB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4CFA36-0417-6E1A-989C-026847221B7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1200532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8038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2A4F1A6-5897-42DD-9F68-84222F04DCFE}" type="datetime1">
              <a:rPr lang="en-GB" smtClean="0"/>
              <a:t>19/04/2024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- 10/ Advanced RF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92452-2A17-424F-A5AA-CCCC8427D759}" type="datetime1">
              <a:rPr lang="en-GB" smtClean="0"/>
              <a:t>19/04/2024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- 10/ Advanced RF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DADC397-B875-422F-A6FD-088E8DCA96D6}" type="datetime1">
              <a:rPr lang="en-GB" smtClean="0"/>
              <a:t>19/04/2024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- 10/ Advanced RF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8B4A52D-543D-4958-8C4C-57C1B5886C65}" type="datetime1">
              <a:rPr lang="en-GB" smtClean="0"/>
              <a:t>19/04/2024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- 10/ Advanced RF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7C0AB-DD50-4FCE-B0A9-2DF45DDE5AA3}" type="datetime1">
              <a:rPr lang="en-GB" smtClean="0"/>
              <a:t>19/04/2024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- 10/ Advanced RF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EA3AA20-1793-4B92-98E9-8326D0112FDC}" type="datetime1">
              <a:rPr lang="en-GB" smtClean="0"/>
              <a:t>19/04/2024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- 10/ Advanced RF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DB1C9C4-33BC-4E7E-95DA-A72288DBE2CC}" type="datetime1">
              <a:rPr lang="en-GB" noProof="0" smtClean="0"/>
              <a:t>19/04/2024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- 10/ Advanced RF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7D8EACC-87A9-4427-940D-DD670ED5D211}" type="datetime1">
              <a:rPr lang="en-GB" smtClean="0"/>
              <a:t>19/04/2024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- 10/ Advanced RF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40328-E870-40CD-9264-4F43CA29764F}" type="datetime1">
              <a:rPr lang="en-GB" smtClean="0"/>
              <a:t>19/04/2024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- 10/ Advanced RF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289522B-F007-4C7A-A985-64D6201B774F}" type="datetime1">
              <a:rPr lang="en-GB" smtClean="0"/>
              <a:t>19/04/2024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- 10/ Advanced RF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7A9193E-F4FC-4FB6-A889-A62041676BF5}" type="datetime1">
              <a:rPr lang="en-GB" noProof="0" smtClean="0"/>
              <a:t>19/04/2024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- 10/ Advanced RF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C311284-D914-40C6-9747-0E591CD91863}" type="datetime1">
              <a:rPr lang="en-GB" smtClean="0"/>
              <a:t>19/04/2024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- 10/ Advanced RF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D0844-D2B8-46A1-A000-D98346EF2DCD}" type="datetime1">
              <a:rPr lang="en-GB" smtClean="0"/>
              <a:t>19/04/2024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- 10/ Advanced RF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4B6E064-2EAB-4B4C-A28B-B1347710DCF6}" type="datetime1">
              <a:rPr lang="en-GB" smtClean="0"/>
              <a:t>19/04/2024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- 10/ Advanced RF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F4F39-052F-47A1-8988-D4FF2BF5F3FE}" type="datetime1">
              <a:rPr lang="en-GB" smtClean="0"/>
              <a:t>19/04/2024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- 10/ Advanced RF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D7D98AD-C258-4C75-83F2-7B79EF63BA3A}" type="datetime1">
              <a:rPr lang="en-GB" smtClean="0"/>
              <a:t>19/04/2024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- 10/ Advanced RF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15F21-8477-4462-B5CB-AE7CB542A7AB}" type="datetime1">
              <a:rPr lang="en-GB" smtClean="0"/>
              <a:t>19/04/2024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- 10/ Advanced RF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31527E8-B632-465D-B7C2-D22A0CDB4BE4}" type="datetime1">
              <a:rPr lang="en-GB" smtClean="0"/>
              <a:t>19/04/2024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- 10/ Advanced RF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AED8240-C239-4DB6-87FB-BBD0FD3A69B6}" type="datetime1">
              <a:rPr lang="en-GB" noProof="0" smtClean="0"/>
              <a:t>19/04/2024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- 10/ Advanced RF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1353BED-ECA6-483D-983C-2426B9EB2FF2}" type="datetime1">
              <a:rPr lang="en-GB" smtClean="0"/>
              <a:t>19/04/2024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- 10/ Advanced RF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E9BDF-FDD1-4F27-BA2B-B68EA74E0A12}" type="datetime1">
              <a:rPr lang="en-GB" smtClean="0"/>
              <a:t>19/04/2024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- 10/ Advanced RF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2065C88-BA69-4526-90C2-6945A95F6BB0}" type="datetime1">
              <a:rPr lang="en-GB" smtClean="0"/>
              <a:t>19/04/2024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- 10/ Advanced RF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1E046A2-0530-49D1-9D1C-66BAA5882B0A}" type="datetime1">
              <a:rPr lang="en-GB" noProof="0" smtClean="0"/>
              <a:t>19/04/2024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- 10/ Advanced RF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15B26E7-F13B-45B7-8D70-3964F63D53C1}" type="datetime1">
              <a:rPr lang="en-GB" smtClean="0"/>
              <a:t>19/04/2024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- 10/ Advanced RF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7E84C-1FD2-4E17-9B8E-C684C4649D2F}" type="datetime1">
              <a:rPr lang="en-GB" smtClean="0"/>
              <a:t>19/04/2024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- 10/ Advanced RF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C17375C-70DF-433B-BF72-7A888B6CC3B8}" type="datetime1">
              <a:rPr lang="en-GB" smtClean="0"/>
              <a:t>19/04/2024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- 10/ Advanced RF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BC39BC6-01C6-4F3E-8E89-EBFC2624ADA3}" type="datetime1">
              <a:rPr lang="en-GB" noProof="0" smtClean="0"/>
              <a:t>19/04/2024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- 10/ Advanced RF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40AAB5F-D086-4536-9DEF-64D8F9BD6CE2}" type="datetime1">
              <a:rPr lang="en-GB" smtClean="0"/>
              <a:t>19/04/2024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- 10/ Advanced RF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942D5-A04F-4802-8774-9EB9D0BF1758}" type="datetime1">
              <a:rPr lang="en-GB" smtClean="0"/>
              <a:t>19/04/2024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- 10/ Advanced RF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8543DE3-DABC-4AE4-A15D-85806D50005B}" type="datetime1">
              <a:rPr lang="en-GB" smtClean="0"/>
              <a:t>19/04/2024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- 10/ Advanced RF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2415D20-E737-4DB0-834A-3F1802D98492}" type="datetime1">
              <a:rPr lang="en-GB" noProof="0" smtClean="0"/>
              <a:t>19/04/2024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- 10/ Advanced RF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9B2E3B5-D646-4961-8E61-E322C536D101}" type="datetime1">
              <a:rPr lang="en-GB" smtClean="0"/>
              <a:t>19/04/2024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- 10/ Advanced RF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4A007-09F5-40BF-9C01-4C0AB71B6CD0}" type="datetime1">
              <a:rPr lang="en-GB" smtClean="0"/>
              <a:t>19/04/2024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- 10/ Advanced RF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1986B67-79DE-461F-B725-F497FC4F27B0}" type="datetime1">
              <a:rPr lang="en-GB" smtClean="0"/>
              <a:t>19/04/2024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- 10/ Advanced RF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8CD1D16-2F55-41F2-ADB0-7D80BA3026A3}" type="datetime1">
              <a:rPr lang="en-GB" noProof="0" smtClean="0"/>
              <a:t>19/04/2024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- 10/ Advanced RF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88F86D9-F2E6-4771-A753-656F9D2D6A74}" type="datetime1">
              <a:rPr lang="en-GB" smtClean="0"/>
              <a:t>19/04/2024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- 10/ Advanced RF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58672-AA0D-4F7C-8A27-666EC1D0D391}" type="datetime1">
              <a:rPr lang="en-GB" smtClean="0"/>
              <a:t>19/04/2024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- 10/ Advanced RF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BE8A06E-8268-4908-AF27-700D7E4B1A50}" type="datetime1">
              <a:rPr lang="en-GB" smtClean="0"/>
              <a:t>19/04/2024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- 10/ Advanced RF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3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3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3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3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Advanced Radio </a:t>
            </a:r>
          </a:p>
          <a:p>
            <a:r>
              <a:rPr lang="en-GB" sz="4800" dirty="0"/>
              <a:t>Frequency Systems</a:t>
            </a:r>
          </a:p>
          <a:p>
            <a:r>
              <a:rPr lang="en-GB" sz="4800" dirty="0"/>
              <a:t>(ACDA6019)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-10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5596" y="1413794"/>
            <a:ext cx="10780808" cy="5230549"/>
          </a:xfrm>
        </p:spPr>
        <p:txBody>
          <a:bodyPr>
            <a:normAutofit/>
          </a:bodyPr>
          <a:lstStyle/>
          <a:p>
            <a:pPr marL="546100" indent="-457200"/>
            <a:r>
              <a:rPr lang="en-IN" sz="3200" dirty="0">
                <a:cs typeface="Times New Roman" panose="02020603050405020304" pitchFamily="18" charset="0"/>
              </a:rPr>
              <a:t>E- Plane Tee</a:t>
            </a:r>
          </a:p>
          <a:p>
            <a:pPr marL="546100" indent="-457200"/>
            <a:r>
              <a:rPr lang="en-IN" sz="3200" dirty="0">
                <a:cs typeface="Times New Roman" panose="02020603050405020304" pitchFamily="18" charset="0"/>
              </a:rPr>
              <a:t>H- Plane Tee</a:t>
            </a:r>
          </a:p>
          <a:p>
            <a:pPr marL="546100" indent="-457200"/>
            <a:r>
              <a:rPr lang="en-IN" sz="3200" dirty="0">
                <a:cs typeface="Times New Roman" panose="02020603050405020304" pitchFamily="18" charset="0"/>
              </a:rPr>
              <a:t>Magic Tee</a:t>
            </a:r>
          </a:p>
          <a:p>
            <a:pPr marL="546100" indent="-457200"/>
            <a:r>
              <a:rPr lang="en-IN" sz="3200" dirty="0">
                <a:cs typeface="Times New Roman" panose="02020603050405020304" pitchFamily="18" charset="0"/>
              </a:rPr>
              <a:t>4 port Directional Coupler</a:t>
            </a:r>
          </a:p>
          <a:p>
            <a:pPr marL="546100" indent="-457200"/>
            <a:r>
              <a:rPr lang="en-IN" sz="3200" dirty="0">
                <a:cs typeface="Times New Roman" panose="02020603050405020304" pitchFamily="18" charset="0"/>
              </a:rPr>
              <a:t> Rat race Junction</a:t>
            </a:r>
          </a:p>
          <a:p>
            <a:pPr marL="88900" indent="0">
              <a:buNone/>
            </a:pPr>
            <a:endParaRPr lang="en-IN" sz="3200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- 10/ Advanced RF systems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pPr marL="514350"/>
            <a:r>
              <a:rPr lang="en-IN" sz="3200" dirty="0"/>
              <a:t>Describe the types of waveguide components.</a:t>
            </a:r>
          </a:p>
          <a:p>
            <a:pPr marL="514350"/>
            <a:r>
              <a:rPr lang="en-IN" sz="3200" dirty="0"/>
              <a:t>Derive the S- matrix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r>
              <a:rPr lang="en-GB" dirty="0"/>
              <a:t>Lecture - 10/ Advanced RF systems</a:t>
            </a:r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E</a:t>
            </a: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- Plane Tee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- 10/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16A813-4112-C4AD-F656-33C202D7EC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442174"/>
            <a:ext cx="10972800" cy="4762245"/>
          </a:xfrm>
        </p:spPr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222222"/>
                </a:solidFill>
                <a:effectLst/>
              </a:rPr>
              <a:t>An E-plane tee, also known as an </a:t>
            </a:r>
            <a:r>
              <a:rPr lang="en-GB" sz="3200" b="1" i="0" dirty="0">
                <a:solidFill>
                  <a:srgbClr val="222222"/>
                </a:solidFill>
                <a:effectLst/>
              </a:rPr>
              <a:t>E-plane tee junction</a:t>
            </a:r>
            <a:r>
              <a:rPr lang="en-GB" sz="3200" b="0" i="0" dirty="0">
                <a:solidFill>
                  <a:srgbClr val="222222"/>
                </a:solidFill>
                <a:effectLst/>
              </a:rPr>
              <a:t>, is a microwave or RF component that is used to </a:t>
            </a:r>
            <a:r>
              <a:rPr lang="en-GB" sz="3200" b="1" i="0" dirty="0">
                <a:solidFill>
                  <a:srgbClr val="222222"/>
                </a:solidFill>
                <a:effectLst/>
              </a:rPr>
              <a:t>combine or split electromagnetic signals in waveguide systems</a:t>
            </a:r>
            <a:r>
              <a:rPr lang="en-GB" sz="3200" b="0" i="0" dirty="0">
                <a:solidFill>
                  <a:srgbClr val="222222"/>
                </a:solidFill>
                <a:effectLst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222222"/>
                </a:solidFill>
              </a:rPr>
              <a:t>T</a:t>
            </a:r>
            <a:r>
              <a:rPr lang="en-GB" sz="3200" b="0" i="0" dirty="0">
                <a:solidFill>
                  <a:srgbClr val="222222"/>
                </a:solidFill>
                <a:effectLst/>
              </a:rPr>
              <a:t>he branch of the tee is aligned with the electric field's orientation of the waveguide.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222222"/>
                </a:solidFill>
                <a:effectLst/>
              </a:rPr>
              <a:t>The arms of rectangular waveguides make </a:t>
            </a:r>
            <a:r>
              <a:rPr lang="en-GB" sz="3200" b="1" i="0" dirty="0">
                <a:solidFill>
                  <a:srgbClr val="222222"/>
                </a:solidFill>
                <a:effectLst/>
              </a:rPr>
              <a:t>two ports called collinear ports </a:t>
            </a:r>
            <a:r>
              <a:rPr lang="en-GB" sz="3200" b="1" dirty="0">
                <a:solidFill>
                  <a:srgbClr val="222222"/>
                </a:solidFill>
              </a:rPr>
              <a:t>(</a:t>
            </a:r>
            <a:r>
              <a:rPr lang="en-GB" sz="3200" b="1" i="0" dirty="0">
                <a:solidFill>
                  <a:srgbClr val="222222"/>
                </a:solidFill>
                <a:effectLst/>
              </a:rPr>
              <a:t>Port1 and Port2)</a:t>
            </a:r>
            <a:r>
              <a:rPr lang="en-GB" sz="3200" b="0" i="0" dirty="0">
                <a:solidFill>
                  <a:srgbClr val="222222"/>
                </a:solidFill>
                <a:effectLst/>
              </a:rPr>
              <a:t>, while </a:t>
            </a:r>
            <a:r>
              <a:rPr lang="en-GB" sz="3200" b="1" i="0" dirty="0">
                <a:solidFill>
                  <a:srgbClr val="222222"/>
                </a:solidFill>
                <a:effectLst/>
              </a:rPr>
              <a:t>Port3 is called as Side arm or E-arm</a:t>
            </a:r>
            <a:r>
              <a:rPr lang="en-GB" sz="3200" b="0" i="0" dirty="0">
                <a:solidFill>
                  <a:srgbClr val="222222"/>
                </a:solidFill>
                <a:effectLst/>
              </a:rPr>
              <a:t>.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b="1" i="0" dirty="0">
                <a:solidFill>
                  <a:srgbClr val="222222"/>
                </a:solidFill>
                <a:effectLst/>
              </a:rPr>
              <a:t>The ports 1 and 2 are 180° out of phase </a:t>
            </a:r>
            <a:r>
              <a:rPr lang="en-GB" sz="3200" i="0" dirty="0">
                <a:solidFill>
                  <a:srgbClr val="222222"/>
                </a:solidFill>
                <a:effectLst/>
              </a:rPr>
              <a:t>with each other</a:t>
            </a:r>
            <a:r>
              <a:rPr lang="en-GB" sz="3200" b="1" i="0" dirty="0">
                <a:solidFill>
                  <a:srgbClr val="222222"/>
                </a:solidFill>
                <a:effectLst/>
              </a:rPr>
              <a:t>. </a:t>
            </a:r>
          </a:p>
          <a:p>
            <a:pPr marL="0" indent="0" algn="l">
              <a:buNone/>
            </a:pPr>
            <a:endParaRPr lang="en-GB" sz="3200" b="1" i="0" dirty="0">
              <a:solidFill>
                <a:srgbClr val="222222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0482316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212FA7-FEEF-8C16-9E7B-5A5AE37990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4609B7-AAC5-3CCF-3013-A88910F172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E</a:t>
            </a: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- Plane Tee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5A06DD-A035-BE91-9EFF-E0B8FDD721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E7430FE-4ED3-632A-E914-47142AC8CB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- 10/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C5A38E1-9FE2-BE3D-25F0-28FD7DFAA8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442174"/>
            <a:ext cx="10972800" cy="4762245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222222"/>
                </a:solidFill>
              </a:rPr>
              <a:t>Application</a:t>
            </a:r>
            <a:r>
              <a:rPr lang="en-GB" sz="3200" b="1" dirty="0">
                <a:solidFill>
                  <a:srgbClr val="222222"/>
                </a:solidFill>
              </a:rPr>
              <a:t>, signal combining, power splitting, or feeding multiple antennas.</a:t>
            </a:r>
          </a:p>
          <a:p>
            <a:r>
              <a:rPr lang="en-GB" sz="3200" i="0" dirty="0">
                <a:solidFill>
                  <a:srgbClr val="222222"/>
                </a:solidFill>
                <a:effectLst/>
              </a:rPr>
              <a:t>If input </a:t>
            </a:r>
            <a:r>
              <a:rPr lang="en-GB" sz="3200" dirty="0">
                <a:solidFill>
                  <a:srgbClr val="222222"/>
                </a:solidFill>
              </a:rPr>
              <a:t>at port 1 and Port 2 are out of phase, </a:t>
            </a:r>
            <a:r>
              <a:rPr lang="en-GB" sz="3200" b="1" dirty="0">
                <a:solidFill>
                  <a:srgbClr val="222222"/>
                </a:solidFill>
              </a:rPr>
              <a:t>the input will be combined as output </a:t>
            </a:r>
            <a:r>
              <a:rPr lang="en-GB" sz="3200" dirty="0">
                <a:solidFill>
                  <a:srgbClr val="222222"/>
                </a:solidFill>
              </a:rPr>
              <a:t>at port 3</a:t>
            </a:r>
          </a:p>
          <a:p>
            <a:r>
              <a:rPr lang="en-GB" sz="3200" i="0" dirty="0">
                <a:solidFill>
                  <a:srgbClr val="222222"/>
                </a:solidFill>
                <a:effectLst/>
              </a:rPr>
              <a:t>If input </a:t>
            </a:r>
            <a:r>
              <a:rPr lang="en-GB" sz="3200" dirty="0">
                <a:solidFill>
                  <a:srgbClr val="222222"/>
                </a:solidFill>
              </a:rPr>
              <a:t>at port 1 and Port 2 are in phase, there will be </a:t>
            </a:r>
            <a:r>
              <a:rPr lang="en-GB" sz="3200" b="1" dirty="0">
                <a:solidFill>
                  <a:srgbClr val="222222"/>
                </a:solidFill>
              </a:rPr>
              <a:t>no output at port 3</a:t>
            </a:r>
          </a:p>
          <a:p>
            <a:r>
              <a:rPr lang="en-GB" sz="3200" i="0" dirty="0">
                <a:solidFill>
                  <a:srgbClr val="222222"/>
                </a:solidFill>
                <a:effectLst/>
              </a:rPr>
              <a:t>If input is given at port 3, the output </a:t>
            </a:r>
            <a:r>
              <a:rPr lang="en-GB" sz="3200" dirty="0">
                <a:solidFill>
                  <a:srgbClr val="222222"/>
                </a:solidFill>
              </a:rPr>
              <a:t>will be</a:t>
            </a:r>
            <a:r>
              <a:rPr lang="en-GB" sz="3200" i="0" dirty="0">
                <a:solidFill>
                  <a:srgbClr val="222222"/>
                </a:solidFill>
                <a:effectLst/>
              </a:rPr>
              <a:t> divided equally, but will be </a:t>
            </a:r>
            <a:r>
              <a:rPr lang="en-GB" sz="3200" b="1" i="0" dirty="0">
                <a:solidFill>
                  <a:srgbClr val="222222"/>
                </a:solidFill>
                <a:effectLst/>
              </a:rPr>
              <a:t>out of phase</a:t>
            </a:r>
            <a:r>
              <a:rPr lang="en-GB" sz="3200" i="0" dirty="0">
                <a:solidFill>
                  <a:srgbClr val="222222"/>
                </a:solidFill>
                <a:effectLst/>
              </a:rPr>
              <a:t>.</a:t>
            </a:r>
          </a:p>
          <a:p>
            <a:endParaRPr lang="en-GB" sz="3200" i="0" dirty="0">
              <a:solidFill>
                <a:srgbClr val="222222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endParaRPr lang="en-GB" sz="3200" b="1" i="0" dirty="0">
              <a:solidFill>
                <a:srgbClr val="222222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1321565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BBCE65-F32E-A7D1-7011-3285E977AF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FE631-1BF9-1F15-B65D-E8355448F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E</a:t>
            </a: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- Plane Tee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472B91-9B2F-7AA3-A81C-A4D744C0F4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4533CE-1E52-8053-2CC7-E84DBC338A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- 10/ Advanced RF systems</a:t>
            </a:r>
            <a:endParaRPr lang="en-GB" i="1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58D8EE4-42EF-FDB7-9992-9C79A72898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6257" y="1340767"/>
            <a:ext cx="5715376" cy="5163949"/>
          </a:xfrm>
          <a:prstGeom prst="rect">
            <a:avLst/>
          </a:prstGeom>
        </p:spPr>
      </p:pic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37F4C6F1-247A-2687-2706-AD67B63630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99200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BBCE65-F32E-A7D1-7011-3285E977AF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FE631-1BF9-1F15-B65D-E8355448F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E</a:t>
            </a: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- Plane Tee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472B91-9B2F-7AA3-A81C-A4D744C0F4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4533CE-1E52-8053-2CC7-E84DBC338A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- 10/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Content Placeholder 12">
                <a:extLst>
                  <a:ext uri="{FF2B5EF4-FFF2-40B4-BE49-F238E27FC236}">
                    <a16:creationId xmlns:a16="http://schemas.microsoft.com/office/drawing/2014/main" id="{37F4C6F1-247A-2687-2706-AD67B636300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1"/>
                <a:ext cx="10972800" cy="5411856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dirty="0"/>
                  <a:t>In E-plane Tee, E- arm is perfectly matched. So,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33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endParaRPr lang="en-GB" b="0" dirty="0"/>
              </a:p>
              <a:p>
                <a:pPr marL="0" indent="0">
                  <a:buNone/>
                </a:pPr>
                <a:r>
                  <a:rPr lang="en-GB" dirty="0"/>
                  <a:t>When the input is at Port 3, Output at port 1 and port 2 is out of phase.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13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23</m:t>
                          </m:r>
                        </m:sub>
                      </m:sSub>
                    </m:oMath>
                  </m:oMathPara>
                </a14:m>
                <a:endParaRPr lang="en-GB" b="0" dirty="0"/>
              </a:p>
              <a:p>
                <a:pPr marL="0" indent="0">
                  <a:buNone/>
                </a:pPr>
                <a:r>
                  <a:rPr lang="en-GB" dirty="0"/>
                  <a:t>According to symmetry,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12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21</m:t>
                        </m:r>
                      </m:sub>
                    </m:sSub>
                  </m:oMath>
                </a14:m>
                <a:r>
                  <a:rPr lang="en-GB" b="0" dirty="0"/>
                  <a:t>;</a:t>
                </a:r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b="0" dirty="0"/>
                  <a:t>;</a:t>
                </a:r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32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;</m:t>
                    </m:r>
                  </m:oMath>
                </a14:m>
                <a:endParaRPr lang="en-GB" b="0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</m: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3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11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12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13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21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22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23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31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32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33</m:t>
                                    </m:r>
                                  </m:sub>
                                </m:sSub>
                              </m:e>
                            </m:mr>
                          </m:m>
                        </m:e>
                      </m: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3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11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12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13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22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−</m:t>
                                    </m:r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13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−</m:t>
                                    </m:r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13</m:t>
                                    </m:r>
                                  </m:sub>
                                </m:sSub>
                              </m:e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13" name="Content Placeholder 12">
                <a:extLst>
                  <a:ext uri="{FF2B5EF4-FFF2-40B4-BE49-F238E27FC236}">
                    <a16:creationId xmlns:a16="http://schemas.microsoft.com/office/drawing/2014/main" id="{37F4C6F1-247A-2687-2706-AD67B636300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1"/>
                <a:ext cx="10972800" cy="5411856"/>
              </a:xfrm>
              <a:blipFill>
                <a:blip r:embed="rId3"/>
                <a:stretch>
                  <a:fillRect l="-1111" t="-191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120327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BBCE65-F32E-A7D1-7011-3285E977AF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FE631-1BF9-1F15-B65D-E8355448F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E</a:t>
            </a: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- Plane Tee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472B91-9B2F-7AA3-A81C-A4D744C0F4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4533CE-1E52-8053-2CC7-E84DBC338A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- 10/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Content Placeholder 12">
                <a:extLst>
                  <a:ext uri="{FF2B5EF4-FFF2-40B4-BE49-F238E27FC236}">
                    <a16:creationId xmlns:a16="http://schemas.microsoft.com/office/drawing/2014/main" id="{37F4C6F1-247A-2687-2706-AD67B636300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1"/>
                <a:ext cx="10972800" cy="5411856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dirty="0"/>
                  <a:t>According to Unitary matrix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</m:d>
                      <m:sSup>
                        <m:sSup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begChr m:val="["/>
                              <m:endChr m:val="]"/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𝑆</m:t>
                              </m:r>
                            </m:e>
                          </m:d>
                        </m:e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∗</m:t>
                          </m:r>
                        </m:sup>
                      </m:sSup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</m:d>
                    </m:oMath>
                  </m:oMathPara>
                </a14:m>
                <a:endParaRPr lang="en-GB" b="0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m>
                          <m:mPr>
                            <m:mcs>
                              <m:mc>
                                <m:mcPr>
                                  <m:count m:val="3"/>
                                  <m:mcJc m:val="center"/>
                                </m:mcPr>
                              </m:mc>
                            </m:mcs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mPr>
                          <m:mr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𝑠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11</m:t>
                                  </m:r>
                                </m:sub>
                              </m:sSub>
                            </m:e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𝑠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12</m:t>
                                  </m:r>
                                </m:sub>
                              </m:sSub>
                            </m:e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𝑠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13</m:t>
                                  </m:r>
                                </m:sub>
                              </m:sSub>
                            </m:e>
                          </m:mr>
                          <m:mr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𝑠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b>
                              </m:sSub>
                            </m:e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𝑠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22</m:t>
                                  </m:r>
                                </m:sub>
                              </m:sSub>
                            </m:e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−</m:t>
                                  </m:r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𝑠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3</m:t>
                                  </m:r>
                                </m:sub>
                              </m:sSub>
                            </m:e>
                          </m:mr>
                          <m:mr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𝑠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13</m:t>
                                  </m:r>
                                </m:sub>
                              </m:sSub>
                            </m:e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−</m:t>
                                  </m:r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𝑠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13</m:t>
                                  </m:r>
                                </m:sub>
                              </m:sSub>
                            </m:e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</m:mr>
                        </m:m>
                      </m:e>
                    </m:d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m>
                          <m:mPr>
                            <m:mcs>
                              <m:mc>
                                <m:mcPr>
                                  <m:count m:val="3"/>
                                  <m:mcJc m:val="center"/>
                                </m:mcPr>
                              </m:mc>
                            </m:mcs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mPr>
                          <m:mr>
                            <m:e>
                              <m:sSubSup>
                                <m:sSub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𝑆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11</m:t>
                                  </m:r>
                                </m:sub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∗</m:t>
                                  </m:r>
                                </m:sup>
                              </m:sSubSup>
                            </m:e>
                            <m:e>
                              <m:sSubSup>
                                <m:sSub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𝑆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12</m:t>
                                  </m:r>
                                </m:sub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∗</m:t>
                                  </m:r>
                                </m:sup>
                              </m:sSubSup>
                            </m:e>
                            <m:e>
                              <m:sSubSup>
                                <m:sSub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𝑆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13</m:t>
                                  </m:r>
                                </m:sub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∗</m:t>
                                  </m:r>
                                </m:sup>
                              </m:sSubSup>
                            </m:e>
                          </m:mr>
                          <m:mr>
                            <m:e>
                              <m:sSubSup>
                                <m:sSub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𝑆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12</m:t>
                                  </m:r>
                                </m:sub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∗</m:t>
                                  </m:r>
                                </m:sup>
                              </m:sSubSup>
                            </m:e>
                            <m:e>
                              <m:sSubSup>
                                <m:sSub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𝑆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22</m:t>
                                  </m:r>
                                </m:sub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∗</m:t>
                                  </m:r>
                                </m:sup>
                              </m:sSubSup>
                            </m:e>
                            <m:e>
                              <m:sSubSup>
                                <m:sSub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−</m:t>
                                  </m:r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𝑆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13</m:t>
                                  </m:r>
                                </m:sub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∗</m:t>
                                  </m:r>
                                </m:sup>
                              </m:sSubSup>
                            </m:e>
                          </m:mr>
                          <m:mr>
                            <m:e>
                              <m:sSubSup>
                                <m:sSub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𝑆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13</m:t>
                                  </m:r>
                                </m:sub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∗</m:t>
                                  </m:r>
                                </m:sup>
                              </m:sSubSup>
                            </m:e>
                            <m:e>
                              <m:sSubSup>
                                <m:sSub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−</m:t>
                                  </m:r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𝑆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13</m:t>
                                  </m:r>
                                </m:sub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∗</m:t>
                                  </m:r>
                                </m:sup>
                              </m:sSubSup>
                            </m:e>
                            <m:e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∗</m:t>
                                  </m:r>
                                </m:sup>
                              </m:sSup>
                            </m:e>
                          </m:mr>
                        </m:m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m>
                          <m:mPr>
                            <m:mcs>
                              <m:mc>
                                <m:mcPr>
                                  <m:count m:val="3"/>
                                  <m:mcJc m:val="center"/>
                                </m:mcPr>
                              </m:mc>
                            </m:mcs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mPr>
                          <m:mr>
                            <m:e>
                              <m:r>
                                <m:rPr>
                                  <m:brk m:alnAt="7"/>
                                </m:r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e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</m:mr>
                          <m:m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e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</m:mr>
                          <m:m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e>
                          </m:mr>
                        </m:m>
                      </m:e>
                    </m:d>
                  </m:oMath>
                </a14:m>
                <a:endParaRPr lang="en-GB" b="0" dirty="0"/>
              </a:p>
              <a:p>
                <a:pPr marL="0" indent="0">
                  <a:buNone/>
                </a:pPr>
                <a:r>
                  <a:rPr lang="en-GB" b="0" dirty="0"/>
                  <a:t>By multiplying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𝑠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11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(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𝑠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1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  <m:r>
                          <a:rPr lang="en-GB" i="1">
                            <a:latin typeface="Cambria Math" panose="02040503050406030204" pitchFamily="18" charset="0"/>
                          </a:rPr>
                          <m:t>)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(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𝑠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1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3</m:t>
                            </m:r>
                          </m:sub>
                        </m:sSub>
                        <m:r>
                          <a:rPr lang="en-GB" i="1">
                            <a:latin typeface="Cambria Math" panose="02040503050406030204" pitchFamily="18" charset="0"/>
                          </a:rPr>
                          <m:t>)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=1</m:t>
                    </m:r>
                  </m:oMath>
                </a14:m>
                <a:r>
                  <a:rPr lang="en-GB" b="0" dirty="0"/>
                  <a:t> …………………..(1)</a:t>
                </a:r>
              </a:p>
              <a:p>
                <a:pPr marL="0" indent="0">
                  <a:buNone/>
                </a:pPr>
                <a:endParaRPr lang="en-GB" b="0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𝑠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1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(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𝑠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22</m:t>
                            </m:r>
                          </m:sub>
                        </m:sSub>
                        <m:r>
                          <a:rPr lang="en-GB" i="1">
                            <a:latin typeface="Cambria Math" panose="02040503050406030204" pitchFamily="18" charset="0"/>
                          </a:rPr>
                          <m:t>)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(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𝑠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1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3</m:t>
                            </m:r>
                          </m:sub>
                        </m:sSub>
                        <m:r>
                          <a:rPr lang="en-GB" i="1">
                            <a:latin typeface="Cambria Math" panose="02040503050406030204" pitchFamily="18" charset="0"/>
                          </a:rPr>
                          <m:t>)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=1</m:t>
                    </m:r>
                  </m:oMath>
                </a14:m>
                <a:r>
                  <a:rPr lang="en-GB" b="0" dirty="0"/>
                  <a:t>…………………..(2)</a:t>
                </a:r>
              </a:p>
              <a:p>
                <a:pPr marL="0" indent="0">
                  <a:buNone/>
                </a:pPr>
                <a:endParaRPr lang="en-GB" b="0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𝑠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1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3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(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𝑠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1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3</m:t>
                            </m:r>
                          </m:sub>
                        </m:sSub>
                        <m:r>
                          <a:rPr lang="en-GB" i="1">
                            <a:latin typeface="Cambria Math" panose="02040503050406030204" pitchFamily="18" charset="0"/>
                          </a:rPr>
                          <m:t>)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=1</m:t>
                    </m:r>
                  </m:oMath>
                </a14:m>
                <a:r>
                  <a:rPr lang="en-GB" b="0" dirty="0"/>
                  <a:t> …..(3)</a:t>
                </a:r>
              </a:p>
              <a:p>
                <a:pPr marL="0" indent="0">
                  <a:buNone/>
                </a:pPr>
                <a:endParaRPr lang="en-GB" b="0" dirty="0"/>
              </a:p>
              <a:p>
                <a:pPr marL="0" indent="0">
                  <a:buNone/>
                </a:pPr>
                <a:endParaRPr lang="en-GB" b="0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13" name="Content Placeholder 12">
                <a:extLst>
                  <a:ext uri="{FF2B5EF4-FFF2-40B4-BE49-F238E27FC236}">
                    <a16:creationId xmlns:a16="http://schemas.microsoft.com/office/drawing/2014/main" id="{37F4C6F1-247A-2687-2706-AD67B636300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1"/>
                <a:ext cx="10972800" cy="5411856"/>
              </a:xfrm>
              <a:blipFill>
                <a:blip r:embed="rId3"/>
                <a:stretch>
                  <a:fillRect l="-1111" t="-1917" b="-67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418497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BBCE65-F32E-A7D1-7011-3285E977AF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FE631-1BF9-1F15-B65D-E8355448F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E</a:t>
            </a: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- Plane Tee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472B91-9B2F-7AA3-A81C-A4D744C0F4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4533CE-1E52-8053-2CC7-E84DBC338A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- 10/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Content Placeholder 12">
                <a:extLst>
                  <a:ext uri="{FF2B5EF4-FFF2-40B4-BE49-F238E27FC236}">
                    <a16:creationId xmlns:a16="http://schemas.microsoft.com/office/drawing/2014/main" id="{37F4C6F1-247A-2687-2706-AD67B636300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1"/>
                <a:ext cx="10972800" cy="5411856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0" dirty="0"/>
                  <a:t>From Equation 3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2</m:t>
                      </m:r>
                      <m:sSup>
                        <m:sSup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(</m:t>
                          </m:r>
                          <m:sSub>
                            <m:sSubPr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𝑠</m:t>
                              </m:r>
                            </m:e>
                            <m:sub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  <m:r>
                                <a:rPr lang="en-GB" sz="2400" b="0" i="1" smtClean="0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b>
                          </m:sSub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)</m:t>
                          </m:r>
                        </m:e>
                        <m:sup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=1</m:t>
                      </m:r>
                    </m:oMath>
                  </m:oMathPara>
                </a14:m>
                <a:endParaRPr lang="en-GB" b="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(</m:t>
                          </m:r>
                          <m:sSub>
                            <m:sSubPr>
                              <m:ctrlPr>
                                <a:rPr lang="en-GB" sz="240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𝑠</m:t>
                              </m:r>
                            </m:e>
                            <m:sub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  <m:r>
                                <a:rPr lang="en-GB" sz="2400" b="0" i="1" smtClean="0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b>
                          </m:sSub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)</m:t>
                          </m:r>
                        </m:e>
                        <m:sup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4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en-GB" sz="2400" b="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𝑠</m:t>
                          </m:r>
                        </m:e>
                        <m:sub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1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4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sz="2400" b="0" i="1" smtClean="0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sz="24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e>
                          </m:rad>
                        </m:den>
                      </m:f>
                    </m:oMath>
                  </m:oMathPara>
                </a14:m>
                <a:endParaRPr lang="en-GB" b="0" dirty="0"/>
              </a:p>
              <a:p>
                <a:pPr marL="0" indent="0">
                  <a:buNone/>
                </a:pPr>
                <a:r>
                  <a:rPr lang="en-GB" dirty="0"/>
                  <a:t>From equation 1 and 2 (eq1- eq2)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(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𝑠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11</m:t>
                              </m:r>
                            </m:sub>
                          </m:s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)</m:t>
                          </m:r>
                        </m:e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−</m:t>
                      </m:r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𝑠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22</m:t>
                                  </m:r>
                                </m:sub>
                              </m:sSub>
                            </m:e>
                          </m:d>
                        </m:e>
                        <m: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=0</m:t>
                      </m:r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22</m:t>
                        </m:r>
                      </m:sub>
                    </m:sSub>
                  </m:oMath>
                </a14:m>
                <a:r>
                  <a:rPr lang="en-GB" dirty="0"/>
                  <a:t>……….(4)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b="0" dirty="0"/>
              </a:p>
              <a:p>
                <a:pPr marL="0" indent="0">
                  <a:buNone/>
                </a:pPr>
                <a:endParaRPr lang="en-GB" b="0" dirty="0"/>
              </a:p>
              <a:p>
                <a:pPr marL="0" indent="0">
                  <a:buNone/>
                </a:pPr>
                <a:endParaRPr lang="en-GB" b="0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13" name="Content Placeholder 12">
                <a:extLst>
                  <a:ext uri="{FF2B5EF4-FFF2-40B4-BE49-F238E27FC236}">
                    <a16:creationId xmlns:a16="http://schemas.microsoft.com/office/drawing/2014/main" id="{37F4C6F1-247A-2687-2706-AD67B636300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1"/>
                <a:ext cx="10972800" cy="5411856"/>
              </a:xfrm>
              <a:blipFill>
                <a:blip r:embed="rId3"/>
                <a:stretch>
                  <a:fillRect l="-1111" t="-191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324932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BBCE65-F32E-A7D1-7011-3285E977AF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FE631-1BF9-1F15-B65D-E8355448F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E</a:t>
            </a: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- Plane Tee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472B91-9B2F-7AA3-A81C-A4D744C0F4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4533CE-1E52-8053-2CC7-E84DBC338A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- 10/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Content Placeholder 12">
                <a:extLst>
                  <a:ext uri="{FF2B5EF4-FFF2-40B4-BE49-F238E27FC236}">
                    <a16:creationId xmlns:a16="http://schemas.microsoft.com/office/drawing/2014/main" id="{37F4C6F1-247A-2687-2706-AD67B636300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1"/>
                <a:ext cx="10972800" cy="5411856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dirty="0"/>
                  <a:t>To find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11</m:t>
                        </m:r>
                      </m:sub>
                    </m:sSub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12</m:t>
                        </m:r>
                      </m:sub>
                    </m:sSub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From the unitary matrix,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13</m:t>
                        </m:r>
                      </m:sub>
                    </m:sSub>
                    <m:sSubSup>
                      <m:sSub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11</m:t>
                        </m:r>
                      </m:sub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∗</m:t>
                        </m:r>
                      </m:sup>
                    </m:sSubSup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13</m:t>
                        </m:r>
                      </m:sub>
                    </m:sSub>
                    <m:r>
                      <m:rPr>
                        <m:nor/>
                      </m:rPr>
                      <a:rPr lang="en-GB" sz="2000" dirty="0"/>
                      <m:t> </m:t>
                    </m:r>
                    <m:sSubSup>
                      <m:sSub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1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∗</m:t>
                        </m:r>
                      </m:sup>
                    </m:sSubSup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+0=0</m:t>
                    </m:r>
                  </m:oMath>
                </a14:m>
                <a:r>
                  <a:rPr lang="en-GB" dirty="0"/>
                  <a:t>………..(5)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13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(</m:t>
                    </m:r>
                    <m:sSubSup>
                      <m:sSub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11</m:t>
                        </m:r>
                      </m:sub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∗</m:t>
                        </m:r>
                      </m:sup>
                    </m:sSubSup>
                    <m:r>
                      <a:rPr lang="en-GB" b="0" i="1" smtClean="0">
                        <a:latin typeface="Cambria Math" panose="02040503050406030204" pitchFamily="18" charset="0"/>
                      </a:rPr>
                      <m:t>−</m:t>
                    </m:r>
                    <m:sSubSup>
                      <m:sSub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∗</m:t>
                        </m:r>
                      </m:sup>
                    </m:sSubSup>
                    <m:r>
                      <a:rPr lang="en-GB" b="0" i="1" smtClean="0">
                        <a:latin typeface="Cambria Math" panose="02040503050406030204" pitchFamily="18" charset="0"/>
                      </a:rPr>
                      <m:t>)=0</m:t>
                    </m:r>
                  </m:oMath>
                </a14:m>
                <a:r>
                  <a:rPr lang="en-GB" dirty="0"/>
                  <a:t>						</a:t>
                </a:r>
              </a:p>
              <a:p>
                <a:pPr marL="0" indent="0">
                  <a:buNone/>
                </a:pPr>
                <a:r>
                  <a:rPr lang="en-GB" dirty="0"/>
                  <a:t>As,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13</m:t>
                        </m:r>
                      </m:sub>
                    </m:sSub>
                    <m:r>
                      <m:rPr>
                        <m:nor/>
                      </m:rPr>
                      <a:rPr lang="en-GB" dirty="0"/>
                      <m:t>≠</m:t>
                    </m:r>
                    <m:r>
                      <m:rPr>
                        <m:nor/>
                      </m:rPr>
                      <a:rPr lang="en-GB" b="0" i="0" dirty="0" smtClean="0"/>
                      <m:t>0</m:t>
                    </m:r>
                  </m:oMath>
                </a14:m>
                <a:endParaRPr lang="en-GB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dirty="0"/>
                  <a:t> ………………(6) </a:t>
                </a:r>
              </a:p>
              <a:p>
                <a:pPr marL="0" indent="0">
                  <a:buNone/>
                </a:pPr>
                <a:r>
                  <a:rPr lang="en-GB" dirty="0"/>
                  <a:t>From Equation (4) and (6)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𝑠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11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𝑠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𝑠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22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Substitute in equation (1)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(</m:t>
                          </m:r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𝑠</m:t>
                              </m:r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11</m:t>
                              </m:r>
                            </m:sub>
                          </m:sSub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)</m:t>
                          </m:r>
                        </m:e>
                        <m:sup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+</m:t>
                      </m:r>
                      <m:sSup>
                        <m:sSup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(</m:t>
                          </m:r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𝑠</m:t>
                              </m:r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)</m:t>
                          </m:r>
                        </m:e>
                        <m:sup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+</m:t>
                      </m:r>
                      <m:sSup>
                        <m:sSup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(</m:t>
                          </m:r>
                          <m:f>
                            <m:f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num>
                            <m:den>
                              <m:rad>
                                <m:radPr>
                                  <m:degHide m:val="on"/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e>
                              </m:rad>
                            </m:den>
                          </m:f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)</m:t>
                          </m:r>
                        </m:e>
                        <m:sup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=1</m:t>
                      </m:r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b="0" dirty="0"/>
              </a:p>
              <a:p>
                <a:pPr marL="0" indent="0">
                  <a:buNone/>
                </a:pPr>
                <a:endParaRPr lang="en-GB" b="0" dirty="0"/>
              </a:p>
              <a:p>
                <a:pPr marL="0" indent="0">
                  <a:buNone/>
                </a:pPr>
                <a:endParaRPr lang="en-GB" b="0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13" name="Content Placeholder 12">
                <a:extLst>
                  <a:ext uri="{FF2B5EF4-FFF2-40B4-BE49-F238E27FC236}">
                    <a16:creationId xmlns:a16="http://schemas.microsoft.com/office/drawing/2014/main" id="{37F4C6F1-247A-2687-2706-AD67B636300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1"/>
                <a:ext cx="10972800" cy="5411856"/>
              </a:xfrm>
              <a:blipFill>
                <a:blip r:embed="rId3"/>
                <a:stretch>
                  <a:fillRect l="-1111" t="-191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422001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BBCE65-F32E-A7D1-7011-3285E977AF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FE631-1BF9-1F15-B65D-E8355448F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E</a:t>
            </a: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- Plane Tee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472B91-9B2F-7AA3-A81C-A4D744C0F4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4533CE-1E52-8053-2CC7-E84DBC338A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- 10/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Content Placeholder 12">
                <a:extLst>
                  <a:ext uri="{FF2B5EF4-FFF2-40B4-BE49-F238E27FC236}">
                    <a16:creationId xmlns:a16="http://schemas.microsoft.com/office/drawing/2014/main" id="{37F4C6F1-247A-2687-2706-AD67B636300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1"/>
                <a:ext cx="10972800" cy="5411856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2</m:t>
                      </m:r>
                      <m:sSup>
                        <m:sSup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(</m:t>
                          </m:r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𝑠</m:t>
                              </m:r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)</m:t>
                          </m:r>
                        </m:e>
                        <m:sup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+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=1</m:t>
                      </m:r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(</m:t>
                          </m:r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𝑠</m:t>
                              </m:r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)</m:t>
                          </m:r>
                        </m:e>
                        <m:sup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𝑠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11</m:t>
                          </m:r>
                        </m:sub>
                      </m:sSub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𝑠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11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𝑠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𝑠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22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en-GB" sz="18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1800" i="1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</m:d>
                      <m:r>
                        <a:rPr lang="en-GB" sz="1800" i="1">
                          <a:latin typeface="Cambria Math" panose="02040503050406030204" pitchFamily="18" charset="0"/>
                        </a:rPr>
                        <m:t>= </m:t>
                      </m:r>
                      <m:d>
                        <m:dPr>
                          <m:begChr m:val="["/>
                          <m:endChr m:val="]"/>
                          <m:ctrlPr>
                            <a:rPr lang="en-GB" sz="180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3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sz="1800" i="1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f>
                                  <m:fPr>
                                    <m:ctrlPr>
                                      <a:rPr lang="en-GB" sz="1800" i="1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sz="1800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en-GB" sz="1800" i="1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den>
                                </m:f>
                              </m:e>
                              <m:e>
                                <m:f>
                                  <m:fPr>
                                    <m:ctrlPr>
                                      <a:rPr lang="en-GB" sz="1800" i="1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sz="1800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en-GB" sz="1800" i="1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den>
                                </m:f>
                              </m:e>
                              <m:e>
                                <m:f>
                                  <m:fPr>
                                    <m:ctrlPr>
                                      <a:rPr lang="en-GB" sz="1800" i="1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sz="1800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ad>
                                      <m:radPr>
                                        <m:degHide m:val="on"/>
                                        <m:ctrlPr>
                                          <a:rPr lang="en-GB" sz="1800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en-GB" sz="1800" i="1">
                                            <a:latin typeface="Cambria Math" panose="02040503050406030204" pitchFamily="18" charset="0"/>
                                          </a:rPr>
                                          <m:t>2</m:t>
                                        </m:r>
                                      </m:e>
                                    </m:rad>
                                  </m:den>
                                </m:f>
                              </m:e>
                            </m:mr>
                            <m:mr>
                              <m:e>
                                <m:f>
                                  <m:fPr>
                                    <m:ctrlPr>
                                      <a:rPr lang="en-GB" sz="1800" i="1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sz="1800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en-GB" sz="1800" i="1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den>
                                </m:f>
                              </m:e>
                              <m:e>
                                <m:f>
                                  <m:fPr>
                                    <m:ctrlPr>
                                      <a:rPr lang="en-GB" sz="1800" i="1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sz="1800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en-GB" sz="1800" i="1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den>
                                </m:f>
                              </m:e>
                              <m:e>
                                <m:r>
                                  <a:rPr lang="en-GB" sz="1800" b="0" i="1" smtClean="0">
                                    <a:latin typeface="Cambria Math" panose="02040503050406030204" pitchFamily="18" charset="0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en-GB" sz="1800" i="1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sz="1800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ad>
                                      <m:radPr>
                                        <m:degHide m:val="on"/>
                                        <m:ctrlPr>
                                          <a:rPr lang="en-GB" sz="1800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en-GB" sz="1800" i="1">
                                            <a:latin typeface="Cambria Math" panose="02040503050406030204" pitchFamily="18" charset="0"/>
                                          </a:rPr>
                                          <m:t>2</m:t>
                                        </m:r>
                                      </m:e>
                                    </m:rad>
                                  </m:den>
                                </m:f>
                              </m:e>
                            </m:mr>
                            <m:mr>
                              <m:e>
                                <m:f>
                                  <m:fPr>
                                    <m:ctrlPr>
                                      <a:rPr lang="en-GB" sz="1800" i="1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sz="1800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ad>
                                      <m:radPr>
                                        <m:degHide m:val="on"/>
                                        <m:ctrlPr>
                                          <a:rPr lang="en-GB" sz="1800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en-GB" sz="1800" i="1">
                                            <a:latin typeface="Cambria Math" panose="02040503050406030204" pitchFamily="18" charset="0"/>
                                          </a:rPr>
                                          <m:t>2</m:t>
                                        </m:r>
                                      </m:e>
                                    </m:rad>
                                  </m:den>
                                </m:f>
                              </m:e>
                              <m:e>
                                <m:r>
                                  <a:rPr lang="en-GB" sz="1800" b="0" i="1" smtClean="0">
                                    <a:latin typeface="Cambria Math" panose="02040503050406030204" pitchFamily="18" charset="0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en-GB" sz="1800" i="1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sz="1800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ad>
                                      <m:radPr>
                                        <m:degHide m:val="on"/>
                                        <m:ctrlPr>
                                          <a:rPr lang="en-GB" sz="1800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en-GB" sz="1800" i="1">
                                            <a:latin typeface="Cambria Math" panose="02040503050406030204" pitchFamily="18" charset="0"/>
                                          </a:rPr>
                                          <m:t>2</m:t>
                                        </m:r>
                                      </m:e>
                                    </m:rad>
                                  </m:den>
                                </m:f>
                              </m:e>
                              <m:e>
                                <m:r>
                                  <a:rPr lang="en-GB" sz="1800" b="0" i="1" smtClean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b="0" dirty="0"/>
              </a:p>
              <a:p>
                <a:pPr marL="0" indent="0">
                  <a:buNone/>
                </a:pPr>
                <a:endParaRPr lang="en-GB" b="0" dirty="0"/>
              </a:p>
              <a:p>
                <a:pPr marL="0" indent="0">
                  <a:buNone/>
                </a:pPr>
                <a:endParaRPr lang="en-GB" b="0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13" name="Content Placeholder 12">
                <a:extLst>
                  <a:ext uri="{FF2B5EF4-FFF2-40B4-BE49-F238E27FC236}">
                    <a16:creationId xmlns:a16="http://schemas.microsoft.com/office/drawing/2014/main" id="{37F4C6F1-247A-2687-2706-AD67B636300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1"/>
                <a:ext cx="10972800" cy="5411856"/>
              </a:xfr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674369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950730-FA24-9892-8712-B86A627B39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3FC9CA-35BC-3765-43BB-EB717CE1F3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H- Plane Tee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B8AFD1-90E0-49DF-2943-791A214810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0C25E4-C004-1E9B-23CF-E48E950B03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- 10/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249C75B-47E8-F39A-A0A8-78A76210AC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751504"/>
          </a:xfrm>
        </p:spPr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dirty="0">
                <a:solidFill>
                  <a:srgbClr val="222222"/>
                </a:solidFill>
                <a:effectLst/>
              </a:rPr>
              <a:t>H-plane tee, also known as an </a:t>
            </a:r>
            <a:r>
              <a:rPr lang="en-GB" sz="2800" b="1" i="0" dirty="0">
                <a:solidFill>
                  <a:srgbClr val="222222"/>
                </a:solidFill>
                <a:effectLst/>
              </a:rPr>
              <a:t>E-plane tee junction or series Tee.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i="0" dirty="0">
                <a:solidFill>
                  <a:srgbClr val="222222"/>
                </a:solidFill>
                <a:effectLst/>
              </a:rPr>
              <a:t>It</a:t>
            </a:r>
            <a:r>
              <a:rPr lang="en-GB" sz="2800" b="0" i="0" dirty="0">
                <a:solidFill>
                  <a:srgbClr val="222222"/>
                </a:solidFill>
                <a:effectLst/>
              </a:rPr>
              <a:t> is used to </a:t>
            </a:r>
            <a:r>
              <a:rPr lang="en-GB" sz="2800" b="1" i="0" dirty="0">
                <a:solidFill>
                  <a:srgbClr val="222222"/>
                </a:solidFill>
                <a:effectLst/>
              </a:rPr>
              <a:t>combine or split electromagnetic signals in waveguide systems</a:t>
            </a:r>
            <a:r>
              <a:rPr lang="en-GB" sz="2800" b="0" i="0" dirty="0">
                <a:solidFill>
                  <a:srgbClr val="222222"/>
                </a:solidFill>
                <a:effectLst/>
              </a:rPr>
              <a:t>.</a:t>
            </a:r>
          </a:p>
          <a:p>
            <a:r>
              <a:rPr lang="en-GB" sz="2800" b="0" i="0" dirty="0">
                <a:solidFill>
                  <a:srgbClr val="222222"/>
                </a:solidFill>
                <a:effectLst/>
              </a:rPr>
              <a:t>The branch of the tee is aligned with the </a:t>
            </a:r>
            <a:r>
              <a:rPr lang="en-GB" sz="2800" b="1" i="0" dirty="0">
                <a:solidFill>
                  <a:srgbClr val="222222"/>
                </a:solidFill>
                <a:effectLst/>
              </a:rPr>
              <a:t>magnetic field orientation of the waveguide.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dirty="0">
                <a:solidFill>
                  <a:srgbClr val="222222"/>
                </a:solidFill>
                <a:effectLst/>
              </a:rPr>
              <a:t>The arms of rectangular waveguides make </a:t>
            </a:r>
            <a:r>
              <a:rPr lang="en-GB" sz="2800" b="1" i="0" dirty="0">
                <a:solidFill>
                  <a:srgbClr val="222222"/>
                </a:solidFill>
                <a:effectLst/>
              </a:rPr>
              <a:t>two ports called collinear ports i.e., Port1 and Port2</a:t>
            </a:r>
            <a:r>
              <a:rPr lang="en-GB" sz="2800" b="0" i="0" dirty="0">
                <a:solidFill>
                  <a:srgbClr val="222222"/>
                </a:solidFill>
                <a:effectLst/>
              </a:rPr>
              <a:t>, while the new one, </a:t>
            </a:r>
            <a:r>
              <a:rPr lang="en-GB" sz="2800" b="1" i="0" dirty="0">
                <a:solidFill>
                  <a:srgbClr val="222222"/>
                </a:solidFill>
                <a:effectLst/>
              </a:rPr>
              <a:t>Port3 is called as Side arm or H-arm</a:t>
            </a:r>
            <a:r>
              <a:rPr lang="en-GB" sz="2800" b="0" i="0" dirty="0">
                <a:solidFill>
                  <a:srgbClr val="222222"/>
                </a:solidFill>
                <a:effectLst/>
              </a:rPr>
              <a:t>.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dirty="0">
                <a:solidFill>
                  <a:srgbClr val="222222"/>
                </a:solidFill>
                <a:effectLst/>
              </a:rPr>
              <a:t>The ports 1 and 2 are in phase </a:t>
            </a:r>
            <a:r>
              <a:rPr lang="en-GB" sz="2800" i="0" dirty="0">
                <a:solidFill>
                  <a:srgbClr val="222222"/>
                </a:solidFill>
                <a:effectLst/>
              </a:rPr>
              <a:t>with each other</a:t>
            </a:r>
            <a:r>
              <a:rPr lang="en-GB" sz="2800" b="1" i="0" dirty="0">
                <a:solidFill>
                  <a:srgbClr val="222222"/>
                </a:solidFill>
                <a:effectLst/>
              </a:rPr>
              <a:t>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6343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57FD4D-886E-4C1B-7582-BF073CF504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20953A-D219-15D2-C127-5BACC31444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H- Plane Tee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057FDF5-BE1F-9F13-B025-8AED5E6C10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4F21F-9A85-92FB-280C-552D9B1CEE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- 10/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DE0201-EC2E-9B13-7BD0-751DEE7077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459" y="1442174"/>
            <a:ext cx="11390110" cy="4762245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222222"/>
                </a:solidFill>
              </a:rPr>
              <a:t>It has application such as</a:t>
            </a:r>
            <a:r>
              <a:rPr lang="en-GB" sz="3200" b="1" dirty="0">
                <a:solidFill>
                  <a:srgbClr val="222222"/>
                </a:solidFill>
              </a:rPr>
              <a:t>, signal combining, power splitting, or feeding multiple antennas.</a:t>
            </a:r>
          </a:p>
          <a:p>
            <a:r>
              <a:rPr lang="en-GB" sz="3200" i="0" dirty="0">
                <a:solidFill>
                  <a:srgbClr val="222222"/>
                </a:solidFill>
                <a:effectLst/>
              </a:rPr>
              <a:t>If input </a:t>
            </a:r>
            <a:r>
              <a:rPr lang="en-GB" sz="3200" dirty="0">
                <a:solidFill>
                  <a:srgbClr val="222222"/>
                </a:solidFill>
              </a:rPr>
              <a:t>at port 1 and Port 2 are out of phase, </a:t>
            </a:r>
            <a:r>
              <a:rPr lang="en-GB" sz="3200" b="1" dirty="0">
                <a:solidFill>
                  <a:srgbClr val="222222"/>
                </a:solidFill>
              </a:rPr>
              <a:t>the output will be zero </a:t>
            </a:r>
            <a:r>
              <a:rPr lang="en-GB" sz="3200" dirty="0">
                <a:solidFill>
                  <a:srgbClr val="222222"/>
                </a:solidFill>
              </a:rPr>
              <a:t>at port 3</a:t>
            </a:r>
          </a:p>
          <a:p>
            <a:r>
              <a:rPr lang="en-GB" sz="3200" i="0" dirty="0">
                <a:solidFill>
                  <a:srgbClr val="222222"/>
                </a:solidFill>
                <a:effectLst/>
              </a:rPr>
              <a:t>If input </a:t>
            </a:r>
            <a:r>
              <a:rPr lang="en-GB" sz="3200" dirty="0">
                <a:solidFill>
                  <a:srgbClr val="222222"/>
                </a:solidFill>
              </a:rPr>
              <a:t>at port 1 and Port 2 are in phase, there is </a:t>
            </a:r>
            <a:r>
              <a:rPr lang="en-GB" sz="3200" b="1" dirty="0">
                <a:solidFill>
                  <a:srgbClr val="222222"/>
                </a:solidFill>
              </a:rPr>
              <a:t>combined output at port 3</a:t>
            </a:r>
          </a:p>
          <a:p>
            <a:r>
              <a:rPr lang="en-GB" sz="3200" i="0" dirty="0">
                <a:solidFill>
                  <a:srgbClr val="222222"/>
                </a:solidFill>
                <a:effectLst/>
              </a:rPr>
              <a:t>If input is given at port 3, the output is </a:t>
            </a:r>
            <a:r>
              <a:rPr lang="en-GB" sz="3200" dirty="0">
                <a:solidFill>
                  <a:srgbClr val="222222"/>
                </a:solidFill>
              </a:rPr>
              <a:t>divided</a:t>
            </a:r>
            <a:r>
              <a:rPr lang="en-GB" sz="3200" i="0" dirty="0">
                <a:solidFill>
                  <a:srgbClr val="222222"/>
                </a:solidFill>
                <a:effectLst/>
              </a:rPr>
              <a:t> equally.</a:t>
            </a:r>
          </a:p>
          <a:p>
            <a:endParaRPr lang="en-GB" sz="3200" i="0" dirty="0">
              <a:solidFill>
                <a:srgbClr val="222222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endParaRPr lang="en-GB" sz="3200" b="1" i="0" dirty="0">
              <a:solidFill>
                <a:srgbClr val="222222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1599834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FAAA66-9126-65E1-35E6-83A364056E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8734C-EB6F-DC10-0AEF-0E8D4AE25E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H- Plane Tee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76366B-AB30-B8F7-9437-20AC827EF3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7AA8CE-B6B2-6E10-CD9D-6188127B67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- 10/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FC274F-2686-E28D-3B5C-8BC3374877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8E54828-8166-46D8-0871-FFD91DB99C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98086" y="1521546"/>
            <a:ext cx="7787584" cy="4394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6889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BBCE65-F32E-A7D1-7011-3285E977AF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FE631-1BF9-1F15-B65D-E8355448F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H- Plane Tee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472B91-9B2F-7AA3-A81C-A4D744C0F4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4533CE-1E52-8053-2CC7-E84DBC338A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- 10/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Content Placeholder 12">
                <a:extLst>
                  <a:ext uri="{FF2B5EF4-FFF2-40B4-BE49-F238E27FC236}">
                    <a16:creationId xmlns:a16="http://schemas.microsoft.com/office/drawing/2014/main" id="{37F4C6F1-247A-2687-2706-AD67B636300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1"/>
                <a:ext cx="10972800" cy="5411856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dirty="0"/>
                  <a:t>In H-plane Tee, H- arm is perfectly matched. So,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33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endParaRPr lang="en-GB" b="0" dirty="0"/>
              </a:p>
              <a:p>
                <a:pPr marL="0" indent="0">
                  <a:buNone/>
                </a:pPr>
                <a:r>
                  <a:rPr lang="en-GB" dirty="0"/>
                  <a:t>When the input is at Port 3, Output at port 1 and port 3 are in phase.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13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23</m:t>
                          </m:r>
                        </m:sub>
                      </m:sSub>
                    </m:oMath>
                  </m:oMathPara>
                </a14:m>
                <a:endParaRPr lang="en-GB" b="0" dirty="0"/>
              </a:p>
              <a:p>
                <a:pPr marL="0" indent="0">
                  <a:buNone/>
                </a:pPr>
                <a:r>
                  <a:rPr lang="en-GB" dirty="0"/>
                  <a:t>According to symmetry,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12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21</m:t>
                        </m:r>
                      </m:sub>
                    </m:sSub>
                  </m:oMath>
                </a14:m>
                <a:r>
                  <a:rPr lang="en-GB" b="0" dirty="0"/>
                  <a:t>;</a:t>
                </a:r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b="0" dirty="0"/>
                  <a:t>;</a:t>
                </a:r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32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;</m:t>
                    </m:r>
                  </m:oMath>
                </a14:m>
                <a:endParaRPr lang="en-GB" b="0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</m: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3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11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12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13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21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22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23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31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32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33</m:t>
                                    </m:r>
                                  </m:sub>
                                </m:sSub>
                              </m:e>
                            </m:mr>
                          </m:m>
                        </m:e>
                      </m: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3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11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12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13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22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13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13</m:t>
                                    </m:r>
                                  </m:sub>
                                </m:sSub>
                              </m:e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13" name="Content Placeholder 12">
                <a:extLst>
                  <a:ext uri="{FF2B5EF4-FFF2-40B4-BE49-F238E27FC236}">
                    <a16:creationId xmlns:a16="http://schemas.microsoft.com/office/drawing/2014/main" id="{37F4C6F1-247A-2687-2706-AD67B636300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1"/>
                <a:ext cx="10972800" cy="5411856"/>
              </a:xfrm>
              <a:blipFill>
                <a:blip r:embed="rId3"/>
                <a:stretch>
                  <a:fillRect l="-1111" t="-191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730983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BBCE65-F32E-A7D1-7011-3285E977AF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FE631-1BF9-1F15-B65D-E8355448F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H- Plane Tee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472B91-9B2F-7AA3-A81C-A4D744C0F4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4533CE-1E52-8053-2CC7-E84DBC338A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- 10/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Content Placeholder 12">
                <a:extLst>
                  <a:ext uri="{FF2B5EF4-FFF2-40B4-BE49-F238E27FC236}">
                    <a16:creationId xmlns:a16="http://schemas.microsoft.com/office/drawing/2014/main" id="{37F4C6F1-247A-2687-2706-AD67B636300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1"/>
                <a:ext cx="10972800" cy="5411856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dirty="0"/>
                  <a:t>According to Unitary matrix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</m:d>
                      <m:sSup>
                        <m:sSup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begChr m:val="["/>
                              <m:endChr m:val="]"/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𝑆</m:t>
                              </m:r>
                            </m:e>
                          </m:d>
                        </m:e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∗</m:t>
                          </m:r>
                        </m:sup>
                      </m:sSup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</m:d>
                    </m:oMath>
                  </m:oMathPara>
                </a14:m>
                <a:endParaRPr lang="en-GB" b="0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m>
                          <m:mPr>
                            <m:mcs>
                              <m:mc>
                                <m:mcPr>
                                  <m:count m:val="3"/>
                                  <m:mcJc m:val="center"/>
                                </m:mcPr>
                              </m:mc>
                            </m:mcs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mPr>
                          <m:mr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𝑠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11</m:t>
                                  </m:r>
                                </m:sub>
                              </m:sSub>
                            </m:e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𝑠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12</m:t>
                                  </m:r>
                                </m:sub>
                              </m:sSub>
                            </m:e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𝑠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13</m:t>
                                  </m:r>
                                </m:sub>
                              </m:sSub>
                            </m:e>
                          </m:mr>
                          <m:mr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𝑠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b>
                              </m:sSub>
                            </m:e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𝑠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22</m:t>
                                  </m:r>
                                </m:sub>
                              </m:sSub>
                            </m:e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𝑠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3</m:t>
                                  </m:r>
                                </m:sub>
                              </m:sSub>
                            </m:e>
                          </m:mr>
                          <m:mr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𝑠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13</m:t>
                                  </m:r>
                                </m:sub>
                              </m:sSub>
                            </m:e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𝑠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13</m:t>
                                  </m:r>
                                </m:sub>
                              </m:sSub>
                            </m:e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</m:mr>
                        </m:m>
                      </m:e>
                    </m:d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m>
                          <m:mPr>
                            <m:mcs>
                              <m:mc>
                                <m:mcPr>
                                  <m:count m:val="3"/>
                                  <m:mcJc m:val="center"/>
                                </m:mcPr>
                              </m:mc>
                            </m:mcs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mPr>
                          <m:mr>
                            <m:e>
                              <m:sSubSup>
                                <m:sSub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𝑆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11</m:t>
                                  </m:r>
                                </m:sub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∗</m:t>
                                  </m:r>
                                </m:sup>
                              </m:sSubSup>
                            </m:e>
                            <m:e>
                              <m:sSubSup>
                                <m:sSub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𝑆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12</m:t>
                                  </m:r>
                                </m:sub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∗</m:t>
                                  </m:r>
                                </m:sup>
                              </m:sSubSup>
                            </m:e>
                            <m:e>
                              <m:sSubSup>
                                <m:sSub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𝑆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13</m:t>
                                  </m:r>
                                </m:sub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∗</m:t>
                                  </m:r>
                                </m:sup>
                              </m:sSubSup>
                            </m:e>
                          </m:mr>
                          <m:mr>
                            <m:e>
                              <m:sSubSup>
                                <m:sSub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𝑆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12</m:t>
                                  </m:r>
                                </m:sub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∗</m:t>
                                  </m:r>
                                </m:sup>
                              </m:sSubSup>
                            </m:e>
                            <m:e>
                              <m:sSubSup>
                                <m:sSub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𝑆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22</m:t>
                                  </m:r>
                                </m:sub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∗</m:t>
                                  </m:r>
                                </m:sup>
                              </m:sSubSup>
                            </m:e>
                            <m:e>
                              <m:sSubSup>
                                <m:sSub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𝑆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13</m:t>
                                  </m:r>
                                </m:sub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∗</m:t>
                                  </m:r>
                                </m:sup>
                              </m:sSubSup>
                            </m:e>
                          </m:mr>
                          <m:mr>
                            <m:e>
                              <m:sSubSup>
                                <m:sSub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𝑆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13</m:t>
                                  </m:r>
                                </m:sub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∗</m:t>
                                  </m:r>
                                </m:sup>
                              </m:sSubSup>
                            </m:e>
                            <m:e>
                              <m:sSubSup>
                                <m:sSub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𝑆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13</m:t>
                                  </m:r>
                                </m:sub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∗</m:t>
                                  </m:r>
                                </m:sup>
                              </m:sSubSup>
                            </m:e>
                            <m:e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∗</m:t>
                                  </m:r>
                                </m:sup>
                              </m:sSup>
                            </m:e>
                          </m:mr>
                        </m:m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m>
                          <m:mPr>
                            <m:mcs>
                              <m:mc>
                                <m:mcPr>
                                  <m:count m:val="3"/>
                                  <m:mcJc m:val="center"/>
                                </m:mcPr>
                              </m:mc>
                            </m:mcs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mPr>
                          <m:mr>
                            <m:e>
                              <m:r>
                                <m:rPr>
                                  <m:brk m:alnAt="7"/>
                                </m:r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e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</m:mr>
                          <m:m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e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</m:mr>
                          <m:m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e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e>
                          </m:mr>
                        </m:m>
                      </m:e>
                    </m:d>
                  </m:oMath>
                </a14:m>
                <a:endParaRPr lang="en-GB" b="0" dirty="0"/>
              </a:p>
              <a:p>
                <a:pPr marL="0" indent="0">
                  <a:buNone/>
                </a:pPr>
                <a:r>
                  <a:rPr lang="en-GB" b="0" dirty="0"/>
                  <a:t>By multiplying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𝑠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11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(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𝑠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1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  <m:r>
                          <a:rPr lang="en-GB" i="1">
                            <a:latin typeface="Cambria Math" panose="02040503050406030204" pitchFamily="18" charset="0"/>
                          </a:rPr>
                          <m:t>)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(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𝑠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1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3</m:t>
                            </m:r>
                          </m:sub>
                        </m:sSub>
                        <m:r>
                          <a:rPr lang="en-GB" i="1">
                            <a:latin typeface="Cambria Math" panose="02040503050406030204" pitchFamily="18" charset="0"/>
                          </a:rPr>
                          <m:t>)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=1</m:t>
                    </m:r>
                  </m:oMath>
                </a14:m>
                <a:r>
                  <a:rPr lang="en-GB" b="0" dirty="0"/>
                  <a:t> …………………..(1)</a:t>
                </a:r>
              </a:p>
              <a:p>
                <a:pPr marL="0" indent="0">
                  <a:buNone/>
                </a:pPr>
                <a:endParaRPr lang="en-GB" b="0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𝑠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1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(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𝑠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22</m:t>
                            </m:r>
                          </m:sub>
                        </m:sSub>
                        <m:r>
                          <a:rPr lang="en-GB" i="1">
                            <a:latin typeface="Cambria Math" panose="02040503050406030204" pitchFamily="18" charset="0"/>
                          </a:rPr>
                          <m:t>)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(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𝑠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1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3</m:t>
                            </m:r>
                          </m:sub>
                        </m:sSub>
                        <m:r>
                          <a:rPr lang="en-GB" i="1">
                            <a:latin typeface="Cambria Math" panose="02040503050406030204" pitchFamily="18" charset="0"/>
                          </a:rPr>
                          <m:t>)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=1</m:t>
                    </m:r>
                  </m:oMath>
                </a14:m>
                <a:r>
                  <a:rPr lang="en-GB" b="0" dirty="0"/>
                  <a:t>…………………..(2)</a:t>
                </a:r>
              </a:p>
              <a:p>
                <a:pPr marL="0" indent="0">
                  <a:buNone/>
                </a:pPr>
                <a:endParaRPr lang="en-GB" b="0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𝑠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1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3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(</m:t>
                        </m:r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𝑠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1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3</m:t>
                            </m:r>
                          </m:sub>
                        </m:sSub>
                        <m:r>
                          <a:rPr lang="en-GB" i="1">
                            <a:latin typeface="Cambria Math" panose="02040503050406030204" pitchFamily="18" charset="0"/>
                          </a:rPr>
                          <m:t>)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=1</m:t>
                    </m:r>
                  </m:oMath>
                </a14:m>
                <a:r>
                  <a:rPr lang="en-GB" b="0" dirty="0"/>
                  <a:t> …..(3)</a:t>
                </a:r>
              </a:p>
              <a:p>
                <a:pPr marL="0" indent="0">
                  <a:buNone/>
                </a:pPr>
                <a:endParaRPr lang="en-GB" b="0" dirty="0"/>
              </a:p>
              <a:p>
                <a:pPr marL="0" indent="0">
                  <a:buNone/>
                </a:pPr>
                <a:endParaRPr lang="en-GB" b="0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13" name="Content Placeholder 12">
                <a:extLst>
                  <a:ext uri="{FF2B5EF4-FFF2-40B4-BE49-F238E27FC236}">
                    <a16:creationId xmlns:a16="http://schemas.microsoft.com/office/drawing/2014/main" id="{37F4C6F1-247A-2687-2706-AD67B636300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1"/>
                <a:ext cx="10972800" cy="5411856"/>
              </a:xfrm>
              <a:blipFill>
                <a:blip r:embed="rId3"/>
                <a:stretch>
                  <a:fillRect l="-1111" t="-1917" b="-67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271870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BBCE65-F32E-A7D1-7011-3285E977AF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FE631-1BF9-1F15-B65D-E8355448F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H- Plane Tee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472B91-9B2F-7AA3-A81C-A4D744C0F4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4533CE-1E52-8053-2CC7-E84DBC338A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- 10/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Content Placeholder 12">
                <a:extLst>
                  <a:ext uri="{FF2B5EF4-FFF2-40B4-BE49-F238E27FC236}">
                    <a16:creationId xmlns:a16="http://schemas.microsoft.com/office/drawing/2014/main" id="{37F4C6F1-247A-2687-2706-AD67B636300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1"/>
                <a:ext cx="10972800" cy="5411856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0" dirty="0"/>
                  <a:t>From Equation 3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2</m:t>
                      </m:r>
                      <m:sSup>
                        <m:sSup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(</m:t>
                          </m:r>
                          <m:sSub>
                            <m:sSubPr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𝑠</m:t>
                              </m:r>
                            </m:e>
                            <m:sub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  <m:r>
                                <a:rPr lang="en-GB" sz="2400" b="0" i="1" smtClean="0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b>
                          </m:sSub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)</m:t>
                          </m:r>
                        </m:e>
                        <m:sup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=1</m:t>
                      </m:r>
                    </m:oMath>
                  </m:oMathPara>
                </a14:m>
                <a:endParaRPr lang="en-GB" b="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(</m:t>
                          </m:r>
                          <m:sSub>
                            <m:sSubPr>
                              <m:ctrlPr>
                                <a:rPr lang="en-GB" sz="240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𝑠</m:t>
                              </m:r>
                            </m:e>
                            <m:sub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  <m:r>
                                <a:rPr lang="en-GB" sz="2400" b="0" i="1" smtClean="0">
                                  <a:latin typeface="Cambria Math" panose="02040503050406030204" pitchFamily="18" charset="0"/>
                                </a:rPr>
                                <m:t>3</m:t>
                              </m:r>
                            </m:sub>
                          </m:sSub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)</m:t>
                          </m:r>
                        </m:e>
                        <m:sup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4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en-GB" sz="2400" b="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𝑠</m:t>
                          </m:r>
                        </m:e>
                        <m:sub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1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4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sz="2400" b="0" i="1" smtClean="0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sz="24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e>
                          </m:rad>
                        </m:den>
                      </m:f>
                    </m:oMath>
                  </m:oMathPara>
                </a14:m>
                <a:endParaRPr lang="en-GB" b="0" dirty="0"/>
              </a:p>
              <a:p>
                <a:pPr marL="0" indent="0">
                  <a:buNone/>
                </a:pPr>
                <a:r>
                  <a:rPr lang="en-GB" dirty="0"/>
                  <a:t>From equation 1 and 2 (eq1- eq2)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(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𝑠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11</m:t>
                              </m:r>
                            </m:sub>
                          </m:s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)</m:t>
                          </m:r>
                        </m:e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−</m:t>
                      </m:r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𝑠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22</m:t>
                                  </m:r>
                                </m:sub>
                              </m:sSub>
                            </m:e>
                          </m:d>
                        </m:e>
                        <m: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=0</m:t>
                      </m:r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22</m:t>
                        </m:r>
                      </m:sub>
                    </m:sSub>
                  </m:oMath>
                </a14:m>
                <a:r>
                  <a:rPr lang="en-GB" dirty="0"/>
                  <a:t>……….(4)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b="0" dirty="0"/>
              </a:p>
              <a:p>
                <a:pPr marL="0" indent="0">
                  <a:buNone/>
                </a:pPr>
                <a:endParaRPr lang="en-GB" b="0" dirty="0"/>
              </a:p>
              <a:p>
                <a:pPr marL="0" indent="0">
                  <a:buNone/>
                </a:pPr>
                <a:endParaRPr lang="en-GB" b="0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13" name="Content Placeholder 12">
                <a:extLst>
                  <a:ext uri="{FF2B5EF4-FFF2-40B4-BE49-F238E27FC236}">
                    <a16:creationId xmlns:a16="http://schemas.microsoft.com/office/drawing/2014/main" id="{37F4C6F1-247A-2687-2706-AD67B636300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1"/>
                <a:ext cx="10972800" cy="5411856"/>
              </a:xfrm>
              <a:blipFill>
                <a:blip r:embed="rId3"/>
                <a:stretch>
                  <a:fillRect l="-1111" t="-191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229234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BBCE65-F32E-A7D1-7011-3285E977AF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FE631-1BF9-1F15-B65D-E8355448F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H- Plane Tee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472B91-9B2F-7AA3-A81C-A4D744C0F4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4533CE-1E52-8053-2CC7-E84DBC338A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- 10/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Content Placeholder 12">
                <a:extLst>
                  <a:ext uri="{FF2B5EF4-FFF2-40B4-BE49-F238E27FC236}">
                    <a16:creationId xmlns:a16="http://schemas.microsoft.com/office/drawing/2014/main" id="{37F4C6F1-247A-2687-2706-AD67B636300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1"/>
                <a:ext cx="10972800" cy="5411856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dirty="0"/>
                  <a:t>To find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11</m:t>
                        </m:r>
                      </m:sub>
                    </m:sSub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12</m:t>
                        </m:r>
                      </m:sub>
                    </m:sSub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From the unitary matrix,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13</m:t>
                        </m:r>
                      </m:sub>
                    </m:sSub>
                    <m:sSubSup>
                      <m:sSub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11</m:t>
                        </m:r>
                      </m:sub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∗</m:t>
                        </m:r>
                      </m:sup>
                    </m:sSubSup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13</m:t>
                        </m:r>
                      </m:sub>
                    </m:sSub>
                    <m:r>
                      <m:rPr>
                        <m:nor/>
                      </m:rPr>
                      <a:rPr lang="en-GB" sz="2000" dirty="0"/>
                      <m:t> </m:t>
                    </m:r>
                    <m:sSubSup>
                      <m:sSub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1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∗</m:t>
                        </m:r>
                      </m:sup>
                    </m:sSubSup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+0=0</m:t>
                    </m:r>
                  </m:oMath>
                </a14:m>
                <a:r>
                  <a:rPr lang="en-GB" dirty="0"/>
                  <a:t>………..(5)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13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(</m:t>
                    </m:r>
                    <m:sSubSup>
                      <m:sSub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11</m:t>
                        </m:r>
                      </m:sub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∗</m:t>
                        </m:r>
                      </m:sup>
                    </m:sSubSup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sSubSup>
                      <m:sSub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∗</m:t>
                        </m:r>
                      </m:sup>
                    </m:sSubSup>
                    <m:r>
                      <a:rPr lang="en-GB" b="0" i="1" smtClean="0">
                        <a:latin typeface="Cambria Math" panose="02040503050406030204" pitchFamily="18" charset="0"/>
                      </a:rPr>
                      <m:t>)=0</m:t>
                    </m:r>
                  </m:oMath>
                </a14:m>
                <a:r>
                  <a:rPr lang="en-GB" dirty="0"/>
                  <a:t>						</a:t>
                </a:r>
              </a:p>
              <a:p>
                <a:pPr marL="0" indent="0">
                  <a:buNone/>
                </a:pPr>
                <a:r>
                  <a:rPr lang="en-GB" dirty="0"/>
                  <a:t>As,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13</m:t>
                        </m:r>
                      </m:sub>
                    </m:sSub>
                    <m:r>
                      <m:rPr>
                        <m:nor/>
                      </m:rPr>
                      <a:rPr lang="en-GB" dirty="0"/>
                      <m:t>≠</m:t>
                    </m:r>
                    <m:r>
                      <m:rPr>
                        <m:nor/>
                      </m:rPr>
                      <a:rPr lang="en-GB" b="0" i="0" dirty="0" smtClean="0"/>
                      <m:t>0</m:t>
                    </m:r>
                  </m:oMath>
                </a14:m>
                <a:endParaRPr lang="en-GB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dirty="0"/>
                  <a:t> ………………(6) </a:t>
                </a:r>
              </a:p>
              <a:p>
                <a:pPr marL="0" indent="0">
                  <a:buNone/>
                </a:pPr>
                <a:r>
                  <a:rPr lang="en-GB" dirty="0"/>
                  <a:t>From Equation (4) and (6)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𝑠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11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𝑠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𝑠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22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Substitute in equation (1)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(</m:t>
                          </m:r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𝑠</m:t>
                              </m:r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11</m:t>
                              </m:r>
                            </m:sub>
                          </m:sSub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)</m:t>
                          </m:r>
                        </m:e>
                        <m:sup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+</m:t>
                      </m:r>
                      <m:sSup>
                        <m:sSup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(</m:t>
                          </m:r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𝑠</m:t>
                              </m:r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)</m:t>
                          </m:r>
                        </m:e>
                        <m:sup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+</m:t>
                      </m:r>
                      <m:sSup>
                        <m:sSup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(</m:t>
                          </m:r>
                          <m:f>
                            <m:f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num>
                            <m:den>
                              <m:rad>
                                <m:radPr>
                                  <m:degHide m:val="on"/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e>
                              </m:rad>
                            </m:den>
                          </m:f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)</m:t>
                          </m:r>
                        </m:e>
                        <m:sup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=1</m:t>
                      </m:r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b="0" dirty="0"/>
              </a:p>
              <a:p>
                <a:pPr marL="0" indent="0">
                  <a:buNone/>
                </a:pPr>
                <a:endParaRPr lang="en-GB" b="0" dirty="0"/>
              </a:p>
              <a:p>
                <a:pPr marL="0" indent="0">
                  <a:buNone/>
                </a:pPr>
                <a:endParaRPr lang="en-GB" b="0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13" name="Content Placeholder 12">
                <a:extLst>
                  <a:ext uri="{FF2B5EF4-FFF2-40B4-BE49-F238E27FC236}">
                    <a16:creationId xmlns:a16="http://schemas.microsoft.com/office/drawing/2014/main" id="{37F4C6F1-247A-2687-2706-AD67B636300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1"/>
                <a:ext cx="10972800" cy="5411856"/>
              </a:xfrm>
              <a:blipFill>
                <a:blip r:embed="rId3"/>
                <a:stretch>
                  <a:fillRect l="-1111" t="-191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941007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BBCE65-F32E-A7D1-7011-3285E977AF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FE631-1BF9-1F15-B65D-E8355448F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H- Plane Tee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472B91-9B2F-7AA3-A81C-A4D744C0F4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4533CE-1E52-8053-2CC7-E84DBC338A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- 10/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Content Placeholder 12">
                <a:extLst>
                  <a:ext uri="{FF2B5EF4-FFF2-40B4-BE49-F238E27FC236}">
                    <a16:creationId xmlns:a16="http://schemas.microsoft.com/office/drawing/2014/main" id="{37F4C6F1-247A-2687-2706-AD67B636300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1"/>
                <a:ext cx="10972800" cy="5411856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2</m:t>
                      </m:r>
                      <m:sSup>
                        <m:sSup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(</m:t>
                          </m:r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𝑠</m:t>
                              </m:r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)</m:t>
                          </m:r>
                        </m:e>
                        <m:sup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+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=1</m:t>
                      </m:r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(</m:t>
                          </m:r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𝑠</m:t>
                              </m:r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)</m:t>
                          </m:r>
                        </m:e>
                        <m:sup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𝑠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11</m:t>
                          </m:r>
                        </m:sub>
                      </m:sSub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𝑠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1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=−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en-GB" sz="18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1800" i="1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</m:d>
                      <m:r>
                        <a:rPr lang="en-GB" sz="1800" i="1">
                          <a:latin typeface="Cambria Math" panose="02040503050406030204" pitchFamily="18" charset="0"/>
                        </a:rPr>
                        <m:t>= </m:t>
                      </m:r>
                      <m:d>
                        <m:dPr>
                          <m:begChr m:val="["/>
                          <m:endChr m:val="]"/>
                          <m:ctrlPr>
                            <a:rPr lang="en-GB" sz="180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18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m>
                            <m:mPr>
                              <m:mcs>
                                <m:mc>
                                  <m:mcPr>
                                    <m:count m:val="3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sz="1800" i="1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f>
                                  <m:fPr>
                                    <m:ctrlPr>
                                      <a:rPr lang="en-GB" sz="1800" i="1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sz="1800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en-GB" sz="1800" i="1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den>
                                </m:f>
                              </m:e>
                              <m:e>
                                <m:r>
                                  <a:rPr lang="en-GB" sz="1800" b="0" i="1" smtClean="0">
                                    <a:latin typeface="Cambria Math" panose="02040503050406030204" pitchFamily="18" charset="0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en-GB" sz="1800" i="1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sz="1800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en-GB" sz="1800" i="1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den>
                                </m:f>
                              </m:e>
                              <m:e>
                                <m:f>
                                  <m:fPr>
                                    <m:ctrlPr>
                                      <a:rPr lang="en-GB" sz="1800" i="1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sz="1800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ad>
                                      <m:radPr>
                                        <m:degHide m:val="on"/>
                                        <m:ctrlPr>
                                          <a:rPr lang="en-GB" sz="1800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en-GB" sz="1800" i="1">
                                            <a:latin typeface="Cambria Math" panose="02040503050406030204" pitchFamily="18" charset="0"/>
                                          </a:rPr>
                                          <m:t>2</m:t>
                                        </m:r>
                                      </m:e>
                                    </m:rad>
                                  </m:den>
                                </m:f>
                              </m:e>
                            </m:mr>
                            <m:mr>
                              <m:e>
                                <m:f>
                                  <m:fPr>
                                    <m:ctrlPr>
                                      <a:rPr lang="en-GB" sz="1800" i="1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sz="1800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en-GB" sz="1800" i="1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den>
                                </m:f>
                              </m:e>
                              <m:e>
                                <m:f>
                                  <m:fPr>
                                    <m:ctrlPr>
                                      <a:rPr lang="en-GB" sz="1800" i="1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sz="1800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en-GB" sz="1800" i="1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den>
                                </m:f>
                              </m:e>
                              <m:e>
                                <m:f>
                                  <m:fPr>
                                    <m:ctrlPr>
                                      <a:rPr lang="en-GB" sz="1800" i="1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sz="1800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ad>
                                      <m:radPr>
                                        <m:degHide m:val="on"/>
                                        <m:ctrlPr>
                                          <a:rPr lang="en-GB" sz="1800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en-GB" sz="1800" i="1">
                                            <a:latin typeface="Cambria Math" panose="02040503050406030204" pitchFamily="18" charset="0"/>
                                          </a:rPr>
                                          <m:t>2</m:t>
                                        </m:r>
                                      </m:e>
                                    </m:rad>
                                  </m:den>
                                </m:f>
                              </m:e>
                            </m:mr>
                            <m:mr>
                              <m:e>
                                <m:f>
                                  <m:fPr>
                                    <m:ctrlPr>
                                      <a:rPr lang="en-GB" sz="1800" i="1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sz="1800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ad>
                                      <m:radPr>
                                        <m:degHide m:val="on"/>
                                        <m:ctrlPr>
                                          <a:rPr lang="en-GB" sz="1800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en-GB" sz="1800" i="1">
                                            <a:latin typeface="Cambria Math" panose="02040503050406030204" pitchFamily="18" charset="0"/>
                                          </a:rPr>
                                          <m:t>2</m:t>
                                        </m:r>
                                      </m:e>
                                    </m:rad>
                                  </m:den>
                                </m:f>
                              </m:e>
                              <m:e>
                                <m:f>
                                  <m:fPr>
                                    <m:ctrlPr>
                                      <a:rPr lang="en-GB" sz="1800" i="1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sz="1800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ad>
                                      <m:radPr>
                                        <m:degHide m:val="on"/>
                                        <m:ctrlPr>
                                          <a:rPr lang="en-GB" sz="1800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en-GB" sz="1800" i="1">
                                            <a:latin typeface="Cambria Math" panose="02040503050406030204" pitchFamily="18" charset="0"/>
                                          </a:rPr>
                                          <m:t>2</m:t>
                                        </m:r>
                                      </m:e>
                                    </m:rad>
                                  </m:den>
                                </m:f>
                              </m:e>
                              <m:e>
                                <m:r>
                                  <a:rPr lang="en-GB" sz="1800" b="0" i="1" smtClean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b="0" dirty="0"/>
              </a:p>
              <a:p>
                <a:pPr marL="0" indent="0">
                  <a:buNone/>
                </a:pPr>
                <a:endParaRPr lang="en-GB" b="0" dirty="0"/>
              </a:p>
              <a:p>
                <a:pPr marL="0" indent="0">
                  <a:buNone/>
                </a:pPr>
                <a:endParaRPr lang="en-GB" b="0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13" name="Content Placeholder 12">
                <a:extLst>
                  <a:ext uri="{FF2B5EF4-FFF2-40B4-BE49-F238E27FC236}">
                    <a16:creationId xmlns:a16="http://schemas.microsoft.com/office/drawing/2014/main" id="{37F4C6F1-247A-2687-2706-AD67B636300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1"/>
                <a:ext cx="10972800" cy="5411856"/>
              </a:xfr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552515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157C7A-F3B2-2438-4476-71AA6C9E0C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F41A36-05D1-E1DE-B548-79A1F1B577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Magic Tee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8F6FCE-3E83-1822-B63C-A318B0CA29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1A1C983-B64D-3AE9-EB06-4907749B44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- 10/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B9325D9-8503-4013-7F2F-46039D69C0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Magic Tee or Hybrid Tee is a 4-port waveguide tee that is a combination of an E-Plane and H-Plane Waveguide Tee.</a:t>
            </a:r>
          </a:p>
          <a:p>
            <a:r>
              <a:rPr lang="en-GB" dirty="0"/>
              <a:t>A magic tee has four ports:</a:t>
            </a:r>
          </a:p>
          <a:p>
            <a:r>
              <a:rPr lang="en-GB" dirty="0"/>
              <a:t>Port 1 - Co-linear</a:t>
            </a:r>
          </a:p>
          <a:p>
            <a:r>
              <a:rPr lang="en-GB" dirty="0"/>
              <a:t>Port 2 - Co-linear</a:t>
            </a:r>
          </a:p>
          <a:p>
            <a:r>
              <a:rPr lang="en-GB" dirty="0"/>
              <a:t>Port 3 – H arm</a:t>
            </a:r>
          </a:p>
          <a:p>
            <a:r>
              <a:rPr lang="en-GB" dirty="0"/>
              <a:t>Port 4 – E Arm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636860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557A6A-F1C1-750E-6334-88BD60BD00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C5691-4288-1EE0-C5D7-3B877E4445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Magic Tee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52B625-37C3-5986-B863-D581689259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B6CAF4D-693A-2421-8057-028B3F5E5C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- 10/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F7AFF6-2373-5838-BBDB-6BA5B0747A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966296"/>
          </a:xfrm>
        </p:spPr>
        <p:txBody>
          <a:bodyPr>
            <a:normAutofit lnSpcReduction="10000"/>
          </a:bodyPr>
          <a:lstStyle/>
          <a:p>
            <a:r>
              <a:rPr lang="en-GB" b="0" i="0" dirty="0">
                <a:solidFill>
                  <a:srgbClr val="0D0D0D"/>
                </a:solidFill>
                <a:effectLst/>
              </a:rPr>
              <a:t>It is used for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power splitting, combining, and phase shifting</a:t>
            </a:r>
            <a:r>
              <a:rPr lang="en-GB" b="0" i="0" dirty="0">
                <a:solidFill>
                  <a:srgbClr val="0D0D0D"/>
                </a:solidFill>
                <a:effectLst/>
              </a:rPr>
              <a:t>. </a:t>
            </a:r>
          </a:p>
          <a:p>
            <a:r>
              <a:rPr lang="en-GB" dirty="0"/>
              <a:t>It provides isolation between the two output ports, meaning that signals entering one output port are ideally not transmitted to the other port. </a:t>
            </a:r>
          </a:p>
          <a:p>
            <a:pPr algn="l"/>
            <a:r>
              <a:rPr lang="en-GB" sz="2800" b="1" i="0" dirty="0">
                <a:effectLst/>
              </a:rPr>
              <a:t>Case 1: </a:t>
            </a:r>
            <a:r>
              <a:rPr lang="en-GB" sz="2800" b="0" i="0" dirty="0">
                <a:effectLst/>
              </a:rPr>
              <a:t>When </a:t>
            </a:r>
            <a:r>
              <a:rPr lang="en-GB" sz="2800" b="1" i="0" dirty="0">
                <a:effectLst/>
              </a:rPr>
              <a:t>two signals of equal magnitude and phase </a:t>
            </a:r>
            <a:r>
              <a:rPr lang="en-GB" sz="2800" b="0" i="0" dirty="0">
                <a:effectLst/>
              </a:rPr>
              <a:t>are fed from </a:t>
            </a:r>
            <a:r>
              <a:rPr lang="en-GB" sz="2800" b="1" i="0" dirty="0">
                <a:effectLst/>
              </a:rPr>
              <a:t>port 1 and 2, </a:t>
            </a:r>
            <a:r>
              <a:rPr lang="en-GB" sz="2800" b="0" i="0" dirty="0">
                <a:effectLst/>
              </a:rPr>
              <a:t>we get a </a:t>
            </a:r>
            <a:r>
              <a:rPr lang="en-GB" sz="2800" b="1" i="0" dirty="0">
                <a:effectLst/>
              </a:rPr>
              <a:t>zero</a:t>
            </a:r>
            <a:r>
              <a:rPr lang="en-GB" sz="2800" b="0" i="0" dirty="0">
                <a:effectLst/>
              </a:rPr>
              <a:t> at </a:t>
            </a:r>
            <a:r>
              <a:rPr lang="en-GB" sz="2800" b="1" i="0" dirty="0">
                <a:effectLst/>
              </a:rPr>
              <a:t>port 4 (E Arm)</a:t>
            </a:r>
            <a:r>
              <a:rPr lang="en-GB" sz="2800" b="0" i="0" dirty="0">
                <a:effectLst/>
              </a:rPr>
              <a:t> and the </a:t>
            </a:r>
            <a:r>
              <a:rPr lang="en-GB" sz="2800" b="1" i="0" dirty="0">
                <a:effectLst/>
              </a:rPr>
              <a:t>sum of the two signals at port 3 (H Arm)</a:t>
            </a:r>
            <a:r>
              <a:rPr lang="en-GB" sz="2800" b="0" i="0" dirty="0">
                <a:effectLst/>
              </a:rPr>
              <a:t>.</a:t>
            </a:r>
          </a:p>
          <a:p>
            <a:pPr algn="l"/>
            <a:r>
              <a:rPr lang="en-GB" sz="2800" b="1" i="0" dirty="0">
                <a:effectLst/>
              </a:rPr>
              <a:t>Case 2:</a:t>
            </a:r>
            <a:r>
              <a:rPr lang="en-GB" sz="2800" b="0" i="0" dirty="0">
                <a:effectLst/>
              </a:rPr>
              <a:t> When a </a:t>
            </a:r>
            <a:r>
              <a:rPr lang="en-GB" sz="2800" b="1" i="0" dirty="0">
                <a:effectLst/>
              </a:rPr>
              <a:t>signal is fed through port 3 (H arm)</a:t>
            </a:r>
            <a:r>
              <a:rPr lang="en-GB" sz="2800" b="0" i="0" dirty="0">
                <a:effectLst/>
              </a:rPr>
              <a:t>, it </a:t>
            </a:r>
            <a:r>
              <a:rPr lang="en-GB" sz="2800" b="1" i="0" dirty="0">
                <a:effectLst/>
              </a:rPr>
              <a:t>gets divided equally between port 1 &amp; 2 </a:t>
            </a:r>
            <a:r>
              <a:rPr lang="en-GB" sz="2800" b="0" i="0" dirty="0">
                <a:effectLst/>
              </a:rPr>
              <a:t>and </a:t>
            </a:r>
            <a:r>
              <a:rPr lang="en-GB" sz="2800" b="1" i="0" dirty="0">
                <a:effectLst/>
              </a:rPr>
              <a:t>both the outputs are in phase</a:t>
            </a:r>
            <a:r>
              <a:rPr lang="en-GB" sz="2800" b="0" i="0" dirty="0">
                <a:effectLst/>
              </a:rPr>
              <a:t>. </a:t>
            </a:r>
            <a:r>
              <a:rPr lang="en-GB" sz="2800" b="1" i="0" dirty="0">
                <a:effectLst/>
              </a:rPr>
              <a:t>No output</a:t>
            </a:r>
            <a:r>
              <a:rPr lang="en-GB" sz="2800" b="0" i="0" dirty="0">
                <a:effectLst/>
              </a:rPr>
              <a:t> from </a:t>
            </a:r>
            <a:r>
              <a:rPr lang="en-GB" sz="2800" b="1" i="0" dirty="0">
                <a:effectLst/>
              </a:rPr>
              <a:t>port 4 (E Arm)</a:t>
            </a:r>
            <a:r>
              <a:rPr lang="en-GB" sz="2800" b="0" i="0" dirty="0">
                <a:effectLst/>
              </a:rPr>
              <a:t>.</a:t>
            </a:r>
          </a:p>
          <a:p>
            <a:pPr algn="l"/>
            <a:r>
              <a:rPr lang="en-GB" sz="2800" b="1" i="0" dirty="0">
                <a:effectLst/>
              </a:rPr>
              <a:t>Case 3:</a:t>
            </a:r>
            <a:r>
              <a:rPr lang="en-GB" sz="2800" b="0" i="0" dirty="0">
                <a:effectLst/>
              </a:rPr>
              <a:t> When a signal is </a:t>
            </a:r>
            <a:r>
              <a:rPr lang="en-GB" sz="2800" b="1" i="0" dirty="0">
                <a:effectLst/>
              </a:rPr>
              <a:t>fed through port 4 (E Arm)</a:t>
            </a:r>
            <a:r>
              <a:rPr lang="en-GB" sz="2800" b="0" i="0" dirty="0">
                <a:effectLst/>
              </a:rPr>
              <a:t>, we get an </a:t>
            </a:r>
            <a:r>
              <a:rPr lang="en-GB" sz="2800" b="1" i="0" dirty="0">
                <a:effectLst/>
              </a:rPr>
              <a:t>output of equal magnitude but opposite phase at port 1 &amp; 2</a:t>
            </a:r>
            <a:r>
              <a:rPr lang="en-GB" sz="2800" b="0" i="0" dirty="0">
                <a:effectLst/>
              </a:rPr>
              <a:t> (the signals are </a:t>
            </a:r>
            <a:r>
              <a:rPr lang="en-GB" sz="2800" b="1" i="0" dirty="0">
                <a:effectLst/>
              </a:rPr>
              <a:t>180 degrees out of phase</a:t>
            </a:r>
            <a:r>
              <a:rPr lang="en-GB" sz="2800" b="0" i="0" dirty="0">
                <a:effectLst/>
              </a:rPr>
              <a:t>). </a:t>
            </a:r>
            <a:r>
              <a:rPr lang="en-GB" sz="2800" b="1" i="0" dirty="0">
                <a:effectLst/>
              </a:rPr>
              <a:t>Output</a:t>
            </a:r>
            <a:r>
              <a:rPr lang="en-GB" sz="2800" b="0" i="0" dirty="0">
                <a:effectLst/>
              </a:rPr>
              <a:t> at </a:t>
            </a:r>
            <a:r>
              <a:rPr lang="en-GB" sz="2800" b="1" i="0" dirty="0">
                <a:effectLst/>
              </a:rPr>
              <a:t>port 3 (H arm) is zero</a:t>
            </a:r>
            <a:r>
              <a:rPr lang="en-GB" sz="2800" b="0" i="0" dirty="0">
                <a:effectLst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782381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364340-BE78-034F-B066-18D47B408C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14DAD0-2F61-E8F4-3FEC-5F7DA4C776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Magic Tee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ED6728-EFAF-7F96-B927-64B600A9A7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C1933F0-A225-49A4-8F0C-6982128985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- 10/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CC2FDA-6EB8-E11B-07C9-EA5234FFEE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5837AB5-DCDD-984E-5C38-D068B1802B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81766" y="2161495"/>
            <a:ext cx="6541577" cy="3917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354797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364340-BE78-034F-B066-18D47B408C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14DAD0-2F61-E8F4-3FEC-5F7DA4C776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Magic Tee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ED6728-EFAF-7F96-B927-64B600A9A7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C1933F0-A225-49A4-8F0C-6982128985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- 10/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6CC2FDA-6EB8-E11B-07C9-EA5234FFEEE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0"/>
                <a:ext cx="10972800" cy="4779817"/>
              </a:xfrm>
            </p:spPr>
            <p:txBody>
              <a:bodyPr/>
              <a:lstStyle/>
              <a:p>
                <a:pPr>
                  <a:tabLst>
                    <a:tab pos="8789988" algn="l"/>
                  </a:tabLst>
                </a:pPr>
                <a:r>
                  <a:rPr lang="en-GB" dirty="0"/>
                  <a:t>As port 3 and 4 are perfectly matched,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33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44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endParaRPr lang="en-GB" b="0" dirty="0"/>
              </a:p>
              <a:p>
                <a:pPr>
                  <a:tabLst>
                    <a:tab pos="8789988" algn="l"/>
                  </a:tabLst>
                </a:pPr>
                <a:r>
                  <a:rPr lang="en-GB" dirty="0"/>
                  <a:t>Port 3 and Port 4 are isolated to each other, so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34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43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endParaRPr lang="en-GB" b="0" dirty="0"/>
              </a:p>
              <a:p>
                <a:pPr>
                  <a:tabLst>
                    <a:tab pos="8789988" algn="l"/>
                  </a:tabLst>
                </a:pPr>
                <a:r>
                  <a:rPr lang="en-GB" dirty="0"/>
                  <a:t>When input is at Port 4 (E arm), then output at port 1 and port 2 is same but out of phase.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14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24</m:t>
                        </m:r>
                      </m:sub>
                    </m:sSub>
                  </m:oMath>
                </a14:m>
                <a:endParaRPr lang="en-GB" dirty="0"/>
              </a:p>
              <a:p>
                <a:pPr>
                  <a:tabLst>
                    <a:tab pos="8789988" algn="l"/>
                  </a:tabLst>
                </a:pPr>
                <a:r>
                  <a:rPr lang="en-GB" dirty="0"/>
                  <a:t>When input is at Port 3 (H arm), then output at port 1 and port 2 is same and in phase.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13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23</m:t>
                        </m:r>
                      </m:sub>
                    </m:sSub>
                  </m:oMath>
                </a14:m>
                <a:endParaRPr lang="en-GB" dirty="0"/>
              </a:p>
              <a:p>
                <a:pPr>
                  <a:tabLst>
                    <a:tab pos="8789988" algn="l"/>
                  </a:tabLst>
                </a:pPr>
                <a:r>
                  <a:rPr lang="en-GB" dirty="0"/>
                  <a:t>According to symmetry</a:t>
                </a:r>
              </a:p>
              <a:p>
                <a:pPr marL="0" indent="0">
                  <a:buNone/>
                  <a:tabLst>
                    <a:tab pos="8789988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12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;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;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;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3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;</m:t>
                    </m:r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24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42</m:t>
                        </m:r>
                      </m:sub>
                    </m:sSub>
                  </m:oMath>
                </a14:m>
                <a:r>
                  <a:rPr lang="en-GB" dirty="0"/>
                  <a:t>;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3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;</m:t>
                    </m:r>
                  </m:oMath>
                </a14:m>
                <a:endParaRPr lang="en-GB" dirty="0"/>
              </a:p>
              <a:p>
                <a:pPr>
                  <a:tabLst>
                    <a:tab pos="8789988" algn="l"/>
                  </a:tabLst>
                </a:pPr>
                <a:endParaRPr lang="en-GB" b="0" dirty="0"/>
              </a:p>
              <a:p>
                <a:pPr>
                  <a:tabLst>
                    <a:tab pos="8789988" algn="l"/>
                  </a:tabLst>
                </a:pPr>
                <a:endParaRPr lang="en-GB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6CC2FDA-6EB8-E11B-07C9-EA5234FFEEE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0"/>
                <a:ext cx="10972800" cy="4779817"/>
              </a:xfrm>
              <a:blipFill>
                <a:blip r:embed="rId3"/>
                <a:stretch>
                  <a:fillRect l="-1000" t="-2168" r="-11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6002632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364340-BE78-034F-B066-18D47B408C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14DAD0-2F61-E8F4-3FEC-5F7DA4C776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Magic Tee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ED6728-EFAF-7F96-B927-64B600A9A7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C1933F0-A225-49A4-8F0C-6982128985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- 10/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6CC2FDA-6EB8-E11B-07C9-EA5234FFEEE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0"/>
                <a:ext cx="10972800" cy="4779817"/>
              </a:xfrm>
            </p:spPr>
            <p:txBody>
              <a:bodyPr>
                <a:normAutofit fontScale="77500" lnSpcReduction="20000"/>
              </a:bodyPr>
              <a:lstStyle/>
              <a:p>
                <a:pPr marL="0" indent="0">
                  <a:buNone/>
                  <a:tabLst>
                    <a:tab pos="8789988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4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11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12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13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4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21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22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23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24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31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32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33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34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4</m:t>
                                    </m:r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4</m:t>
                                    </m:r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4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44</m:t>
                                    </m:r>
                                  </m:sub>
                                </m:sSub>
                              </m:e>
                            </m:mr>
                          </m:m>
                        </m:e>
                      </m: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4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11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12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13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14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21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22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</m:sub>
                                </m:sSub>
                              </m:e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−</m:t>
                                </m:r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4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13</m:t>
                                    </m:r>
                                  </m:sub>
                                </m:sSub>
                              </m:e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4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−</m:t>
                                    </m:r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14</m:t>
                                    </m:r>
                                  </m:sub>
                                </m:sSub>
                              </m:e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GB" dirty="0"/>
              </a:p>
              <a:p>
                <a:pPr marL="0" indent="0">
                  <a:buNone/>
                  <a:tabLst>
                    <a:tab pos="8789988" algn="l"/>
                  </a:tabLst>
                </a:pPr>
                <a:endParaRPr lang="en-GB" dirty="0"/>
              </a:p>
              <a:p>
                <a:pPr marL="0" indent="0">
                  <a:buNone/>
                  <a:tabLst>
                    <a:tab pos="8789988" algn="l"/>
                  </a:tabLst>
                </a:pPr>
                <a:endParaRPr lang="en-GB" b="1" dirty="0"/>
              </a:p>
              <a:p>
                <a:pPr marL="0" indent="0">
                  <a:buNone/>
                  <a:tabLst>
                    <a:tab pos="8789988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4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m:rPr>
                                    <m:brk m:alnAt="7"/>
                                  </m:rP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  <m:e>
                                <m:f>
                                  <m:f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ad>
                                      <m:radPr>
                                        <m:degHide m:val="on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2</m:t>
                                        </m:r>
                                      </m:e>
                                    </m:rad>
                                  </m:den>
                                </m:f>
                              </m:e>
                              <m:e>
                                <m:f>
                                  <m:f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ad>
                                      <m:radPr>
                                        <m:degHide m:val="on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2</m:t>
                                        </m:r>
                                      </m:e>
                                    </m:rad>
                                  </m:den>
                                </m:f>
                              </m:e>
                            </m:mr>
                            <m:mr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  <m:e>
                                <m:f>
                                  <m:f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ad>
                                      <m:radPr>
                                        <m:degHide m:val="on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2</m:t>
                                        </m:r>
                                      </m:e>
                                    </m:rad>
                                  </m:den>
                                </m:f>
                              </m:e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ad>
                                      <m:radPr>
                                        <m:degHide m:val="on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2</m:t>
                                        </m:r>
                                      </m:e>
                                    </m:rad>
                                  </m:den>
                                </m:f>
                              </m:e>
                            </m:mr>
                            <m:mr>
                              <m:e>
                                <m:f>
                                  <m:f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ad>
                                      <m:radPr>
                                        <m:degHide m:val="on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2</m:t>
                                        </m:r>
                                      </m:e>
                                    </m:rad>
                                  </m:den>
                                </m:f>
                              </m:e>
                              <m:e>
                                <m:f>
                                  <m:f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ad>
                                      <m:radPr>
                                        <m:degHide m:val="on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2</m:t>
                                        </m:r>
                                      </m:e>
                                    </m:rad>
                                  </m:den>
                                </m:f>
                              </m:e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</m:mr>
                            <m:mr>
                              <m:e>
                                <m:f>
                                  <m:f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ad>
                                      <m:radPr>
                                        <m:degHide m:val="on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2</m:t>
                                        </m:r>
                                      </m:e>
                                    </m:rad>
                                  </m:den>
                                </m:f>
                              </m:e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num>
                                  <m:den>
                                    <m:rad>
                                      <m:radPr>
                                        <m:degHide m:val="on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radPr>
                                      <m:deg/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2</m:t>
                                        </m:r>
                                      </m:e>
                                    </m:rad>
                                  </m:den>
                                </m:f>
                              </m:e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  <m:e>
                                <m:r>
                                  <a:rPr lang="en-GB" i="1" smtClean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6CC2FDA-6EB8-E11B-07C9-EA5234FFEEE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0"/>
                <a:ext cx="10972800" cy="4779817"/>
              </a:xfrm>
              <a:blipFill>
                <a:blip r:embed="rId3"/>
                <a:stretch>
                  <a:fillRect t="-38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5410936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C97BFD-6F04-E2F7-58A9-416467C6A2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E678F1-FCA6-3D4F-4B50-D9A8EFCC3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4 port Directional Coupler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46A687-2FE3-21B1-A8DB-0149B22CEB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8CFDE7-E32B-7819-B6F0-2341E9086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- 10/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C6CC29E-1523-1968-2DA1-0B10D66982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861580"/>
          </a:xfrm>
        </p:spPr>
        <p:txBody>
          <a:bodyPr>
            <a:normAutofit lnSpcReduction="10000"/>
          </a:bodyPr>
          <a:lstStyle/>
          <a:p>
            <a:pPr>
              <a:lnSpc>
                <a:spcPct val="120000"/>
              </a:lnSpc>
            </a:pPr>
            <a:r>
              <a:rPr lang="en-GB" sz="2800" b="0" i="0" dirty="0">
                <a:effectLst/>
              </a:rPr>
              <a:t>A directional coupler is designed to </a:t>
            </a:r>
            <a:r>
              <a:rPr lang="en-GB" sz="2800" b="1" i="0" dirty="0">
                <a:effectLst/>
              </a:rPr>
              <a:t>couple a fraction of the power traveling in a transmission line to another.</a:t>
            </a:r>
          </a:p>
          <a:p>
            <a:pPr>
              <a:lnSpc>
                <a:spcPct val="120000"/>
              </a:lnSpc>
            </a:pPr>
            <a:r>
              <a:rPr lang="en-GB" sz="2800" dirty="0"/>
              <a:t>It</a:t>
            </a:r>
            <a:r>
              <a:rPr lang="en-GB" sz="2800" b="0" i="0" dirty="0">
                <a:effectLst/>
              </a:rPr>
              <a:t> is a </a:t>
            </a:r>
            <a:r>
              <a:rPr lang="en-GB" sz="2800" b="1" i="0" dirty="0">
                <a:effectLst/>
              </a:rPr>
              <a:t>4-port device, </a:t>
            </a:r>
            <a:r>
              <a:rPr lang="en-GB" sz="2800" b="0" i="0" dirty="0">
                <a:effectLst/>
              </a:rPr>
              <a:t>used to sample a </a:t>
            </a:r>
            <a:r>
              <a:rPr lang="en-GB" sz="2800" b="1" i="0" dirty="0">
                <a:effectLst/>
              </a:rPr>
              <a:t>small amount of input signal power </a:t>
            </a:r>
            <a:r>
              <a:rPr lang="en-GB" sz="2800" b="0" i="0" dirty="0">
                <a:effectLst/>
              </a:rPr>
              <a:t>for </a:t>
            </a:r>
            <a:r>
              <a:rPr lang="en-GB" sz="2800" b="1" i="0" dirty="0">
                <a:effectLst/>
              </a:rPr>
              <a:t>measurement purposes</a:t>
            </a:r>
            <a:r>
              <a:rPr lang="en-GB" sz="2800" b="0" i="0" dirty="0">
                <a:effectLst/>
              </a:rPr>
              <a:t>. </a:t>
            </a:r>
          </a:p>
          <a:p>
            <a:pPr>
              <a:lnSpc>
                <a:spcPct val="120000"/>
              </a:lnSpc>
            </a:pPr>
            <a:r>
              <a:rPr lang="en-GB" sz="2800" b="0" i="0" dirty="0">
                <a:effectLst/>
              </a:rPr>
              <a:t>It has Main arm (Primary waveguide) and Auxiliary arm (secondary waveguide) </a:t>
            </a:r>
          </a:p>
          <a:p>
            <a:pPr>
              <a:lnSpc>
                <a:spcPct val="120000"/>
              </a:lnSpc>
            </a:pPr>
            <a:r>
              <a:rPr lang="en-GB" sz="2800" b="0" i="0" dirty="0">
                <a:effectLst/>
              </a:rPr>
              <a:t>Port 1 is isolated with port 3; Port 2 is isolated with port 4</a:t>
            </a:r>
          </a:p>
          <a:p>
            <a:pPr>
              <a:lnSpc>
                <a:spcPct val="120000"/>
              </a:lnSpc>
            </a:pPr>
            <a:r>
              <a:rPr lang="en-GB" sz="2800" b="1" i="0" dirty="0">
                <a:effectLst/>
              </a:rPr>
              <a:t>Port 1</a:t>
            </a:r>
            <a:r>
              <a:rPr lang="en-GB" sz="2800" b="0" i="0" dirty="0">
                <a:effectLst/>
              </a:rPr>
              <a:t> is the </a:t>
            </a:r>
            <a:r>
              <a:rPr lang="en-GB" sz="2800" b="1" i="0" dirty="0">
                <a:effectLst/>
              </a:rPr>
              <a:t>input port, port 2 </a:t>
            </a:r>
            <a:r>
              <a:rPr lang="en-GB" sz="2800" b="0" i="0" dirty="0">
                <a:effectLst/>
              </a:rPr>
              <a:t>is the </a:t>
            </a:r>
            <a:r>
              <a:rPr lang="en-GB" sz="2800" b="1" i="0" dirty="0">
                <a:effectLst/>
              </a:rPr>
              <a:t>output port</a:t>
            </a:r>
            <a:r>
              <a:rPr lang="en-GB" sz="2800" b="0" i="0" dirty="0">
                <a:effectLst/>
              </a:rPr>
              <a:t>, </a:t>
            </a:r>
            <a:r>
              <a:rPr lang="en-GB" sz="2800" b="1" i="0" dirty="0">
                <a:effectLst/>
              </a:rPr>
              <a:t>port 4</a:t>
            </a:r>
            <a:r>
              <a:rPr lang="en-GB" sz="2800" b="0" i="0" dirty="0">
                <a:effectLst/>
              </a:rPr>
              <a:t> is the </a:t>
            </a:r>
            <a:r>
              <a:rPr lang="en-GB" sz="2800" b="1" i="0" dirty="0">
                <a:effectLst/>
              </a:rPr>
              <a:t>coupled port </a:t>
            </a:r>
            <a:r>
              <a:rPr lang="en-GB" sz="2800" b="0" i="0" dirty="0">
                <a:effectLst/>
              </a:rPr>
              <a:t>and </a:t>
            </a:r>
            <a:r>
              <a:rPr lang="en-GB" sz="2800" b="1" i="0" dirty="0">
                <a:effectLst/>
              </a:rPr>
              <a:t>port 3</a:t>
            </a:r>
            <a:r>
              <a:rPr lang="en-GB" sz="2800" b="0" i="0" dirty="0">
                <a:effectLst/>
              </a:rPr>
              <a:t> is the </a:t>
            </a:r>
            <a:r>
              <a:rPr lang="en-GB" sz="2800" b="1" i="0" dirty="0">
                <a:effectLst/>
              </a:rPr>
              <a:t>isolated/terminated</a:t>
            </a:r>
            <a:r>
              <a:rPr lang="en-GB" sz="2800" i="0" dirty="0">
                <a:effectLst/>
              </a:rPr>
              <a:t> port</a:t>
            </a:r>
            <a:r>
              <a:rPr lang="en-GB" sz="2800" b="0" i="0" dirty="0">
                <a:effectLst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700246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C97BFD-6F04-E2F7-58A9-416467C6A2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E678F1-FCA6-3D4F-4B50-D9A8EFCC3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4 port Directional Coupler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46A687-2FE3-21B1-A8DB-0149B22CEB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8CFDE7-E32B-7819-B6F0-2341E9086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- 10/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C6CC29E-1523-1968-2DA1-0B10D66982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861580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sz="2800" b="0" i="0" dirty="0">
                <a:effectLst/>
              </a:rPr>
              <a:t>When Input signal is given to </a:t>
            </a:r>
            <a:r>
              <a:rPr lang="en-GB" sz="2800" b="1" i="0" dirty="0">
                <a:effectLst/>
              </a:rPr>
              <a:t>port 1</a:t>
            </a:r>
            <a:r>
              <a:rPr lang="en-GB" sz="2800" b="0" i="0" dirty="0">
                <a:effectLst/>
              </a:rPr>
              <a:t>, the signal appears at </a:t>
            </a:r>
            <a:r>
              <a:rPr lang="en-GB" sz="2800" b="1" i="0" dirty="0">
                <a:effectLst/>
              </a:rPr>
              <a:t>port 2 </a:t>
            </a:r>
            <a:r>
              <a:rPr lang="en-GB" sz="2800" i="0" dirty="0">
                <a:effectLst/>
              </a:rPr>
              <a:t>and</a:t>
            </a:r>
            <a:r>
              <a:rPr lang="en-GB" sz="2800" b="0" i="0" dirty="0">
                <a:effectLst/>
              </a:rPr>
              <a:t> a small portion </a:t>
            </a:r>
            <a:r>
              <a:rPr lang="en-GB" sz="2800" b="1" i="0" dirty="0">
                <a:effectLst/>
              </a:rPr>
              <a:t>of this signal is coupled to port 4</a:t>
            </a:r>
            <a:r>
              <a:rPr lang="en-GB" sz="2800" b="0" i="0" dirty="0">
                <a:effectLst/>
              </a:rPr>
              <a:t>. No signal appears at </a:t>
            </a:r>
            <a:r>
              <a:rPr lang="en-GB" sz="2800" b="1" i="0" dirty="0">
                <a:effectLst/>
              </a:rPr>
              <a:t>port 3</a:t>
            </a:r>
            <a:r>
              <a:rPr lang="en-GB" sz="2800" b="0" i="0" dirty="0">
                <a:effectLst/>
              </a:rPr>
              <a:t>. The </a:t>
            </a:r>
            <a:r>
              <a:rPr lang="en-GB" sz="2800" b="1" i="0" dirty="0">
                <a:effectLst/>
              </a:rPr>
              <a:t>portion of the power coupled to port 4 </a:t>
            </a:r>
            <a:r>
              <a:rPr lang="en-GB" sz="2800" b="0" i="0" dirty="0">
                <a:effectLst/>
              </a:rPr>
              <a:t>depends on the coupling value of the coupler being used</a:t>
            </a:r>
            <a:r>
              <a:rPr lang="en-GB" sz="2800" b="0" i="0" dirty="0">
                <a:effectLst/>
                <a:latin typeface="Arial" panose="020B0604020202020204" pitchFamily="34" charset="0"/>
              </a:rPr>
              <a:t>. </a:t>
            </a:r>
          </a:p>
          <a:p>
            <a:pPr>
              <a:lnSpc>
                <a:spcPct val="120000"/>
              </a:lnSpc>
            </a:pPr>
            <a:r>
              <a:rPr lang="en-GB" sz="2800" b="0" i="0" dirty="0">
                <a:effectLst/>
              </a:rPr>
              <a:t>When Input signal is at </a:t>
            </a:r>
            <a:r>
              <a:rPr lang="en-GB" sz="2800" b="1" i="0" dirty="0">
                <a:effectLst/>
              </a:rPr>
              <a:t>port 2</a:t>
            </a:r>
            <a:r>
              <a:rPr lang="en-GB" sz="2800" b="0" i="0" dirty="0">
                <a:effectLst/>
              </a:rPr>
              <a:t>, the signal appears at </a:t>
            </a:r>
            <a:r>
              <a:rPr lang="en-GB" sz="2800" b="1" i="0" dirty="0">
                <a:effectLst/>
              </a:rPr>
              <a:t>port 1, </a:t>
            </a:r>
            <a:r>
              <a:rPr lang="en-GB" sz="2800" i="0" dirty="0">
                <a:effectLst/>
              </a:rPr>
              <a:t>and</a:t>
            </a:r>
            <a:r>
              <a:rPr lang="en-GB" sz="2800" b="0" i="0" dirty="0">
                <a:effectLst/>
              </a:rPr>
              <a:t> a small portion </a:t>
            </a:r>
            <a:r>
              <a:rPr lang="en-GB" sz="2800" b="1" i="0" dirty="0">
                <a:effectLst/>
              </a:rPr>
              <a:t>of this signal is coupled to port 4 </a:t>
            </a:r>
            <a:r>
              <a:rPr lang="en-GB" sz="2800" b="0" i="0" dirty="0">
                <a:effectLst/>
              </a:rPr>
              <a:t>depends on the coupling value of the coupler being used</a:t>
            </a:r>
            <a:r>
              <a:rPr lang="en-GB" sz="2800" b="0" i="0" dirty="0">
                <a:effectLst/>
                <a:latin typeface="Arial" panose="020B0604020202020204" pitchFamily="34" charset="0"/>
              </a:rPr>
              <a:t>. </a:t>
            </a:r>
            <a:r>
              <a:rPr lang="en-GB" sz="2800" b="1" i="0" dirty="0">
                <a:effectLst/>
              </a:rPr>
              <a:t>No signal </a:t>
            </a:r>
            <a:r>
              <a:rPr lang="en-GB" sz="2800" b="0" i="0" dirty="0">
                <a:effectLst/>
              </a:rPr>
              <a:t>appears at </a:t>
            </a:r>
            <a:r>
              <a:rPr lang="en-GB" sz="2800" b="1" i="0" dirty="0">
                <a:effectLst/>
              </a:rPr>
              <a:t>port 3.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306330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C97BFD-6F04-E2F7-58A9-416467C6A2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E678F1-FCA6-3D4F-4B50-D9A8EFCC3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4 port Directional Coupler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46A687-2FE3-21B1-A8DB-0149B22CEB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8CFDE7-E32B-7819-B6F0-2341E9086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- 10/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C6CC29E-1523-1968-2DA1-0B10D66982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97068CD-FBDF-5117-48EB-6218B940D1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28645" y="1761422"/>
            <a:ext cx="7762875" cy="3924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069487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C97BFD-6F04-E2F7-58A9-416467C6A2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E678F1-FCA6-3D4F-4B50-D9A8EFCC3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4 port Directional Coupler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46A687-2FE3-21B1-A8DB-0149B22CEB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8CFDE7-E32B-7819-B6F0-2341E9086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- 10/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0C6CC29E-1523-1968-2DA1-0B10D6698222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176645" y="1600201"/>
                <a:ext cx="11571407" cy="4861580"/>
              </a:xfrm>
            </p:spPr>
            <p:txBody>
              <a:bodyPr>
                <a:normAutofit/>
              </a:bodyPr>
              <a:lstStyle/>
              <a:p>
                <a:pPr>
                  <a:tabLst>
                    <a:tab pos="8789988" algn="l"/>
                  </a:tabLst>
                </a:pPr>
                <a:r>
                  <a:rPr lang="en-GB" sz="3200" dirty="0"/>
                  <a:t>All the 4 ports are perfectly matched,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2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sSub>
                          <m:sSubPr>
                            <m:ctrlPr>
                              <a:rPr lang="en-GB" sz="32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3200" i="1">
                                <a:latin typeface="Cambria Math" panose="02040503050406030204" pitchFamily="18" charset="0"/>
                              </a:rPr>
                              <m:t>𝑆</m:t>
                            </m:r>
                          </m:e>
                          <m:sub>
                            <m:r>
                              <a:rPr lang="en-GB" sz="3200" b="0" i="1" smtClean="0">
                                <a:latin typeface="Cambria Math" panose="02040503050406030204" pitchFamily="18" charset="0"/>
                              </a:rPr>
                              <m:t>11</m:t>
                            </m:r>
                          </m:sub>
                        </m:sSub>
                        <m:r>
                          <a:rPr lang="en-GB" sz="3200" i="1">
                            <a:latin typeface="Cambria Math" panose="02040503050406030204" pitchFamily="18" charset="0"/>
                          </a:rPr>
                          <m:t>=</m:t>
                        </m:r>
                        <m:sSub>
                          <m:sSubPr>
                            <m:ctrlPr>
                              <a:rPr lang="en-GB" sz="32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3200" i="1">
                                <a:latin typeface="Cambria Math" panose="02040503050406030204" pitchFamily="18" charset="0"/>
                              </a:rPr>
                              <m:t>𝑆</m:t>
                            </m:r>
                          </m:e>
                          <m:sub>
                            <m:r>
                              <a:rPr lang="en-GB" sz="3200" b="0" i="1" smtClean="0">
                                <a:latin typeface="Cambria Math" panose="02040503050406030204" pitchFamily="18" charset="0"/>
                              </a:rPr>
                              <m:t>22</m:t>
                            </m:r>
                          </m:sub>
                        </m:sSub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33</m:t>
                        </m:r>
                      </m:sub>
                    </m:sSub>
                    <m:r>
                      <a:rPr lang="en-GB" sz="3200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32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44</m:t>
                        </m:r>
                      </m:sub>
                    </m:sSub>
                    <m:r>
                      <a:rPr lang="en-GB" sz="3200" b="0" i="1" smtClean="0"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endParaRPr lang="en-GB" sz="3200" b="0" dirty="0"/>
              </a:p>
              <a:p>
                <a:pPr>
                  <a:tabLst>
                    <a:tab pos="8789988" algn="l"/>
                  </a:tabLst>
                </a:pPr>
                <a:r>
                  <a:rPr lang="en-GB" sz="3200" dirty="0"/>
                  <a:t>No link between port 1 and port 3;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2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13</m:t>
                        </m:r>
                      </m:sub>
                    </m:sSub>
                    <m:r>
                      <a:rPr lang="en-GB" sz="3200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32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31</m:t>
                        </m:r>
                      </m:sub>
                    </m:sSub>
                    <m:r>
                      <a:rPr lang="en-GB" sz="3200" b="0" i="1" smtClean="0"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endParaRPr lang="en-GB" sz="3200" b="0" dirty="0"/>
              </a:p>
              <a:p>
                <a:pPr>
                  <a:tabLst>
                    <a:tab pos="8789988" algn="l"/>
                  </a:tabLst>
                </a:pPr>
                <a:r>
                  <a:rPr lang="en-GB" sz="3200" dirty="0"/>
                  <a:t>No link between port 2 and port 4;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2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24</m:t>
                        </m:r>
                      </m:sub>
                    </m:sSub>
                    <m:r>
                      <a:rPr lang="en-GB" sz="3200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32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sz="3200" b="0" i="1" smtClean="0">
                            <a:latin typeface="Cambria Math" panose="02040503050406030204" pitchFamily="18" charset="0"/>
                          </a:rPr>
                          <m:t>42</m:t>
                        </m:r>
                      </m:sub>
                    </m:sSub>
                    <m:r>
                      <a:rPr lang="en-GB" sz="3200" b="0" i="1" smtClean="0"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endParaRPr lang="en-GB" sz="3200" b="0" dirty="0"/>
              </a:p>
              <a:p>
                <a:pPr>
                  <a:tabLst>
                    <a:tab pos="8789988" algn="l"/>
                  </a:tabLst>
                </a:pPr>
                <a:r>
                  <a:rPr lang="en-GB" sz="3200" dirty="0"/>
                  <a:t>According to symmetry</a:t>
                </a:r>
              </a:p>
              <a:p>
                <a:pPr marL="0" indent="0">
                  <a:buNone/>
                  <a:tabLst>
                    <a:tab pos="8789988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12</m:t>
                          </m:r>
                        </m:sub>
                      </m:sSub>
                      <m:r>
                        <a:rPr lang="en-GB" sz="3200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21</m:t>
                          </m:r>
                        </m:sub>
                      </m:sSub>
                      <m:r>
                        <a:rPr lang="en-GB" sz="3200" i="1">
                          <a:latin typeface="Cambria Math" panose="02040503050406030204" pitchFamily="18" charset="0"/>
                        </a:rPr>
                        <m:t>; </m:t>
                      </m:r>
                      <m:sSub>
                        <m:sSubPr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13</m:t>
                          </m:r>
                        </m:sub>
                      </m:sSub>
                      <m:r>
                        <a:rPr lang="en-GB" sz="3200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31</m:t>
                          </m:r>
                        </m:sub>
                      </m:sSub>
                      <m:r>
                        <a:rPr lang="en-GB" sz="3200" i="1">
                          <a:latin typeface="Cambria Math" panose="02040503050406030204" pitchFamily="18" charset="0"/>
                        </a:rPr>
                        <m:t>;</m:t>
                      </m:r>
                      <m:sSub>
                        <m:sSubPr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14</m:t>
                          </m:r>
                        </m:sub>
                      </m:sSub>
                      <m:r>
                        <a:rPr lang="en-GB" sz="3200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41</m:t>
                          </m:r>
                        </m:sub>
                      </m:sSub>
                      <m:r>
                        <a:rPr lang="en-GB" sz="3200" i="1">
                          <a:latin typeface="Cambria Math" panose="02040503050406030204" pitchFamily="18" charset="0"/>
                        </a:rPr>
                        <m:t>;</m:t>
                      </m:r>
                      <m:sSub>
                        <m:sSubPr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23</m:t>
                          </m:r>
                        </m:sub>
                      </m:sSub>
                      <m:r>
                        <a:rPr lang="en-GB" sz="3200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32</m:t>
                          </m:r>
                        </m:sub>
                      </m:sSub>
                      <m:r>
                        <a:rPr lang="en-GB" sz="3200" i="1">
                          <a:latin typeface="Cambria Math" panose="02040503050406030204" pitchFamily="18" charset="0"/>
                        </a:rPr>
                        <m:t>;</m:t>
                      </m:r>
                      <m:sSub>
                        <m:sSubPr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24</m:t>
                          </m:r>
                        </m:sub>
                      </m:sSub>
                      <m:r>
                        <a:rPr lang="en-GB" sz="3200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42</m:t>
                          </m:r>
                        </m:sub>
                      </m:sSub>
                      <m:r>
                        <m:rPr>
                          <m:nor/>
                        </m:rPr>
                        <a:rPr lang="en-GB" sz="3200" dirty="0"/>
                        <m:t>; </m:t>
                      </m:r>
                      <m:sSub>
                        <m:sSubPr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34</m:t>
                          </m:r>
                        </m:sub>
                      </m:sSub>
                      <m:r>
                        <a:rPr lang="en-GB" sz="3200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43</m:t>
                          </m:r>
                        </m:sub>
                      </m:sSub>
                      <m:r>
                        <a:rPr lang="en-GB" sz="3200" i="1">
                          <a:latin typeface="Cambria Math" panose="02040503050406030204" pitchFamily="18" charset="0"/>
                        </a:rPr>
                        <m:t>;</m:t>
                      </m:r>
                    </m:oMath>
                  </m:oMathPara>
                </a14:m>
                <a:endParaRPr lang="en-GB" sz="3200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0C6CC29E-1523-1968-2DA1-0B10D6698222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76645" y="1600201"/>
                <a:ext cx="11571407" cy="4861580"/>
              </a:xfrm>
              <a:blipFill>
                <a:blip r:embed="rId3"/>
                <a:stretch>
                  <a:fillRect l="-1212" t="-250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7780034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C97BFD-6F04-E2F7-58A9-416467C6A2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E678F1-FCA6-3D4F-4B50-D9A8EFCC3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4 port Directional Coupler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46A687-2FE3-21B1-A8DB-0149B22CEB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8CFDE7-E32B-7819-B6F0-2341E9086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- 10/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0C6CC29E-1523-1968-2DA1-0B10D6698222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/>
              </a:bodyPr>
              <a:lstStyle/>
              <a:p>
                <a:pPr marL="0" indent="0">
                  <a:buNone/>
                  <a:tabLst>
                    <a:tab pos="8789988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4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11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12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13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14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21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22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23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24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31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32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33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34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41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42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43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44</m:t>
                                    </m:r>
                                  </m:sub>
                                </m:sSub>
                              </m:e>
                            </m:mr>
                          </m:m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4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m:rPr>
                                    <m:brk m:alnAt="7"/>
                                  </m:rPr>
                                  <a:rPr lang="en-GB" i="1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12</m:t>
                                    </m:r>
                                  </m:sub>
                                </m:sSub>
                              </m:e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14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</m:e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23</m:t>
                                    </m:r>
                                  </m:sub>
                                </m:sSub>
                              </m:e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</m:mr>
                            <m:m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23</m:t>
                                    </m:r>
                                  </m:sub>
                                </m:sSub>
                              </m:e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4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14</m:t>
                                    </m:r>
                                  </m:sub>
                                </m:sSub>
                              </m:e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34</m:t>
                                    </m:r>
                                  </m:sub>
                                </m:sSub>
                              </m:e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GB" dirty="0"/>
              </a:p>
              <a:p>
                <a:pPr marL="0" indent="0">
                  <a:buNone/>
                  <a:tabLst>
                    <a:tab pos="8789988" algn="l"/>
                  </a:tabLst>
                </a:pPr>
                <a:endParaRPr lang="en-GB" dirty="0"/>
              </a:p>
              <a:p>
                <a:pPr marL="0" indent="0">
                  <a:buNone/>
                  <a:tabLst>
                    <a:tab pos="8789988" algn="l"/>
                  </a:tabLst>
                </a:pPr>
                <a:endParaRPr lang="en-GB" b="1" dirty="0"/>
              </a:p>
              <a:p>
                <a:pPr marL="0" indent="0">
                  <a:buNone/>
                  <a:tabLst>
                    <a:tab pos="8789988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4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m:rPr>
                                    <m:brk m:alnAt="7"/>
                                  </m:rPr>
                                  <a:rPr lang="en-GB" i="1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12</m:t>
                                    </m:r>
                                  </m:sub>
                                </m:sSub>
                              </m:e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14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</m:e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14</m:t>
                                    </m:r>
                                  </m:sub>
                                </m:sSub>
                              </m:e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</m:mr>
                            <m:m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14</m:t>
                                    </m:r>
                                  </m:sub>
                                </m:sSub>
                              </m:e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12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14</m:t>
                                    </m:r>
                                  </m:sub>
                                </m:sSub>
                              </m:e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12</m:t>
                                    </m:r>
                                  </m:sub>
                                </m:sSub>
                              </m:e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GB" dirty="0"/>
              </a:p>
              <a:p>
                <a:pPr>
                  <a:tabLst>
                    <a:tab pos="8789988" algn="l"/>
                  </a:tabLst>
                </a:pPr>
                <a:endParaRPr lang="en-GB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0C6CC29E-1523-1968-2DA1-0B10D6698222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t="-77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4709043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E9CC6B-471A-33DD-8095-5ECA5CA735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634E4F-B7AC-D69C-231E-C45AEBA9B5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Rat-Race Junction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B38A20A-5B44-42AD-63AE-9E678AA092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B5D248-1B40-72E9-09FD-2CC7C629F6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- 10/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CC60DFB-C884-9151-C02D-1CDEB402044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0"/>
                <a:ext cx="10972800" cy="4979503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It is also called as hybrid ring, primarily used for signal splitting or combining, phase shifting and mixing application.</a:t>
                </a:r>
              </a:p>
              <a:p>
                <a:r>
                  <a:rPr lang="en-GB" dirty="0"/>
                  <a:t>It has four ports, each port is placed at one-quarter wavelength </a:t>
                </a:r>
                <a14:m>
                  <m:oMath xmlns:m="http://schemas.openxmlformats.org/officeDocument/2006/math">
                    <m:r>
                      <a:rPr lang="en-GB">
                        <a:latin typeface="Cambria Math" panose="02040503050406030204" pitchFamily="18" charset="0"/>
                      </a:rPr>
                      <m:t>(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</a:rPr>
                          <m:t>𝜆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/>
                  <a:t> away from each port around the top half of the ring. </a:t>
                </a:r>
              </a:p>
              <a:p>
                <a:r>
                  <a:rPr lang="en-GB" dirty="0"/>
                  <a:t>In the bottom half of the ring the ports are at a distance of three-quarter wavelength </a:t>
                </a:r>
                <a14:m>
                  <m:oMath xmlns:m="http://schemas.openxmlformats.org/officeDocument/2006/math">
                    <m:r>
                      <a:rPr lang="en-GB" smtClean="0">
                        <a:latin typeface="Cambria Math" panose="02040503050406030204" pitchFamily="18" charset="0"/>
                      </a:rPr>
                      <m:t>(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𝜆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4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/>
                  <a:t>.</a:t>
                </a:r>
              </a:p>
              <a:p>
                <a:r>
                  <a:rPr lang="en-GB" dirty="0"/>
                  <a:t>The total circumference of the ring is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𝜆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en-GB" dirty="0"/>
                  <a:t> 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CC60DFB-C884-9151-C02D-1CDEB402044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0"/>
                <a:ext cx="10972800" cy="4979503"/>
              </a:xfrm>
              <a:blipFill>
                <a:blip r:embed="rId3"/>
                <a:stretch>
                  <a:fillRect l="-1000" t="-2083" r="-11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6778694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E9CC6B-471A-33DD-8095-5ECA5CA735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634E4F-B7AC-D69C-231E-C45AEBA9B5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Rat-Race Junction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B38A20A-5B44-42AD-63AE-9E678AA092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B5D248-1B40-72E9-09FD-2CC7C629F6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- 10/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CC60DFB-C884-9151-C02D-1CDEB40204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979503"/>
          </a:xfrm>
        </p:spPr>
        <p:txBody>
          <a:bodyPr>
            <a:normAutofit/>
          </a:bodyPr>
          <a:lstStyle/>
          <a:p>
            <a:r>
              <a:rPr lang="en-GB" dirty="0"/>
              <a:t>One input port where the signal is given as input.</a:t>
            </a:r>
          </a:p>
          <a:p>
            <a:r>
              <a:rPr lang="en-GB" dirty="0"/>
              <a:t>Two output ports that provide signals with specific phase relationships (usually 0 and 180 degrees relative to each other). </a:t>
            </a:r>
          </a:p>
          <a:p>
            <a:r>
              <a:rPr lang="en-GB" dirty="0"/>
              <a:t>An isolated port which receives minimal or no power.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15526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E9CC6B-471A-33DD-8095-5ECA5CA735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634E4F-B7AC-D69C-231E-C45AEBA9B5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Rat-Race Junction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B38A20A-5B44-42AD-63AE-9E678AA092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B5D248-1B40-72E9-09FD-2CC7C629F6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- 10/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CC60DFB-C884-9151-C02D-1CDEB40204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1302448" cy="4691269"/>
          </a:xfrm>
        </p:spPr>
        <p:txBody>
          <a:bodyPr>
            <a:normAutofit/>
          </a:bodyPr>
          <a:lstStyle/>
          <a:p>
            <a:r>
              <a:rPr lang="en-GB" dirty="0"/>
              <a:t>When an input is fed into port 1, it splits equally  in clockwise and anticlockwise direction into port 2 and port 4 and no signal at port 3.</a:t>
            </a:r>
          </a:p>
          <a:p>
            <a:r>
              <a:rPr lang="en-GB" dirty="0"/>
              <a:t>When an input is fed into port 2, signal is divided between port 1 and port 3, but no signal at port 4.</a:t>
            </a:r>
          </a:p>
          <a:p>
            <a:r>
              <a:rPr lang="en-GB" dirty="0"/>
              <a:t>When an input is fed into port 3, signal is divided between port 2 and port 4, but no signal at port 1.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969111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E9CC6B-471A-33DD-8095-5ECA5CA735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634E4F-B7AC-D69C-231E-C45AEBA9B5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Rat-Race Junction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B38A20A-5B44-42AD-63AE-9E678AA092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B5D248-1B40-72E9-09FD-2CC7C629F6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- 10/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CC60DFB-C884-9151-C02D-1CDEB40204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922AD58-B68F-BC3C-01E1-A7C58749D2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47987" y="1519840"/>
            <a:ext cx="6296025" cy="4714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145684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E9CC6B-471A-33DD-8095-5ECA5CA735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634E4F-B7AC-D69C-231E-C45AEBA9B5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Rat-Race Junction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B38A20A-5B44-42AD-63AE-9E678AA092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B5D248-1B40-72E9-09FD-2CC7C629F6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- 10/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CC60DFB-C884-9151-C02D-1CDEB402044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>
                  <a:tabLst>
                    <a:tab pos="8789988" algn="l"/>
                  </a:tabLst>
                </a:pPr>
                <a:r>
                  <a:rPr lang="en-GB" sz="2800" dirty="0"/>
                  <a:t>All the 4 ports are perfectly matched,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sSub>
                          <m:sSubPr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800" i="1">
                                <a:latin typeface="Cambria Math" panose="02040503050406030204" pitchFamily="18" charset="0"/>
                              </a:rPr>
                              <m:t>𝑆</m:t>
                            </m:r>
                          </m:e>
                          <m:sub>
                            <m:r>
                              <a:rPr lang="en-GB" sz="2800" b="0" i="1" smtClean="0">
                                <a:latin typeface="Cambria Math" panose="02040503050406030204" pitchFamily="18" charset="0"/>
                              </a:rPr>
                              <m:t>11</m:t>
                            </m:r>
                          </m:sub>
                        </m:sSub>
                        <m:r>
                          <a:rPr lang="en-GB" sz="2800" i="1">
                            <a:latin typeface="Cambria Math" panose="02040503050406030204" pitchFamily="18" charset="0"/>
                          </a:rPr>
                          <m:t>=</m:t>
                        </m:r>
                        <m:sSub>
                          <m:sSubPr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800" i="1">
                                <a:latin typeface="Cambria Math" panose="02040503050406030204" pitchFamily="18" charset="0"/>
                              </a:rPr>
                              <m:t>𝑆</m:t>
                            </m:r>
                          </m:e>
                          <m:sub>
                            <m:r>
                              <a:rPr lang="en-GB" sz="2800" b="0" i="1" smtClean="0">
                                <a:latin typeface="Cambria Math" panose="02040503050406030204" pitchFamily="18" charset="0"/>
                              </a:rPr>
                              <m:t>22</m:t>
                            </m:r>
                          </m:sub>
                        </m:sSub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33</m:t>
                        </m:r>
                      </m:sub>
                    </m:sSub>
                    <m:r>
                      <a:rPr lang="en-GB" sz="2800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28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44</m:t>
                        </m:r>
                      </m:sub>
                    </m:sSub>
                    <m:r>
                      <a:rPr lang="en-GB" sz="2800" b="0" i="1" smtClean="0"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endParaRPr lang="en-GB" sz="2800" b="0" dirty="0"/>
              </a:p>
              <a:p>
                <a:pPr>
                  <a:tabLst>
                    <a:tab pos="8789988" algn="l"/>
                  </a:tabLst>
                </a:pPr>
                <a:r>
                  <a:rPr lang="en-GB" dirty="0"/>
                  <a:t>P</a:t>
                </a:r>
                <a:r>
                  <a:rPr lang="en-GB" sz="2800" dirty="0"/>
                  <a:t>ort 1 and port 3 are isolated;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13</m:t>
                        </m:r>
                      </m:sub>
                    </m:sSub>
                    <m:r>
                      <a:rPr lang="en-GB" sz="2800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28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31</m:t>
                        </m:r>
                      </m:sub>
                    </m:sSub>
                    <m:r>
                      <a:rPr lang="en-GB" sz="2800" b="0" i="1" smtClean="0"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endParaRPr lang="en-GB" sz="2800" b="0" dirty="0"/>
              </a:p>
              <a:p>
                <a:pPr>
                  <a:tabLst>
                    <a:tab pos="8789988" algn="l"/>
                  </a:tabLst>
                </a:pPr>
                <a:r>
                  <a:rPr lang="en-GB" dirty="0"/>
                  <a:t>Port 2 and port 4 are isolated;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24</m:t>
                        </m:r>
                      </m:sub>
                    </m:sSub>
                    <m:r>
                      <a:rPr lang="en-GB" sz="2800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28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  <m:sub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42</m:t>
                        </m:r>
                      </m:sub>
                    </m:sSub>
                    <m:r>
                      <a:rPr lang="en-GB" sz="2800" b="0" i="1" smtClean="0"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endParaRPr lang="en-GB" sz="2800" b="0" dirty="0"/>
              </a:p>
              <a:p>
                <a:pPr>
                  <a:tabLst>
                    <a:tab pos="8789988" algn="l"/>
                  </a:tabLst>
                </a:pPr>
                <a:r>
                  <a:rPr lang="en-GB" sz="2800" dirty="0"/>
                  <a:t>According to symmetry</a:t>
                </a:r>
              </a:p>
              <a:p>
                <a:pPr marL="0" indent="0">
                  <a:buNone/>
                  <a:tabLst>
                    <a:tab pos="8789988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i="1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en-GB" sz="2800" i="1">
                              <a:latin typeface="Cambria Math" panose="02040503050406030204" pitchFamily="18" charset="0"/>
                            </a:rPr>
                            <m:t>12</m:t>
                          </m:r>
                        </m:sub>
                      </m:sSub>
                      <m:r>
                        <a:rPr lang="en-GB" sz="2800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i="1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en-GB" sz="2800" i="1">
                              <a:latin typeface="Cambria Math" panose="02040503050406030204" pitchFamily="18" charset="0"/>
                            </a:rPr>
                            <m:t>21</m:t>
                          </m:r>
                        </m:sub>
                      </m:sSub>
                      <m:r>
                        <a:rPr lang="en-GB" sz="2800" i="1">
                          <a:latin typeface="Cambria Math" panose="02040503050406030204" pitchFamily="18" charset="0"/>
                        </a:rPr>
                        <m:t>; </m:t>
                      </m:r>
                      <m:sSub>
                        <m:sSubPr>
                          <m:ctrlPr>
                            <a:rPr lang="en-GB" sz="2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i="1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en-GB" sz="2800" i="1">
                              <a:latin typeface="Cambria Math" panose="02040503050406030204" pitchFamily="18" charset="0"/>
                            </a:rPr>
                            <m:t>13</m:t>
                          </m:r>
                        </m:sub>
                      </m:sSub>
                      <m:r>
                        <a:rPr lang="en-GB" sz="2800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i="1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en-GB" sz="2800" i="1">
                              <a:latin typeface="Cambria Math" panose="02040503050406030204" pitchFamily="18" charset="0"/>
                            </a:rPr>
                            <m:t>31</m:t>
                          </m:r>
                        </m:sub>
                      </m:sSub>
                      <m:r>
                        <a:rPr lang="en-GB" sz="2800" i="1">
                          <a:latin typeface="Cambria Math" panose="02040503050406030204" pitchFamily="18" charset="0"/>
                        </a:rPr>
                        <m:t>;</m:t>
                      </m:r>
                      <m:sSub>
                        <m:sSubPr>
                          <m:ctrlPr>
                            <a:rPr lang="en-GB" sz="2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i="1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en-GB" sz="2800" i="1">
                              <a:latin typeface="Cambria Math" panose="02040503050406030204" pitchFamily="18" charset="0"/>
                            </a:rPr>
                            <m:t>14</m:t>
                          </m:r>
                        </m:sub>
                      </m:sSub>
                      <m:r>
                        <a:rPr lang="en-GB" sz="2800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i="1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en-GB" sz="2800" i="1">
                              <a:latin typeface="Cambria Math" panose="02040503050406030204" pitchFamily="18" charset="0"/>
                            </a:rPr>
                            <m:t>41</m:t>
                          </m:r>
                        </m:sub>
                      </m:sSub>
                      <m:r>
                        <a:rPr lang="en-GB" sz="2800" i="1">
                          <a:latin typeface="Cambria Math" panose="02040503050406030204" pitchFamily="18" charset="0"/>
                        </a:rPr>
                        <m:t>;</m:t>
                      </m:r>
                      <m:sSub>
                        <m:sSubPr>
                          <m:ctrlPr>
                            <a:rPr lang="en-GB" sz="2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i="1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en-GB" sz="2800" i="1">
                              <a:latin typeface="Cambria Math" panose="02040503050406030204" pitchFamily="18" charset="0"/>
                            </a:rPr>
                            <m:t>23</m:t>
                          </m:r>
                        </m:sub>
                      </m:sSub>
                      <m:r>
                        <a:rPr lang="en-GB" sz="2800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i="1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en-GB" sz="2800" i="1">
                              <a:latin typeface="Cambria Math" panose="02040503050406030204" pitchFamily="18" charset="0"/>
                            </a:rPr>
                            <m:t>32</m:t>
                          </m:r>
                        </m:sub>
                      </m:sSub>
                      <m:r>
                        <a:rPr lang="en-GB" sz="2800" i="1">
                          <a:latin typeface="Cambria Math" panose="02040503050406030204" pitchFamily="18" charset="0"/>
                        </a:rPr>
                        <m:t>;</m:t>
                      </m:r>
                      <m:sSub>
                        <m:sSubPr>
                          <m:ctrlPr>
                            <a:rPr lang="en-GB" sz="2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i="1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en-GB" sz="2800" i="1">
                              <a:latin typeface="Cambria Math" panose="02040503050406030204" pitchFamily="18" charset="0"/>
                            </a:rPr>
                            <m:t>24</m:t>
                          </m:r>
                        </m:sub>
                      </m:sSub>
                      <m:r>
                        <a:rPr lang="en-GB" sz="2800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i="1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en-GB" sz="2800" i="1">
                              <a:latin typeface="Cambria Math" panose="02040503050406030204" pitchFamily="18" charset="0"/>
                            </a:rPr>
                            <m:t>42</m:t>
                          </m:r>
                        </m:sub>
                      </m:sSub>
                      <m:r>
                        <m:rPr>
                          <m:nor/>
                        </m:rPr>
                        <a:rPr lang="en-GB" sz="2800" dirty="0"/>
                        <m:t>; </m:t>
                      </m:r>
                      <m:sSub>
                        <m:sSubPr>
                          <m:ctrlPr>
                            <a:rPr lang="en-GB" sz="2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i="1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en-GB" sz="2800" i="1">
                              <a:latin typeface="Cambria Math" panose="02040503050406030204" pitchFamily="18" charset="0"/>
                            </a:rPr>
                            <m:t>34</m:t>
                          </m:r>
                        </m:sub>
                      </m:sSub>
                      <m:r>
                        <a:rPr lang="en-GB" sz="2800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8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i="1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en-GB" sz="2800" i="1">
                              <a:latin typeface="Cambria Math" panose="02040503050406030204" pitchFamily="18" charset="0"/>
                            </a:rPr>
                            <m:t>43</m:t>
                          </m:r>
                        </m:sub>
                      </m:sSub>
                      <m:r>
                        <a:rPr lang="en-GB" sz="2800" i="1">
                          <a:latin typeface="Cambria Math" panose="02040503050406030204" pitchFamily="18" charset="0"/>
                        </a:rPr>
                        <m:t>;</m:t>
                      </m:r>
                    </m:oMath>
                  </m:oMathPara>
                </a14:m>
                <a:endParaRPr lang="en-GB" sz="2800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CC60DFB-C884-9151-C02D-1CDEB402044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1000" t="-26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7096848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E9CC6B-471A-33DD-8095-5ECA5CA735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634E4F-B7AC-D69C-231E-C45AEBA9B5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Rat-Race Junction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B38A20A-5B44-42AD-63AE-9E678AA092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B5D248-1B40-72E9-09FD-2CC7C629F6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- 10/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CC60DFB-C884-9151-C02D-1CDEB402044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  <a:tabLst>
                    <a:tab pos="8789988" algn="l"/>
                  </a:tabLst>
                </a:pPr>
                <a:endParaRPr lang="en-GB" i="1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  <a:tabLst>
                    <a:tab pos="8789988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4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11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12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13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14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21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22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23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24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31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32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33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34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41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42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43</m:t>
                                    </m:r>
                                  </m:sub>
                                </m:sSub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44</m:t>
                                    </m:r>
                                  </m:sub>
                                </m:sSub>
                              </m:e>
                            </m:mr>
                          </m:m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m>
                            <m:mPr>
                              <m:mcs>
                                <m:mc>
                                  <m:mcPr>
                                    <m:count m:val="4"/>
                                    <m:mcJc m:val="center"/>
                                  </m:mcPr>
                                </m:mc>
                              </m:mcs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mPr>
                            <m:mr>
                              <m:e>
                                <m:r>
                                  <m:rPr>
                                    <m:brk m:alnAt="7"/>
                                  </m:rPr>
                                  <a:rPr lang="en-GB" i="1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12</m:t>
                                    </m:r>
                                  </m:sub>
                                </m:sSub>
                              </m:e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14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12</m:t>
                                    </m:r>
                                  </m:sub>
                                </m:sSub>
                              </m:e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23</m:t>
                                    </m:r>
                                  </m:sub>
                                </m:sSub>
                              </m:e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</m:mr>
                            <m:m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23</m:t>
                                    </m:r>
                                  </m:sub>
                                </m:sSub>
                              </m:e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34</m:t>
                                    </m:r>
                                  </m:sub>
                                </m:sSub>
                              </m:e>
                            </m:mr>
                            <m:m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14</m:t>
                                    </m:r>
                                  </m:sub>
                                </m:sSub>
                              </m:e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𝑠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34</m:t>
                                    </m:r>
                                  </m:sub>
                                </m:sSub>
                              </m:e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e>
                            </m:mr>
                          </m:m>
                        </m:e>
                      </m:d>
                    </m:oMath>
                  </m:oMathPara>
                </a14:m>
                <a:endParaRPr lang="en-GB" dirty="0"/>
              </a:p>
              <a:p>
                <a:pPr marL="0" indent="0">
                  <a:buNone/>
                  <a:tabLst>
                    <a:tab pos="8789988" algn="l"/>
                  </a:tabLst>
                </a:pPr>
                <a:endParaRPr lang="en-GB" dirty="0"/>
              </a:p>
              <a:p>
                <a:pPr marL="0" indent="0">
                  <a:buNone/>
                  <a:tabLst>
                    <a:tab pos="8789988" algn="l"/>
                  </a:tabLst>
                </a:pPr>
                <a:endParaRPr lang="en-GB" b="1" dirty="0"/>
              </a:p>
              <a:p>
                <a:pPr marL="0" indent="0">
                  <a:buNone/>
                  <a:tabLst>
                    <a:tab pos="8789988" algn="l"/>
                  </a:tabLst>
                </a:pPr>
                <a:endParaRPr lang="en-GB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CC60DFB-C884-9151-C02D-1CDEB402044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5149934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- 10/ Advanced RF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593883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documentManagement/types"/>
    <ds:schemaRef ds:uri="http://purl.org/dc/terms/"/>
    <ds:schemaRef ds:uri="http://schemas.microsoft.com/office/2006/metadata/properties"/>
    <ds:schemaRef ds:uri="303dbf9b-b85b-46a0-94f1-894078c07ecd"/>
    <ds:schemaRef ds:uri="http://purl.org/dc/elements/1.1/"/>
    <ds:schemaRef ds:uri="211f9404-bca0-4bcf-9c1d-965ccb6f8d2d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2129</Words>
  <Application>Microsoft Office PowerPoint</Application>
  <PresentationFormat>Widescreen</PresentationFormat>
  <Paragraphs>341</Paragraphs>
  <Slides>36</Slides>
  <Notes>35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36</vt:i4>
      </vt:variant>
    </vt:vector>
  </HeadingPairs>
  <TitlesOfParts>
    <vt:vector size="61" baseType="lpstr">
      <vt:lpstr>Arial</vt:lpstr>
      <vt:lpstr>Calibri</vt:lpstr>
      <vt:lpstr>Calibri Light</vt:lpstr>
      <vt:lpstr>Cambria Math</vt:lpstr>
      <vt:lpstr>Times New Roman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Learning Outcome</vt:lpstr>
      <vt:lpstr>E- Plane Tee</vt:lpstr>
      <vt:lpstr>E- Plane Tee</vt:lpstr>
      <vt:lpstr>E- Plane Tee</vt:lpstr>
      <vt:lpstr>E- Plane Tee</vt:lpstr>
      <vt:lpstr>E- Plane Tee</vt:lpstr>
      <vt:lpstr>E- Plane Tee</vt:lpstr>
      <vt:lpstr>E- Plane Tee</vt:lpstr>
      <vt:lpstr>E- Plane Tee</vt:lpstr>
      <vt:lpstr>H- Plane Tee</vt:lpstr>
      <vt:lpstr>H- Plane Tee</vt:lpstr>
      <vt:lpstr>H- Plane Tee</vt:lpstr>
      <vt:lpstr>H- Plane Tee</vt:lpstr>
      <vt:lpstr>H- Plane Tee</vt:lpstr>
      <vt:lpstr>H- Plane Tee</vt:lpstr>
      <vt:lpstr>H- Plane Tee</vt:lpstr>
      <vt:lpstr>H- Plane Tee</vt:lpstr>
      <vt:lpstr>Magic Tee</vt:lpstr>
      <vt:lpstr>Magic Tee</vt:lpstr>
      <vt:lpstr>Magic Tee</vt:lpstr>
      <vt:lpstr>Magic Tee</vt:lpstr>
      <vt:lpstr>Magic Tee</vt:lpstr>
      <vt:lpstr>4 port Directional Coupler</vt:lpstr>
      <vt:lpstr>4 port Directional Coupler</vt:lpstr>
      <vt:lpstr>4 port Directional Coupler</vt:lpstr>
      <vt:lpstr>4 port Directional Coupler</vt:lpstr>
      <vt:lpstr>4 port Directional Coupler</vt:lpstr>
      <vt:lpstr>Rat-Race Junction</vt:lpstr>
      <vt:lpstr>Rat-Race Junction</vt:lpstr>
      <vt:lpstr>Rat-Race Junction</vt:lpstr>
      <vt:lpstr>Rat-Race Junction</vt:lpstr>
      <vt:lpstr>Rat-Race Junction</vt:lpstr>
      <vt:lpstr>Rat-Race Junction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125</cp:revision>
  <dcterms:created xsi:type="dcterms:W3CDTF">2021-03-09T15:35:42Z</dcterms:created>
  <dcterms:modified xsi:type="dcterms:W3CDTF">2024-04-19T08:08:58Z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