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24CB17-AA31-462D-B285-84D711B44DCE}" v="1" dt="2025-05-04T15:03:10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1EC32-DAAA-4BA3-BFE2-46465A5E7CDB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CAA5-776F-4CA3-8B0E-E579C2893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0A7BB-0033-4A7A-9D4E-15AF92BBD9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75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77CBF-A5AC-32DF-190A-1DB0F0F9C4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2EDA5-A94A-063F-F599-E5391DCC69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356C9-A701-0C82-38CC-ECE9F6B55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6869D-C940-47FC-4AD9-C165619DF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58BE6-5224-B5DE-29BC-D15C75EAC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45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8A3A1-F1A1-5624-BC64-13F02BC24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CDA22-0567-EDD3-A49A-F0E615C40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C84DA-62BE-51D1-2413-81FE7FA79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2EB8C-6583-C7FC-E8FB-DF9EAAAA1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B9876-43F5-D079-34C1-75B65E916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52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A6C68-1D53-2963-EF88-77E74649D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8BD68-C28C-ED28-2AAD-C2390FBE3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1A79F-9FBC-25D1-AE45-864919759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670FD-11B1-E1FF-63D2-7FA3AF0D3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C2D24-7B5F-8830-4177-A345A5E19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12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601E2-673C-1662-6A40-D9375DB3C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20FE-926A-C1F9-4D1D-EDFE3D00F8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2A844-9ACE-BC21-BBBB-6EDA8E353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96B123-DE2D-3F53-1BBD-4A660386F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442453-8110-856F-F123-BDC12EC89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0B0F4-0F03-668E-CB45-F57851820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534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7C744-E5FA-B79C-4CA4-C2A1C27A8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70FB19-B70F-736F-4458-7182F6604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EA071-FD82-B293-60A7-2C95D95642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8B4DAE-071D-D149-5A43-9825A909F5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A190B8-6CED-7CF3-A120-62D09FE645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937039-0313-408C-044F-F53235BCE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8222BE-E656-0430-6208-A1EFA27AF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96679-E1CB-C412-463A-981B567A9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9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B52C3-C387-2B95-FBFC-20BF7725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D5D88B-485A-B9D0-9744-2DE560098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B25853-E9E5-4A41-1B90-5EE5CFB93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254293-0E82-F99D-6953-0D2B35E3C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59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AB4924-94F0-2200-AB83-220914758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B66005-AF8A-DC98-2670-48D658C31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91D252-7234-C6E5-472A-9A9C9AA99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721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8A67-F057-D36A-082F-7C0BCCD0F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4C412-80C5-1CBE-A35B-AC6F55CC3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FE5EC8-3D62-4E3D-4771-FB75CB019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CCDD1-4109-5BE8-9938-E462A98AE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237BA-22E8-D7C3-FDCE-3C9C48518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C7A6A-0DE2-55FC-7F4B-13DEF45CC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499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9B272-0CF1-56E7-33D8-7551E219E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56C805-1F23-33C2-B3EB-C8FB0FE66B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E9E24-C6E0-33B4-7F49-DB83C15B9D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BD5BB-C0E5-E2B6-AB59-949171B39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2AB02-2123-07B5-AF58-2B39E7FBC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227E2-B47F-9749-D51B-9B85C4B7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36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869D-23CE-45CD-C834-A514E2754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31B13C-585A-40F7-5F7F-472E8B87E6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F1F10-1657-5683-4EC8-915B881A4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FA7BE-E235-59AF-9C9A-2BED091B8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F62B7-C2A2-E5BD-D035-FC0B12C3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355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C2DCA5-88C4-EA73-17CC-EB007A76FE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124CAA-F280-1F2F-83B1-4B9109269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D3880-BE76-5134-4383-53E0A7D49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BADB0-EC53-8AFD-97ED-8DD2B7691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FD572-D296-733D-EE26-BDCF42934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619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987CF4-BA30-7F57-5F81-D2E7A9C5F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A2D2F3-4AF4-FC3A-1F65-A0F513F2DA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84819-D65A-A5B2-12B6-61E217D163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689822-04F2-481C-894F-08B4446BAE39}" type="datetimeFigureOut">
              <a:rPr lang="en-GB" smtClean="0"/>
              <a:t>04/05/2025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FCE7B-88A9-0A9E-A6C9-65BEA0264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EE22-BCCD-9BEB-C8B4-F6B2849B60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2AE121-A89E-45BC-803A-C485805BA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59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house with a large pink object in front of it&#10;&#10;AI-generated content may be incorrect.">
            <a:extLst>
              <a:ext uri="{FF2B5EF4-FFF2-40B4-BE49-F238E27FC236}">
                <a16:creationId xmlns:a16="http://schemas.microsoft.com/office/drawing/2014/main" id="{EEF86DD2-885C-AAA9-947D-0F6B5A68E4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09070" y="10"/>
            <a:ext cx="7582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1BEE1-F983-B8AE-AEB6-3853445A7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3573205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Developing Restaurant Management at Llwyn Country House</a:t>
            </a:r>
            <a:b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Subtitle</a:t>
            </a: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Addressing Macro-Environmental Challenges in HR Management at Llwyn Country House</a:t>
            </a:r>
            <a:b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03877C-3952-7497-25CC-D585FD25B5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BMGM 5004 – Developing    Restaurant Management </a:t>
            </a:r>
          </a:p>
          <a:p>
            <a:endParaRPr lang="en-GB" sz="1800" dirty="0">
              <a:solidFill>
                <a:srgbClr val="40404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Dumitru </a:t>
            </a:r>
            <a:r>
              <a:rPr lang="en-GB" sz="1800" dirty="0" err="1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Cojocariu</a:t>
            </a: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5/5/2025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5641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ouse with a patio and a table&#10;&#10;AI-generated content may be incorrect.">
            <a:extLst>
              <a:ext uri="{FF2B5EF4-FFF2-40B4-BE49-F238E27FC236}">
                <a16:creationId xmlns:a16="http://schemas.microsoft.com/office/drawing/2014/main" id="{861D7CF2-5D78-2B48-5714-896238875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1934" y="10"/>
            <a:ext cx="783006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17AA3D-8FD6-7FA7-7C3F-34DDCBB1E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405" y="321276"/>
            <a:ext cx="3067833" cy="1964724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 &amp; Background</a:t>
            </a:r>
            <a:br>
              <a:rPr lang="en-GB" sz="11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D54B6D-46B3-A8B0-63C8-72B09A93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703" y="1841157"/>
            <a:ext cx="3682313" cy="5016843"/>
          </a:xfrm>
        </p:spPr>
        <p:txBody>
          <a:bodyPr anchor="t">
            <a:normAutofit lnSpcReduction="1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Llwyn Country House: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Fine dining and events venue in rural Wales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Services: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Seasonal menus, weddings, a la carte, breakfast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HR Challenges: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Staff shortages (noted in breakfast shift)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turnover due to remote location and seasonal nature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Career development and training gaps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Focus: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Impact of macro-environmental factors (PESTLE) on HR management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606893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2C23F-A610-A48A-4307-CC99C11E9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Political and Legal Factors (PESTLE)</a:t>
            </a:r>
            <a:endParaRPr lang="en-GB" sz="3200" dirty="0"/>
          </a:p>
        </p:txBody>
      </p:sp>
      <p:pic>
        <p:nvPicPr>
          <p:cNvPr id="5" name="Content Placeholder 4" descr="A flag next to a flag&#10;&#10;AI-generated content may be incorrect.">
            <a:extLst>
              <a:ext uri="{FF2B5EF4-FFF2-40B4-BE49-F238E27FC236}">
                <a16:creationId xmlns:a16="http://schemas.microsoft.com/office/drawing/2014/main" id="{607F5969-A38D-9879-2ADA-561E11A9F2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70AF69FC-B90F-8099-580D-03B1F998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 fontScale="70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Brexit Impact: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Reduced access to EU labour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Visa complexities for seasonal/foreign staff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Legal Constraints: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Post-Brexit immigration policies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Increased paperwork and recruitment delays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 for Llwyn: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 to recruit locally and invest in skill development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03127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62ED9-2CEA-A184-350F-764EADA26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and Environmental Factors (PESTLE)</a:t>
            </a: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D899D3-127D-D24E-1872-F3E72B088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anchor="t">
            <a:normAutofit fontScale="55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9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Inflationary Pressure: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Wage competition in hospitality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Menu price adjustments based on supplier costs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9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 Expectations: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Pressure to reduce food waste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 for efficient inventory systems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9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Implication: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Adapt pricing strategies and align stock management with sustainability</a:t>
            </a:r>
            <a:endParaRPr lang="en-GB" sz="2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pic>
        <p:nvPicPr>
          <p:cNvPr id="5" name="Content Placeholder 4" descr="A group of people putting their hands together">
            <a:extLst>
              <a:ext uri="{FF2B5EF4-FFF2-40B4-BE49-F238E27FC236}">
                <a16:creationId xmlns:a16="http://schemas.microsoft.com/office/drawing/2014/main" id="{33041D47-96A3-7337-7213-C4D7A290F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75933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016C1-D653-FF18-90B8-C6D3B3CA2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and Technological Factors (PESTLE)</a:t>
            </a:r>
            <a:endParaRPr lang="en-GB" sz="3200" dirty="0"/>
          </a:p>
        </p:txBody>
      </p:sp>
      <p:pic>
        <p:nvPicPr>
          <p:cNvPr id="5" name="Content Placeholder 4" descr="A person wearing glasses and gloves working on a computer&#10;&#10;AI-generated content may be incorrect.">
            <a:extLst>
              <a:ext uri="{FF2B5EF4-FFF2-40B4-BE49-F238E27FC236}">
                <a16:creationId xmlns:a16="http://schemas.microsoft.com/office/drawing/2014/main" id="{76055985-3E8E-7B24-C4D6-DC246675E7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C3E797B-7F82-D4A0-3EAE-6EDFA0F01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 fontScale="70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Demographics: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Ageing workforce: skill gaps as older staff retire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Youth preferences: flexibility and purpose-driven roles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 in POS and recruitment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learning platforms for staff development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Upskilling needed; embrace technology to attract younger workforce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66991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5A7E6-4196-A592-9CAB-0E10F10B5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29" y="1"/>
            <a:ext cx="3546213" cy="164344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SWOT Analysis of the Llwyn Country House</a:t>
            </a:r>
            <a:endParaRPr lang="en-GB" sz="320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2975D25-3D8A-FA82-7F2E-DF236CBBA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84" y="1766812"/>
            <a:ext cx="3907358" cy="5091188"/>
          </a:xfrm>
        </p:spPr>
        <p:txBody>
          <a:bodyPr anchor="t">
            <a:normAutofit fontScale="55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3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 internal team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Efficient stock control using digital systems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3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Isolated location limits the labour pool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Overdependence on seasonal staff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3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Opportunities: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Partner with UWTSD and hospitality schools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AI tools (e.g., HireVue) to streamline hiring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3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Threats: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Urban competitors offer better wages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3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Rising cost of living</a:t>
            </a:r>
            <a:endParaRPr lang="en-GB" sz="3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pic>
        <p:nvPicPr>
          <p:cNvPr id="7" name="Content Placeholder 6" descr="A diagram of swot analysis&#10;&#10;AI-generated content may be incorrect.">
            <a:extLst>
              <a:ext uri="{FF2B5EF4-FFF2-40B4-BE49-F238E27FC236}">
                <a16:creationId xmlns:a16="http://schemas.microsoft.com/office/drawing/2014/main" id="{770A364E-CBA5-0AA3-328B-7E4CF860C0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2" r="984" b="-1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39182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4A93A-F9F0-D21D-E67C-37E0D13ED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 Examples of HR Innovation</a:t>
            </a: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347424-1270-22F7-1803-D6B8C3495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 fontScale="70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TRG Concessions: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AI chatbots speed up hiring (</a:t>
            </a:r>
            <a:r>
              <a:rPr lang="en-GB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BigHospitality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Miller &amp; Carter: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Loyalty bonuses and career development pathways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Independent Models: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Local partnerships with colleges for apprenticeships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 for Llwyn: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Customise these solutions for rural and small-scale operations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pic>
        <p:nvPicPr>
          <p:cNvPr id="5" name="Content Placeholder 4" descr="A diagram of a diagram&#10;&#10;AI-generated content may be incorrect.">
            <a:extLst>
              <a:ext uri="{FF2B5EF4-FFF2-40B4-BE49-F238E27FC236}">
                <a16:creationId xmlns:a16="http://schemas.microsoft.com/office/drawing/2014/main" id="{598A2192-3C8D-4AD0-F76C-9AE6482597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672" y="1315448"/>
            <a:ext cx="6389346" cy="4236414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5785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E5911-FF83-5C28-4B56-1CDF2972F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Style for HR Strategy</a:t>
            </a:r>
            <a:endParaRPr lang="en-GB" sz="3200" dirty="0"/>
          </a:p>
        </p:txBody>
      </p:sp>
      <p:pic>
        <p:nvPicPr>
          <p:cNvPr id="5" name="Content Placeholder 4" descr="A diagram of a leader">
            <a:extLst>
              <a:ext uri="{FF2B5EF4-FFF2-40B4-BE49-F238E27FC236}">
                <a16:creationId xmlns:a16="http://schemas.microsoft.com/office/drawing/2014/main" id="{B6D27AD1-0FB1-87A0-1E00-EC10ADDE1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43" r="12711" b="-1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3633A-DD6E-9550-EA36-02FAE918A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 fontScale="62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Transformational Leadership: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Observed during team meetings and shift briefings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Empowers staff with clear goals and mentoring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Actionable Tactics: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Set personal development plans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Include staff in decision-making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Impact: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Improved morale and engagement</a:t>
            </a:r>
            <a:endParaRPr lang="en-GB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67046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4BC7B-C7B4-AC69-F7AC-261E9244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Impacts on the F&amp;B Department</a:t>
            </a:r>
            <a:endParaRPr lang="en-GB" sz="3200" dirty="0"/>
          </a:p>
        </p:txBody>
      </p:sp>
      <p:pic>
        <p:nvPicPr>
          <p:cNvPr id="5" name="Content Placeholder 4" descr="A robot holding a tray of food&#10;&#10;AI-generated content may be incorrect.">
            <a:extLst>
              <a:ext uri="{FF2B5EF4-FFF2-40B4-BE49-F238E27FC236}">
                <a16:creationId xmlns:a16="http://schemas.microsoft.com/office/drawing/2014/main" id="{BC8D2703-7E38-5887-61A8-29F0308953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5609FDE-9CC5-B314-E83D-C1302CBAA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 in POS Systems: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Reduces order errors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Speeds up table service and improves experience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Pricing Strategy: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Menu revised in response to inflation trends and customer demand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Retention Tactics: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sz="2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Cross-training, development, and team building</a:t>
            </a:r>
            <a:endParaRPr lang="en-GB" sz="23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99860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1707D-B669-FD8A-E31B-2E71CB6F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Apprenticeship Programme: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Partner with UWTSD</a:t>
            </a:r>
            <a:b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Retention Strategies: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Flexible scheduling and loyalty bonuses</a:t>
            </a:r>
            <a:b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 Implementation: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HireVue, Flow Training, and AI stock tracking</a:t>
            </a:r>
            <a:b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Development: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Regular team reviews and feedback culture</a:t>
            </a:r>
            <a:b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running with a light bulb and rocket">
            <a:extLst>
              <a:ext uri="{FF2B5EF4-FFF2-40B4-BE49-F238E27FC236}">
                <a16:creationId xmlns:a16="http://schemas.microsoft.com/office/drawing/2014/main" id="{2DD29870-7AE1-6AC3-AB7A-8B5DD5554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657271"/>
            <a:ext cx="6894576" cy="3860962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9C9DBCB-144D-1961-1AE0-347BEBADC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Strategic Recommendations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31690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3E8AD-0F53-8146-003C-73A93C9E6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4332A29-5592-6CF3-F068-8F7B1A021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Macro-environmental trends shape HR at Llwyn</a:t>
            </a:r>
            <a:endParaRPr lang="en-GB" dirty="0">
              <a:effectLst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Proactive Response Needed:</a:t>
            </a:r>
            <a:endParaRPr lang="en-GB" dirty="0">
              <a:effectLst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Combine technology and leadership</a:t>
            </a:r>
            <a:endParaRPr lang="en-GB" dirty="0">
              <a:effectLst/>
            </a:endParaRP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Invest in long-term staff strategies</a:t>
            </a:r>
            <a:endParaRPr lang="en-GB" dirty="0">
              <a:effectLst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Final Thought: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With adaptive HR, Llwyn can thrive despite external pressures</a:t>
            </a:r>
            <a:endParaRPr lang="en-GB" dirty="0">
              <a:effectLst/>
            </a:endParaRPr>
          </a:p>
          <a:p>
            <a:endParaRPr lang="en-US" sz="2000" dirty="0"/>
          </a:p>
        </p:txBody>
      </p:sp>
      <p:pic>
        <p:nvPicPr>
          <p:cNvPr id="5" name="Content Placeholder 4" descr="A blue banner with white text">
            <a:extLst>
              <a:ext uri="{FF2B5EF4-FFF2-40B4-BE49-F238E27FC236}">
                <a16:creationId xmlns:a16="http://schemas.microsoft.com/office/drawing/2014/main" id="{AEA31711-F94B-B9B0-5BCC-55B1E1C3C2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672" y="1558284"/>
            <a:ext cx="6389346" cy="3750742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8211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F9C17D-3AB9-53ED-E09A-202CE8E575DC}"/>
              </a:ext>
            </a:extLst>
          </p:cNvPr>
          <p:cNvSpPr txBox="1"/>
          <p:nvPr/>
        </p:nvSpPr>
        <p:spPr>
          <a:xfrm>
            <a:off x="234779" y="691978"/>
            <a:ext cx="11714206" cy="6276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Big Hospitality. (2023) 'How TRG Concessions uses AI in recruitment'. </a:t>
            </a:r>
            <a:r>
              <a:rPr lang="en-GB" sz="12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BigHospitality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www.bighospitality.co.uk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Brown, D.R. (2019)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Restaurant Manager’s Handbook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Florida: Atlantic Publishing Group Inc.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Lasch, O. (2021)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Principles of Management: Practising Ethics, Responsibility, Sustainability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Johnston, R., Clark, G. and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Shulver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(2012)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 Operations Management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Pearson.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CIPD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 workforce trends 2023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www.cipd.co.uk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UWTSD (2024)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 Apprenticeship Scheme Overview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www.uwtsd.ac.uk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Flow Learning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Training Solutions for Hospitality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www.flowhospitalitytraining.co.uk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(2023) 'UK Inflation Rate Trends'. Available at: www.statista.com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HM Government (2022)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Post-Brexit Immigration Guidelines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www.gov.uk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Management (2023) 'Flexible work in hospitality: a solution to staffing crisis?'. Available at: www.peoplemanagement.co.uk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HireVue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 Interviewing in Hospitality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www.hirevue.com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BBC News (2023) 'Rural restaurant staff shortages deepen'. Available at: www.bbc.co.uk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ACAS (2022)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Managing Employee Retention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www.acas.org.uk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Mintel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Dining Out Review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www.mintel.com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Hospitality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Workforce Strategy Briefing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www.ukhospitality.org.uk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Guardian (2023) 'Impact of Brexit on hospitality jobs'. Available at: www.theguardian.com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LinkedIn (2022)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 Skills Gap Report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www.linkedin.com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Chartered Management Institute (2023)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in Hospitality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www.managers.org.uk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ONS (2023) 'UK Labour Market Overview'. Available at: www.ons.gov.uk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Restaurant Magazine (2023) 'AI Trends in F&amp;B'. Available at: www.restaurantonline.co.uk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83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918</Words>
  <Application>Microsoft Office PowerPoint</Application>
  <PresentationFormat>Widescreen</PresentationFormat>
  <Paragraphs>105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Aptos Display</vt:lpstr>
      <vt:lpstr>Arial</vt:lpstr>
      <vt:lpstr>Courier New</vt:lpstr>
      <vt:lpstr>Inter</vt:lpstr>
      <vt:lpstr>Symbol</vt:lpstr>
      <vt:lpstr>Times New Roman</vt:lpstr>
      <vt:lpstr>Office Theme</vt:lpstr>
      <vt:lpstr>Title: Developing Restaurant Management at Llwyn Country House Subtitle: Addressing Macro-Environmental Challenges in HR Management at Llwyn Country House  </vt:lpstr>
      <vt:lpstr> Introduction &amp; Background </vt:lpstr>
      <vt:lpstr>Political and Legal Factors (PESTLE)</vt:lpstr>
      <vt:lpstr>Economic and Environmental Factors (PESTLE)</vt:lpstr>
      <vt:lpstr>Social and Technological Factors (PESTLE)</vt:lpstr>
      <vt:lpstr>SWOT Analysis of the Llwyn Country House</vt:lpstr>
      <vt:lpstr>Industry Examples of HR Innovation</vt:lpstr>
      <vt:lpstr>Leadership Style for HR Strategy</vt:lpstr>
      <vt:lpstr>Impacts on the F&amp;B Department</vt:lpstr>
      <vt:lpstr>Apprenticeship Programme: Partner with UWTSD Retention Strategies: Flexible scheduling and loyalty bonuses Tech Implementation: HireVue, Flow Training, and AI stock tracking Leadership Development: Regular team reviews and feedback culture 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2025-05-04T15:03:10Z</dcterms:created>
  <dcterms:modified xsi:type="dcterms:W3CDTF">2025-05-04T15:03:18Z</dcterms:modified>
</cp:coreProperties>
</file>