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4" r:id="rId3"/>
    <p:sldId id="257" r:id="rId4"/>
    <p:sldId id="258" r:id="rId5"/>
    <p:sldId id="259" r:id="rId6"/>
    <p:sldId id="260" r:id="rId7"/>
    <p:sldId id="275" r:id="rId8"/>
    <p:sldId id="276" r:id="rId9"/>
    <p:sldId id="291" r:id="rId10"/>
    <p:sldId id="261" r:id="rId11"/>
    <p:sldId id="262" r:id="rId12"/>
    <p:sldId id="263" r:id="rId13"/>
    <p:sldId id="264" r:id="rId14"/>
    <p:sldId id="265" r:id="rId15"/>
    <p:sldId id="292" r:id="rId16"/>
    <p:sldId id="294" r:id="rId17"/>
    <p:sldId id="268" r:id="rId18"/>
    <p:sldId id="267" r:id="rId19"/>
    <p:sldId id="270" r:id="rId20"/>
    <p:sldId id="271" r:id="rId21"/>
    <p:sldId id="295" r:id="rId22"/>
    <p:sldId id="296" r:id="rId23"/>
    <p:sldId id="277" r:id="rId24"/>
    <p:sldId id="285" r:id="rId25"/>
    <p:sldId id="282" r:id="rId26"/>
    <p:sldId id="297" r:id="rId27"/>
    <p:sldId id="278" r:id="rId28"/>
    <p:sldId id="279" r:id="rId29"/>
    <p:sldId id="298" r:id="rId30"/>
    <p:sldId id="299" r:id="rId31"/>
    <p:sldId id="284" r:id="rId32"/>
    <p:sldId id="286" r:id="rId33"/>
    <p:sldId id="287" r:id="rId34"/>
    <p:sldId id="300" r:id="rId35"/>
    <p:sldId id="280" r:id="rId36"/>
    <p:sldId id="281" r:id="rId37"/>
    <p:sldId id="283" r:id="rId38"/>
    <p:sldId id="288" r:id="rId39"/>
    <p:sldId id="289" r:id="rId40"/>
    <p:sldId id="301"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72" y="28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EFE26E53-59C8-4727-8202-72A100FB564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B9481A58-3351-43AF-B6ED-630BAFD7665F}" type="slidenum">
              <a:rPr lang="en-GB" smtClean="0"/>
              <a:t>‹#›</a:t>
            </a:fld>
            <a:endParaRPr lang="en-GB"/>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FE26E53-59C8-4727-8202-72A100FB564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481A58-3351-43AF-B6ED-630BAFD7665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EFE26E53-59C8-4727-8202-72A100FB5648}" type="datetimeFigureOut">
              <a:rPr lang="en-GB" smtClean="0"/>
              <a:t>07/11/2016</a:t>
            </a:fld>
            <a:endParaRPr lang="en-GB"/>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481A58-3351-43AF-B6ED-630BAFD7665F}" type="slidenum">
              <a:rPr lang="en-GB" smtClean="0"/>
              <a:t>‹#›</a:t>
            </a:fld>
            <a:endParaRPr lang="en-GB"/>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FE26E53-59C8-4727-8202-72A100FB5648}"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481A58-3351-43AF-B6ED-630BAFD7665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FE26E53-59C8-4727-8202-72A100FB5648}" type="datetimeFigureOut">
              <a:rPr lang="en-GB" smtClean="0"/>
              <a:t>07/11/2016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481A58-3351-43AF-B6ED-630BAFD7665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FE26E53-59C8-4727-8202-72A100FB5648}" type="datetimeFigureOut">
              <a:rPr lang="en-GB" smtClean="0"/>
              <a:t>07/11/2016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481A58-3351-43AF-B6ED-630BAFD7665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EFE26E53-59C8-4727-8202-72A100FB5648}" type="datetimeFigureOut">
              <a:rPr lang="en-GB" smtClean="0"/>
              <a:t>07/11/2016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481A58-3351-43AF-B6ED-630BAFD7665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FE26E53-59C8-4727-8202-72A100FB5648}"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481A58-3351-43AF-B6ED-630BAFD7665F}" type="slidenum">
              <a:rPr lang="en-GB" smtClean="0"/>
              <a:t>‹#›</a:t>
            </a:fld>
            <a:endParaRPr lang="en-GB"/>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EFE26E53-59C8-4727-8202-72A100FB5648}" type="datetimeFigureOut">
              <a:rPr lang="en-GB" smtClean="0"/>
              <a:t>07/11/2016</a:t>
            </a:fld>
            <a:endParaRPr lang="en-GB"/>
          </a:p>
        </p:txBody>
      </p:sp>
      <p:sp>
        <p:nvSpPr>
          <p:cNvPr id="7" name="Slide Number Placeholder 6"/>
          <p:cNvSpPr>
            <a:spLocks noGrp="1"/>
          </p:cNvSpPr>
          <p:nvPr>
            <p:ph type="sldNum" sz="quarter" idx="12"/>
          </p:nvPr>
        </p:nvSpPr>
        <p:spPr/>
        <p:txBody>
          <a:bodyPr/>
          <a:lstStyle/>
          <a:p>
            <a:fld id="{B9481A58-3351-43AF-B6ED-630BAFD7665F}" type="slidenum">
              <a:rPr lang="en-GB" smtClean="0"/>
              <a:t>‹#›</a:t>
            </a:fld>
            <a:endParaRPr lang="en-GB"/>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FE26E53-59C8-4727-8202-72A100FB564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481A58-3351-43AF-B6ED-630BAFD7665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FE26E53-59C8-4727-8202-72A100FB564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481A58-3351-43AF-B6ED-630BAFD7665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EFE26E53-59C8-4727-8202-72A100FB5648}" type="datetimeFigureOut">
              <a:rPr lang="en-GB" smtClean="0"/>
              <a:t>07/11/2016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B9481A58-3351-43AF-B6ED-630BAFD7665F}" type="slidenum">
              <a:rPr lang="en-GB" smtClean="0"/>
              <a:t>‹#›</a:t>
            </a:fld>
            <a:endParaRPr lang="en-GB"/>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IAPT</a:t>
            </a:r>
            <a:endParaRPr lang="en-GB" dirty="0"/>
          </a:p>
        </p:txBody>
      </p:sp>
      <p:sp>
        <p:nvSpPr>
          <p:cNvPr id="2" name="Title 1"/>
          <p:cNvSpPr>
            <a:spLocks noGrp="1"/>
          </p:cNvSpPr>
          <p:nvPr>
            <p:ph type="ctrTitle"/>
          </p:nvPr>
        </p:nvSpPr>
        <p:spPr/>
        <p:txBody>
          <a:bodyPr/>
          <a:lstStyle/>
          <a:p>
            <a:r>
              <a:rPr lang="en-GB" dirty="0" smtClean="0"/>
              <a:t>Psychopathology and Treatments</a:t>
            </a:r>
            <a:endParaRPr lang="en-GB" dirty="0"/>
          </a:p>
        </p:txBody>
      </p:sp>
    </p:spTree>
    <p:extLst>
      <p:ext uri="{BB962C8B-B14F-4D97-AF65-F5344CB8AC3E}">
        <p14:creationId xmlns:p14="http://schemas.microsoft.com/office/powerpoint/2010/main" val="3358827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What treatments are available for people with mental ill-health?</a:t>
            </a:r>
          </a:p>
        </p:txBody>
      </p:sp>
    </p:spTree>
    <p:extLst>
      <p:ext uri="{BB962C8B-B14F-4D97-AF65-F5344CB8AC3E}">
        <p14:creationId xmlns:p14="http://schemas.microsoft.com/office/powerpoint/2010/main" val="2703078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 of Treatment </a:t>
            </a:r>
            <a:endParaRPr lang="en-GB" dirty="0"/>
          </a:p>
        </p:txBody>
      </p:sp>
      <p:sp>
        <p:nvSpPr>
          <p:cNvPr id="3" name="Content Placeholder 2"/>
          <p:cNvSpPr>
            <a:spLocks noGrp="1"/>
          </p:cNvSpPr>
          <p:nvPr>
            <p:ph idx="1"/>
          </p:nvPr>
        </p:nvSpPr>
        <p:spPr/>
        <p:txBody>
          <a:bodyPr/>
          <a:lstStyle/>
          <a:p>
            <a:pPr marL="0" indent="0">
              <a:buNone/>
            </a:pPr>
            <a:r>
              <a:rPr lang="en-GB" dirty="0" smtClean="0"/>
              <a:t>All psychopathological disorders are treated according to relevancy</a:t>
            </a:r>
          </a:p>
          <a:p>
            <a:r>
              <a:rPr lang="en-GB" dirty="0" smtClean="0"/>
              <a:t>Medical / Biological </a:t>
            </a:r>
            <a:r>
              <a:rPr lang="en-GB" dirty="0" smtClean="0"/>
              <a:t>Model</a:t>
            </a:r>
          </a:p>
          <a:p>
            <a:r>
              <a:rPr lang="en-GB" dirty="0" smtClean="0"/>
              <a:t>Bio-psychosocial / Psychological Model: </a:t>
            </a:r>
            <a:r>
              <a:rPr lang="en-GB" dirty="0" smtClean="0"/>
              <a:t>Psychodynamic, Behavioural, Cognitive or Humanistic</a:t>
            </a:r>
            <a:endParaRPr lang="en-GB" dirty="0"/>
          </a:p>
        </p:txBody>
      </p:sp>
    </p:spTree>
    <p:extLst>
      <p:ext uri="{BB962C8B-B14F-4D97-AF65-F5344CB8AC3E}">
        <p14:creationId xmlns:p14="http://schemas.microsoft.com/office/powerpoint/2010/main" val="1115142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Biological / Somatic Treatments</a:t>
            </a:r>
            <a:endParaRPr lang="en-GB" dirty="0"/>
          </a:p>
        </p:txBody>
      </p:sp>
      <p:sp>
        <p:nvSpPr>
          <p:cNvPr id="3" name="Content Placeholder 2"/>
          <p:cNvSpPr>
            <a:spLocks noGrp="1"/>
          </p:cNvSpPr>
          <p:nvPr>
            <p:ph idx="1"/>
          </p:nvPr>
        </p:nvSpPr>
        <p:spPr/>
        <p:txBody>
          <a:bodyPr/>
          <a:lstStyle/>
          <a:p>
            <a:r>
              <a:rPr lang="en-GB" dirty="0" smtClean="0"/>
              <a:t>Chemotherapy – anti-depressants, anti-anxiety drugs, anti psychotics or tranquilisers and neuroleptics</a:t>
            </a:r>
          </a:p>
          <a:p>
            <a:r>
              <a:rPr lang="en-GB" dirty="0" smtClean="0"/>
              <a:t>Electro-convulsive Therapy – ECT (electric shock therapy)</a:t>
            </a:r>
          </a:p>
          <a:p>
            <a:r>
              <a:rPr lang="en-GB" dirty="0" smtClean="0"/>
              <a:t>Psychosurgery – pre frontal lobotomy </a:t>
            </a:r>
            <a:r>
              <a:rPr lang="en-GB" dirty="0" err="1" smtClean="0"/>
              <a:t>etc</a:t>
            </a:r>
            <a:r>
              <a:rPr lang="en-GB" dirty="0" smtClean="0"/>
              <a:t> </a:t>
            </a:r>
            <a:endParaRPr lang="en-GB" dirty="0"/>
          </a:p>
        </p:txBody>
      </p:sp>
    </p:spTree>
    <p:extLst>
      <p:ext uri="{BB962C8B-B14F-4D97-AF65-F5344CB8AC3E}">
        <p14:creationId xmlns:p14="http://schemas.microsoft.com/office/powerpoint/2010/main" val="2100726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Treatments</a:t>
            </a:r>
            <a:endParaRPr lang="en-GB" dirty="0"/>
          </a:p>
        </p:txBody>
      </p:sp>
      <p:sp>
        <p:nvSpPr>
          <p:cNvPr id="3" name="Content Placeholder 2"/>
          <p:cNvSpPr>
            <a:spLocks noGrp="1"/>
          </p:cNvSpPr>
          <p:nvPr>
            <p:ph idx="1"/>
          </p:nvPr>
        </p:nvSpPr>
        <p:spPr/>
        <p:txBody>
          <a:bodyPr>
            <a:normAutofit/>
          </a:bodyPr>
          <a:lstStyle/>
          <a:p>
            <a:r>
              <a:rPr lang="en-GB" dirty="0" smtClean="0"/>
              <a:t>Psychodynamic – Psychoanalysis, psychotherapy </a:t>
            </a:r>
          </a:p>
          <a:p>
            <a:r>
              <a:rPr lang="en-GB" dirty="0" smtClean="0"/>
              <a:t>Behavioural – systematic desensitisation, implosion therapy, aversion therapy, behaviour modification</a:t>
            </a:r>
          </a:p>
          <a:p>
            <a:r>
              <a:rPr lang="en-GB" dirty="0" smtClean="0"/>
              <a:t>Cognitive – self instructional training, treatment of ‘automatic thoughts’</a:t>
            </a:r>
          </a:p>
          <a:p>
            <a:r>
              <a:rPr lang="en-GB" dirty="0" smtClean="0"/>
              <a:t>Humanistic / Phenomenological – client centred therapies, counselling core conditions</a:t>
            </a:r>
            <a:endParaRPr lang="en-GB" dirty="0"/>
          </a:p>
        </p:txBody>
      </p:sp>
    </p:spTree>
    <p:extLst>
      <p:ext uri="{BB962C8B-B14F-4D97-AF65-F5344CB8AC3E}">
        <p14:creationId xmlns:p14="http://schemas.microsoft.com/office/powerpoint/2010/main" val="1021266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Differences </a:t>
            </a:r>
            <a:endParaRPr lang="en-GB" dirty="0"/>
          </a:p>
        </p:txBody>
      </p:sp>
      <p:sp>
        <p:nvSpPr>
          <p:cNvPr id="3" name="Content Placeholder 2"/>
          <p:cNvSpPr>
            <a:spLocks noGrp="1"/>
          </p:cNvSpPr>
          <p:nvPr>
            <p:ph idx="1"/>
          </p:nvPr>
        </p:nvSpPr>
        <p:spPr/>
        <p:txBody>
          <a:bodyPr/>
          <a:lstStyle/>
          <a:p>
            <a:r>
              <a:rPr lang="en-GB" dirty="0" smtClean="0"/>
              <a:t>Biological treatments always involve medical procedure or medication</a:t>
            </a:r>
          </a:p>
          <a:p>
            <a:r>
              <a:rPr lang="en-GB" dirty="0" smtClean="0"/>
              <a:t>Psychological treatments prefer non-invasive medical assistance (i.e. ‘talking therapies’)</a:t>
            </a:r>
            <a:endParaRPr lang="en-GB" dirty="0"/>
          </a:p>
        </p:txBody>
      </p:sp>
    </p:spTree>
    <p:extLst>
      <p:ext uri="{BB962C8B-B14F-4D97-AF65-F5344CB8AC3E}">
        <p14:creationId xmlns:p14="http://schemas.microsoft.com/office/powerpoint/2010/main" val="2256439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Psychopathology</a:t>
            </a:r>
            <a:endParaRPr lang="en-GB" dirty="0"/>
          </a:p>
        </p:txBody>
      </p:sp>
      <p:sp>
        <p:nvSpPr>
          <p:cNvPr id="3" name="Content Placeholder 2"/>
          <p:cNvSpPr>
            <a:spLocks noGrp="1"/>
          </p:cNvSpPr>
          <p:nvPr>
            <p:ph idx="1"/>
          </p:nvPr>
        </p:nvSpPr>
        <p:spPr/>
        <p:txBody>
          <a:bodyPr/>
          <a:lstStyle/>
          <a:p>
            <a:r>
              <a:rPr lang="en-GB" dirty="0" smtClean="0"/>
              <a:t>It is important to remember that many psychological disorders (i.e. depression, bipolar, ADHD) are not biologically determined or measured </a:t>
            </a:r>
          </a:p>
          <a:p>
            <a:r>
              <a:rPr lang="en-GB" dirty="0" smtClean="0"/>
              <a:t>Society and trained professionals decide what counts as a mental illness or disorder</a:t>
            </a:r>
          </a:p>
          <a:p>
            <a:r>
              <a:rPr lang="en-GB" dirty="0" smtClean="0"/>
              <a:t>They are usually voted into classification handbooks</a:t>
            </a:r>
          </a:p>
          <a:p>
            <a:endParaRPr lang="en-GB" dirty="0"/>
          </a:p>
        </p:txBody>
      </p:sp>
    </p:spTree>
    <p:extLst>
      <p:ext uri="{BB962C8B-B14F-4D97-AF65-F5344CB8AC3E}">
        <p14:creationId xmlns:p14="http://schemas.microsoft.com/office/powerpoint/2010/main" val="327043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What does this mean?</a:t>
            </a:r>
          </a:p>
          <a:p>
            <a:endParaRPr lang="en-GB" dirty="0"/>
          </a:p>
          <a:p>
            <a:r>
              <a:rPr lang="en-GB" dirty="0" smtClean="0"/>
              <a:t>How can we tell if mental ill health exists? (See Thomas Szasz)</a:t>
            </a:r>
          </a:p>
          <a:p>
            <a:endParaRPr lang="en-GB" dirty="0"/>
          </a:p>
          <a:p>
            <a:r>
              <a:rPr lang="en-GB" dirty="0" smtClean="0"/>
              <a:t>How then should mental ill health be treated?</a:t>
            </a:r>
            <a:endParaRPr lang="en-GB" dirty="0"/>
          </a:p>
        </p:txBody>
      </p:sp>
    </p:spTree>
    <p:extLst>
      <p:ext uri="{BB962C8B-B14F-4D97-AF65-F5344CB8AC3E}">
        <p14:creationId xmlns:p14="http://schemas.microsoft.com/office/powerpoint/2010/main" val="1720172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Psychiatry </a:t>
            </a:r>
            <a:endParaRPr lang="en-GB" dirty="0"/>
          </a:p>
        </p:txBody>
      </p:sp>
      <p:sp>
        <p:nvSpPr>
          <p:cNvPr id="3" name="Content Placeholder 2"/>
          <p:cNvSpPr>
            <a:spLocks noGrp="1"/>
          </p:cNvSpPr>
          <p:nvPr>
            <p:ph idx="1"/>
          </p:nvPr>
        </p:nvSpPr>
        <p:spPr/>
        <p:txBody>
          <a:bodyPr/>
          <a:lstStyle/>
          <a:p>
            <a:r>
              <a:rPr lang="en-GB" dirty="0" smtClean="0"/>
              <a:t>Called the ‘industry of death’</a:t>
            </a:r>
          </a:p>
          <a:p>
            <a:r>
              <a:rPr lang="en-GB" dirty="0" smtClean="0"/>
              <a:t>Every 75 seconds someone in the USA alone is sectioned against their will</a:t>
            </a:r>
          </a:p>
          <a:p>
            <a:r>
              <a:rPr lang="en-GB" dirty="0" smtClean="0"/>
              <a:t>100,00 patients per year die in psychiatric institutions around the world</a:t>
            </a:r>
          </a:p>
          <a:p>
            <a:r>
              <a:rPr lang="en-GB" dirty="0" smtClean="0"/>
              <a:t>150 people die a year from restraint procedures</a:t>
            </a:r>
            <a:endParaRPr lang="en-GB" dirty="0"/>
          </a:p>
        </p:txBody>
      </p:sp>
    </p:spTree>
    <p:extLst>
      <p:ext uri="{BB962C8B-B14F-4D97-AF65-F5344CB8AC3E}">
        <p14:creationId xmlns:p14="http://schemas.microsoft.com/office/powerpoint/2010/main" val="3620724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Treatments: Drugs</a:t>
            </a:r>
            <a:endParaRPr lang="en-GB" dirty="0"/>
          </a:p>
        </p:txBody>
      </p:sp>
      <p:sp>
        <p:nvSpPr>
          <p:cNvPr id="3" name="Content Placeholder 2"/>
          <p:cNvSpPr>
            <a:spLocks noGrp="1"/>
          </p:cNvSpPr>
          <p:nvPr>
            <p:ph idx="1"/>
          </p:nvPr>
        </p:nvSpPr>
        <p:spPr/>
        <p:txBody>
          <a:bodyPr/>
          <a:lstStyle/>
          <a:p>
            <a:r>
              <a:rPr lang="en-GB" dirty="0" smtClean="0"/>
              <a:t>Dominant effect on thoughts and emotions</a:t>
            </a:r>
          </a:p>
          <a:p>
            <a:r>
              <a:rPr lang="en-GB" dirty="0" smtClean="0"/>
              <a:t>Effective in alleviating some mental dysfunction</a:t>
            </a:r>
          </a:p>
          <a:p>
            <a:r>
              <a:rPr lang="en-GB" dirty="0" smtClean="0"/>
              <a:t>Help around 60% of patients </a:t>
            </a:r>
          </a:p>
          <a:p>
            <a:r>
              <a:rPr lang="en-GB" dirty="0" smtClean="0"/>
              <a:t>Serious side effects</a:t>
            </a:r>
          </a:p>
          <a:p>
            <a:r>
              <a:rPr lang="en-GB" dirty="0" smtClean="0"/>
              <a:t>Over used</a:t>
            </a:r>
          </a:p>
          <a:p>
            <a:r>
              <a:rPr lang="en-GB" dirty="0" smtClean="0"/>
              <a:t>Do not work for everyone </a:t>
            </a:r>
          </a:p>
          <a:p>
            <a:endParaRPr lang="en-GB" dirty="0" smtClean="0"/>
          </a:p>
        </p:txBody>
      </p:sp>
    </p:spTree>
    <p:extLst>
      <p:ext uri="{BB962C8B-B14F-4D97-AF65-F5344CB8AC3E}">
        <p14:creationId xmlns:p14="http://schemas.microsoft.com/office/powerpoint/2010/main" val="3440387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Treatments: ECT</a:t>
            </a:r>
            <a:endParaRPr lang="en-GB" dirty="0"/>
          </a:p>
        </p:txBody>
      </p:sp>
      <p:sp>
        <p:nvSpPr>
          <p:cNvPr id="3" name="Content Placeholder 2"/>
          <p:cNvSpPr>
            <a:spLocks noGrp="1"/>
          </p:cNvSpPr>
          <p:nvPr>
            <p:ph idx="1"/>
          </p:nvPr>
        </p:nvSpPr>
        <p:spPr/>
        <p:txBody>
          <a:bodyPr>
            <a:normAutofit/>
          </a:bodyPr>
          <a:lstStyle/>
          <a:p>
            <a:r>
              <a:rPr lang="en-GB" dirty="0" smtClean="0"/>
              <a:t>Effective for around 60% of patients</a:t>
            </a:r>
          </a:p>
          <a:p>
            <a:r>
              <a:rPr lang="en-GB" dirty="0" smtClean="0"/>
              <a:t>Side effects said to be less troublesome and lessen over time</a:t>
            </a:r>
          </a:p>
          <a:p>
            <a:r>
              <a:rPr lang="en-GB" dirty="0" smtClean="0"/>
              <a:t>Assaults much of the body’s senses</a:t>
            </a:r>
          </a:p>
          <a:p>
            <a:r>
              <a:rPr lang="en-GB" dirty="0" smtClean="0"/>
              <a:t>Neurologically destructs rather than cures</a:t>
            </a:r>
          </a:p>
          <a:p>
            <a:r>
              <a:rPr lang="en-GB" dirty="0" smtClean="0"/>
              <a:t>High incidence of relapse</a:t>
            </a:r>
          </a:p>
          <a:p>
            <a:r>
              <a:rPr lang="en-GB" dirty="0" smtClean="0"/>
              <a:t>Memory loss and personality change inevitable </a:t>
            </a:r>
          </a:p>
          <a:p>
            <a:r>
              <a:rPr lang="en-GB" dirty="0" smtClean="0"/>
              <a:t>Up to 460 volts of electricity shoot through the patient’s brain </a:t>
            </a:r>
          </a:p>
          <a:p>
            <a:endParaRPr lang="en-GB" dirty="0" smtClean="0"/>
          </a:p>
        </p:txBody>
      </p:sp>
    </p:spTree>
    <p:extLst>
      <p:ext uri="{BB962C8B-B14F-4D97-AF65-F5344CB8AC3E}">
        <p14:creationId xmlns:p14="http://schemas.microsoft.com/office/powerpoint/2010/main" val="2486505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Treatments: Psychosurgery </a:t>
            </a:r>
            <a:endParaRPr lang="en-GB" dirty="0"/>
          </a:p>
        </p:txBody>
      </p:sp>
      <p:sp>
        <p:nvSpPr>
          <p:cNvPr id="3" name="Content Placeholder 2"/>
          <p:cNvSpPr>
            <a:spLocks noGrp="1"/>
          </p:cNvSpPr>
          <p:nvPr>
            <p:ph idx="1"/>
          </p:nvPr>
        </p:nvSpPr>
        <p:spPr/>
        <p:txBody>
          <a:bodyPr/>
          <a:lstStyle/>
          <a:p>
            <a:r>
              <a:rPr lang="en-GB" dirty="0" smtClean="0"/>
              <a:t>No longer resemble brutality of early C20th psychiatry </a:t>
            </a:r>
          </a:p>
          <a:p>
            <a:r>
              <a:rPr lang="en-GB" dirty="0" smtClean="0"/>
              <a:t>Fatality rate still at 6% +</a:t>
            </a:r>
          </a:p>
          <a:p>
            <a:r>
              <a:rPr lang="en-GB" dirty="0" smtClean="0"/>
              <a:t>Excessive and extremely harmful side effects (i.e. brain seizures, paralysis, incontinence, extreme emotionality</a:t>
            </a:r>
            <a:r>
              <a:rPr lang="en-GB" dirty="0"/>
              <a:t>)</a:t>
            </a:r>
            <a:endParaRPr lang="en-GB" dirty="0" smtClean="0"/>
          </a:p>
        </p:txBody>
      </p:sp>
    </p:spTree>
    <p:extLst>
      <p:ext uri="{BB962C8B-B14F-4D97-AF65-F5344CB8AC3E}">
        <p14:creationId xmlns:p14="http://schemas.microsoft.com/office/powerpoint/2010/main" val="1108176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Treatments: </a:t>
            </a:r>
            <a:r>
              <a:rPr lang="en-GB" dirty="0" smtClean="0"/>
              <a:t>TALKING Therapy</a:t>
            </a:r>
            <a:endParaRPr lang="en-GB" dirty="0"/>
          </a:p>
        </p:txBody>
      </p:sp>
      <p:sp>
        <p:nvSpPr>
          <p:cNvPr id="3" name="Content Placeholder 2"/>
          <p:cNvSpPr>
            <a:spLocks noGrp="1"/>
          </p:cNvSpPr>
          <p:nvPr>
            <p:ph idx="1"/>
          </p:nvPr>
        </p:nvSpPr>
        <p:spPr/>
        <p:txBody>
          <a:bodyPr/>
          <a:lstStyle/>
          <a:p>
            <a:r>
              <a:rPr lang="en-GB" dirty="0" smtClean="0"/>
              <a:t>Found to be more effective than no therapy in 80% of cases</a:t>
            </a:r>
          </a:p>
          <a:p>
            <a:r>
              <a:rPr lang="en-GB" dirty="0" smtClean="0"/>
              <a:t>Between 5-10% report getting worse because of therapy (i.e. guilt, sense of failure, low self concept)</a:t>
            </a:r>
          </a:p>
          <a:p>
            <a:r>
              <a:rPr lang="en-GB" dirty="0" smtClean="0"/>
              <a:t>No real difference in effectiveness of therapies </a:t>
            </a:r>
          </a:p>
          <a:p>
            <a:r>
              <a:rPr lang="en-GB" dirty="0" smtClean="0"/>
              <a:t>Cannot help every patient </a:t>
            </a:r>
          </a:p>
        </p:txBody>
      </p:sp>
    </p:spTree>
    <p:extLst>
      <p:ext uri="{BB962C8B-B14F-4D97-AF65-F5344CB8AC3E}">
        <p14:creationId xmlns:p14="http://schemas.microsoft.com/office/powerpoint/2010/main" val="1165986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Therapy and Success</a:t>
            </a:r>
            <a:endParaRPr lang="en-GB" dirty="0"/>
          </a:p>
        </p:txBody>
      </p:sp>
      <p:sp>
        <p:nvSpPr>
          <p:cNvPr id="3" name="Content Placeholder 2"/>
          <p:cNvSpPr>
            <a:spLocks noGrp="1"/>
          </p:cNvSpPr>
          <p:nvPr>
            <p:ph idx="1"/>
          </p:nvPr>
        </p:nvSpPr>
        <p:spPr/>
        <p:txBody>
          <a:bodyPr/>
          <a:lstStyle/>
          <a:p>
            <a:pPr marL="0" indent="0">
              <a:buNone/>
            </a:pPr>
            <a:r>
              <a:rPr lang="en-GB" dirty="0" smtClean="0"/>
              <a:t>Regardless of approach, successful therapists employ:</a:t>
            </a:r>
          </a:p>
          <a:p>
            <a:r>
              <a:rPr lang="en-GB" dirty="0" smtClean="0"/>
              <a:t>Feedback to patients</a:t>
            </a:r>
          </a:p>
          <a:p>
            <a:r>
              <a:rPr lang="en-GB" dirty="0" smtClean="0"/>
              <a:t>A focus on thoughts and behaviour</a:t>
            </a:r>
          </a:p>
          <a:p>
            <a:r>
              <a:rPr lang="en-GB" dirty="0" smtClean="0"/>
              <a:t>Aim of self mastery or self actualisation</a:t>
            </a:r>
          </a:p>
          <a:p>
            <a:endParaRPr lang="en-GB" dirty="0"/>
          </a:p>
        </p:txBody>
      </p:sp>
    </p:spTree>
    <p:extLst>
      <p:ext uri="{BB962C8B-B14F-4D97-AF65-F5344CB8AC3E}">
        <p14:creationId xmlns:p14="http://schemas.microsoft.com/office/powerpoint/2010/main" val="1212764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WHICH COUNSELLING APPROACHES COULD BE USED WITH PEOPLE LIVING WITH MENTAL ILL HEALTH?</a:t>
            </a:r>
            <a:endParaRPr lang="en-GB" dirty="0"/>
          </a:p>
        </p:txBody>
      </p:sp>
    </p:spTree>
    <p:extLst>
      <p:ext uri="{BB962C8B-B14F-4D97-AF65-F5344CB8AC3E}">
        <p14:creationId xmlns:p14="http://schemas.microsoft.com/office/powerpoint/2010/main" val="1827170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aNSWER</a:t>
            </a:r>
            <a:endParaRPr lang="en-GB" dirty="0"/>
          </a:p>
        </p:txBody>
      </p:sp>
      <p:sp>
        <p:nvSpPr>
          <p:cNvPr id="3" name="Content Placeholder 2"/>
          <p:cNvSpPr>
            <a:spLocks noGrp="1"/>
          </p:cNvSpPr>
          <p:nvPr>
            <p:ph idx="1"/>
          </p:nvPr>
        </p:nvSpPr>
        <p:spPr/>
        <p:txBody>
          <a:bodyPr/>
          <a:lstStyle/>
          <a:p>
            <a:r>
              <a:rPr lang="en-GB" dirty="0" smtClean="0"/>
              <a:t>Psychodynamic</a:t>
            </a:r>
          </a:p>
          <a:p>
            <a:r>
              <a:rPr lang="en-GB" dirty="0" smtClean="0"/>
              <a:t>Behavioural</a:t>
            </a:r>
          </a:p>
          <a:p>
            <a:r>
              <a:rPr lang="en-GB" dirty="0" smtClean="0"/>
              <a:t>Cognitive</a:t>
            </a:r>
          </a:p>
          <a:p>
            <a:r>
              <a:rPr lang="en-GB" dirty="0" smtClean="0"/>
              <a:t>Humanistic</a:t>
            </a:r>
          </a:p>
          <a:p>
            <a:r>
              <a:rPr lang="en-GB" dirty="0" smtClean="0"/>
              <a:t>Mixed methods / integrative approach </a:t>
            </a:r>
            <a:endParaRPr lang="en-GB" dirty="0"/>
          </a:p>
          <a:p>
            <a:endParaRPr lang="en-GB" dirty="0"/>
          </a:p>
        </p:txBody>
      </p:sp>
    </p:spTree>
    <p:extLst>
      <p:ext uri="{BB962C8B-B14F-4D97-AF65-F5344CB8AC3E}">
        <p14:creationId xmlns:p14="http://schemas.microsoft.com/office/powerpoint/2010/main" val="2909931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Nhs</a:t>
            </a:r>
            <a:r>
              <a:rPr lang="en-GB" dirty="0" smtClean="0"/>
              <a:t>: CBT</a:t>
            </a:r>
            <a:endParaRPr lang="en-GB" dirty="0"/>
          </a:p>
        </p:txBody>
      </p:sp>
      <p:sp>
        <p:nvSpPr>
          <p:cNvPr id="3" name="Content Placeholder 2"/>
          <p:cNvSpPr>
            <a:spLocks noGrp="1"/>
          </p:cNvSpPr>
          <p:nvPr>
            <p:ph idx="1"/>
          </p:nvPr>
        </p:nvSpPr>
        <p:spPr/>
        <p:txBody>
          <a:bodyPr>
            <a:normAutofit/>
          </a:bodyPr>
          <a:lstStyle/>
          <a:p>
            <a:r>
              <a:rPr lang="en-GB" dirty="0" smtClean="0"/>
              <a:t>A mental technique which teaches patients to break habitual behavioural and thinking patterns which are damaging</a:t>
            </a:r>
          </a:p>
          <a:p>
            <a:r>
              <a:rPr lang="en-GB" dirty="0" smtClean="0"/>
              <a:t>A removal of negative thinking</a:t>
            </a:r>
          </a:p>
          <a:p>
            <a:r>
              <a:rPr lang="en-GB" dirty="0" smtClean="0"/>
              <a:t>It is brief, direct, and works</a:t>
            </a:r>
          </a:p>
          <a:p>
            <a:r>
              <a:rPr lang="en-GB" dirty="0" smtClean="0"/>
              <a:t>Focus is on present rather than past</a:t>
            </a:r>
          </a:p>
          <a:p>
            <a:r>
              <a:rPr lang="en-GB" dirty="0" smtClean="0"/>
              <a:t>Course of treatment usually 6-8 half hours sessions</a:t>
            </a:r>
          </a:p>
          <a:p>
            <a:r>
              <a:rPr lang="en-GB" dirty="0" smtClean="0"/>
              <a:t>Can even help with physical pain </a:t>
            </a:r>
            <a:endParaRPr lang="en-GB" dirty="0"/>
          </a:p>
        </p:txBody>
      </p:sp>
    </p:spTree>
    <p:extLst>
      <p:ext uri="{BB962C8B-B14F-4D97-AF65-F5344CB8AC3E}">
        <p14:creationId xmlns:p14="http://schemas.microsoft.com/office/powerpoint/2010/main" val="3641137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CBT</a:t>
            </a:r>
            <a:endParaRPr lang="en-GB" dirty="0"/>
          </a:p>
        </p:txBody>
      </p:sp>
      <p:sp>
        <p:nvSpPr>
          <p:cNvPr id="3" name="Content Placeholder 2"/>
          <p:cNvSpPr>
            <a:spLocks noGrp="1"/>
          </p:cNvSpPr>
          <p:nvPr>
            <p:ph idx="1"/>
          </p:nvPr>
        </p:nvSpPr>
        <p:spPr>
          <a:xfrm>
            <a:off x="539552" y="1556792"/>
            <a:ext cx="8229600" cy="4525963"/>
          </a:xfrm>
        </p:spPr>
        <p:txBody>
          <a:bodyPr/>
          <a:lstStyle/>
          <a:p>
            <a:r>
              <a:rPr lang="en-GB" dirty="0" smtClean="0"/>
              <a:t>£173million </a:t>
            </a:r>
            <a:r>
              <a:rPr lang="en-GB" dirty="0" smtClean="0"/>
              <a:t>was paid </a:t>
            </a:r>
            <a:r>
              <a:rPr lang="en-GB" dirty="0" smtClean="0"/>
              <a:t>toward train 3,600 extra CBT therapists by 2010 </a:t>
            </a:r>
          </a:p>
          <a:p>
            <a:r>
              <a:rPr lang="en-GB" dirty="0" smtClean="0"/>
              <a:t>This money has been siphoned elsewhere</a:t>
            </a:r>
          </a:p>
          <a:p>
            <a:r>
              <a:rPr lang="en-GB" dirty="0" smtClean="0"/>
              <a:t>CBT is said to be the best first line of defence in the fight against depression</a:t>
            </a:r>
          </a:p>
          <a:p>
            <a:r>
              <a:rPr lang="en-GB" dirty="0" smtClean="0"/>
              <a:t>Drugs should be last resort</a:t>
            </a:r>
          </a:p>
        </p:txBody>
      </p:sp>
    </p:spTree>
    <p:extLst>
      <p:ext uri="{BB962C8B-B14F-4D97-AF65-F5344CB8AC3E}">
        <p14:creationId xmlns:p14="http://schemas.microsoft.com/office/powerpoint/2010/main" val="14890758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Medication</a:t>
            </a:r>
            <a:endParaRPr lang="en-GB" dirty="0"/>
          </a:p>
        </p:txBody>
      </p:sp>
      <p:sp>
        <p:nvSpPr>
          <p:cNvPr id="3" name="Content Placeholder 2"/>
          <p:cNvSpPr>
            <a:spLocks noGrp="1"/>
          </p:cNvSpPr>
          <p:nvPr>
            <p:ph idx="1"/>
          </p:nvPr>
        </p:nvSpPr>
        <p:spPr/>
        <p:txBody>
          <a:bodyPr>
            <a:normAutofit/>
          </a:bodyPr>
          <a:lstStyle/>
          <a:p>
            <a:r>
              <a:rPr lang="en-GB" dirty="0" smtClean="0"/>
              <a:t>Over 100 million people worldwide are taking psychotropic drugs</a:t>
            </a:r>
          </a:p>
          <a:p>
            <a:r>
              <a:rPr lang="en-GB" dirty="0" smtClean="0"/>
              <a:t>It is estimated that side effects kill 3,000 people a month worldwide</a:t>
            </a:r>
          </a:p>
          <a:p>
            <a:r>
              <a:rPr lang="en-GB" dirty="0" smtClean="0"/>
              <a:t>70% of all psychotropic drugs are prescribed by GPs rather than psychiatrists</a:t>
            </a:r>
          </a:p>
          <a:p>
            <a:r>
              <a:rPr lang="en-GB" dirty="0" smtClean="0"/>
              <a:t>In 1966 there were 44 different types</a:t>
            </a:r>
          </a:p>
          <a:p>
            <a:r>
              <a:rPr lang="en-GB" dirty="0" smtClean="0"/>
              <a:t>Now there are 174</a:t>
            </a:r>
          </a:p>
          <a:p>
            <a:r>
              <a:rPr lang="en-GB" dirty="0" smtClean="0"/>
              <a:t>The top 5 psychiatric drugs combined make more money than the GDP of half the countries on Earth </a:t>
            </a:r>
            <a:endParaRPr lang="en-GB" dirty="0"/>
          </a:p>
        </p:txBody>
      </p:sp>
    </p:spTree>
    <p:extLst>
      <p:ext uri="{BB962C8B-B14F-4D97-AF65-F5344CB8AC3E}">
        <p14:creationId xmlns:p14="http://schemas.microsoft.com/office/powerpoint/2010/main" val="753671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 and Medication</a:t>
            </a:r>
            <a:endParaRPr lang="en-GB" dirty="0"/>
          </a:p>
        </p:txBody>
      </p:sp>
      <p:sp>
        <p:nvSpPr>
          <p:cNvPr id="3" name="Content Placeholder 2"/>
          <p:cNvSpPr>
            <a:spLocks noGrp="1"/>
          </p:cNvSpPr>
          <p:nvPr>
            <p:ph idx="1"/>
          </p:nvPr>
        </p:nvSpPr>
        <p:spPr/>
        <p:txBody>
          <a:bodyPr/>
          <a:lstStyle/>
          <a:p>
            <a:r>
              <a:rPr lang="en-GB" dirty="0" smtClean="0"/>
              <a:t>Psychiatric drugs prescribed to 20 million children worldwide </a:t>
            </a:r>
          </a:p>
          <a:p>
            <a:r>
              <a:rPr lang="en-GB" dirty="0" smtClean="0"/>
              <a:t>Often cause serious side effects and permanent personality changes</a:t>
            </a:r>
          </a:p>
          <a:p>
            <a:endParaRPr lang="en-GB" dirty="0"/>
          </a:p>
        </p:txBody>
      </p:sp>
    </p:spTree>
    <p:extLst>
      <p:ext uri="{BB962C8B-B14F-4D97-AF65-F5344CB8AC3E}">
        <p14:creationId xmlns:p14="http://schemas.microsoft.com/office/powerpoint/2010/main" val="36881615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a:t>
            </a:r>
            <a:endParaRPr lang="en-GB" dirty="0"/>
          </a:p>
        </p:txBody>
      </p:sp>
      <p:sp>
        <p:nvSpPr>
          <p:cNvPr id="3" name="Content Placeholder 2"/>
          <p:cNvSpPr>
            <a:spLocks noGrp="1"/>
          </p:cNvSpPr>
          <p:nvPr>
            <p:ph idx="1"/>
          </p:nvPr>
        </p:nvSpPr>
        <p:spPr/>
        <p:txBody>
          <a:bodyPr/>
          <a:lstStyle/>
          <a:p>
            <a:r>
              <a:rPr lang="en-GB" dirty="0" smtClean="0"/>
              <a:t>15% of people currently clinically depressed</a:t>
            </a:r>
          </a:p>
          <a:p>
            <a:r>
              <a:rPr lang="en-GB" dirty="0" smtClean="0"/>
              <a:t>71% of people have felt depression after losing their jobs </a:t>
            </a:r>
            <a:endParaRPr lang="en-GB" dirty="0"/>
          </a:p>
          <a:p>
            <a:r>
              <a:rPr lang="en-GB" dirty="0" smtClean="0"/>
              <a:t>65</a:t>
            </a:r>
            <a:r>
              <a:rPr lang="en-GB" dirty="0" smtClean="0"/>
              <a:t>% of doctors say they ‘rarely’ are able to offer therapy within two months of referral</a:t>
            </a:r>
          </a:p>
          <a:p>
            <a:r>
              <a:rPr lang="en-GB" dirty="0" smtClean="0"/>
              <a:t>The most widely used treatment is </a:t>
            </a:r>
            <a:r>
              <a:rPr lang="en-GB" dirty="0" smtClean="0"/>
              <a:t>??? </a:t>
            </a:r>
            <a:endParaRPr lang="en-GB" dirty="0"/>
          </a:p>
        </p:txBody>
      </p:sp>
    </p:spTree>
    <p:extLst>
      <p:ext uri="{BB962C8B-B14F-4D97-AF65-F5344CB8AC3E}">
        <p14:creationId xmlns:p14="http://schemas.microsoft.com/office/powerpoint/2010/main" val="3685340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dirty="0" smtClean="0"/>
              <a:t>Medication </a:t>
            </a:r>
          </a:p>
          <a:p>
            <a:endParaRPr lang="en-GB" dirty="0"/>
          </a:p>
          <a:p>
            <a:endParaRPr lang="en-GB" dirty="0" smtClean="0"/>
          </a:p>
          <a:p>
            <a:r>
              <a:rPr lang="en-GB" dirty="0" smtClean="0"/>
              <a:t>Why is this?</a:t>
            </a:r>
            <a:endParaRPr lang="en-GB" dirty="0"/>
          </a:p>
        </p:txBody>
      </p:sp>
    </p:spTree>
    <p:extLst>
      <p:ext uri="{BB962C8B-B14F-4D97-AF65-F5344CB8AC3E}">
        <p14:creationId xmlns:p14="http://schemas.microsoft.com/office/powerpoint/2010/main" val="33794471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Cbt</a:t>
            </a:r>
            <a:r>
              <a:rPr lang="en-GB" dirty="0" smtClean="0"/>
              <a:t> and </a:t>
            </a:r>
            <a:r>
              <a:rPr lang="en-GB" dirty="0" err="1" smtClean="0"/>
              <a:t>nhs</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r>
              <a:rPr lang="en-GB" dirty="0" smtClean="0"/>
              <a:t>Certain orders are tailored to certain treatments (i.e. CBT)</a:t>
            </a:r>
          </a:p>
          <a:p>
            <a:r>
              <a:rPr lang="en-GB" dirty="0" smtClean="0"/>
              <a:t>All psychopathological research suggests combined approaches work best  </a:t>
            </a:r>
          </a:p>
          <a:p>
            <a:r>
              <a:rPr lang="en-GB" dirty="0" smtClean="0"/>
              <a:t>CBT has become a huge proponent in </a:t>
            </a:r>
            <a:r>
              <a:rPr lang="en-GB" dirty="0" smtClean="0"/>
              <a:t>psychopathology</a:t>
            </a:r>
          </a:p>
          <a:p>
            <a:r>
              <a:rPr lang="en-GB" dirty="0"/>
              <a:t>Psychological or ‘talking’ therapies are recommended by NICE for treatment of anxiety disorders and depression (among other things</a:t>
            </a:r>
            <a:r>
              <a:rPr lang="en-GB" dirty="0" smtClean="0"/>
              <a:t>)</a:t>
            </a:r>
            <a:endParaRPr lang="en-GB" dirty="0"/>
          </a:p>
          <a:p>
            <a:r>
              <a:rPr lang="en-GB" dirty="0" smtClean="0"/>
              <a:t>The </a:t>
            </a:r>
            <a:r>
              <a:rPr lang="en-GB" dirty="0"/>
              <a:t>IAPT programme has been an attempt to improve the numbers of people able to receive these treatments and show the benefit they gain.</a:t>
            </a:r>
          </a:p>
          <a:p>
            <a:endParaRPr lang="en-GB" dirty="0"/>
          </a:p>
          <a:p>
            <a:endParaRPr lang="en-GB" dirty="0"/>
          </a:p>
        </p:txBody>
      </p:sp>
    </p:spTree>
    <p:extLst>
      <p:ext uri="{BB962C8B-B14F-4D97-AF65-F5344CB8AC3E}">
        <p14:creationId xmlns:p14="http://schemas.microsoft.com/office/powerpoint/2010/main" val="9680349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development</a:t>
            </a:r>
            <a:endParaRPr lang="en-GB" dirty="0"/>
          </a:p>
        </p:txBody>
      </p:sp>
      <p:sp>
        <p:nvSpPr>
          <p:cNvPr id="3" name="Content Placeholder 2"/>
          <p:cNvSpPr>
            <a:spLocks noGrp="1"/>
          </p:cNvSpPr>
          <p:nvPr>
            <p:ph idx="1"/>
          </p:nvPr>
        </p:nvSpPr>
        <p:spPr/>
        <p:txBody>
          <a:bodyPr>
            <a:normAutofit fontScale="92500"/>
          </a:bodyPr>
          <a:lstStyle/>
          <a:p>
            <a:r>
              <a:rPr lang="en-GB" dirty="0"/>
              <a:t>In 2006 the Mental Health Policy Group at the LSE published 'The Depression Report', commonly referred to as the Lanyard </a:t>
            </a:r>
            <a:r>
              <a:rPr lang="en-GB" dirty="0" smtClean="0"/>
              <a:t>Report</a:t>
            </a:r>
          </a:p>
          <a:p>
            <a:r>
              <a:rPr lang="en-GB" dirty="0" smtClean="0"/>
              <a:t>It advocated expansion </a:t>
            </a:r>
            <a:r>
              <a:rPr lang="en-GB" dirty="0"/>
              <a:t>of psychotherapy on the </a:t>
            </a:r>
            <a:r>
              <a:rPr lang="en-GB" dirty="0" smtClean="0"/>
              <a:t>NHS</a:t>
            </a:r>
          </a:p>
          <a:p>
            <a:r>
              <a:rPr lang="en-GB" dirty="0" smtClean="0"/>
              <a:t>In comparison to previous suggested (i.e. the </a:t>
            </a:r>
            <a:r>
              <a:rPr lang="en-GB" dirty="0"/>
              <a:t>closure of the old asylums and improvement of care in the community, helped by a political process of "direct, ‘top-down’, firmly managed policy </a:t>
            </a:r>
            <a:r>
              <a:rPr lang="en-GB" dirty="0" smtClean="0"/>
              <a:t>directives“</a:t>
            </a:r>
          </a:p>
          <a:p>
            <a:r>
              <a:rPr lang="en-GB" dirty="0" smtClean="0"/>
              <a:t>This was coupled with the realisation </a:t>
            </a:r>
            <a:r>
              <a:rPr lang="en-GB" dirty="0"/>
              <a:t>of the cost of not </a:t>
            </a:r>
            <a:r>
              <a:rPr lang="en-GB" dirty="0" smtClean="0"/>
              <a:t>treating depression</a:t>
            </a:r>
          </a:p>
          <a:p>
            <a:r>
              <a:rPr lang="en-GB" dirty="0" smtClean="0"/>
              <a:t>£</a:t>
            </a:r>
            <a:r>
              <a:rPr lang="en-GB" dirty="0"/>
              <a:t>26 billion to </a:t>
            </a:r>
            <a:r>
              <a:rPr lang="en-GB" dirty="0" smtClean="0"/>
              <a:t>employers; £</a:t>
            </a:r>
            <a:r>
              <a:rPr lang="en-GB" dirty="0"/>
              <a:t>7 </a:t>
            </a:r>
            <a:r>
              <a:rPr lang="en-GB" dirty="0" smtClean="0"/>
              <a:t>billion to </a:t>
            </a:r>
            <a:r>
              <a:rPr lang="en-GB" dirty="0"/>
              <a:t>exchequer</a:t>
            </a:r>
          </a:p>
          <a:p>
            <a:endParaRPr lang="en-GB" dirty="0"/>
          </a:p>
        </p:txBody>
      </p:sp>
    </p:spTree>
    <p:extLst>
      <p:ext uri="{BB962C8B-B14F-4D97-AF65-F5344CB8AC3E}">
        <p14:creationId xmlns:p14="http://schemas.microsoft.com/office/powerpoint/2010/main" val="26778725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iapt</a:t>
            </a:r>
            <a:endParaRPr lang="en-GB" dirty="0"/>
          </a:p>
        </p:txBody>
      </p:sp>
      <p:sp>
        <p:nvSpPr>
          <p:cNvPr id="3" name="Content Placeholder 2"/>
          <p:cNvSpPr>
            <a:spLocks noGrp="1"/>
          </p:cNvSpPr>
          <p:nvPr>
            <p:ph idx="1"/>
          </p:nvPr>
        </p:nvSpPr>
        <p:spPr/>
        <p:txBody>
          <a:bodyPr>
            <a:normAutofit fontScale="85000" lnSpcReduction="10000"/>
          </a:bodyPr>
          <a:lstStyle/>
          <a:p>
            <a:r>
              <a:rPr lang="en-GB" dirty="0"/>
              <a:t>Improving Access to Psychological Therapies (IAPT</a:t>
            </a:r>
            <a:r>
              <a:rPr lang="en-GB" dirty="0" smtClean="0"/>
              <a:t>) was then developed</a:t>
            </a:r>
            <a:endParaRPr lang="en-GB" dirty="0"/>
          </a:p>
          <a:p>
            <a:r>
              <a:rPr lang="en-GB" dirty="0" smtClean="0"/>
              <a:t>The </a:t>
            </a:r>
            <a:r>
              <a:rPr lang="en-GB" dirty="0"/>
              <a:t>aim of the project is to increase the provision of evidence-based treatments for common mental health conditions such as anxiety and depression by primary care </a:t>
            </a:r>
            <a:r>
              <a:rPr lang="en-GB" dirty="0" smtClean="0"/>
              <a:t>organisation</a:t>
            </a:r>
          </a:p>
          <a:p>
            <a:r>
              <a:rPr lang="en-GB" dirty="0" smtClean="0"/>
              <a:t>Includes </a:t>
            </a:r>
            <a:r>
              <a:rPr lang="en-GB" dirty="0"/>
              <a:t>workforce planning to adequately train the mental health professionals </a:t>
            </a:r>
            <a:r>
              <a:rPr lang="en-GB" dirty="0" smtClean="0"/>
              <a:t>required</a:t>
            </a:r>
          </a:p>
          <a:p>
            <a:r>
              <a:rPr lang="en-GB" dirty="0" smtClean="0"/>
              <a:t>Based </a:t>
            </a:r>
            <a:r>
              <a:rPr lang="en-GB" dirty="0"/>
              <a:t>on a 'stepped care' or triage </a:t>
            </a:r>
            <a:r>
              <a:rPr lang="en-GB" dirty="0" smtClean="0"/>
              <a:t>model</a:t>
            </a:r>
          </a:p>
          <a:p>
            <a:r>
              <a:rPr lang="en-GB" dirty="0" smtClean="0"/>
              <a:t>'low </a:t>
            </a:r>
            <a:r>
              <a:rPr lang="en-GB" dirty="0"/>
              <a:t>intensity' interventions or self-help would be provided to most people in the first instance </a:t>
            </a:r>
            <a:endParaRPr lang="en-GB" dirty="0" smtClean="0"/>
          </a:p>
          <a:p>
            <a:r>
              <a:rPr lang="en-GB" dirty="0" smtClean="0"/>
              <a:t>With </a:t>
            </a:r>
            <a:r>
              <a:rPr lang="en-GB" dirty="0"/>
              <a:t>'high intensity' interventions for more serious or complex </a:t>
            </a:r>
            <a:r>
              <a:rPr lang="en-GB" dirty="0" smtClean="0"/>
              <a:t>conditions</a:t>
            </a:r>
          </a:p>
          <a:p>
            <a:r>
              <a:rPr lang="en-GB" dirty="0" smtClean="0"/>
              <a:t>Outcomes </a:t>
            </a:r>
            <a:r>
              <a:rPr lang="en-GB" dirty="0"/>
              <a:t>would be assessed by standardised </a:t>
            </a:r>
            <a:r>
              <a:rPr lang="en-GB" dirty="0" smtClean="0"/>
              <a:t>questionnaires</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5088045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What are your immediate thoughts on this project?</a:t>
            </a:r>
            <a:endParaRPr lang="en-GB" dirty="0"/>
          </a:p>
        </p:txBody>
      </p:sp>
    </p:spTree>
    <p:extLst>
      <p:ext uri="{BB962C8B-B14F-4D97-AF65-F5344CB8AC3E}">
        <p14:creationId xmlns:p14="http://schemas.microsoft.com/office/powerpoint/2010/main" val="1117561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IAPT</a:t>
            </a:r>
            <a:endParaRPr lang="en-GB" dirty="0"/>
          </a:p>
        </p:txBody>
      </p:sp>
      <p:sp>
        <p:nvSpPr>
          <p:cNvPr id="3" name="Content Placeholder 2"/>
          <p:cNvSpPr>
            <a:spLocks noGrp="1"/>
          </p:cNvSpPr>
          <p:nvPr>
            <p:ph idx="1"/>
          </p:nvPr>
        </p:nvSpPr>
        <p:spPr/>
        <p:txBody>
          <a:bodyPr/>
          <a:lstStyle/>
          <a:p>
            <a:r>
              <a:rPr lang="en-GB" dirty="0"/>
              <a:t>The IAPT target was </a:t>
            </a:r>
            <a:r>
              <a:rPr lang="en-GB" dirty="0" smtClean="0"/>
              <a:t>twofold</a:t>
            </a:r>
          </a:p>
          <a:p>
            <a:r>
              <a:rPr lang="en-GB" dirty="0" smtClean="0"/>
              <a:t>To </a:t>
            </a:r>
            <a:r>
              <a:rPr lang="en-GB" dirty="0"/>
              <a:t>treat 15% of the estimated 6.1m people with anxiety and/or depression each year by March </a:t>
            </a:r>
            <a:r>
              <a:rPr lang="en-GB" dirty="0" smtClean="0"/>
              <a:t>2015</a:t>
            </a:r>
          </a:p>
          <a:p>
            <a:r>
              <a:rPr lang="en-GB" dirty="0" smtClean="0"/>
              <a:t>To </a:t>
            </a:r>
            <a:r>
              <a:rPr lang="en-GB" dirty="0"/>
              <a:t>achieve a recovery rate of at least 50% for those that complete </a:t>
            </a:r>
            <a:r>
              <a:rPr lang="en-GB" dirty="0" smtClean="0"/>
              <a:t>treatment</a:t>
            </a:r>
            <a:endParaRPr lang="en-GB" dirty="0"/>
          </a:p>
        </p:txBody>
      </p:sp>
    </p:spTree>
    <p:extLst>
      <p:ext uri="{BB962C8B-B14F-4D97-AF65-F5344CB8AC3E}">
        <p14:creationId xmlns:p14="http://schemas.microsoft.com/office/powerpoint/2010/main" val="517934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a:t>
            </a:r>
            <a:endParaRPr lang="en-GB" dirty="0"/>
          </a:p>
        </p:txBody>
      </p:sp>
      <p:sp>
        <p:nvSpPr>
          <p:cNvPr id="3" name="Content Placeholder 2"/>
          <p:cNvSpPr>
            <a:spLocks noGrp="1"/>
          </p:cNvSpPr>
          <p:nvPr>
            <p:ph idx="1"/>
          </p:nvPr>
        </p:nvSpPr>
        <p:spPr/>
        <p:txBody>
          <a:bodyPr>
            <a:normAutofit/>
          </a:bodyPr>
          <a:lstStyle/>
          <a:p>
            <a:r>
              <a:rPr lang="en-GB" dirty="0" smtClean="0"/>
              <a:t>Aimed to reach further </a:t>
            </a:r>
            <a:r>
              <a:rPr lang="en-GB" dirty="0"/>
              <a:t>3.2 million people by the end of </a:t>
            </a:r>
            <a:r>
              <a:rPr lang="en-GB" dirty="0" smtClean="0"/>
              <a:t>2015</a:t>
            </a:r>
          </a:p>
          <a:p>
            <a:r>
              <a:rPr lang="en-GB" dirty="0" smtClean="0"/>
              <a:t>Expansion of programme </a:t>
            </a:r>
            <a:r>
              <a:rPr lang="en-GB" dirty="0"/>
              <a:t>to reach other key patient </a:t>
            </a:r>
            <a:r>
              <a:rPr lang="en-GB" dirty="0" smtClean="0"/>
              <a:t>groups (i.e. children </a:t>
            </a:r>
            <a:r>
              <a:rPr lang="en-GB" dirty="0"/>
              <a:t>and young people and patients with severe mental </a:t>
            </a:r>
            <a:r>
              <a:rPr lang="en-GB" dirty="0" smtClean="0"/>
              <a:t>illness)</a:t>
            </a:r>
            <a:endParaRPr lang="en-GB" dirty="0"/>
          </a:p>
          <a:p>
            <a:endParaRPr lang="en-GB" dirty="0"/>
          </a:p>
        </p:txBody>
      </p:sp>
    </p:spTree>
    <p:extLst>
      <p:ext uri="{BB962C8B-B14F-4D97-AF65-F5344CB8AC3E}">
        <p14:creationId xmlns:p14="http://schemas.microsoft.com/office/powerpoint/2010/main" val="29478410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England </a:t>
            </a:r>
            <a:endParaRPr lang="en-GB" dirty="0"/>
          </a:p>
        </p:txBody>
      </p:sp>
      <p:sp>
        <p:nvSpPr>
          <p:cNvPr id="3" name="Content Placeholder 2"/>
          <p:cNvSpPr>
            <a:spLocks noGrp="1"/>
          </p:cNvSpPr>
          <p:nvPr>
            <p:ph idx="1"/>
          </p:nvPr>
        </p:nvSpPr>
        <p:spPr/>
        <p:txBody>
          <a:bodyPr/>
          <a:lstStyle/>
          <a:p>
            <a:r>
              <a:rPr lang="en-GB" dirty="0" smtClean="0"/>
              <a:t>A </a:t>
            </a:r>
            <a:r>
              <a:rPr lang="en-GB" dirty="0"/>
              <a:t>four-year Government ‘action plan’ started in </a:t>
            </a:r>
            <a:r>
              <a:rPr lang="en-GB" dirty="0" smtClean="0"/>
              <a:t>2011/2012</a:t>
            </a:r>
          </a:p>
          <a:p>
            <a:r>
              <a:rPr lang="en-GB" dirty="0" smtClean="0"/>
              <a:t>Aimed to ensure </a:t>
            </a:r>
            <a:r>
              <a:rPr lang="en-GB" dirty="0"/>
              <a:t>at least 15% of adult patients suffering from common mental health problems who might benefit from appropriate psychological therapies can access </a:t>
            </a:r>
            <a:r>
              <a:rPr lang="en-GB" dirty="0" smtClean="0"/>
              <a:t>treatment</a:t>
            </a:r>
            <a:endParaRPr lang="en-GB" dirty="0"/>
          </a:p>
        </p:txBody>
      </p:sp>
    </p:spTree>
    <p:extLst>
      <p:ext uri="{BB962C8B-B14F-4D97-AF65-F5344CB8AC3E}">
        <p14:creationId xmlns:p14="http://schemas.microsoft.com/office/powerpoint/2010/main" val="1814305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Scotland and wales</a:t>
            </a:r>
            <a:endParaRPr lang="en-GB" dirty="0"/>
          </a:p>
        </p:txBody>
      </p:sp>
      <p:sp>
        <p:nvSpPr>
          <p:cNvPr id="3" name="Content Placeholder 2"/>
          <p:cNvSpPr>
            <a:spLocks noGrp="1"/>
          </p:cNvSpPr>
          <p:nvPr>
            <p:ph idx="1"/>
          </p:nvPr>
        </p:nvSpPr>
        <p:spPr/>
        <p:txBody>
          <a:bodyPr/>
          <a:lstStyle/>
          <a:p>
            <a:r>
              <a:rPr lang="en-GB" dirty="0" smtClean="0"/>
              <a:t>Watching intently </a:t>
            </a:r>
          </a:p>
          <a:p>
            <a:r>
              <a:rPr lang="en-GB" dirty="0" smtClean="0"/>
              <a:t>Started own versions of programmes</a:t>
            </a:r>
          </a:p>
          <a:p>
            <a:r>
              <a:rPr lang="en-GB" dirty="0" smtClean="0"/>
              <a:t>But how to implement ?</a:t>
            </a:r>
            <a:endParaRPr lang="en-GB" dirty="0"/>
          </a:p>
        </p:txBody>
      </p:sp>
    </p:spTree>
    <p:extLst>
      <p:ext uri="{BB962C8B-B14F-4D97-AF65-F5344CB8AC3E}">
        <p14:creationId xmlns:p14="http://schemas.microsoft.com/office/powerpoint/2010/main" val="19669874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Iapt</a:t>
            </a:r>
            <a:r>
              <a:rPr lang="en-GB" dirty="0" smtClean="0"/>
              <a:t> programmes in 2015</a:t>
            </a:r>
            <a:endParaRPr lang="en-GB" dirty="0"/>
          </a:p>
        </p:txBody>
      </p:sp>
      <p:sp>
        <p:nvSpPr>
          <p:cNvPr id="3" name="Content Placeholder 2"/>
          <p:cNvSpPr>
            <a:spLocks noGrp="1"/>
          </p:cNvSpPr>
          <p:nvPr>
            <p:ph idx="1"/>
          </p:nvPr>
        </p:nvSpPr>
        <p:spPr/>
        <p:txBody>
          <a:bodyPr>
            <a:normAutofit/>
          </a:bodyPr>
          <a:lstStyle/>
          <a:p>
            <a:r>
              <a:rPr lang="en-GB" dirty="0" smtClean="0"/>
              <a:t>IAPT </a:t>
            </a:r>
            <a:r>
              <a:rPr lang="en-GB" dirty="0"/>
              <a:t>now has increasing support for the non-CBT modalities recommended by NICE for depression: </a:t>
            </a:r>
            <a:endParaRPr lang="en-GB" dirty="0" smtClean="0"/>
          </a:p>
          <a:p>
            <a:pPr marL="114300" indent="0">
              <a:buNone/>
            </a:pPr>
            <a:endParaRPr lang="en-GB" dirty="0"/>
          </a:p>
          <a:p>
            <a:pPr marL="114300" indent="0">
              <a:buNone/>
            </a:pPr>
            <a:r>
              <a:rPr lang="en-GB" dirty="0" smtClean="0"/>
              <a:t>counselling</a:t>
            </a:r>
            <a:r>
              <a:rPr lang="en-GB" dirty="0"/>
              <a:t>, couples therapy, interpersonal psychotherapy and brief psychodynamic therapy; and for Children and Young </a:t>
            </a:r>
            <a:r>
              <a:rPr lang="en-GB" dirty="0" smtClean="0"/>
              <a:t>People </a:t>
            </a:r>
            <a:r>
              <a:rPr lang="en-GB" dirty="0"/>
              <a:t>more systemic family therapy, interpersonal therapy and parenting therapy is on the </a:t>
            </a:r>
            <a:r>
              <a:rPr lang="en-GB" dirty="0" smtClean="0"/>
              <a:t>way</a:t>
            </a:r>
          </a:p>
          <a:p>
            <a:endParaRPr lang="en-GB" dirty="0" smtClean="0"/>
          </a:p>
        </p:txBody>
      </p:sp>
    </p:spTree>
    <p:extLst>
      <p:ext uri="{BB962C8B-B14F-4D97-AF65-F5344CB8AC3E}">
        <p14:creationId xmlns:p14="http://schemas.microsoft.com/office/powerpoint/2010/main" val="31193372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 and young people</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Children and Young People’s Improving Access to Psychological Therapies programme (CYP IAPT) is a service transformation programme delivered by NHS England that aims to improve existing Child and Adolescent Mental Health Services (CAMHS) working in the </a:t>
            </a:r>
            <a:r>
              <a:rPr lang="en-GB" dirty="0" smtClean="0"/>
              <a:t>community</a:t>
            </a:r>
            <a:endParaRPr lang="en-GB" dirty="0"/>
          </a:p>
          <a:p>
            <a:r>
              <a:rPr lang="en-GB" dirty="0"/>
              <a:t>The programme works to transform existing services provided by the NHS and partners from Local Authority and Third Sector that together form local area CAMHS </a:t>
            </a:r>
            <a:r>
              <a:rPr lang="en-GB" dirty="0" smtClean="0"/>
              <a:t>Partnerships</a:t>
            </a:r>
          </a:p>
          <a:p>
            <a:r>
              <a:rPr lang="en-GB" dirty="0" smtClean="0"/>
              <a:t>The </a:t>
            </a:r>
            <a:r>
              <a:rPr lang="en-GB" dirty="0"/>
              <a:t>programme aims to create, across staff and services, a culture of full collaboration between child, young person and/or their parent or carer </a:t>
            </a:r>
          </a:p>
          <a:p>
            <a:endParaRPr lang="en-GB" dirty="0"/>
          </a:p>
          <a:p>
            <a:endParaRPr lang="en-GB" dirty="0"/>
          </a:p>
        </p:txBody>
      </p:sp>
    </p:spTree>
    <p:extLst>
      <p:ext uri="{BB962C8B-B14F-4D97-AF65-F5344CB8AC3E}">
        <p14:creationId xmlns:p14="http://schemas.microsoft.com/office/powerpoint/2010/main" val="15298552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Mental </a:t>
            </a:r>
            <a:r>
              <a:rPr lang="en-GB" dirty="0"/>
              <a:t>Health Services </a:t>
            </a:r>
            <a:r>
              <a:rPr lang="en-GB" dirty="0" smtClean="0"/>
              <a:t>Passport</a:t>
            </a:r>
            <a:endParaRPr lang="en-GB" dirty="0"/>
          </a:p>
          <a:p>
            <a:r>
              <a:rPr lang="en-GB" dirty="0"/>
              <a:t>As part of the CYP IAPT Improving Integrated Services Task and Finish Group, young people and parent/carers told us how they wanted to be empowered to share their own information to inform future therapeutic work, and to help communication and integration between different </a:t>
            </a:r>
            <a:r>
              <a:rPr lang="en-GB" dirty="0" smtClean="0"/>
              <a:t>services</a:t>
            </a:r>
          </a:p>
          <a:p>
            <a:r>
              <a:rPr lang="en-GB" dirty="0" smtClean="0"/>
              <a:t>Following </a:t>
            </a:r>
            <a:r>
              <a:rPr lang="en-GB" dirty="0"/>
              <a:t>this, NHS England, young people and parent/carers worked together to develop a Mental Health Services Passport </a:t>
            </a:r>
            <a:r>
              <a:rPr lang="en-GB" dirty="0" smtClean="0"/>
              <a:t>template</a:t>
            </a:r>
          </a:p>
          <a:p>
            <a:r>
              <a:rPr lang="en-GB" dirty="0" smtClean="0"/>
              <a:t>Each </a:t>
            </a:r>
            <a:r>
              <a:rPr lang="en-GB" dirty="0"/>
              <a:t>passport is to be created by a young person or parent/carer (for younger children) with the support of their practitioner. The aim of the passport is to help young people using services, or parents with for younger children, to own and communicate their story when moving between different </a:t>
            </a:r>
            <a:r>
              <a:rPr lang="en-GB" dirty="0" smtClean="0"/>
              <a:t>services</a:t>
            </a:r>
          </a:p>
          <a:p>
            <a:r>
              <a:rPr lang="en-GB" dirty="0" smtClean="0"/>
              <a:t>It </a:t>
            </a:r>
            <a:r>
              <a:rPr lang="en-GB" dirty="0"/>
              <a:t>provides a summary of the time in the service which will be owned by the young people or parent/carer to be shared with any future services if and when they </a:t>
            </a:r>
            <a:r>
              <a:rPr lang="en-GB" dirty="0" smtClean="0"/>
              <a:t>wish</a:t>
            </a:r>
            <a:endParaRPr lang="en-GB" dirty="0"/>
          </a:p>
        </p:txBody>
      </p:sp>
    </p:spTree>
    <p:extLst>
      <p:ext uri="{BB962C8B-B14F-4D97-AF65-F5344CB8AC3E}">
        <p14:creationId xmlns:p14="http://schemas.microsoft.com/office/powerpoint/2010/main" val="20249561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opinion</a:t>
            </a:r>
            <a:endParaRPr lang="en-GB" dirty="0"/>
          </a:p>
        </p:txBody>
      </p:sp>
      <p:sp>
        <p:nvSpPr>
          <p:cNvPr id="3" name="Content Placeholder 2"/>
          <p:cNvSpPr>
            <a:spLocks noGrp="1"/>
          </p:cNvSpPr>
          <p:nvPr>
            <p:ph idx="1"/>
          </p:nvPr>
        </p:nvSpPr>
        <p:spPr/>
        <p:txBody>
          <a:bodyPr/>
          <a:lstStyle/>
          <a:p>
            <a:r>
              <a:rPr lang="en-GB" dirty="0" smtClean="0"/>
              <a:t>Look at the examples as given</a:t>
            </a:r>
          </a:p>
          <a:p>
            <a:r>
              <a:rPr lang="en-GB" dirty="0" smtClean="0"/>
              <a:t>What are the positives and negatives?</a:t>
            </a:r>
            <a:endParaRPr lang="en-GB" dirty="0"/>
          </a:p>
        </p:txBody>
      </p:sp>
    </p:spTree>
    <p:extLst>
      <p:ext uri="{BB962C8B-B14F-4D97-AF65-F5344CB8AC3E}">
        <p14:creationId xmlns:p14="http://schemas.microsoft.com/office/powerpoint/2010/main" val="4901640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IAPT Critique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Experts have </a:t>
            </a:r>
            <a:r>
              <a:rPr lang="en-GB" dirty="0"/>
              <a:t>questioned whether the programme was achieving the benefits projected </a:t>
            </a:r>
          </a:p>
          <a:p>
            <a:r>
              <a:rPr lang="en-GB" dirty="0" smtClean="0"/>
              <a:t>One issue is while effective </a:t>
            </a:r>
            <a:r>
              <a:rPr lang="en-GB" dirty="0"/>
              <a:t>in those who actually have the </a:t>
            </a:r>
            <a:r>
              <a:rPr lang="en-GB" dirty="0" smtClean="0"/>
              <a:t>treatment, many do not go past initial assessment </a:t>
            </a:r>
          </a:p>
          <a:p>
            <a:r>
              <a:rPr lang="en-GB" dirty="0" smtClean="0"/>
              <a:t>Could allow psychological </a:t>
            </a:r>
            <a:r>
              <a:rPr lang="en-GB" dirty="0"/>
              <a:t>therapies to become ‘over-generalised’ to treat all severities and forms of </a:t>
            </a:r>
            <a:r>
              <a:rPr lang="en-GB" dirty="0" smtClean="0"/>
              <a:t>depression</a:t>
            </a:r>
            <a:endParaRPr lang="en-GB" dirty="0"/>
          </a:p>
          <a:p>
            <a:r>
              <a:rPr lang="en-GB" dirty="0" smtClean="0"/>
              <a:t>The </a:t>
            </a:r>
            <a:r>
              <a:rPr lang="en-GB" dirty="0"/>
              <a:t>problem is IAPT is the </a:t>
            </a:r>
            <a:r>
              <a:rPr lang="en-GB" dirty="0" smtClean="0"/>
              <a:t>‘only </a:t>
            </a:r>
            <a:r>
              <a:rPr lang="en-GB" dirty="0"/>
              <a:t>game in </a:t>
            </a:r>
            <a:r>
              <a:rPr lang="en-GB" dirty="0" smtClean="0"/>
              <a:t>town’</a:t>
            </a:r>
          </a:p>
          <a:p>
            <a:r>
              <a:rPr lang="en-GB" dirty="0"/>
              <a:t>There has been some criticism for the sole use of cognitive behavioural therapy as the only funded </a:t>
            </a:r>
            <a:r>
              <a:rPr lang="en-GB" dirty="0" smtClean="0"/>
              <a:t>therapy</a:t>
            </a:r>
          </a:p>
          <a:p>
            <a:r>
              <a:rPr lang="en-GB" dirty="0" smtClean="0"/>
              <a:t>Also a debate on whether </a:t>
            </a:r>
            <a:r>
              <a:rPr lang="en-GB" dirty="0"/>
              <a:t>IAPT's roll-out may result initially in low quality therapy being offered by poorly trained </a:t>
            </a:r>
            <a:r>
              <a:rPr lang="en-GB" dirty="0" smtClean="0"/>
              <a:t>practitioners</a:t>
            </a:r>
            <a:endParaRPr lang="en-GB" dirty="0"/>
          </a:p>
          <a:p>
            <a:endParaRPr lang="en-GB" dirty="0"/>
          </a:p>
        </p:txBody>
      </p:sp>
    </p:spTree>
    <p:extLst>
      <p:ext uri="{BB962C8B-B14F-4D97-AF65-F5344CB8AC3E}">
        <p14:creationId xmlns:p14="http://schemas.microsoft.com/office/powerpoint/2010/main" val="24309457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IAPT Praise</a:t>
            </a:r>
            <a:endParaRPr lang="en-GB" dirty="0"/>
          </a:p>
        </p:txBody>
      </p:sp>
      <p:sp>
        <p:nvSpPr>
          <p:cNvPr id="3" name="Content Placeholder 2"/>
          <p:cNvSpPr>
            <a:spLocks noGrp="1"/>
          </p:cNvSpPr>
          <p:nvPr>
            <p:ph idx="1"/>
          </p:nvPr>
        </p:nvSpPr>
        <p:spPr/>
        <p:txBody>
          <a:bodyPr>
            <a:normAutofit/>
          </a:bodyPr>
          <a:lstStyle/>
          <a:p>
            <a:r>
              <a:rPr lang="en-GB" dirty="0" smtClean="0"/>
              <a:t>Some experts however see IAPT as a great success</a:t>
            </a:r>
          </a:p>
          <a:p>
            <a:r>
              <a:rPr lang="en-GB" dirty="0" smtClean="0"/>
              <a:t>This is due to over a million patients and achieving 45% response rates and 65% improvement in anxiety and depression</a:t>
            </a:r>
          </a:p>
          <a:p>
            <a:r>
              <a:rPr lang="en-GB" dirty="0" smtClean="0"/>
              <a:t>There has been almost double </a:t>
            </a:r>
            <a:r>
              <a:rPr lang="en-GB" dirty="0"/>
              <a:t>the number of people entering treatment between the beginning of 2011 and 2015 </a:t>
            </a:r>
          </a:p>
          <a:p>
            <a:endParaRPr lang="en-GB" dirty="0" smtClean="0"/>
          </a:p>
          <a:p>
            <a:endParaRPr lang="en-GB" dirty="0"/>
          </a:p>
        </p:txBody>
      </p:sp>
    </p:spTree>
    <p:extLst>
      <p:ext uri="{BB962C8B-B14F-4D97-AF65-F5344CB8AC3E}">
        <p14:creationId xmlns:p14="http://schemas.microsoft.com/office/powerpoint/2010/main" val="23721794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idx="1"/>
          </p:nvPr>
        </p:nvSpPr>
        <p:spPr/>
        <p:txBody>
          <a:bodyPr>
            <a:normAutofit/>
          </a:bodyPr>
          <a:lstStyle/>
          <a:p>
            <a:r>
              <a:rPr lang="en-GB" dirty="0"/>
              <a:t>For 2014-15 there were nearly 1.3 million referrals to IAPT, of which 815,665 entered </a:t>
            </a:r>
            <a:r>
              <a:rPr lang="en-GB" dirty="0" smtClean="0"/>
              <a:t>treatment</a:t>
            </a:r>
          </a:p>
          <a:p>
            <a:r>
              <a:rPr lang="en-GB" dirty="0" smtClean="0"/>
              <a:t>Of </a:t>
            </a:r>
            <a:r>
              <a:rPr lang="en-GB" dirty="0"/>
              <a:t>those, 37% completed sufficient sessions, with 180,300 showing a 'reliable recovery' (on anxiety and depression questionnaires completed before and immediately after treatment</a:t>
            </a:r>
            <a:r>
              <a:rPr lang="en-GB" dirty="0" smtClean="0"/>
              <a:t>)</a:t>
            </a:r>
          </a:p>
          <a:p>
            <a:endParaRPr lang="en-GB" dirty="0"/>
          </a:p>
          <a:p>
            <a:r>
              <a:rPr lang="en-GB" dirty="0" smtClean="0"/>
              <a:t> Can you spot any issues here?</a:t>
            </a:r>
            <a:endParaRPr lang="en-GB" dirty="0"/>
          </a:p>
        </p:txBody>
      </p:sp>
    </p:spTree>
    <p:extLst>
      <p:ext uri="{BB962C8B-B14F-4D97-AF65-F5344CB8AC3E}">
        <p14:creationId xmlns:p14="http://schemas.microsoft.com/office/powerpoint/2010/main" val="16096074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 October </a:t>
            </a:r>
            <a:r>
              <a:rPr lang="en-GB" dirty="0"/>
              <a:t>2013</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Overall </a:t>
            </a:r>
            <a:r>
              <a:rPr lang="en-GB" dirty="0"/>
              <a:t>more than 80,000 people in the system are still waiting for treatment </a:t>
            </a:r>
            <a:r>
              <a:rPr lang="en-GB" dirty="0" smtClean="0"/>
              <a:t>for more </a:t>
            </a:r>
            <a:r>
              <a:rPr lang="en-GB" dirty="0"/>
              <a:t>than a month after </a:t>
            </a:r>
            <a:r>
              <a:rPr lang="en-GB" dirty="0" smtClean="0"/>
              <a:t>referral</a:t>
            </a:r>
            <a:endParaRPr lang="en-GB" dirty="0"/>
          </a:p>
          <a:p>
            <a:r>
              <a:rPr lang="en-GB" dirty="0" smtClean="0"/>
              <a:t>68</a:t>
            </a:r>
            <a:r>
              <a:rPr lang="en-GB" dirty="0"/>
              <a:t>% report treatment waiting times longer than the 28-day maximum </a:t>
            </a:r>
            <a:r>
              <a:rPr lang="en-GB" dirty="0" smtClean="0"/>
              <a:t>target</a:t>
            </a:r>
          </a:p>
          <a:p>
            <a:r>
              <a:rPr lang="en-GB" dirty="0" smtClean="0"/>
              <a:t>Around </a:t>
            </a:r>
            <a:r>
              <a:rPr lang="en-GB" dirty="0"/>
              <a:t>half of these are down to longer waits for higher intensity </a:t>
            </a:r>
            <a:r>
              <a:rPr lang="en-GB" dirty="0" smtClean="0"/>
              <a:t>therapy</a:t>
            </a:r>
          </a:p>
          <a:p>
            <a:r>
              <a:rPr lang="en-GB" dirty="0" smtClean="0"/>
              <a:t>Many </a:t>
            </a:r>
            <a:r>
              <a:rPr lang="en-GB" dirty="0"/>
              <a:t>areas reporting waiting times of three to five months for higher-intensity </a:t>
            </a:r>
            <a:r>
              <a:rPr lang="en-GB" dirty="0" smtClean="0"/>
              <a:t>therapy</a:t>
            </a:r>
          </a:p>
          <a:p>
            <a:r>
              <a:rPr lang="en-GB" dirty="0" smtClean="0"/>
              <a:t>Some </a:t>
            </a:r>
            <a:r>
              <a:rPr lang="en-GB" dirty="0"/>
              <a:t>have waits of over 12 </a:t>
            </a:r>
            <a:r>
              <a:rPr lang="en-GB" dirty="0" smtClean="0"/>
              <a:t>months</a:t>
            </a:r>
            <a:endParaRPr lang="en-GB" dirty="0"/>
          </a:p>
          <a:p>
            <a:endParaRPr lang="en-GB" dirty="0"/>
          </a:p>
          <a:p>
            <a:endParaRPr lang="en-GB" dirty="0"/>
          </a:p>
        </p:txBody>
      </p:sp>
    </p:spTree>
    <p:extLst>
      <p:ext uri="{BB962C8B-B14F-4D97-AF65-F5344CB8AC3E}">
        <p14:creationId xmlns:p14="http://schemas.microsoft.com/office/powerpoint/2010/main" val="4710251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future</a:t>
            </a:r>
            <a:endParaRPr lang="en-GB" dirty="0"/>
          </a:p>
        </p:txBody>
      </p:sp>
      <p:sp>
        <p:nvSpPr>
          <p:cNvPr id="3" name="Content Placeholder 2"/>
          <p:cNvSpPr>
            <a:spLocks noGrp="1"/>
          </p:cNvSpPr>
          <p:nvPr>
            <p:ph idx="1"/>
          </p:nvPr>
        </p:nvSpPr>
        <p:spPr/>
        <p:txBody>
          <a:bodyPr>
            <a:normAutofit/>
          </a:bodyPr>
          <a:lstStyle/>
          <a:p>
            <a:r>
              <a:rPr lang="en-GB" dirty="0" smtClean="0"/>
              <a:t>IAPT </a:t>
            </a:r>
            <a:r>
              <a:rPr lang="en-GB" dirty="0"/>
              <a:t>targets </a:t>
            </a:r>
            <a:r>
              <a:rPr lang="en-GB" dirty="0" smtClean="0"/>
              <a:t>must be maintained</a:t>
            </a:r>
            <a:endParaRPr lang="en-GB" dirty="0"/>
          </a:p>
          <a:p>
            <a:r>
              <a:rPr lang="en-GB" dirty="0" smtClean="0"/>
              <a:t>New </a:t>
            </a:r>
            <a:r>
              <a:rPr lang="en-GB" dirty="0"/>
              <a:t>target to achieve by March 2016 that 75% of people referred to the IAPT programme begin treatment within 6 weeks of referral, and 95% begin treatment within 18 weeks of </a:t>
            </a:r>
            <a:r>
              <a:rPr lang="en-GB" dirty="0" smtClean="0"/>
              <a:t>referral</a:t>
            </a:r>
          </a:p>
          <a:p>
            <a:endParaRPr lang="en-GB" dirty="0" smtClean="0"/>
          </a:p>
        </p:txBody>
      </p:sp>
    </p:spTree>
    <p:extLst>
      <p:ext uri="{BB962C8B-B14F-4D97-AF65-F5344CB8AC3E}">
        <p14:creationId xmlns:p14="http://schemas.microsoft.com/office/powerpoint/2010/main" val="23423553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input</a:t>
            </a:r>
            <a:endParaRPr lang="en-GB" dirty="0"/>
          </a:p>
        </p:txBody>
      </p:sp>
      <p:sp>
        <p:nvSpPr>
          <p:cNvPr id="3" name="Content Placeholder 2"/>
          <p:cNvSpPr>
            <a:spLocks noGrp="1"/>
          </p:cNvSpPr>
          <p:nvPr>
            <p:ph idx="1"/>
          </p:nvPr>
        </p:nvSpPr>
        <p:spPr/>
        <p:txBody>
          <a:bodyPr>
            <a:normAutofit fontScale="92500"/>
          </a:bodyPr>
          <a:lstStyle/>
          <a:p>
            <a:r>
              <a:rPr lang="en-GB" dirty="0" smtClean="0"/>
              <a:t>Mental </a:t>
            </a:r>
            <a:r>
              <a:rPr lang="en-GB" dirty="0"/>
              <a:t>health is still the area where fewest people can access </a:t>
            </a:r>
            <a:r>
              <a:rPr lang="en-GB" dirty="0" smtClean="0"/>
              <a:t>treatment</a:t>
            </a:r>
          </a:p>
          <a:p>
            <a:r>
              <a:rPr lang="en-GB" dirty="0" smtClean="0"/>
              <a:t>Would a programme such as IAPT be the only solution?</a:t>
            </a:r>
          </a:p>
          <a:p>
            <a:endParaRPr lang="en-GB" dirty="0"/>
          </a:p>
          <a:p>
            <a:pPr marL="114300" indent="0">
              <a:buNone/>
            </a:pPr>
            <a:r>
              <a:rPr lang="en-GB" dirty="0" smtClean="0"/>
              <a:t>What are your ideas to address in Wales:</a:t>
            </a:r>
          </a:p>
          <a:p>
            <a:r>
              <a:rPr lang="en-GB" dirty="0" smtClean="0"/>
              <a:t>getting </a:t>
            </a:r>
            <a:r>
              <a:rPr lang="en-GB" dirty="0"/>
              <a:t>access to therapy treatment for greater numbers of those who would benefit </a:t>
            </a:r>
            <a:r>
              <a:rPr lang="en-GB" dirty="0" smtClean="0"/>
              <a:t>(i.e. </a:t>
            </a:r>
            <a:r>
              <a:rPr lang="en-GB" dirty="0"/>
              <a:t>children, young people and people with severe mental </a:t>
            </a:r>
            <a:r>
              <a:rPr lang="en-GB" dirty="0" smtClean="0"/>
              <a:t>illness)</a:t>
            </a:r>
          </a:p>
          <a:p>
            <a:r>
              <a:rPr lang="en-GB" dirty="0" smtClean="0"/>
              <a:t>improving </a:t>
            </a:r>
            <a:r>
              <a:rPr lang="en-GB" dirty="0"/>
              <a:t>quality – including reducing variation between services</a:t>
            </a:r>
          </a:p>
          <a:p>
            <a:endParaRPr lang="en-GB" dirty="0"/>
          </a:p>
        </p:txBody>
      </p:sp>
    </p:spTree>
    <p:extLst>
      <p:ext uri="{BB962C8B-B14F-4D97-AF65-F5344CB8AC3E}">
        <p14:creationId xmlns:p14="http://schemas.microsoft.com/office/powerpoint/2010/main" val="10226420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100</TotalTime>
  <Words>1814</Words>
  <Application>Microsoft Office PowerPoint</Application>
  <PresentationFormat>On-screen Show (4:3)</PresentationFormat>
  <Paragraphs>190</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Book Antiqua</vt:lpstr>
      <vt:lpstr>Century Gothic</vt:lpstr>
      <vt:lpstr>Apothecary</vt:lpstr>
      <vt:lpstr>Psychopathology and Treatments</vt:lpstr>
      <vt:lpstr>Question</vt:lpstr>
      <vt:lpstr>Models of Treatment </vt:lpstr>
      <vt:lpstr>Biological / Somatic Treatments</vt:lpstr>
      <vt:lpstr>Psychological Treatments</vt:lpstr>
      <vt:lpstr>Differences </vt:lpstr>
      <vt:lpstr>Psychopathology</vt:lpstr>
      <vt:lpstr>Question</vt:lpstr>
      <vt:lpstr>Psychiatry </vt:lpstr>
      <vt:lpstr>Treatments: Drugs</vt:lpstr>
      <vt:lpstr>Treatments: ECT</vt:lpstr>
      <vt:lpstr>Treatments: Psychosurgery </vt:lpstr>
      <vt:lpstr>Treatments: TALKING Therapy</vt:lpstr>
      <vt:lpstr>Therapy and Success</vt:lpstr>
      <vt:lpstr>QUESTION</vt:lpstr>
      <vt:lpstr>aNSWER</vt:lpstr>
      <vt:lpstr>Nhs: CBT</vt:lpstr>
      <vt:lpstr>CBT</vt:lpstr>
      <vt:lpstr>Medication</vt:lpstr>
      <vt:lpstr>Children and Medication</vt:lpstr>
      <vt:lpstr>issues</vt:lpstr>
      <vt:lpstr>answer</vt:lpstr>
      <vt:lpstr>Cbt and nhs </vt:lpstr>
      <vt:lpstr>Policy development</vt:lpstr>
      <vt:lpstr>iapt</vt:lpstr>
      <vt:lpstr>question</vt:lpstr>
      <vt:lpstr>IAPT</vt:lpstr>
      <vt:lpstr>Development </vt:lpstr>
      <vt:lpstr>England </vt:lpstr>
      <vt:lpstr>Scotland and wales</vt:lpstr>
      <vt:lpstr>Iapt programmes in 2015</vt:lpstr>
      <vt:lpstr>Children and young people</vt:lpstr>
      <vt:lpstr>examples</vt:lpstr>
      <vt:lpstr>Your opinion</vt:lpstr>
      <vt:lpstr>IAPT Critique</vt:lpstr>
      <vt:lpstr>IAPT Praise</vt:lpstr>
      <vt:lpstr>outcomes</vt:lpstr>
      <vt:lpstr>In October 2013 </vt:lpstr>
      <vt:lpstr>The future</vt:lpstr>
      <vt:lpstr>Your input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Psychopathology and Treatments</dc:title>
  <dc:creator>Tania</dc:creator>
  <cp:lastModifiedBy>Tania Gulliford</cp:lastModifiedBy>
  <cp:revision>7</cp:revision>
  <dcterms:created xsi:type="dcterms:W3CDTF">2011-02-26T12:26:23Z</dcterms:created>
  <dcterms:modified xsi:type="dcterms:W3CDTF">2016-11-07T13:38:48Z</dcterms:modified>
</cp:coreProperties>
</file>