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CCDE9"/>
    <a:srgbClr val="B6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7901" autoAdjust="0"/>
  </p:normalViewPr>
  <p:slideViewPr>
    <p:cSldViewPr snapToGrid="0">
      <p:cViewPr varScale="1">
        <p:scale>
          <a:sx n="56" d="100"/>
          <a:sy n="56" d="100"/>
        </p:scale>
        <p:origin x="12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E7191-B9FB-41F4-AD7C-E08E18ABBAB2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01F237-67C9-4486-8A28-4B3C795BF2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40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13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302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315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550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841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19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257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8803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7204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982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01F237-67C9-4486-8A28-4B3C795BF20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694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45BC-89F2-4375-B98A-5C0FB32C56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BA447-7BA0-484E-82A9-1C52C9B86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A2A0D-EB52-4BBB-B28F-56096B8FC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D3599-601D-409E-A2D8-30CF98FF1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6F9AC2-3EB2-4CC1-A032-B18FEE098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939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E301A-C5F0-40D3-B945-3AB5C7043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9E10-6071-4A4A-9B2E-C0212822B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BBB49-E612-4F32-898A-A7888F72B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D7623-688D-4441-85DD-FB603DE4A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6F628-F411-48E2-8ACF-DA6B780B2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75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3CF7-0A4C-4FC7-8AC7-C47CE543F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02860-6077-44BE-83B2-C2E1CDD4E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8EEBA-6BDB-4A5D-AFFB-45C568DFD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7116E-371B-40F4-B0B2-B5B828E5B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40C7A-D694-4CC0-987B-3765EE5BE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93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7BF2-0458-48BA-B1B2-14135DE6A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685B2-A081-4B1D-ACF6-4133DBF428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75E9B7-2A68-479C-A5B9-5DE316918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5AEA4-DAE9-4F05-AE06-0553A5BAB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3FDB6-DA6F-419B-949D-29C82697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86D32D-90AA-4138-897C-05E32F49E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468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55610-6D94-4431-BF5F-801A02BD8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8026F-AA26-401C-AB2B-A67FBA557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484EF4-B521-407C-AAA0-2A9EEFDE66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ABD0B0-297A-43AE-95F6-5B57841C59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E0D621-58E8-4D82-8AEF-9CC2505371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B3D9C3-F8FB-4B13-B02F-FC755A126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BC2B62-8BBE-4D2B-AB21-71709056A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ED0EF-19BB-4C70-9BD2-3F1C27643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547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825E-2DD1-401E-9615-B28343131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5D9B4-DD8C-4449-B5F7-E77D94941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FDB36A-664D-4E2D-8958-48149A5B2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B4C6B-BB74-4C0A-84E3-D19CD8010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22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B0FDA3-2B0E-40BF-A4B2-22FFA3A3F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B35A7F-1C98-4D5F-9471-9E3B41C33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E29777-26DF-43DC-A339-EF5C50795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492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1A7D8-D02D-446F-BFB1-9787FCD5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A8743-719A-4B42-8B38-36CE26DCD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A22C6-3CD0-4448-A841-5594A56565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AB95F-E83F-4267-9F1B-CAFC39A21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48BAE0-9AAA-4FB0-944F-378058DEC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AD6FB-0BAA-44D8-B305-E6E8E3D1C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433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7034-2130-4639-88B6-536140393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CF9079-1594-488D-B9DF-7F04D2E379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E0847F-E8E6-4CA9-9B7C-7F574A9D12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33DA1-762B-4E1D-A6B8-3BF344D24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48B1-BECC-4C3A-A014-68A4A1D6A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B7640-F13F-481B-BEE7-450A95EC6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123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19F52-80A9-480E-895E-9C91C6846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291E52-DD1D-4F15-B130-1A624A41FF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F9A7E-D99E-4121-9EE7-D4780718D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14A37-F146-47BB-842E-41897095F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C25C9-08DC-4970-8ABB-71E0F65B9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31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1094AA-7D6F-4120-BB75-435BC1725C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E336E-4239-4765-8DAA-4D89000847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3FB90-B50C-4E8E-B286-175EE5331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D09DF-CA5B-48A1-BB1D-5FEE911B9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B6816-545F-46A0-9F6C-EE0ACF415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11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2000">
              <a:schemeClr val="accent1">
                <a:lumMod val="45000"/>
                <a:lumOff val="55000"/>
              </a:schemeClr>
            </a:gs>
            <a:gs pos="64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F19FED-E11B-419A-90A1-691104E41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17862-88A2-4E53-9DE9-930DA8712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0A8A1-4F40-4FC2-8A52-CB98FD2B44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039FC-03B2-4675-AF9A-574E784F6B93}" type="datetimeFigureOut">
              <a:rPr lang="en-US" smtClean="0"/>
              <a:t>4/9/2021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4FFAD2-697F-4637-894B-3609F2D3C6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6F8FD-33BF-4713-8006-C026228BC2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00EDF-6A0A-4803-95B6-4D329EDA6B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470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microsoft.com/office/2007/relationships/hdphoto" Target="../media/hdphoto4.wdp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52977B0-2AE2-413F-93CE-3515F628B8FC}"/>
              </a:ext>
            </a:extLst>
          </p:cNvPr>
          <p:cNvCxnSpPr/>
          <p:nvPr/>
        </p:nvCxnSpPr>
        <p:spPr>
          <a:xfrm>
            <a:off x="1486994" y="4575000"/>
            <a:ext cx="9356035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FCF20B9-CFBF-4221-955D-136632250283}"/>
              </a:ext>
            </a:extLst>
          </p:cNvPr>
          <p:cNvCxnSpPr/>
          <p:nvPr/>
        </p:nvCxnSpPr>
        <p:spPr>
          <a:xfrm>
            <a:off x="1486994" y="4674391"/>
            <a:ext cx="9356035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1EFAECB-86D1-4614-A321-434822AB983C}"/>
              </a:ext>
            </a:extLst>
          </p:cNvPr>
          <p:cNvSpPr txBox="1"/>
          <p:nvPr/>
        </p:nvSpPr>
        <p:spPr>
          <a:xfrm>
            <a:off x="2067464" y="2127209"/>
            <a:ext cx="8057072" cy="2055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BMSW-4001 </a:t>
            </a:r>
          </a:p>
          <a:p>
            <a:pPr algn="ctr"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ID: 2022002 ( Alina Florentina Feri)</a:t>
            </a:r>
          </a:p>
        </p:txBody>
      </p:sp>
    </p:spTree>
    <p:extLst>
      <p:ext uri="{BB962C8B-B14F-4D97-AF65-F5344CB8AC3E}">
        <p14:creationId xmlns:p14="http://schemas.microsoft.com/office/powerpoint/2010/main" val="3887665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ECA05A-8F2F-4170-BB52-CC0950B43609}"/>
              </a:ext>
            </a:extLst>
          </p:cNvPr>
          <p:cNvSpPr txBox="1"/>
          <p:nvPr/>
        </p:nvSpPr>
        <p:spPr>
          <a:xfrm>
            <a:off x="369560" y="1065465"/>
            <a:ext cx="11701670" cy="4815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focus on these following issues: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Linking the academic and employability skills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(Weligamage, 2019)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intended career and needed skills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SWOT, time management tools and personal development plan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(Saunders and Zuzel, 2017).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12201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Intended Career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FAB1DF2-FDB5-4728-8076-9389A6CD39B6}"/>
              </a:ext>
            </a:extLst>
          </p:cNvPr>
          <p:cNvGrpSpPr/>
          <p:nvPr/>
        </p:nvGrpSpPr>
        <p:grpSpPr>
          <a:xfrm>
            <a:off x="3607154" y="2583677"/>
            <a:ext cx="4977691" cy="2793669"/>
            <a:chOff x="6096000" y="1995587"/>
            <a:chExt cx="5096580" cy="2866826"/>
          </a:xfrm>
        </p:grpSpPr>
        <p:pic>
          <p:nvPicPr>
            <p:cNvPr id="1026" name="Picture 2" descr="Career as Bank Manager - How to Become, Courses, Job Profile, Salary &amp; Scope">
              <a:extLst>
                <a:ext uri="{FF2B5EF4-FFF2-40B4-BE49-F238E27FC236}">
                  <a16:creationId xmlns:a16="http://schemas.microsoft.com/office/drawing/2014/main" id="{81A9F85C-D05B-4B75-84C3-8E94145D18B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6000" y="1995587"/>
              <a:ext cx="5096580" cy="28668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69540539-9ADA-4AAE-95C2-AB9FD7DBD300}"/>
                </a:ext>
              </a:extLst>
            </p:cNvPr>
            <p:cNvSpPr/>
            <p:nvPr/>
          </p:nvSpPr>
          <p:spPr>
            <a:xfrm>
              <a:off x="9920377" y="2085988"/>
              <a:ext cx="1121434" cy="469963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43A3E32-DC94-4DFD-B497-405A178F5796}"/>
              </a:ext>
            </a:extLst>
          </p:cNvPr>
          <p:cNvSpPr txBox="1"/>
          <p:nvPr/>
        </p:nvSpPr>
        <p:spPr>
          <a:xfrm>
            <a:off x="1901375" y="1650741"/>
            <a:ext cx="9356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My intended career is to become a bank manager.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02D3A-AF81-441B-98EB-AB91E72A538B}"/>
              </a:ext>
            </a:extLst>
          </p:cNvPr>
          <p:cNvSpPr txBox="1"/>
          <p:nvPr/>
        </p:nvSpPr>
        <p:spPr>
          <a:xfrm>
            <a:off x="4654720" y="5572584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(Jain, 2017)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5123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Needed Skills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94472C-27AB-494D-A554-E399B971579F}"/>
              </a:ext>
            </a:extLst>
          </p:cNvPr>
          <p:cNvSpPr txBox="1"/>
          <p:nvPr/>
        </p:nvSpPr>
        <p:spPr>
          <a:xfrm>
            <a:off x="1272209" y="1366453"/>
            <a:ext cx="93560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Skills needed to become a bank manager: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dvanced Communication Skills Training Course - Zoe Talent Solutions">
            <a:extLst>
              <a:ext uri="{FF2B5EF4-FFF2-40B4-BE49-F238E27FC236}">
                <a16:creationId xmlns:a16="http://schemas.microsoft.com/office/drawing/2014/main" id="{E0F3EB06-2A4E-4C3D-ABF9-70E453030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296" l="0" r="97500">
                        <a14:foregroundMark x1="40278" y1="12500" x2="40278" y2="12500"/>
                        <a14:foregroundMark x1="70278" y1="22685" x2="70278" y2="22685"/>
                        <a14:foregroundMark x1="25000" y1="18519" x2="25000" y2="18519"/>
                        <a14:foregroundMark x1="28611" y1="20370" x2="28611" y2="20370"/>
                        <a14:foregroundMark x1="21111" y1="20370" x2="21111" y2="20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95" y="2214305"/>
            <a:ext cx="2521553" cy="1512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7 Project Management Skills that have been Overlooked">
            <a:extLst>
              <a:ext uri="{FF2B5EF4-FFF2-40B4-BE49-F238E27FC236}">
                <a16:creationId xmlns:a16="http://schemas.microsoft.com/office/drawing/2014/main" id="{7F17CA38-4B7C-4AFE-B407-902F12C191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56" b="9805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409" y="2237554"/>
            <a:ext cx="2835104" cy="146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9 Best Customer Service Skills to Improve in 2020 | GroHawk">
            <a:extLst>
              <a:ext uri="{FF2B5EF4-FFF2-40B4-BE49-F238E27FC236}">
                <a16:creationId xmlns:a16="http://schemas.microsoft.com/office/drawing/2014/main" id="{6BAE7B64-27CF-4AED-9C3A-F86CA2B25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513" y="3937997"/>
            <a:ext cx="1843982" cy="185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ow to Develop Leadership Skills through Soft Skill - Improve Soft Skills">
            <a:extLst>
              <a:ext uri="{FF2B5EF4-FFF2-40B4-BE49-F238E27FC236}">
                <a16:creationId xmlns:a16="http://schemas.microsoft.com/office/drawing/2014/main" id="{ECFA563C-F111-4D97-81A0-F69152A29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7487" y="2208547"/>
            <a:ext cx="3308746" cy="185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016C87-F16B-4F73-A79D-F019C1F3E6D5}"/>
              </a:ext>
            </a:extLst>
          </p:cNvPr>
          <p:cNvSpPr txBox="1"/>
          <p:nvPr/>
        </p:nvSpPr>
        <p:spPr>
          <a:xfrm>
            <a:off x="734663" y="3849793"/>
            <a:ext cx="1926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BEFDFA-7BC6-4760-B6CA-317C075C7926}"/>
              </a:ext>
            </a:extLst>
          </p:cNvPr>
          <p:cNvSpPr txBox="1"/>
          <p:nvPr/>
        </p:nvSpPr>
        <p:spPr>
          <a:xfrm>
            <a:off x="4802502" y="3753331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Management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6D8045-E112-4537-B831-76DE4FE8BF59}"/>
              </a:ext>
            </a:extLst>
          </p:cNvPr>
          <p:cNvSpPr txBox="1"/>
          <p:nvPr/>
        </p:nvSpPr>
        <p:spPr>
          <a:xfrm>
            <a:off x="7019998" y="5811718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Services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D08B69-56A5-48F2-8555-3A3EDE7BCED4}"/>
              </a:ext>
            </a:extLst>
          </p:cNvPr>
          <p:cNvSpPr txBox="1"/>
          <p:nvPr/>
        </p:nvSpPr>
        <p:spPr>
          <a:xfrm>
            <a:off x="9055213" y="3907850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</p:txBody>
      </p:sp>
      <p:pic>
        <p:nvPicPr>
          <p:cNvPr id="2060" name="Picture 12" descr="The 3 Principles Of Effective Problem Solving">
            <a:extLst>
              <a:ext uri="{FF2B5EF4-FFF2-40B4-BE49-F238E27FC236}">
                <a16:creationId xmlns:a16="http://schemas.microsoft.com/office/drawing/2014/main" id="{8BA18510-B36D-4F02-B5A0-15FE6EE66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443" b="95400" l="4688" r="95117">
                        <a14:foregroundMark x1="23633" y1="30024" x2="23633" y2="30024"/>
                        <a14:foregroundMark x1="21484" y1="25908" x2="21484" y2="25908"/>
                        <a14:foregroundMark x1="21484" y1="37046" x2="21484" y2="37046"/>
                        <a14:foregroundMark x1="27148" y1="30751" x2="27148" y2="30751"/>
                        <a14:foregroundMark x1="24414" y1="41404" x2="24414" y2="41404"/>
                        <a14:foregroundMark x1="25391" y1="62712" x2="25391" y2="62712"/>
                        <a14:foregroundMark x1="20117" y1="62712" x2="20117" y2="62712"/>
                        <a14:foregroundMark x1="37500" y1="60533" x2="37500" y2="60533"/>
                        <a14:foregroundMark x1="33984" y1="60533" x2="33984" y2="60533"/>
                        <a14:foregroundMark x1="17773" y1="74576" x2="17773" y2="74576"/>
                        <a14:foregroundMark x1="25391" y1="85956" x2="25391" y2="85956"/>
                        <a14:foregroundMark x1="73242" y1="86925" x2="73242" y2="86925"/>
                        <a14:foregroundMark x1="60547" y1="87409" x2="60547" y2="87409"/>
                        <a14:foregroundMark x1="82422" y1="85956" x2="82422" y2="85956"/>
                        <a14:foregroundMark x1="53516" y1="86925" x2="53516" y2="86925"/>
                        <a14:foregroundMark x1="87109" y1="85956" x2="87109" y2="85956"/>
                        <a14:foregroundMark x1="49219" y1="86925" x2="49219" y2="86925"/>
                        <a14:foregroundMark x1="20898" y1="86925" x2="20898" y2="86925"/>
                        <a14:foregroundMark x1="11328" y1="86925" x2="11328" y2="86925"/>
                        <a14:foregroundMark x1="29297" y1="86441" x2="29297" y2="86441"/>
                        <a14:foregroundMark x1="26953" y1="37772" x2="26953" y2="37772"/>
                        <a14:foregroundMark x1="28320" y1="29056" x2="28320" y2="29056"/>
                        <a14:foregroundMark x1="28320" y1="29056" x2="28320" y2="290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238" y="3907564"/>
            <a:ext cx="2521553" cy="203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BCD2CD6-B628-4BF4-AD37-657E8E639E57}"/>
              </a:ext>
            </a:extLst>
          </p:cNvPr>
          <p:cNvSpPr txBox="1"/>
          <p:nvPr/>
        </p:nvSpPr>
        <p:spPr>
          <a:xfrm>
            <a:off x="2409238" y="5811718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AE19D94-2443-4B65-8752-08D819CCEF07}"/>
              </a:ext>
            </a:extLst>
          </p:cNvPr>
          <p:cNvSpPr txBox="1"/>
          <p:nvPr/>
        </p:nvSpPr>
        <p:spPr>
          <a:xfrm>
            <a:off x="4273251" y="6285808"/>
            <a:ext cx="404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(Abbasi and Bibi, 2018)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389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Skills I Have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Advanced Communication Skills Training Course - Zoe Talent Solutions">
            <a:extLst>
              <a:ext uri="{FF2B5EF4-FFF2-40B4-BE49-F238E27FC236}">
                <a16:creationId xmlns:a16="http://schemas.microsoft.com/office/drawing/2014/main" id="{AA7C7CC8-3C60-4FA3-93A5-71F930AF0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296" l="0" r="97500">
                        <a14:foregroundMark x1="40278" y1="12500" x2="40278" y2="12500"/>
                        <a14:foregroundMark x1="70278" y1="22685" x2="70278" y2="22685"/>
                        <a14:foregroundMark x1="25000" y1="18519" x2="25000" y2="18519"/>
                        <a14:foregroundMark x1="28611" y1="20370" x2="28611" y2="20370"/>
                        <a14:foregroundMark x1="21111" y1="20370" x2="21111" y2="20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79682"/>
            <a:ext cx="4102898" cy="246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ow to Develop Leadership Skills through Soft Skill - Improve Soft Skills">
            <a:extLst>
              <a:ext uri="{FF2B5EF4-FFF2-40B4-BE49-F238E27FC236}">
                <a16:creationId xmlns:a16="http://schemas.microsoft.com/office/drawing/2014/main" id="{3C973B57-0979-4F26-96EA-4E21DE9C6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190" y="2366859"/>
            <a:ext cx="4028249" cy="226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6974204-D2E0-4753-BEA9-C1C824E783F2}"/>
              </a:ext>
            </a:extLst>
          </p:cNvPr>
          <p:cNvSpPr txBox="1"/>
          <p:nvPr/>
        </p:nvSpPr>
        <p:spPr>
          <a:xfrm>
            <a:off x="1088041" y="4703455"/>
            <a:ext cx="1926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083041-E731-425C-9985-86D54CDBA83E}"/>
              </a:ext>
            </a:extLst>
          </p:cNvPr>
          <p:cNvSpPr txBox="1"/>
          <p:nvPr/>
        </p:nvSpPr>
        <p:spPr>
          <a:xfrm>
            <a:off x="8504850" y="4628050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</p:txBody>
      </p:sp>
      <p:pic>
        <p:nvPicPr>
          <p:cNvPr id="10" name="Picture 12" descr="The 3 Principles Of Effective Problem Solving">
            <a:extLst>
              <a:ext uri="{FF2B5EF4-FFF2-40B4-BE49-F238E27FC236}">
                <a16:creationId xmlns:a16="http://schemas.microsoft.com/office/drawing/2014/main" id="{B4C27A19-CE86-4F39-A1CD-E60E8ECCEB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443" b="95400" l="4688" r="95117">
                        <a14:foregroundMark x1="23633" y1="30024" x2="23633" y2="30024"/>
                        <a14:foregroundMark x1="21484" y1="25908" x2="21484" y2="25908"/>
                        <a14:foregroundMark x1="21484" y1="37046" x2="21484" y2="37046"/>
                        <a14:foregroundMark x1="27148" y1="30751" x2="27148" y2="30751"/>
                        <a14:foregroundMark x1="24414" y1="41404" x2="24414" y2="41404"/>
                        <a14:foregroundMark x1="25391" y1="62712" x2="25391" y2="62712"/>
                        <a14:foregroundMark x1="20117" y1="62712" x2="20117" y2="62712"/>
                        <a14:foregroundMark x1="37500" y1="60533" x2="37500" y2="60533"/>
                        <a14:foregroundMark x1="33984" y1="60533" x2="33984" y2="60533"/>
                        <a14:foregroundMark x1="17773" y1="74576" x2="17773" y2="74576"/>
                        <a14:foregroundMark x1="25391" y1="85956" x2="25391" y2="85956"/>
                        <a14:foregroundMark x1="73242" y1="86925" x2="73242" y2="86925"/>
                        <a14:foregroundMark x1="60547" y1="87409" x2="60547" y2="87409"/>
                        <a14:foregroundMark x1="82422" y1="85956" x2="82422" y2="85956"/>
                        <a14:foregroundMark x1="53516" y1="86925" x2="53516" y2="86925"/>
                        <a14:foregroundMark x1="87109" y1="85956" x2="87109" y2="85956"/>
                        <a14:foregroundMark x1="49219" y1="86925" x2="49219" y2="86925"/>
                        <a14:foregroundMark x1="20898" y1="86925" x2="20898" y2="86925"/>
                        <a14:foregroundMark x1="11328" y1="86925" x2="11328" y2="86925"/>
                        <a14:foregroundMark x1="29297" y1="86441" x2="29297" y2="86441"/>
                        <a14:foregroundMark x1="26953" y1="37772" x2="26953" y2="37772"/>
                        <a14:foregroundMark x1="28320" y1="29056" x2="28320" y2="29056"/>
                        <a14:foregroundMark x1="28320" y1="29056" x2="28320" y2="290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811" y="2136790"/>
            <a:ext cx="3308746" cy="266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4E08C2E-EA4C-417F-9FD6-A472B20AA29F}"/>
              </a:ext>
            </a:extLst>
          </p:cNvPr>
          <p:cNvSpPr txBox="1"/>
          <p:nvPr/>
        </p:nvSpPr>
        <p:spPr>
          <a:xfrm>
            <a:off x="4800493" y="4715365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412D4E-F4D6-4D3A-A2C1-F654E2FC6B23}"/>
              </a:ext>
            </a:extLst>
          </p:cNvPr>
          <p:cNvSpPr txBox="1"/>
          <p:nvPr/>
        </p:nvSpPr>
        <p:spPr>
          <a:xfrm>
            <a:off x="4044138" y="5317157"/>
            <a:ext cx="404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(Dustin, 2016)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816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Skills I need to Develop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7 Project Management Skills that have been Overlooked">
            <a:extLst>
              <a:ext uri="{FF2B5EF4-FFF2-40B4-BE49-F238E27FC236}">
                <a16:creationId xmlns:a16="http://schemas.microsoft.com/office/drawing/2014/main" id="{DB2F753D-2DCC-4B38-B357-78D6EE4FE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6" b="9805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399" y="2298279"/>
            <a:ext cx="4829473" cy="249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9 Best Customer Service Skills to Improve in 2020 | GroHawk">
            <a:extLst>
              <a:ext uri="{FF2B5EF4-FFF2-40B4-BE49-F238E27FC236}">
                <a16:creationId xmlns:a16="http://schemas.microsoft.com/office/drawing/2014/main" id="{A5AC61E9-1D11-47E8-8D58-04622041CC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535" y="2043423"/>
            <a:ext cx="2835104" cy="285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8161EB-769B-49E7-B1B8-39E536A05899}"/>
              </a:ext>
            </a:extLst>
          </p:cNvPr>
          <p:cNvSpPr txBox="1"/>
          <p:nvPr/>
        </p:nvSpPr>
        <p:spPr>
          <a:xfrm>
            <a:off x="2162629" y="5074456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Management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60B411-3A9A-4459-824C-88EA095CF766}"/>
              </a:ext>
            </a:extLst>
          </p:cNvPr>
          <p:cNvSpPr txBox="1"/>
          <p:nvPr/>
        </p:nvSpPr>
        <p:spPr>
          <a:xfrm>
            <a:off x="6989535" y="5133779"/>
            <a:ext cx="2591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Services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5780D0-B68E-4510-8EA0-88937B3C0E9B}"/>
              </a:ext>
            </a:extLst>
          </p:cNvPr>
          <p:cNvSpPr txBox="1"/>
          <p:nvPr/>
        </p:nvSpPr>
        <p:spPr>
          <a:xfrm>
            <a:off x="4074873" y="5645302"/>
            <a:ext cx="404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(Dustin, 2016)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854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8B2FBA-A08D-471F-A15D-034588078DCD}"/>
              </a:ext>
            </a:extLst>
          </p:cNvPr>
          <p:cNvCxnSpPr>
            <a:cxnSpLocks/>
          </p:cNvCxnSpPr>
          <p:nvPr/>
        </p:nvCxnSpPr>
        <p:spPr>
          <a:xfrm>
            <a:off x="5764696" y="1465988"/>
            <a:ext cx="0" cy="43824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1A4CA3C-129E-4BCF-93A8-B6A20625C21D}"/>
              </a:ext>
            </a:extLst>
          </p:cNvPr>
          <p:cNvCxnSpPr>
            <a:cxnSpLocks/>
          </p:cNvCxnSpPr>
          <p:nvPr/>
        </p:nvCxnSpPr>
        <p:spPr>
          <a:xfrm flipH="1">
            <a:off x="2640495" y="3590084"/>
            <a:ext cx="6566451" cy="54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3B2A5A1-DB0A-4CCE-BCDC-C87913C18926}"/>
              </a:ext>
            </a:extLst>
          </p:cNvPr>
          <p:cNvSpPr txBox="1"/>
          <p:nvPr/>
        </p:nvSpPr>
        <p:spPr>
          <a:xfrm>
            <a:off x="1706223" y="1452320"/>
            <a:ext cx="3442247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command over leadership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verbal and written communication skills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problem solving skills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A23C26-B195-461A-9EDB-595F0DABD606}"/>
              </a:ext>
            </a:extLst>
          </p:cNvPr>
          <p:cNvSpPr txBox="1"/>
          <p:nvPr/>
        </p:nvSpPr>
        <p:spPr>
          <a:xfrm>
            <a:off x="6291467" y="1553545"/>
            <a:ext cx="419431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knowledge about banking industry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Doesn’t have skills on customer services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of business management skills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536B67-9CAE-4B22-A4AA-C93443CD916D}"/>
              </a:ext>
            </a:extLst>
          </p:cNvPr>
          <p:cNvSpPr txBox="1"/>
          <p:nvPr/>
        </p:nvSpPr>
        <p:spPr>
          <a:xfrm>
            <a:off x="1628363" y="3689911"/>
            <a:ext cx="43997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Ambition about banking career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Persuading bachelor degree on business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Internship on banking companies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good network with professionals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1A9451-96D1-48B8-A771-A9AFFC6AB8AE}"/>
              </a:ext>
            </a:extLst>
          </p:cNvPr>
          <p:cNvSpPr txBox="1"/>
          <p:nvPr/>
        </p:nvSpPr>
        <p:spPr>
          <a:xfrm>
            <a:off x="6427306" y="3795195"/>
            <a:ext cx="439971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Competition of bank industry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Requires high set of skills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Rise of pandemic can result in economic recession</a:t>
            </a:r>
          </a:p>
          <a:p>
            <a:pPr marL="285750" indent="-285750">
              <a:buFontTx/>
              <a:buChar char="-"/>
            </a:pPr>
            <a:endParaRPr lang="en-US" sz="2000" dirty="0"/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545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Time Management Tools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Pomodoro Technique - a Time Management Life Hack - Luxafor">
            <a:extLst>
              <a:ext uri="{FF2B5EF4-FFF2-40B4-BE49-F238E27FC236}">
                <a16:creationId xmlns:a16="http://schemas.microsoft.com/office/drawing/2014/main" id="{DF456D0E-ECB0-4CDC-A23C-8C8005982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629" y="1862503"/>
            <a:ext cx="5569766" cy="313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Eat that frog 🐸 – Clockify Blog">
            <a:extLst>
              <a:ext uri="{FF2B5EF4-FFF2-40B4-BE49-F238E27FC236}">
                <a16:creationId xmlns:a16="http://schemas.microsoft.com/office/drawing/2014/main" id="{8FD4A464-28A6-4EB8-BA10-10B7A09B9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7600" l="5000" r="97429">
                        <a14:foregroundMark x1="31571" y1="44000" x2="31571" y2="44000"/>
                        <a14:foregroundMark x1="50000" y1="44800" x2="50000" y2="44800"/>
                        <a14:foregroundMark x1="52000" y1="31600" x2="52000" y2="31600"/>
                        <a14:foregroundMark x1="71571" y1="37200" x2="71571" y2="37200"/>
                        <a14:foregroundMark x1="87286" y1="38000" x2="87286" y2="38000"/>
                        <a14:foregroundMark x1="83286" y1="51200" x2="83286" y2="51200"/>
                        <a14:foregroundMark x1="84714" y1="32400" x2="84714" y2="32400"/>
                        <a14:foregroundMark x1="88857" y1="53600" x2="88857" y2="53600"/>
                        <a14:foregroundMark x1="15000" y1="70800" x2="15000" y2="70800"/>
                        <a14:foregroundMark x1="18714" y1="81600" x2="18714" y2="81600"/>
                        <a14:foregroundMark x1="33000" y1="69200" x2="33000" y2="69200"/>
                        <a14:foregroundMark x1="50857" y1="70800" x2="50857" y2="70800"/>
                        <a14:foregroundMark x1="69286" y1="69200" x2="69286" y2="69200"/>
                        <a14:foregroundMark x1="86143" y1="67600" x2="86143" y2="67600"/>
                        <a14:foregroundMark x1="86143" y1="71600" x2="86143" y2="71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0858" y="2190106"/>
            <a:ext cx="6937801" cy="247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B7DC3E1-8D80-4FF5-BB43-8B6A71CCFC9A}"/>
              </a:ext>
            </a:extLst>
          </p:cNvPr>
          <p:cNvCxnSpPr/>
          <p:nvPr/>
        </p:nvCxnSpPr>
        <p:spPr>
          <a:xfrm>
            <a:off x="6095999" y="1690777"/>
            <a:ext cx="0" cy="35195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AE84B509-4A9B-43CE-B1E8-22967A76AEE9}"/>
              </a:ext>
            </a:extLst>
          </p:cNvPr>
          <p:cNvSpPr txBox="1"/>
          <p:nvPr/>
        </p:nvSpPr>
        <p:spPr>
          <a:xfrm>
            <a:off x="1541527" y="5210355"/>
            <a:ext cx="3272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Eat that Frog Technique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FBDDD8-8C8B-4DC8-A788-968B18973981}"/>
              </a:ext>
            </a:extLst>
          </p:cNvPr>
          <p:cNvSpPr txBox="1"/>
          <p:nvPr/>
        </p:nvSpPr>
        <p:spPr>
          <a:xfrm>
            <a:off x="7611647" y="5252915"/>
            <a:ext cx="3272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Pomodoro Technique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7B033A-8B3A-4A9F-9AF3-011003992345}"/>
              </a:ext>
            </a:extLst>
          </p:cNvPr>
          <p:cNvSpPr txBox="1"/>
          <p:nvPr/>
        </p:nvSpPr>
        <p:spPr>
          <a:xfrm>
            <a:off x="1156407" y="5646015"/>
            <a:ext cx="404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(Tracy, 2016)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32B73A-D97D-4790-AA79-D5E2BD45BABB}"/>
              </a:ext>
            </a:extLst>
          </p:cNvPr>
          <p:cNvSpPr txBox="1"/>
          <p:nvPr/>
        </p:nvSpPr>
        <p:spPr>
          <a:xfrm>
            <a:off x="7226527" y="5661098"/>
            <a:ext cx="404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(Cirillo, 2017)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5410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685814" y="351058"/>
            <a:ext cx="6820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3">
            <a:extLst>
              <a:ext uri="{FF2B5EF4-FFF2-40B4-BE49-F238E27FC236}">
                <a16:creationId xmlns:a16="http://schemas.microsoft.com/office/drawing/2014/main" id="{53BE31AA-011D-484D-95CA-247F39D661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230938"/>
              </p:ext>
            </p:extLst>
          </p:nvPr>
        </p:nvGraphicFramePr>
        <p:xfrm>
          <a:off x="599661" y="1610371"/>
          <a:ext cx="11011495" cy="421542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02299">
                  <a:extLst>
                    <a:ext uri="{9D8B030D-6E8A-4147-A177-3AD203B41FA5}">
                      <a16:colId xmlns:a16="http://schemas.microsoft.com/office/drawing/2014/main" val="3175911517"/>
                    </a:ext>
                  </a:extLst>
                </a:gridCol>
                <a:gridCol w="2202299">
                  <a:extLst>
                    <a:ext uri="{9D8B030D-6E8A-4147-A177-3AD203B41FA5}">
                      <a16:colId xmlns:a16="http://schemas.microsoft.com/office/drawing/2014/main" val="3537340064"/>
                    </a:ext>
                  </a:extLst>
                </a:gridCol>
                <a:gridCol w="2202299">
                  <a:extLst>
                    <a:ext uri="{9D8B030D-6E8A-4147-A177-3AD203B41FA5}">
                      <a16:colId xmlns:a16="http://schemas.microsoft.com/office/drawing/2014/main" val="3346266316"/>
                    </a:ext>
                  </a:extLst>
                </a:gridCol>
                <a:gridCol w="2202299">
                  <a:extLst>
                    <a:ext uri="{9D8B030D-6E8A-4147-A177-3AD203B41FA5}">
                      <a16:colId xmlns:a16="http://schemas.microsoft.com/office/drawing/2014/main" val="1745183467"/>
                    </a:ext>
                  </a:extLst>
                </a:gridCol>
                <a:gridCol w="2202299">
                  <a:extLst>
                    <a:ext uri="{9D8B030D-6E8A-4147-A177-3AD203B41FA5}">
                      <a16:colId xmlns:a16="http://schemas.microsoft.com/office/drawing/2014/main" val="1603942141"/>
                    </a:ext>
                  </a:extLst>
                </a:gridCol>
              </a:tblGrid>
              <a:tr h="108806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Specific Goals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will I achieve this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this will be measured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I will achieve this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will help me in this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633644003"/>
                  </a:ext>
                </a:extLst>
              </a:tr>
              <a:tr h="1664318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Business Management Skills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 going through academic books and doing internship in banks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performance on internships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Within the two years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Professionals, friends and 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88078788"/>
                  </a:ext>
                </a:extLst>
              </a:tr>
              <a:tr h="1106383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on Customer Services Skills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Doing certified courses and attending workshops on banking career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Giving assessments and taking feedbacks from the teachers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 the end of this year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Teachers, colleagues and friends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418243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593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D70A03-B726-4B8F-B04D-CB98A92AD93A}"/>
              </a:ext>
            </a:extLst>
          </p:cNvPr>
          <p:cNvSpPr txBox="1"/>
          <p:nvPr/>
        </p:nvSpPr>
        <p:spPr>
          <a:xfrm>
            <a:off x="935152" y="1058944"/>
            <a:ext cx="10321693" cy="3244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presentation concludes that: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One needs to prepare one-self based on the career desire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Focus on personal skills development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Use the tools that develops yourself for betterment</a:t>
            </a:r>
          </a:p>
        </p:txBody>
      </p:sp>
    </p:spTree>
    <p:extLst>
      <p:ext uri="{BB962C8B-B14F-4D97-AF65-F5344CB8AC3E}">
        <p14:creationId xmlns:p14="http://schemas.microsoft.com/office/powerpoint/2010/main" val="1027490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ata 3">
            <a:extLst>
              <a:ext uri="{FF2B5EF4-FFF2-40B4-BE49-F238E27FC236}">
                <a16:creationId xmlns:a16="http://schemas.microsoft.com/office/drawing/2014/main" id="{D082CC69-6177-4943-ABC1-BE55807DB33A}"/>
              </a:ext>
            </a:extLst>
          </p:cNvPr>
          <p:cNvSpPr/>
          <p:nvPr/>
        </p:nvSpPr>
        <p:spPr>
          <a:xfrm>
            <a:off x="-43070" y="6241775"/>
            <a:ext cx="12278139" cy="463826"/>
          </a:xfrm>
          <a:prstGeom prst="flowChartInputOutpu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610A24D-E8F5-4EA0-A3B3-54C54247B440}"/>
              </a:ext>
            </a:extLst>
          </p:cNvPr>
          <p:cNvCxnSpPr/>
          <p:nvPr/>
        </p:nvCxnSpPr>
        <p:spPr>
          <a:xfrm>
            <a:off x="1272209" y="1212698"/>
            <a:ext cx="935603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035FAAD-A4B8-41C0-A01D-EB953ABECAF2}"/>
              </a:ext>
            </a:extLst>
          </p:cNvPr>
          <p:cNvSpPr txBox="1"/>
          <p:nvPr/>
        </p:nvSpPr>
        <p:spPr>
          <a:xfrm>
            <a:off x="2875722" y="351058"/>
            <a:ext cx="5724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F1BDCB-465C-46D4-BA32-245E68B3474A}"/>
              </a:ext>
            </a:extLst>
          </p:cNvPr>
          <p:cNvSpPr txBox="1"/>
          <p:nvPr/>
        </p:nvSpPr>
        <p:spPr>
          <a:xfrm>
            <a:off x="713116" y="1366453"/>
            <a:ext cx="11294854" cy="5371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Abbasi, F.K., Ali, A. and Bibi, N., (2018). Analysis of skill gap for business graduates: managerial perspective from banking industry.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Education+ Training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Cirillo, F., (2017). The pomodoro technique (the pomodoro).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Agile Processes in Software Engineering and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54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p.35.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Dustin, D., (2016). Skills and knowledge needed to practise as a bank manager: Continuity and change.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Social Work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pp.293-313.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Jain, V., (2017). Survival skills of business management graduates: A study with reference to retail and banking.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Far East Journal of Psychology and Business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pp.59-77.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V. and Zuzel, K., (2017). Evaluating employability skills: Employer and student perceptions.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Bioscience education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pp.1-15.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Tracy, B., (2016).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Eat That Frog!: Get More of the Important Things Done-Today!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Hachette UK.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Weligamage, S.S., (2019). Graduates’ academic and employability skills: Evidence from literature review. </a:t>
            </a:r>
            <a:r>
              <a:rPr lang="en-US" sz="15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Sri Lanka: University of Kelaniya</a:t>
            </a:r>
            <a:r>
              <a:rPr lang="en-US" sz="15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2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736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572</Words>
  <Application>Microsoft Office PowerPoint</Application>
  <PresentationFormat>Widescreen</PresentationFormat>
  <Paragraphs>92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2021-04-09T12:59:17Z</dcterms:created>
  <dcterms:modified xsi:type="dcterms:W3CDTF">2021-04-09T17:20:22Z</dcterms:modified>
</cp:coreProperties>
</file>