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2"/>
  </p:notesMasterIdLst>
  <p:sldIdLst>
    <p:sldId id="256" r:id="rId2"/>
    <p:sldId id="257" r:id="rId3"/>
    <p:sldId id="261" r:id="rId4"/>
    <p:sldId id="262" r:id="rId5"/>
    <p:sldId id="265" r:id="rId6"/>
    <p:sldId id="258" r:id="rId7"/>
    <p:sldId id="259" r:id="rId8"/>
    <p:sldId id="264" r:id="rId9"/>
    <p:sldId id="292" r:id="rId10"/>
    <p:sldId id="29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3784" autoAdjust="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5D5B1D-4EB1-435B-854F-807F6A6162D2}" type="datetimeFigureOut">
              <a:rPr lang="en-US" smtClean="0"/>
              <a:t>7/12/25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0B823-0211-489D-A3B2-43F706B4F1CE}" type="slidenum">
              <a:rPr lang="en-US" smtClean="0"/>
              <a:t>‹#›</a:t>
            </a:fld>
            <a:endParaRPr lang="en-US"/>
          </a:p>
        </p:txBody>
      </p:sp>
    </p:spTree>
    <p:extLst>
      <p:ext uri="{BB962C8B-B14F-4D97-AF65-F5344CB8AC3E}">
        <p14:creationId xmlns:p14="http://schemas.microsoft.com/office/powerpoint/2010/main" val="4058872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effects of motivation on contemporary businesses are the focus of this study. Turnover, low morale, and poor production are all results of uninspired employees. Managers in today's cutthroat corporate world need to be able to motivate their staff to succeed (</a:t>
            </a:r>
            <a:r>
              <a:rPr lang="en-US" sz="1200" kern="1200" dirty="0">
                <a:solidFill>
                  <a:schemeClr val="tx1"/>
                </a:solidFill>
                <a:effectLst/>
                <a:latin typeface="+mn-lt"/>
                <a:ea typeface="+mn-ea"/>
                <a:cs typeface="+mn-cs"/>
              </a:rPr>
              <a:t>Sharma, 2025)</a:t>
            </a:r>
            <a:r>
              <a:rPr lang="en-US" dirty="0"/>
              <a:t>. The purpose of this research is to find out how big of an impact managers have on staff morale and output. Examining the effects of managerial incentive strategies on worker output is the primary goal of this study. The most crucial area of research is how managers may inspire their teams. The key research questions include: how do managers motivate employees? What motivational theories underpin these efforts? And importantly, how do employees respond to these strategies? Employees' motivation is shifting in a COVID-19 workplace due to factors such as remote work, flexible scheduling, and evolving expectations. Companies may better adapt to changing work environments and increase employee engagement by understanding these aspects (</a:t>
            </a:r>
            <a:r>
              <a:rPr lang="en-US" sz="1200" kern="1200" dirty="0">
                <a:solidFill>
                  <a:schemeClr val="tx1"/>
                </a:solidFill>
                <a:effectLst/>
                <a:latin typeface="+mn-lt"/>
                <a:ea typeface="+mn-ea"/>
                <a:cs typeface="+mn-cs"/>
              </a:rPr>
              <a:t>de Lucas et al., 2023).</a:t>
            </a:r>
            <a:endParaRPr lang="en-US" dirty="0"/>
          </a:p>
        </p:txBody>
      </p:sp>
      <p:sp>
        <p:nvSpPr>
          <p:cNvPr id="4" name="Slide Number Placeholder 3"/>
          <p:cNvSpPr>
            <a:spLocks noGrp="1"/>
          </p:cNvSpPr>
          <p:nvPr>
            <p:ph type="sldNum" sz="quarter" idx="5"/>
          </p:nvPr>
        </p:nvSpPr>
        <p:spPr/>
        <p:txBody>
          <a:bodyPr/>
          <a:lstStyle/>
          <a:p>
            <a:fld id="{A160B823-0211-489D-A3B2-43F706B4F1CE}" type="slidenum">
              <a:rPr lang="en-US" smtClean="0"/>
              <a:t>2</a:t>
            </a:fld>
            <a:endParaRPr lang="en-US"/>
          </a:p>
        </p:txBody>
      </p:sp>
    </p:spTree>
    <p:extLst>
      <p:ext uri="{BB962C8B-B14F-4D97-AF65-F5344CB8AC3E}">
        <p14:creationId xmlns:p14="http://schemas.microsoft.com/office/powerpoint/2010/main" val="2872282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qualitative research technique was selected to explore the intricacy and situational dependence of employee motivation. Qualitative research allows us to examine human experiences, attitudes, and </a:t>
            </a:r>
            <a:r>
              <a:rPr lang="en-US" dirty="0" err="1"/>
              <a:t>behaviours</a:t>
            </a:r>
            <a:r>
              <a:rPr lang="en-US" dirty="0"/>
              <a:t>, whereas quantitative research relies on numerical data. When trying to make sense of actual motivation, this study is fantastic. Methods such as semi-structured interviews will be used to gather data. This approach strikes a good mix between guided questions and the leeway to examine off-the-wall yet pertinent comments. While making sure important topics are addressed regularly, it also gives participants a platform to publicly share their viewpoints. Ten regular workers and five supervisors from a major company participated in this study. This two-pronged strategy allows us to comprehend motivation from the viewpoints of managers and workers alike. Because it depicts the real implementation and perception of motivation in </a:t>
            </a:r>
            <a:r>
              <a:rPr lang="en-US" dirty="0" err="1"/>
              <a:t>organisational</a:t>
            </a:r>
            <a:r>
              <a:rPr lang="en-US" dirty="0"/>
              <a:t> settings, this method is perfect for our research. As a result, the results are more applicable.</a:t>
            </a:r>
          </a:p>
        </p:txBody>
      </p:sp>
      <p:sp>
        <p:nvSpPr>
          <p:cNvPr id="4" name="Slide Number Placeholder 3"/>
          <p:cNvSpPr>
            <a:spLocks noGrp="1"/>
          </p:cNvSpPr>
          <p:nvPr>
            <p:ph type="sldNum" sz="quarter" idx="5"/>
          </p:nvPr>
        </p:nvSpPr>
        <p:spPr/>
        <p:txBody>
          <a:bodyPr/>
          <a:lstStyle/>
          <a:p>
            <a:fld id="{A160B823-0211-489D-A3B2-43F706B4F1CE}" type="slidenum">
              <a:rPr lang="en-US" smtClean="0"/>
              <a:t>3</a:t>
            </a:fld>
            <a:endParaRPr lang="en-US"/>
          </a:p>
        </p:txBody>
      </p:sp>
    </p:spTree>
    <p:extLst>
      <p:ext uri="{BB962C8B-B14F-4D97-AF65-F5344CB8AC3E}">
        <p14:creationId xmlns:p14="http://schemas.microsoft.com/office/powerpoint/2010/main" val="4176822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this investigation, purposive sampling was </a:t>
            </a:r>
            <a:r>
              <a:rPr lang="en-US" dirty="0" err="1"/>
              <a:t>utilised</a:t>
            </a:r>
            <a:r>
              <a:rPr lang="en-US" dirty="0"/>
              <a:t>.  Using this approach, one searches for specialists in the subject who have direct knowledge.  This technique guarantees that data that is full, useful, and relevant to understanding workplace motivation is collected.  Interview methods that were just semi-structured were </a:t>
            </a:r>
            <a:r>
              <a:rPr lang="en-US" dirty="0" err="1"/>
              <a:t>utilised</a:t>
            </a:r>
            <a:r>
              <a:rPr lang="en-US" dirty="0"/>
              <a:t> so that dependability could be ensured.  The participants were able to talk about their own personal experiences, despite the fact that they were all asked the same general topics.  This method offers personal insights and ensures that interviews are consistent to one another.  In order to boost validity, two primary strategies were </a:t>
            </a:r>
            <a:r>
              <a:rPr lang="en-US" dirty="0" err="1"/>
              <a:t>utilised</a:t>
            </a:r>
            <a:r>
              <a:rPr lang="en-US" dirty="0"/>
              <a:t>.  In the beginning, triangulation made it possible to make comparisons by collecting data from all of the employees and management.  Furthermore, we incorporated member checking into the process so that participants could verify the accuracy of their interview transcripts.  By adhering to these guidelines, you may ensure that the results accurately reflect the experiences and perspectives of the participants.</a:t>
            </a:r>
          </a:p>
        </p:txBody>
      </p:sp>
      <p:sp>
        <p:nvSpPr>
          <p:cNvPr id="4" name="Slide Number Placeholder 3"/>
          <p:cNvSpPr>
            <a:spLocks noGrp="1"/>
          </p:cNvSpPr>
          <p:nvPr>
            <p:ph type="sldNum" sz="quarter" idx="5"/>
          </p:nvPr>
        </p:nvSpPr>
        <p:spPr/>
        <p:txBody>
          <a:bodyPr/>
          <a:lstStyle/>
          <a:p>
            <a:fld id="{A160B823-0211-489D-A3B2-43F706B4F1CE}" type="slidenum">
              <a:rPr lang="en-US" smtClean="0"/>
              <a:t>4</a:t>
            </a:fld>
            <a:endParaRPr lang="en-US"/>
          </a:p>
        </p:txBody>
      </p:sp>
    </p:spTree>
    <p:extLst>
      <p:ext uri="{BB962C8B-B14F-4D97-AF65-F5344CB8AC3E}">
        <p14:creationId xmlns:p14="http://schemas.microsoft.com/office/powerpoint/2010/main" val="423556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is necessary to take into consideration ethics in order to guarantee that participants are valued, safeguarded, and informed throughout the entirety of this research (Khan, 2024).  Begin by obtaining </a:t>
            </a:r>
            <a:r>
              <a:rPr lang="en-US" dirty="0" err="1"/>
              <a:t>authorisation</a:t>
            </a:r>
            <a:r>
              <a:rPr lang="en-US" dirty="0"/>
              <a:t>.  An information document regarding the research's purpose, methods, data usage, and the participant's ability to withdraw from the study is given to each participant.  According to </a:t>
            </a:r>
            <a:r>
              <a:rPr lang="en-US" dirty="0" err="1"/>
              <a:t>Millum</a:t>
            </a:r>
            <a:r>
              <a:rPr lang="en-US" dirty="0"/>
              <a:t> and Bromwich (2021), participants are required to sign a permission form prior to any interviews in order to verify that they are participating voluntarily.  Giving everyone a pseudonym is the next step in protecting their privacy.  This ensures that their real names are not included in the report that is compiled upon conclusion of the research.  The researcher is the only one who can access any and all data that is kept on devices that require a password.  Private information will not be disclosed in any way.  These methods instill confidence in the participants and uphold intellectual and ethical standards by adhering to the parameters established by the appropriate institution.</a:t>
            </a:r>
          </a:p>
        </p:txBody>
      </p:sp>
      <p:sp>
        <p:nvSpPr>
          <p:cNvPr id="4" name="Slide Number Placeholder 3"/>
          <p:cNvSpPr>
            <a:spLocks noGrp="1"/>
          </p:cNvSpPr>
          <p:nvPr>
            <p:ph type="sldNum" sz="quarter" idx="5"/>
          </p:nvPr>
        </p:nvSpPr>
        <p:spPr/>
        <p:txBody>
          <a:bodyPr/>
          <a:lstStyle/>
          <a:p>
            <a:fld id="{A160B823-0211-489D-A3B2-43F706B4F1CE}" type="slidenum">
              <a:rPr lang="en-US" smtClean="0"/>
              <a:t>5</a:t>
            </a:fld>
            <a:endParaRPr lang="en-US"/>
          </a:p>
        </p:txBody>
      </p:sp>
    </p:spTree>
    <p:extLst>
      <p:ext uri="{BB962C8B-B14F-4D97-AF65-F5344CB8AC3E}">
        <p14:creationId xmlns:p14="http://schemas.microsoft.com/office/powerpoint/2010/main" val="1148121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The safety of the participants is the primary ethical issue in this investigation. Everyone who takes part in the research is made aware that their involvement is entirely voluntary and that they are free to quit at any time without incurring any consequences. In a setting that values respect, honest contributions are actively promoted. The research adhered to the institutional and ethical criteria established by the British Psychological Society (BPS). The whole process of the study, from the gathering of data to the reporting of findings, must be conducted in a manner that is professional, honest, and courteous. In order to safeguard the participants and maintain the integrity of the study, rules must be adhered to. At long last, intellectual property is safeguarded. In accordance with Harvard norms, all theoretical and literary sources are credited. The final record of the study includes participant comments that have been </a:t>
            </a:r>
            <a:r>
              <a:rPr lang="en-US" dirty="0" err="1"/>
              <a:t>anonymised</a:t>
            </a:r>
            <a:r>
              <a:rPr lang="en-US" dirty="0"/>
              <a:t> and correctly credited. This guarantees that the findings are verified in an ethical and legitimate manner.</a:t>
            </a:r>
          </a:p>
        </p:txBody>
      </p:sp>
      <p:sp>
        <p:nvSpPr>
          <p:cNvPr id="4" name="Slide Number Placeholder 3"/>
          <p:cNvSpPr>
            <a:spLocks noGrp="1"/>
          </p:cNvSpPr>
          <p:nvPr>
            <p:ph type="sldNum" sz="quarter" idx="5"/>
          </p:nvPr>
        </p:nvSpPr>
        <p:spPr/>
        <p:txBody>
          <a:bodyPr/>
          <a:lstStyle/>
          <a:p>
            <a:fld id="{A160B823-0211-489D-A3B2-43F706B4F1CE}" type="slidenum">
              <a:rPr lang="en-US" smtClean="0"/>
              <a:t>6</a:t>
            </a:fld>
            <a:endParaRPr lang="en-US"/>
          </a:p>
        </p:txBody>
      </p:sp>
    </p:spTree>
    <p:extLst>
      <p:ext uri="{BB962C8B-B14F-4D97-AF65-F5344CB8AC3E}">
        <p14:creationId xmlns:p14="http://schemas.microsoft.com/office/powerpoint/2010/main" val="14253973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Similar to earlier studies, this one has its limitations. Our first concern was the intentionally limited sample size. Results from the purposeful sampling were helpful, however the study may not be </a:t>
            </a:r>
            <a:r>
              <a:rPr lang="en-US" dirty="0" err="1"/>
              <a:t>generalisable</a:t>
            </a:r>
            <a:r>
              <a:rPr lang="en-US" dirty="0"/>
              <a:t> to other industries due to the limited sample size. Problems were exacerbated by the lack of time. I could have improved the data quality by doing more research or following up on ideas, but I was short on time. It was also difficult to gain access to numerous </a:t>
            </a:r>
            <a:r>
              <a:rPr lang="en-US" dirty="0" err="1"/>
              <a:t>organisations</a:t>
            </a:r>
            <a:r>
              <a:rPr lang="en-US" dirty="0"/>
              <a:t>. The research may have benefited from include a wider variety of perspectives and </a:t>
            </a:r>
            <a:r>
              <a:rPr lang="en-US" dirty="0" err="1"/>
              <a:t>organisational</a:t>
            </a:r>
            <a:r>
              <a:rPr lang="en-US" dirty="0"/>
              <a:t> contexts, but it was confined to only one medium-sized business. To increase the study's </a:t>
            </a:r>
            <a:r>
              <a:rPr lang="en-US" dirty="0" err="1"/>
              <a:t>generalisability</a:t>
            </a:r>
            <a:r>
              <a:rPr lang="en-US" dirty="0"/>
              <a:t>, future research should involve other businesses. By combining qualitative insights with quantitative evidence, a mixed-methods approach would enable a more thorough and extensive investigation. Additionally, increasing data collecting would facilitate this (</a:t>
            </a:r>
            <a:r>
              <a:rPr lang="en-US" sz="1200" kern="1200" dirty="0" err="1">
                <a:solidFill>
                  <a:schemeClr val="tx1"/>
                </a:solidFill>
                <a:effectLst/>
                <a:latin typeface="+mn-lt"/>
                <a:ea typeface="+mn-ea"/>
                <a:cs typeface="+mn-cs"/>
              </a:rPr>
              <a:t>Wallwey</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Kajfez</a:t>
            </a:r>
            <a:r>
              <a:rPr lang="en-US" sz="1200" kern="1200" dirty="0">
                <a:solidFill>
                  <a:schemeClr val="tx1"/>
                </a:solidFill>
                <a:effectLst/>
                <a:latin typeface="+mn-lt"/>
                <a:ea typeface="+mn-ea"/>
                <a:cs typeface="+mn-cs"/>
              </a:rPr>
              <a:t>, 2023).</a:t>
            </a:r>
            <a:endParaRPr lang="en-US" dirty="0"/>
          </a:p>
        </p:txBody>
      </p:sp>
      <p:sp>
        <p:nvSpPr>
          <p:cNvPr id="4" name="Slide Number Placeholder 3"/>
          <p:cNvSpPr>
            <a:spLocks noGrp="1"/>
          </p:cNvSpPr>
          <p:nvPr>
            <p:ph type="sldNum" sz="quarter" idx="5"/>
          </p:nvPr>
        </p:nvSpPr>
        <p:spPr/>
        <p:txBody>
          <a:bodyPr/>
          <a:lstStyle/>
          <a:p>
            <a:fld id="{A160B823-0211-489D-A3B2-43F706B4F1CE}" type="slidenum">
              <a:rPr lang="en-US" smtClean="0"/>
              <a:t>7</a:t>
            </a:fld>
            <a:endParaRPr lang="en-US"/>
          </a:p>
        </p:txBody>
      </p:sp>
    </p:spTree>
    <p:extLst>
      <p:ext uri="{BB962C8B-B14F-4D97-AF65-F5344CB8AC3E}">
        <p14:creationId xmlns:p14="http://schemas.microsoft.com/office/powerpoint/2010/main" val="3420569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4F066-3475-7C2E-DF1F-8E9C50C4BBB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472CDF4D-4C2B-CA24-EDCB-5982AE4D43D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8F792321-2CEB-E6B3-B2AA-A5D2D546C51B}"/>
              </a:ext>
            </a:extLst>
          </p:cNvPr>
          <p:cNvSpPr>
            <a:spLocks noGrp="1"/>
          </p:cNvSpPr>
          <p:nvPr>
            <p:ph type="dt" sz="half" idx="10"/>
          </p:nvPr>
        </p:nvSpPr>
        <p:spPr/>
        <p:txBody>
          <a:bodyPr/>
          <a:lstStyle/>
          <a:p>
            <a:fld id="{9B42BA21-7AA1-427D-9AEC-36B6B9571A60}" type="datetimeFigureOut">
              <a:rPr lang="en-IN" smtClean="0"/>
              <a:t>12/07/25</a:t>
            </a:fld>
            <a:endParaRPr lang="en-IN"/>
          </a:p>
        </p:txBody>
      </p:sp>
      <p:sp>
        <p:nvSpPr>
          <p:cNvPr id="5" name="Footer Placeholder 4">
            <a:extLst>
              <a:ext uri="{FF2B5EF4-FFF2-40B4-BE49-F238E27FC236}">
                <a16:creationId xmlns:a16="http://schemas.microsoft.com/office/drawing/2014/main" id="{72246012-0105-4200-485B-644E10E5891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42CDC55-35F1-9E4B-6DC7-62E6FA72DD13}"/>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425914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2CE78-14A6-A757-30C8-949FE4F5A59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431BA58-AD69-E461-36DA-A3A783E72D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4D94CCB-9F0F-DFED-3CB4-F266A92781C7}"/>
              </a:ext>
            </a:extLst>
          </p:cNvPr>
          <p:cNvSpPr>
            <a:spLocks noGrp="1"/>
          </p:cNvSpPr>
          <p:nvPr>
            <p:ph type="dt" sz="half" idx="10"/>
          </p:nvPr>
        </p:nvSpPr>
        <p:spPr/>
        <p:txBody>
          <a:bodyPr/>
          <a:lstStyle/>
          <a:p>
            <a:fld id="{9B42BA21-7AA1-427D-9AEC-36B6B9571A60}" type="datetimeFigureOut">
              <a:rPr lang="en-IN" smtClean="0"/>
              <a:t>12/07/25</a:t>
            </a:fld>
            <a:endParaRPr lang="en-IN"/>
          </a:p>
        </p:txBody>
      </p:sp>
      <p:sp>
        <p:nvSpPr>
          <p:cNvPr id="5" name="Footer Placeholder 4">
            <a:extLst>
              <a:ext uri="{FF2B5EF4-FFF2-40B4-BE49-F238E27FC236}">
                <a16:creationId xmlns:a16="http://schemas.microsoft.com/office/drawing/2014/main" id="{9506D9BB-3644-902F-A498-5959E740F66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29EAED5-654F-8F43-1951-DD737812B40E}"/>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960654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019B7-CD4E-4BCC-4A50-7097E0597DF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024EA01E-E6CE-BBF7-592F-B501D6D25B5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9752251-737D-98A3-B789-54B68D027829}"/>
              </a:ext>
            </a:extLst>
          </p:cNvPr>
          <p:cNvSpPr>
            <a:spLocks noGrp="1"/>
          </p:cNvSpPr>
          <p:nvPr>
            <p:ph type="dt" sz="half" idx="10"/>
          </p:nvPr>
        </p:nvSpPr>
        <p:spPr/>
        <p:txBody>
          <a:bodyPr/>
          <a:lstStyle/>
          <a:p>
            <a:fld id="{9B42BA21-7AA1-427D-9AEC-36B6B9571A60}" type="datetimeFigureOut">
              <a:rPr lang="en-IN" smtClean="0"/>
              <a:t>12/07/25</a:t>
            </a:fld>
            <a:endParaRPr lang="en-IN"/>
          </a:p>
        </p:txBody>
      </p:sp>
      <p:sp>
        <p:nvSpPr>
          <p:cNvPr id="5" name="Footer Placeholder 4">
            <a:extLst>
              <a:ext uri="{FF2B5EF4-FFF2-40B4-BE49-F238E27FC236}">
                <a16:creationId xmlns:a16="http://schemas.microsoft.com/office/drawing/2014/main" id="{B052E17D-8E39-347A-DFF6-5B1D4643B6E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CD599C1-F39A-8A1E-E5F2-B96C9C7A20FC}"/>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55081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BB195-5790-9595-4C55-92624FC8E7E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C4062BC9-D0B0-EFA0-E08F-FE7ABCFFB72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A9EA1DD4-04CE-87BA-688B-839A9B8ADF8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2E953951-EE3E-0CA4-24D5-05BB88CCFFCE}"/>
              </a:ext>
            </a:extLst>
          </p:cNvPr>
          <p:cNvSpPr>
            <a:spLocks noGrp="1"/>
          </p:cNvSpPr>
          <p:nvPr>
            <p:ph type="dt" sz="half" idx="10"/>
          </p:nvPr>
        </p:nvSpPr>
        <p:spPr/>
        <p:txBody>
          <a:bodyPr/>
          <a:lstStyle/>
          <a:p>
            <a:fld id="{9B42BA21-7AA1-427D-9AEC-36B6B9571A60}" type="datetimeFigureOut">
              <a:rPr lang="en-IN" smtClean="0"/>
              <a:t>12/07/25</a:t>
            </a:fld>
            <a:endParaRPr lang="en-IN"/>
          </a:p>
        </p:txBody>
      </p:sp>
      <p:sp>
        <p:nvSpPr>
          <p:cNvPr id="6" name="Footer Placeholder 5">
            <a:extLst>
              <a:ext uri="{FF2B5EF4-FFF2-40B4-BE49-F238E27FC236}">
                <a16:creationId xmlns:a16="http://schemas.microsoft.com/office/drawing/2014/main" id="{07C61B39-CDCA-B5CB-39C0-F5010C3CEF1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A46E1A30-4962-6713-F195-80227496E8E2}"/>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950982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1852E-DA98-8380-12CA-99A3667E3C90}"/>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1DEAE8CE-A1C7-A1E8-B9ED-6CD22C5572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2D9DB0-6977-A4AD-9280-1B3778377DC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12209629-057A-2779-D840-E7C871E188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B16CAA1-BE0B-CC58-9C85-F8C663CE94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322817F6-8827-F097-E74B-D02F0E3A4CFB}"/>
              </a:ext>
            </a:extLst>
          </p:cNvPr>
          <p:cNvSpPr>
            <a:spLocks noGrp="1"/>
          </p:cNvSpPr>
          <p:nvPr>
            <p:ph type="dt" sz="half" idx="10"/>
          </p:nvPr>
        </p:nvSpPr>
        <p:spPr/>
        <p:txBody>
          <a:bodyPr/>
          <a:lstStyle/>
          <a:p>
            <a:fld id="{9B42BA21-7AA1-427D-9AEC-36B6B9571A60}" type="datetimeFigureOut">
              <a:rPr lang="en-IN" smtClean="0"/>
              <a:t>12/07/25</a:t>
            </a:fld>
            <a:endParaRPr lang="en-IN"/>
          </a:p>
        </p:txBody>
      </p:sp>
      <p:sp>
        <p:nvSpPr>
          <p:cNvPr id="8" name="Footer Placeholder 7">
            <a:extLst>
              <a:ext uri="{FF2B5EF4-FFF2-40B4-BE49-F238E27FC236}">
                <a16:creationId xmlns:a16="http://schemas.microsoft.com/office/drawing/2014/main" id="{CAAF62C3-DE4B-C8F7-6888-106D3F640E93}"/>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B6A7DE98-A520-3491-9D07-E5B2E0F67D4D}"/>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1895117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2525F-9881-9061-93D4-29A29C01AB31}"/>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1D02DBCF-67E1-A3A4-D332-367AE5030DF7}"/>
              </a:ext>
            </a:extLst>
          </p:cNvPr>
          <p:cNvSpPr>
            <a:spLocks noGrp="1"/>
          </p:cNvSpPr>
          <p:nvPr>
            <p:ph type="dt" sz="half" idx="10"/>
          </p:nvPr>
        </p:nvSpPr>
        <p:spPr/>
        <p:txBody>
          <a:bodyPr/>
          <a:lstStyle/>
          <a:p>
            <a:fld id="{9B42BA21-7AA1-427D-9AEC-36B6B9571A60}" type="datetimeFigureOut">
              <a:rPr lang="en-IN" smtClean="0"/>
              <a:t>12/07/25</a:t>
            </a:fld>
            <a:endParaRPr lang="en-IN"/>
          </a:p>
        </p:txBody>
      </p:sp>
      <p:sp>
        <p:nvSpPr>
          <p:cNvPr id="4" name="Footer Placeholder 3">
            <a:extLst>
              <a:ext uri="{FF2B5EF4-FFF2-40B4-BE49-F238E27FC236}">
                <a16:creationId xmlns:a16="http://schemas.microsoft.com/office/drawing/2014/main" id="{E76092A5-3F83-C841-33F9-3F0EF6E0D1C1}"/>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723D33DC-142C-FEFF-2874-BDEFF10D82E5}"/>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488414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555DE0-542A-57DC-3304-8F239E7001C6}"/>
              </a:ext>
            </a:extLst>
          </p:cNvPr>
          <p:cNvSpPr>
            <a:spLocks noGrp="1"/>
          </p:cNvSpPr>
          <p:nvPr>
            <p:ph type="dt" sz="half" idx="10"/>
          </p:nvPr>
        </p:nvSpPr>
        <p:spPr/>
        <p:txBody>
          <a:bodyPr/>
          <a:lstStyle/>
          <a:p>
            <a:fld id="{9B42BA21-7AA1-427D-9AEC-36B6B9571A60}" type="datetimeFigureOut">
              <a:rPr lang="en-IN" smtClean="0"/>
              <a:t>12/07/25</a:t>
            </a:fld>
            <a:endParaRPr lang="en-IN"/>
          </a:p>
        </p:txBody>
      </p:sp>
      <p:sp>
        <p:nvSpPr>
          <p:cNvPr id="3" name="Footer Placeholder 2">
            <a:extLst>
              <a:ext uri="{FF2B5EF4-FFF2-40B4-BE49-F238E27FC236}">
                <a16:creationId xmlns:a16="http://schemas.microsoft.com/office/drawing/2014/main" id="{679998E0-2095-CE8E-DF30-758E199672EC}"/>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654D65DC-5C50-4992-9A80-94A505133769}"/>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234431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9F94A-1BD1-2B66-F3B0-4483D57F25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CBD23406-6CF0-5B78-3881-3E4E6C0B5B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1B73049F-A303-9953-777B-B2B1CF94B5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A3CF58-CC0E-5B75-71FE-7714732FB76F}"/>
              </a:ext>
            </a:extLst>
          </p:cNvPr>
          <p:cNvSpPr>
            <a:spLocks noGrp="1"/>
          </p:cNvSpPr>
          <p:nvPr>
            <p:ph type="dt" sz="half" idx="10"/>
          </p:nvPr>
        </p:nvSpPr>
        <p:spPr/>
        <p:txBody>
          <a:bodyPr/>
          <a:lstStyle/>
          <a:p>
            <a:fld id="{9B42BA21-7AA1-427D-9AEC-36B6B9571A60}" type="datetimeFigureOut">
              <a:rPr lang="en-IN" smtClean="0"/>
              <a:t>12/07/25</a:t>
            </a:fld>
            <a:endParaRPr lang="en-IN"/>
          </a:p>
        </p:txBody>
      </p:sp>
      <p:sp>
        <p:nvSpPr>
          <p:cNvPr id="6" name="Footer Placeholder 5">
            <a:extLst>
              <a:ext uri="{FF2B5EF4-FFF2-40B4-BE49-F238E27FC236}">
                <a16:creationId xmlns:a16="http://schemas.microsoft.com/office/drawing/2014/main" id="{72FC8E61-65E2-07EB-5E0C-4F0F0FC6F82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7365ACB-E98F-1A47-EC2A-E51771AAD9FB}"/>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12231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42045-27D0-F3A4-9AC1-357096D8E6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2FA60D14-9500-60E9-B221-CBFAD09C76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8DF2B521-F6DF-E305-6B0B-1355DC23BD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8819ED-6F2E-0ADE-E63A-9ACDE8AFDC24}"/>
              </a:ext>
            </a:extLst>
          </p:cNvPr>
          <p:cNvSpPr>
            <a:spLocks noGrp="1"/>
          </p:cNvSpPr>
          <p:nvPr>
            <p:ph type="dt" sz="half" idx="10"/>
          </p:nvPr>
        </p:nvSpPr>
        <p:spPr/>
        <p:txBody>
          <a:bodyPr/>
          <a:lstStyle/>
          <a:p>
            <a:fld id="{9B42BA21-7AA1-427D-9AEC-36B6B9571A60}" type="datetimeFigureOut">
              <a:rPr lang="en-IN" smtClean="0"/>
              <a:t>12/07/25</a:t>
            </a:fld>
            <a:endParaRPr lang="en-IN"/>
          </a:p>
        </p:txBody>
      </p:sp>
      <p:sp>
        <p:nvSpPr>
          <p:cNvPr id="6" name="Footer Placeholder 5">
            <a:extLst>
              <a:ext uri="{FF2B5EF4-FFF2-40B4-BE49-F238E27FC236}">
                <a16:creationId xmlns:a16="http://schemas.microsoft.com/office/drawing/2014/main" id="{A5759A21-0333-4F0B-8456-65899CED507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F2E8D5E-FCF3-51BB-F0F8-5BD1FE0FF8C1}"/>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412447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5224E-FD7B-E4B4-583F-826E987557EB}"/>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D03609A-B4B7-F4D7-EF41-3B0E3A2C60F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C0C6720-C586-CEF6-710B-1379A80FD3BA}"/>
              </a:ext>
            </a:extLst>
          </p:cNvPr>
          <p:cNvSpPr>
            <a:spLocks noGrp="1"/>
          </p:cNvSpPr>
          <p:nvPr>
            <p:ph type="dt" sz="half" idx="10"/>
          </p:nvPr>
        </p:nvSpPr>
        <p:spPr/>
        <p:txBody>
          <a:bodyPr/>
          <a:lstStyle/>
          <a:p>
            <a:fld id="{9B42BA21-7AA1-427D-9AEC-36B6B9571A60}" type="datetimeFigureOut">
              <a:rPr lang="en-IN" smtClean="0"/>
              <a:t>12/07/25</a:t>
            </a:fld>
            <a:endParaRPr lang="en-IN"/>
          </a:p>
        </p:txBody>
      </p:sp>
      <p:sp>
        <p:nvSpPr>
          <p:cNvPr id="5" name="Footer Placeholder 4">
            <a:extLst>
              <a:ext uri="{FF2B5EF4-FFF2-40B4-BE49-F238E27FC236}">
                <a16:creationId xmlns:a16="http://schemas.microsoft.com/office/drawing/2014/main" id="{326CEDB6-667D-59F6-96CE-B8626FE5812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30CC6E6-7F03-394D-3C31-213D96CA8520}"/>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1187373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F1391C-E515-B917-B981-4E72A9449E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959106B-14C8-C5B7-90AF-852473C9A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312E451-FB01-2492-4129-71626B280371}"/>
              </a:ext>
            </a:extLst>
          </p:cNvPr>
          <p:cNvSpPr>
            <a:spLocks noGrp="1"/>
          </p:cNvSpPr>
          <p:nvPr>
            <p:ph type="dt" sz="half" idx="10"/>
          </p:nvPr>
        </p:nvSpPr>
        <p:spPr/>
        <p:txBody>
          <a:bodyPr/>
          <a:lstStyle/>
          <a:p>
            <a:fld id="{9B42BA21-7AA1-427D-9AEC-36B6B9571A60}" type="datetimeFigureOut">
              <a:rPr lang="en-IN" smtClean="0"/>
              <a:t>12/07/25</a:t>
            </a:fld>
            <a:endParaRPr lang="en-IN"/>
          </a:p>
        </p:txBody>
      </p:sp>
      <p:sp>
        <p:nvSpPr>
          <p:cNvPr id="5" name="Footer Placeholder 4">
            <a:extLst>
              <a:ext uri="{FF2B5EF4-FFF2-40B4-BE49-F238E27FC236}">
                <a16:creationId xmlns:a16="http://schemas.microsoft.com/office/drawing/2014/main" id="{8715B549-1BA5-7753-DEDE-CC5CA5C005D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52525C6-A4CE-E65B-7D91-C9E5DFD1E349}"/>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995567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092CF-417F-BEB3-F178-CD1EA89B06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AD06F46E-48FB-F13D-CC94-D509A335E9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96BF22C-76E1-94BC-AFE3-C0017E871C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B42BA21-7AA1-427D-9AEC-36B6B9571A60}" type="datetimeFigureOut">
              <a:rPr lang="en-IN" smtClean="0"/>
              <a:t>12/07/25</a:t>
            </a:fld>
            <a:endParaRPr lang="en-IN"/>
          </a:p>
        </p:txBody>
      </p:sp>
      <p:sp>
        <p:nvSpPr>
          <p:cNvPr id="5" name="Footer Placeholder 4">
            <a:extLst>
              <a:ext uri="{FF2B5EF4-FFF2-40B4-BE49-F238E27FC236}">
                <a16:creationId xmlns:a16="http://schemas.microsoft.com/office/drawing/2014/main" id="{0D60BD1D-5B50-B34B-D6CC-B189F36B96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IN"/>
          </a:p>
        </p:txBody>
      </p:sp>
      <p:sp>
        <p:nvSpPr>
          <p:cNvPr id="6" name="Slide Number Placeholder 5">
            <a:extLst>
              <a:ext uri="{FF2B5EF4-FFF2-40B4-BE49-F238E27FC236}">
                <a16:creationId xmlns:a16="http://schemas.microsoft.com/office/drawing/2014/main" id="{333DC448-33E4-D4EF-CFDA-2188995D3A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88B3B01-F909-41BF-A0FC-86D3573E9652}" type="slidenum">
              <a:rPr lang="en-IN" smtClean="0"/>
              <a:t>‹#›</a:t>
            </a:fld>
            <a:endParaRPr lang="en-IN"/>
          </a:p>
        </p:txBody>
      </p:sp>
    </p:spTree>
    <p:extLst>
      <p:ext uri="{BB962C8B-B14F-4D97-AF65-F5344CB8AC3E}">
        <p14:creationId xmlns:p14="http://schemas.microsoft.com/office/powerpoint/2010/main" val="1611920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DFE4178-2C6D-52C8-C08C-B0DBCC6AE65A}"/>
              </a:ext>
            </a:extLst>
          </p:cNvPr>
          <p:cNvSpPr/>
          <p:nvPr/>
        </p:nvSpPr>
        <p:spPr>
          <a:xfrm>
            <a:off x="1" y="5139442"/>
            <a:ext cx="12192000" cy="1718558"/>
          </a:xfrm>
          <a:prstGeom prst="rect">
            <a:avLst/>
          </a:prstGeom>
          <a:solidFill>
            <a:schemeClr val="accent1"/>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7" name="Rectangle 6">
            <a:extLst>
              <a:ext uri="{FF2B5EF4-FFF2-40B4-BE49-F238E27FC236}">
                <a16:creationId xmlns:a16="http://schemas.microsoft.com/office/drawing/2014/main" id="{780EAD55-FD6C-1692-CD1D-B2BF5C4033E2}"/>
              </a:ext>
            </a:extLst>
          </p:cNvPr>
          <p:cNvSpPr/>
          <p:nvPr/>
        </p:nvSpPr>
        <p:spPr>
          <a:xfrm>
            <a:off x="5326838" y="843968"/>
            <a:ext cx="6343763" cy="5523941"/>
          </a:xfrm>
          <a:prstGeom prst="rect">
            <a:avLst/>
          </a:prstGeom>
          <a:solidFill>
            <a:srgbClr val="FDFCFD"/>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grpSp>
        <p:nvGrpSpPr>
          <p:cNvPr id="12" name="Group 11">
            <a:extLst>
              <a:ext uri="{FF2B5EF4-FFF2-40B4-BE49-F238E27FC236}">
                <a16:creationId xmlns:a16="http://schemas.microsoft.com/office/drawing/2014/main" id="{63330CC5-3BDB-61C8-C861-734C53429F1B}"/>
              </a:ext>
            </a:extLst>
          </p:cNvPr>
          <p:cNvGrpSpPr/>
          <p:nvPr/>
        </p:nvGrpSpPr>
        <p:grpSpPr>
          <a:xfrm>
            <a:off x="10316311" y="1229829"/>
            <a:ext cx="571052" cy="134514"/>
            <a:chOff x="8069580" y="1226820"/>
            <a:chExt cx="679336" cy="160020"/>
          </a:xfrm>
          <a:solidFill>
            <a:srgbClr val="9F2824"/>
          </a:solidFill>
        </p:grpSpPr>
        <p:sp>
          <p:nvSpPr>
            <p:cNvPr id="13" name="Oval 12">
              <a:extLst>
                <a:ext uri="{FF2B5EF4-FFF2-40B4-BE49-F238E27FC236}">
                  <a16:creationId xmlns:a16="http://schemas.microsoft.com/office/drawing/2014/main" id="{F5635DA7-0584-DD30-B99B-7B9C8E7D56C6}"/>
                </a:ext>
              </a:extLst>
            </p:cNvPr>
            <p:cNvSpPr/>
            <p:nvPr/>
          </p:nvSpPr>
          <p:spPr>
            <a:xfrm>
              <a:off x="8069580"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4" name="Oval 13">
              <a:extLst>
                <a:ext uri="{FF2B5EF4-FFF2-40B4-BE49-F238E27FC236}">
                  <a16:creationId xmlns:a16="http://schemas.microsoft.com/office/drawing/2014/main" id="{331E44FF-69DA-54BB-EA0F-89F1D70A5E9F}"/>
                </a:ext>
              </a:extLst>
            </p:cNvPr>
            <p:cNvSpPr/>
            <p:nvPr/>
          </p:nvSpPr>
          <p:spPr>
            <a:xfrm>
              <a:off x="8329238"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5" name="Oval 14">
              <a:extLst>
                <a:ext uri="{FF2B5EF4-FFF2-40B4-BE49-F238E27FC236}">
                  <a16:creationId xmlns:a16="http://schemas.microsoft.com/office/drawing/2014/main" id="{54835D89-6D2D-BBA8-7153-9131BBA0499A}"/>
                </a:ext>
              </a:extLst>
            </p:cNvPr>
            <p:cNvSpPr/>
            <p:nvPr/>
          </p:nvSpPr>
          <p:spPr>
            <a:xfrm>
              <a:off x="8588896"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grpSp>
      <p:grpSp>
        <p:nvGrpSpPr>
          <p:cNvPr id="18" name="Group 17">
            <a:extLst>
              <a:ext uri="{FF2B5EF4-FFF2-40B4-BE49-F238E27FC236}">
                <a16:creationId xmlns:a16="http://schemas.microsoft.com/office/drawing/2014/main" id="{CF9D2AF9-1E85-00EC-55B5-9FAB02E99F5B}"/>
              </a:ext>
            </a:extLst>
          </p:cNvPr>
          <p:cNvGrpSpPr/>
          <p:nvPr/>
        </p:nvGrpSpPr>
        <p:grpSpPr>
          <a:xfrm>
            <a:off x="6096000" y="2081308"/>
            <a:ext cx="4866948" cy="4286601"/>
            <a:chOff x="6081806" y="2568699"/>
            <a:chExt cx="5407408" cy="1623222"/>
          </a:xfrm>
        </p:grpSpPr>
        <p:cxnSp>
          <p:nvCxnSpPr>
            <p:cNvPr id="11" name="Straight Connector 10">
              <a:extLst>
                <a:ext uri="{FF2B5EF4-FFF2-40B4-BE49-F238E27FC236}">
                  <a16:creationId xmlns:a16="http://schemas.microsoft.com/office/drawing/2014/main" id="{1AA34F6D-7ABD-25F5-9ECB-207C836A0409}"/>
                </a:ext>
              </a:extLst>
            </p:cNvPr>
            <p:cNvCxnSpPr>
              <a:cxnSpLocks/>
            </p:cNvCxnSpPr>
            <p:nvPr/>
          </p:nvCxnSpPr>
          <p:spPr>
            <a:xfrm>
              <a:off x="9186119" y="4191921"/>
              <a:ext cx="23030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DF300B1-5E2C-FB0F-8449-FD22D6D2EDC3}"/>
                </a:ext>
              </a:extLst>
            </p:cNvPr>
            <p:cNvSpPr txBox="1"/>
            <p:nvPr/>
          </p:nvSpPr>
          <p:spPr>
            <a:xfrm>
              <a:off x="6081806" y="2568699"/>
              <a:ext cx="5339070" cy="1058755"/>
            </a:xfrm>
            <a:prstGeom prst="rect">
              <a:avLst/>
            </a:prstGeom>
            <a:noFill/>
          </p:spPr>
          <p:txBody>
            <a:bodyPr wrap="square">
              <a:spAutoFit/>
            </a:bodyPr>
            <a:lstStyle/>
            <a:p>
              <a:pPr algn="ctr">
                <a:lnSpc>
                  <a:spcPct val="150000"/>
                </a:lnSpc>
              </a:pPr>
              <a:r>
                <a:rPr lang="en-US" sz="2400" b="1" dirty="0">
                  <a:solidFill>
                    <a:schemeClr val="accent1"/>
                  </a:solidFill>
                  <a:latin typeface="Times New Roman" panose="02020603050405020304" pitchFamily="18" charset="0"/>
                  <a:cs typeface="Times New Roman" panose="02020603050405020304" pitchFamily="18" charset="0"/>
                </a:rPr>
                <a:t>Research Title: “A Critical Evaluation of how Managers Motivate Employees to Increase Productivity at Work in an </a:t>
              </a:r>
              <a:r>
                <a:rPr lang="en-US" sz="2400" b="1" dirty="0" err="1">
                  <a:solidFill>
                    <a:schemeClr val="accent1"/>
                  </a:solidFill>
                  <a:latin typeface="Times New Roman" panose="02020603050405020304" pitchFamily="18" charset="0"/>
                  <a:cs typeface="Times New Roman" panose="02020603050405020304" pitchFamily="18" charset="0"/>
                </a:rPr>
                <a:t>Organisation</a:t>
              </a:r>
              <a:r>
                <a:rPr lang="en-US" sz="2400" b="1" dirty="0">
                  <a:solidFill>
                    <a:schemeClr val="accent1"/>
                  </a:solidFill>
                  <a:latin typeface="Times New Roman" panose="02020603050405020304" pitchFamily="18" charset="0"/>
                  <a:cs typeface="Times New Roman" panose="02020603050405020304" pitchFamily="18" charset="0"/>
                </a:rPr>
                <a:t>.”</a:t>
              </a:r>
              <a:endParaRPr lang="en-IN" sz="2400" b="1" dirty="0">
                <a:solidFill>
                  <a:schemeClr val="accent1"/>
                </a:solidFill>
                <a:latin typeface="Times New Roman" panose="02020603050405020304" pitchFamily="18" charset="0"/>
                <a:cs typeface="Times New Roman" panose="02020603050405020304" pitchFamily="18" charset="0"/>
              </a:endParaRPr>
            </a:p>
          </p:txBody>
        </p:sp>
      </p:grpSp>
      <p:pic>
        <p:nvPicPr>
          <p:cNvPr id="19" name="Picture Placeholder 4">
            <a:extLst>
              <a:ext uri="{FF2B5EF4-FFF2-40B4-BE49-F238E27FC236}">
                <a16:creationId xmlns:a16="http://schemas.microsoft.com/office/drawing/2014/main" id="{5DF1F6B5-E0BE-66CD-FF38-9306ACE5630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567827" y="474780"/>
            <a:ext cx="3943462" cy="5523941"/>
          </a:xfrm>
          <a:prstGeom prst="rect">
            <a:avLst/>
          </a:prstGeom>
          <a:solidFill>
            <a:schemeClr val="bg1">
              <a:lumMod val="95000"/>
            </a:schemeClr>
          </a:solidFill>
        </p:spPr>
      </p:pic>
      <p:sp>
        <p:nvSpPr>
          <p:cNvPr id="2" name="TextBox 1">
            <a:extLst>
              <a:ext uri="{FF2B5EF4-FFF2-40B4-BE49-F238E27FC236}">
                <a16:creationId xmlns:a16="http://schemas.microsoft.com/office/drawing/2014/main" id="{868F85CA-22EF-0216-235C-9CBA632C923B}"/>
              </a:ext>
            </a:extLst>
          </p:cNvPr>
          <p:cNvSpPr txBox="1"/>
          <p:nvPr/>
        </p:nvSpPr>
        <p:spPr>
          <a:xfrm>
            <a:off x="5202976" y="2669263"/>
            <a:ext cx="1828800" cy="1828800"/>
          </a:xfrm>
          <a:prstGeom prst="rect">
            <a:avLst/>
          </a:prstGeom>
          <a:noFill/>
        </p:spPr>
        <p:txBody>
          <a:bodyPr wrap="square" rtlCol="0">
            <a:spAutoFit/>
          </a:bodyPr>
          <a:lstStyle/>
          <a:p>
            <a:pPr algn="l"/>
            <a:endParaRPr lang="en-US" dirty="0"/>
          </a:p>
        </p:txBody>
      </p:sp>
      <p:sp>
        <p:nvSpPr>
          <p:cNvPr id="3" name="TextBox 2">
            <a:extLst>
              <a:ext uri="{FF2B5EF4-FFF2-40B4-BE49-F238E27FC236}">
                <a16:creationId xmlns:a16="http://schemas.microsoft.com/office/drawing/2014/main" id="{CF934DD0-F550-B1D1-8E56-E509E9B6E241}"/>
              </a:ext>
            </a:extLst>
          </p:cNvPr>
          <p:cNvSpPr txBox="1"/>
          <p:nvPr/>
        </p:nvSpPr>
        <p:spPr>
          <a:xfrm>
            <a:off x="5491656" y="895802"/>
            <a:ext cx="4635150" cy="923330"/>
          </a:xfrm>
          <a:prstGeom prst="rect">
            <a:avLst/>
          </a:prstGeom>
          <a:noFill/>
        </p:spPr>
        <p:txBody>
          <a:bodyPr wrap="square" rtlCol="0">
            <a:spAutoFit/>
          </a:bodyPr>
          <a:lstStyle/>
          <a:p>
            <a:pPr algn="l"/>
            <a:r>
              <a:rPr lang="en-GB" dirty="0"/>
              <a:t>Student name: Kevin </a:t>
            </a:r>
            <a:r>
              <a:rPr lang="en-GB" dirty="0" err="1"/>
              <a:t>Tomko</a:t>
            </a:r>
            <a:endParaRPr lang="en-GB" dirty="0"/>
          </a:p>
          <a:p>
            <a:pPr algn="l"/>
            <a:endParaRPr lang="en-GB" dirty="0"/>
          </a:p>
          <a:p>
            <a:pPr algn="l"/>
            <a:r>
              <a:rPr lang="en-GB" dirty="0"/>
              <a:t>Date: 11.07.2025</a:t>
            </a:r>
            <a:endParaRPr lang="en-US" dirty="0"/>
          </a:p>
        </p:txBody>
      </p:sp>
    </p:spTree>
    <p:extLst>
      <p:ext uri="{BB962C8B-B14F-4D97-AF65-F5344CB8AC3E}">
        <p14:creationId xmlns:p14="http://schemas.microsoft.com/office/powerpoint/2010/main" val="3458748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BD4A30E-2317-5C57-4F70-444D0975DCC1}"/>
              </a:ext>
            </a:extLst>
          </p:cNvPr>
          <p:cNvSpPr/>
          <p:nvPr/>
        </p:nvSpPr>
        <p:spPr>
          <a:xfrm>
            <a:off x="10981765" y="672353"/>
            <a:ext cx="1210235" cy="5513294"/>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21" name="Picture 20">
            <a:extLst>
              <a:ext uri="{FF2B5EF4-FFF2-40B4-BE49-F238E27FC236}">
                <a16:creationId xmlns:a16="http://schemas.microsoft.com/office/drawing/2014/main" id="{6103A6D9-6C51-D816-62CC-DDF7F5715ED4}"/>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217023" y="995082"/>
            <a:ext cx="5667936" cy="4827494"/>
          </a:xfrm>
          <a:prstGeom prst="rect">
            <a:avLst/>
          </a:prstGeom>
        </p:spPr>
      </p:pic>
      <p:grpSp>
        <p:nvGrpSpPr>
          <p:cNvPr id="3" name="Group 2">
            <a:extLst>
              <a:ext uri="{FF2B5EF4-FFF2-40B4-BE49-F238E27FC236}">
                <a16:creationId xmlns:a16="http://schemas.microsoft.com/office/drawing/2014/main" id="{E664E741-B1B8-5FEA-97C8-A1871ECB97E7}"/>
              </a:ext>
            </a:extLst>
          </p:cNvPr>
          <p:cNvGrpSpPr/>
          <p:nvPr/>
        </p:nvGrpSpPr>
        <p:grpSpPr>
          <a:xfrm>
            <a:off x="307041" y="503434"/>
            <a:ext cx="5667936" cy="5658776"/>
            <a:chOff x="6557685" y="1953923"/>
            <a:chExt cx="5168150" cy="3428865"/>
          </a:xfrm>
        </p:grpSpPr>
        <p:sp>
          <p:nvSpPr>
            <p:cNvPr id="4" name="Rectangle 3">
              <a:extLst>
                <a:ext uri="{FF2B5EF4-FFF2-40B4-BE49-F238E27FC236}">
                  <a16:creationId xmlns:a16="http://schemas.microsoft.com/office/drawing/2014/main" id="{4A268504-5A65-B032-0E24-E7ABB7745C9D}"/>
                </a:ext>
              </a:extLst>
            </p:cNvPr>
            <p:cNvSpPr/>
            <p:nvPr/>
          </p:nvSpPr>
          <p:spPr>
            <a:xfrm>
              <a:off x="6557685" y="1953923"/>
              <a:ext cx="3977368" cy="633315"/>
            </a:xfrm>
            <a:prstGeom prst="rect">
              <a:avLst/>
            </a:prstGeom>
          </p:spPr>
          <p:txBody>
            <a:bodyPr wrap="square">
              <a:spAutoFit/>
            </a:bodyPr>
            <a:lstStyle/>
            <a:p>
              <a:pPr>
                <a:lnSpc>
                  <a:spcPts val="4500"/>
                </a:lnSpc>
              </a:pPr>
              <a:r>
                <a:rPr lang="en-GB" sz="3600" b="1" dirty="0">
                  <a:solidFill>
                    <a:schemeClr val="accent1"/>
                  </a:solidFill>
                  <a:latin typeface="Times New Roman" panose="02020603050405020304" pitchFamily="18" charset="0"/>
                  <a:cs typeface="Times New Roman" panose="02020603050405020304" pitchFamily="18" charset="0"/>
                </a:rPr>
                <a:t>Introduction</a:t>
              </a:r>
              <a:endParaRPr lang="en-US" sz="3600" b="1" i="0" dirty="0">
                <a:solidFill>
                  <a:schemeClr val="accent1"/>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ED9D7AA-AB3E-B3DF-0741-A251780617C4}"/>
                </a:ext>
              </a:extLst>
            </p:cNvPr>
            <p:cNvSpPr txBox="1"/>
            <p:nvPr/>
          </p:nvSpPr>
          <p:spPr>
            <a:xfrm>
              <a:off x="6557685" y="2335797"/>
              <a:ext cx="5168150" cy="3046991"/>
            </a:xfrm>
            <a:prstGeom prst="rect">
              <a:avLst/>
            </a:prstGeom>
            <a:noFill/>
          </p:spPr>
          <p:txBody>
            <a:bodyPr wrap="square">
              <a:spAutoFit/>
            </a:bodyPr>
            <a:lstStyle/>
            <a:p>
              <a:pPr>
                <a:lnSpc>
                  <a:spcPct val="150000"/>
                </a:lnSpc>
              </a:pPr>
              <a:r>
                <a:rPr lang="en-US" b="1" dirty="0">
                  <a:solidFill>
                    <a:schemeClr val="accent1">
                      <a:lumMod val="75000"/>
                    </a:schemeClr>
                  </a:solidFill>
                  <a:latin typeface="Times New Roman" panose="02020603050405020304" pitchFamily="18" charset="0"/>
                  <a:cs typeface="Times New Roman" panose="02020603050405020304" pitchFamily="18" charset="0"/>
                </a:rPr>
                <a:t>Background: </a:t>
              </a:r>
              <a:r>
                <a:rPr lang="en-US" dirty="0">
                  <a:latin typeface="Times New Roman" panose="02020603050405020304" pitchFamily="18" charset="0"/>
                  <a:cs typeface="Times New Roman" panose="02020603050405020304" pitchFamily="18" charset="0"/>
                </a:rPr>
                <a:t>Importance of employee motivation in modern </a:t>
              </a:r>
              <a:r>
                <a:rPr lang="en-US" dirty="0" err="1">
                  <a:latin typeface="Times New Roman" panose="02020603050405020304" pitchFamily="18" charset="0"/>
                  <a:cs typeface="Times New Roman" panose="02020603050405020304" pitchFamily="18" charset="0"/>
                </a:rPr>
                <a:t>organisations</a:t>
              </a:r>
              <a:r>
                <a:rPr lang="en-US" dirty="0">
                  <a:latin typeface="Times New Roman" panose="02020603050405020304" pitchFamily="18" charset="0"/>
                  <a:cs typeface="Times New Roman" panose="02020603050405020304" pitchFamily="18" charset="0"/>
                </a:rPr>
                <a:t>; low motivation leads to poor productivity and high turnover (</a:t>
              </a:r>
              <a:r>
                <a:rPr lang="en-US" dirty="0" err="1">
                  <a:latin typeface="Times New Roman" panose="02020603050405020304" pitchFamily="18" charset="0"/>
                  <a:cs typeface="Times New Roman" panose="02020603050405020304" pitchFamily="18" charset="0"/>
                </a:rPr>
                <a:t>Uka</a:t>
              </a:r>
              <a:r>
                <a:rPr lang="en-US" dirty="0">
                  <a:latin typeface="Times New Roman" panose="02020603050405020304" pitchFamily="18" charset="0"/>
                  <a:cs typeface="Times New Roman" panose="02020603050405020304" pitchFamily="18" charset="0"/>
                </a:rPr>
                <a:t> and </a:t>
              </a:r>
              <a:r>
                <a:rPr lang="en-US" dirty="0" err="1">
                  <a:latin typeface="Times New Roman" panose="02020603050405020304" pitchFamily="18" charset="0"/>
                  <a:cs typeface="Times New Roman" panose="02020603050405020304" pitchFamily="18" charset="0"/>
                </a:rPr>
                <a:t>Prendi</a:t>
              </a:r>
              <a:r>
                <a:rPr lang="en-US" dirty="0">
                  <a:latin typeface="Times New Roman" panose="02020603050405020304" pitchFamily="18" charset="0"/>
                  <a:cs typeface="Times New Roman" panose="02020603050405020304" pitchFamily="18" charset="0"/>
                </a:rPr>
                <a:t>, 2021).</a:t>
              </a:r>
            </a:p>
            <a:p>
              <a:pPr>
                <a:lnSpc>
                  <a:spcPct val="150000"/>
                </a:lnSpc>
              </a:pPr>
              <a:r>
                <a:rPr lang="en-US" b="1" dirty="0">
                  <a:solidFill>
                    <a:schemeClr val="accent1">
                      <a:lumMod val="75000"/>
                    </a:schemeClr>
                  </a:solidFill>
                  <a:latin typeface="Times New Roman" panose="02020603050405020304" pitchFamily="18" charset="0"/>
                  <a:cs typeface="Times New Roman" panose="02020603050405020304" pitchFamily="18" charset="0"/>
                </a:rPr>
                <a:t>Research Aim: </a:t>
              </a:r>
              <a:r>
                <a:rPr lang="en-US" dirty="0">
                  <a:latin typeface="Times New Roman" panose="02020603050405020304" pitchFamily="18" charset="0"/>
                  <a:cs typeface="Times New Roman" panose="02020603050405020304" pitchFamily="18" charset="0"/>
                </a:rPr>
                <a:t>To explore how managers motivate employees to improve performance and productivity.</a:t>
              </a:r>
            </a:p>
            <a:p>
              <a:pPr>
                <a:lnSpc>
                  <a:spcPct val="150000"/>
                </a:lnSpc>
              </a:pPr>
              <a:r>
                <a:rPr lang="en-US" b="1" dirty="0">
                  <a:solidFill>
                    <a:schemeClr val="accent1">
                      <a:lumMod val="75000"/>
                    </a:schemeClr>
                  </a:solidFill>
                  <a:latin typeface="Times New Roman" panose="02020603050405020304" pitchFamily="18" charset="0"/>
                  <a:cs typeface="Times New Roman" panose="02020603050405020304" pitchFamily="18" charset="0"/>
                </a:rPr>
                <a:t>Research Questions: </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 do managers motivate employees?</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What motivation theories are applied in practice?</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 do employees perceive these motivational efforts?</a:t>
              </a:r>
            </a:p>
            <a:p>
              <a:pPr>
                <a:lnSpc>
                  <a:spcPct val="150000"/>
                </a:lnSpc>
              </a:pPr>
              <a:r>
                <a:rPr lang="en-US" b="1" dirty="0">
                  <a:solidFill>
                    <a:schemeClr val="accent1">
                      <a:lumMod val="75000"/>
                    </a:schemeClr>
                  </a:solidFill>
                  <a:latin typeface="Times New Roman" panose="02020603050405020304" pitchFamily="18" charset="0"/>
                  <a:cs typeface="Times New Roman" panose="02020603050405020304" pitchFamily="18" charset="0"/>
                </a:rPr>
                <a:t>Relevance: </a:t>
              </a:r>
              <a:r>
                <a:rPr lang="en-US" dirty="0">
                  <a:latin typeface="Times New Roman" panose="02020603050405020304" pitchFamily="18" charset="0"/>
                  <a:cs typeface="Times New Roman" panose="02020603050405020304" pitchFamily="18" charset="0"/>
                </a:rPr>
                <a:t>Post-COVID work trends (e.g., remote work, flexible hours) demand new motivation approaches tailored to evolving employee expectations.</a:t>
              </a:r>
              <a:endParaRPr lang="en-IN"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877164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B74E0E-15E5-80B5-86B3-675DF0A0B1D4}"/>
              </a:ext>
            </a:extLst>
          </p:cNvPr>
          <p:cNvSpPr/>
          <p:nvPr/>
        </p:nvSpPr>
        <p:spPr>
          <a:xfrm>
            <a:off x="9239189" y="0"/>
            <a:ext cx="2952811" cy="54864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886ACDF-16E6-86CE-28D0-DDA0822A5372}"/>
              </a:ext>
            </a:extLst>
          </p:cNvPr>
          <p:cNvSpPr/>
          <p:nvPr/>
        </p:nvSpPr>
        <p:spPr>
          <a:xfrm>
            <a:off x="4499380" y="3083229"/>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atin typeface="Montserrat" panose="00000500000000000000" pitchFamily="2" charset="0"/>
            </a:endParaRPr>
          </a:p>
        </p:txBody>
      </p:sp>
      <p:sp>
        <p:nvSpPr>
          <p:cNvPr id="4" name="Rectangle 3">
            <a:extLst>
              <a:ext uri="{FF2B5EF4-FFF2-40B4-BE49-F238E27FC236}">
                <a16:creationId xmlns:a16="http://schemas.microsoft.com/office/drawing/2014/main" id="{B72CA72D-647D-B746-6793-B4099170B1AF}"/>
              </a:ext>
            </a:extLst>
          </p:cNvPr>
          <p:cNvSpPr/>
          <p:nvPr/>
        </p:nvSpPr>
        <p:spPr>
          <a:xfrm>
            <a:off x="492302" y="1826399"/>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Montserrat" panose="00000500000000000000" pitchFamily="2" charset="0"/>
            </a:endParaRPr>
          </a:p>
        </p:txBody>
      </p:sp>
      <p:sp>
        <p:nvSpPr>
          <p:cNvPr id="5" name="Rectangle 4">
            <a:extLst>
              <a:ext uri="{FF2B5EF4-FFF2-40B4-BE49-F238E27FC236}">
                <a16:creationId xmlns:a16="http://schemas.microsoft.com/office/drawing/2014/main" id="{CC31BFBF-93EF-34AA-6FE3-5177C9863265}"/>
              </a:ext>
            </a:extLst>
          </p:cNvPr>
          <p:cNvSpPr/>
          <p:nvPr/>
        </p:nvSpPr>
        <p:spPr>
          <a:xfrm>
            <a:off x="4143608" y="5202195"/>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atin typeface="Montserrat" panose="00000500000000000000" pitchFamily="2" charset="0"/>
            </a:endParaRPr>
          </a:p>
        </p:txBody>
      </p:sp>
      <p:sp>
        <p:nvSpPr>
          <p:cNvPr id="6" name="Rectangle 5">
            <a:extLst>
              <a:ext uri="{FF2B5EF4-FFF2-40B4-BE49-F238E27FC236}">
                <a16:creationId xmlns:a16="http://schemas.microsoft.com/office/drawing/2014/main" id="{9686D6A4-73E4-4689-CAB6-52B79AB9BB9F}"/>
              </a:ext>
            </a:extLst>
          </p:cNvPr>
          <p:cNvSpPr/>
          <p:nvPr/>
        </p:nvSpPr>
        <p:spPr>
          <a:xfrm>
            <a:off x="222211" y="4079560"/>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Montserrat" panose="00000500000000000000" pitchFamily="2" charset="0"/>
            </a:endParaRPr>
          </a:p>
        </p:txBody>
      </p:sp>
      <p:sp>
        <p:nvSpPr>
          <p:cNvPr id="8" name="Rectangle 7">
            <a:extLst>
              <a:ext uri="{FF2B5EF4-FFF2-40B4-BE49-F238E27FC236}">
                <a16:creationId xmlns:a16="http://schemas.microsoft.com/office/drawing/2014/main" id="{E033BB32-F056-E2E4-71CA-A1F546C2AF6F}"/>
              </a:ext>
            </a:extLst>
          </p:cNvPr>
          <p:cNvSpPr/>
          <p:nvPr/>
        </p:nvSpPr>
        <p:spPr>
          <a:xfrm>
            <a:off x="973127" y="1514475"/>
            <a:ext cx="2938475" cy="1669496"/>
          </a:xfrm>
          <a:prstGeom prst="rect">
            <a:avLst/>
          </a:prstGeom>
          <a:noFill/>
        </p:spPr>
        <p:txBody>
          <a:bodyPr wrap="square" rtlCol="0">
            <a:spAutoFit/>
          </a:bodyPr>
          <a:lstStyle/>
          <a:p>
            <a:pPr lvl="0" algn="ctr" eaLnBrk="0" fontAlgn="base" hangingPunct="0">
              <a:lnSpc>
                <a:spcPct val="150000"/>
              </a:lnSpc>
              <a:spcBef>
                <a:spcPct val="0"/>
              </a:spcBef>
              <a:spcAft>
                <a:spcPct val="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Research Type: </a:t>
            </a:r>
            <a:r>
              <a:rPr lang="en-US" altLang="en-US" sz="1400" dirty="0">
                <a:solidFill>
                  <a:schemeClr val="tx1">
                    <a:lumMod val="75000"/>
                    <a:lumOff val="25000"/>
                  </a:schemeClr>
                </a:solidFill>
                <a:latin typeface="Times New Roman" panose="02020603050405020304" pitchFamily="18" charset="0"/>
                <a:cs typeface="Times New Roman" panose="02020603050405020304" pitchFamily="18" charset="0"/>
              </a:rPr>
              <a:t>This research adopts a qualitative approach, focusing on exploring </a:t>
            </a:r>
            <a:r>
              <a:rPr lang="en-US" altLang="en-US" sz="1400" dirty="0" err="1">
                <a:solidFill>
                  <a:schemeClr val="tx1">
                    <a:lumMod val="75000"/>
                    <a:lumOff val="25000"/>
                  </a:schemeClr>
                </a:solidFill>
                <a:latin typeface="Times New Roman" panose="02020603050405020304" pitchFamily="18" charset="0"/>
                <a:cs typeface="Times New Roman" panose="02020603050405020304" pitchFamily="18" charset="0"/>
              </a:rPr>
              <a:t>behaviours</a:t>
            </a:r>
            <a:r>
              <a:rPr lang="en-US" altLang="en-US" sz="1400" dirty="0">
                <a:solidFill>
                  <a:schemeClr val="tx1">
                    <a:lumMod val="75000"/>
                    <a:lumOff val="25000"/>
                  </a:schemeClr>
                </a:solidFill>
                <a:latin typeface="Times New Roman" panose="02020603050405020304" pitchFamily="18" charset="0"/>
                <a:cs typeface="Times New Roman" panose="02020603050405020304" pitchFamily="18" charset="0"/>
              </a:rPr>
              <a:t>, attitudes, and experiences related to employee motivation in a workplace setting.</a:t>
            </a:r>
            <a:endParaRPr kumimoji="0" lang="en-US" altLang="en-US" sz="1400" i="0" u="none" strike="noStrike" cap="none" normalizeH="0" baseline="0" dirty="0">
              <a:ln>
                <a:noFill/>
              </a:ln>
              <a:solidFill>
                <a:schemeClr val="tx1">
                  <a:lumMod val="75000"/>
                  <a:lumOff val="25000"/>
                </a:schemeClr>
              </a:solidFill>
              <a:effectLst/>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F02C9025-02FF-C8E0-C73F-B491A7690BD7}"/>
              </a:ext>
            </a:extLst>
          </p:cNvPr>
          <p:cNvSpPr/>
          <p:nvPr/>
        </p:nvSpPr>
        <p:spPr>
          <a:xfrm>
            <a:off x="763670" y="3584081"/>
            <a:ext cx="3120138" cy="1669496"/>
          </a:xfrm>
          <a:prstGeom prst="rect">
            <a:avLst/>
          </a:prstGeom>
          <a:noFill/>
        </p:spPr>
        <p:txBody>
          <a:bodyPr wrap="square" rtlCol="0">
            <a:spAutoFit/>
          </a:bodyPr>
          <a:lstStyle/>
          <a:p>
            <a:pPr lvl="0" algn="ctr" eaLnBrk="0" fontAlgn="base" hangingPunct="0">
              <a:lnSpc>
                <a:spcPct val="150000"/>
              </a:lnSpc>
              <a:spcBef>
                <a:spcPct val="0"/>
              </a:spcBef>
              <a:spcAft>
                <a:spcPct val="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Sample: </a:t>
            </a:r>
            <a:r>
              <a:rPr lang="en-US" altLang="en-US" sz="1400" dirty="0">
                <a:solidFill>
                  <a:schemeClr val="tx1">
                    <a:lumMod val="75000"/>
                    <a:lumOff val="25000"/>
                  </a:schemeClr>
                </a:solidFill>
                <a:latin typeface="Times New Roman" panose="02020603050405020304" pitchFamily="18" charset="0"/>
                <a:cs typeface="Times New Roman" panose="02020603050405020304" pitchFamily="18" charset="0"/>
              </a:rPr>
              <a:t>The sample includes 10 employees and 5 managers from a medium-sized </a:t>
            </a:r>
            <a:r>
              <a:rPr lang="en-US" altLang="en-US" sz="1400" dirty="0" err="1">
                <a:solidFill>
                  <a:schemeClr val="tx1">
                    <a:lumMod val="75000"/>
                    <a:lumOff val="25000"/>
                  </a:schemeClr>
                </a:solidFill>
                <a:latin typeface="Times New Roman" panose="02020603050405020304" pitchFamily="18" charset="0"/>
                <a:cs typeface="Times New Roman" panose="02020603050405020304" pitchFamily="18" charset="0"/>
              </a:rPr>
              <a:t>organisation</a:t>
            </a:r>
            <a:r>
              <a:rPr lang="en-US" altLang="en-US" sz="1400" dirty="0">
                <a:solidFill>
                  <a:schemeClr val="tx1">
                    <a:lumMod val="75000"/>
                    <a:lumOff val="25000"/>
                  </a:schemeClr>
                </a:solidFill>
                <a:latin typeface="Times New Roman" panose="02020603050405020304" pitchFamily="18" charset="0"/>
                <a:cs typeface="Times New Roman" panose="02020603050405020304" pitchFamily="18" charset="0"/>
              </a:rPr>
              <a:t>, providing insights from both those who motivate and those being motivated.</a:t>
            </a:r>
            <a:endParaRPr kumimoji="0" lang="en-US" altLang="en-US" sz="1400" b="0" i="0" u="none" strike="noStrike" cap="none" normalizeH="0" baseline="0" dirty="0">
              <a:ln>
                <a:noFill/>
              </a:ln>
              <a:solidFill>
                <a:schemeClr val="tx1">
                  <a:lumMod val="75000"/>
                  <a:lumOff val="25000"/>
                </a:schemeClr>
              </a:solidFill>
              <a:effectLst/>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E2D38DFF-1C94-2CDC-B94C-A22A642809DF}"/>
              </a:ext>
            </a:extLst>
          </p:cNvPr>
          <p:cNvSpPr/>
          <p:nvPr/>
        </p:nvSpPr>
        <p:spPr>
          <a:xfrm>
            <a:off x="5012151" y="2347399"/>
            <a:ext cx="2938474" cy="1992661"/>
          </a:xfrm>
          <a:prstGeom prst="rect">
            <a:avLst/>
          </a:prstGeom>
          <a:noFill/>
        </p:spPr>
        <p:txBody>
          <a:bodyPr wrap="square" rtlCol="0">
            <a:spAutoFit/>
          </a:bodyPr>
          <a:lstStyle/>
          <a:p>
            <a:pPr lvl="0" algn="ctr" eaLnBrk="0" fontAlgn="base" hangingPunct="0">
              <a:lnSpc>
                <a:spcPct val="150000"/>
              </a:lnSpc>
              <a:spcBef>
                <a:spcPct val="0"/>
              </a:spcBef>
              <a:spcAft>
                <a:spcPct val="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Data Collection: </a:t>
            </a:r>
            <a:r>
              <a:rPr lang="en-US" altLang="en-US" sz="1400" dirty="0">
                <a:solidFill>
                  <a:schemeClr val="tx1">
                    <a:lumMod val="95000"/>
                    <a:lumOff val="5000"/>
                  </a:schemeClr>
                </a:solidFill>
                <a:latin typeface="Times New Roman" panose="02020603050405020304" pitchFamily="18" charset="0"/>
                <a:cs typeface="Times New Roman" panose="02020603050405020304" pitchFamily="18" charset="0"/>
              </a:rPr>
              <a:t>Data collection will be conducted through semi-structured interviews, allowing flexibility to probe deeper into participants' views while maintaining consistency across responses (</a:t>
            </a:r>
            <a:r>
              <a:rPr lang="en-US" sz="1400" dirty="0">
                <a:solidFill>
                  <a:schemeClr val="tx1">
                    <a:lumMod val="95000"/>
                    <a:lumOff val="5000"/>
                  </a:schemeClr>
                </a:solidFill>
                <a:latin typeface="Times New Roman" panose="02020603050405020304" pitchFamily="18" charset="0"/>
                <a:cs typeface="Times New Roman" panose="02020603050405020304" pitchFamily="18" charset="0"/>
              </a:rPr>
              <a:t>Buys et al., 2022).</a:t>
            </a:r>
            <a:endParaRPr kumimoji="0" lang="en-US" altLang="en-US" sz="1400"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CBBE0DFD-8474-4ABF-291D-8B5B335E7941}"/>
              </a:ext>
            </a:extLst>
          </p:cNvPr>
          <p:cNvSpPr/>
          <p:nvPr/>
        </p:nvSpPr>
        <p:spPr>
          <a:xfrm>
            <a:off x="4715927" y="4752975"/>
            <a:ext cx="2918170" cy="1992661"/>
          </a:xfrm>
          <a:prstGeom prst="rect">
            <a:avLst/>
          </a:prstGeom>
          <a:noFill/>
        </p:spPr>
        <p:txBody>
          <a:bodyPr wrap="square" rtlCol="0">
            <a:spAutoFit/>
          </a:bodyPr>
          <a:lstStyle/>
          <a:p>
            <a:pPr algn="ctr">
              <a:lnSpc>
                <a:spcPct val="150000"/>
              </a:lnSpc>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Justification: </a:t>
            </a:r>
            <a:r>
              <a:rPr lang="en-US" altLang="en-US" sz="1400" dirty="0">
                <a:solidFill>
                  <a:schemeClr val="tx1">
                    <a:lumMod val="95000"/>
                    <a:lumOff val="5000"/>
                  </a:schemeClr>
                </a:solidFill>
                <a:latin typeface="Times New Roman" panose="02020603050405020304" pitchFamily="18" charset="0"/>
                <a:cs typeface="Times New Roman" panose="02020603050405020304" pitchFamily="18" charset="0"/>
              </a:rPr>
              <a:t>A qualitative method is justified as it offers a rich, detailed understanding of how motivation strategies are applied and experienced in real contexts (</a:t>
            </a:r>
            <a:r>
              <a:rPr lang="en-US" sz="1400" dirty="0">
                <a:solidFill>
                  <a:schemeClr val="tx1">
                    <a:lumMod val="95000"/>
                    <a:lumOff val="5000"/>
                  </a:schemeClr>
                </a:solidFill>
                <a:latin typeface="Times New Roman" panose="02020603050405020304" pitchFamily="18" charset="0"/>
                <a:cs typeface="Times New Roman" panose="02020603050405020304" pitchFamily="18" charset="0"/>
              </a:rPr>
              <a:t>Islam and </a:t>
            </a:r>
            <a:r>
              <a:rPr lang="en-US" sz="1400" dirty="0" err="1">
                <a:solidFill>
                  <a:schemeClr val="tx1">
                    <a:lumMod val="95000"/>
                    <a:lumOff val="5000"/>
                  </a:schemeClr>
                </a:solidFill>
                <a:latin typeface="Times New Roman" panose="02020603050405020304" pitchFamily="18" charset="0"/>
                <a:cs typeface="Times New Roman" panose="02020603050405020304" pitchFamily="18" charset="0"/>
              </a:rPr>
              <a:t>Aldaihani</a:t>
            </a:r>
            <a:r>
              <a:rPr lang="en-US" sz="1400" dirty="0">
                <a:solidFill>
                  <a:schemeClr val="tx1">
                    <a:lumMod val="95000"/>
                    <a:lumOff val="5000"/>
                  </a:schemeClr>
                </a:solidFill>
                <a:latin typeface="Times New Roman" panose="02020603050405020304" pitchFamily="18" charset="0"/>
                <a:cs typeface="Times New Roman" panose="02020603050405020304" pitchFamily="18" charset="0"/>
              </a:rPr>
              <a:t>, 2022).</a:t>
            </a:r>
            <a:endParaRPr lang="en-US" altLang="en-US" sz="1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0E54F86B-3814-AEEF-F1B2-20CD6FA64DC6}"/>
              </a:ext>
            </a:extLst>
          </p:cNvPr>
          <p:cNvSpPr txBox="1"/>
          <p:nvPr/>
        </p:nvSpPr>
        <p:spPr>
          <a:xfrm>
            <a:off x="222211" y="4200524"/>
            <a:ext cx="521001" cy="400110"/>
          </a:xfrm>
          <a:prstGeom prst="rect">
            <a:avLst/>
          </a:prstGeom>
          <a:noFill/>
        </p:spPr>
        <p:txBody>
          <a:bodyPr wrap="square" rtlCol="0">
            <a:spAutoFit/>
          </a:bodyPr>
          <a:lstStyle/>
          <a:p>
            <a:pPr algn="ctr"/>
            <a:r>
              <a:rPr lang="en-ID" sz="2000" b="1" dirty="0">
                <a:solidFill>
                  <a:schemeClr val="bg1"/>
                </a:solidFill>
                <a:latin typeface="Montserrat" panose="00000500000000000000" pitchFamily="2" charset="0"/>
              </a:rPr>
              <a:t>3</a:t>
            </a:r>
          </a:p>
        </p:txBody>
      </p:sp>
      <p:sp>
        <p:nvSpPr>
          <p:cNvPr id="16" name="TextBox 15">
            <a:extLst>
              <a:ext uri="{FF2B5EF4-FFF2-40B4-BE49-F238E27FC236}">
                <a16:creationId xmlns:a16="http://schemas.microsoft.com/office/drawing/2014/main" id="{69698F1E-2E75-0DC4-8EB5-9CDDF66EA983}"/>
              </a:ext>
            </a:extLst>
          </p:cNvPr>
          <p:cNvSpPr txBox="1"/>
          <p:nvPr/>
        </p:nvSpPr>
        <p:spPr>
          <a:xfrm>
            <a:off x="609473" y="1886844"/>
            <a:ext cx="314390" cy="400110"/>
          </a:xfrm>
          <a:prstGeom prst="rect">
            <a:avLst/>
          </a:prstGeom>
          <a:noFill/>
        </p:spPr>
        <p:txBody>
          <a:bodyPr wrap="square" rtlCol="0">
            <a:spAutoFit/>
          </a:bodyPr>
          <a:lstStyle/>
          <a:p>
            <a:pPr algn="ctr"/>
            <a:r>
              <a:rPr lang="en-ID" sz="2000" b="1" dirty="0">
                <a:solidFill>
                  <a:schemeClr val="bg1"/>
                </a:solidFill>
                <a:latin typeface="Montserrat" panose="00000500000000000000" pitchFamily="2" charset="0"/>
              </a:rPr>
              <a:t>1</a:t>
            </a:r>
          </a:p>
        </p:txBody>
      </p:sp>
      <p:sp>
        <p:nvSpPr>
          <p:cNvPr id="17" name="TextBox 16">
            <a:extLst>
              <a:ext uri="{FF2B5EF4-FFF2-40B4-BE49-F238E27FC236}">
                <a16:creationId xmlns:a16="http://schemas.microsoft.com/office/drawing/2014/main" id="{ACF46C90-F2FA-2260-2FA5-3985D23D01B0}"/>
              </a:ext>
            </a:extLst>
          </p:cNvPr>
          <p:cNvSpPr txBox="1"/>
          <p:nvPr/>
        </p:nvSpPr>
        <p:spPr>
          <a:xfrm>
            <a:off x="4198146" y="5233857"/>
            <a:ext cx="329766" cy="400110"/>
          </a:xfrm>
          <a:prstGeom prst="rect">
            <a:avLst/>
          </a:prstGeom>
          <a:noFill/>
        </p:spPr>
        <p:txBody>
          <a:bodyPr wrap="square" rtlCol="0">
            <a:spAutoFit/>
          </a:bodyPr>
          <a:lstStyle/>
          <a:p>
            <a:pPr algn="ctr"/>
            <a:r>
              <a:rPr lang="en-ID" sz="2000" b="1" dirty="0">
                <a:solidFill>
                  <a:schemeClr val="bg1"/>
                </a:solidFill>
                <a:latin typeface="Montserrat" panose="00000500000000000000" pitchFamily="2" charset="0"/>
              </a:rPr>
              <a:t>4</a:t>
            </a:r>
          </a:p>
        </p:txBody>
      </p:sp>
      <p:sp>
        <p:nvSpPr>
          <p:cNvPr id="18" name="TextBox 17">
            <a:extLst>
              <a:ext uri="{FF2B5EF4-FFF2-40B4-BE49-F238E27FC236}">
                <a16:creationId xmlns:a16="http://schemas.microsoft.com/office/drawing/2014/main" id="{028C9203-86EF-8ACC-F323-6D62A0C1168F}"/>
              </a:ext>
            </a:extLst>
          </p:cNvPr>
          <p:cNvSpPr txBox="1"/>
          <p:nvPr/>
        </p:nvSpPr>
        <p:spPr>
          <a:xfrm>
            <a:off x="4648200" y="3183971"/>
            <a:ext cx="194051" cy="400110"/>
          </a:xfrm>
          <a:prstGeom prst="rect">
            <a:avLst/>
          </a:prstGeom>
          <a:noFill/>
        </p:spPr>
        <p:txBody>
          <a:bodyPr wrap="square" rtlCol="0">
            <a:spAutoFit/>
          </a:bodyPr>
          <a:lstStyle/>
          <a:p>
            <a:pPr algn="ctr"/>
            <a:r>
              <a:rPr lang="en-ID" sz="2000" b="1" dirty="0">
                <a:solidFill>
                  <a:schemeClr val="bg1"/>
                </a:solidFill>
                <a:latin typeface="Montserrat" panose="00000500000000000000" pitchFamily="2" charset="0"/>
              </a:rPr>
              <a:t>2</a:t>
            </a:r>
          </a:p>
        </p:txBody>
      </p:sp>
      <p:sp>
        <p:nvSpPr>
          <p:cNvPr id="19" name="TextBox 18">
            <a:extLst>
              <a:ext uri="{FF2B5EF4-FFF2-40B4-BE49-F238E27FC236}">
                <a16:creationId xmlns:a16="http://schemas.microsoft.com/office/drawing/2014/main" id="{38991662-7995-15F2-7EDD-9C8286DAD42A}"/>
              </a:ext>
            </a:extLst>
          </p:cNvPr>
          <p:cNvSpPr txBox="1"/>
          <p:nvPr/>
        </p:nvSpPr>
        <p:spPr>
          <a:xfrm>
            <a:off x="504543" y="295276"/>
            <a:ext cx="7259080" cy="646331"/>
          </a:xfrm>
          <a:prstGeom prst="rect">
            <a:avLst/>
          </a:prstGeom>
          <a:noFill/>
        </p:spPr>
        <p:txBody>
          <a:bodyPr wrap="square" rtlCol="0">
            <a:spAutoFit/>
          </a:bodyPr>
          <a:lstStyle/>
          <a:p>
            <a:r>
              <a:rPr lang="en-IN" sz="3600" b="1" dirty="0">
                <a:solidFill>
                  <a:schemeClr val="accent1"/>
                </a:solidFill>
                <a:latin typeface="Times New Roman" panose="02020603050405020304" pitchFamily="18" charset="0"/>
                <a:cs typeface="Times New Roman" panose="02020603050405020304" pitchFamily="18" charset="0"/>
              </a:rPr>
              <a:t>Methodology – Part 1</a:t>
            </a:r>
            <a:endParaRPr lang="en-ID" sz="3600" b="1" dirty="0">
              <a:solidFill>
                <a:schemeClr val="accent1"/>
              </a:solidFill>
              <a:latin typeface="Times New Roman" panose="02020603050405020304" pitchFamily="18" charset="0"/>
              <a:cs typeface="Times New Roman" panose="02020603050405020304" pitchFamily="18" charset="0"/>
            </a:endParaRPr>
          </a:p>
        </p:txBody>
      </p:sp>
      <p:pic>
        <p:nvPicPr>
          <p:cNvPr id="20" name="Picture 19">
            <a:extLst>
              <a:ext uri="{FF2B5EF4-FFF2-40B4-BE49-F238E27FC236}">
                <a16:creationId xmlns:a16="http://schemas.microsoft.com/office/drawing/2014/main" id="{2D469738-1328-481E-B1F4-4752386C8586}"/>
              </a:ext>
            </a:extLst>
          </p:cNvPr>
          <p:cNvPicPr>
            <a:picLocks noChangeAspect="1"/>
          </p:cNvPicPr>
          <p:nvPr/>
        </p:nvPicPr>
        <p:blipFill>
          <a:blip r:embed="rId3"/>
          <a:stretch>
            <a:fillRect/>
          </a:stretch>
        </p:blipFill>
        <p:spPr>
          <a:xfrm>
            <a:off x="8173950" y="1719802"/>
            <a:ext cx="3408577" cy="3533775"/>
          </a:xfrm>
          <a:prstGeom prst="rect">
            <a:avLst/>
          </a:prstGeom>
        </p:spPr>
      </p:pic>
    </p:spTree>
    <p:extLst>
      <p:ext uri="{BB962C8B-B14F-4D97-AF65-F5344CB8AC3E}">
        <p14:creationId xmlns:p14="http://schemas.microsoft.com/office/powerpoint/2010/main" val="2005529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533C99-8DFF-F671-B8B4-20975E71EA60}"/>
              </a:ext>
            </a:extLst>
          </p:cNvPr>
          <p:cNvSpPr/>
          <p:nvPr/>
        </p:nvSpPr>
        <p:spPr>
          <a:xfrm>
            <a:off x="0" y="950211"/>
            <a:ext cx="3547275" cy="495757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1333A88-AE3A-6D7B-3F4A-2CE286098A52}"/>
              </a:ext>
            </a:extLst>
          </p:cNvPr>
          <p:cNvSpPr/>
          <p:nvPr/>
        </p:nvSpPr>
        <p:spPr>
          <a:xfrm>
            <a:off x="1061213" y="5907786"/>
            <a:ext cx="4653128" cy="49303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1149DEA8-97D4-2A2E-D956-E5B93B3000FB}"/>
              </a:ext>
            </a:extLst>
          </p:cNvPr>
          <p:cNvSpPr/>
          <p:nvPr/>
        </p:nvSpPr>
        <p:spPr>
          <a:xfrm>
            <a:off x="6472464" y="3572353"/>
            <a:ext cx="670660" cy="6706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Montserrat" panose="00000500000000000000" pitchFamily="2" charset="0"/>
              </a:rPr>
              <a:t>02</a:t>
            </a:r>
          </a:p>
        </p:txBody>
      </p:sp>
      <p:sp>
        <p:nvSpPr>
          <p:cNvPr id="5" name="Rectangle 4">
            <a:extLst>
              <a:ext uri="{FF2B5EF4-FFF2-40B4-BE49-F238E27FC236}">
                <a16:creationId xmlns:a16="http://schemas.microsoft.com/office/drawing/2014/main" id="{C42E1DA2-6D43-B652-2CCB-5190BC7BC134}"/>
              </a:ext>
            </a:extLst>
          </p:cNvPr>
          <p:cNvSpPr/>
          <p:nvPr/>
        </p:nvSpPr>
        <p:spPr>
          <a:xfrm>
            <a:off x="6472464" y="4901616"/>
            <a:ext cx="670660" cy="6706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Montserrat" panose="00000500000000000000" pitchFamily="2" charset="0"/>
              </a:rPr>
              <a:t>03</a:t>
            </a:r>
          </a:p>
        </p:txBody>
      </p:sp>
      <p:sp>
        <p:nvSpPr>
          <p:cNvPr id="6" name="TextBox 5">
            <a:extLst>
              <a:ext uri="{FF2B5EF4-FFF2-40B4-BE49-F238E27FC236}">
                <a16:creationId xmlns:a16="http://schemas.microsoft.com/office/drawing/2014/main" id="{582CFEFB-43C7-E1C4-700D-45E74DA34750}"/>
              </a:ext>
            </a:extLst>
          </p:cNvPr>
          <p:cNvSpPr txBox="1"/>
          <p:nvPr/>
        </p:nvSpPr>
        <p:spPr>
          <a:xfrm>
            <a:off x="4276725" y="628651"/>
            <a:ext cx="6851650" cy="646331"/>
          </a:xfrm>
          <a:prstGeom prst="rect">
            <a:avLst/>
          </a:prstGeom>
          <a:noFill/>
        </p:spPr>
        <p:txBody>
          <a:bodyPr wrap="square" rtlCol="0">
            <a:spAutoFit/>
          </a:bodyPr>
          <a:lstStyle/>
          <a:p>
            <a:r>
              <a:rPr lang="en-IN" sz="3600" b="1" dirty="0">
                <a:solidFill>
                  <a:schemeClr val="accent1"/>
                </a:solidFill>
                <a:latin typeface="Times New Roman" panose="02020603050405020304" pitchFamily="18" charset="0"/>
                <a:cs typeface="Times New Roman" panose="02020603050405020304" pitchFamily="18" charset="0"/>
              </a:rPr>
              <a:t>Methodology – Part 2</a:t>
            </a:r>
            <a:endParaRPr lang="en-ID" sz="3600" b="1" dirty="0">
              <a:solidFill>
                <a:schemeClr val="accent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6E61DD3D-C58E-8029-98B5-C2F626133D8D}"/>
              </a:ext>
            </a:extLst>
          </p:cNvPr>
          <p:cNvSpPr/>
          <p:nvPr/>
        </p:nvSpPr>
        <p:spPr>
          <a:xfrm>
            <a:off x="6472464" y="2243089"/>
            <a:ext cx="670660" cy="6706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Montserrat" panose="00000500000000000000" pitchFamily="2" charset="0"/>
              </a:rPr>
              <a:t>01</a:t>
            </a:r>
          </a:p>
        </p:txBody>
      </p:sp>
      <p:sp>
        <p:nvSpPr>
          <p:cNvPr id="10" name="TextBox 9">
            <a:extLst>
              <a:ext uri="{FF2B5EF4-FFF2-40B4-BE49-F238E27FC236}">
                <a16:creationId xmlns:a16="http://schemas.microsoft.com/office/drawing/2014/main" id="{907ECF08-0146-BF7C-1BA9-3423C4245A17}"/>
              </a:ext>
            </a:extLst>
          </p:cNvPr>
          <p:cNvSpPr txBox="1"/>
          <p:nvPr/>
        </p:nvSpPr>
        <p:spPr>
          <a:xfrm>
            <a:off x="7413276" y="4813753"/>
            <a:ext cx="4521549" cy="1346331"/>
          </a:xfrm>
          <a:prstGeom prst="rect">
            <a:avLst/>
          </a:prstGeom>
          <a:noFill/>
        </p:spPr>
        <p:txBody>
          <a:bodyPr wrap="square">
            <a:spAutoFit/>
          </a:bodyPr>
          <a:lstStyle/>
          <a:p>
            <a:pPr lvl="0" algn="ctr" eaLnBrk="0" fontAlgn="base" hangingPunct="0">
              <a:lnSpc>
                <a:spcPct val="150000"/>
              </a:lnSpc>
              <a:spcBef>
                <a:spcPct val="0"/>
              </a:spcBef>
              <a:spcAft>
                <a:spcPct val="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Validity: </a:t>
            </a:r>
            <a:r>
              <a:rPr lang="en-US" altLang="en-US" sz="1400" b="1" dirty="0">
                <a:latin typeface="Times New Roman" panose="02020603050405020304" pitchFamily="18" charset="0"/>
                <a:cs typeface="Times New Roman" panose="02020603050405020304" pitchFamily="18" charset="0"/>
              </a:rPr>
              <a:t>When triangulating, compare the responses of the employee and the boss. It was possible for participants to validate their statements through the use of member checking (Sridharan, 2021).</a:t>
            </a:r>
            <a:endParaRPr kumimoji="0" lang="en-US" altLang="en-US" sz="1400" b="1" i="0" u="none" strike="noStrike" cap="none" normalizeH="0" baseline="0" dirty="0">
              <a:ln>
                <a:noFill/>
              </a:ln>
              <a:effectLst/>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E3D7C67-7519-DE97-A852-71DEADB98A68}"/>
              </a:ext>
            </a:extLst>
          </p:cNvPr>
          <p:cNvSpPr txBox="1"/>
          <p:nvPr/>
        </p:nvSpPr>
        <p:spPr>
          <a:xfrm>
            <a:off x="7572375" y="3429001"/>
            <a:ext cx="3990975" cy="1346331"/>
          </a:xfrm>
          <a:prstGeom prst="rect">
            <a:avLst/>
          </a:prstGeom>
          <a:noFill/>
        </p:spPr>
        <p:txBody>
          <a:bodyPr wrap="square">
            <a:spAutoFit/>
          </a:bodyPr>
          <a:lstStyle/>
          <a:p>
            <a:pPr lvl="0" algn="ctr" eaLnBrk="0" fontAlgn="base" hangingPunct="0">
              <a:lnSpc>
                <a:spcPct val="150000"/>
              </a:lnSpc>
              <a:spcBef>
                <a:spcPct val="0"/>
              </a:spcBef>
              <a:spcAft>
                <a:spcPts val="60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Reliability: </a:t>
            </a:r>
            <a:r>
              <a:rPr lang="en-US" altLang="en-US" sz="1400" b="1" dirty="0">
                <a:latin typeface="Times New Roman" panose="02020603050405020304" pitchFamily="18" charset="0"/>
                <a:cs typeface="Times New Roman" panose="02020603050405020304" pitchFamily="18" charset="0"/>
              </a:rPr>
              <a:t>It was decided to employ a semi-structured interview guide in order to guarantee consistency and make room for additional investigation.</a:t>
            </a:r>
          </a:p>
        </p:txBody>
      </p:sp>
      <p:sp>
        <p:nvSpPr>
          <p:cNvPr id="12" name="TextBox 11">
            <a:extLst>
              <a:ext uri="{FF2B5EF4-FFF2-40B4-BE49-F238E27FC236}">
                <a16:creationId xmlns:a16="http://schemas.microsoft.com/office/drawing/2014/main" id="{7626FF5B-5466-3C4B-6409-BC6FD6E5DEB0}"/>
              </a:ext>
            </a:extLst>
          </p:cNvPr>
          <p:cNvSpPr txBox="1"/>
          <p:nvPr/>
        </p:nvSpPr>
        <p:spPr>
          <a:xfrm>
            <a:off x="7696200" y="2044247"/>
            <a:ext cx="4238625" cy="1346331"/>
          </a:xfrm>
          <a:prstGeom prst="rect">
            <a:avLst/>
          </a:prstGeom>
          <a:noFill/>
        </p:spPr>
        <p:txBody>
          <a:bodyPr wrap="square">
            <a:spAutoFit/>
          </a:bodyPr>
          <a:lstStyle/>
          <a:p>
            <a:pPr lvl="0" algn="ctr" eaLnBrk="0" fontAlgn="base" hangingPunct="0">
              <a:lnSpc>
                <a:spcPct val="150000"/>
              </a:lnSpc>
              <a:spcBef>
                <a:spcPct val="0"/>
              </a:spcBef>
              <a:spcAft>
                <a:spcPts val="600"/>
              </a:spcAft>
            </a:pPr>
            <a:r>
              <a:rPr lang="en-US" altLang="en-US" sz="1400" b="1" dirty="0">
                <a:solidFill>
                  <a:schemeClr val="accent1">
                    <a:lumMod val="75000"/>
                  </a:schemeClr>
                </a:solidFill>
                <a:latin typeface="Times New Roman" panose="02020603050405020304" pitchFamily="18" charset="0"/>
                <a:cs typeface="Times New Roman" panose="02020603050405020304" pitchFamily="18" charset="0"/>
              </a:rPr>
              <a:t>Sampling Technique: </a:t>
            </a:r>
            <a:r>
              <a:rPr lang="en-US" altLang="en-US" sz="1400" b="1" dirty="0">
                <a:latin typeface="Times New Roman" panose="02020603050405020304" pitchFamily="18" charset="0"/>
                <a:cs typeface="Times New Roman" panose="02020603050405020304" pitchFamily="18" charset="0"/>
              </a:rPr>
              <a:t>Purposive sampling was used to select participants with relevant experience, ensuring a rich diversity of perspectives on motivation practices (</a:t>
            </a:r>
            <a:r>
              <a:rPr lang="en-US" sz="1400" b="1" dirty="0">
                <a:latin typeface="Times New Roman" panose="02020603050405020304" pitchFamily="18" charset="0"/>
                <a:cs typeface="Times New Roman" panose="02020603050405020304" pitchFamily="18" charset="0"/>
              </a:rPr>
              <a:t>Ahmad and Wilkins, 2025).</a:t>
            </a:r>
            <a:endParaRPr kumimoji="0" lang="en-US" altLang="en-US" sz="1400" b="1" i="0" u="none" strike="noStrike" cap="none" normalizeH="0" baseline="0" dirty="0">
              <a:ln>
                <a:noFill/>
              </a:ln>
              <a:effectLst/>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FCA4E1B0-DB48-4D69-B315-4C99D5229C80}"/>
              </a:ext>
            </a:extLst>
          </p:cNvPr>
          <p:cNvPicPr>
            <a:picLocks noChangeAspect="1"/>
          </p:cNvPicPr>
          <p:nvPr/>
        </p:nvPicPr>
        <p:blipFill>
          <a:blip r:embed="rId3"/>
          <a:stretch>
            <a:fillRect/>
          </a:stretch>
        </p:blipFill>
        <p:spPr>
          <a:xfrm>
            <a:off x="1076636" y="2452413"/>
            <a:ext cx="4637705" cy="3581199"/>
          </a:xfrm>
          <a:prstGeom prst="rect">
            <a:avLst/>
          </a:prstGeom>
        </p:spPr>
      </p:pic>
    </p:spTree>
    <p:extLst>
      <p:ext uri="{BB962C8B-B14F-4D97-AF65-F5344CB8AC3E}">
        <p14:creationId xmlns:p14="http://schemas.microsoft.com/office/powerpoint/2010/main" val="1914492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AF96E4-93FC-4B54-51F3-9CEA42BEFB3E}"/>
              </a:ext>
            </a:extLst>
          </p:cNvPr>
          <p:cNvSpPr/>
          <p:nvPr/>
        </p:nvSpPr>
        <p:spPr>
          <a:xfrm>
            <a:off x="3228975" y="475663"/>
            <a:ext cx="8655162" cy="5657571"/>
          </a:xfrm>
          <a:prstGeom prst="rect">
            <a:avLst/>
          </a:prstGeom>
          <a:solidFill>
            <a:srgbClr val="FDFCFD"/>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 name="TextBox 3">
            <a:extLst>
              <a:ext uri="{FF2B5EF4-FFF2-40B4-BE49-F238E27FC236}">
                <a16:creationId xmlns:a16="http://schemas.microsoft.com/office/drawing/2014/main" id="{B25115F8-6E06-7130-2C10-12EA2D392AD0}"/>
              </a:ext>
            </a:extLst>
          </p:cNvPr>
          <p:cNvSpPr txBox="1"/>
          <p:nvPr/>
        </p:nvSpPr>
        <p:spPr>
          <a:xfrm>
            <a:off x="4819650" y="724766"/>
            <a:ext cx="6232724" cy="584775"/>
          </a:xfrm>
          <a:prstGeom prst="rect">
            <a:avLst/>
          </a:prstGeom>
          <a:noFill/>
        </p:spPr>
        <p:txBody>
          <a:bodyPr wrap="square">
            <a:spAutoFit/>
          </a:bodyPr>
          <a:lstStyle/>
          <a:p>
            <a:pPr algn="ctr"/>
            <a:r>
              <a:rPr lang="en-IN" sz="3200" b="1" dirty="0">
                <a:solidFill>
                  <a:schemeClr val="accent1"/>
                </a:solidFill>
                <a:latin typeface="Times New Roman" panose="02020603050405020304" pitchFamily="18" charset="0"/>
                <a:cs typeface="Times New Roman" panose="02020603050405020304" pitchFamily="18" charset="0"/>
              </a:rPr>
              <a:t>Ethical Considerations – Part 1</a:t>
            </a:r>
          </a:p>
        </p:txBody>
      </p:sp>
      <p:sp>
        <p:nvSpPr>
          <p:cNvPr id="8" name="TextBox 7">
            <a:extLst>
              <a:ext uri="{FF2B5EF4-FFF2-40B4-BE49-F238E27FC236}">
                <a16:creationId xmlns:a16="http://schemas.microsoft.com/office/drawing/2014/main" id="{563B837C-9902-4687-B3CB-5804D788F1AB}"/>
              </a:ext>
            </a:extLst>
          </p:cNvPr>
          <p:cNvSpPr txBox="1"/>
          <p:nvPr/>
        </p:nvSpPr>
        <p:spPr>
          <a:xfrm>
            <a:off x="5086349" y="1409700"/>
            <a:ext cx="6410325" cy="4613058"/>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b="1" dirty="0">
                <a:solidFill>
                  <a:schemeClr val="accent1">
                    <a:lumMod val="75000"/>
                  </a:schemeClr>
                </a:solidFill>
                <a:latin typeface="Times New Roman" panose="02020603050405020304" pitchFamily="18" charset="0"/>
                <a:cs typeface="Times New Roman" panose="02020603050405020304" pitchFamily="18" charset="0"/>
              </a:rPr>
              <a:t>Informed Consent</a:t>
            </a:r>
          </a:p>
          <a:p>
            <a:pPr>
              <a:lnSpc>
                <a:spcPct val="150000"/>
              </a:lnSpc>
            </a:pPr>
            <a:r>
              <a:rPr lang="en-US" dirty="0">
                <a:latin typeface="Times New Roman" panose="02020603050405020304" pitchFamily="18" charset="0"/>
                <a:cs typeface="Times New Roman" panose="02020603050405020304" pitchFamily="18" charset="0"/>
              </a:rPr>
              <a:t>Participant Awareness: All participants are provided with detailed information about the study’s purpose, procedures, and their rights.</a:t>
            </a:r>
          </a:p>
          <a:p>
            <a:pPr>
              <a:lnSpc>
                <a:spcPct val="150000"/>
              </a:lnSpc>
            </a:pPr>
            <a:r>
              <a:rPr lang="en-US" dirty="0">
                <a:latin typeface="Times New Roman" panose="02020603050405020304" pitchFamily="18" charset="0"/>
                <a:cs typeface="Times New Roman" panose="02020603050405020304" pitchFamily="18" charset="0"/>
              </a:rPr>
              <a:t>Consent Collection: Written consent is obtained before any data collection begins.</a:t>
            </a:r>
          </a:p>
          <a:p>
            <a:pPr marL="285750" indent="-285750">
              <a:lnSpc>
                <a:spcPct val="150000"/>
              </a:lnSpc>
              <a:buFont typeface="Arial" panose="020B0604020202020204" pitchFamily="34" charset="0"/>
              <a:buChar char="•"/>
            </a:pPr>
            <a:r>
              <a:rPr lang="en-US" b="1" dirty="0">
                <a:solidFill>
                  <a:schemeClr val="accent1">
                    <a:lumMod val="75000"/>
                  </a:schemeClr>
                </a:solidFill>
                <a:latin typeface="Times New Roman" panose="02020603050405020304" pitchFamily="18" charset="0"/>
                <a:cs typeface="Times New Roman" panose="02020603050405020304" pitchFamily="18" charset="0"/>
              </a:rPr>
              <a:t>Confidentiality</a:t>
            </a:r>
          </a:p>
          <a:p>
            <a:pPr>
              <a:lnSpc>
                <a:spcPct val="150000"/>
              </a:lnSpc>
            </a:pPr>
            <a:r>
              <a:rPr lang="en-US" dirty="0">
                <a:latin typeface="Times New Roman" panose="02020603050405020304" pitchFamily="18" charset="0"/>
                <a:cs typeface="Times New Roman" panose="02020603050405020304" pitchFamily="18" charset="0"/>
              </a:rPr>
              <a:t>Identity Protection: Pseudonyms are used in transcripts and reports to protect participant identities.</a:t>
            </a:r>
          </a:p>
          <a:p>
            <a:pPr marL="285750" indent="-285750">
              <a:lnSpc>
                <a:spcPct val="150000"/>
              </a:lnSpc>
              <a:buFont typeface="Arial" panose="020B0604020202020204" pitchFamily="34" charset="0"/>
              <a:buChar char="•"/>
            </a:pPr>
            <a:r>
              <a:rPr lang="en-US" b="1" dirty="0">
                <a:solidFill>
                  <a:schemeClr val="accent1">
                    <a:lumMod val="75000"/>
                  </a:schemeClr>
                </a:solidFill>
                <a:latin typeface="Times New Roman" panose="02020603050405020304" pitchFamily="18" charset="0"/>
                <a:cs typeface="Times New Roman" panose="02020603050405020304" pitchFamily="18" charset="0"/>
              </a:rPr>
              <a:t>Anonymity</a:t>
            </a:r>
          </a:p>
          <a:p>
            <a:pPr>
              <a:lnSpc>
                <a:spcPct val="150000"/>
              </a:lnSpc>
            </a:pPr>
            <a:r>
              <a:rPr lang="en-US" dirty="0">
                <a:latin typeface="Times New Roman" panose="02020603050405020304" pitchFamily="18" charset="0"/>
                <a:cs typeface="Times New Roman" panose="02020603050405020304" pitchFamily="18" charset="0"/>
              </a:rPr>
              <a:t>Data Security: All data is stored on password-protected devices to prevent </a:t>
            </a:r>
            <a:r>
              <a:rPr lang="en-US" dirty="0" err="1">
                <a:latin typeface="Times New Roman" panose="02020603050405020304" pitchFamily="18" charset="0"/>
                <a:cs typeface="Times New Roman" panose="02020603050405020304" pitchFamily="18" charset="0"/>
              </a:rPr>
              <a:t>unauthorised</a:t>
            </a:r>
            <a:r>
              <a:rPr lang="en-US" dirty="0">
                <a:latin typeface="Times New Roman" panose="02020603050405020304" pitchFamily="18" charset="0"/>
                <a:cs typeface="Times New Roman" panose="02020603050405020304" pitchFamily="18" charset="0"/>
              </a:rPr>
              <a:t> access.</a:t>
            </a:r>
            <a:endParaRPr lang="en-IN" dirty="0">
              <a:latin typeface="Times New Roman" panose="02020603050405020304" pitchFamily="18" charset="0"/>
              <a:cs typeface="Times New Roman" panose="02020603050405020304" pitchFamily="18" charset="0"/>
            </a:endParaRPr>
          </a:p>
        </p:txBody>
      </p:sp>
      <p:sp>
        <p:nvSpPr>
          <p:cNvPr id="9" name="AutoShape 2" descr="ABA Ethical Considerations">
            <a:extLst>
              <a:ext uri="{FF2B5EF4-FFF2-40B4-BE49-F238E27FC236}">
                <a16:creationId xmlns:a16="http://schemas.microsoft.com/office/drawing/2014/main" id="{17A50C87-FFA1-4545-A098-D21FFFE7D48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id="{F329EA5F-B5C2-4F59-925E-2A12B2E636E8}"/>
              </a:ext>
            </a:extLst>
          </p:cNvPr>
          <p:cNvPicPr>
            <a:picLocks noChangeAspect="1"/>
          </p:cNvPicPr>
          <p:nvPr/>
        </p:nvPicPr>
        <p:blipFill>
          <a:blip r:embed="rId3"/>
          <a:stretch>
            <a:fillRect/>
          </a:stretch>
        </p:blipFill>
        <p:spPr>
          <a:xfrm>
            <a:off x="385763" y="841158"/>
            <a:ext cx="3771899" cy="5181600"/>
          </a:xfrm>
          <a:prstGeom prst="rect">
            <a:avLst/>
          </a:prstGeom>
        </p:spPr>
      </p:pic>
    </p:spTree>
    <p:extLst>
      <p:ext uri="{BB962C8B-B14F-4D97-AF65-F5344CB8AC3E}">
        <p14:creationId xmlns:p14="http://schemas.microsoft.com/office/powerpoint/2010/main" val="595108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17458A-DA1F-43F0-A44E-226BCC65A728}"/>
              </a:ext>
            </a:extLst>
          </p:cNvPr>
          <p:cNvSpPr txBox="1"/>
          <p:nvPr/>
        </p:nvSpPr>
        <p:spPr>
          <a:xfrm>
            <a:off x="2924175" y="647981"/>
            <a:ext cx="6425805" cy="584775"/>
          </a:xfrm>
          <a:prstGeom prst="rect">
            <a:avLst/>
          </a:prstGeom>
          <a:noFill/>
        </p:spPr>
        <p:txBody>
          <a:bodyPr wrap="square" rtlCol="0">
            <a:spAutoFit/>
          </a:bodyPr>
          <a:lstStyle>
            <a:defPPr>
              <a:defRPr lang="en-US"/>
            </a:defPPr>
            <a:lvl1pPr>
              <a:defRPr sz="4800" b="1">
                <a:gradFill>
                  <a:gsLst>
                    <a:gs pos="0">
                      <a:srgbClr val="F2A100"/>
                    </a:gs>
                    <a:gs pos="50000">
                      <a:srgbClr val="C72F50"/>
                    </a:gs>
                    <a:gs pos="97000">
                      <a:srgbClr val="BD00E0"/>
                    </a:gs>
                  </a:gsLst>
                  <a:lin ang="2700000" scaled="1"/>
                </a:gradFill>
                <a:latin typeface="Montserrat" panose="02000505000000020004" pitchFamily="2" charset="0"/>
                <a:cs typeface="Poppins SemiBold" pitchFamily="2" charset="77"/>
              </a:defRPr>
            </a:lvl1pPr>
          </a:lstStyle>
          <a:p>
            <a:r>
              <a:rPr lang="en-US" sz="3200" dirty="0">
                <a:solidFill>
                  <a:srgbClr val="9F2824"/>
                </a:solidFill>
                <a:latin typeface="Times New Roman" panose="02020603050405020304" pitchFamily="18" charset="0"/>
                <a:cs typeface="Times New Roman" panose="02020603050405020304" pitchFamily="18" charset="0"/>
              </a:rPr>
              <a:t>Ethical Considerations – Part 2</a:t>
            </a:r>
          </a:p>
        </p:txBody>
      </p:sp>
      <p:grpSp>
        <p:nvGrpSpPr>
          <p:cNvPr id="3" name="Group 2">
            <a:extLst>
              <a:ext uri="{FF2B5EF4-FFF2-40B4-BE49-F238E27FC236}">
                <a16:creationId xmlns:a16="http://schemas.microsoft.com/office/drawing/2014/main" id="{C0526C2A-25C8-2931-79F5-D28D51BAEF26}"/>
              </a:ext>
            </a:extLst>
          </p:cNvPr>
          <p:cNvGrpSpPr/>
          <p:nvPr/>
        </p:nvGrpSpPr>
        <p:grpSpPr>
          <a:xfrm>
            <a:off x="694077" y="703944"/>
            <a:ext cx="571052" cy="134514"/>
            <a:chOff x="8069580" y="1226820"/>
            <a:chExt cx="679336" cy="160020"/>
          </a:xfrm>
          <a:solidFill>
            <a:srgbClr val="9F2824"/>
          </a:solidFill>
        </p:grpSpPr>
        <p:sp>
          <p:nvSpPr>
            <p:cNvPr id="4" name="Oval 3">
              <a:extLst>
                <a:ext uri="{FF2B5EF4-FFF2-40B4-BE49-F238E27FC236}">
                  <a16:creationId xmlns:a16="http://schemas.microsoft.com/office/drawing/2014/main" id="{4990EAFB-43E8-512E-E1AA-7E08D7567609}"/>
                </a:ext>
              </a:extLst>
            </p:cNvPr>
            <p:cNvSpPr/>
            <p:nvPr/>
          </p:nvSpPr>
          <p:spPr>
            <a:xfrm>
              <a:off x="8069580"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 name="Oval 4">
              <a:extLst>
                <a:ext uri="{FF2B5EF4-FFF2-40B4-BE49-F238E27FC236}">
                  <a16:creationId xmlns:a16="http://schemas.microsoft.com/office/drawing/2014/main" id="{ED62D370-2A10-EE82-20C8-655DC82B7F1C}"/>
                </a:ext>
              </a:extLst>
            </p:cNvPr>
            <p:cNvSpPr/>
            <p:nvPr/>
          </p:nvSpPr>
          <p:spPr>
            <a:xfrm>
              <a:off x="8329238"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6" name="Oval 5">
              <a:extLst>
                <a:ext uri="{FF2B5EF4-FFF2-40B4-BE49-F238E27FC236}">
                  <a16:creationId xmlns:a16="http://schemas.microsoft.com/office/drawing/2014/main" id="{F9A82133-C43F-40D2-CF1E-F07966C97157}"/>
                </a:ext>
              </a:extLst>
            </p:cNvPr>
            <p:cNvSpPr/>
            <p:nvPr/>
          </p:nvSpPr>
          <p:spPr>
            <a:xfrm>
              <a:off x="8588896"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grpSp>
      <p:sp>
        <p:nvSpPr>
          <p:cNvPr id="7" name="Rectangle 6">
            <a:extLst>
              <a:ext uri="{FF2B5EF4-FFF2-40B4-BE49-F238E27FC236}">
                <a16:creationId xmlns:a16="http://schemas.microsoft.com/office/drawing/2014/main" id="{A2FC2D66-0D0A-30A0-B342-9ABA9DAD5AB8}"/>
              </a:ext>
            </a:extLst>
          </p:cNvPr>
          <p:cNvSpPr/>
          <p:nvPr/>
        </p:nvSpPr>
        <p:spPr>
          <a:xfrm>
            <a:off x="276581" y="1537174"/>
            <a:ext cx="3159975" cy="3031119"/>
          </a:xfrm>
          <a:prstGeom prst="rect">
            <a:avLst/>
          </a:prstGeom>
          <a:solidFill>
            <a:srgbClr val="FDFCFD"/>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Rectangle 8">
            <a:extLst>
              <a:ext uri="{FF2B5EF4-FFF2-40B4-BE49-F238E27FC236}">
                <a16:creationId xmlns:a16="http://schemas.microsoft.com/office/drawing/2014/main" id="{A773B64D-FF18-BDB7-A605-CEB8D4A06B8D}"/>
              </a:ext>
            </a:extLst>
          </p:cNvPr>
          <p:cNvSpPr/>
          <p:nvPr/>
        </p:nvSpPr>
        <p:spPr>
          <a:xfrm>
            <a:off x="7930528" y="3633721"/>
            <a:ext cx="3159975" cy="3031119"/>
          </a:xfrm>
          <a:prstGeom prst="rect">
            <a:avLst/>
          </a:prstGeom>
          <a:solidFill>
            <a:srgbClr val="FDFCFD"/>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TextBox 9">
            <a:extLst>
              <a:ext uri="{FF2B5EF4-FFF2-40B4-BE49-F238E27FC236}">
                <a16:creationId xmlns:a16="http://schemas.microsoft.com/office/drawing/2014/main" id="{2189D63A-A100-41BF-BCFF-49F4051930AB}"/>
              </a:ext>
            </a:extLst>
          </p:cNvPr>
          <p:cNvSpPr txBox="1"/>
          <p:nvPr/>
        </p:nvSpPr>
        <p:spPr>
          <a:xfrm>
            <a:off x="514350" y="2152650"/>
            <a:ext cx="2609849" cy="1721112"/>
          </a:xfrm>
          <a:prstGeom prst="rect">
            <a:avLst/>
          </a:prstGeom>
          <a:noFill/>
        </p:spPr>
        <p:txBody>
          <a:bodyPr wrap="square" rtlCol="0">
            <a:spAutoFit/>
          </a:bodyPr>
          <a:lstStyle/>
          <a:p>
            <a:pPr algn="ctr">
              <a:lnSpc>
                <a:spcPct val="150000"/>
              </a:lnSpc>
            </a:pPr>
            <a:r>
              <a:rPr lang="en-US" sz="1200" b="1" dirty="0">
                <a:latin typeface="Times New Roman" panose="02020603050405020304" pitchFamily="18" charset="0"/>
                <a:cs typeface="Times New Roman" panose="02020603050405020304" pitchFamily="18" charset="0"/>
              </a:rPr>
              <a:t>Protection from Harm</a:t>
            </a:r>
          </a:p>
          <a:p>
            <a:pPr algn="ctr">
              <a:lnSpc>
                <a:spcPct val="150000"/>
              </a:lnSpc>
            </a:pPr>
            <a:r>
              <a:rPr lang="en-US" sz="1200" b="1" dirty="0">
                <a:solidFill>
                  <a:srgbClr val="9F2824"/>
                </a:solidFill>
                <a:latin typeface="Times New Roman" panose="02020603050405020304" pitchFamily="18" charset="0"/>
                <a:cs typeface="Times New Roman" panose="02020603050405020304" pitchFamily="18" charset="0"/>
              </a:rPr>
              <a:t>Voluntary Participation: Participants are informed of their right to withdraw from the study at any point without giving a reason or facing any penalty.</a:t>
            </a:r>
            <a:endParaRPr lang="id-ID" sz="1200" b="1" dirty="0">
              <a:solidFill>
                <a:srgbClr val="9F2824"/>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FECB36F1-2766-7810-EB2F-AD3CAC09A13F}"/>
              </a:ext>
            </a:extLst>
          </p:cNvPr>
          <p:cNvSpPr/>
          <p:nvPr/>
        </p:nvSpPr>
        <p:spPr>
          <a:xfrm>
            <a:off x="4659085" y="0"/>
            <a:ext cx="6853577" cy="215900"/>
          </a:xfrm>
          <a:prstGeom prst="rect">
            <a:avLst/>
          </a:prstGeom>
          <a:solidFill>
            <a:srgbClr val="9F28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9" name="Rectangle 18">
            <a:extLst>
              <a:ext uri="{FF2B5EF4-FFF2-40B4-BE49-F238E27FC236}">
                <a16:creationId xmlns:a16="http://schemas.microsoft.com/office/drawing/2014/main" id="{FB01924B-1BE0-4728-BC30-ADBDF2AB0CAB}"/>
              </a:ext>
            </a:extLst>
          </p:cNvPr>
          <p:cNvSpPr/>
          <p:nvPr/>
        </p:nvSpPr>
        <p:spPr>
          <a:xfrm>
            <a:off x="3881222" y="3178901"/>
            <a:ext cx="3159975" cy="3031119"/>
          </a:xfrm>
          <a:prstGeom prst="rect">
            <a:avLst/>
          </a:prstGeom>
          <a:solidFill>
            <a:srgbClr val="FDFCFD"/>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0" name="TextBox 19">
            <a:extLst>
              <a:ext uri="{FF2B5EF4-FFF2-40B4-BE49-F238E27FC236}">
                <a16:creationId xmlns:a16="http://schemas.microsoft.com/office/drawing/2014/main" id="{FE8A8121-8317-438D-96DD-F5BD876E48D4}"/>
              </a:ext>
            </a:extLst>
          </p:cNvPr>
          <p:cNvSpPr txBox="1"/>
          <p:nvPr/>
        </p:nvSpPr>
        <p:spPr>
          <a:xfrm>
            <a:off x="4095750" y="3633722"/>
            <a:ext cx="2838449" cy="1721112"/>
          </a:xfrm>
          <a:prstGeom prst="rect">
            <a:avLst/>
          </a:prstGeom>
          <a:noFill/>
        </p:spPr>
        <p:txBody>
          <a:bodyPr wrap="square" rtlCol="0">
            <a:spAutoFit/>
          </a:bodyPr>
          <a:lstStyle/>
          <a:p>
            <a:pPr algn="ctr">
              <a:lnSpc>
                <a:spcPct val="150000"/>
              </a:lnSpc>
            </a:pPr>
            <a:r>
              <a:rPr lang="en-US" sz="1200" b="1" dirty="0">
                <a:latin typeface="Times New Roman" panose="02020603050405020304" pitchFamily="18" charset="0"/>
                <a:cs typeface="Times New Roman" panose="02020603050405020304" pitchFamily="18" charset="0"/>
              </a:rPr>
              <a:t>University Compliance</a:t>
            </a:r>
          </a:p>
          <a:p>
            <a:pPr algn="ctr">
              <a:lnSpc>
                <a:spcPct val="150000"/>
              </a:lnSpc>
            </a:pPr>
            <a:r>
              <a:rPr lang="en-US" sz="1200" b="1" dirty="0">
                <a:solidFill>
                  <a:srgbClr val="9F2824"/>
                </a:solidFill>
                <a:latin typeface="Times New Roman" panose="02020603050405020304" pitchFamily="18" charset="0"/>
                <a:cs typeface="Times New Roman" panose="02020603050405020304" pitchFamily="18" charset="0"/>
              </a:rPr>
              <a:t>Ethical Standards: The research strictly follows the British Psychological Society (BPS) Code of Ethics and the university’s ethical guidelines to ensure responsible conduct.</a:t>
            </a:r>
            <a:endParaRPr lang="id-ID" sz="1200" b="1" dirty="0">
              <a:solidFill>
                <a:srgbClr val="9F2824"/>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CF78E3F-7107-4F62-9557-E338B08FEA65}"/>
              </a:ext>
            </a:extLst>
          </p:cNvPr>
          <p:cNvSpPr txBox="1"/>
          <p:nvPr/>
        </p:nvSpPr>
        <p:spPr>
          <a:xfrm>
            <a:off x="8039100" y="3954481"/>
            <a:ext cx="3051403" cy="1721112"/>
          </a:xfrm>
          <a:prstGeom prst="rect">
            <a:avLst/>
          </a:prstGeom>
          <a:noFill/>
        </p:spPr>
        <p:txBody>
          <a:bodyPr wrap="square" rtlCol="0">
            <a:spAutoFit/>
          </a:bodyPr>
          <a:lstStyle/>
          <a:p>
            <a:pPr algn="ctr">
              <a:lnSpc>
                <a:spcPct val="150000"/>
              </a:lnSpc>
            </a:pPr>
            <a:endParaRPr lang="en-ID" sz="1200" b="1" dirty="0">
              <a:solidFill>
                <a:srgbClr val="9F2824"/>
              </a:solidFill>
              <a:latin typeface="Times New Roman" panose="02020603050405020304" pitchFamily="18" charset="0"/>
              <a:cs typeface="Times New Roman" panose="02020603050405020304" pitchFamily="18" charset="0"/>
            </a:endParaRPr>
          </a:p>
          <a:p>
            <a:pPr algn="ctr">
              <a:lnSpc>
                <a:spcPct val="150000"/>
              </a:lnSpc>
            </a:pPr>
            <a:r>
              <a:rPr lang="en-US" sz="1200" b="1" dirty="0">
                <a:latin typeface="Times New Roman" panose="02020603050405020304" pitchFamily="18" charset="0"/>
                <a:cs typeface="Times New Roman" panose="02020603050405020304" pitchFamily="18" charset="0"/>
              </a:rPr>
              <a:t>Academic Integrity</a:t>
            </a:r>
          </a:p>
          <a:p>
            <a:pPr algn="ctr">
              <a:lnSpc>
                <a:spcPct val="150000"/>
              </a:lnSpc>
            </a:pPr>
            <a:r>
              <a:rPr lang="en-US" sz="1200" b="1" dirty="0">
                <a:solidFill>
                  <a:srgbClr val="9F2824"/>
                </a:solidFill>
                <a:latin typeface="Times New Roman" panose="02020603050405020304" pitchFamily="18" charset="0"/>
                <a:cs typeface="Times New Roman" panose="02020603050405020304" pitchFamily="18" charset="0"/>
              </a:rPr>
              <a:t>Referencing and Attribution: All sources are cited using the Harvard referencing style, and participant quotes are properly </a:t>
            </a:r>
            <a:r>
              <a:rPr lang="en-US" sz="1200" b="1" dirty="0" err="1">
                <a:solidFill>
                  <a:srgbClr val="9F2824"/>
                </a:solidFill>
                <a:latin typeface="Times New Roman" panose="02020603050405020304" pitchFamily="18" charset="0"/>
                <a:cs typeface="Times New Roman" panose="02020603050405020304" pitchFamily="18" charset="0"/>
              </a:rPr>
              <a:t>anonymised</a:t>
            </a:r>
            <a:r>
              <a:rPr lang="en-US" sz="1200" b="1" dirty="0">
                <a:solidFill>
                  <a:srgbClr val="9F2824"/>
                </a:solidFill>
                <a:latin typeface="Times New Roman" panose="02020603050405020304" pitchFamily="18" charset="0"/>
                <a:cs typeface="Times New Roman" panose="02020603050405020304" pitchFamily="18" charset="0"/>
              </a:rPr>
              <a:t> and credited.</a:t>
            </a:r>
            <a:endParaRPr lang="id-ID" sz="1200" b="1" dirty="0">
              <a:solidFill>
                <a:srgbClr val="9F2824"/>
              </a:solidFill>
              <a:latin typeface="Times New Roman" panose="02020603050405020304" pitchFamily="18" charset="0"/>
              <a:cs typeface="Times New Roman" panose="02020603050405020304" pitchFamily="18" charset="0"/>
            </a:endParaRPr>
          </a:p>
        </p:txBody>
      </p:sp>
      <p:sp>
        <p:nvSpPr>
          <p:cNvPr id="23" name="Rectangle 22">
            <a:extLst>
              <a:ext uri="{FF2B5EF4-FFF2-40B4-BE49-F238E27FC236}">
                <a16:creationId xmlns:a16="http://schemas.microsoft.com/office/drawing/2014/main" id="{B882ACEC-8A2D-4F02-863E-0B3848F9306A}"/>
              </a:ext>
            </a:extLst>
          </p:cNvPr>
          <p:cNvSpPr/>
          <p:nvPr/>
        </p:nvSpPr>
        <p:spPr>
          <a:xfrm>
            <a:off x="276581" y="4333875"/>
            <a:ext cx="3159975" cy="234418"/>
          </a:xfrm>
          <a:prstGeom prst="rect">
            <a:avLst/>
          </a:prstGeom>
          <a:solidFill>
            <a:srgbClr val="9F28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4" name="Rectangle 23">
            <a:extLst>
              <a:ext uri="{FF2B5EF4-FFF2-40B4-BE49-F238E27FC236}">
                <a16:creationId xmlns:a16="http://schemas.microsoft.com/office/drawing/2014/main" id="{158DA2A5-0C4D-4E6A-8368-A0611E334389}"/>
              </a:ext>
            </a:extLst>
          </p:cNvPr>
          <p:cNvSpPr/>
          <p:nvPr/>
        </p:nvSpPr>
        <p:spPr>
          <a:xfrm>
            <a:off x="3881222" y="5975601"/>
            <a:ext cx="3159975" cy="234418"/>
          </a:xfrm>
          <a:prstGeom prst="rect">
            <a:avLst/>
          </a:prstGeom>
          <a:solidFill>
            <a:srgbClr val="9F28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25" name="Rectangle 24">
            <a:extLst>
              <a:ext uri="{FF2B5EF4-FFF2-40B4-BE49-F238E27FC236}">
                <a16:creationId xmlns:a16="http://schemas.microsoft.com/office/drawing/2014/main" id="{3E3838C5-ACD1-43AB-B01A-E327C81309CE}"/>
              </a:ext>
            </a:extLst>
          </p:cNvPr>
          <p:cNvSpPr/>
          <p:nvPr/>
        </p:nvSpPr>
        <p:spPr>
          <a:xfrm>
            <a:off x="7930528" y="6430422"/>
            <a:ext cx="3159975" cy="234418"/>
          </a:xfrm>
          <a:prstGeom prst="rect">
            <a:avLst/>
          </a:prstGeom>
          <a:solidFill>
            <a:srgbClr val="9F28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Tree>
    <p:extLst>
      <p:ext uri="{BB962C8B-B14F-4D97-AF65-F5344CB8AC3E}">
        <p14:creationId xmlns:p14="http://schemas.microsoft.com/office/powerpoint/2010/main" val="2444481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D21FABC4-14A1-1A39-C211-8D0F6BD3B143}"/>
              </a:ext>
            </a:extLst>
          </p:cNvPr>
          <p:cNvGrpSpPr/>
          <p:nvPr/>
        </p:nvGrpSpPr>
        <p:grpSpPr>
          <a:xfrm>
            <a:off x="0" y="1015252"/>
            <a:ext cx="12192000" cy="5842747"/>
            <a:chOff x="0" y="1220319"/>
            <a:chExt cx="12192000" cy="5842747"/>
          </a:xfrm>
        </p:grpSpPr>
        <p:sp>
          <p:nvSpPr>
            <p:cNvPr id="6" name="Rectangle 5">
              <a:extLst>
                <a:ext uri="{FF2B5EF4-FFF2-40B4-BE49-F238E27FC236}">
                  <a16:creationId xmlns:a16="http://schemas.microsoft.com/office/drawing/2014/main" id="{A7DD6826-EBE7-C95E-AF1C-B426B7AB742E}"/>
                </a:ext>
              </a:extLst>
            </p:cNvPr>
            <p:cNvSpPr/>
            <p:nvPr/>
          </p:nvSpPr>
          <p:spPr>
            <a:xfrm>
              <a:off x="0" y="1220319"/>
              <a:ext cx="6212541" cy="5842747"/>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11" name="Group 10">
              <a:extLst>
                <a:ext uri="{FF2B5EF4-FFF2-40B4-BE49-F238E27FC236}">
                  <a16:creationId xmlns:a16="http://schemas.microsoft.com/office/drawing/2014/main" id="{2EFCDF4D-000F-B121-AACF-7D3111DFC5EE}"/>
                </a:ext>
              </a:extLst>
            </p:cNvPr>
            <p:cNvGrpSpPr/>
            <p:nvPr/>
          </p:nvGrpSpPr>
          <p:grpSpPr>
            <a:xfrm>
              <a:off x="330577" y="1489834"/>
              <a:ext cx="5881964" cy="4892899"/>
              <a:chOff x="6320120" y="1287429"/>
              <a:chExt cx="5881964" cy="4892899"/>
            </a:xfrm>
          </p:grpSpPr>
          <p:sp>
            <p:nvSpPr>
              <p:cNvPr id="12" name="Rectangle 11">
                <a:extLst>
                  <a:ext uri="{FF2B5EF4-FFF2-40B4-BE49-F238E27FC236}">
                    <a16:creationId xmlns:a16="http://schemas.microsoft.com/office/drawing/2014/main" id="{74625B7C-825C-BE2E-BE4D-4C60C52827DC}"/>
                  </a:ext>
                </a:extLst>
              </p:cNvPr>
              <p:cNvSpPr/>
              <p:nvPr/>
            </p:nvSpPr>
            <p:spPr>
              <a:xfrm>
                <a:off x="6320120" y="1287429"/>
                <a:ext cx="5881964" cy="609269"/>
              </a:xfrm>
              <a:prstGeom prst="rect">
                <a:avLst/>
              </a:prstGeom>
            </p:spPr>
            <p:txBody>
              <a:bodyPr wrap="square">
                <a:spAutoFit/>
              </a:bodyPr>
              <a:lstStyle/>
              <a:p>
                <a:pPr>
                  <a:lnSpc>
                    <a:spcPts val="4500"/>
                  </a:lnSpc>
                </a:pPr>
                <a:r>
                  <a:rPr lang="en-GB" sz="2800" b="1" dirty="0">
                    <a:solidFill>
                      <a:schemeClr val="bg1"/>
                    </a:solidFill>
                    <a:latin typeface="Times New Roman" panose="02020603050405020304" pitchFamily="18" charset="0"/>
                    <a:cs typeface="Times New Roman" panose="02020603050405020304" pitchFamily="18" charset="0"/>
                  </a:rPr>
                  <a:t>Limitations &amp; Recommendations</a:t>
                </a:r>
                <a:endParaRPr lang="en-US" sz="2800" b="1" i="0" dirty="0">
                  <a:solidFill>
                    <a:schemeClr val="bg1"/>
                  </a:solidFill>
                  <a:effectLst/>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D90727B-EFF4-C602-2F1A-B496E6612EEC}"/>
                  </a:ext>
                </a:extLst>
              </p:cNvPr>
              <p:cNvSpPr txBox="1"/>
              <p:nvPr/>
            </p:nvSpPr>
            <p:spPr>
              <a:xfrm>
                <a:off x="6320120" y="2069587"/>
                <a:ext cx="5405715" cy="4110741"/>
              </a:xfrm>
              <a:prstGeom prst="rect">
                <a:avLst/>
              </a:prstGeom>
              <a:noFill/>
            </p:spPr>
            <p:txBody>
              <a:bodyPr wrap="square">
                <a:spAutoFit/>
              </a:bodyPr>
              <a:lstStyle/>
              <a:p>
                <a:pPr marL="285750" indent="-285750" algn="ctr">
                  <a:lnSpc>
                    <a:spcPct val="150000"/>
                  </a:lnSpc>
                  <a:buFont typeface="Arial" panose="020B0604020202020204" pitchFamily="34" charset="0"/>
                  <a:buChar char="•"/>
                </a:pPr>
                <a:r>
                  <a:rPr lang="en-GB" sz="1600" b="1" dirty="0">
                    <a:solidFill>
                      <a:schemeClr val="bg1"/>
                    </a:solidFill>
                    <a:latin typeface="Times New Roman" panose="02020603050405020304" pitchFamily="18" charset="0"/>
                    <a:cs typeface="Times New Roman" panose="02020603050405020304" pitchFamily="18" charset="0"/>
                  </a:rPr>
                  <a:t>Challenges</a:t>
                </a:r>
                <a:endParaRPr lang="en-US" sz="1600" b="1" dirty="0">
                  <a:solidFill>
                    <a:schemeClr val="bg1"/>
                  </a:solidFill>
                  <a:latin typeface="Times New Roman" panose="02020603050405020304" pitchFamily="18" charset="0"/>
                  <a:cs typeface="Times New Roman" panose="02020603050405020304" pitchFamily="18" charset="0"/>
                </a:endParaRPr>
              </a:p>
              <a:p>
                <a:pPr algn="ctr">
                  <a:lnSpc>
                    <a:spcPct val="150000"/>
                  </a:lnSpc>
                </a:pPr>
                <a:r>
                  <a:rPr lang="en-US" sz="1600" b="1" dirty="0">
                    <a:solidFill>
                      <a:schemeClr val="bg1"/>
                    </a:solidFill>
                    <a:latin typeface="Times New Roman" panose="02020603050405020304" pitchFamily="18" charset="0"/>
                    <a:cs typeface="Times New Roman" panose="02020603050405020304" pitchFamily="18" charset="0"/>
                  </a:rPr>
                  <a:t>Small and Purposive: </a:t>
                </a:r>
                <a:r>
                  <a:rPr lang="en-US" sz="1600" dirty="0">
                    <a:solidFill>
                      <a:schemeClr val="bg1"/>
                    </a:solidFill>
                    <a:latin typeface="Times New Roman" panose="02020603050405020304" pitchFamily="18" charset="0"/>
                    <a:cs typeface="Times New Roman" panose="02020603050405020304" pitchFamily="18" charset="0"/>
                  </a:rPr>
                  <a:t>The study relies on a limited number of participants, which may affect </a:t>
                </a:r>
                <a:r>
                  <a:rPr lang="en-US" sz="1600" dirty="0" err="1">
                    <a:solidFill>
                      <a:schemeClr val="bg1"/>
                    </a:solidFill>
                    <a:latin typeface="Times New Roman" panose="02020603050405020304" pitchFamily="18" charset="0"/>
                    <a:cs typeface="Times New Roman" panose="02020603050405020304" pitchFamily="18" charset="0"/>
                  </a:rPr>
                  <a:t>generalisability</a:t>
                </a:r>
                <a:r>
                  <a:rPr lang="en-US" sz="1600" dirty="0">
                    <a:solidFill>
                      <a:schemeClr val="bg1"/>
                    </a:solidFill>
                    <a:latin typeface="Times New Roman" panose="02020603050405020304" pitchFamily="18" charset="0"/>
                    <a:cs typeface="Times New Roman" panose="02020603050405020304" pitchFamily="18" charset="0"/>
                  </a:rPr>
                  <a:t>.</a:t>
                </a:r>
              </a:p>
              <a:p>
                <a:pPr algn="ctr">
                  <a:lnSpc>
                    <a:spcPct val="150000"/>
                  </a:lnSpc>
                </a:pPr>
                <a:r>
                  <a:rPr lang="en-US" sz="1600" b="1" dirty="0">
                    <a:solidFill>
                      <a:schemeClr val="bg1"/>
                    </a:solidFill>
                    <a:latin typeface="Times New Roman" panose="02020603050405020304" pitchFamily="18" charset="0"/>
                    <a:cs typeface="Times New Roman" panose="02020603050405020304" pitchFamily="18" charset="0"/>
                  </a:rPr>
                  <a:t>Time Constraints: </a:t>
                </a:r>
                <a:r>
                  <a:rPr lang="en-US" sz="1600" dirty="0">
                    <a:solidFill>
                      <a:schemeClr val="bg1"/>
                    </a:solidFill>
                    <a:latin typeface="Times New Roman" panose="02020603050405020304" pitchFamily="18" charset="0"/>
                    <a:cs typeface="Times New Roman" panose="02020603050405020304" pitchFamily="18" charset="0"/>
                  </a:rPr>
                  <a:t>A short research timeline restricted the depth and scope of data collection.</a:t>
                </a:r>
              </a:p>
              <a:p>
                <a:pPr algn="ctr">
                  <a:lnSpc>
                    <a:spcPct val="150000"/>
                  </a:lnSpc>
                </a:pPr>
                <a:r>
                  <a:rPr lang="en-US" sz="1600" b="1" dirty="0">
                    <a:solidFill>
                      <a:schemeClr val="bg1"/>
                    </a:solidFill>
                    <a:latin typeface="Times New Roman" panose="02020603050405020304" pitchFamily="18" charset="0"/>
                    <a:cs typeface="Times New Roman" panose="02020603050405020304" pitchFamily="18" charset="0"/>
                  </a:rPr>
                  <a:t>Access Issues: </a:t>
                </a:r>
                <a:r>
                  <a:rPr lang="en-US" sz="1600" dirty="0">
                    <a:solidFill>
                      <a:schemeClr val="bg1"/>
                    </a:solidFill>
                    <a:latin typeface="Times New Roman" panose="02020603050405020304" pitchFamily="18" charset="0"/>
                    <a:cs typeface="Times New Roman" panose="02020603050405020304" pitchFamily="18" charset="0"/>
                  </a:rPr>
                  <a:t>Difficulty in gaining access to multiple </a:t>
                </a:r>
                <a:r>
                  <a:rPr lang="en-US" sz="1600" dirty="0" err="1">
                    <a:solidFill>
                      <a:schemeClr val="bg1"/>
                    </a:solidFill>
                    <a:latin typeface="Times New Roman" panose="02020603050405020304" pitchFamily="18" charset="0"/>
                    <a:cs typeface="Times New Roman" panose="02020603050405020304" pitchFamily="18" charset="0"/>
                  </a:rPr>
                  <a:t>organisations</a:t>
                </a:r>
                <a:r>
                  <a:rPr lang="en-US" sz="1600" dirty="0">
                    <a:solidFill>
                      <a:schemeClr val="bg1"/>
                    </a:solidFill>
                    <a:latin typeface="Times New Roman" panose="02020603050405020304" pitchFamily="18" charset="0"/>
                    <a:cs typeface="Times New Roman" panose="02020603050405020304" pitchFamily="18" charset="0"/>
                  </a:rPr>
                  <a:t> reduced variability in responses.</a:t>
                </a:r>
              </a:p>
              <a:p>
                <a:pPr marL="285750" indent="-285750" algn="ctr">
                  <a:lnSpc>
                    <a:spcPct val="150000"/>
                  </a:lnSpc>
                  <a:buFont typeface="Arial" panose="020B0604020202020204" pitchFamily="34" charset="0"/>
                  <a:buChar char="•"/>
                </a:pPr>
                <a:r>
                  <a:rPr lang="en-US" sz="1600" b="1" dirty="0">
                    <a:solidFill>
                      <a:schemeClr val="bg1"/>
                    </a:solidFill>
                    <a:latin typeface="Times New Roman" panose="02020603050405020304" pitchFamily="18" charset="0"/>
                    <a:cs typeface="Times New Roman" panose="02020603050405020304" pitchFamily="18" charset="0"/>
                  </a:rPr>
                  <a:t>Future Recommendations</a:t>
                </a:r>
              </a:p>
              <a:p>
                <a:pPr algn="ctr">
                  <a:lnSpc>
                    <a:spcPct val="150000"/>
                  </a:lnSpc>
                </a:pPr>
                <a:r>
                  <a:rPr lang="en-US" sz="1600" b="1" dirty="0">
                    <a:solidFill>
                      <a:schemeClr val="bg1"/>
                    </a:solidFill>
                    <a:latin typeface="Times New Roman" panose="02020603050405020304" pitchFamily="18" charset="0"/>
                    <a:cs typeface="Times New Roman" panose="02020603050405020304" pitchFamily="18" charset="0"/>
                  </a:rPr>
                  <a:t>Broader Scope: </a:t>
                </a:r>
                <a:r>
                  <a:rPr lang="en-US" sz="1600" dirty="0">
                    <a:solidFill>
                      <a:schemeClr val="bg1"/>
                    </a:solidFill>
                    <a:latin typeface="Times New Roman" panose="02020603050405020304" pitchFamily="18" charset="0"/>
                    <a:cs typeface="Times New Roman" panose="02020603050405020304" pitchFamily="18" charset="0"/>
                  </a:rPr>
                  <a:t>Future studies should involve more diverse </a:t>
                </a:r>
                <a:r>
                  <a:rPr lang="en-US" sz="1600" dirty="0" err="1">
                    <a:solidFill>
                      <a:schemeClr val="bg1"/>
                    </a:solidFill>
                    <a:latin typeface="Times New Roman" panose="02020603050405020304" pitchFamily="18" charset="0"/>
                    <a:cs typeface="Times New Roman" panose="02020603050405020304" pitchFamily="18" charset="0"/>
                  </a:rPr>
                  <a:t>organisations</a:t>
                </a:r>
                <a:r>
                  <a:rPr lang="en-US" sz="1600" dirty="0">
                    <a:solidFill>
                      <a:schemeClr val="bg1"/>
                    </a:solidFill>
                    <a:latin typeface="Times New Roman" panose="02020603050405020304" pitchFamily="18" charset="0"/>
                    <a:cs typeface="Times New Roman" panose="02020603050405020304" pitchFamily="18" charset="0"/>
                  </a:rPr>
                  <a:t>, adopt a mixed-methods approach, and allow more time for data collection.</a:t>
                </a:r>
                <a:endParaRPr lang="en-IN" sz="1600" dirty="0">
                  <a:solidFill>
                    <a:schemeClr val="bg1"/>
                  </a:solidFill>
                  <a:latin typeface="Times New Roman" panose="02020603050405020304" pitchFamily="18" charset="0"/>
                  <a:cs typeface="Times New Roman" panose="02020603050405020304" pitchFamily="18" charset="0"/>
                </a:endParaRPr>
              </a:p>
            </p:txBody>
          </p:sp>
        </p:grpSp>
        <p:sp>
          <p:nvSpPr>
            <p:cNvPr id="14" name="Rectangle 13">
              <a:extLst>
                <a:ext uri="{FF2B5EF4-FFF2-40B4-BE49-F238E27FC236}">
                  <a16:creationId xmlns:a16="http://schemas.microsoft.com/office/drawing/2014/main" id="{8211DA0B-B4CB-486F-EB1F-185DE6C25C46}"/>
                </a:ext>
              </a:extLst>
            </p:cNvPr>
            <p:cNvSpPr/>
            <p:nvPr/>
          </p:nvSpPr>
          <p:spPr>
            <a:xfrm>
              <a:off x="11861423" y="1220320"/>
              <a:ext cx="330577" cy="4827494"/>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pic>
        <p:nvPicPr>
          <p:cNvPr id="16" name="Picture 15" descr="A person and person sitting at a table&#10;&#10;Description automatically generated">
            <a:extLst>
              <a:ext uri="{FF2B5EF4-FFF2-40B4-BE49-F238E27FC236}">
                <a16:creationId xmlns:a16="http://schemas.microsoft.com/office/drawing/2014/main" id="{838AF22F-E927-5BD3-4CE1-2B46082294FA}"/>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693273" y="1015253"/>
            <a:ext cx="5168150" cy="4827494"/>
          </a:xfrm>
          <a:prstGeom prst="rect">
            <a:avLst/>
          </a:prstGeom>
        </p:spPr>
      </p:pic>
    </p:spTree>
    <p:extLst>
      <p:ext uri="{BB962C8B-B14F-4D97-AF65-F5344CB8AC3E}">
        <p14:creationId xmlns:p14="http://schemas.microsoft.com/office/powerpoint/2010/main" val="42679491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DFBF5A-4022-9AAC-052D-3B549371234F}"/>
              </a:ext>
            </a:extLst>
          </p:cNvPr>
          <p:cNvSpPr/>
          <p:nvPr/>
        </p:nvSpPr>
        <p:spPr>
          <a:xfrm>
            <a:off x="1" y="3429000"/>
            <a:ext cx="12192000" cy="3429001"/>
          </a:xfrm>
          <a:prstGeom prst="rect">
            <a:avLst/>
          </a:prstGeom>
          <a:solidFill>
            <a:srgbClr val="9F2824"/>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cxnSp>
        <p:nvCxnSpPr>
          <p:cNvPr id="3" name="Straight Connector 2">
            <a:extLst>
              <a:ext uri="{FF2B5EF4-FFF2-40B4-BE49-F238E27FC236}">
                <a16:creationId xmlns:a16="http://schemas.microsoft.com/office/drawing/2014/main" id="{2FBD96A4-4A87-E51F-AA80-5BECCFAA6CA4}"/>
              </a:ext>
            </a:extLst>
          </p:cNvPr>
          <p:cNvCxnSpPr>
            <a:cxnSpLocks/>
          </p:cNvCxnSpPr>
          <p:nvPr/>
        </p:nvCxnSpPr>
        <p:spPr>
          <a:xfrm>
            <a:off x="7765143" y="1626883"/>
            <a:ext cx="449942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80B86380-1749-6287-A2EB-5880163814F4}"/>
              </a:ext>
            </a:extLst>
          </p:cNvPr>
          <p:cNvGrpSpPr/>
          <p:nvPr/>
        </p:nvGrpSpPr>
        <p:grpSpPr>
          <a:xfrm>
            <a:off x="10878393" y="704107"/>
            <a:ext cx="571052" cy="134514"/>
            <a:chOff x="8069580" y="1226820"/>
            <a:chExt cx="679336" cy="160020"/>
          </a:xfrm>
          <a:solidFill>
            <a:srgbClr val="9F2824"/>
          </a:solidFill>
        </p:grpSpPr>
        <p:sp>
          <p:nvSpPr>
            <p:cNvPr id="5" name="Oval 4">
              <a:extLst>
                <a:ext uri="{FF2B5EF4-FFF2-40B4-BE49-F238E27FC236}">
                  <a16:creationId xmlns:a16="http://schemas.microsoft.com/office/drawing/2014/main" id="{58DDC385-B146-CD61-D40B-4DAE02704EA4}"/>
                </a:ext>
              </a:extLst>
            </p:cNvPr>
            <p:cNvSpPr/>
            <p:nvPr/>
          </p:nvSpPr>
          <p:spPr>
            <a:xfrm>
              <a:off x="8069580"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6" name="Oval 5">
              <a:extLst>
                <a:ext uri="{FF2B5EF4-FFF2-40B4-BE49-F238E27FC236}">
                  <a16:creationId xmlns:a16="http://schemas.microsoft.com/office/drawing/2014/main" id="{C3341553-518A-14AE-6B28-1250A78403D6}"/>
                </a:ext>
              </a:extLst>
            </p:cNvPr>
            <p:cNvSpPr/>
            <p:nvPr/>
          </p:nvSpPr>
          <p:spPr>
            <a:xfrm>
              <a:off x="8329238"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7" name="Oval 6">
              <a:extLst>
                <a:ext uri="{FF2B5EF4-FFF2-40B4-BE49-F238E27FC236}">
                  <a16:creationId xmlns:a16="http://schemas.microsoft.com/office/drawing/2014/main" id="{A9AA47D3-E428-F271-4172-3A34544BC8C9}"/>
                </a:ext>
              </a:extLst>
            </p:cNvPr>
            <p:cNvSpPr/>
            <p:nvPr/>
          </p:nvSpPr>
          <p:spPr>
            <a:xfrm>
              <a:off x="8588896"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grpSp>
      <p:sp>
        <p:nvSpPr>
          <p:cNvPr id="10" name="Rectangle 9">
            <a:extLst>
              <a:ext uri="{FF2B5EF4-FFF2-40B4-BE49-F238E27FC236}">
                <a16:creationId xmlns:a16="http://schemas.microsoft.com/office/drawing/2014/main" id="{CBCCA45C-19BF-0207-1794-537469C060A3}"/>
              </a:ext>
            </a:extLst>
          </p:cNvPr>
          <p:cNvSpPr/>
          <p:nvPr/>
        </p:nvSpPr>
        <p:spPr>
          <a:xfrm>
            <a:off x="4964205" y="1424442"/>
            <a:ext cx="6488347" cy="647037"/>
          </a:xfrm>
          <a:prstGeom prst="rect">
            <a:avLst/>
          </a:prstGeom>
        </p:spPr>
        <p:txBody>
          <a:bodyPr wrap="square">
            <a:spAutoFit/>
          </a:bodyPr>
          <a:lstStyle/>
          <a:p>
            <a:pPr>
              <a:lnSpc>
                <a:spcPts val="4500"/>
              </a:lnSpc>
            </a:pPr>
            <a:r>
              <a:rPr lang="en-US" sz="3600" b="1" i="0" dirty="0">
                <a:solidFill>
                  <a:schemeClr val="accent1"/>
                </a:solidFill>
                <a:effectLst/>
                <a:latin typeface="Times New Roman" panose="02020603050405020304" pitchFamily="18" charset="0"/>
                <a:cs typeface="Times New Roman" panose="02020603050405020304" pitchFamily="18" charset="0"/>
              </a:rPr>
              <a:t>Conclusion</a:t>
            </a:r>
          </a:p>
        </p:txBody>
      </p:sp>
      <p:pic>
        <p:nvPicPr>
          <p:cNvPr id="11" name="Picture 4" descr="Businessman protect wooden block fall to planning and strategy in risk to business Alternative and prevent Investment Insurance Business risk control concept">
            <a:extLst>
              <a:ext uri="{FF2B5EF4-FFF2-40B4-BE49-F238E27FC236}">
                <a16:creationId xmlns:a16="http://schemas.microsoft.com/office/drawing/2014/main" id="{692201E5-4EA6-3C3F-5C1E-8941B0EA6578}"/>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372171" y="3240742"/>
            <a:ext cx="4241485" cy="304816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Carbon offset price report CO2 emission Future growth Net zero waste in ESG ethical SME office protect climate change global warming social issues project Group of asia people Eco friendly SDGs plan">
            <a:extLst>
              <a:ext uri="{FF2B5EF4-FFF2-40B4-BE49-F238E27FC236}">
                <a16:creationId xmlns:a16="http://schemas.microsoft.com/office/drawing/2014/main" id="{D15D3399-47FA-695D-5955-CE2982B8027B}"/>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372171" y="0"/>
            <a:ext cx="4241485" cy="304816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EAD9DA4-10F1-83D7-482C-E5E777D9FA8C}"/>
              </a:ext>
            </a:extLst>
          </p:cNvPr>
          <p:cNvSpPr txBox="1"/>
          <p:nvPr/>
        </p:nvSpPr>
        <p:spPr>
          <a:xfrm>
            <a:off x="4895849" y="3629025"/>
            <a:ext cx="6772275" cy="2650726"/>
          </a:xfrm>
          <a:prstGeom prst="rect">
            <a:avLst/>
          </a:prstGeom>
          <a:noFill/>
        </p:spPr>
        <p:txBody>
          <a:bodyPr wrap="square">
            <a:spAutoFit/>
          </a:bodyPr>
          <a:lstStyle/>
          <a:p>
            <a:pPr algn="ctr" eaLnBrk="0" fontAlgn="base" hangingPunct="0">
              <a:lnSpc>
                <a:spcPct val="150000"/>
              </a:lnSpc>
              <a:spcBef>
                <a:spcPct val="0"/>
              </a:spcBef>
              <a:spcAft>
                <a:spcPts val="600"/>
              </a:spcAft>
            </a:pPr>
            <a:r>
              <a:rPr lang="en-US" altLang="en-US" sz="1400" b="1" dirty="0">
                <a:solidFill>
                  <a:schemeClr val="bg1"/>
                </a:solidFill>
                <a:latin typeface="Dubai" panose="020B0503030403030204" pitchFamily="34" charset="-78"/>
                <a:cs typeface="Dubai" panose="020B0503030403030204" pitchFamily="34" charset="-78"/>
              </a:rPr>
              <a:t>Employee motivation in a medium-sized </a:t>
            </a:r>
            <a:r>
              <a:rPr lang="en-US" altLang="en-US" sz="1400" b="1" dirty="0" err="1">
                <a:solidFill>
                  <a:schemeClr val="bg1"/>
                </a:solidFill>
                <a:latin typeface="Dubai" panose="020B0503030403030204" pitchFamily="34" charset="-78"/>
                <a:cs typeface="Dubai" panose="020B0503030403030204" pitchFamily="34" charset="-78"/>
              </a:rPr>
              <a:t>organisation</a:t>
            </a:r>
            <a:r>
              <a:rPr lang="en-US" altLang="en-US" sz="1400" b="1" dirty="0">
                <a:solidFill>
                  <a:schemeClr val="bg1"/>
                </a:solidFill>
                <a:latin typeface="Dubai" panose="020B0503030403030204" pitchFamily="34" charset="-78"/>
                <a:cs typeface="Dubai" panose="020B0503030403030204" pitchFamily="34" charset="-78"/>
              </a:rPr>
              <a:t> is studied using a qualitative technique.  Attitudes, experiences, and actions are the main points of discussion.  Using a purposive sample technique, it administers semi-structured interviews to ten workers and five managers.  The validity of the results is guaranteed by using a strict interview guide and triangulation.  Informed consent, secrecy, data security, and willing participation are all part of the ethical framework.  Following the standards set by the </a:t>
            </a:r>
            <a:r>
              <a:rPr lang="en-US" altLang="en-US" sz="1400" b="1" dirty="0" err="1">
                <a:solidFill>
                  <a:schemeClr val="bg1"/>
                </a:solidFill>
                <a:latin typeface="Dubai" panose="020B0503030403030204" pitchFamily="34" charset="-78"/>
                <a:cs typeface="Dubai" panose="020B0503030403030204" pitchFamily="34" charset="-78"/>
              </a:rPr>
              <a:t>organisation</a:t>
            </a:r>
            <a:r>
              <a:rPr lang="en-US" altLang="en-US" sz="1400" b="1" dirty="0">
                <a:solidFill>
                  <a:schemeClr val="bg1"/>
                </a:solidFill>
                <a:latin typeface="Dubai" panose="020B0503030403030204" pitchFamily="34" charset="-78"/>
                <a:cs typeface="Dubai" panose="020B0503030403030204" pitchFamily="34" charset="-78"/>
              </a:rPr>
              <a:t> and the Code of Ethics of the British Psychological Society, this research aims to provide practical insights into tactics for motivation in the workplace.</a:t>
            </a:r>
            <a:endParaRPr kumimoji="0" lang="en-US" altLang="en-US" sz="1400" b="0" i="0" u="none" strike="noStrike" cap="none" normalizeH="0" baseline="0" dirty="0">
              <a:ln>
                <a:noFill/>
              </a:ln>
              <a:solidFill>
                <a:schemeClr val="bg1"/>
              </a:solidFill>
              <a:effectLst/>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163004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55C81FD-F661-0905-94ED-8EF0AC018730}"/>
              </a:ext>
            </a:extLst>
          </p:cNvPr>
          <p:cNvSpPr/>
          <p:nvPr/>
        </p:nvSpPr>
        <p:spPr>
          <a:xfrm>
            <a:off x="4930621" y="656222"/>
            <a:ext cx="2330766" cy="590931"/>
          </a:xfrm>
          <a:prstGeom prst="rect">
            <a:avLst/>
          </a:prstGeom>
        </p:spPr>
        <p:txBody>
          <a:bodyPr wrap="none">
            <a:spAutoFit/>
          </a:bodyPr>
          <a:lstStyle/>
          <a:p>
            <a:pPr marL="0" marR="0" lvl="0" indent="0" algn="ctr" defTabSz="914377" rtl="0" eaLnBrk="1" fontAlgn="auto" latinLnBrk="0" hangingPunct="1">
              <a:lnSpc>
                <a:spcPct val="90000"/>
              </a:lnSpc>
              <a:spcBef>
                <a:spcPct val="0"/>
              </a:spcBef>
              <a:spcAft>
                <a:spcPct val="0"/>
              </a:spcAft>
              <a:buClr>
                <a:srgbClr val="000000"/>
              </a:buClr>
              <a:buSzPts val="1100"/>
              <a:buFontTx/>
              <a:buNone/>
              <a:tabLst/>
              <a:defRPr/>
            </a:pPr>
            <a:r>
              <a:rPr kumimoji="0" lang="en-US" sz="3600" b="1" i="0" u="none" strike="noStrike" kern="1200" cap="none" spc="0" normalizeH="0" baseline="0" noProof="0" dirty="0">
                <a:ln>
                  <a:noFill/>
                </a:ln>
                <a:solidFill>
                  <a:schemeClr val="accent1"/>
                </a:solidFill>
                <a:effectLst/>
                <a:uLnTx/>
                <a:uFillTx/>
                <a:latin typeface="Times New Roman" panose="02020603050405020304" pitchFamily="18" charset="0"/>
                <a:ea typeface="Cambria" panose="02040503050406030204" pitchFamily="18" charset="0"/>
                <a:cs typeface="Times New Roman" panose="02020603050405020304" pitchFamily="18" charset="0"/>
              </a:rPr>
              <a:t>References</a:t>
            </a:r>
          </a:p>
        </p:txBody>
      </p:sp>
      <p:grpSp>
        <p:nvGrpSpPr>
          <p:cNvPr id="3" name="Group 2">
            <a:extLst>
              <a:ext uri="{FF2B5EF4-FFF2-40B4-BE49-F238E27FC236}">
                <a16:creationId xmlns:a16="http://schemas.microsoft.com/office/drawing/2014/main" id="{BA78A601-8940-F19C-7ACA-C8EC8DDADEED}"/>
              </a:ext>
            </a:extLst>
          </p:cNvPr>
          <p:cNvGrpSpPr/>
          <p:nvPr/>
        </p:nvGrpSpPr>
        <p:grpSpPr>
          <a:xfrm>
            <a:off x="657225" y="1457325"/>
            <a:ext cx="11068050" cy="5045099"/>
            <a:chOff x="647701" y="-866942"/>
            <a:chExt cx="11077924" cy="8149673"/>
          </a:xfrm>
        </p:grpSpPr>
        <p:sp>
          <p:nvSpPr>
            <p:cNvPr id="4" name="Rectangle 3">
              <a:extLst>
                <a:ext uri="{FF2B5EF4-FFF2-40B4-BE49-F238E27FC236}">
                  <a16:creationId xmlns:a16="http://schemas.microsoft.com/office/drawing/2014/main" id="{D4C9539C-8E43-D8C1-EB29-0E046D22CDFE}"/>
                </a:ext>
              </a:extLst>
            </p:cNvPr>
            <p:cNvSpPr/>
            <p:nvPr/>
          </p:nvSpPr>
          <p:spPr>
            <a:xfrm>
              <a:off x="647701" y="-866942"/>
              <a:ext cx="11077924" cy="8149673"/>
            </a:xfrm>
            <a:prstGeom prst="rect">
              <a:avLst/>
            </a:prstGeom>
          </p:spPr>
          <p:txBody>
            <a:bodyPr wrap="square">
              <a:spAutoFit/>
            </a:bodyPr>
            <a:lstStyle/>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Ahmad, M. and Wilkins, S., 2025. Purposive sampling in qualitative research: A framework for the entire journey. Quality &amp; Quantity, 59(2), pp.1461-1479. </a:t>
              </a:r>
              <a:r>
                <a:rPr lang="en-US" sz="1200" b="1" u="sng" dirty="0">
                  <a:solidFill>
                    <a:prstClr val="black"/>
                  </a:solidFill>
                  <a:latin typeface="Times New Roman" panose="02020603050405020304" pitchFamily="18" charset="0"/>
                  <a:cs typeface="Times New Roman" panose="02020603050405020304" pitchFamily="18" charset="0"/>
                </a:rPr>
                <a:t>https://doi.org/10.1007/s11135-024-02022-5</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Buys, T., </a:t>
              </a:r>
              <a:r>
                <a:rPr lang="en-US" sz="1200" dirty="0" err="1">
                  <a:solidFill>
                    <a:prstClr val="black"/>
                  </a:solidFill>
                  <a:latin typeface="Times New Roman" panose="02020603050405020304" pitchFamily="18" charset="0"/>
                  <a:cs typeface="Times New Roman" panose="02020603050405020304" pitchFamily="18" charset="0"/>
                </a:rPr>
                <a:t>Casteleijn</a:t>
              </a:r>
              <a:r>
                <a:rPr lang="en-US" sz="1200" dirty="0">
                  <a:solidFill>
                    <a:prstClr val="black"/>
                  </a:solidFill>
                  <a:latin typeface="Times New Roman" panose="02020603050405020304" pitchFamily="18" charset="0"/>
                  <a:cs typeface="Times New Roman" panose="02020603050405020304" pitchFamily="18" charset="0"/>
                </a:rPr>
                <a:t>, D., </a:t>
              </a:r>
              <a:r>
                <a:rPr lang="en-US" sz="1200" dirty="0" err="1">
                  <a:solidFill>
                    <a:prstClr val="black"/>
                  </a:solidFill>
                  <a:latin typeface="Times New Roman" panose="02020603050405020304" pitchFamily="18" charset="0"/>
                  <a:cs typeface="Times New Roman" panose="02020603050405020304" pitchFamily="18" charset="0"/>
                </a:rPr>
                <a:t>Heyns</a:t>
              </a:r>
              <a:r>
                <a:rPr lang="en-US" sz="1200" dirty="0">
                  <a:solidFill>
                    <a:prstClr val="black"/>
                  </a:solidFill>
                  <a:latin typeface="Times New Roman" panose="02020603050405020304" pitchFamily="18" charset="0"/>
                  <a:cs typeface="Times New Roman" panose="02020603050405020304" pitchFamily="18" charset="0"/>
                </a:rPr>
                <a:t>, T. and </a:t>
              </a:r>
              <a:r>
                <a:rPr lang="en-US" sz="1200" dirty="0" err="1">
                  <a:solidFill>
                    <a:prstClr val="black"/>
                  </a:solidFill>
                  <a:latin typeface="Times New Roman" panose="02020603050405020304" pitchFamily="18" charset="0"/>
                  <a:cs typeface="Times New Roman" panose="02020603050405020304" pitchFamily="18" charset="0"/>
                </a:rPr>
                <a:t>Untiedt</a:t>
              </a:r>
              <a:r>
                <a:rPr lang="en-US" sz="1200" dirty="0">
                  <a:solidFill>
                    <a:prstClr val="black"/>
                  </a:solidFill>
                  <a:latin typeface="Times New Roman" panose="02020603050405020304" pitchFamily="18" charset="0"/>
                  <a:cs typeface="Times New Roman" panose="02020603050405020304" pitchFamily="18" charset="0"/>
                </a:rPr>
                <a:t>, H., 2022. A reflexive lens on preparing and conducting semi-structured interviews with academic colleagues. Qualitative Health Research, 32(13), pp.2030-2039. https://doi.org/10.1177/10497323221130832</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de Lucas </a:t>
              </a:r>
              <a:r>
                <a:rPr lang="en-US" sz="1200" dirty="0" err="1">
                  <a:solidFill>
                    <a:prstClr val="black"/>
                  </a:solidFill>
                  <a:latin typeface="Times New Roman" panose="02020603050405020304" pitchFamily="18" charset="0"/>
                  <a:cs typeface="Times New Roman" panose="02020603050405020304" pitchFamily="18" charset="0"/>
                </a:rPr>
                <a:t>Ancillo</a:t>
              </a:r>
              <a:r>
                <a:rPr lang="en-US" sz="1200" dirty="0">
                  <a:solidFill>
                    <a:prstClr val="black"/>
                  </a:solidFill>
                  <a:latin typeface="Times New Roman" panose="02020603050405020304" pitchFamily="18" charset="0"/>
                  <a:cs typeface="Times New Roman" panose="02020603050405020304" pitchFamily="18" charset="0"/>
                </a:rPr>
                <a:t>, A., </a:t>
              </a:r>
              <a:r>
                <a:rPr lang="en-US" sz="1200" dirty="0" err="1">
                  <a:solidFill>
                    <a:prstClr val="black"/>
                  </a:solidFill>
                  <a:latin typeface="Times New Roman" panose="02020603050405020304" pitchFamily="18" charset="0"/>
                  <a:cs typeface="Times New Roman" panose="02020603050405020304" pitchFamily="18" charset="0"/>
                </a:rPr>
                <a:t>Gavrila</a:t>
              </a:r>
              <a:r>
                <a:rPr lang="en-US" sz="1200" dirty="0">
                  <a:solidFill>
                    <a:prstClr val="black"/>
                  </a:solidFill>
                  <a:latin typeface="Times New Roman" panose="02020603050405020304" pitchFamily="18" charset="0"/>
                  <a:cs typeface="Times New Roman" panose="02020603050405020304" pitchFamily="18" charset="0"/>
                </a:rPr>
                <a:t>, S.G. and del Val </a:t>
              </a:r>
              <a:r>
                <a:rPr lang="en-US" sz="1200" dirty="0" err="1">
                  <a:solidFill>
                    <a:prstClr val="black"/>
                  </a:solidFill>
                  <a:latin typeface="Times New Roman" panose="02020603050405020304" pitchFamily="18" charset="0"/>
                  <a:cs typeface="Times New Roman" panose="02020603050405020304" pitchFamily="18" charset="0"/>
                </a:rPr>
                <a:t>Núñez</a:t>
              </a:r>
              <a:r>
                <a:rPr lang="en-US" sz="1200" dirty="0">
                  <a:solidFill>
                    <a:prstClr val="black"/>
                  </a:solidFill>
                  <a:latin typeface="Times New Roman" panose="02020603050405020304" pitchFamily="18" charset="0"/>
                  <a:cs typeface="Times New Roman" panose="02020603050405020304" pitchFamily="18" charset="0"/>
                </a:rPr>
                <a:t>, M.T., 2023. Workplace change within the COVID-19 context: The new (next) normal. Technological Forecasting and Social Change, 194, p.122673. </a:t>
              </a:r>
              <a:r>
                <a:rPr lang="en-US" sz="1200" b="1" u="sng" dirty="0">
                  <a:solidFill>
                    <a:prstClr val="black"/>
                  </a:solidFill>
                  <a:latin typeface="Times New Roman" panose="02020603050405020304" pitchFamily="18" charset="0"/>
                  <a:cs typeface="Times New Roman" panose="02020603050405020304" pitchFamily="18" charset="0"/>
                </a:rPr>
                <a:t>https://doi.org/10.1016/j.techfore.2023.122673</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Islam, M.A. and </a:t>
              </a:r>
              <a:r>
                <a:rPr lang="en-US" sz="1200" dirty="0" err="1">
                  <a:solidFill>
                    <a:prstClr val="black"/>
                  </a:solidFill>
                  <a:latin typeface="Times New Roman" panose="02020603050405020304" pitchFamily="18" charset="0"/>
                  <a:cs typeface="Times New Roman" panose="02020603050405020304" pitchFamily="18" charset="0"/>
                </a:rPr>
                <a:t>Aldaihani</a:t>
              </a:r>
              <a:r>
                <a:rPr lang="en-US" sz="1200" dirty="0">
                  <a:solidFill>
                    <a:prstClr val="black"/>
                  </a:solidFill>
                  <a:latin typeface="Times New Roman" panose="02020603050405020304" pitchFamily="18" charset="0"/>
                  <a:cs typeface="Times New Roman" panose="02020603050405020304" pitchFamily="18" charset="0"/>
                </a:rPr>
                <a:t>, F.M.F., 2022. Justification for adopting qualitative research method, research approaches, sampling strategy, sample size, interview method, saturation, and data analysis. Journal of International Business and Management, 5(1), pp.01-11.</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Khan, N., 2024. Research Ethics in Education and Training. Ethical Frameworks in Special Education: A Guide for Researchers (Volume 2nd), p.79.</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err="1">
                  <a:solidFill>
                    <a:prstClr val="black"/>
                  </a:solidFill>
                  <a:latin typeface="Times New Roman" panose="02020603050405020304" pitchFamily="18" charset="0"/>
                  <a:cs typeface="Times New Roman" panose="02020603050405020304" pitchFamily="18" charset="0"/>
                </a:rPr>
                <a:t>Millum</a:t>
              </a:r>
              <a:r>
                <a:rPr lang="en-US" sz="1200" dirty="0">
                  <a:solidFill>
                    <a:prstClr val="black"/>
                  </a:solidFill>
                  <a:latin typeface="Times New Roman" panose="02020603050405020304" pitchFamily="18" charset="0"/>
                  <a:cs typeface="Times New Roman" panose="02020603050405020304" pitchFamily="18" charset="0"/>
                </a:rPr>
                <a:t>, J. and Bromwich, D., 2021. Informed consent: What must be disclosed and what must be understood?. The American Journal of Bioethics, 21(5), pp.46-58. </a:t>
              </a:r>
              <a:r>
                <a:rPr lang="en-US" sz="1200" b="1" dirty="0">
                  <a:solidFill>
                    <a:prstClr val="black"/>
                  </a:solidFill>
                  <a:latin typeface="Times New Roman" panose="02020603050405020304" pitchFamily="18" charset="0"/>
                  <a:cs typeface="Times New Roman" panose="02020603050405020304" pitchFamily="18" charset="0"/>
                </a:rPr>
                <a:t>https://doi.org/10.1080/15265161.2020.1863511</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Sharma, D., 2025. The Impact of Employee Mental Health on the Success of the </a:t>
              </a:r>
              <a:r>
                <a:rPr lang="en-US" sz="1200" dirty="0" err="1">
                  <a:solidFill>
                    <a:prstClr val="black"/>
                  </a:solidFill>
                  <a:latin typeface="Times New Roman" panose="02020603050405020304" pitchFamily="18" charset="0"/>
                  <a:cs typeface="Times New Roman" panose="02020603050405020304" pitchFamily="18" charset="0"/>
                </a:rPr>
                <a:t>Organisation</a:t>
              </a:r>
              <a:r>
                <a:rPr lang="en-US" sz="1200" dirty="0">
                  <a:solidFill>
                    <a:prstClr val="black"/>
                  </a:solidFill>
                  <a:latin typeface="Times New Roman" panose="02020603050405020304" pitchFamily="18" charset="0"/>
                  <a:cs typeface="Times New Roman" panose="02020603050405020304" pitchFamily="18" charset="0"/>
                </a:rPr>
                <a:t>. In Prioritizing Employee Mental Health and Well-Being for Organizational Success (pp. 1-28). IGI Global Scientific Publishing.</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a:solidFill>
                    <a:prstClr val="black"/>
                  </a:solidFill>
                  <a:latin typeface="Times New Roman" panose="02020603050405020304" pitchFamily="18" charset="0"/>
                  <a:cs typeface="Times New Roman" panose="02020603050405020304" pitchFamily="18" charset="0"/>
                </a:rPr>
                <a:t>Sridharan, V.G., 2021. Methodological Insights Theory development in qualitative management control: revisiting the roles of triangulation and generalization. Accounting, Auditing &amp; Accountability Journal, 34(2), pp.451-479.</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err="1">
                  <a:solidFill>
                    <a:prstClr val="black"/>
                  </a:solidFill>
                  <a:latin typeface="Times New Roman" panose="02020603050405020304" pitchFamily="18" charset="0"/>
                  <a:cs typeface="Times New Roman" panose="02020603050405020304" pitchFamily="18" charset="0"/>
                </a:rPr>
                <a:t>Uka</a:t>
              </a:r>
              <a:r>
                <a:rPr lang="en-US" sz="1200" dirty="0">
                  <a:solidFill>
                    <a:prstClr val="black"/>
                  </a:solidFill>
                  <a:latin typeface="Times New Roman" panose="02020603050405020304" pitchFamily="18" charset="0"/>
                  <a:cs typeface="Times New Roman" panose="02020603050405020304" pitchFamily="18" charset="0"/>
                </a:rPr>
                <a:t>, A. and </a:t>
              </a:r>
              <a:r>
                <a:rPr lang="en-US" sz="1200" dirty="0" err="1">
                  <a:solidFill>
                    <a:prstClr val="black"/>
                  </a:solidFill>
                  <a:latin typeface="Times New Roman" panose="02020603050405020304" pitchFamily="18" charset="0"/>
                  <a:cs typeface="Times New Roman" panose="02020603050405020304" pitchFamily="18" charset="0"/>
                </a:rPr>
                <a:t>Prendi</a:t>
              </a:r>
              <a:r>
                <a:rPr lang="en-US" sz="1200" dirty="0">
                  <a:solidFill>
                    <a:prstClr val="black"/>
                  </a:solidFill>
                  <a:latin typeface="Times New Roman" panose="02020603050405020304" pitchFamily="18" charset="0"/>
                  <a:cs typeface="Times New Roman" panose="02020603050405020304" pitchFamily="18" charset="0"/>
                </a:rPr>
                <a:t>, A., 2021. Motivation as an indicator of performance and productivity from the perspective of employees. Management &amp; Marketing, 16(3), pp.268-285.</a:t>
              </a:r>
            </a:p>
            <a:p>
              <a:pPr marL="171450" lvl="0" indent="-171450" algn="ctr" defTabSz="914377">
                <a:lnSpc>
                  <a:spcPct val="150000"/>
                </a:lnSpc>
                <a:spcBef>
                  <a:spcPct val="0"/>
                </a:spcBef>
                <a:spcAft>
                  <a:spcPct val="0"/>
                </a:spcAft>
                <a:buFont typeface="Arial" panose="020B0604020202020204" pitchFamily="34" charset="0"/>
                <a:buChar char="•"/>
                <a:defRPr/>
              </a:pPr>
              <a:r>
                <a:rPr lang="en-US" sz="1200" dirty="0" err="1">
                  <a:solidFill>
                    <a:prstClr val="black"/>
                  </a:solidFill>
                  <a:latin typeface="Times New Roman" panose="02020603050405020304" pitchFamily="18" charset="0"/>
                  <a:cs typeface="Times New Roman" panose="02020603050405020304" pitchFamily="18" charset="0"/>
                </a:rPr>
                <a:t>Wallwey</a:t>
              </a:r>
              <a:r>
                <a:rPr lang="en-US" sz="1200" dirty="0">
                  <a:solidFill>
                    <a:prstClr val="black"/>
                  </a:solidFill>
                  <a:latin typeface="Times New Roman" panose="02020603050405020304" pitchFamily="18" charset="0"/>
                  <a:cs typeface="Times New Roman" panose="02020603050405020304" pitchFamily="18" charset="0"/>
                </a:rPr>
                <a:t>, C. and </a:t>
              </a:r>
              <a:r>
                <a:rPr lang="en-US" sz="1200" dirty="0" err="1">
                  <a:solidFill>
                    <a:prstClr val="black"/>
                  </a:solidFill>
                  <a:latin typeface="Times New Roman" panose="02020603050405020304" pitchFamily="18" charset="0"/>
                  <a:cs typeface="Times New Roman" panose="02020603050405020304" pitchFamily="18" charset="0"/>
                </a:rPr>
                <a:t>Kajfez</a:t>
              </a:r>
              <a:r>
                <a:rPr lang="en-US" sz="1200" dirty="0">
                  <a:solidFill>
                    <a:prstClr val="black"/>
                  </a:solidFill>
                  <a:latin typeface="Times New Roman" panose="02020603050405020304" pitchFamily="18" charset="0"/>
                  <a:cs typeface="Times New Roman" panose="02020603050405020304" pitchFamily="18" charset="0"/>
                </a:rPr>
                <a:t>, R.L., 2023. Quantitative research artifacts as qualitative data collection techniques in a mixed methods research study. Methods in Psychology, 8, p.100115</a:t>
              </a:r>
              <a:r>
                <a:rPr lang="en-US" sz="1200" u="sng" dirty="0">
                  <a:solidFill>
                    <a:prstClr val="black"/>
                  </a:solidFill>
                  <a:latin typeface="Times New Roman" panose="02020603050405020304" pitchFamily="18" charset="0"/>
                  <a:cs typeface="Times New Roman" panose="02020603050405020304" pitchFamily="18" charset="0"/>
                </a:rPr>
                <a:t>. </a:t>
              </a:r>
              <a:r>
                <a:rPr lang="en-US" sz="1200" b="1" u="sng" dirty="0">
                  <a:solidFill>
                    <a:prstClr val="black"/>
                  </a:solidFill>
                  <a:latin typeface="Times New Roman" panose="02020603050405020304" pitchFamily="18" charset="0"/>
                  <a:cs typeface="Times New Roman" panose="02020603050405020304" pitchFamily="18" charset="0"/>
                </a:rPr>
                <a:t>https://doi.org/10.1016/j.metip.2023.100115</a:t>
              </a:r>
            </a:p>
          </p:txBody>
        </p:sp>
        <p:sp>
          <p:nvSpPr>
            <p:cNvPr id="5" name="Rectangle 4">
              <a:extLst>
                <a:ext uri="{FF2B5EF4-FFF2-40B4-BE49-F238E27FC236}">
                  <a16:creationId xmlns:a16="http://schemas.microsoft.com/office/drawing/2014/main" id="{051BD6B3-9407-D683-7E3E-B17F1D25E33F}"/>
                </a:ext>
              </a:extLst>
            </p:cNvPr>
            <p:cNvSpPr/>
            <p:nvPr/>
          </p:nvSpPr>
          <p:spPr>
            <a:xfrm>
              <a:off x="2305049" y="5145597"/>
              <a:ext cx="9028045" cy="369332"/>
            </a:xfrm>
            <a:prstGeom prst="rect">
              <a:avLst/>
            </a:prstGeom>
          </p:spPr>
          <p:txBody>
            <a:bodyPr wrap="square">
              <a:spAutoFit/>
            </a:bodyPr>
            <a:lstStyle/>
            <a:p>
              <a:pPr marL="0" marR="0" lvl="0" indent="0" algn="l" defTabSz="914377" rtl="0" eaLnBrk="1" fontAlgn="auto"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Montserrat" panose="00000500000000000000" pitchFamily="2" charset="0"/>
                <a:ea typeface="+mn-ea"/>
                <a:cs typeface="Poppins" panose="00000500000000000000" pitchFamily="2" charset="0"/>
              </a:endParaRPr>
            </a:p>
          </p:txBody>
        </p:sp>
      </p:grpSp>
    </p:spTree>
    <p:extLst>
      <p:ext uri="{BB962C8B-B14F-4D97-AF65-F5344CB8AC3E}">
        <p14:creationId xmlns:p14="http://schemas.microsoft.com/office/powerpoint/2010/main" val="3736720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DF86DE1-D22D-6DCE-B1B0-7C1BAC4ACB23}"/>
              </a:ext>
            </a:extLst>
          </p:cNvPr>
          <p:cNvGrpSpPr/>
          <p:nvPr/>
        </p:nvGrpSpPr>
        <p:grpSpPr>
          <a:xfrm>
            <a:off x="1659924" y="2122910"/>
            <a:ext cx="8872151" cy="3001729"/>
            <a:chOff x="1659923" y="1965351"/>
            <a:chExt cx="8872151" cy="3001728"/>
          </a:xfrm>
        </p:grpSpPr>
        <p:sp>
          <p:nvSpPr>
            <p:cNvPr id="4" name="TextBox 3">
              <a:extLst>
                <a:ext uri="{FF2B5EF4-FFF2-40B4-BE49-F238E27FC236}">
                  <a16:creationId xmlns:a16="http://schemas.microsoft.com/office/drawing/2014/main" id="{77B98AC0-609B-85AC-833F-F0E8B0E773D1}"/>
                </a:ext>
              </a:extLst>
            </p:cNvPr>
            <p:cNvSpPr txBox="1"/>
            <p:nvPr/>
          </p:nvSpPr>
          <p:spPr>
            <a:xfrm>
              <a:off x="1659923" y="1965351"/>
              <a:ext cx="8872151" cy="1200329"/>
            </a:xfrm>
            <a:prstGeom prst="rect">
              <a:avLst/>
            </a:prstGeom>
            <a:noFill/>
          </p:spPr>
          <p:txBody>
            <a:bodyPr wrap="square">
              <a:spAutoFit/>
            </a:bodyPr>
            <a:lstStyle/>
            <a:p>
              <a:pPr marL="0" marR="0" lvl="0" indent="0" algn="ctr" defTabSz="914377" rtl="0" eaLnBrk="1" fontAlgn="auto" latinLnBrk="0" hangingPunct="1">
                <a:lnSpc>
                  <a:spcPct val="100000"/>
                </a:lnSpc>
                <a:spcBef>
                  <a:spcPct val="0"/>
                </a:spcBef>
                <a:spcAft>
                  <a:spcPct val="0"/>
                </a:spcAft>
                <a:buClrTx/>
                <a:buSzTx/>
                <a:buFontTx/>
                <a:buNone/>
                <a:tabLst/>
                <a:defRPr/>
              </a:pPr>
              <a:r>
                <a:rPr kumimoji="0" lang="en-US" sz="54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Thank You!</a:t>
              </a:r>
            </a:p>
            <a:p>
              <a:pPr marL="0" marR="0" lvl="0" indent="0" algn="ctr" defTabSz="914377" rtl="0" eaLnBrk="1" fontAlgn="auto"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Montserrat" panose="00000500000000000000" pitchFamily="2" charset="0"/>
                <a:ea typeface="+mn-ea"/>
                <a:cs typeface="Poppins" panose="00000500000000000000" pitchFamily="2" charset="0"/>
              </a:endParaRPr>
            </a:p>
          </p:txBody>
        </p:sp>
        <p:sp>
          <p:nvSpPr>
            <p:cNvPr id="6" name="Rectangle 5">
              <a:extLst>
                <a:ext uri="{FF2B5EF4-FFF2-40B4-BE49-F238E27FC236}">
                  <a16:creationId xmlns:a16="http://schemas.microsoft.com/office/drawing/2014/main" id="{C8F8DB4F-F9F5-7DA6-D2FC-96A6BE003AF8}"/>
                </a:ext>
              </a:extLst>
            </p:cNvPr>
            <p:cNvSpPr/>
            <p:nvPr/>
          </p:nvSpPr>
          <p:spPr>
            <a:xfrm>
              <a:off x="2668858" y="4659302"/>
              <a:ext cx="6854283" cy="307777"/>
            </a:xfrm>
            <a:prstGeom prst="rect">
              <a:avLst/>
            </a:prstGeom>
          </p:spPr>
          <p:txBody>
            <a:bodyPr wrap="square">
              <a:spAutoFit/>
            </a:bodyPr>
            <a:lstStyle/>
            <a:p>
              <a:pPr marL="0" marR="0" lvl="0" indent="0" algn="ctr" defTabSz="914377" rtl="0" eaLnBrk="1" fontAlgn="auto"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Montserrat" panose="00000500000000000000" pitchFamily="2" charset="0"/>
                <a:ea typeface="+mn-ea"/>
                <a:cs typeface="Poppins" panose="00000500000000000000" pitchFamily="2" charset="0"/>
              </a:endParaRPr>
            </a:p>
          </p:txBody>
        </p:sp>
        <p:sp>
          <p:nvSpPr>
            <p:cNvPr id="7" name="Rectangle 6">
              <a:extLst>
                <a:ext uri="{FF2B5EF4-FFF2-40B4-BE49-F238E27FC236}">
                  <a16:creationId xmlns:a16="http://schemas.microsoft.com/office/drawing/2014/main" id="{9775FB97-F0DB-8D2C-C770-745F40E90426}"/>
                </a:ext>
              </a:extLst>
            </p:cNvPr>
            <p:cNvSpPr/>
            <p:nvPr/>
          </p:nvSpPr>
          <p:spPr>
            <a:xfrm>
              <a:off x="2668858" y="4098909"/>
              <a:ext cx="6854283" cy="369332"/>
            </a:xfrm>
            <a:prstGeom prst="rect">
              <a:avLst/>
            </a:prstGeom>
          </p:spPr>
          <p:txBody>
            <a:bodyPr wrap="square">
              <a:spAutoFit/>
            </a:bodyPr>
            <a:lstStyle/>
            <a:p>
              <a:pPr marL="0" marR="0" lvl="0" indent="0" algn="ctr" defTabSz="914377" rtl="0" eaLnBrk="1" fontAlgn="auto"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Montserrat" panose="00000500000000000000" pitchFamily="2" charset="0"/>
                <a:ea typeface="+mn-ea"/>
                <a:cs typeface="Poppins" panose="00000500000000000000" pitchFamily="2" charset="0"/>
              </a:endParaRPr>
            </a:p>
          </p:txBody>
        </p:sp>
      </p:grpSp>
      <p:sp>
        <p:nvSpPr>
          <p:cNvPr id="18" name="Oval 17">
            <a:extLst>
              <a:ext uri="{FF2B5EF4-FFF2-40B4-BE49-F238E27FC236}">
                <a16:creationId xmlns:a16="http://schemas.microsoft.com/office/drawing/2014/main" id="{B6A17E9D-76AA-477F-B9A4-D619CBA64F84}"/>
              </a:ext>
            </a:extLst>
          </p:cNvPr>
          <p:cNvSpPr/>
          <p:nvPr/>
        </p:nvSpPr>
        <p:spPr>
          <a:xfrm>
            <a:off x="4872037" y="3388026"/>
            <a:ext cx="2362200" cy="2362200"/>
          </a:xfrm>
          <a:prstGeom prst="ellipse">
            <a:avLst/>
          </a:prstGeom>
          <a:solidFill>
            <a:srgbClr val="9F282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20" name="Oval 19">
            <a:extLst>
              <a:ext uri="{FF2B5EF4-FFF2-40B4-BE49-F238E27FC236}">
                <a16:creationId xmlns:a16="http://schemas.microsoft.com/office/drawing/2014/main" id="{20747154-946F-4582-A1A2-8CE2A6CC40C7}"/>
              </a:ext>
            </a:extLst>
          </p:cNvPr>
          <p:cNvSpPr/>
          <p:nvPr/>
        </p:nvSpPr>
        <p:spPr>
          <a:xfrm>
            <a:off x="9478691" y="3104850"/>
            <a:ext cx="965200" cy="9652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1" name="Oval 20">
            <a:extLst>
              <a:ext uri="{FF2B5EF4-FFF2-40B4-BE49-F238E27FC236}">
                <a16:creationId xmlns:a16="http://schemas.microsoft.com/office/drawing/2014/main" id="{95290A5C-7A22-4458-A8A0-694BA0E87F9A}"/>
              </a:ext>
            </a:extLst>
          </p:cNvPr>
          <p:cNvSpPr/>
          <p:nvPr/>
        </p:nvSpPr>
        <p:spPr>
          <a:xfrm>
            <a:off x="5438775" y="4030963"/>
            <a:ext cx="1228724" cy="1076325"/>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2" name="Oval 21">
            <a:extLst>
              <a:ext uri="{FF2B5EF4-FFF2-40B4-BE49-F238E27FC236}">
                <a16:creationId xmlns:a16="http://schemas.microsoft.com/office/drawing/2014/main" id="{DFDC8B6F-50DE-4CA4-83D7-B1CE0352679B}"/>
              </a:ext>
            </a:extLst>
          </p:cNvPr>
          <p:cNvSpPr/>
          <p:nvPr/>
        </p:nvSpPr>
        <p:spPr>
          <a:xfrm>
            <a:off x="9961291" y="4334262"/>
            <a:ext cx="965200" cy="9652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3" name="Oval 22">
            <a:extLst>
              <a:ext uri="{FF2B5EF4-FFF2-40B4-BE49-F238E27FC236}">
                <a16:creationId xmlns:a16="http://schemas.microsoft.com/office/drawing/2014/main" id="{A477E64D-8F53-4E8B-8EF2-144B1E7460B8}"/>
              </a:ext>
            </a:extLst>
          </p:cNvPr>
          <p:cNvSpPr/>
          <p:nvPr/>
        </p:nvSpPr>
        <p:spPr>
          <a:xfrm>
            <a:off x="10054025" y="3773869"/>
            <a:ext cx="965200" cy="9652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4" name="Oval 23">
            <a:extLst>
              <a:ext uri="{FF2B5EF4-FFF2-40B4-BE49-F238E27FC236}">
                <a16:creationId xmlns:a16="http://schemas.microsoft.com/office/drawing/2014/main" id="{F1C176E4-E9F8-4059-AEEF-BF0B27446FB4}"/>
              </a:ext>
            </a:extLst>
          </p:cNvPr>
          <p:cNvSpPr/>
          <p:nvPr/>
        </p:nvSpPr>
        <p:spPr>
          <a:xfrm>
            <a:off x="5748666" y="4220025"/>
            <a:ext cx="608942" cy="698200"/>
          </a:xfrm>
          <a:prstGeom prst="ellipse">
            <a:avLst/>
          </a:prstGeom>
          <a:solidFill>
            <a:srgbClr val="9F282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Tree>
    <p:extLst>
      <p:ext uri="{BB962C8B-B14F-4D97-AF65-F5344CB8AC3E}">
        <p14:creationId xmlns:p14="http://schemas.microsoft.com/office/powerpoint/2010/main" val="3266056397"/>
      </p:ext>
    </p:extLst>
  </p:cSld>
  <p:clrMapOvr>
    <a:masterClrMapping/>
  </p:clrMapOvr>
</p:sld>
</file>

<file path=ppt/theme/theme1.xml><?xml version="1.0" encoding="utf-8"?>
<a:theme xmlns:a="http://schemas.openxmlformats.org/drawingml/2006/main" name="Office Theme">
  <a:themeElements>
    <a:clrScheme name="Custom 425">
      <a:dk1>
        <a:sysClr val="windowText" lastClr="000000"/>
      </a:dk1>
      <a:lt1>
        <a:sysClr val="window" lastClr="FFFFFF"/>
      </a:lt1>
      <a:dk2>
        <a:srgbClr val="0E2841"/>
      </a:dk2>
      <a:lt2>
        <a:srgbClr val="E8E8E8"/>
      </a:lt2>
      <a:accent1>
        <a:srgbClr val="9F2824"/>
      </a:accent1>
      <a:accent2>
        <a:srgbClr val="ECEEF4"/>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2208</Words>
  <Application>Microsoft Office PowerPoint</Application>
  <PresentationFormat>Widescreen</PresentationFormat>
  <Paragraphs>75</Paragraphs>
  <Slides>10</Slides>
  <Notes>6</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sandra gorolova</cp:lastModifiedBy>
  <cp:revision>2</cp:revision>
  <dcterms:created xsi:type="dcterms:W3CDTF">2025-07-01T09:24:20Z</dcterms:created>
  <dcterms:modified xsi:type="dcterms:W3CDTF">2025-07-12T19:59:10Z</dcterms:modified>
</cp:coreProperties>
</file>