
<file path=[Content_Types].xml><?xml version="1.0" encoding="utf-8"?>
<Types xmlns="http://schemas.openxmlformats.org/package/2006/content-types">
  <Default Extension="emf" ContentType="image/x-emf"/>
  <Default Extension="jpeg" ContentType="image/jpeg"/>
  <Default Extension="mp4" ContentType="video/mp4"/>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60"/>
  </p:notesMasterIdLst>
  <p:handoutMasterIdLst>
    <p:handoutMasterId r:id="rId61"/>
  </p:handoutMasterIdLst>
  <p:sldIdLst>
    <p:sldId id="277" r:id="rId2"/>
    <p:sldId id="415" r:id="rId3"/>
    <p:sldId id="470" r:id="rId4"/>
    <p:sldId id="419" r:id="rId5"/>
    <p:sldId id="476" r:id="rId6"/>
    <p:sldId id="477" r:id="rId7"/>
    <p:sldId id="420" r:id="rId8"/>
    <p:sldId id="421" r:id="rId9"/>
    <p:sldId id="422" r:id="rId10"/>
    <p:sldId id="423" r:id="rId11"/>
    <p:sldId id="424" r:id="rId12"/>
    <p:sldId id="428" r:id="rId13"/>
    <p:sldId id="429" r:id="rId14"/>
    <p:sldId id="451" r:id="rId15"/>
    <p:sldId id="472" r:id="rId16"/>
    <p:sldId id="493" r:id="rId17"/>
    <p:sldId id="474" r:id="rId18"/>
    <p:sldId id="475" r:id="rId19"/>
    <p:sldId id="430" r:id="rId20"/>
    <p:sldId id="431" r:id="rId21"/>
    <p:sldId id="452" r:id="rId22"/>
    <p:sldId id="473" r:id="rId23"/>
    <p:sldId id="439" r:id="rId24"/>
    <p:sldId id="440" r:id="rId25"/>
    <p:sldId id="441" r:id="rId26"/>
    <p:sldId id="442" r:id="rId27"/>
    <p:sldId id="443" r:id="rId28"/>
    <p:sldId id="448" r:id="rId29"/>
    <p:sldId id="670" r:id="rId30"/>
    <p:sldId id="284" r:id="rId31"/>
    <p:sldId id="684" r:id="rId32"/>
    <p:sldId id="278" r:id="rId33"/>
    <p:sldId id="543" r:id="rId34"/>
    <p:sldId id="544" r:id="rId35"/>
    <p:sldId id="545" r:id="rId36"/>
    <p:sldId id="546" r:id="rId37"/>
    <p:sldId id="560" r:id="rId38"/>
    <p:sldId id="549" r:id="rId39"/>
    <p:sldId id="547" r:id="rId40"/>
    <p:sldId id="561" r:id="rId41"/>
    <p:sldId id="563" r:id="rId42"/>
    <p:sldId id="564" r:id="rId43"/>
    <p:sldId id="565" r:id="rId44"/>
    <p:sldId id="566" r:id="rId45"/>
    <p:sldId id="550" r:id="rId46"/>
    <p:sldId id="551" r:id="rId47"/>
    <p:sldId id="491" r:id="rId48"/>
    <p:sldId id="478" r:id="rId49"/>
    <p:sldId id="567" r:id="rId50"/>
    <p:sldId id="568" r:id="rId51"/>
    <p:sldId id="492" r:id="rId52"/>
    <p:sldId id="569" r:id="rId53"/>
    <p:sldId id="570" r:id="rId54"/>
    <p:sldId id="682" r:id="rId55"/>
    <p:sldId id="562" r:id="rId56"/>
    <p:sldId id="671" r:id="rId57"/>
    <p:sldId id="542" r:id="rId58"/>
    <p:sldId id="683" r:id="rId59"/>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6" d="100"/>
          <a:sy n="106" d="100"/>
        </p:scale>
        <p:origin x="1764" y="96"/>
      </p:cViewPr>
      <p:guideLst>
        <p:guide orient="horz" pos="2160"/>
        <p:guide pos="2880"/>
      </p:guideLst>
    </p:cSldViewPr>
  </p:slideViewPr>
  <p:notesTextViewPr>
    <p:cViewPr>
      <p:scale>
        <a:sx n="1" d="1"/>
        <a:sy n="1" d="1"/>
      </p:scale>
      <p:origin x="0" y="0"/>
    </p:cViewPr>
  </p:notesTextViewPr>
  <p:notesViewPr>
    <p:cSldViewPr snapToGrid="0">
      <p:cViewPr>
        <p:scale>
          <a:sx n="1" d="2"/>
          <a:sy n="1" d="2"/>
        </p:scale>
        <p:origin x="0" y="0"/>
      </p:cViewPr>
      <p:guideLst>
        <p:guide orient="horz" pos="3072"/>
        <p:guide pos="2101"/>
      </p:guideLst>
    </p:cSldViewPr>
  </p:notes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5" Type="http://schemas.openxmlformats.org/officeDocument/2006/relationships/slide" Target="slides/slide4.xml"/><Relationship Id="rId61" Type="http://schemas.openxmlformats.org/officeDocument/2006/relationships/handoutMaster" Target="handoutMasters/handoutMaster1.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notesMaster" Target="notesMasters/notesMaster1.xml"/><Relationship Id="rId65"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3" Type="http://schemas.openxmlformats.org/officeDocument/2006/relationships/hyperlink" Target="https://www.youtube.com/watch?v=xIynD1gFOLo" TargetMode="External"/><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E9959E96-1061-4E2E-B998-2EDD65CD9656}" type="slidenum">
              <a:rPr lang="en-US" smtClean="0"/>
              <a:pPr/>
              <a:t>4</a:t>
            </a:fld>
            <a:endParaRPr lang="en-US"/>
          </a:p>
        </p:txBody>
      </p:sp>
    </p:spTree>
    <p:extLst>
      <p:ext uri="{BB962C8B-B14F-4D97-AF65-F5344CB8AC3E}">
        <p14:creationId xmlns:p14="http://schemas.microsoft.com/office/powerpoint/2010/main" val="26578889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l"/>
            <a:r>
              <a:rPr lang="en-GB" b="1" i="0">
                <a:solidFill>
                  <a:srgbClr val="424242"/>
                </a:solidFill>
                <a:effectLst/>
                <a:latin typeface="Segoe Sans"/>
              </a:rPr>
              <a:t>Data mining</a:t>
            </a:r>
            <a:r>
              <a:rPr lang="en-GB" b="0" i="0">
                <a:solidFill>
                  <a:srgbClr val="424242"/>
                </a:solidFill>
                <a:effectLst/>
                <a:latin typeface="Segoe Sans"/>
              </a:rPr>
              <a:t> involves extracting patterns and knowledge from large datasets, often using statistical and machine learning techniques. </a:t>
            </a:r>
            <a:r>
              <a:rPr lang="en-GB" b="1" i="0">
                <a:solidFill>
                  <a:srgbClr val="424242"/>
                </a:solidFill>
                <a:effectLst/>
                <a:latin typeface="Segoe Sans"/>
              </a:rPr>
              <a:t>Text mining</a:t>
            </a:r>
            <a:r>
              <a:rPr lang="en-GB" b="0" i="0">
                <a:solidFill>
                  <a:srgbClr val="424242"/>
                </a:solidFill>
                <a:effectLst/>
                <a:latin typeface="Segoe Sans"/>
              </a:rPr>
              <a:t> is a subset of data mining that focuses specifically on extracting useful information and patterns from text data</a:t>
            </a:r>
            <a:endParaRPr lang="en-GB" b="1" i="0">
              <a:solidFill>
                <a:srgbClr val="424242"/>
              </a:solidFill>
              <a:effectLst/>
              <a:latin typeface="Segoe Sans"/>
            </a:endParaRPr>
          </a:p>
          <a:p>
            <a:pPr algn="l"/>
            <a:r>
              <a:rPr lang="en-GB" b="1" i="0">
                <a:solidFill>
                  <a:srgbClr val="424242"/>
                </a:solidFill>
                <a:effectLst/>
                <a:latin typeface="Segoe Sans"/>
              </a:rPr>
              <a:t>Structured Data: Format</a:t>
            </a:r>
            <a:r>
              <a:rPr lang="en-GB" b="0" i="0">
                <a:solidFill>
                  <a:srgbClr val="424242"/>
                </a:solidFill>
                <a:effectLst/>
                <a:latin typeface="Segoe Sans"/>
              </a:rPr>
              <a:t> - Organized in a predefined manner, typically in rows and columns.</a:t>
            </a:r>
          </a:p>
          <a:p>
            <a:pPr algn="l">
              <a:buFont typeface="Arial" panose="020B0604020202020204" pitchFamily="34" charset="0"/>
              <a:buNone/>
            </a:pPr>
            <a:r>
              <a:rPr lang="en-GB" b="1" i="0">
                <a:solidFill>
                  <a:srgbClr val="424242"/>
                </a:solidFill>
                <a:effectLst/>
                <a:latin typeface="Segoe Sans"/>
              </a:rPr>
              <a:t>Storage</a:t>
            </a:r>
            <a:r>
              <a:rPr lang="en-GB" b="0" i="0">
                <a:solidFill>
                  <a:srgbClr val="424242"/>
                </a:solidFill>
                <a:effectLst/>
                <a:latin typeface="Segoe Sans"/>
              </a:rPr>
              <a:t>: Stored in relational databases (e.g., SQL databases).</a:t>
            </a:r>
          </a:p>
          <a:p>
            <a:pPr algn="l">
              <a:buFont typeface="Arial" panose="020B0604020202020204" pitchFamily="34" charset="0"/>
              <a:buNone/>
            </a:pPr>
            <a:r>
              <a:rPr lang="en-GB" b="1" i="0">
                <a:solidFill>
                  <a:srgbClr val="424242"/>
                </a:solidFill>
                <a:effectLst/>
                <a:latin typeface="Segoe Sans"/>
              </a:rPr>
              <a:t>Examples</a:t>
            </a:r>
            <a:r>
              <a:rPr lang="en-GB" b="0" i="0">
                <a:solidFill>
                  <a:srgbClr val="424242"/>
                </a:solidFill>
                <a:effectLst/>
                <a:latin typeface="Segoe Sans"/>
              </a:rPr>
              <a:t>: Names, addresses, phone numbers, financial data.</a:t>
            </a:r>
          </a:p>
          <a:p>
            <a:pPr algn="l">
              <a:buFont typeface="Arial" panose="020B0604020202020204" pitchFamily="34" charset="0"/>
              <a:buNone/>
            </a:pPr>
            <a:r>
              <a:rPr lang="en-GB" b="1" i="0">
                <a:solidFill>
                  <a:srgbClr val="424242"/>
                </a:solidFill>
                <a:effectLst/>
                <a:latin typeface="Segoe Sans"/>
              </a:rPr>
              <a:t>Usage</a:t>
            </a:r>
            <a:r>
              <a:rPr lang="en-GB" b="0" i="0">
                <a:solidFill>
                  <a:srgbClr val="424242"/>
                </a:solidFill>
                <a:effectLst/>
                <a:latin typeface="Segoe Sans"/>
              </a:rPr>
              <a:t>: Easier to </a:t>
            </a:r>
            <a:r>
              <a:rPr lang="en-GB" b="0" i="0" err="1">
                <a:solidFill>
                  <a:srgbClr val="424242"/>
                </a:solidFill>
                <a:effectLst/>
                <a:latin typeface="Segoe Sans"/>
              </a:rPr>
              <a:t>analyze</a:t>
            </a:r>
            <a:r>
              <a:rPr lang="en-GB" b="0" i="0">
                <a:solidFill>
                  <a:srgbClr val="424242"/>
                </a:solidFill>
                <a:effectLst/>
                <a:latin typeface="Segoe Sans"/>
              </a:rPr>
              <a:t> and manipulate using traditional tools like SQL. Commonly used in business intelligence, CRM systems, and AI model training </a:t>
            </a:r>
            <a:r>
              <a:rPr lang="en-GB" b="1" i="0" u="none" strike="noStrike">
                <a:solidFill>
                  <a:srgbClr val="424242"/>
                </a:solidFill>
                <a:effectLst/>
                <a:latin typeface="Segoe UI" panose="020B0502040204020203" pitchFamily="34" charset="0"/>
              </a:rPr>
              <a:t>1</a:t>
            </a:r>
            <a:endParaRPr lang="en-GB" b="0" i="0">
              <a:solidFill>
                <a:srgbClr val="424242"/>
              </a:solidFill>
              <a:effectLst/>
              <a:latin typeface="Segoe Sans"/>
            </a:endParaRPr>
          </a:p>
          <a:p>
            <a:pPr algn="l">
              <a:buFont typeface="Arial" panose="020B0604020202020204" pitchFamily="34" charset="0"/>
              <a:buNone/>
            </a:pPr>
            <a:r>
              <a:rPr lang="en-GB" b="1" i="0">
                <a:solidFill>
                  <a:srgbClr val="424242"/>
                </a:solidFill>
                <a:effectLst/>
                <a:latin typeface="Segoe Sans"/>
              </a:rPr>
              <a:t>Unstructured Data: Format</a:t>
            </a:r>
            <a:r>
              <a:rPr lang="en-GB" b="0" i="0">
                <a:solidFill>
                  <a:srgbClr val="424242"/>
                </a:solidFill>
                <a:effectLst/>
                <a:latin typeface="Segoe Sans"/>
              </a:rPr>
              <a:t>-No predefined structure, can be complex and varied.</a:t>
            </a:r>
          </a:p>
          <a:p>
            <a:pPr algn="l">
              <a:buFont typeface="Arial" panose="020B0604020202020204" pitchFamily="34" charset="0"/>
              <a:buChar char="•"/>
            </a:pPr>
            <a:r>
              <a:rPr lang="en-GB" b="1" i="0">
                <a:solidFill>
                  <a:srgbClr val="424242"/>
                </a:solidFill>
                <a:effectLst/>
                <a:latin typeface="Segoe Sans"/>
              </a:rPr>
              <a:t>Storage</a:t>
            </a:r>
            <a:r>
              <a:rPr lang="en-GB" b="0" i="0">
                <a:solidFill>
                  <a:srgbClr val="424242"/>
                </a:solidFill>
                <a:effectLst/>
                <a:latin typeface="Segoe Sans"/>
              </a:rPr>
              <a:t>: Stored in non-relational databases or data lakes.</a:t>
            </a:r>
          </a:p>
          <a:p>
            <a:pPr algn="l">
              <a:buFont typeface="Arial" panose="020B0604020202020204" pitchFamily="34" charset="0"/>
              <a:buChar char="•"/>
            </a:pPr>
            <a:r>
              <a:rPr lang="en-GB" b="1" i="0">
                <a:solidFill>
                  <a:srgbClr val="424242"/>
                </a:solidFill>
                <a:effectLst/>
                <a:latin typeface="Segoe Sans"/>
              </a:rPr>
              <a:t>Examples</a:t>
            </a:r>
            <a:r>
              <a:rPr lang="en-GB" b="0" i="0">
                <a:solidFill>
                  <a:srgbClr val="424242"/>
                </a:solidFill>
                <a:effectLst/>
                <a:latin typeface="Segoe Sans"/>
              </a:rPr>
              <a:t>: Text files, images, videos, social media posts.</a:t>
            </a:r>
          </a:p>
          <a:p>
            <a:pPr algn="l">
              <a:buFont typeface="Arial" panose="020B0604020202020204" pitchFamily="34" charset="0"/>
              <a:buChar char="•"/>
            </a:pPr>
            <a:r>
              <a:rPr lang="en-GB" b="1" i="0">
                <a:solidFill>
                  <a:srgbClr val="424242"/>
                </a:solidFill>
                <a:effectLst/>
                <a:latin typeface="Segoe Sans"/>
              </a:rPr>
              <a:t>Usage</a:t>
            </a:r>
            <a:r>
              <a:rPr lang="en-GB" b="0" i="0">
                <a:solidFill>
                  <a:srgbClr val="424242"/>
                </a:solidFill>
                <a:effectLst/>
                <a:latin typeface="Segoe Sans"/>
              </a:rPr>
              <a:t>: Requires specialized tools for analysis, often used in natural language processing (NLP) and generative AI models </a:t>
            </a:r>
          </a:p>
          <a:p>
            <a:pPr algn="l"/>
            <a:r>
              <a:rPr lang="en-GB" b="0" i="0">
                <a:solidFill>
                  <a:srgbClr val="424242"/>
                </a:solidFill>
                <a:effectLst/>
                <a:latin typeface="Segoe Sans"/>
              </a:rPr>
              <a:t>Structured data is more straightforward to work with, while unstructured data offers richer, more diverse information but requires more advanced techniques to </a:t>
            </a:r>
            <a:r>
              <a:rPr lang="en-GB" b="0" i="0" err="1">
                <a:solidFill>
                  <a:srgbClr val="424242"/>
                </a:solidFill>
                <a:effectLst/>
                <a:latin typeface="Segoe Sans"/>
              </a:rPr>
              <a:t>analyze</a:t>
            </a:r>
            <a:r>
              <a:rPr lang="en-GB" b="0" i="0">
                <a:solidFill>
                  <a:srgbClr val="424242"/>
                </a:solidFill>
                <a:effectLst/>
                <a:latin typeface="Segoe Sans"/>
              </a:rPr>
              <a:t>.</a:t>
            </a:r>
          </a:p>
        </p:txBody>
      </p:sp>
      <p:sp>
        <p:nvSpPr>
          <p:cNvPr id="4" name="Slide Number Placeholder 3"/>
          <p:cNvSpPr>
            <a:spLocks noGrp="1"/>
          </p:cNvSpPr>
          <p:nvPr>
            <p:ph type="sldNum" sz="quarter" idx="10"/>
          </p:nvPr>
        </p:nvSpPr>
        <p:spPr/>
        <p:txBody>
          <a:bodyPr/>
          <a:lstStyle/>
          <a:p>
            <a:fld id="{E9959E96-1061-4E2E-B998-2EDD65CD9656}" type="slidenum">
              <a:rPr lang="en-US" smtClean="0"/>
              <a:pPr/>
              <a:t>7</a:t>
            </a:fld>
            <a:endParaRPr lang="en-US"/>
          </a:p>
        </p:txBody>
      </p:sp>
    </p:spTree>
    <p:extLst>
      <p:ext uri="{BB962C8B-B14F-4D97-AF65-F5344CB8AC3E}">
        <p14:creationId xmlns:p14="http://schemas.microsoft.com/office/powerpoint/2010/main" val="203316761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E9959E96-1061-4E2E-B998-2EDD65CD9656}" type="slidenum">
              <a:rPr lang="en-US" smtClean="0"/>
              <a:pPr/>
              <a:t>8</a:t>
            </a:fld>
            <a:endParaRPr lang="en-US"/>
          </a:p>
        </p:txBody>
      </p:sp>
    </p:spTree>
    <p:extLst>
      <p:ext uri="{BB962C8B-B14F-4D97-AF65-F5344CB8AC3E}">
        <p14:creationId xmlns:p14="http://schemas.microsoft.com/office/powerpoint/2010/main" val="18790398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E9959E96-1061-4E2E-B998-2EDD65CD9656}" type="slidenum">
              <a:rPr lang="en-US" smtClean="0"/>
              <a:pPr/>
              <a:t>9</a:t>
            </a:fld>
            <a:endParaRPr lang="en-US"/>
          </a:p>
        </p:txBody>
      </p:sp>
    </p:spTree>
    <p:extLst>
      <p:ext uri="{BB962C8B-B14F-4D97-AF65-F5344CB8AC3E}">
        <p14:creationId xmlns:p14="http://schemas.microsoft.com/office/powerpoint/2010/main" val="346862453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l">
              <a:buFont typeface="Arial" panose="020B0604020202020204" pitchFamily="34" charset="0"/>
              <a:buNone/>
            </a:pPr>
            <a:r>
              <a:rPr lang="en-GB" b="1" i="0">
                <a:solidFill>
                  <a:srgbClr val="424242"/>
                </a:solidFill>
                <a:effectLst/>
                <a:latin typeface="Segoe Sans"/>
              </a:rPr>
              <a:t>Unstructured or Semi-structured Data</a:t>
            </a:r>
            <a:r>
              <a:rPr lang="en-GB" b="0" i="0">
                <a:solidFill>
                  <a:srgbClr val="424242"/>
                </a:solidFill>
                <a:effectLst/>
                <a:latin typeface="Segoe Sans"/>
              </a:rPr>
              <a:t>: </a:t>
            </a:r>
            <a:r>
              <a:rPr lang="en-GB" b="1" i="0">
                <a:solidFill>
                  <a:srgbClr val="424242"/>
                </a:solidFill>
                <a:effectLst/>
                <a:latin typeface="Segoe Sans"/>
              </a:rPr>
              <a:t>Unstructured</a:t>
            </a:r>
            <a:r>
              <a:rPr lang="en-GB" b="0" i="0">
                <a:solidFill>
                  <a:srgbClr val="424242"/>
                </a:solidFill>
                <a:effectLst/>
                <a:latin typeface="Segoe Sans"/>
              </a:rPr>
              <a:t>: Data without a predefined format (e.g., text, images).</a:t>
            </a:r>
          </a:p>
          <a:p>
            <a:pPr algn="l">
              <a:buFont typeface="Arial" panose="020B0604020202020204" pitchFamily="34" charset="0"/>
              <a:buNone/>
            </a:pPr>
            <a:r>
              <a:rPr lang="en-GB" b="1" i="0">
                <a:solidFill>
                  <a:srgbClr val="424242"/>
                </a:solidFill>
                <a:effectLst/>
                <a:latin typeface="Segoe Sans"/>
              </a:rPr>
              <a:t>Semi-structured</a:t>
            </a:r>
            <a:r>
              <a:rPr lang="en-GB" b="0" i="0">
                <a:solidFill>
                  <a:srgbClr val="424242"/>
                </a:solidFill>
                <a:effectLst/>
                <a:latin typeface="Segoe Sans"/>
              </a:rPr>
              <a:t>: Data with some organizational properties but not fully structured (e.g., XML, JSON).</a:t>
            </a:r>
          </a:p>
          <a:p>
            <a:pPr algn="l">
              <a:buFont typeface="Arial" panose="020B0604020202020204" pitchFamily="34" charset="0"/>
              <a:buNone/>
            </a:pPr>
            <a:r>
              <a:rPr lang="en-GB" b="1" i="0">
                <a:solidFill>
                  <a:srgbClr val="424242"/>
                </a:solidFill>
                <a:effectLst/>
                <a:latin typeface="Segoe Sans"/>
              </a:rPr>
              <a:t>Corpus (and Corpora)</a:t>
            </a:r>
            <a:r>
              <a:rPr lang="en-GB" b="0" i="0">
                <a:solidFill>
                  <a:srgbClr val="424242"/>
                </a:solidFill>
                <a:effectLst/>
                <a:latin typeface="Segoe Sans"/>
              </a:rPr>
              <a:t>: </a:t>
            </a:r>
            <a:r>
              <a:rPr lang="en-GB" b="1" i="0">
                <a:solidFill>
                  <a:srgbClr val="424242"/>
                </a:solidFill>
                <a:effectLst/>
                <a:latin typeface="Segoe Sans"/>
              </a:rPr>
              <a:t>Corpus</a:t>
            </a:r>
            <a:r>
              <a:rPr lang="en-GB" b="0" i="0">
                <a:solidFill>
                  <a:srgbClr val="424242"/>
                </a:solidFill>
                <a:effectLst/>
                <a:latin typeface="Segoe Sans"/>
              </a:rPr>
              <a:t>: A large collection of texts used for analysis</a:t>
            </a:r>
          </a:p>
          <a:p>
            <a:pPr algn="l">
              <a:buFont typeface="Arial" panose="020B0604020202020204" pitchFamily="34" charset="0"/>
              <a:buNone/>
            </a:pPr>
            <a:r>
              <a:rPr lang="en-GB" b="1" i="0">
                <a:solidFill>
                  <a:srgbClr val="424242"/>
                </a:solidFill>
                <a:effectLst/>
                <a:latin typeface="Segoe Sans"/>
              </a:rPr>
              <a:t>Corpora</a:t>
            </a:r>
            <a:r>
              <a:rPr lang="en-GB" b="0" i="0">
                <a:solidFill>
                  <a:srgbClr val="424242"/>
                </a:solidFill>
                <a:effectLst/>
                <a:latin typeface="Segoe Sans"/>
              </a:rPr>
              <a:t>: Plural of corpus.</a:t>
            </a:r>
          </a:p>
          <a:p>
            <a:pPr algn="l">
              <a:buFont typeface="Arial" panose="020B0604020202020204" pitchFamily="34" charset="0"/>
              <a:buNone/>
            </a:pPr>
            <a:r>
              <a:rPr lang="en-GB" b="1" i="0">
                <a:solidFill>
                  <a:srgbClr val="424242"/>
                </a:solidFill>
                <a:effectLst/>
                <a:latin typeface="Segoe Sans"/>
              </a:rPr>
              <a:t>Terms</a:t>
            </a:r>
            <a:r>
              <a:rPr lang="en-GB" b="0" i="0">
                <a:solidFill>
                  <a:srgbClr val="424242"/>
                </a:solidFill>
                <a:effectLst/>
                <a:latin typeface="Segoe Sans"/>
              </a:rPr>
              <a:t>: Words or phrases extracted from text data.</a:t>
            </a:r>
          </a:p>
          <a:p>
            <a:pPr algn="l">
              <a:buFont typeface="Arial" panose="020B0604020202020204" pitchFamily="34" charset="0"/>
              <a:buNone/>
            </a:pPr>
            <a:r>
              <a:rPr lang="en-GB" b="1" i="0">
                <a:solidFill>
                  <a:srgbClr val="424242"/>
                </a:solidFill>
                <a:effectLst/>
                <a:latin typeface="Segoe Sans"/>
              </a:rPr>
              <a:t>Concepts</a:t>
            </a:r>
            <a:r>
              <a:rPr lang="en-GB" b="0" i="0">
                <a:solidFill>
                  <a:srgbClr val="424242"/>
                </a:solidFill>
                <a:effectLst/>
                <a:latin typeface="Segoe Sans"/>
              </a:rPr>
              <a:t>: Abstract ideas or topics represented by terms.</a:t>
            </a:r>
          </a:p>
          <a:p>
            <a:pPr algn="l">
              <a:buFont typeface="Arial" panose="020B0604020202020204" pitchFamily="34" charset="0"/>
              <a:buNone/>
            </a:pPr>
            <a:r>
              <a:rPr lang="en-GB" b="1" i="0">
                <a:solidFill>
                  <a:srgbClr val="424242"/>
                </a:solidFill>
                <a:effectLst/>
                <a:latin typeface="Segoe Sans"/>
              </a:rPr>
              <a:t>Stemming</a:t>
            </a:r>
            <a:r>
              <a:rPr lang="en-GB" b="0" i="0">
                <a:solidFill>
                  <a:srgbClr val="424242"/>
                </a:solidFill>
                <a:effectLst/>
                <a:latin typeface="Segoe Sans"/>
              </a:rPr>
              <a:t>: Reducing words to their root form (e.g., "running" to "run").</a:t>
            </a:r>
          </a:p>
          <a:p>
            <a:pPr algn="l">
              <a:buFont typeface="Arial" panose="020B0604020202020204" pitchFamily="34" charset="0"/>
              <a:buNone/>
            </a:pPr>
            <a:r>
              <a:rPr lang="en-GB" b="1" i="0">
                <a:solidFill>
                  <a:srgbClr val="424242"/>
                </a:solidFill>
                <a:effectLst/>
                <a:latin typeface="Segoe Sans"/>
              </a:rPr>
              <a:t>Stop Words (and Include Words)</a:t>
            </a:r>
            <a:r>
              <a:rPr lang="en-GB" b="0" i="0">
                <a:solidFill>
                  <a:srgbClr val="424242"/>
                </a:solidFill>
                <a:effectLst/>
                <a:latin typeface="Segoe Sans"/>
              </a:rPr>
              <a:t>: </a:t>
            </a:r>
            <a:r>
              <a:rPr lang="en-GB" b="1" i="0">
                <a:solidFill>
                  <a:srgbClr val="424242"/>
                </a:solidFill>
                <a:effectLst/>
                <a:latin typeface="Segoe Sans"/>
              </a:rPr>
              <a:t>Stop Words</a:t>
            </a:r>
            <a:r>
              <a:rPr lang="en-GB" b="0" i="0">
                <a:solidFill>
                  <a:srgbClr val="424242"/>
                </a:solidFill>
                <a:effectLst/>
                <a:latin typeface="Segoe Sans"/>
              </a:rPr>
              <a:t>: Common words filtered out during analysis (e.g., "and", "the").</a:t>
            </a:r>
          </a:p>
          <a:p>
            <a:pPr algn="l">
              <a:buFont typeface="Arial" panose="020B0604020202020204" pitchFamily="34" charset="0"/>
              <a:buNone/>
            </a:pPr>
            <a:r>
              <a:rPr lang="en-GB" b="1" i="0">
                <a:solidFill>
                  <a:srgbClr val="424242"/>
                </a:solidFill>
                <a:effectLst/>
                <a:latin typeface="Segoe Sans"/>
              </a:rPr>
              <a:t>Include Words</a:t>
            </a:r>
            <a:r>
              <a:rPr lang="en-GB" b="0" i="0">
                <a:solidFill>
                  <a:srgbClr val="424242"/>
                </a:solidFill>
                <a:effectLst/>
                <a:latin typeface="Segoe Sans"/>
              </a:rPr>
              <a:t>: Important words that are kept in the analysis.</a:t>
            </a:r>
          </a:p>
          <a:p>
            <a:pPr algn="l">
              <a:buFont typeface="Arial" panose="020B0604020202020204" pitchFamily="34" charset="0"/>
              <a:buNone/>
            </a:pPr>
            <a:r>
              <a:rPr lang="en-GB" b="1" i="0">
                <a:solidFill>
                  <a:srgbClr val="424242"/>
                </a:solidFill>
                <a:effectLst/>
                <a:latin typeface="Segoe Sans"/>
              </a:rPr>
              <a:t>Synonyms (and Polysemes)</a:t>
            </a:r>
            <a:r>
              <a:rPr lang="en-GB" b="0" i="0">
                <a:solidFill>
                  <a:srgbClr val="424242"/>
                </a:solidFill>
                <a:effectLst/>
                <a:latin typeface="Segoe Sans"/>
              </a:rPr>
              <a:t>: </a:t>
            </a:r>
            <a:r>
              <a:rPr lang="en-GB" b="1" i="0">
                <a:solidFill>
                  <a:srgbClr val="424242"/>
                </a:solidFill>
                <a:effectLst/>
                <a:latin typeface="Segoe Sans"/>
              </a:rPr>
              <a:t>Synonyms</a:t>
            </a:r>
            <a:r>
              <a:rPr lang="en-GB" b="0" i="0">
                <a:solidFill>
                  <a:srgbClr val="424242"/>
                </a:solidFill>
                <a:effectLst/>
                <a:latin typeface="Segoe Sans"/>
              </a:rPr>
              <a:t>: Different words with similar meanings (e.g., "happy" and "joyful").</a:t>
            </a:r>
          </a:p>
          <a:p>
            <a:pPr algn="l">
              <a:buFont typeface="Arial" panose="020B0604020202020204" pitchFamily="34" charset="0"/>
              <a:buNone/>
            </a:pPr>
            <a:r>
              <a:rPr lang="en-GB" b="1" i="0">
                <a:solidFill>
                  <a:srgbClr val="424242"/>
                </a:solidFill>
                <a:effectLst/>
                <a:latin typeface="Segoe Sans"/>
              </a:rPr>
              <a:t>Polysemes</a:t>
            </a:r>
            <a:r>
              <a:rPr lang="en-GB" b="0" i="0">
                <a:solidFill>
                  <a:srgbClr val="424242"/>
                </a:solidFill>
                <a:effectLst/>
                <a:latin typeface="Segoe Sans"/>
              </a:rPr>
              <a:t>: Words with multiple meanings (e.g., "bank" as a financial institution or riverbank).</a:t>
            </a:r>
          </a:p>
          <a:p>
            <a:pPr algn="l">
              <a:buFont typeface="Arial" panose="020B0604020202020204" pitchFamily="34" charset="0"/>
              <a:buNone/>
            </a:pPr>
            <a:r>
              <a:rPr lang="en-GB" b="1" i="0">
                <a:solidFill>
                  <a:srgbClr val="424242"/>
                </a:solidFill>
                <a:effectLst/>
                <a:latin typeface="Segoe Sans"/>
              </a:rPr>
              <a:t>Tokenizing</a:t>
            </a:r>
            <a:r>
              <a:rPr lang="en-GB" b="0" i="0">
                <a:solidFill>
                  <a:srgbClr val="424242"/>
                </a:solidFill>
                <a:effectLst/>
                <a:latin typeface="Segoe Sans"/>
              </a:rPr>
              <a:t>: Splitting text into individual units (tokens), such as words or phrases</a:t>
            </a:r>
          </a:p>
          <a:p>
            <a:endParaRPr lang="en-US"/>
          </a:p>
        </p:txBody>
      </p:sp>
      <p:sp>
        <p:nvSpPr>
          <p:cNvPr id="4" name="Slide Number Placeholder 3"/>
          <p:cNvSpPr>
            <a:spLocks noGrp="1"/>
          </p:cNvSpPr>
          <p:nvPr>
            <p:ph type="sldNum" sz="quarter" idx="10"/>
          </p:nvPr>
        </p:nvSpPr>
        <p:spPr/>
        <p:txBody>
          <a:bodyPr/>
          <a:lstStyle/>
          <a:p>
            <a:fld id="{E9959E96-1061-4E2E-B998-2EDD65CD9656}" type="slidenum">
              <a:rPr lang="en-US" smtClean="0"/>
              <a:pPr/>
              <a:t>10</a:t>
            </a:fld>
            <a:endParaRPr lang="en-US"/>
          </a:p>
        </p:txBody>
      </p:sp>
    </p:spTree>
    <p:extLst>
      <p:ext uri="{BB962C8B-B14F-4D97-AF65-F5344CB8AC3E}">
        <p14:creationId xmlns:p14="http://schemas.microsoft.com/office/powerpoint/2010/main" val="300113289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l">
              <a:buFont typeface="Arial" panose="020B0604020202020204" pitchFamily="34" charset="0"/>
              <a:buNone/>
            </a:pPr>
            <a:r>
              <a:rPr lang="en-GB" b="1" i="0">
                <a:solidFill>
                  <a:srgbClr val="424242"/>
                </a:solidFill>
                <a:effectLst/>
                <a:latin typeface="Segoe Sans"/>
              </a:rPr>
              <a:t>Term Dictionary</a:t>
            </a:r>
            <a:r>
              <a:rPr lang="en-GB" b="0" i="0">
                <a:solidFill>
                  <a:srgbClr val="424242"/>
                </a:solidFill>
                <a:effectLst/>
                <a:latin typeface="Segoe Sans"/>
              </a:rPr>
              <a:t>: A collection of terms and their definitions used in text analysis.</a:t>
            </a:r>
          </a:p>
          <a:p>
            <a:pPr algn="l">
              <a:buFont typeface="Arial" panose="020B0604020202020204" pitchFamily="34" charset="0"/>
              <a:buNone/>
            </a:pPr>
            <a:r>
              <a:rPr lang="en-GB" b="1" i="0">
                <a:solidFill>
                  <a:srgbClr val="424242"/>
                </a:solidFill>
                <a:effectLst/>
                <a:latin typeface="Segoe Sans"/>
              </a:rPr>
              <a:t>Word Frequency</a:t>
            </a:r>
            <a:r>
              <a:rPr lang="en-GB" b="0" i="0">
                <a:solidFill>
                  <a:srgbClr val="424242"/>
                </a:solidFill>
                <a:effectLst/>
                <a:latin typeface="Segoe Sans"/>
              </a:rPr>
              <a:t>: The number of times a word appears in a text or corpus.</a:t>
            </a:r>
          </a:p>
          <a:p>
            <a:pPr algn="l">
              <a:buFont typeface="Arial" panose="020B0604020202020204" pitchFamily="34" charset="0"/>
              <a:buNone/>
            </a:pPr>
            <a:r>
              <a:rPr lang="en-GB" b="1" i="0">
                <a:solidFill>
                  <a:srgbClr val="424242"/>
                </a:solidFill>
                <a:effectLst/>
                <a:latin typeface="Segoe Sans"/>
              </a:rPr>
              <a:t>Part-of-Speech Tagging</a:t>
            </a:r>
            <a:r>
              <a:rPr lang="en-GB" b="0" i="0">
                <a:solidFill>
                  <a:srgbClr val="424242"/>
                </a:solidFill>
                <a:effectLst/>
                <a:latin typeface="Segoe Sans"/>
              </a:rPr>
              <a:t>: Assigning parts of speech (e.g., noun, verb) to each word in a text</a:t>
            </a:r>
            <a:endParaRPr lang="en-GB" b="0" i="0" u="none" strike="noStrike">
              <a:solidFill>
                <a:srgbClr val="424242"/>
              </a:solidFill>
              <a:effectLst/>
              <a:latin typeface="Segoe Sans"/>
            </a:endParaRPr>
          </a:p>
          <a:p>
            <a:pPr marL="457200" lvl="1" indent="0" algn="l">
              <a:buFont typeface="Arial" panose="020B0604020202020204" pitchFamily="34" charset="0"/>
              <a:buNone/>
            </a:pPr>
            <a:r>
              <a:rPr lang="en-GB" b="1" i="0">
                <a:solidFill>
                  <a:srgbClr val="424242"/>
                </a:solidFill>
                <a:effectLst/>
                <a:latin typeface="Segoe Sans"/>
              </a:rPr>
              <a:t>Morphology</a:t>
            </a:r>
            <a:r>
              <a:rPr lang="en-GB" b="0" i="0">
                <a:solidFill>
                  <a:srgbClr val="424242"/>
                </a:solidFill>
                <a:effectLst/>
                <a:latin typeface="Segoe Sans"/>
              </a:rPr>
              <a:t>: The study of the structure and form of words, including prefixes, suffixes, and root words </a:t>
            </a:r>
            <a:endParaRPr lang="en-GB" b="1" i="0" u="none" strike="noStrike">
              <a:solidFill>
                <a:srgbClr val="424242"/>
              </a:solidFill>
              <a:effectLst/>
              <a:latin typeface="Segoe UI" panose="020B0502040204020203" pitchFamily="34" charset="0"/>
            </a:endParaRPr>
          </a:p>
          <a:p>
            <a:pPr marL="457200" lvl="1" indent="0" algn="l">
              <a:buFont typeface="Arial" panose="020B0604020202020204" pitchFamily="34" charset="0"/>
              <a:buNone/>
            </a:pPr>
            <a:r>
              <a:rPr lang="en-GB" b="1" i="0">
                <a:solidFill>
                  <a:srgbClr val="424242"/>
                </a:solidFill>
                <a:effectLst/>
                <a:latin typeface="Segoe Sans"/>
              </a:rPr>
              <a:t>Term-by-Document Matrix</a:t>
            </a:r>
            <a:r>
              <a:rPr lang="en-GB" b="0" i="0">
                <a:solidFill>
                  <a:srgbClr val="424242"/>
                </a:solidFill>
                <a:effectLst/>
                <a:latin typeface="Segoe Sans"/>
              </a:rPr>
              <a:t>: A matrix representing the frequency of terms across different documents .</a:t>
            </a:r>
          </a:p>
          <a:p>
            <a:pPr algn="l">
              <a:buFont typeface="Arial" panose="020B0604020202020204" pitchFamily="34" charset="0"/>
              <a:buNone/>
            </a:pPr>
            <a:r>
              <a:rPr lang="en-GB" b="1" i="0">
                <a:solidFill>
                  <a:srgbClr val="424242"/>
                </a:solidFill>
                <a:effectLst/>
                <a:latin typeface="Segoe Sans"/>
              </a:rPr>
              <a:t>Singular Value Decomposition (SVD)</a:t>
            </a:r>
            <a:r>
              <a:rPr lang="en-GB" b="0" i="0">
                <a:solidFill>
                  <a:srgbClr val="424242"/>
                </a:solidFill>
                <a:effectLst/>
                <a:latin typeface="Segoe Sans"/>
              </a:rPr>
              <a:t>: A mathematical technique used to reduce the dimensions of a term-by-document matrix, helping to identify patterns and relationships</a:t>
            </a:r>
          </a:p>
          <a:p>
            <a:endParaRPr lang="en-US"/>
          </a:p>
        </p:txBody>
      </p:sp>
      <p:sp>
        <p:nvSpPr>
          <p:cNvPr id="4" name="Slide Number Placeholder 3"/>
          <p:cNvSpPr>
            <a:spLocks noGrp="1"/>
          </p:cNvSpPr>
          <p:nvPr>
            <p:ph type="sldNum" sz="quarter" idx="10"/>
          </p:nvPr>
        </p:nvSpPr>
        <p:spPr/>
        <p:txBody>
          <a:bodyPr/>
          <a:lstStyle/>
          <a:p>
            <a:fld id="{E9959E96-1061-4E2E-B998-2EDD65CD9656}" type="slidenum">
              <a:rPr lang="en-US" smtClean="0"/>
              <a:pPr/>
              <a:t>11</a:t>
            </a:fld>
            <a:endParaRPr lang="en-US"/>
          </a:p>
        </p:txBody>
      </p:sp>
    </p:spTree>
    <p:extLst>
      <p:ext uri="{BB962C8B-B14F-4D97-AF65-F5344CB8AC3E}">
        <p14:creationId xmlns:p14="http://schemas.microsoft.com/office/powerpoint/2010/main" val="127165425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l"/>
            <a:r>
              <a:rPr lang="en-GB" b="1" i="0">
                <a:solidFill>
                  <a:srgbClr val="424242"/>
                </a:solidFill>
                <a:effectLst/>
                <a:latin typeface="Segoe Sans"/>
              </a:rPr>
              <a:t>Natural Language Processing (NLP)</a:t>
            </a:r>
            <a:r>
              <a:rPr lang="en-GB" b="0" i="0">
                <a:solidFill>
                  <a:srgbClr val="424242"/>
                </a:solidFill>
                <a:effectLst/>
                <a:latin typeface="Segoe Sans"/>
              </a:rPr>
              <a:t> is a field of artificial intelligence that focuses on enabling computers to understand, interpret, and generate human language. It combines elements of computer science, linguistics, and machine learning to process and </a:t>
            </a:r>
            <a:r>
              <a:rPr lang="en-GB" b="0" i="0" err="1">
                <a:solidFill>
                  <a:srgbClr val="424242"/>
                </a:solidFill>
                <a:effectLst/>
                <a:latin typeface="Segoe Sans"/>
              </a:rPr>
              <a:t>analyze</a:t>
            </a:r>
            <a:r>
              <a:rPr lang="en-GB" b="0" i="0">
                <a:solidFill>
                  <a:srgbClr val="424242"/>
                </a:solidFill>
                <a:effectLst/>
                <a:latin typeface="Segoe Sans"/>
              </a:rPr>
              <a:t> large amounts of natural language data </a:t>
            </a:r>
          </a:p>
          <a:p>
            <a:pPr algn="l"/>
            <a:r>
              <a:rPr lang="en-GB" b="0" i="0">
                <a:solidFill>
                  <a:srgbClr val="424242"/>
                </a:solidFill>
                <a:effectLst/>
                <a:latin typeface="Segoe Sans"/>
              </a:rPr>
              <a:t>NLP is used in various applications, such as: </a:t>
            </a:r>
            <a:r>
              <a:rPr lang="en-GB" b="1" i="0">
                <a:solidFill>
                  <a:srgbClr val="424242"/>
                </a:solidFill>
                <a:effectLst/>
                <a:latin typeface="Segoe Sans"/>
              </a:rPr>
              <a:t>Text translation</a:t>
            </a:r>
            <a:r>
              <a:rPr lang="en-GB" b="0" i="0">
                <a:solidFill>
                  <a:srgbClr val="424242"/>
                </a:solidFill>
                <a:effectLst/>
                <a:latin typeface="Segoe Sans"/>
              </a:rPr>
              <a:t> (e.g., Google Translate), </a:t>
            </a:r>
            <a:r>
              <a:rPr lang="en-GB" b="1" i="0">
                <a:solidFill>
                  <a:srgbClr val="424242"/>
                </a:solidFill>
                <a:effectLst/>
                <a:latin typeface="Segoe Sans"/>
              </a:rPr>
              <a:t>Speech recognition</a:t>
            </a:r>
            <a:r>
              <a:rPr lang="en-GB" b="0" i="0">
                <a:solidFill>
                  <a:srgbClr val="424242"/>
                </a:solidFill>
                <a:effectLst/>
                <a:latin typeface="Segoe Sans"/>
              </a:rPr>
              <a:t> (e.g., Siri, Alexa), </a:t>
            </a:r>
            <a:r>
              <a:rPr lang="en-GB" b="1" i="0">
                <a:solidFill>
                  <a:srgbClr val="424242"/>
                </a:solidFill>
                <a:effectLst/>
                <a:latin typeface="Segoe Sans"/>
              </a:rPr>
              <a:t>Sentiment analysis</a:t>
            </a:r>
            <a:r>
              <a:rPr lang="en-GB" b="0" i="0">
                <a:solidFill>
                  <a:srgbClr val="424242"/>
                </a:solidFill>
                <a:effectLst/>
                <a:latin typeface="Segoe Sans"/>
              </a:rPr>
              <a:t> (e.g., determining the tone of social media posts), </a:t>
            </a:r>
            <a:r>
              <a:rPr lang="en-GB" b="1" i="0">
                <a:solidFill>
                  <a:srgbClr val="424242"/>
                </a:solidFill>
                <a:effectLst/>
                <a:latin typeface="Segoe Sans"/>
              </a:rPr>
              <a:t>Chatbots</a:t>
            </a:r>
            <a:r>
              <a:rPr lang="en-GB" b="0" i="0">
                <a:solidFill>
                  <a:srgbClr val="424242"/>
                </a:solidFill>
                <a:effectLst/>
                <a:latin typeface="Segoe Sans"/>
              </a:rPr>
              <a:t> (e.g., customer service bots)</a:t>
            </a:r>
          </a:p>
          <a:p>
            <a:pPr algn="l"/>
            <a:r>
              <a:rPr lang="en-GB" b="1" i="0">
                <a:solidFill>
                  <a:srgbClr val="424242"/>
                </a:solidFill>
                <a:effectLst/>
                <a:latin typeface="Segoe Sans"/>
              </a:rPr>
              <a:t> Dream of AI Community</a:t>
            </a:r>
            <a:r>
              <a:rPr lang="en-GB" b="0" i="0">
                <a:solidFill>
                  <a:srgbClr val="424242"/>
                </a:solidFill>
                <a:effectLst/>
                <a:latin typeface="Segoe Sans"/>
              </a:rPr>
              <a:t>: a collective vision where AI enthusiasts, researchers, and developers come together to explore, innovate, and shape the future of artificial intelligence. This community is driven by the shared goal of leveraging AI to solve complex problems, enhance creativity, and improve various aspects of human life.</a:t>
            </a:r>
          </a:p>
          <a:p>
            <a:pPr algn="l"/>
            <a:r>
              <a:rPr lang="en-GB" b="0" i="0">
                <a:solidFill>
                  <a:srgbClr val="424242"/>
                </a:solidFill>
                <a:effectLst/>
                <a:latin typeface="Segoe Sans"/>
              </a:rPr>
              <a:t>Key aspects of this community include: </a:t>
            </a:r>
            <a:r>
              <a:rPr lang="en-GB" b="1" i="0">
                <a:solidFill>
                  <a:srgbClr val="424242"/>
                </a:solidFill>
                <a:effectLst/>
                <a:latin typeface="Segoe Sans"/>
              </a:rPr>
              <a:t>Collaboration</a:t>
            </a:r>
            <a:r>
              <a:rPr lang="en-GB" b="0" i="0">
                <a:solidFill>
                  <a:srgbClr val="424242"/>
                </a:solidFill>
                <a:effectLst/>
                <a:latin typeface="Segoe Sans"/>
              </a:rPr>
              <a:t>: Working together with industry leaders, academic institutions, and other stakeholders to advance AI technology.</a:t>
            </a:r>
          </a:p>
          <a:p>
            <a:pPr algn="l"/>
            <a:r>
              <a:rPr lang="en-GB" b="1" i="0">
                <a:solidFill>
                  <a:srgbClr val="424242"/>
                </a:solidFill>
                <a:effectLst/>
                <a:latin typeface="Segoe Sans"/>
              </a:rPr>
              <a:t>Education</a:t>
            </a:r>
            <a:r>
              <a:rPr lang="en-GB" b="0" i="0">
                <a:solidFill>
                  <a:srgbClr val="424242"/>
                </a:solidFill>
                <a:effectLst/>
                <a:latin typeface="Segoe Sans"/>
              </a:rPr>
              <a:t>: Providing resources, workshops, and training to help individuals understand and utilize AI tools effectively.</a:t>
            </a:r>
          </a:p>
          <a:p>
            <a:pPr algn="l">
              <a:buFont typeface="Arial" panose="020B0604020202020204" pitchFamily="34" charset="0"/>
              <a:buNone/>
            </a:pPr>
            <a:r>
              <a:rPr lang="en-GB" b="1" i="0">
                <a:solidFill>
                  <a:srgbClr val="424242"/>
                </a:solidFill>
                <a:effectLst/>
                <a:latin typeface="Segoe Sans"/>
              </a:rPr>
              <a:t>Ethics</a:t>
            </a:r>
            <a:r>
              <a:rPr lang="en-GB" b="0" i="0">
                <a:solidFill>
                  <a:srgbClr val="424242"/>
                </a:solidFill>
                <a:effectLst/>
                <a:latin typeface="Segoe Sans"/>
              </a:rPr>
              <a:t>: Addressing the ethical implications of AI, ensuring that its development and deployment are aligned with societal values and norms.</a:t>
            </a:r>
          </a:p>
          <a:p>
            <a:pPr algn="l">
              <a:buFont typeface="Arial" panose="020B0604020202020204" pitchFamily="34" charset="0"/>
              <a:buNone/>
            </a:pPr>
            <a:r>
              <a:rPr lang="en-GB" b="1" i="0">
                <a:solidFill>
                  <a:srgbClr val="424242"/>
                </a:solidFill>
                <a:effectLst/>
                <a:latin typeface="Segoe Sans"/>
              </a:rPr>
              <a:t>Innovation</a:t>
            </a:r>
            <a:r>
              <a:rPr lang="en-GB" b="0" i="0">
                <a:solidFill>
                  <a:srgbClr val="424242"/>
                </a:solidFill>
                <a:effectLst/>
                <a:latin typeface="Segoe Sans"/>
              </a:rPr>
              <a:t>: Pushing the boundaries of what AI can achieve, from creative applications like art and music to practical solutions in healthcare and environmental sustainability</a:t>
            </a:r>
          </a:p>
          <a:p>
            <a:pPr algn="l"/>
            <a:endParaRPr lang="en-GB" b="0" i="0">
              <a:solidFill>
                <a:srgbClr val="424242"/>
              </a:solidFill>
              <a:effectLst/>
              <a:latin typeface="Segoe Sans"/>
            </a:endParaRPr>
          </a:p>
          <a:p>
            <a:endParaRPr lang="en-US"/>
          </a:p>
        </p:txBody>
      </p:sp>
      <p:sp>
        <p:nvSpPr>
          <p:cNvPr id="4" name="Slide Number Placeholder 3"/>
          <p:cNvSpPr>
            <a:spLocks noGrp="1"/>
          </p:cNvSpPr>
          <p:nvPr>
            <p:ph type="sldNum" sz="quarter" idx="10"/>
          </p:nvPr>
        </p:nvSpPr>
        <p:spPr/>
        <p:txBody>
          <a:bodyPr/>
          <a:lstStyle/>
          <a:p>
            <a:fld id="{E9959E96-1061-4E2E-B998-2EDD65CD9656}" type="slidenum">
              <a:rPr lang="en-US" smtClean="0"/>
              <a:pPr/>
              <a:t>12</a:t>
            </a:fld>
            <a:endParaRPr lang="en-US"/>
          </a:p>
        </p:txBody>
      </p:sp>
    </p:spTree>
    <p:extLst>
      <p:ext uri="{BB962C8B-B14F-4D97-AF65-F5344CB8AC3E}">
        <p14:creationId xmlns:p14="http://schemas.microsoft.com/office/powerpoint/2010/main" val="287522555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E9959E96-1061-4E2E-B998-2EDD65CD9656}" type="slidenum">
              <a:rPr lang="en-US" smtClean="0"/>
              <a:pPr/>
              <a:t>13</a:t>
            </a:fld>
            <a:endParaRPr lang="en-US"/>
          </a:p>
        </p:txBody>
      </p:sp>
    </p:spTree>
    <p:extLst>
      <p:ext uri="{BB962C8B-B14F-4D97-AF65-F5344CB8AC3E}">
        <p14:creationId xmlns:p14="http://schemas.microsoft.com/office/powerpoint/2010/main" val="407955222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E9959E96-1061-4E2E-B998-2EDD65CD9656}" type="slidenum">
              <a:rPr lang="en-US" smtClean="0"/>
              <a:pPr/>
              <a:t>14</a:t>
            </a:fld>
            <a:endParaRPr lang="en-US"/>
          </a:p>
        </p:txBody>
      </p:sp>
    </p:spTree>
    <p:extLst>
      <p:ext uri="{BB962C8B-B14F-4D97-AF65-F5344CB8AC3E}">
        <p14:creationId xmlns:p14="http://schemas.microsoft.com/office/powerpoint/2010/main" val="188559509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16</a:t>
            </a:fld>
            <a:endParaRPr lang="en-GB" altLang="en-US"/>
          </a:p>
        </p:txBody>
      </p:sp>
    </p:spTree>
    <p:extLst>
      <p:ext uri="{BB962C8B-B14F-4D97-AF65-F5344CB8AC3E}">
        <p14:creationId xmlns:p14="http://schemas.microsoft.com/office/powerpoint/2010/main" val="212225073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E9959E96-1061-4E2E-B998-2EDD65CD9656}" type="slidenum">
              <a:rPr lang="en-US" smtClean="0"/>
              <a:pPr/>
              <a:t>19</a:t>
            </a:fld>
            <a:endParaRPr lang="en-US"/>
          </a:p>
        </p:txBody>
      </p:sp>
    </p:spTree>
    <p:extLst>
      <p:ext uri="{BB962C8B-B14F-4D97-AF65-F5344CB8AC3E}">
        <p14:creationId xmlns:p14="http://schemas.microsoft.com/office/powerpoint/2010/main" val="382281713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l"/>
            <a:r>
              <a:rPr lang="en-GB" b="1" i="0">
                <a:solidFill>
                  <a:srgbClr val="424242"/>
                </a:solidFill>
                <a:effectLst/>
                <a:latin typeface="Segoe Sans"/>
              </a:rPr>
              <a:t>ECHELON</a:t>
            </a:r>
            <a:r>
              <a:rPr lang="en-GB" b="0" i="0">
                <a:solidFill>
                  <a:srgbClr val="424242"/>
                </a:solidFill>
                <a:effectLst/>
                <a:latin typeface="Segoe Sans"/>
              </a:rPr>
              <a:t>: A global surveillance network operated by the United States, United Kingdom, Canada, Australia, and New Zealand. It intercepts and processes a vast amount of communications data, including phone calls, emails, and satellite transmissions, primarily for intelligence and security purposes</a:t>
            </a:r>
          </a:p>
          <a:p>
            <a:pPr algn="l"/>
            <a:r>
              <a:rPr lang="en-GB" b="1" i="0">
                <a:solidFill>
                  <a:srgbClr val="424242"/>
                </a:solidFill>
                <a:effectLst/>
                <a:latin typeface="Segoe Sans"/>
              </a:rPr>
              <a:t>OASIS</a:t>
            </a:r>
            <a:r>
              <a:rPr lang="en-GB" b="0" i="0">
                <a:solidFill>
                  <a:srgbClr val="424242"/>
                </a:solidFill>
                <a:effectLst/>
                <a:latin typeface="Segoe Sans"/>
              </a:rPr>
              <a:t>: A security platform focused on managing and securing non-human identities (NHIs) such as service accounts, API keys, and machine identities. It provides comprehensive lifecycle management, risk reduction, and automation to enhance security and operational efficiency.</a:t>
            </a:r>
          </a:p>
          <a:p>
            <a:pPr algn="l"/>
            <a:r>
              <a:rPr lang="en-GB" b="0" i="0">
                <a:solidFill>
                  <a:srgbClr val="424242"/>
                </a:solidFill>
                <a:effectLst/>
                <a:latin typeface="Segoe Sans"/>
              </a:rPr>
              <a:t>Deception detection involves identifying when someone is lying by analyzing behavioural and physiological cues, such as body language, facial expressions, and voice patterns. Techniques include using polygraphs, observing micro-expressions, and employing strategic questioning to increase cognitive load on the deceiver</a:t>
            </a:r>
          </a:p>
          <a:p>
            <a:pPr algn="l"/>
            <a:endParaRPr lang="en-GB" b="0" i="0">
              <a:solidFill>
                <a:srgbClr val="424242"/>
              </a:solidFill>
              <a:effectLst/>
              <a:latin typeface="Segoe Sans"/>
            </a:endParaRPr>
          </a:p>
          <a:p>
            <a:endParaRPr lang="en-US"/>
          </a:p>
        </p:txBody>
      </p:sp>
      <p:sp>
        <p:nvSpPr>
          <p:cNvPr id="4" name="Slide Number Placeholder 3"/>
          <p:cNvSpPr>
            <a:spLocks noGrp="1"/>
          </p:cNvSpPr>
          <p:nvPr>
            <p:ph type="sldNum" sz="quarter" idx="10"/>
          </p:nvPr>
        </p:nvSpPr>
        <p:spPr/>
        <p:txBody>
          <a:bodyPr/>
          <a:lstStyle/>
          <a:p>
            <a:fld id="{E9959E96-1061-4E2E-B998-2EDD65CD9656}" type="slidenum">
              <a:rPr lang="en-US" smtClean="0"/>
              <a:pPr/>
              <a:t>20</a:t>
            </a:fld>
            <a:endParaRPr lang="en-US"/>
          </a:p>
        </p:txBody>
      </p:sp>
    </p:spTree>
    <p:extLst>
      <p:ext uri="{BB962C8B-B14F-4D97-AF65-F5344CB8AC3E}">
        <p14:creationId xmlns:p14="http://schemas.microsoft.com/office/powerpoint/2010/main" val="63223126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b="0" i="0">
                <a:solidFill>
                  <a:srgbClr val="424242"/>
                </a:solidFill>
                <a:effectLst/>
                <a:latin typeface="Segoe Sans"/>
              </a:rPr>
              <a:t>Kodak utilized text analytics to enhance their patent analysis by employing specialized text mining tools from </a:t>
            </a:r>
            <a:r>
              <a:rPr lang="en-GB" b="0" i="0" err="1">
                <a:solidFill>
                  <a:srgbClr val="424242"/>
                </a:solidFill>
                <a:effectLst/>
                <a:latin typeface="Segoe Sans"/>
              </a:rPr>
              <a:t>ClearForest</a:t>
            </a:r>
            <a:r>
              <a:rPr lang="en-GB" b="0" i="0">
                <a:solidFill>
                  <a:srgbClr val="424242"/>
                </a:solidFill>
                <a:effectLst/>
                <a:latin typeface="Segoe Sans"/>
              </a:rPr>
              <a:t> Corp. These tools allowed Kodak to continuously dig deep into various data sources, such as patent databases, news archives, and product announcements. This approach helped them develop a comprehensive view of the patent landscape, identify trends, and uncover valuable insights more efficiently</a:t>
            </a:r>
            <a:endParaRPr lang="en-US"/>
          </a:p>
        </p:txBody>
      </p:sp>
      <p:sp>
        <p:nvSpPr>
          <p:cNvPr id="4" name="Slide Number Placeholder 3"/>
          <p:cNvSpPr>
            <a:spLocks noGrp="1"/>
          </p:cNvSpPr>
          <p:nvPr>
            <p:ph type="sldNum" sz="quarter" idx="10"/>
          </p:nvPr>
        </p:nvSpPr>
        <p:spPr/>
        <p:txBody>
          <a:bodyPr/>
          <a:lstStyle/>
          <a:p>
            <a:fld id="{E9959E96-1061-4E2E-B998-2EDD65CD9656}" type="slidenum">
              <a:rPr lang="en-US" smtClean="0"/>
              <a:pPr/>
              <a:t>21</a:t>
            </a:fld>
            <a:endParaRPr lang="en-US"/>
          </a:p>
        </p:txBody>
      </p:sp>
    </p:spTree>
    <p:extLst>
      <p:ext uri="{BB962C8B-B14F-4D97-AF65-F5344CB8AC3E}">
        <p14:creationId xmlns:p14="http://schemas.microsoft.com/office/powerpoint/2010/main" val="359316172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E9959E96-1061-4E2E-B998-2EDD65CD9656}" type="slidenum">
              <a:rPr lang="en-US" smtClean="0"/>
              <a:pPr/>
              <a:t>23</a:t>
            </a:fld>
            <a:endParaRPr lang="en-US"/>
          </a:p>
        </p:txBody>
      </p:sp>
    </p:spTree>
    <p:extLst>
      <p:ext uri="{BB962C8B-B14F-4D97-AF65-F5344CB8AC3E}">
        <p14:creationId xmlns:p14="http://schemas.microsoft.com/office/powerpoint/2010/main" val="89842104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E9959E96-1061-4E2E-B998-2EDD65CD9656}" type="slidenum">
              <a:rPr lang="en-US" smtClean="0"/>
              <a:pPr/>
              <a:t>24</a:t>
            </a:fld>
            <a:endParaRPr lang="en-US"/>
          </a:p>
        </p:txBody>
      </p:sp>
    </p:spTree>
    <p:extLst>
      <p:ext uri="{BB962C8B-B14F-4D97-AF65-F5344CB8AC3E}">
        <p14:creationId xmlns:p14="http://schemas.microsoft.com/office/powerpoint/2010/main" val="84681275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E9959E96-1061-4E2E-B998-2EDD65CD9656}" type="slidenum">
              <a:rPr lang="en-US" smtClean="0"/>
              <a:pPr/>
              <a:t>25</a:t>
            </a:fld>
            <a:endParaRPr lang="en-US"/>
          </a:p>
        </p:txBody>
      </p:sp>
    </p:spTree>
    <p:extLst>
      <p:ext uri="{BB962C8B-B14F-4D97-AF65-F5344CB8AC3E}">
        <p14:creationId xmlns:p14="http://schemas.microsoft.com/office/powerpoint/2010/main" val="272392213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E9959E96-1061-4E2E-B998-2EDD65CD9656}" type="slidenum">
              <a:rPr lang="en-US" smtClean="0"/>
              <a:pPr/>
              <a:t>26</a:t>
            </a:fld>
            <a:endParaRPr lang="en-US"/>
          </a:p>
        </p:txBody>
      </p:sp>
    </p:spTree>
    <p:extLst>
      <p:ext uri="{BB962C8B-B14F-4D97-AF65-F5344CB8AC3E}">
        <p14:creationId xmlns:p14="http://schemas.microsoft.com/office/powerpoint/2010/main" val="232927619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E9959E96-1061-4E2E-B998-2EDD65CD9656}" type="slidenum">
              <a:rPr lang="en-US" smtClean="0"/>
              <a:pPr/>
              <a:t>27</a:t>
            </a:fld>
            <a:endParaRPr lang="en-US"/>
          </a:p>
        </p:txBody>
      </p:sp>
    </p:spTree>
    <p:extLst>
      <p:ext uri="{BB962C8B-B14F-4D97-AF65-F5344CB8AC3E}">
        <p14:creationId xmlns:p14="http://schemas.microsoft.com/office/powerpoint/2010/main" val="103788837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E9959E96-1061-4E2E-B998-2EDD65CD9656}" type="slidenum">
              <a:rPr lang="en-US" smtClean="0"/>
              <a:pPr/>
              <a:t>28</a:t>
            </a:fld>
            <a:endParaRPr lang="en-US"/>
          </a:p>
        </p:txBody>
      </p:sp>
    </p:spTree>
    <p:extLst>
      <p:ext uri="{BB962C8B-B14F-4D97-AF65-F5344CB8AC3E}">
        <p14:creationId xmlns:p14="http://schemas.microsoft.com/office/powerpoint/2010/main" val="33168961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b="1"/>
              <a:t>Regression</a:t>
            </a:r>
            <a:r>
              <a:rPr lang="en-GB"/>
              <a:t> is a </a:t>
            </a:r>
            <a:r>
              <a:rPr lang="en-GB" b="1"/>
              <a:t>statistical method</a:t>
            </a:r>
            <a:r>
              <a:rPr lang="en-GB"/>
              <a:t> used to understand the </a:t>
            </a:r>
            <a:r>
              <a:rPr lang="en-GB" b="1"/>
              <a:t>relationship between a dependent variable and one or more independent variables</a:t>
            </a:r>
            <a:r>
              <a:rPr lang="en-GB"/>
              <a:t>.</a:t>
            </a:r>
          </a:p>
          <a:p>
            <a:r>
              <a:rPr lang="en-GB"/>
              <a:t>In simpler terms, it helps us </a:t>
            </a:r>
            <a:r>
              <a:rPr lang="en-GB" b="1"/>
              <a:t>predict or estimate</a:t>
            </a:r>
            <a:r>
              <a:rPr lang="en-GB"/>
              <a:t> the value of something (e.g., sales, temperature, price) based on other known information.</a:t>
            </a:r>
          </a:p>
          <a:p>
            <a:r>
              <a:rPr lang="en-GB" b="1"/>
              <a:t>Example: Simple Linear Regression</a:t>
            </a:r>
            <a:r>
              <a:rPr lang="en-GB"/>
              <a:t>: Predicting a person's weight (dependent variable) based on their height (independent variable).</a:t>
            </a:r>
          </a:p>
          <a:p>
            <a:r>
              <a:rPr lang="en-GB"/>
              <a:t>This is often represented with a </a:t>
            </a:r>
            <a:r>
              <a:rPr lang="en-GB" b="1"/>
              <a:t>straight line</a:t>
            </a:r>
            <a:r>
              <a:rPr lang="en-GB"/>
              <a:t> (called the regression line) that best fits the data points</a:t>
            </a:r>
          </a:p>
          <a:p>
            <a:endParaRPr lang="en-US"/>
          </a:p>
        </p:txBody>
      </p:sp>
      <p:sp>
        <p:nvSpPr>
          <p:cNvPr id="4" name="Slide Number Placeholder 3"/>
          <p:cNvSpPr>
            <a:spLocks noGrp="1"/>
          </p:cNvSpPr>
          <p:nvPr>
            <p:ph type="sldNum" sz="quarter" idx="10"/>
          </p:nvPr>
        </p:nvSpPr>
        <p:spPr/>
        <p:txBody>
          <a:bodyPr/>
          <a:lstStyle/>
          <a:p>
            <a:fld id="{E9959E96-1061-4E2E-B998-2EDD65CD9656}" type="slidenum">
              <a:rPr lang="en-US" smtClean="0"/>
              <a:pPr/>
              <a:t>33</a:t>
            </a:fld>
            <a:endParaRPr lang="en-US"/>
          </a:p>
        </p:txBody>
      </p:sp>
    </p:spTree>
    <p:extLst>
      <p:ext uri="{BB962C8B-B14F-4D97-AF65-F5344CB8AC3E}">
        <p14:creationId xmlns:p14="http://schemas.microsoft.com/office/powerpoint/2010/main" val="100243962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l"/>
            <a:r>
              <a:rPr lang="en-GB" b="1" i="0">
                <a:solidFill>
                  <a:srgbClr val="424242"/>
                </a:solidFill>
                <a:effectLst/>
                <a:latin typeface="Segoe Sans"/>
              </a:rPr>
              <a:t>Types of Regression Analysis</a:t>
            </a:r>
          </a:p>
          <a:p>
            <a:pPr algn="l">
              <a:buFont typeface="+mj-lt"/>
              <a:buNone/>
            </a:pPr>
            <a:r>
              <a:rPr lang="en-GB" b="1" i="0">
                <a:solidFill>
                  <a:srgbClr val="424242"/>
                </a:solidFill>
                <a:effectLst/>
                <a:latin typeface="Segoe Sans"/>
              </a:rPr>
              <a:t>Simple Linear Regression</a:t>
            </a:r>
            <a:r>
              <a:rPr lang="en-GB" b="0" i="0">
                <a:solidFill>
                  <a:srgbClr val="424242"/>
                </a:solidFill>
                <a:effectLst/>
                <a:latin typeface="Segoe Sans"/>
              </a:rPr>
              <a:t>: Examines the relationship between one independent variable and one dependent variable.</a:t>
            </a:r>
          </a:p>
          <a:p>
            <a:pPr algn="l">
              <a:buFont typeface="+mj-lt"/>
              <a:buNone/>
            </a:pPr>
            <a:r>
              <a:rPr lang="en-GB" b="1" i="0">
                <a:solidFill>
                  <a:srgbClr val="424242"/>
                </a:solidFill>
                <a:effectLst/>
                <a:latin typeface="Segoe Sans"/>
              </a:rPr>
              <a:t>Multiple Linear Regression</a:t>
            </a:r>
            <a:r>
              <a:rPr lang="en-GB" b="0" i="0">
                <a:solidFill>
                  <a:srgbClr val="424242"/>
                </a:solidFill>
                <a:effectLst/>
                <a:latin typeface="Segoe Sans"/>
              </a:rPr>
              <a:t>: Involves multiple independent variables affecting one dependent variable.</a:t>
            </a:r>
          </a:p>
          <a:p>
            <a:pPr algn="l">
              <a:buFont typeface="+mj-lt"/>
              <a:buNone/>
            </a:pPr>
            <a:r>
              <a:rPr lang="en-GB" b="1" i="0">
                <a:solidFill>
                  <a:srgbClr val="424242"/>
                </a:solidFill>
                <a:effectLst/>
                <a:latin typeface="Segoe Sans"/>
              </a:rPr>
              <a:t>Logistic Regression</a:t>
            </a:r>
            <a:r>
              <a:rPr lang="en-GB" b="0" i="0">
                <a:solidFill>
                  <a:srgbClr val="424242"/>
                </a:solidFill>
                <a:effectLst/>
                <a:latin typeface="Segoe Sans"/>
              </a:rPr>
              <a:t>: Used when the dependent variable is categorical (e.g., yes/no outcomes).</a:t>
            </a:r>
          </a:p>
          <a:p>
            <a:pPr algn="l">
              <a:buFont typeface="+mj-lt"/>
              <a:buNone/>
            </a:pPr>
            <a:r>
              <a:rPr lang="en-GB" b="1" i="0">
                <a:solidFill>
                  <a:srgbClr val="424242"/>
                </a:solidFill>
                <a:effectLst/>
                <a:latin typeface="Segoe Sans"/>
              </a:rPr>
              <a:t>Polynomial Regression</a:t>
            </a:r>
            <a:r>
              <a:rPr lang="en-GB" b="0" i="0">
                <a:solidFill>
                  <a:srgbClr val="424242"/>
                </a:solidFill>
                <a:effectLst/>
                <a:latin typeface="Segoe Sans"/>
              </a:rPr>
              <a:t>: Fits a nonlinear relationship between the dependent and independent variables.</a:t>
            </a:r>
          </a:p>
          <a:p>
            <a:pPr algn="l"/>
            <a:r>
              <a:rPr lang="en-GB" b="1" i="0">
                <a:solidFill>
                  <a:srgbClr val="424242"/>
                </a:solidFill>
                <a:effectLst/>
                <a:latin typeface="Segoe Sans"/>
              </a:rPr>
              <a:t>Examples</a:t>
            </a:r>
          </a:p>
          <a:p>
            <a:pPr algn="l">
              <a:buFont typeface="+mj-lt"/>
              <a:buNone/>
            </a:pPr>
            <a:r>
              <a:rPr lang="en-GB" b="1" i="0">
                <a:solidFill>
                  <a:srgbClr val="424242"/>
                </a:solidFill>
                <a:effectLst/>
                <a:latin typeface="Segoe Sans"/>
              </a:rPr>
              <a:t>Business</a:t>
            </a:r>
            <a:r>
              <a:rPr lang="en-GB" b="0" i="0">
                <a:solidFill>
                  <a:srgbClr val="424242"/>
                </a:solidFill>
                <a:effectLst/>
                <a:latin typeface="Segoe Sans"/>
              </a:rPr>
              <a:t>: A company might use simple linear regression to understand the relationship between advertising spending and revenue. For instance, they could model revenue as a function of advertising spending: </a:t>
            </a:r>
            <a:r>
              <a:rPr lang="en-GB" b="0" i="0">
                <a:solidFill>
                  <a:srgbClr val="424242"/>
                </a:solidFill>
                <a:effectLst/>
                <a:latin typeface="KaTeX_Main"/>
              </a:rPr>
              <a:t>Revenue=β0+β1(Ad Spending)Revenue=</a:t>
            </a:r>
            <a:r>
              <a:rPr lang="en-GB" b="0" i="1">
                <a:solidFill>
                  <a:srgbClr val="424242"/>
                </a:solidFill>
                <a:effectLst/>
                <a:latin typeface="KaTeX_Math"/>
              </a:rPr>
              <a:t>β</a:t>
            </a:r>
            <a:r>
              <a:rPr lang="en-GB" b="0" i="0">
                <a:solidFill>
                  <a:srgbClr val="424242"/>
                </a:solidFill>
                <a:effectLst/>
                <a:latin typeface="KaTeX_Main"/>
              </a:rPr>
              <a:t>0​+</a:t>
            </a:r>
            <a:r>
              <a:rPr lang="en-GB" b="0" i="1">
                <a:solidFill>
                  <a:srgbClr val="424242"/>
                </a:solidFill>
                <a:effectLst/>
                <a:latin typeface="KaTeX_Math"/>
              </a:rPr>
              <a:t>β</a:t>
            </a:r>
            <a:r>
              <a:rPr lang="en-GB" b="0" i="0">
                <a:solidFill>
                  <a:srgbClr val="424242"/>
                </a:solidFill>
                <a:effectLst/>
                <a:latin typeface="KaTeX_Main"/>
              </a:rPr>
              <a:t>1​(Ad Spending)</a:t>
            </a:r>
            <a:r>
              <a:rPr lang="en-GB" b="0" i="0">
                <a:solidFill>
                  <a:srgbClr val="424242"/>
                </a:solidFill>
                <a:effectLst/>
                <a:latin typeface="Segoe Sans"/>
              </a:rPr>
              <a:t> Here, </a:t>
            </a:r>
            <a:r>
              <a:rPr lang="en-GB" b="0" i="0">
                <a:solidFill>
                  <a:srgbClr val="424242"/>
                </a:solidFill>
                <a:effectLst/>
                <a:latin typeface="KaTeX_Main"/>
              </a:rPr>
              <a:t>β0</a:t>
            </a:r>
            <a:r>
              <a:rPr lang="en-GB" b="0" i="1">
                <a:solidFill>
                  <a:srgbClr val="424242"/>
                </a:solidFill>
                <a:effectLst/>
                <a:latin typeface="KaTeX_Math"/>
              </a:rPr>
              <a:t>β</a:t>
            </a:r>
            <a:r>
              <a:rPr lang="en-GB" b="0" i="0">
                <a:solidFill>
                  <a:srgbClr val="424242"/>
                </a:solidFill>
                <a:effectLst/>
                <a:latin typeface="KaTeX_Main"/>
              </a:rPr>
              <a:t>0​</a:t>
            </a:r>
            <a:r>
              <a:rPr lang="en-GB" b="0" i="0">
                <a:solidFill>
                  <a:srgbClr val="424242"/>
                </a:solidFill>
                <a:effectLst/>
                <a:latin typeface="Segoe Sans"/>
              </a:rPr>
              <a:t> represents the expected revenue when ad spending is zero, and </a:t>
            </a:r>
            <a:r>
              <a:rPr lang="en-GB" b="0" i="0">
                <a:solidFill>
                  <a:srgbClr val="424242"/>
                </a:solidFill>
                <a:effectLst/>
                <a:latin typeface="KaTeX_Main"/>
              </a:rPr>
              <a:t>β1</a:t>
            </a:r>
            <a:r>
              <a:rPr lang="en-GB" b="0" i="1">
                <a:solidFill>
                  <a:srgbClr val="424242"/>
                </a:solidFill>
                <a:effectLst/>
                <a:latin typeface="KaTeX_Math"/>
              </a:rPr>
              <a:t>β</a:t>
            </a:r>
            <a:r>
              <a:rPr lang="en-GB" b="0" i="0">
                <a:solidFill>
                  <a:srgbClr val="424242"/>
                </a:solidFill>
                <a:effectLst/>
                <a:latin typeface="KaTeX_Main"/>
              </a:rPr>
              <a:t>1​</a:t>
            </a:r>
            <a:r>
              <a:rPr lang="en-GB" b="0" i="0">
                <a:solidFill>
                  <a:srgbClr val="424242"/>
                </a:solidFill>
                <a:effectLst/>
                <a:latin typeface="Segoe Sans"/>
              </a:rPr>
              <a:t> represents the change in revenue for each unit increase in ad spending.</a:t>
            </a:r>
          </a:p>
          <a:p>
            <a:pPr algn="l">
              <a:buFont typeface="+mj-lt"/>
              <a:buNone/>
            </a:pPr>
            <a:r>
              <a:rPr lang="en-GB" b="1" i="0">
                <a:solidFill>
                  <a:srgbClr val="424242"/>
                </a:solidFill>
                <a:effectLst/>
                <a:latin typeface="Segoe Sans"/>
              </a:rPr>
              <a:t>Healthcare</a:t>
            </a:r>
            <a:r>
              <a:rPr lang="en-GB" b="0" i="0">
                <a:solidFill>
                  <a:srgbClr val="424242"/>
                </a:solidFill>
                <a:effectLst/>
                <a:latin typeface="Segoe Sans"/>
              </a:rPr>
              <a:t>: Medical researchers might use linear regression to study the effect of drug dosage on blood pressure. The model could look like: </a:t>
            </a:r>
            <a:r>
              <a:rPr lang="en-GB" b="0" i="0">
                <a:solidFill>
                  <a:srgbClr val="424242"/>
                </a:solidFill>
                <a:effectLst/>
                <a:latin typeface="KaTeX_Main"/>
              </a:rPr>
              <a:t>Blood Pressure=β0+β1(Dosage)Blood Pressure=</a:t>
            </a:r>
            <a:r>
              <a:rPr lang="en-GB" b="0" i="1">
                <a:solidFill>
                  <a:srgbClr val="424242"/>
                </a:solidFill>
                <a:effectLst/>
                <a:latin typeface="KaTeX_Math"/>
              </a:rPr>
              <a:t>β</a:t>
            </a:r>
            <a:r>
              <a:rPr lang="en-GB" b="0" i="0">
                <a:solidFill>
                  <a:srgbClr val="424242"/>
                </a:solidFill>
                <a:effectLst/>
                <a:latin typeface="KaTeX_Main"/>
              </a:rPr>
              <a:t>0​+</a:t>
            </a:r>
            <a:r>
              <a:rPr lang="en-GB" b="0" i="1">
                <a:solidFill>
                  <a:srgbClr val="424242"/>
                </a:solidFill>
                <a:effectLst/>
                <a:latin typeface="KaTeX_Math"/>
              </a:rPr>
              <a:t>β</a:t>
            </a:r>
            <a:r>
              <a:rPr lang="en-GB" b="0" i="0">
                <a:solidFill>
                  <a:srgbClr val="424242"/>
                </a:solidFill>
                <a:effectLst/>
                <a:latin typeface="KaTeX_Main"/>
              </a:rPr>
              <a:t>1​(Dosage)</a:t>
            </a:r>
            <a:r>
              <a:rPr lang="en-GB" b="0" i="0">
                <a:solidFill>
                  <a:srgbClr val="424242"/>
                </a:solidFill>
                <a:effectLst/>
                <a:latin typeface="Segoe Sans"/>
              </a:rPr>
              <a:t> </a:t>
            </a:r>
            <a:r>
              <a:rPr lang="en-GB" b="0" i="0">
                <a:solidFill>
                  <a:srgbClr val="424242"/>
                </a:solidFill>
                <a:effectLst/>
                <a:latin typeface="KaTeX_Main"/>
              </a:rPr>
              <a:t>β0</a:t>
            </a:r>
            <a:r>
              <a:rPr lang="en-GB" b="0" i="1">
                <a:solidFill>
                  <a:srgbClr val="424242"/>
                </a:solidFill>
                <a:effectLst/>
                <a:latin typeface="KaTeX_Math"/>
              </a:rPr>
              <a:t>β</a:t>
            </a:r>
            <a:r>
              <a:rPr lang="en-GB" b="0" i="0">
                <a:solidFill>
                  <a:srgbClr val="424242"/>
                </a:solidFill>
                <a:effectLst/>
                <a:latin typeface="KaTeX_Main"/>
              </a:rPr>
              <a:t>0​</a:t>
            </a:r>
            <a:r>
              <a:rPr lang="en-GB" b="0" i="0">
                <a:solidFill>
                  <a:srgbClr val="424242"/>
                </a:solidFill>
                <a:effectLst/>
                <a:latin typeface="Segoe Sans"/>
              </a:rPr>
              <a:t> represents the expected blood pressure with no dosage, and </a:t>
            </a:r>
            <a:r>
              <a:rPr lang="en-GB" b="0" i="0">
                <a:solidFill>
                  <a:srgbClr val="424242"/>
                </a:solidFill>
                <a:effectLst/>
                <a:latin typeface="KaTeX_Main"/>
              </a:rPr>
              <a:t>β1</a:t>
            </a:r>
            <a:r>
              <a:rPr lang="en-GB" b="0" i="1">
                <a:solidFill>
                  <a:srgbClr val="424242"/>
                </a:solidFill>
                <a:effectLst/>
                <a:latin typeface="KaTeX_Math"/>
              </a:rPr>
              <a:t>β</a:t>
            </a:r>
            <a:r>
              <a:rPr lang="en-GB" b="0" i="0">
                <a:solidFill>
                  <a:srgbClr val="424242"/>
                </a:solidFill>
                <a:effectLst/>
                <a:latin typeface="KaTeX_Main"/>
              </a:rPr>
              <a:t>1​</a:t>
            </a:r>
            <a:r>
              <a:rPr lang="en-GB" b="0" i="0">
                <a:solidFill>
                  <a:srgbClr val="424242"/>
                </a:solidFill>
                <a:effectLst/>
                <a:latin typeface="Segoe Sans"/>
              </a:rPr>
              <a:t> represents the change in blood pressure for each unit increase in dosage </a:t>
            </a:r>
          </a:p>
          <a:p>
            <a:pPr algn="l">
              <a:buFont typeface="+mj-lt"/>
              <a:buNone/>
            </a:pPr>
            <a:r>
              <a:rPr lang="en-GB" b="1" i="0">
                <a:solidFill>
                  <a:srgbClr val="424242"/>
                </a:solidFill>
                <a:effectLst/>
                <a:latin typeface="Segoe Sans"/>
              </a:rPr>
              <a:t>Agriculture</a:t>
            </a:r>
            <a:r>
              <a:rPr lang="en-GB" b="0" i="0">
                <a:solidFill>
                  <a:srgbClr val="424242"/>
                </a:solidFill>
                <a:effectLst/>
                <a:latin typeface="Segoe Sans"/>
              </a:rPr>
              <a:t>: Agricultural scientists might use multiple linear regression to </a:t>
            </a:r>
            <a:r>
              <a:rPr lang="en-GB" b="0" i="0" err="1">
                <a:solidFill>
                  <a:srgbClr val="424242"/>
                </a:solidFill>
                <a:effectLst/>
                <a:latin typeface="Segoe Sans"/>
              </a:rPr>
              <a:t>analyze</a:t>
            </a:r>
            <a:r>
              <a:rPr lang="en-GB" b="0" i="0">
                <a:solidFill>
                  <a:srgbClr val="424242"/>
                </a:solidFill>
                <a:effectLst/>
                <a:latin typeface="Segoe Sans"/>
              </a:rPr>
              <a:t> the impact of fertilizer and water on crop yields</a:t>
            </a:r>
          </a:p>
          <a:p>
            <a:pPr algn="l"/>
            <a:r>
              <a:rPr lang="en-GB" b="1" i="0">
                <a:solidFill>
                  <a:srgbClr val="424242"/>
                </a:solidFill>
                <a:effectLst/>
                <a:latin typeface="Segoe Sans"/>
              </a:rPr>
              <a:t>Benefits-Prediction</a:t>
            </a:r>
            <a:r>
              <a:rPr lang="en-GB" b="0" i="0">
                <a:solidFill>
                  <a:srgbClr val="424242"/>
                </a:solidFill>
                <a:effectLst/>
                <a:latin typeface="Segoe Sans"/>
              </a:rPr>
              <a:t>: Helps forecast future outcomes based on historical data.</a:t>
            </a:r>
          </a:p>
          <a:p>
            <a:pPr algn="l">
              <a:buFont typeface="Arial" panose="020B0604020202020204" pitchFamily="34" charset="0"/>
              <a:buNone/>
            </a:pPr>
            <a:r>
              <a:rPr lang="en-GB" b="1" i="0">
                <a:solidFill>
                  <a:srgbClr val="424242"/>
                </a:solidFill>
                <a:effectLst/>
                <a:latin typeface="Segoe Sans"/>
              </a:rPr>
              <a:t>Understanding Relationships</a:t>
            </a:r>
            <a:r>
              <a:rPr lang="en-GB" b="0" i="0">
                <a:solidFill>
                  <a:srgbClr val="424242"/>
                </a:solidFill>
                <a:effectLst/>
                <a:latin typeface="Segoe Sans"/>
              </a:rPr>
              <a:t>: Identifies and quantifies relationships between variables.</a:t>
            </a:r>
          </a:p>
          <a:p>
            <a:pPr algn="l">
              <a:buFont typeface="Arial" panose="020B0604020202020204" pitchFamily="34" charset="0"/>
              <a:buNone/>
            </a:pPr>
            <a:r>
              <a:rPr lang="en-GB" b="1" i="0">
                <a:solidFill>
                  <a:srgbClr val="424242"/>
                </a:solidFill>
                <a:effectLst/>
                <a:latin typeface="Segoe Sans"/>
              </a:rPr>
              <a:t>Decision Making</a:t>
            </a:r>
            <a:r>
              <a:rPr lang="en-GB" b="0" i="0">
                <a:solidFill>
                  <a:srgbClr val="424242"/>
                </a:solidFill>
                <a:effectLst/>
                <a:latin typeface="Segoe Sans"/>
              </a:rPr>
              <a:t>: Provides insights for making informed decisions.</a:t>
            </a:r>
          </a:p>
        </p:txBody>
      </p:sp>
      <p:sp>
        <p:nvSpPr>
          <p:cNvPr id="4" name="Slide Number Placeholder 3"/>
          <p:cNvSpPr>
            <a:spLocks noGrp="1"/>
          </p:cNvSpPr>
          <p:nvPr>
            <p:ph type="sldNum" sz="quarter" idx="10"/>
          </p:nvPr>
        </p:nvSpPr>
        <p:spPr/>
        <p:txBody>
          <a:bodyPr/>
          <a:lstStyle/>
          <a:p>
            <a:fld id="{E9959E96-1061-4E2E-B998-2EDD65CD9656}" type="slidenum">
              <a:rPr lang="en-US" smtClean="0"/>
              <a:pPr/>
              <a:t>34</a:t>
            </a:fld>
            <a:endParaRPr lang="en-US"/>
          </a:p>
        </p:txBody>
      </p:sp>
    </p:spTree>
    <p:extLst>
      <p:ext uri="{BB962C8B-B14F-4D97-AF65-F5344CB8AC3E}">
        <p14:creationId xmlns:p14="http://schemas.microsoft.com/office/powerpoint/2010/main" val="254294043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E9959E96-1061-4E2E-B998-2EDD65CD9656}" type="slidenum">
              <a:rPr lang="en-US" smtClean="0"/>
              <a:pPr/>
              <a:t>35</a:t>
            </a:fld>
            <a:endParaRPr lang="en-US"/>
          </a:p>
        </p:txBody>
      </p:sp>
    </p:spTree>
    <p:extLst>
      <p:ext uri="{BB962C8B-B14F-4D97-AF65-F5344CB8AC3E}">
        <p14:creationId xmlns:p14="http://schemas.microsoft.com/office/powerpoint/2010/main" val="135534806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b="1"/>
              <a:t>Correlation</a:t>
            </a:r>
            <a:r>
              <a:rPr lang="en-GB"/>
              <a:t> refers to a </a:t>
            </a:r>
            <a:r>
              <a:rPr lang="en-GB" b="1"/>
              <a:t>statistical relationship between two variables</a:t>
            </a:r>
            <a:r>
              <a:rPr lang="en-GB"/>
              <a:t>—how one variable changes when the other changes.</a:t>
            </a:r>
          </a:p>
          <a:p>
            <a:r>
              <a:rPr lang="en-GB"/>
              <a:t>It helps us understand whether and how </a:t>
            </a:r>
            <a:r>
              <a:rPr lang="en-GB" b="1"/>
              <a:t>strongly</a:t>
            </a:r>
            <a:r>
              <a:rPr lang="en-GB"/>
              <a:t> variables are </a:t>
            </a:r>
            <a:r>
              <a:rPr lang="en-GB" b="1"/>
              <a:t>related</a:t>
            </a:r>
            <a:r>
              <a:rPr lang="en-GB"/>
              <a:t>.</a:t>
            </a:r>
          </a:p>
          <a:p>
            <a:r>
              <a:rPr lang="en-GB" b="1"/>
              <a:t>Types of Correlation:</a:t>
            </a:r>
          </a:p>
          <a:p>
            <a:r>
              <a:rPr lang="en-GB" b="1"/>
              <a:t>Positive Correlation</a:t>
            </a:r>
            <a:endParaRPr lang="en-GB"/>
          </a:p>
          <a:p>
            <a:pPr marL="742950" lvl="1" indent="-285750">
              <a:buFont typeface="+mj-lt"/>
              <a:buAutoNum type="arabicPeriod"/>
            </a:pPr>
            <a:r>
              <a:rPr lang="en-GB"/>
              <a:t>As one variable increases, the other also increases.</a:t>
            </a:r>
          </a:p>
          <a:p>
            <a:pPr marL="742950" lvl="1" indent="-285750">
              <a:buFont typeface="+mj-lt"/>
              <a:buAutoNum type="arabicPeriod"/>
            </a:pPr>
            <a:r>
              <a:rPr lang="en-GB"/>
              <a:t>Example: The more hours you study, the higher your exam score.</a:t>
            </a:r>
          </a:p>
          <a:p>
            <a:pPr>
              <a:buFont typeface="+mj-lt"/>
              <a:buNone/>
            </a:pPr>
            <a:r>
              <a:rPr lang="en-GB" b="1"/>
              <a:t>Negative Correlation</a:t>
            </a:r>
            <a:endParaRPr lang="en-GB"/>
          </a:p>
          <a:p>
            <a:pPr marL="742950" lvl="1" indent="-285750">
              <a:buFont typeface="+mj-lt"/>
              <a:buAutoNum type="arabicPeriod"/>
            </a:pPr>
            <a:r>
              <a:rPr lang="en-GB"/>
              <a:t>As one variable increases, the other decreases.</a:t>
            </a:r>
          </a:p>
          <a:p>
            <a:pPr marL="742950" lvl="1" indent="-285750">
              <a:buFont typeface="+mj-lt"/>
              <a:buAutoNum type="arabicPeriod"/>
            </a:pPr>
            <a:r>
              <a:rPr lang="en-GB"/>
              <a:t>Example: The more time spent on social media, the lower the productivity.</a:t>
            </a:r>
          </a:p>
          <a:p>
            <a:pPr>
              <a:buFont typeface="+mj-lt"/>
              <a:buNone/>
            </a:pPr>
            <a:r>
              <a:rPr lang="en-GB" b="1"/>
              <a:t>No Correlation</a:t>
            </a:r>
            <a:endParaRPr lang="en-GB"/>
          </a:p>
          <a:p>
            <a:pPr marL="742950" lvl="1" indent="-285750">
              <a:buFont typeface="+mj-lt"/>
              <a:buAutoNum type="arabicPeriod"/>
            </a:pPr>
            <a:r>
              <a:rPr lang="en-GB"/>
              <a:t>No clear relationship between the variables.</a:t>
            </a:r>
          </a:p>
          <a:p>
            <a:pPr marL="742950" lvl="1" indent="-285750">
              <a:buFont typeface="+mj-lt"/>
              <a:buAutoNum type="arabicPeriod"/>
            </a:pPr>
            <a:r>
              <a:rPr lang="en-GB"/>
              <a:t>Example: Shoe size and intelligence.</a:t>
            </a:r>
          </a:p>
          <a:p>
            <a:r>
              <a:rPr lang="en-GB" b="1"/>
              <a:t>Important Notes:</a:t>
            </a:r>
          </a:p>
          <a:p>
            <a:pPr>
              <a:buFont typeface="Arial" panose="020B0604020202020204" pitchFamily="34" charset="0"/>
              <a:buNone/>
            </a:pPr>
            <a:r>
              <a:rPr lang="en-GB"/>
              <a:t>Correlation is measured using a value called </a:t>
            </a:r>
            <a:r>
              <a:rPr lang="en-GB" b="1"/>
              <a:t>correlation coefficient (r)</a:t>
            </a:r>
            <a:r>
              <a:rPr lang="en-GB"/>
              <a:t>:</a:t>
            </a:r>
          </a:p>
          <a:p>
            <a:pPr marL="457200" lvl="1" indent="0">
              <a:buFont typeface="Arial" panose="020B0604020202020204" pitchFamily="34" charset="0"/>
              <a:buNone/>
            </a:pPr>
            <a:r>
              <a:rPr lang="en-GB" b="1"/>
              <a:t>+1</a:t>
            </a:r>
            <a:r>
              <a:rPr lang="en-GB"/>
              <a:t> = perfect positive correlation</a:t>
            </a:r>
          </a:p>
          <a:p>
            <a:pPr marL="457200" lvl="1" indent="0">
              <a:buFont typeface="Arial" panose="020B0604020202020204" pitchFamily="34" charset="0"/>
              <a:buNone/>
            </a:pPr>
            <a:r>
              <a:rPr lang="en-GB" b="1"/>
              <a:t>-1</a:t>
            </a:r>
            <a:r>
              <a:rPr lang="en-GB"/>
              <a:t> = perfect negative correlation</a:t>
            </a:r>
          </a:p>
          <a:p>
            <a:pPr marL="457200" lvl="1" indent="0">
              <a:buFont typeface="Arial" panose="020B0604020202020204" pitchFamily="34" charset="0"/>
              <a:buNone/>
            </a:pPr>
            <a:r>
              <a:rPr lang="en-GB" b="1"/>
              <a:t>0</a:t>
            </a:r>
            <a:r>
              <a:rPr lang="en-GB"/>
              <a:t> = no correlation</a:t>
            </a:r>
          </a:p>
          <a:p>
            <a:pPr>
              <a:buFont typeface="Arial" panose="020B0604020202020204" pitchFamily="34" charset="0"/>
              <a:buChar char="•"/>
            </a:pPr>
            <a:r>
              <a:rPr lang="en-GB" b="1"/>
              <a:t>Correlation ≠ Causation</a:t>
            </a:r>
            <a:br>
              <a:rPr lang="en-GB"/>
            </a:br>
            <a:r>
              <a:rPr lang="en-GB"/>
              <a:t>Just because two things are related doesn't mean one causes the other.</a:t>
            </a:r>
          </a:p>
          <a:p>
            <a:endParaRPr lang="en-US"/>
          </a:p>
        </p:txBody>
      </p:sp>
      <p:sp>
        <p:nvSpPr>
          <p:cNvPr id="4" name="Slide Number Placeholder 3"/>
          <p:cNvSpPr>
            <a:spLocks noGrp="1"/>
          </p:cNvSpPr>
          <p:nvPr>
            <p:ph type="sldNum" sz="quarter" idx="10"/>
          </p:nvPr>
        </p:nvSpPr>
        <p:spPr/>
        <p:txBody>
          <a:bodyPr/>
          <a:lstStyle/>
          <a:p>
            <a:fld id="{E9959E96-1061-4E2E-B998-2EDD65CD9656}" type="slidenum">
              <a:rPr lang="en-US" smtClean="0"/>
              <a:pPr/>
              <a:t>36</a:t>
            </a:fld>
            <a:endParaRPr lang="en-US"/>
          </a:p>
        </p:txBody>
      </p:sp>
    </p:spTree>
    <p:extLst>
      <p:ext uri="{BB962C8B-B14F-4D97-AF65-F5344CB8AC3E}">
        <p14:creationId xmlns:p14="http://schemas.microsoft.com/office/powerpoint/2010/main" val="409864668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E9959E96-1061-4E2E-B998-2EDD65CD9656}" type="slidenum">
              <a:rPr lang="en-US" smtClean="0"/>
              <a:pPr/>
              <a:t>37</a:t>
            </a:fld>
            <a:endParaRPr lang="en-US"/>
          </a:p>
        </p:txBody>
      </p:sp>
    </p:spTree>
    <p:extLst>
      <p:ext uri="{BB962C8B-B14F-4D97-AF65-F5344CB8AC3E}">
        <p14:creationId xmlns:p14="http://schemas.microsoft.com/office/powerpoint/2010/main" val="263402762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E9959E96-1061-4E2E-B998-2EDD65CD9656}" type="slidenum">
              <a:rPr lang="en-US" smtClean="0"/>
              <a:pPr/>
              <a:t>38</a:t>
            </a:fld>
            <a:endParaRPr lang="en-US"/>
          </a:p>
        </p:txBody>
      </p:sp>
    </p:spTree>
    <p:extLst>
      <p:ext uri="{BB962C8B-B14F-4D97-AF65-F5344CB8AC3E}">
        <p14:creationId xmlns:p14="http://schemas.microsoft.com/office/powerpoint/2010/main" val="93247085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E9959E96-1061-4E2E-B998-2EDD65CD9656}" type="slidenum">
              <a:rPr lang="en-US" smtClean="0"/>
              <a:pPr/>
              <a:t>39</a:t>
            </a:fld>
            <a:endParaRPr lang="en-US"/>
          </a:p>
        </p:txBody>
      </p:sp>
    </p:spTree>
    <p:extLst>
      <p:ext uri="{BB962C8B-B14F-4D97-AF65-F5344CB8AC3E}">
        <p14:creationId xmlns:p14="http://schemas.microsoft.com/office/powerpoint/2010/main" val="374163101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E9959E96-1061-4E2E-B998-2EDD65CD9656}" type="slidenum">
              <a:rPr lang="en-US" smtClean="0"/>
              <a:pPr/>
              <a:t>40</a:t>
            </a:fld>
            <a:endParaRPr lang="en-US"/>
          </a:p>
        </p:txBody>
      </p:sp>
    </p:spTree>
    <p:extLst>
      <p:ext uri="{BB962C8B-B14F-4D97-AF65-F5344CB8AC3E}">
        <p14:creationId xmlns:p14="http://schemas.microsoft.com/office/powerpoint/2010/main" val="32231940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E9959E96-1061-4E2E-B998-2EDD65CD9656}" type="slidenum">
              <a:rPr lang="en-US" smtClean="0"/>
              <a:pPr/>
              <a:t>41</a:t>
            </a:fld>
            <a:endParaRPr lang="en-US"/>
          </a:p>
        </p:txBody>
      </p:sp>
    </p:spTree>
    <p:extLst>
      <p:ext uri="{BB962C8B-B14F-4D97-AF65-F5344CB8AC3E}">
        <p14:creationId xmlns:p14="http://schemas.microsoft.com/office/powerpoint/2010/main" val="36370402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E9959E96-1061-4E2E-B998-2EDD65CD9656}" type="slidenum">
              <a:rPr lang="en-US" smtClean="0"/>
              <a:pPr/>
              <a:t>42</a:t>
            </a:fld>
            <a:endParaRPr lang="en-US"/>
          </a:p>
        </p:txBody>
      </p:sp>
    </p:spTree>
    <p:extLst>
      <p:ext uri="{BB962C8B-B14F-4D97-AF65-F5344CB8AC3E}">
        <p14:creationId xmlns:p14="http://schemas.microsoft.com/office/powerpoint/2010/main" val="287353962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E9959E96-1061-4E2E-B998-2EDD65CD9656}" type="slidenum">
              <a:rPr lang="en-US" smtClean="0"/>
              <a:pPr/>
              <a:t>43</a:t>
            </a:fld>
            <a:endParaRPr lang="en-US"/>
          </a:p>
        </p:txBody>
      </p:sp>
    </p:spTree>
    <p:extLst>
      <p:ext uri="{BB962C8B-B14F-4D97-AF65-F5344CB8AC3E}">
        <p14:creationId xmlns:p14="http://schemas.microsoft.com/office/powerpoint/2010/main" val="367106391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a:t>Both </a:t>
            </a:r>
            <a:r>
              <a:rPr lang="en-GB" b="1"/>
              <a:t>classification</a:t>
            </a:r>
            <a:r>
              <a:rPr lang="en-GB"/>
              <a:t> and </a:t>
            </a:r>
            <a:r>
              <a:rPr lang="en-GB" b="1"/>
              <a:t>regression</a:t>
            </a:r>
            <a:r>
              <a:rPr lang="en-GB"/>
              <a:t> are types of </a:t>
            </a:r>
            <a:r>
              <a:rPr lang="en-GB" b="1"/>
              <a:t>supervised learning</a:t>
            </a:r>
            <a:r>
              <a:rPr lang="en-GB"/>
              <a:t> in data mining, where the model learns from </a:t>
            </a:r>
            <a:r>
              <a:rPr lang="en-GB" err="1"/>
              <a:t>labeled</a:t>
            </a:r>
            <a:r>
              <a:rPr lang="en-GB"/>
              <a:t> data.</a:t>
            </a:r>
          </a:p>
          <a:p>
            <a:r>
              <a:rPr lang="en-GB" b="1"/>
              <a:t>1. Classification:</a:t>
            </a:r>
          </a:p>
          <a:p>
            <a:pPr>
              <a:buFont typeface="Arial" panose="020B0604020202020204" pitchFamily="34" charset="0"/>
              <a:buChar char="•"/>
            </a:pPr>
            <a:r>
              <a:rPr lang="en-GB" b="1"/>
              <a:t>Goal</a:t>
            </a:r>
            <a:r>
              <a:rPr lang="en-GB"/>
              <a:t>: Predict a </a:t>
            </a:r>
            <a:r>
              <a:rPr lang="en-GB" b="1"/>
              <a:t>category or class label</a:t>
            </a:r>
            <a:r>
              <a:rPr lang="en-GB"/>
              <a:t>.</a:t>
            </a:r>
          </a:p>
          <a:p>
            <a:pPr>
              <a:buFont typeface="Arial" panose="020B0604020202020204" pitchFamily="34" charset="0"/>
              <a:buChar char="•"/>
            </a:pPr>
            <a:r>
              <a:rPr lang="en-GB" b="1"/>
              <a:t>Output</a:t>
            </a:r>
            <a:r>
              <a:rPr lang="en-GB"/>
              <a:t>: </a:t>
            </a:r>
            <a:r>
              <a:rPr lang="en-GB" b="1"/>
              <a:t>Discrete values</a:t>
            </a:r>
            <a:r>
              <a:rPr lang="en-GB"/>
              <a:t> (e.g., "yes" or "no", "spam" or "not spam").</a:t>
            </a:r>
          </a:p>
          <a:p>
            <a:pPr>
              <a:buFont typeface="Arial" panose="020B0604020202020204" pitchFamily="34" charset="0"/>
              <a:buChar char="•"/>
            </a:pPr>
            <a:r>
              <a:rPr lang="en-GB" b="1"/>
              <a:t>Example</a:t>
            </a:r>
            <a:r>
              <a:rPr lang="en-GB"/>
              <a:t>:</a:t>
            </a:r>
          </a:p>
          <a:p>
            <a:pPr marL="742950" lvl="1" indent="-285750">
              <a:buFont typeface="Arial" panose="020B0604020202020204" pitchFamily="34" charset="0"/>
              <a:buChar char="•"/>
            </a:pPr>
            <a:r>
              <a:rPr lang="en-GB"/>
              <a:t>Predicting whether an email is spam.</a:t>
            </a:r>
          </a:p>
          <a:p>
            <a:pPr marL="742950" lvl="1" indent="-285750">
              <a:buFont typeface="Arial" panose="020B0604020202020204" pitchFamily="34" charset="0"/>
              <a:buChar char="•"/>
            </a:pPr>
            <a:r>
              <a:rPr lang="en-GB"/>
              <a:t>Diagnosing a disease (e.g., cancer vs. no cancer).</a:t>
            </a:r>
          </a:p>
          <a:p>
            <a:r>
              <a:rPr lang="en-GB"/>
              <a:t>🟢 Used when the outcome is </a:t>
            </a:r>
            <a:r>
              <a:rPr lang="en-GB" b="1"/>
              <a:t>categorical</a:t>
            </a:r>
            <a:r>
              <a:rPr lang="en-GB"/>
              <a:t>.</a:t>
            </a:r>
          </a:p>
          <a:p>
            <a:r>
              <a:rPr lang="en-GB" b="1"/>
              <a:t>2. Regression:</a:t>
            </a:r>
          </a:p>
          <a:p>
            <a:pPr>
              <a:buFont typeface="Arial" panose="020B0604020202020204" pitchFamily="34" charset="0"/>
              <a:buChar char="•"/>
            </a:pPr>
            <a:r>
              <a:rPr lang="en-GB" b="1"/>
              <a:t>Goal</a:t>
            </a:r>
            <a:r>
              <a:rPr lang="en-GB"/>
              <a:t>: Predict a </a:t>
            </a:r>
            <a:r>
              <a:rPr lang="en-GB" b="1"/>
              <a:t>continuous numerical value</a:t>
            </a:r>
            <a:r>
              <a:rPr lang="en-GB"/>
              <a:t>.</a:t>
            </a:r>
          </a:p>
          <a:p>
            <a:pPr>
              <a:buFont typeface="Arial" panose="020B0604020202020204" pitchFamily="34" charset="0"/>
              <a:buChar char="•"/>
            </a:pPr>
            <a:r>
              <a:rPr lang="en-GB" b="1"/>
              <a:t>Output</a:t>
            </a:r>
            <a:r>
              <a:rPr lang="en-GB"/>
              <a:t>: </a:t>
            </a:r>
            <a:r>
              <a:rPr lang="en-GB" b="1"/>
              <a:t>Real numbers</a:t>
            </a:r>
            <a:r>
              <a:rPr lang="en-GB"/>
              <a:t> (e.g., 42.3, £120, 98.7).</a:t>
            </a:r>
          </a:p>
          <a:p>
            <a:pPr>
              <a:buFont typeface="Arial" panose="020B0604020202020204" pitchFamily="34" charset="0"/>
              <a:buChar char="•"/>
            </a:pPr>
            <a:r>
              <a:rPr lang="en-GB" b="1"/>
              <a:t>Example</a:t>
            </a:r>
            <a:r>
              <a:rPr lang="en-GB"/>
              <a:t>:</a:t>
            </a:r>
          </a:p>
          <a:p>
            <a:pPr marL="742950" lvl="1" indent="-285750">
              <a:buFont typeface="Arial" panose="020B0604020202020204" pitchFamily="34" charset="0"/>
              <a:buChar char="•"/>
            </a:pPr>
            <a:r>
              <a:rPr lang="en-GB"/>
              <a:t>Predicting the price of a house based on size and location.</a:t>
            </a:r>
          </a:p>
          <a:p>
            <a:pPr marL="742950" lvl="1" indent="-285750">
              <a:buFont typeface="Arial" panose="020B0604020202020204" pitchFamily="34" charset="0"/>
              <a:buChar char="•"/>
            </a:pPr>
            <a:r>
              <a:rPr lang="en-GB"/>
              <a:t>Forecasting sales for next month.</a:t>
            </a:r>
          </a:p>
          <a:p>
            <a:r>
              <a:rPr lang="en-GB"/>
              <a:t>🔵 Used when the outcome is </a:t>
            </a:r>
            <a:r>
              <a:rPr lang="en-GB" b="1"/>
              <a:t>continuous</a:t>
            </a:r>
            <a:r>
              <a:rPr lang="en-GB"/>
              <a:t>.</a:t>
            </a:r>
          </a:p>
          <a:p>
            <a:endParaRPr lang="en-US"/>
          </a:p>
        </p:txBody>
      </p:sp>
      <p:sp>
        <p:nvSpPr>
          <p:cNvPr id="4" name="Slide Number Placeholder 3"/>
          <p:cNvSpPr>
            <a:spLocks noGrp="1"/>
          </p:cNvSpPr>
          <p:nvPr>
            <p:ph type="sldNum" sz="quarter" idx="10"/>
          </p:nvPr>
        </p:nvSpPr>
        <p:spPr/>
        <p:txBody>
          <a:bodyPr/>
          <a:lstStyle/>
          <a:p>
            <a:fld id="{E9959E96-1061-4E2E-B998-2EDD65CD9656}" type="slidenum">
              <a:rPr lang="en-US" smtClean="0"/>
              <a:pPr/>
              <a:t>44</a:t>
            </a:fld>
            <a:endParaRPr lang="en-US"/>
          </a:p>
        </p:txBody>
      </p:sp>
    </p:spTree>
    <p:extLst>
      <p:ext uri="{BB962C8B-B14F-4D97-AF65-F5344CB8AC3E}">
        <p14:creationId xmlns:p14="http://schemas.microsoft.com/office/powerpoint/2010/main" val="1876081676"/>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E9959E96-1061-4E2E-B998-2EDD65CD9656}" type="slidenum">
              <a:rPr lang="en-US" smtClean="0"/>
              <a:pPr/>
              <a:t>45</a:t>
            </a:fld>
            <a:endParaRPr lang="en-US"/>
          </a:p>
        </p:txBody>
      </p:sp>
    </p:spTree>
    <p:extLst>
      <p:ext uri="{BB962C8B-B14F-4D97-AF65-F5344CB8AC3E}">
        <p14:creationId xmlns:p14="http://schemas.microsoft.com/office/powerpoint/2010/main" val="2597014705"/>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E9959E96-1061-4E2E-B998-2EDD65CD9656}" type="slidenum">
              <a:rPr lang="en-US" smtClean="0"/>
              <a:pPr/>
              <a:t>46</a:t>
            </a:fld>
            <a:endParaRPr lang="en-US"/>
          </a:p>
        </p:txBody>
      </p:sp>
    </p:spTree>
    <p:extLst>
      <p:ext uri="{BB962C8B-B14F-4D97-AF65-F5344CB8AC3E}">
        <p14:creationId xmlns:p14="http://schemas.microsoft.com/office/powerpoint/2010/main" val="264258328"/>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X and Y axis, X in B1 and Y in C1 and start to put the x values from B2 downwards and values of Y from C2 downwards</a:t>
            </a:r>
          </a:p>
          <a:p>
            <a:r>
              <a:rPr lang="en-GB"/>
              <a:t>If we have time we can as well explore VLOOKUP  </a:t>
            </a:r>
            <a:r>
              <a:rPr lang="en-GB">
                <a:hlinkClick r:id="rId3"/>
              </a:rPr>
              <a:t>(8) VLOOKUP in Excel | Step-by-Step Tutorial for Beginners - YouTube</a:t>
            </a:r>
            <a:endParaRPr lang="en-GB"/>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48</a:t>
            </a:fld>
            <a:endParaRPr lang="en-GB" altLang="en-US"/>
          </a:p>
        </p:txBody>
      </p:sp>
    </p:spTree>
    <p:extLst>
      <p:ext uri="{BB962C8B-B14F-4D97-AF65-F5344CB8AC3E}">
        <p14:creationId xmlns:p14="http://schemas.microsoft.com/office/powerpoint/2010/main" val="3945185786"/>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a:p>
            <a:r>
              <a:rPr lang="en-US"/>
              <a:t>X=1,850. 2,190………2,240 and </a:t>
            </a:r>
          </a:p>
          <a:p>
            <a:r>
              <a:rPr lang="en-US"/>
              <a:t>Y=229,500. 273,300…. 256,800</a:t>
            </a:r>
          </a:p>
        </p:txBody>
      </p:sp>
      <p:sp>
        <p:nvSpPr>
          <p:cNvPr id="4" name="Slide Number Placeholder 3"/>
          <p:cNvSpPr>
            <a:spLocks noGrp="1"/>
          </p:cNvSpPr>
          <p:nvPr>
            <p:ph type="sldNum" sz="quarter" idx="10"/>
          </p:nvPr>
        </p:nvSpPr>
        <p:spPr/>
        <p:txBody>
          <a:bodyPr/>
          <a:lstStyle/>
          <a:p>
            <a:fld id="{E9959E96-1061-4E2E-B998-2EDD65CD9656}" type="slidenum">
              <a:rPr lang="en-US" smtClean="0"/>
              <a:pPr/>
              <a:t>49</a:t>
            </a:fld>
            <a:endParaRPr lang="en-US"/>
          </a:p>
        </p:txBody>
      </p:sp>
    </p:spTree>
    <p:extLst>
      <p:ext uri="{BB962C8B-B14F-4D97-AF65-F5344CB8AC3E}">
        <p14:creationId xmlns:p14="http://schemas.microsoft.com/office/powerpoint/2010/main" val="2179819269"/>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E9959E96-1061-4E2E-B998-2EDD65CD9656}" type="slidenum">
              <a:rPr lang="en-US" smtClean="0"/>
              <a:pPr/>
              <a:t>50</a:t>
            </a:fld>
            <a:endParaRPr lang="en-US"/>
          </a:p>
        </p:txBody>
      </p:sp>
    </p:spTree>
    <p:extLst>
      <p:ext uri="{BB962C8B-B14F-4D97-AF65-F5344CB8AC3E}">
        <p14:creationId xmlns:p14="http://schemas.microsoft.com/office/powerpoint/2010/main" val="1508464659"/>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E9959E96-1061-4E2E-B998-2EDD65CD9656}" type="slidenum">
              <a:rPr lang="en-US" smtClean="0"/>
              <a:pPr/>
              <a:t>52</a:t>
            </a:fld>
            <a:endParaRPr lang="en-US"/>
          </a:p>
        </p:txBody>
      </p:sp>
    </p:spTree>
    <p:extLst>
      <p:ext uri="{BB962C8B-B14F-4D97-AF65-F5344CB8AC3E}">
        <p14:creationId xmlns:p14="http://schemas.microsoft.com/office/powerpoint/2010/main" val="3362742843"/>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E9959E96-1061-4E2E-B998-2EDD65CD9656}" type="slidenum">
              <a:rPr lang="en-US" smtClean="0"/>
              <a:pPr/>
              <a:t>53</a:t>
            </a:fld>
            <a:endParaRPr lang="en-US"/>
          </a:p>
        </p:txBody>
      </p:sp>
    </p:spTree>
    <p:extLst>
      <p:ext uri="{BB962C8B-B14F-4D97-AF65-F5344CB8AC3E}">
        <p14:creationId xmlns:p14="http://schemas.microsoft.com/office/powerpoint/2010/main" val="368668203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7A025B2A-A06D-244E-9AE6-D880823983AC}" type="datetime1">
              <a:rPr lang="en-GB" altLang="en-US" smtClean="0"/>
              <a:t>16/06/2025</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Ching Yang. UWTSD. Oct '15</a:t>
            </a:r>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EFE8E06A-E05A-C64B-9653-68396C333F61}" type="datetime1">
              <a:rPr lang="en-GB" altLang="en-US" smtClean="0"/>
              <a:t>16/06/2025</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Ching Yang. UWTSD. Oct '15</a:t>
            </a:r>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84C5BC1F-ECEC-7D4A-874C-B3EC9D5B9055}" type="datetime1">
              <a:rPr lang="en-GB" altLang="en-US" smtClean="0"/>
              <a:t>16/06/2025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2C63CCBD-8E07-EC4B-984C-8270035F7575}" type="datetime1">
              <a:rPr lang="en-GB" altLang="en-US" smtClean="0"/>
              <a:t>16/06/2025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9341203-B4BB-A04E-B895-8CD234538550}" type="datetime1">
              <a:rPr lang="en-GB" altLang="en-US" smtClean="0"/>
              <a:t>16/06/2025</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B13DF53-91B6-9445-A2CA-ABB11331E7A4}" type="datetime1">
              <a:rPr lang="en-GB" altLang="en-US" smtClean="0"/>
              <a:t>16/06/2025</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0A7F279-FAE4-5B4D-94AA-1586C826F033}" type="datetime1">
              <a:rPr lang="en-GB" altLang="en-US" smtClean="0"/>
              <a:t>16/06/2025</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B44D52A-3882-0A4B-8280-61FF9F73E79F}" type="datetime1">
              <a:rPr lang="en-GB" altLang="en-US" smtClean="0"/>
              <a:t>16/06/2025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2BDA589-475C-394E-AFB9-1577C33C4407}" type="datetime1">
              <a:rPr lang="en-GB" altLang="en-US" smtClean="0"/>
              <a:t>16/06/2025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7BE60C29-D58E-EC48-8BA8-45A67E5A949A}" type="datetime1">
              <a:rPr lang="en-GB" altLang="en-US" smtClean="0"/>
              <a:t>16/06/2025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029B1BA-CF62-A340-A99B-2854159955DB}" type="datetime1">
              <a:rPr lang="en-GB" altLang="en-US" smtClean="0"/>
              <a:t>16/06/2025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4_Blank">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DCC6457-B61F-4DC1-14B8-E3E97375A1CD}"/>
              </a:ext>
            </a:extLst>
          </p:cNvPr>
          <p:cNvSpPr>
            <a:spLocks noGrp="1"/>
          </p:cNvSpPr>
          <p:nvPr>
            <p:ph sz="quarter" idx="10"/>
          </p:nvPr>
        </p:nvSpPr>
        <p:spPr>
          <a:xfrm>
            <a:off x="683419" y="1484313"/>
            <a:ext cx="7885510" cy="4248150"/>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itle 3">
            <a:extLst>
              <a:ext uri="{FF2B5EF4-FFF2-40B4-BE49-F238E27FC236}">
                <a16:creationId xmlns:a16="http://schemas.microsoft.com/office/drawing/2014/main" id="{185ADC2C-7C40-2B1B-D6D7-1744D96F8E98}"/>
              </a:ext>
            </a:extLst>
          </p:cNvPr>
          <p:cNvSpPr>
            <a:spLocks noGrp="1"/>
          </p:cNvSpPr>
          <p:nvPr>
            <p:ph type="title"/>
          </p:nvPr>
        </p:nvSpPr>
        <p:spPr>
          <a:xfrm>
            <a:off x="628650" y="365126"/>
            <a:ext cx="7886700" cy="1325563"/>
          </a:xfrm>
          <a:prstGeom prst="rect">
            <a:avLst/>
          </a:prstGeom>
        </p:spPr>
        <p:txBody>
          <a:bodyPr/>
          <a:lstStyle/>
          <a:p>
            <a:r>
              <a:rPr lang="en-GB"/>
              <a:t>Click to edit Master title style</a:t>
            </a:r>
          </a:p>
        </p:txBody>
      </p:sp>
    </p:spTree>
    <p:extLst>
      <p:ext uri="{BB962C8B-B14F-4D97-AF65-F5344CB8AC3E}">
        <p14:creationId xmlns:p14="http://schemas.microsoft.com/office/powerpoint/2010/main" val="42040518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4"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B60AF25E-D893-2B46-90A6-179B17B1ACCE}" type="datetime1">
              <a:rPr lang="en-GB" altLang="en-US" smtClean="0"/>
              <a:t>16/06/2025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 id="2147483788" r:id="rId12"/>
  </p:sldLayoutIdLst>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https://www.youtube.com/watch?v=mmz95b1k0J0"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www.youtube.com/watch?v=WTxAP0PL1sc"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youtube.com/watch?v=QqA9eQXK3Bk"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2.xml"/><Relationship Id="rId1" Type="http://schemas.openxmlformats.org/officeDocument/2006/relationships/video" Target="https://www.youtube.com/embed/u5QDHER7oXc?feature=oembed" TargetMode="External"/><Relationship Id="rId6" Type="http://schemas.openxmlformats.org/officeDocument/2006/relationships/image" Target="../media/image6.jpeg"/><Relationship Id="rId5" Type="http://schemas.openxmlformats.org/officeDocument/2006/relationships/hyperlink" Target="https://www.youtube.com/watch?v=u5QDHER7oXc" TargetMode="External"/><Relationship Id="rId4" Type="http://schemas.openxmlformats.org/officeDocument/2006/relationships/image" Target="../media/image5.emf"/></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12.xml"/></Relationships>
</file>

<file path=ppt/slides/_rels/slide30.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10.png"/><Relationship Id="rId4" Type="http://schemas.openxmlformats.org/officeDocument/2006/relationships/image" Target="../media/image9.pn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hyperlink" Target="https://www.youtube.com/watch?v=gPfgB4ew3RY" TargetMode="External"/><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11.tiff"/><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12.tiff"/><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13.tiff"/><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hyperlink" Target="https://www.youtube.com/watch?v=YC0bvIxR6t4" TargetMode="External"/><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14.tiff"/><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slideLayout" Target="../slideLayouts/slideLayout2.xml"/><Relationship Id="rId1" Type="http://schemas.openxmlformats.org/officeDocument/2006/relationships/video" Target="https://www.youtube.com/embed/gPfgB4ew3RY?feature=oembed" TargetMode="External"/></Relationships>
</file>

<file path=ppt/slides/_rels/slide48.xml.rels><?xml version="1.0" encoding="UTF-8" standalone="yes"?>
<Relationships xmlns="http://schemas.openxmlformats.org/package/2006/relationships"><Relationship Id="rId3" Type="http://schemas.openxmlformats.org/officeDocument/2006/relationships/notesSlide" Target="../notesSlides/notesSlide34.xml"/><Relationship Id="rId2" Type="http://schemas.openxmlformats.org/officeDocument/2006/relationships/slideLayout" Target="../slideLayouts/slideLayout2.xml"/><Relationship Id="rId1" Type="http://schemas.openxmlformats.org/officeDocument/2006/relationships/video" Target="https://www.youtube.com/embed/MkNubKibM0A?feature=oembed" TargetMode="External"/><Relationship Id="rId5" Type="http://schemas.openxmlformats.org/officeDocument/2006/relationships/image" Target="../media/image16.jpeg"/><Relationship Id="rId4" Type="http://schemas.openxmlformats.org/officeDocument/2006/relationships/hyperlink" Target="https://www.youtube.com/watch?v=MkNubKibM0A" TargetMode="External"/></Relationships>
</file>

<file path=ppt/slides/_rels/slide49.xml.rels><?xml version="1.0" encoding="UTF-8" standalone="yes"?>
<Relationships xmlns="http://schemas.openxmlformats.org/package/2006/relationships"><Relationship Id="rId3" Type="http://schemas.openxmlformats.org/officeDocument/2006/relationships/image" Target="../media/image17.tiff"/><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image" Target="../media/image17.tiff"/><Relationship Id="rId2" Type="http://schemas.openxmlformats.org/officeDocument/2006/relationships/notesSlide" Target="../notesSlides/notesSlide36.xml"/><Relationship Id="rId1" Type="http://schemas.openxmlformats.org/officeDocument/2006/relationships/slideLayout" Target="../slideLayouts/slideLayout2.xml"/><Relationship Id="rId4" Type="http://schemas.openxmlformats.org/officeDocument/2006/relationships/image" Target="../media/image18.tiff"/></Relationships>
</file>

<file path=ppt/slides/_rels/slide51.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slideLayout" Target="../slideLayouts/slideLayout2.xml"/><Relationship Id="rId1" Type="http://schemas.openxmlformats.org/officeDocument/2006/relationships/video" Target="https://www.youtube.com/embed/YC0bvIxR6t4?feature=oembed" TargetMode="External"/></Relationships>
</file>

<file path=ppt/slides/_rels/slide52.xml.rels><?xml version="1.0" encoding="UTF-8" standalone="yes"?>
<Relationships xmlns="http://schemas.openxmlformats.org/package/2006/relationships"><Relationship Id="rId3" Type="http://schemas.openxmlformats.org/officeDocument/2006/relationships/image" Target="../media/image20.tiff"/><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image" Target="../media/image21.tiff"/><Relationship Id="rId2" Type="http://schemas.openxmlformats.org/officeDocument/2006/relationships/notesSlide" Target="../notesSlides/notesSlide38.xml"/><Relationship Id="rId1" Type="http://schemas.openxmlformats.org/officeDocument/2006/relationships/slideLayout" Target="../slideLayouts/slideLayout2.xml"/><Relationship Id="rId5" Type="http://schemas.openxmlformats.org/officeDocument/2006/relationships/image" Target="../media/image23.tiff"/><Relationship Id="rId4" Type="http://schemas.openxmlformats.org/officeDocument/2006/relationships/image" Target="../media/image22.tiff"/></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12.xml"/></Relationships>
</file>

<file path=ppt/slides/_rels/slide57.xml.rels><?xml version="1.0" encoding="UTF-8" standalone="yes"?>
<Relationships xmlns="http://schemas.openxmlformats.org/package/2006/relationships"><Relationship Id="rId3" Type="http://schemas.openxmlformats.org/officeDocument/2006/relationships/hyperlink" Target="https://www.rawpixel.com/search/quize" TargetMode="External"/><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235066"/>
          </a:xfrm>
        </p:spPr>
        <p:txBody>
          <a:bodyPr/>
          <a:lstStyle/>
          <a:p>
            <a:pPr eaLnBrk="1" hangingPunct="1"/>
            <a:r>
              <a:rPr lang="en-GB"/>
              <a:t>LCBB5014</a:t>
            </a:r>
            <a:endParaRPr lang="en-GB" altLang="en-US" b="1">
              <a:solidFill>
                <a:schemeClr val="accent2"/>
              </a:solidFill>
            </a:endParaRPr>
          </a:p>
        </p:txBody>
      </p:sp>
      <p:sp>
        <p:nvSpPr>
          <p:cNvPr id="6147" name="Subtitle 4"/>
          <p:cNvSpPr>
            <a:spLocks noGrp="1"/>
          </p:cNvSpPr>
          <p:nvPr>
            <p:ph type="subTitle" idx="1"/>
          </p:nvPr>
        </p:nvSpPr>
        <p:spPr>
          <a:xfrm>
            <a:off x="571472" y="1928803"/>
            <a:ext cx="7786742" cy="3357586"/>
          </a:xfrm>
        </p:spPr>
        <p:txBody>
          <a:bodyPr/>
          <a:lstStyle/>
          <a:p>
            <a:pPr eaLnBrk="1" hangingPunct="1"/>
            <a:r>
              <a:rPr lang="en-GB" b="1">
                <a:solidFill>
                  <a:schemeClr val="accent2"/>
                </a:solidFill>
              </a:rPr>
              <a:t>Data Handling &amp; Business Intelligence</a:t>
            </a:r>
          </a:p>
          <a:p>
            <a:pPr eaLnBrk="1" hangingPunct="1"/>
            <a:r>
              <a:rPr lang="en-GB" altLang="en-US" b="1">
                <a:solidFill>
                  <a:schemeClr val="accent2"/>
                </a:solidFill>
              </a:rPr>
              <a:t>Week – 5</a:t>
            </a:r>
          </a:p>
          <a:p>
            <a:r>
              <a:rPr lang="en-US" b="1">
                <a:solidFill>
                  <a:schemeClr val="accent2"/>
                </a:solidFill>
              </a:rPr>
              <a:t>Text Mining </a:t>
            </a:r>
          </a:p>
          <a:p>
            <a:pPr eaLnBrk="1" hangingPunct="1"/>
            <a:endParaRPr lang="en-GB" altLang="en-US">
              <a:solidFill>
                <a:schemeClr val="accent2"/>
              </a:solidFill>
            </a:endParaRPr>
          </a:p>
          <a:p>
            <a:pPr eaLnBrk="1" hangingPunct="1"/>
            <a:endParaRPr lang="en-GB" altLang="en-US">
              <a:solidFill>
                <a:schemeClr val="accent2"/>
              </a:solidFill>
            </a:endParaRPr>
          </a:p>
          <a:p>
            <a:pPr eaLnBrk="1" hangingPunct="1"/>
            <a:endParaRPr lang="en-GB" altLang="en-US" sz="4800" b="1">
              <a:solidFill>
                <a:schemeClr val="accent2"/>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0"/>
            <a:ext cx="8229600" cy="634082"/>
          </a:xfrm>
        </p:spPr>
        <p:txBody>
          <a:bodyPr/>
          <a:lstStyle/>
          <a:p>
            <a:r>
              <a:rPr lang="en-US"/>
              <a:t>Learning Objectives</a:t>
            </a:r>
          </a:p>
        </p:txBody>
      </p:sp>
      <p:sp>
        <p:nvSpPr>
          <p:cNvPr id="3" name="Content Placeholder 2"/>
          <p:cNvSpPr>
            <a:spLocks noGrp="1"/>
          </p:cNvSpPr>
          <p:nvPr>
            <p:ph idx="1"/>
          </p:nvPr>
        </p:nvSpPr>
        <p:spPr>
          <a:xfrm>
            <a:off x="457200" y="994719"/>
            <a:ext cx="8229600" cy="3917032"/>
          </a:xfrm>
        </p:spPr>
        <p:txBody>
          <a:bodyPr/>
          <a:lstStyle/>
          <a:p>
            <a:pPr marL="0" indent="0">
              <a:buNone/>
            </a:pPr>
            <a:r>
              <a:rPr lang="en-US" sz="2000" b="1"/>
              <a:t>At the end of the lesson students should be able to:</a:t>
            </a:r>
          </a:p>
          <a:p>
            <a:r>
              <a:rPr lang="en-US" sz="2000"/>
              <a:t>Describe text mining and understand the need for text mining</a:t>
            </a:r>
          </a:p>
          <a:p>
            <a:r>
              <a:rPr lang="en-US" sz="2000"/>
              <a:t>Differentiate between text mining, Web mining, and data mining</a:t>
            </a:r>
          </a:p>
          <a:p>
            <a:r>
              <a:rPr lang="en-US" sz="2000"/>
              <a:t>Understand the different application areas for text mining</a:t>
            </a:r>
          </a:p>
          <a:p>
            <a:r>
              <a:rPr lang="en-US" sz="2000"/>
              <a:t>Know the process of carrying out a text mining project</a:t>
            </a:r>
          </a:p>
          <a:p>
            <a:r>
              <a:rPr lang="en-US" sz="2000"/>
              <a:t>Understand the different methods to introduce structure to text-based data.</a:t>
            </a:r>
          </a:p>
        </p:txBody>
      </p:sp>
    </p:spTree>
    <p:extLst>
      <p:ext uri="{BB962C8B-B14F-4D97-AF65-F5344CB8AC3E}">
        <p14:creationId xmlns:p14="http://schemas.microsoft.com/office/powerpoint/2010/main" val="25266116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889096-7DDD-D54A-974C-75251D8BB8C9}"/>
              </a:ext>
            </a:extLst>
          </p:cNvPr>
          <p:cNvSpPr>
            <a:spLocks noGrp="1"/>
          </p:cNvSpPr>
          <p:nvPr>
            <p:ph type="title"/>
          </p:nvPr>
        </p:nvSpPr>
        <p:spPr/>
        <p:txBody>
          <a:bodyPr/>
          <a:lstStyle/>
          <a:p>
            <a:r>
              <a:rPr lang="en-US"/>
              <a:t>Text mining</a:t>
            </a:r>
          </a:p>
        </p:txBody>
      </p:sp>
      <p:sp>
        <p:nvSpPr>
          <p:cNvPr id="3" name="Content Placeholder 2">
            <a:extLst>
              <a:ext uri="{FF2B5EF4-FFF2-40B4-BE49-F238E27FC236}">
                <a16:creationId xmlns:a16="http://schemas.microsoft.com/office/drawing/2014/main" id="{63B3FB24-0ED5-9740-A1F8-C43C641A5198}"/>
              </a:ext>
            </a:extLst>
          </p:cNvPr>
          <p:cNvSpPr>
            <a:spLocks noGrp="1"/>
          </p:cNvSpPr>
          <p:nvPr>
            <p:ph idx="1"/>
          </p:nvPr>
        </p:nvSpPr>
        <p:spPr>
          <a:xfrm>
            <a:off x="457200" y="1268760"/>
            <a:ext cx="8229600" cy="4248473"/>
          </a:xfrm>
        </p:spPr>
        <p:txBody>
          <a:bodyPr/>
          <a:lstStyle/>
          <a:p>
            <a:r>
              <a:rPr lang="en-GB"/>
              <a:t>Text mining, also known as text analysis, is the process of transforming unstructured text data into meaningful and actionable information. </a:t>
            </a:r>
          </a:p>
          <a:p>
            <a:r>
              <a:rPr lang="en-GB"/>
              <a:t>Text mining utilizes different AI technologies to automatically process data and generate valuable insights, enabling companies to make data-driven </a:t>
            </a:r>
            <a:r>
              <a:rPr lang="en-GB">
                <a:hlinkClick r:id="rId2"/>
              </a:rPr>
              <a:t>decisions</a:t>
            </a:r>
            <a:r>
              <a:rPr lang="en-GB"/>
              <a:t>. </a:t>
            </a:r>
            <a:endParaRPr lang="en-US"/>
          </a:p>
        </p:txBody>
      </p:sp>
    </p:spTree>
    <p:extLst>
      <p:ext uri="{BB962C8B-B14F-4D97-AF65-F5344CB8AC3E}">
        <p14:creationId xmlns:p14="http://schemas.microsoft.com/office/powerpoint/2010/main" val="2675405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Text Mining Concepts</a:t>
            </a:r>
          </a:p>
        </p:txBody>
      </p:sp>
      <p:sp>
        <p:nvSpPr>
          <p:cNvPr id="3" name="Content Placeholder 2"/>
          <p:cNvSpPr>
            <a:spLocks noGrp="1"/>
          </p:cNvSpPr>
          <p:nvPr>
            <p:ph idx="1"/>
          </p:nvPr>
        </p:nvSpPr>
        <p:spPr>
          <a:xfrm>
            <a:off x="683568" y="1268760"/>
            <a:ext cx="8229600" cy="4800600"/>
          </a:xfrm>
        </p:spPr>
        <p:txBody>
          <a:bodyPr>
            <a:normAutofit lnSpcReduction="10000"/>
          </a:bodyPr>
          <a:lstStyle/>
          <a:p>
            <a:r>
              <a:rPr lang="en-US" sz="2800"/>
              <a:t>85-90 percent of all corporate data is in some kind of unstructured form (e.g., text) </a:t>
            </a:r>
          </a:p>
          <a:p>
            <a:r>
              <a:rPr lang="en-US" sz="2800"/>
              <a:t>Unstructured corporate data is doubling in size every 18 months</a:t>
            </a:r>
          </a:p>
          <a:p>
            <a:r>
              <a:rPr lang="en-US" sz="2800"/>
              <a:t>Tapping into these information sources is not an option, but a need to stay competitive</a:t>
            </a:r>
          </a:p>
          <a:p>
            <a:r>
              <a:rPr lang="en-US" sz="2800"/>
              <a:t>Answer: text mining</a:t>
            </a:r>
          </a:p>
          <a:p>
            <a:pPr lvl="1"/>
            <a:r>
              <a:rPr lang="en-US" sz="2400"/>
              <a:t>A semi-automated process of extracting knowledge from unstructured data sources</a:t>
            </a:r>
          </a:p>
          <a:p>
            <a:pPr lvl="1"/>
            <a:r>
              <a:rPr lang="en-US" sz="2400"/>
              <a:t>a.k.a. text data mining or knowledge discovery in textual </a:t>
            </a:r>
            <a:r>
              <a:rPr lang="en-US" sz="2400">
                <a:hlinkClick r:id="rId3"/>
              </a:rPr>
              <a:t>databases</a:t>
            </a:r>
            <a:endParaRPr lang="en-US" sz="2400"/>
          </a:p>
        </p:txBody>
      </p:sp>
    </p:spTree>
    <p:extLst>
      <p:ext uri="{BB962C8B-B14F-4D97-AF65-F5344CB8AC3E}">
        <p14:creationId xmlns:p14="http://schemas.microsoft.com/office/powerpoint/2010/main" val="6067249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3B39362-2EA4-4949-AD8F-5F6EE40C72B3}"/>
              </a:ext>
            </a:extLst>
          </p:cNvPr>
          <p:cNvSpPr>
            <a:spLocks noGrp="1"/>
          </p:cNvSpPr>
          <p:nvPr>
            <p:ph idx="1"/>
          </p:nvPr>
        </p:nvSpPr>
        <p:spPr>
          <a:xfrm>
            <a:off x="457200" y="476672"/>
            <a:ext cx="8229600" cy="5040561"/>
          </a:xfrm>
        </p:spPr>
        <p:txBody>
          <a:bodyPr/>
          <a:lstStyle/>
          <a:p>
            <a:r>
              <a:rPr lang="en-GB"/>
              <a:t>Text mining helps to </a:t>
            </a:r>
            <a:r>
              <a:rPr lang="en-GB" err="1"/>
              <a:t>analyze</a:t>
            </a:r>
            <a:r>
              <a:rPr lang="en-GB"/>
              <a:t> large amounts of raw data and find relevant insights. Combined with machine learning, it can create text analysis models that learn to classify or extract specific information</a:t>
            </a:r>
          </a:p>
          <a:p>
            <a:pPr marL="0" indent="0">
              <a:buNone/>
            </a:pPr>
            <a:endParaRPr lang="en-GB"/>
          </a:p>
          <a:p>
            <a:r>
              <a:rPr lang="en-GB"/>
              <a:t>Even though text mining may seem like a complicated matter, it can actually be quite simple to get started with.</a:t>
            </a:r>
          </a:p>
          <a:p>
            <a:endParaRPr lang="en-US"/>
          </a:p>
        </p:txBody>
      </p:sp>
    </p:spTree>
    <p:extLst>
      <p:ext uri="{BB962C8B-B14F-4D97-AF65-F5344CB8AC3E}">
        <p14:creationId xmlns:p14="http://schemas.microsoft.com/office/powerpoint/2010/main" val="23617930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89BD20A-8EC2-8C41-AEAC-5458C500E2ED}"/>
              </a:ext>
            </a:extLst>
          </p:cNvPr>
          <p:cNvSpPr>
            <a:spLocks noGrp="1"/>
          </p:cNvSpPr>
          <p:nvPr>
            <p:ph idx="1"/>
          </p:nvPr>
        </p:nvSpPr>
        <p:spPr/>
        <p:txBody>
          <a:bodyPr/>
          <a:lstStyle/>
          <a:p>
            <a:r>
              <a:rPr lang="en-GB"/>
              <a:t>Data can be internal (interactions through chats, emails, surveys, spreadsheets, databases, etc) or external (information from social media, review sites, news outlets, and any other websites).</a:t>
            </a:r>
          </a:p>
          <a:p>
            <a:endParaRPr lang="en-US"/>
          </a:p>
        </p:txBody>
      </p:sp>
    </p:spTree>
    <p:extLst>
      <p:ext uri="{BB962C8B-B14F-4D97-AF65-F5344CB8AC3E}">
        <p14:creationId xmlns:p14="http://schemas.microsoft.com/office/powerpoint/2010/main" val="9008892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62074"/>
          </a:xfrm>
        </p:spPr>
        <p:txBody>
          <a:bodyPr/>
          <a:lstStyle/>
          <a:p>
            <a:r>
              <a:rPr lang="en-US"/>
              <a:t>Data Mining versus Text Mining</a:t>
            </a:r>
          </a:p>
        </p:txBody>
      </p:sp>
      <p:sp>
        <p:nvSpPr>
          <p:cNvPr id="3" name="Content Placeholder 2"/>
          <p:cNvSpPr>
            <a:spLocks noGrp="1"/>
          </p:cNvSpPr>
          <p:nvPr>
            <p:ph idx="1"/>
          </p:nvPr>
        </p:nvSpPr>
        <p:spPr>
          <a:xfrm>
            <a:off x="755576" y="866191"/>
            <a:ext cx="8229600" cy="4800600"/>
          </a:xfrm>
        </p:spPr>
        <p:txBody>
          <a:bodyPr>
            <a:normAutofit/>
          </a:bodyPr>
          <a:lstStyle/>
          <a:p>
            <a:r>
              <a:rPr lang="en-US"/>
              <a:t>Both seek for novel and useful patterns</a:t>
            </a:r>
          </a:p>
          <a:p>
            <a:r>
              <a:rPr lang="en-US"/>
              <a:t>Both are semi-automated processes</a:t>
            </a:r>
          </a:p>
          <a:p>
            <a:r>
              <a:rPr lang="en-US"/>
              <a:t>Difference is the nature of the data: </a:t>
            </a:r>
          </a:p>
          <a:p>
            <a:pPr lvl="1"/>
            <a:r>
              <a:rPr lang="en-US"/>
              <a:t>Structured versus unstructured data</a:t>
            </a:r>
          </a:p>
          <a:p>
            <a:pPr lvl="1"/>
            <a:r>
              <a:rPr lang="en-US">
                <a:solidFill>
                  <a:srgbClr val="FF3300"/>
                </a:solidFill>
              </a:rPr>
              <a:t>Structured data: </a:t>
            </a:r>
            <a:r>
              <a:rPr lang="en-US"/>
              <a:t>in databases</a:t>
            </a:r>
          </a:p>
          <a:p>
            <a:pPr lvl="1"/>
            <a:r>
              <a:rPr lang="en-US">
                <a:solidFill>
                  <a:srgbClr val="FF3300"/>
                </a:solidFill>
              </a:rPr>
              <a:t>Unstructured data:</a:t>
            </a:r>
            <a:r>
              <a:rPr lang="en-US"/>
              <a:t> Word documents, PDF files, text excerpts, XML files, and so on</a:t>
            </a:r>
          </a:p>
          <a:p>
            <a:r>
              <a:rPr lang="en-US"/>
              <a:t>Text mining – first, impose structure to the data, then mined the structured data. </a:t>
            </a:r>
          </a:p>
        </p:txBody>
      </p:sp>
    </p:spTree>
    <p:extLst>
      <p:ext uri="{BB962C8B-B14F-4D97-AF65-F5344CB8AC3E}">
        <p14:creationId xmlns:p14="http://schemas.microsoft.com/office/powerpoint/2010/main" val="2736209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090"/>
          </a:xfrm>
        </p:spPr>
        <p:txBody>
          <a:bodyPr/>
          <a:lstStyle/>
          <a:p>
            <a:r>
              <a:rPr lang="en-US"/>
              <a:t>Text Mining Concepts</a:t>
            </a:r>
          </a:p>
        </p:txBody>
      </p:sp>
      <p:sp>
        <p:nvSpPr>
          <p:cNvPr id="3" name="Content Placeholder 2"/>
          <p:cNvSpPr>
            <a:spLocks noGrp="1"/>
          </p:cNvSpPr>
          <p:nvPr>
            <p:ph idx="1"/>
          </p:nvPr>
        </p:nvSpPr>
        <p:spPr>
          <a:xfrm>
            <a:off x="457200" y="980728"/>
            <a:ext cx="8382000" cy="4248472"/>
          </a:xfrm>
        </p:spPr>
        <p:txBody>
          <a:bodyPr/>
          <a:lstStyle/>
          <a:p>
            <a:r>
              <a:rPr lang="en-US" sz="2800"/>
              <a:t>Benefits of text mining are obvious, especially in text-rich data environments</a:t>
            </a:r>
          </a:p>
          <a:p>
            <a:pPr lvl="1"/>
            <a:r>
              <a:rPr lang="en-US" sz="2400"/>
              <a:t>e.g., law (court orders), academic research (research articles), finance (quarterly reports), medicine (discharge summaries), biology (molecular interactions), technology (patent files), marketing (customer comments), </a:t>
            </a:r>
            <a:r>
              <a:rPr lang="en-US" sz="2400">
                <a:hlinkClick r:id="rId3"/>
              </a:rPr>
              <a:t>Sentiments</a:t>
            </a:r>
            <a:r>
              <a:rPr lang="en-US" sz="2400"/>
              <a:t> etc.  </a:t>
            </a:r>
          </a:p>
          <a:p>
            <a:r>
              <a:rPr lang="en-US" sz="2800"/>
              <a:t>Electronic communication records (e.g., Email)</a:t>
            </a:r>
          </a:p>
          <a:p>
            <a:pPr lvl="1"/>
            <a:r>
              <a:rPr lang="en-US" sz="2400"/>
              <a:t>Spam filtering</a:t>
            </a:r>
          </a:p>
          <a:p>
            <a:pPr lvl="1"/>
            <a:r>
              <a:rPr lang="en-US" sz="2400"/>
              <a:t>Email prioritization and categorization</a:t>
            </a:r>
          </a:p>
          <a:p>
            <a:pPr lvl="1"/>
            <a:r>
              <a:rPr lang="en-US" sz="2400"/>
              <a:t>Automatic response generation</a:t>
            </a:r>
          </a:p>
        </p:txBody>
      </p:sp>
    </p:spTree>
    <p:extLst>
      <p:ext uri="{BB962C8B-B14F-4D97-AF65-F5344CB8AC3E}">
        <p14:creationId xmlns:p14="http://schemas.microsoft.com/office/powerpoint/2010/main" val="22996792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Text Mining Application Area</a:t>
            </a:r>
          </a:p>
        </p:txBody>
      </p:sp>
      <p:sp>
        <p:nvSpPr>
          <p:cNvPr id="3" name="Content Placeholder 2"/>
          <p:cNvSpPr>
            <a:spLocks noGrp="1"/>
          </p:cNvSpPr>
          <p:nvPr>
            <p:ph idx="1"/>
          </p:nvPr>
        </p:nvSpPr>
        <p:spPr/>
        <p:txBody>
          <a:bodyPr/>
          <a:lstStyle/>
          <a:p>
            <a:r>
              <a:rPr lang="en-US"/>
              <a:t>Information extraction</a:t>
            </a:r>
          </a:p>
          <a:p>
            <a:r>
              <a:rPr lang="en-US"/>
              <a:t>Topic tracking</a:t>
            </a:r>
          </a:p>
          <a:p>
            <a:r>
              <a:rPr lang="en-US"/>
              <a:t>Summarization</a:t>
            </a:r>
          </a:p>
          <a:p>
            <a:r>
              <a:rPr lang="en-US"/>
              <a:t>Categorization</a:t>
            </a:r>
          </a:p>
          <a:p>
            <a:r>
              <a:rPr lang="en-US"/>
              <a:t>Clustering</a:t>
            </a:r>
          </a:p>
          <a:p>
            <a:r>
              <a:rPr lang="en-US"/>
              <a:t>Concept linking</a:t>
            </a:r>
          </a:p>
          <a:p>
            <a:r>
              <a:rPr lang="en-US"/>
              <a:t>Question answering</a:t>
            </a:r>
          </a:p>
        </p:txBody>
      </p:sp>
      <p:pic>
        <p:nvPicPr>
          <p:cNvPr id="3074" name="Picture 2" descr="http://infospace.ischool.syr.edu/files/2013/04/textmining.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76800" y="2362200"/>
            <a:ext cx="3454400" cy="2590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1622025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Text Mining Terminology</a:t>
            </a:r>
          </a:p>
        </p:txBody>
      </p:sp>
      <p:sp>
        <p:nvSpPr>
          <p:cNvPr id="3" name="Content Placeholder 2"/>
          <p:cNvSpPr>
            <a:spLocks noGrp="1"/>
          </p:cNvSpPr>
          <p:nvPr>
            <p:ph idx="1"/>
          </p:nvPr>
        </p:nvSpPr>
        <p:spPr/>
        <p:txBody>
          <a:bodyPr>
            <a:normAutofit fontScale="92500" lnSpcReduction="20000"/>
          </a:bodyPr>
          <a:lstStyle/>
          <a:p>
            <a:r>
              <a:rPr lang="en-US"/>
              <a:t>Unstructured or semi-structured data</a:t>
            </a:r>
          </a:p>
          <a:p>
            <a:r>
              <a:rPr lang="en-US"/>
              <a:t>Corpus (and corpora)</a:t>
            </a:r>
          </a:p>
          <a:p>
            <a:r>
              <a:rPr lang="en-US"/>
              <a:t>Terms</a:t>
            </a:r>
          </a:p>
          <a:p>
            <a:r>
              <a:rPr lang="en-US"/>
              <a:t>Concepts</a:t>
            </a:r>
          </a:p>
          <a:p>
            <a:r>
              <a:rPr lang="en-US"/>
              <a:t>Stemming</a:t>
            </a:r>
          </a:p>
          <a:p>
            <a:r>
              <a:rPr lang="en-US"/>
              <a:t>Stop words (and include words)</a:t>
            </a:r>
          </a:p>
          <a:p>
            <a:r>
              <a:rPr lang="en-US"/>
              <a:t>Synonyms (and polysemes)</a:t>
            </a:r>
          </a:p>
          <a:p>
            <a:r>
              <a:rPr lang="en-US"/>
              <a:t>Tokenizing</a:t>
            </a:r>
          </a:p>
        </p:txBody>
      </p:sp>
    </p:spTree>
    <p:extLst>
      <p:ext uri="{BB962C8B-B14F-4D97-AF65-F5344CB8AC3E}">
        <p14:creationId xmlns:p14="http://schemas.microsoft.com/office/powerpoint/2010/main" val="23640377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Text Mining Terminology</a:t>
            </a:r>
          </a:p>
        </p:txBody>
      </p:sp>
      <p:sp>
        <p:nvSpPr>
          <p:cNvPr id="3" name="Content Placeholder 2"/>
          <p:cNvSpPr>
            <a:spLocks noGrp="1"/>
          </p:cNvSpPr>
          <p:nvPr>
            <p:ph idx="1"/>
          </p:nvPr>
        </p:nvSpPr>
        <p:spPr>
          <a:xfrm>
            <a:off x="762000" y="1124744"/>
            <a:ext cx="7924800" cy="4800600"/>
          </a:xfrm>
        </p:spPr>
        <p:txBody>
          <a:bodyPr>
            <a:normAutofit/>
          </a:bodyPr>
          <a:lstStyle/>
          <a:p>
            <a:r>
              <a:rPr lang="en-US"/>
              <a:t>Term dictionary</a:t>
            </a:r>
          </a:p>
          <a:p>
            <a:r>
              <a:rPr lang="en-US"/>
              <a:t>Word frequency</a:t>
            </a:r>
          </a:p>
          <a:p>
            <a:r>
              <a:rPr lang="en-US"/>
              <a:t>Part-of-speech tagging</a:t>
            </a:r>
          </a:p>
          <a:p>
            <a:r>
              <a:rPr lang="en-US"/>
              <a:t>Morphology</a:t>
            </a:r>
          </a:p>
          <a:p>
            <a:r>
              <a:rPr lang="en-US"/>
              <a:t>Term-by-document matrix</a:t>
            </a:r>
          </a:p>
          <a:p>
            <a:pPr lvl="1"/>
            <a:r>
              <a:rPr lang="en-US"/>
              <a:t>Occurrence matrix</a:t>
            </a:r>
          </a:p>
          <a:p>
            <a:r>
              <a:rPr lang="en-US"/>
              <a:t>Singular value decomposition</a:t>
            </a:r>
          </a:p>
          <a:p>
            <a:pPr lvl="1"/>
            <a:r>
              <a:rPr lang="en-US"/>
              <a:t>Latent semantic indexing</a:t>
            </a:r>
          </a:p>
        </p:txBody>
      </p:sp>
    </p:spTree>
    <p:extLst>
      <p:ext uri="{BB962C8B-B14F-4D97-AF65-F5344CB8AC3E}">
        <p14:creationId xmlns:p14="http://schemas.microsoft.com/office/powerpoint/2010/main" val="251509895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4848" y="0"/>
            <a:ext cx="8229600" cy="1143000"/>
          </a:xfrm>
        </p:spPr>
        <p:txBody>
          <a:bodyPr/>
          <a:lstStyle/>
          <a:p>
            <a:r>
              <a:rPr lang="en-US" sz="4000"/>
              <a:t>Natural Language Processing (NLP)</a:t>
            </a:r>
          </a:p>
        </p:txBody>
      </p:sp>
      <p:sp>
        <p:nvSpPr>
          <p:cNvPr id="3" name="Content Placeholder 2"/>
          <p:cNvSpPr>
            <a:spLocks noGrp="1"/>
          </p:cNvSpPr>
          <p:nvPr>
            <p:ph idx="1"/>
          </p:nvPr>
        </p:nvSpPr>
        <p:spPr>
          <a:xfrm>
            <a:off x="0" y="1028700"/>
            <a:ext cx="9144000" cy="4800600"/>
          </a:xfrm>
        </p:spPr>
        <p:txBody>
          <a:bodyPr/>
          <a:lstStyle/>
          <a:p>
            <a:r>
              <a:rPr lang="en-US" sz="2800"/>
              <a:t>Challenges in NLP</a:t>
            </a:r>
          </a:p>
          <a:p>
            <a:pPr lvl="1"/>
            <a:r>
              <a:rPr lang="en-US" sz="2400"/>
              <a:t>Part-of-speech tagging	</a:t>
            </a:r>
          </a:p>
          <a:p>
            <a:pPr lvl="1"/>
            <a:r>
              <a:rPr lang="en-US" sz="2400"/>
              <a:t>Text segmentation</a:t>
            </a:r>
          </a:p>
          <a:p>
            <a:pPr lvl="1"/>
            <a:r>
              <a:rPr lang="en-US" sz="2400"/>
              <a:t>Word sense disambiguation	</a:t>
            </a:r>
          </a:p>
          <a:p>
            <a:pPr lvl="1"/>
            <a:r>
              <a:rPr lang="en-US" sz="2400"/>
              <a:t>Syntax ambiguity</a:t>
            </a:r>
          </a:p>
          <a:p>
            <a:pPr lvl="1"/>
            <a:r>
              <a:rPr lang="en-US" sz="2400"/>
              <a:t>Imperfect or irregular input</a:t>
            </a:r>
          </a:p>
          <a:p>
            <a:pPr lvl="1"/>
            <a:r>
              <a:rPr lang="en-US" sz="2400"/>
              <a:t>Speech acts</a:t>
            </a:r>
          </a:p>
          <a:p>
            <a:pPr lvl="4"/>
            <a:endParaRPr lang="en-US" sz="1000"/>
          </a:p>
          <a:p>
            <a:r>
              <a:rPr lang="en-US" sz="2800"/>
              <a:t>Dream of AI community </a:t>
            </a:r>
          </a:p>
          <a:p>
            <a:pPr lvl="1"/>
            <a:r>
              <a:rPr lang="en-US" sz="2400"/>
              <a:t>to have algorithms that are capable of automatically reading and obtaining knowledge from text</a:t>
            </a:r>
          </a:p>
        </p:txBody>
      </p:sp>
    </p:spTree>
    <p:extLst>
      <p:ext uri="{BB962C8B-B14F-4D97-AF65-F5344CB8AC3E}">
        <p14:creationId xmlns:p14="http://schemas.microsoft.com/office/powerpoint/2010/main" val="18797863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62000" y="764704"/>
            <a:ext cx="8153400" cy="5636096"/>
          </a:xfrm>
        </p:spPr>
        <p:txBody>
          <a:bodyPr/>
          <a:lstStyle/>
          <a:p>
            <a:r>
              <a:rPr lang="en-GB" sz="2400"/>
              <a:t>Today’s natural language processing systems can </a:t>
            </a:r>
            <a:r>
              <a:rPr lang="en-GB" sz="2400" err="1"/>
              <a:t>analyze</a:t>
            </a:r>
            <a:r>
              <a:rPr lang="en-GB" sz="2400"/>
              <a:t> unlimited amounts of text-based data without fatigue and in a consistent, unbiased manner. </a:t>
            </a:r>
          </a:p>
          <a:p>
            <a:r>
              <a:rPr lang="en-GB" sz="2400"/>
              <a:t>They can understand concepts within complex contexts and decipher ambiguities of language to extract key facts and relationships or provide summaries.</a:t>
            </a:r>
          </a:p>
          <a:p>
            <a:r>
              <a:rPr lang="en-GB" sz="2400"/>
              <a:t> Given the huge quantity of unstructured data that is produced every day, from electronic health records (EHRs) to social media posts, this form of automation has become critical to analysing text-based data efficiently.</a:t>
            </a:r>
            <a:endParaRPr lang="en-US" sz="2400"/>
          </a:p>
        </p:txBody>
      </p:sp>
    </p:spTree>
    <p:extLst>
      <p:ext uri="{BB962C8B-B14F-4D97-AF65-F5344CB8AC3E}">
        <p14:creationId xmlns:p14="http://schemas.microsoft.com/office/powerpoint/2010/main" val="353685845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a:t>Application case</a:t>
            </a:r>
            <a:endParaRPr lang="en-US">
              <a:solidFill>
                <a:srgbClr val="0000CC"/>
              </a:solidFill>
            </a:endParaRPr>
          </a:p>
        </p:txBody>
      </p:sp>
      <p:sp>
        <p:nvSpPr>
          <p:cNvPr id="3" name="Content Placeholder 2"/>
          <p:cNvSpPr>
            <a:spLocks noGrp="1"/>
          </p:cNvSpPr>
          <p:nvPr>
            <p:ph idx="1"/>
          </p:nvPr>
        </p:nvSpPr>
        <p:spPr/>
        <p:txBody>
          <a:bodyPr>
            <a:normAutofit fontScale="85000" lnSpcReduction="20000"/>
          </a:bodyPr>
          <a:lstStyle/>
          <a:p>
            <a:pPr marL="0" indent="0">
              <a:buNone/>
            </a:pPr>
            <a:r>
              <a:rPr lang="en-US" sz="3800">
                <a:solidFill>
                  <a:srgbClr val="F85E08"/>
                </a:solidFill>
                <a:effectLst>
                  <a:outerShdw blurRad="38100" dist="38100" dir="2700000" algn="tl">
                    <a:srgbClr val="000000">
                      <a:alpha val="43137"/>
                    </a:srgbClr>
                  </a:outerShdw>
                </a:effectLst>
              </a:rPr>
              <a:t>Text Mining Improves Hong Kong Government’s Ability to Anticipate and Address Public Complaints</a:t>
            </a:r>
          </a:p>
          <a:p>
            <a:pPr marL="0" indent="0">
              <a:buNone/>
            </a:pPr>
            <a:endParaRPr lang="en-US" sz="3800">
              <a:solidFill>
                <a:srgbClr val="F85E08"/>
              </a:solidFill>
              <a:effectLst>
                <a:outerShdw blurRad="38100" dist="38100" dir="2700000" algn="tl">
                  <a:srgbClr val="000000">
                    <a:alpha val="43137"/>
                  </a:srgbClr>
                </a:outerShdw>
              </a:effectLst>
            </a:endParaRPr>
          </a:p>
          <a:p>
            <a:pPr marL="0" indent="0">
              <a:buNone/>
            </a:pPr>
            <a:r>
              <a:rPr lang="en-US" sz="3500" u="sng">
                <a:solidFill>
                  <a:srgbClr val="F85E08"/>
                </a:solidFill>
                <a:effectLst>
                  <a:outerShdw blurRad="38100" dist="38100" dir="2700000" algn="tl">
                    <a:srgbClr val="000000">
                      <a:alpha val="43137"/>
                    </a:srgbClr>
                  </a:outerShdw>
                </a:effectLst>
              </a:rPr>
              <a:t>Questions for Discussion</a:t>
            </a:r>
          </a:p>
          <a:p>
            <a:pPr marL="514350" indent="-514350">
              <a:buSzPct val="80000"/>
              <a:buFont typeface="+mj-lt"/>
              <a:buAutoNum type="arabicPeriod"/>
            </a:pPr>
            <a:r>
              <a:rPr lang="en-US"/>
              <a:t>How did the Hong Kong government use text mining to better serve its constituents?</a:t>
            </a:r>
          </a:p>
          <a:p>
            <a:pPr marL="514350" indent="-514350">
              <a:buSzPct val="80000"/>
              <a:buFont typeface="+mj-lt"/>
              <a:buAutoNum type="arabicPeriod"/>
            </a:pPr>
            <a:r>
              <a:rPr lang="en-US"/>
              <a:t>What were the challenges, the proposed solution, and the obtained results?</a:t>
            </a:r>
          </a:p>
          <a:p>
            <a:endParaRPr lang="en-US"/>
          </a:p>
        </p:txBody>
      </p:sp>
    </p:spTree>
    <p:extLst>
      <p:ext uri="{BB962C8B-B14F-4D97-AF65-F5344CB8AC3E}">
        <p14:creationId xmlns:p14="http://schemas.microsoft.com/office/powerpoint/2010/main" val="170005955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Text, letter&#10;&#10;Description automatically generated">
            <a:extLst>
              <a:ext uri="{FF2B5EF4-FFF2-40B4-BE49-F238E27FC236}">
                <a16:creationId xmlns:a16="http://schemas.microsoft.com/office/drawing/2014/main" id="{9C36B9B1-1862-9344-9C23-53C16C03EFFD}"/>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57200" y="188640"/>
            <a:ext cx="8229600" cy="5180982"/>
          </a:xfrm>
        </p:spPr>
      </p:pic>
    </p:spTree>
    <p:extLst>
      <p:ext uri="{BB962C8B-B14F-4D97-AF65-F5344CB8AC3E}">
        <p14:creationId xmlns:p14="http://schemas.microsoft.com/office/powerpoint/2010/main" val="134793244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8055AD5-CD6C-9EE5-2C59-0DC3DC558151}"/>
              </a:ext>
            </a:extLst>
          </p:cNvPr>
          <p:cNvSpPr>
            <a:spLocks noGrp="1"/>
          </p:cNvSpPr>
          <p:nvPr>
            <p:ph idx="1"/>
          </p:nvPr>
        </p:nvSpPr>
        <p:spPr>
          <a:xfrm>
            <a:off x="251520" y="116632"/>
            <a:ext cx="4536504" cy="5112568"/>
          </a:xfrm>
        </p:spPr>
        <p:txBody>
          <a:bodyPr/>
          <a:lstStyle/>
          <a:p>
            <a:pPr marL="0" indent="0">
              <a:buNone/>
            </a:pPr>
            <a:r>
              <a:rPr lang="en-GB" sz="1200">
                <a:effectLst/>
                <a:latin typeface="Times New Roman" panose="02020603050405020304" pitchFamily="18" charset="0"/>
                <a:ea typeface="Times New Roman" panose="02020603050405020304" pitchFamily="18" charset="0"/>
              </a:rPr>
              <a:t>The Hong Kong government has leveraged </a:t>
            </a:r>
            <a:r>
              <a:rPr lang="en-GB" sz="1200" b="1">
                <a:effectLst/>
                <a:latin typeface="Times New Roman" panose="02020603050405020304" pitchFamily="18" charset="0"/>
                <a:ea typeface="Times New Roman" panose="02020603050405020304" pitchFamily="18" charset="0"/>
              </a:rPr>
              <a:t>text mining</a:t>
            </a:r>
            <a:r>
              <a:rPr lang="en-GB" sz="1200">
                <a:effectLst/>
                <a:latin typeface="Times New Roman" panose="02020603050405020304" pitchFamily="18" charset="0"/>
                <a:ea typeface="Times New Roman" panose="02020603050405020304" pitchFamily="18" charset="0"/>
              </a:rPr>
              <a:t> and </a:t>
            </a:r>
            <a:r>
              <a:rPr lang="en-GB" sz="1200" b="1">
                <a:effectLst/>
                <a:latin typeface="Times New Roman" panose="02020603050405020304" pitchFamily="18" charset="0"/>
                <a:ea typeface="Times New Roman" panose="02020603050405020304" pitchFamily="18" charset="0"/>
              </a:rPr>
              <a:t>big data analytics</a:t>
            </a:r>
            <a:r>
              <a:rPr lang="en-GB" sz="1200">
                <a:effectLst/>
                <a:latin typeface="Times New Roman" panose="02020603050405020304" pitchFamily="18" charset="0"/>
                <a:ea typeface="Times New Roman" panose="02020603050405020304" pitchFamily="18" charset="0"/>
              </a:rPr>
              <a:t> to enhance its ability to anticipate and address public complaints, improving governance and service delivery. They applied technology (BI)</a:t>
            </a:r>
          </a:p>
          <a:p>
            <a:pPr marL="0" indent="0">
              <a:buNone/>
            </a:pPr>
            <a:r>
              <a:rPr lang="en-GB" sz="1200" b="1">
                <a:effectLst/>
                <a:latin typeface="Times New Roman" panose="02020603050405020304" pitchFamily="18" charset="0"/>
                <a:ea typeface="Times New Roman" panose="02020603050405020304" pitchFamily="18" charset="0"/>
              </a:rPr>
              <a:t>1. Analyzing Public Feedback from Multiple Channels</a:t>
            </a:r>
            <a:endParaRPr lang="en-GB" sz="1200">
              <a:effectLst/>
              <a:latin typeface="Times New Roman" panose="02020603050405020304" pitchFamily="18" charset="0"/>
              <a:ea typeface="Times New Roman" panose="02020603050405020304" pitchFamily="18" charset="0"/>
            </a:endParaRPr>
          </a:p>
          <a:p>
            <a:r>
              <a:rPr lang="en-GB" sz="1200">
                <a:effectLst/>
                <a:latin typeface="Times New Roman" panose="02020603050405020304" pitchFamily="18" charset="0"/>
                <a:ea typeface="Times New Roman" panose="02020603050405020304" pitchFamily="18" charset="0"/>
              </a:rPr>
              <a:t>The government collected and processed large volumes of unstructured text data from:</a:t>
            </a:r>
          </a:p>
          <a:p>
            <a:pPr marL="342900" lvl="0" indent="-342900">
              <a:buSzPts val="1000"/>
              <a:buFont typeface="Symbol" panose="05050102010706020507" pitchFamily="18" charset="2"/>
              <a:buChar char=""/>
              <a:tabLst>
                <a:tab pos="457200" algn="l"/>
              </a:tabLst>
            </a:pPr>
            <a:r>
              <a:rPr lang="en-GB" sz="1200" b="1">
                <a:effectLst/>
                <a:latin typeface="Times New Roman" panose="02020603050405020304" pitchFamily="18" charset="0"/>
                <a:ea typeface="Times New Roman" panose="02020603050405020304" pitchFamily="18" charset="0"/>
              </a:rPr>
              <a:t>Social media</a:t>
            </a:r>
            <a:r>
              <a:rPr lang="en-GB" sz="1200">
                <a:effectLst/>
                <a:latin typeface="Times New Roman" panose="02020603050405020304" pitchFamily="18" charset="0"/>
                <a:ea typeface="Times New Roman" panose="02020603050405020304" pitchFamily="18" charset="0"/>
              </a:rPr>
              <a:t> (Facebook, Twitter, forums like LIHKG)</a:t>
            </a:r>
          </a:p>
          <a:p>
            <a:pPr marL="342900" lvl="0" indent="-342900">
              <a:buSzPts val="1000"/>
              <a:buFont typeface="Symbol" panose="05050102010706020507" pitchFamily="18" charset="2"/>
              <a:buChar char=""/>
              <a:tabLst>
                <a:tab pos="457200" algn="l"/>
              </a:tabLst>
            </a:pPr>
            <a:r>
              <a:rPr lang="en-GB" sz="1200" b="1">
                <a:effectLst/>
                <a:latin typeface="Times New Roman" panose="02020603050405020304" pitchFamily="18" charset="0"/>
                <a:ea typeface="Times New Roman" panose="02020603050405020304" pitchFamily="18" charset="0"/>
              </a:rPr>
              <a:t>Government hotlines</a:t>
            </a:r>
            <a:r>
              <a:rPr lang="en-GB" sz="1200">
                <a:effectLst/>
                <a:latin typeface="Times New Roman" panose="02020603050405020304" pitchFamily="18" charset="0"/>
                <a:ea typeface="Times New Roman" panose="02020603050405020304" pitchFamily="18" charset="0"/>
              </a:rPr>
              <a:t> (1823 Citizen’s Easy Link)</a:t>
            </a:r>
          </a:p>
          <a:p>
            <a:pPr marL="342900" lvl="0" indent="-342900">
              <a:buSzPts val="1000"/>
              <a:buFont typeface="Symbol" panose="05050102010706020507" pitchFamily="18" charset="2"/>
              <a:buChar char=""/>
              <a:tabLst>
                <a:tab pos="457200" algn="l"/>
              </a:tabLst>
            </a:pPr>
            <a:r>
              <a:rPr lang="en-GB" sz="1200" b="1">
                <a:effectLst/>
                <a:latin typeface="Times New Roman" panose="02020603050405020304" pitchFamily="18" charset="0"/>
                <a:ea typeface="Times New Roman" panose="02020603050405020304" pitchFamily="18" charset="0"/>
              </a:rPr>
              <a:t>Emails and official complaints</a:t>
            </a:r>
            <a:endParaRPr lang="en-GB" sz="1200">
              <a:effectLst/>
              <a:latin typeface="Times New Roman" panose="02020603050405020304" pitchFamily="18" charset="0"/>
              <a:ea typeface="Times New Roman" panose="02020603050405020304" pitchFamily="18" charset="0"/>
            </a:endParaRPr>
          </a:p>
          <a:p>
            <a:pPr marL="342900" lvl="0" indent="-342900">
              <a:buSzPts val="1000"/>
              <a:buFont typeface="Symbol" panose="05050102010706020507" pitchFamily="18" charset="2"/>
              <a:buChar char=""/>
              <a:tabLst>
                <a:tab pos="457200" algn="l"/>
              </a:tabLst>
            </a:pPr>
            <a:r>
              <a:rPr lang="en-GB" sz="1200" b="1">
                <a:effectLst/>
                <a:latin typeface="Times New Roman" panose="02020603050405020304" pitchFamily="18" charset="0"/>
                <a:ea typeface="Times New Roman" panose="02020603050405020304" pitchFamily="18" charset="0"/>
              </a:rPr>
              <a:t>Legislative Council (LegCo) meeting records</a:t>
            </a:r>
            <a:endParaRPr lang="en-GB" sz="1200">
              <a:effectLst/>
              <a:latin typeface="Times New Roman" panose="02020603050405020304" pitchFamily="18" charset="0"/>
              <a:ea typeface="Times New Roman" panose="02020603050405020304" pitchFamily="18" charset="0"/>
            </a:endParaRPr>
          </a:p>
          <a:p>
            <a:pPr marL="342900" lvl="0" indent="-342900">
              <a:buSzPts val="1000"/>
              <a:buFont typeface="Symbol" panose="05050102010706020507" pitchFamily="18" charset="2"/>
              <a:buChar char=""/>
              <a:tabLst>
                <a:tab pos="457200" algn="l"/>
              </a:tabLst>
            </a:pPr>
            <a:r>
              <a:rPr lang="en-GB" sz="1200" b="1">
                <a:effectLst/>
                <a:latin typeface="Times New Roman" panose="02020603050405020304" pitchFamily="18" charset="0"/>
                <a:ea typeface="Times New Roman" panose="02020603050405020304" pitchFamily="18" charset="0"/>
              </a:rPr>
              <a:t>News articles and public forums</a:t>
            </a:r>
            <a:endParaRPr lang="en-GB" sz="1200">
              <a:effectLst/>
              <a:latin typeface="Times New Roman" panose="02020603050405020304" pitchFamily="18" charset="0"/>
              <a:ea typeface="Times New Roman" panose="02020603050405020304" pitchFamily="18" charset="0"/>
            </a:endParaRPr>
          </a:p>
          <a:p>
            <a:r>
              <a:rPr lang="en-GB" sz="1200">
                <a:effectLst/>
                <a:latin typeface="Times New Roman" panose="02020603050405020304" pitchFamily="18" charset="0"/>
                <a:ea typeface="Times New Roman" panose="02020603050405020304" pitchFamily="18" charset="0"/>
              </a:rPr>
              <a:t>Using </a:t>
            </a:r>
            <a:r>
              <a:rPr lang="en-GB" sz="1200" b="1">
                <a:effectLst/>
                <a:latin typeface="Times New Roman" panose="02020603050405020304" pitchFamily="18" charset="0"/>
                <a:ea typeface="Times New Roman" panose="02020603050405020304" pitchFamily="18" charset="0"/>
              </a:rPr>
              <a:t>natural language processing (NLP)</a:t>
            </a:r>
            <a:r>
              <a:rPr lang="en-GB" sz="1200">
                <a:effectLst/>
                <a:latin typeface="Times New Roman" panose="02020603050405020304" pitchFamily="18" charset="0"/>
                <a:ea typeface="Times New Roman" panose="02020603050405020304" pitchFamily="18" charset="0"/>
              </a:rPr>
              <a:t>, they categorized sentiments (positive, negative, neutral) and identified trending issues.</a:t>
            </a:r>
          </a:p>
          <a:p>
            <a:r>
              <a:rPr lang="en-GB" sz="1200" b="1">
                <a:effectLst/>
                <a:latin typeface="Times New Roman" panose="02020603050405020304" pitchFamily="18" charset="0"/>
                <a:ea typeface="Times New Roman" panose="02020603050405020304" pitchFamily="18" charset="0"/>
              </a:rPr>
              <a:t>2. Identifying Emerging Issues Before They Escalate</a:t>
            </a:r>
            <a:endParaRPr lang="en-GB" sz="1200">
              <a:effectLst/>
              <a:latin typeface="Times New Roman" panose="02020603050405020304" pitchFamily="18" charset="0"/>
              <a:ea typeface="Times New Roman" panose="02020603050405020304" pitchFamily="18" charset="0"/>
            </a:endParaRPr>
          </a:p>
          <a:p>
            <a:r>
              <a:rPr lang="en-GB" sz="1200">
                <a:effectLst/>
                <a:latin typeface="Times New Roman" panose="02020603050405020304" pitchFamily="18" charset="0"/>
                <a:ea typeface="Times New Roman" panose="02020603050405020304" pitchFamily="18" charset="0"/>
              </a:rPr>
              <a:t>By applying </a:t>
            </a:r>
            <a:r>
              <a:rPr lang="en-GB" sz="1200" b="1">
                <a:effectLst/>
                <a:latin typeface="Times New Roman" panose="02020603050405020304" pitchFamily="18" charset="0"/>
                <a:ea typeface="Times New Roman" panose="02020603050405020304" pitchFamily="18" charset="0"/>
              </a:rPr>
              <a:t>topic </a:t>
            </a:r>
            <a:r>
              <a:rPr lang="en-GB" sz="1200" b="1" err="1">
                <a:effectLst/>
                <a:latin typeface="Times New Roman" panose="02020603050405020304" pitchFamily="18" charset="0"/>
                <a:ea typeface="Times New Roman" panose="02020603050405020304" pitchFamily="18" charset="0"/>
              </a:rPr>
              <a:t>modeling</a:t>
            </a:r>
            <a:r>
              <a:rPr lang="en-GB" sz="1200">
                <a:effectLst/>
                <a:latin typeface="Times New Roman" panose="02020603050405020304" pitchFamily="18" charset="0"/>
                <a:ea typeface="Times New Roman" panose="02020603050405020304" pitchFamily="18" charset="0"/>
              </a:rPr>
              <a:t> and </a:t>
            </a:r>
            <a:r>
              <a:rPr lang="en-GB" sz="1200" b="1">
                <a:effectLst/>
                <a:latin typeface="Times New Roman" panose="02020603050405020304" pitchFamily="18" charset="0"/>
                <a:ea typeface="Times New Roman" panose="02020603050405020304" pitchFamily="18" charset="0"/>
              </a:rPr>
              <a:t>keyword extraction</a:t>
            </a:r>
            <a:r>
              <a:rPr lang="en-GB" sz="1200">
                <a:effectLst/>
                <a:latin typeface="Times New Roman" panose="02020603050405020304" pitchFamily="18" charset="0"/>
                <a:ea typeface="Times New Roman" panose="02020603050405020304" pitchFamily="18" charset="0"/>
              </a:rPr>
              <a:t>, the government detected recurring complaints, such as:</a:t>
            </a:r>
          </a:p>
          <a:p>
            <a:pPr marL="342900" lvl="0" indent="-342900">
              <a:buSzPts val="1000"/>
              <a:buFont typeface="Symbol" panose="05050102010706020507" pitchFamily="18" charset="2"/>
              <a:buChar char=""/>
              <a:tabLst>
                <a:tab pos="457200" algn="l"/>
              </a:tabLst>
            </a:pPr>
            <a:r>
              <a:rPr lang="en-GB" sz="1200">
                <a:effectLst/>
                <a:latin typeface="Times New Roman" panose="02020603050405020304" pitchFamily="18" charset="0"/>
                <a:ea typeface="Times New Roman" panose="02020603050405020304" pitchFamily="18" charset="0"/>
              </a:rPr>
              <a:t>Housing shortages</a:t>
            </a:r>
          </a:p>
          <a:p>
            <a:pPr marL="342900" lvl="0" indent="-342900">
              <a:buSzPts val="1000"/>
              <a:buFont typeface="Symbol" panose="05050102010706020507" pitchFamily="18" charset="2"/>
              <a:buChar char=""/>
              <a:tabLst>
                <a:tab pos="457200" algn="l"/>
              </a:tabLst>
            </a:pPr>
            <a:r>
              <a:rPr lang="en-GB" sz="1200">
                <a:effectLst/>
                <a:latin typeface="Times New Roman" panose="02020603050405020304" pitchFamily="18" charset="0"/>
                <a:ea typeface="Times New Roman" panose="02020603050405020304" pitchFamily="18" charset="0"/>
              </a:rPr>
              <a:t>Public transport inefficiencies</a:t>
            </a:r>
          </a:p>
          <a:p>
            <a:pPr marL="342900" lvl="0" indent="-342900">
              <a:buSzPts val="1000"/>
              <a:buFont typeface="Symbol" panose="05050102010706020507" pitchFamily="18" charset="2"/>
              <a:buChar char=""/>
              <a:tabLst>
                <a:tab pos="457200" algn="l"/>
              </a:tabLst>
            </a:pPr>
            <a:r>
              <a:rPr lang="en-GB" sz="1200">
                <a:effectLst/>
                <a:latin typeface="Times New Roman" panose="02020603050405020304" pitchFamily="18" charset="0"/>
                <a:ea typeface="Times New Roman" panose="02020603050405020304" pitchFamily="18" charset="0"/>
              </a:rPr>
              <a:t>Environmental concerns (e.g., waste management, air pollution)</a:t>
            </a:r>
          </a:p>
          <a:p>
            <a:pPr marL="342900" lvl="0" indent="-342900">
              <a:buSzPts val="1000"/>
              <a:buFont typeface="Symbol" panose="05050102010706020507" pitchFamily="18" charset="2"/>
              <a:buChar char=""/>
              <a:tabLst>
                <a:tab pos="457200" algn="l"/>
              </a:tabLst>
            </a:pPr>
            <a:r>
              <a:rPr lang="en-GB" sz="1200">
                <a:effectLst/>
                <a:latin typeface="Times New Roman" panose="02020603050405020304" pitchFamily="18" charset="0"/>
                <a:ea typeface="Times New Roman" panose="02020603050405020304" pitchFamily="18" charset="0"/>
              </a:rPr>
              <a:t>Healthcare system pressures</a:t>
            </a:r>
          </a:p>
          <a:p>
            <a:r>
              <a:rPr lang="en-GB" sz="1200">
                <a:effectLst/>
                <a:latin typeface="Times New Roman" panose="02020603050405020304" pitchFamily="18" charset="0"/>
                <a:ea typeface="Times New Roman" panose="02020603050405020304" pitchFamily="18" charset="0"/>
              </a:rPr>
              <a:t>This allowed for </a:t>
            </a:r>
            <a:r>
              <a:rPr lang="en-GB" sz="1200" b="1">
                <a:effectLst/>
                <a:latin typeface="Times New Roman" panose="02020603050405020304" pitchFamily="18" charset="0"/>
                <a:ea typeface="Times New Roman" panose="02020603050405020304" pitchFamily="18" charset="0"/>
              </a:rPr>
              <a:t>proactive policy adjustments</a:t>
            </a:r>
            <a:r>
              <a:rPr lang="en-GB" sz="1200">
                <a:effectLst/>
                <a:latin typeface="Times New Roman" panose="02020603050405020304" pitchFamily="18" charset="0"/>
                <a:ea typeface="Times New Roman" panose="02020603050405020304" pitchFamily="18" charset="0"/>
              </a:rPr>
              <a:t> instead of reactive measures.</a:t>
            </a:r>
          </a:p>
        </p:txBody>
      </p:sp>
      <p:sp>
        <p:nvSpPr>
          <p:cNvPr id="4" name="TextBox 3">
            <a:extLst>
              <a:ext uri="{FF2B5EF4-FFF2-40B4-BE49-F238E27FC236}">
                <a16:creationId xmlns:a16="http://schemas.microsoft.com/office/drawing/2014/main" id="{58E5CA1E-A35D-71B5-7CDE-D631045C7D6B}"/>
              </a:ext>
            </a:extLst>
          </p:cNvPr>
          <p:cNvSpPr txBox="1"/>
          <p:nvPr/>
        </p:nvSpPr>
        <p:spPr>
          <a:xfrm>
            <a:off x="4671254" y="116632"/>
            <a:ext cx="4608512" cy="5247590"/>
          </a:xfrm>
          <a:prstGeom prst="rect">
            <a:avLst/>
          </a:prstGeom>
          <a:noFill/>
        </p:spPr>
        <p:txBody>
          <a:bodyPr wrap="square" rtlCol="0">
            <a:spAutoFit/>
          </a:bodyPr>
          <a:lstStyle/>
          <a:p>
            <a:r>
              <a:rPr lang="en-GB" sz="1200" b="1">
                <a:effectLst/>
                <a:latin typeface="Times New Roman" panose="02020603050405020304" pitchFamily="18" charset="0"/>
                <a:ea typeface="Times New Roman" panose="02020603050405020304" pitchFamily="18" charset="0"/>
              </a:rPr>
              <a:t>3. Improving Public Service Delivery</a:t>
            </a:r>
            <a:endParaRPr lang="en-GB" sz="1200">
              <a:effectLst/>
              <a:latin typeface="Times New Roman" panose="02020603050405020304" pitchFamily="18" charset="0"/>
              <a:ea typeface="Times New Roman" panose="02020603050405020304" pitchFamily="18" charset="0"/>
            </a:endParaRPr>
          </a:p>
          <a:p>
            <a:pPr marL="342900" lvl="0" indent="-342900">
              <a:buSzPts val="1000"/>
              <a:buFont typeface="Symbol" panose="05050102010706020507" pitchFamily="18" charset="2"/>
              <a:buChar char=""/>
              <a:tabLst>
                <a:tab pos="457200" algn="l"/>
              </a:tabLst>
            </a:pPr>
            <a:r>
              <a:rPr lang="en-GB" sz="1200" b="1">
                <a:effectLst/>
                <a:latin typeface="Times New Roman" panose="02020603050405020304" pitchFamily="18" charset="0"/>
                <a:ea typeface="Times New Roman" panose="02020603050405020304" pitchFamily="18" charset="0"/>
              </a:rPr>
              <a:t>Customized Responses:</a:t>
            </a:r>
            <a:r>
              <a:rPr lang="en-GB" sz="1200">
                <a:effectLst/>
                <a:latin typeface="Times New Roman" panose="02020603050405020304" pitchFamily="18" charset="0"/>
                <a:ea typeface="Times New Roman" panose="02020603050405020304" pitchFamily="18" charset="0"/>
              </a:rPr>
              <a:t> Automated text analysis helped government agencies tailor responses to frequent complaints.</a:t>
            </a:r>
          </a:p>
          <a:p>
            <a:pPr marL="342900" lvl="0" indent="-342900">
              <a:buSzPts val="1000"/>
              <a:buFont typeface="Symbol" panose="05050102010706020507" pitchFamily="18" charset="2"/>
              <a:buChar char=""/>
              <a:tabLst>
                <a:tab pos="457200" algn="l"/>
              </a:tabLst>
            </a:pPr>
            <a:r>
              <a:rPr lang="en-GB" sz="1200" b="1">
                <a:effectLst/>
                <a:latin typeface="Times New Roman" panose="02020603050405020304" pitchFamily="18" charset="0"/>
                <a:ea typeface="Times New Roman" panose="02020603050405020304" pitchFamily="18" charset="0"/>
              </a:rPr>
              <a:t>Resource Allocation:</a:t>
            </a:r>
            <a:r>
              <a:rPr lang="en-GB" sz="1200">
                <a:effectLst/>
                <a:latin typeface="Times New Roman" panose="02020603050405020304" pitchFamily="18" charset="0"/>
                <a:ea typeface="Times New Roman" panose="02020603050405020304" pitchFamily="18" charset="0"/>
              </a:rPr>
              <a:t> Data-driven insights guided where to allocate resources (e.g., more staff to handle housing-related inquiries).</a:t>
            </a:r>
          </a:p>
          <a:p>
            <a:r>
              <a:rPr lang="en-GB" sz="1200" b="1">
                <a:effectLst/>
                <a:latin typeface="Times New Roman" panose="02020603050405020304" pitchFamily="18" charset="0"/>
                <a:ea typeface="Times New Roman" panose="02020603050405020304" pitchFamily="18" charset="0"/>
              </a:rPr>
              <a:t>Policy Adjustments:</a:t>
            </a:r>
            <a:r>
              <a:rPr lang="en-GB" sz="1200">
                <a:effectLst/>
                <a:latin typeface="Times New Roman" panose="02020603050405020304" pitchFamily="18" charset="0"/>
                <a:ea typeface="Times New Roman" panose="02020603050405020304" pitchFamily="18" charset="0"/>
              </a:rPr>
              <a:t> Real-time monitoring of public sentiment helped refine policies, such as adjusting public transport schedules based on commuter complaints</a:t>
            </a:r>
          </a:p>
          <a:p>
            <a:r>
              <a:rPr lang="en-GB" sz="1200" b="1">
                <a:effectLst/>
                <a:latin typeface="Times New Roman" panose="02020603050405020304" pitchFamily="18" charset="0"/>
                <a:ea typeface="Times New Roman" panose="02020603050405020304" pitchFamily="18" charset="0"/>
              </a:rPr>
              <a:t>4. Enhancing Crisis Management</a:t>
            </a:r>
            <a:endParaRPr lang="en-GB" sz="1200">
              <a:effectLst/>
              <a:latin typeface="Times New Roman" panose="02020603050405020304" pitchFamily="18" charset="0"/>
              <a:ea typeface="Times New Roman" panose="02020603050405020304" pitchFamily="18" charset="0"/>
            </a:endParaRPr>
          </a:p>
          <a:p>
            <a:r>
              <a:rPr lang="en-GB" sz="1200">
                <a:effectLst/>
                <a:latin typeface="Times New Roman" panose="02020603050405020304" pitchFamily="18" charset="0"/>
                <a:ea typeface="Times New Roman" panose="02020603050405020304" pitchFamily="18" charset="0"/>
              </a:rPr>
              <a:t>During events like </a:t>
            </a:r>
            <a:r>
              <a:rPr lang="en-GB" sz="1200" b="1">
                <a:effectLst/>
                <a:latin typeface="Times New Roman" panose="02020603050405020304" pitchFamily="18" charset="0"/>
                <a:ea typeface="Times New Roman" panose="02020603050405020304" pitchFamily="18" charset="0"/>
              </a:rPr>
              <a:t>protests, disease outbreaks (e.g., COVID-19), or natural disasters</a:t>
            </a:r>
            <a:r>
              <a:rPr lang="en-GB" sz="1200">
                <a:effectLst/>
                <a:latin typeface="Times New Roman" panose="02020603050405020304" pitchFamily="18" charset="0"/>
                <a:ea typeface="Times New Roman" panose="02020603050405020304" pitchFamily="18" charset="0"/>
              </a:rPr>
              <a:t>, text mining helped the government:</a:t>
            </a:r>
          </a:p>
          <a:p>
            <a:pPr marL="342900" lvl="0" indent="-342900">
              <a:buSzPts val="1000"/>
              <a:buFont typeface="Symbol" panose="05050102010706020507" pitchFamily="18" charset="2"/>
              <a:buChar char=""/>
              <a:tabLst>
                <a:tab pos="457200" algn="l"/>
              </a:tabLst>
            </a:pPr>
            <a:r>
              <a:rPr lang="en-GB" sz="1200">
                <a:effectLst/>
                <a:latin typeface="Times New Roman" panose="02020603050405020304" pitchFamily="18" charset="0"/>
                <a:ea typeface="Times New Roman" panose="02020603050405020304" pitchFamily="18" charset="0"/>
              </a:rPr>
              <a:t>Track misinformation and </a:t>
            </a:r>
            <a:r>
              <a:rPr lang="en-GB" sz="1200" err="1">
                <a:effectLst/>
                <a:latin typeface="Times New Roman" panose="02020603050405020304" pitchFamily="18" charset="0"/>
                <a:ea typeface="Times New Roman" panose="02020603050405020304" pitchFamily="18" charset="0"/>
              </a:rPr>
              <a:t>rumors</a:t>
            </a:r>
            <a:endParaRPr lang="en-GB" sz="1200">
              <a:effectLst/>
              <a:latin typeface="Times New Roman" panose="02020603050405020304" pitchFamily="18" charset="0"/>
              <a:ea typeface="Times New Roman" panose="02020603050405020304" pitchFamily="18" charset="0"/>
            </a:endParaRPr>
          </a:p>
          <a:p>
            <a:pPr marL="342900" lvl="0" indent="-342900">
              <a:buSzPts val="1000"/>
              <a:buFont typeface="Symbol" panose="05050102010706020507" pitchFamily="18" charset="2"/>
              <a:buChar char=""/>
              <a:tabLst>
                <a:tab pos="457200" algn="l"/>
              </a:tabLst>
            </a:pPr>
            <a:r>
              <a:rPr lang="en-GB" sz="1200">
                <a:effectLst/>
                <a:latin typeface="Times New Roman" panose="02020603050405020304" pitchFamily="18" charset="0"/>
                <a:ea typeface="Times New Roman" panose="02020603050405020304" pitchFamily="18" charset="0"/>
              </a:rPr>
              <a:t>Gauge public sentiment on containment measures</a:t>
            </a:r>
          </a:p>
          <a:p>
            <a:pPr marL="342900" lvl="0" indent="-342900">
              <a:buSzPts val="1000"/>
              <a:buFont typeface="Symbol" panose="05050102010706020507" pitchFamily="18" charset="2"/>
              <a:buChar char=""/>
              <a:tabLst>
                <a:tab pos="457200" algn="l"/>
              </a:tabLst>
            </a:pPr>
            <a:r>
              <a:rPr lang="en-GB" sz="1200">
                <a:effectLst/>
                <a:latin typeface="Times New Roman" panose="02020603050405020304" pitchFamily="18" charset="0"/>
                <a:ea typeface="Times New Roman" panose="02020603050405020304" pitchFamily="18" charset="0"/>
              </a:rPr>
              <a:t>Adjust communication strategies to reduce panic</a:t>
            </a:r>
          </a:p>
          <a:p>
            <a:r>
              <a:rPr lang="en-GB" sz="1200" b="1">
                <a:effectLst/>
                <a:latin typeface="Times New Roman" panose="02020603050405020304" pitchFamily="18" charset="0"/>
                <a:ea typeface="Times New Roman" panose="02020603050405020304" pitchFamily="18" charset="0"/>
              </a:rPr>
              <a:t>5. AI-Powered Chatbots for Faster Citizen Engagement</a:t>
            </a:r>
            <a:endParaRPr lang="en-GB" sz="1200">
              <a:effectLst/>
              <a:latin typeface="Times New Roman" panose="02020603050405020304" pitchFamily="18" charset="0"/>
              <a:ea typeface="Times New Roman" panose="02020603050405020304" pitchFamily="18" charset="0"/>
            </a:endParaRPr>
          </a:p>
          <a:p>
            <a:r>
              <a:rPr lang="en-GB" sz="1200">
                <a:effectLst/>
                <a:latin typeface="Times New Roman" panose="02020603050405020304" pitchFamily="18" charset="0"/>
                <a:ea typeface="Times New Roman" panose="02020603050405020304" pitchFamily="18" charset="0"/>
              </a:rPr>
              <a:t>The government integrated </a:t>
            </a:r>
            <a:r>
              <a:rPr lang="en-GB" sz="1200" b="1">
                <a:effectLst/>
                <a:latin typeface="Times New Roman" panose="02020603050405020304" pitchFamily="18" charset="0"/>
                <a:ea typeface="Times New Roman" panose="02020603050405020304" pitchFamily="18" charset="0"/>
              </a:rPr>
              <a:t>AI chatbots</a:t>
            </a:r>
            <a:r>
              <a:rPr lang="en-GB" sz="1200">
                <a:effectLst/>
                <a:latin typeface="Times New Roman" panose="02020603050405020304" pitchFamily="18" charset="0"/>
                <a:ea typeface="Times New Roman" panose="02020603050405020304" pitchFamily="18" charset="0"/>
              </a:rPr>
              <a:t> (e.g., on the "1823" platform) to:</a:t>
            </a:r>
          </a:p>
          <a:p>
            <a:pPr marL="342900" lvl="0" indent="-342900">
              <a:buSzPts val="1000"/>
              <a:buFont typeface="Symbol" panose="05050102010706020507" pitchFamily="18" charset="2"/>
              <a:buChar char=""/>
              <a:tabLst>
                <a:tab pos="457200" algn="l"/>
              </a:tabLst>
            </a:pPr>
            <a:r>
              <a:rPr lang="en-GB" sz="1200">
                <a:effectLst/>
                <a:latin typeface="Times New Roman" panose="02020603050405020304" pitchFamily="18" charset="0"/>
                <a:ea typeface="Times New Roman" panose="02020603050405020304" pitchFamily="18" charset="0"/>
              </a:rPr>
              <a:t>Automatically classify and route complaints</a:t>
            </a:r>
          </a:p>
          <a:p>
            <a:pPr marL="342900" lvl="0" indent="-342900">
              <a:buSzPts val="1000"/>
              <a:buFont typeface="Symbol" panose="05050102010706020507" pitchFamily="18" charset="2"/>
              <a:buChar char=""/>
              <a:tabLst>
                <a:tab pos="457200" algn="l"/>
              </a:tabLst>
            </a:pPr>
            <a:r>
              <a:rPr lang="en-GB" sz="1200">
                <a:effectLst/>
                <a:latin typeface="Times New Roman" panose="02020603050405020304" pitchFamily="18" charset="0"/>
                <a:ea typeface="Times New Roman" panose="02020603050405020304" pitchFamily="18" charset="0"/>
              </a:rPr>
              <a:t>Provide instant responses to common queries</a:t>
            </a:r>
          </a:p>
          <a:p>
            <a:pPr marL="342900" lvl="0" indent="-342900">
              <a:buSzPts val="1000"/>
              <a:buFont typeface="Symbol" panose="05050102010706020507" pitchFamily="18" charset="2"/>
              <a:buChar char=""/>
              <a:tabLst>
                <a:tab pos="457200" algn="l"/>
              </a:tabLst>
            </a:pPr>
            <a:r>
              <a:rPr lang="en-GB" sz="1200">
                <a:effectLst/>
                <a:latin typeface="Times New Roman" panose="02020603050405020304" pitchFamily="18" charset="0"/>
                <a:ea typeface="Times New Roman" panose="02020603050405020304" pitchFamily="18" charset="0"/>
              </a:rPr>
              <a:t>Reduce manual processing time</a:t>
            </a:r>
          </a:p>
          <a:p>
            <a:r>
              <a:rPr lang="en-GB" sz="1200" b="1">
                <a:effectLst/>
                <a:latin typeface="Times New Roman" panose="02020603050405020304" pitchFamily="18" charset="0"/>
                <a:ea typeface="Times New Roman" panose="02020603050405020304" pitchFamily="18" charset="0"/>
              </a:rPr>
              <a:t>Results &amp; Impact</a:t>
            </a:r>
            <a:endParaRPr lang="en-GB" sz="1200">
              <a:effectLst/>
              <a:latin typeface="Times New Roman" panose="02020603050405020304" pitchFamily="18" charset="0"/>
              <a:ea typeface="Times New Roman" panose="02020603050405020304" pitchFamily="18" charset="0"/>
            </a:endParaRPr>
          </a:p>
          <a:p>
            <a:pPr marL="342900" lvl="0" indent="-342900">
              <a:buSzPts val="1000"/>
              <a:buFont typeface="Symbol" panose="05050102010706020507" pitchFamily="18" charset="2"/>
              <a:buChar char=""/>
              <a:tabLst>
                <a:tab pos="457200" algn="l"/>
              </a:tabLst>
            </a:pPr>
            <a:r>
              <a:rPr lang="en-GB" sz="1200" b="1">
                <a:effectLst/>
                <a:latin typeface="Times New Roman" panose="02020603050405020304" pitchFamily="18" charset="0"/>
                <a:ea typeface="Times New Roman" panose="02020603050405020304" pitchFamily="18" charset="0"/>
              </a:rPr>
              <a:t>Faster response times</a:t>
            </a:r>
            <a:r>
              <a:rPr lang="en-GB" sz="1200">
                <a:effectLst/>
                <a:latin typeface="Times New Roman" panose="02020603050405020304" pitchFamily="18" charset="0"/>
                <a:ea typeface="Times New Roman" panose="02020603050405020304" pitchFamily="18" charset="0"/>
              </a:rPr>
              <a:t> to public grievances</a:t>
            </a:r>
          </a:p>
          <a:p>
            <a:pPr marL="342900" lvl="0" indent="-342900">
              <a:buSzPts val="1000"/>
              <a:buFont typeface="Symbol" panose="05050102010706020507" pitchFamily="18" charset="2"/>
              <a:buChar char=""/>
              <a:tabLst>
                <a:tab pos="457200" algn="l"/>
              </a:tabLst>
            </a:pPr>
            <a:r>
              <a:rPr lang="en-GB" sz="1200" b="1">
                <a:effectLst/>
                <a:latin typeface="Times New Roman" panose="02020603050405020304" pitchFamily="18" charset="0"/>
                <a:ea typeface="Times New Roman" panose="02020603050405020304" pitchFamily="18" charset="0"/>
              </a:rPr>
              <a:t>More data-driven policymaking</a:t>
            </a:r>
            <a:endParaRPr lang="en-GB" sz="1200">
              <a:effectLst/>
              <a:latin typeface="Times New Roman" panose="02020603050405020304" pitchFamily="18" charset="0"/>
              <a:ea typeface="Times New Roman" panose="02020603050405020304" pitchFamily="18" charset="0"/>
            </a:endParaRPr>
          </a:p>
          <a:p>
            <a:pPr marL="342900" lvl="0" indent="-342900">
              <a:buSzPts val="1000"/>
              <a:buFont typeface="Symbol" panose="05050102010706020507" pitchFamily="18" charset="2"/>
              <a:buChar char=""/>
              <a:tabLst>
                <a:tab pos="457200" algn="l"/>
              </a:tabLst>
            </a:pPr>
            <a:r>
              <a:rPr lang="en-GB" sz="1200" b="1">
                <a:effectLst/>
                <a:latin typeface="Times New Roman" panose="02020603050405020304" pitchFamily="18" charset="0"/>
                <a:ea typeface="Times New Roman" panose="02020603050405020304" pitchFamily="18" charset="0"/>
              </a:rPr>
              <a:t>Increased public satisfaction</a:t>
            </a:r>
            <a:r>
              <a:rPr lang="en-GB" sz="1200">
                <a:effectLst/>
                <a:latin typeface="Times New Roman" panose="02020603050405020304" pitchFamily="18" charset="0"/>
                <a:ea typeface="Times New Roman" panose="02020603050405020304" pitchFamily="18" charset="0"/>
              </a:rPr>
              <a:t> with government services</a:t>
            </a:r>
          </a:p>
          <a:p>
            <a:pPr marL="342900" lvl="0" indent="-342900">
              <a:buSzPts val="1000"/>
              <a:buFont typeface="Symbol" panose="05050102010706020507" pitchFamily="18" charset="2"/>
              <a:buChar char=""/>
              <a:tabLst>
                <a:tab pos="457200" algn="l"/>
              </a:tabLst>
            </a:pPr>
            <a:r>
              <a:rPr lang="en-GB" sz="1200" b="1">
                <a:effectLst/>
                <a:latin typeface="Times New Roman" panose="02020603050405020304" pitchFamily="18" charset="0"/>
                <a:ea typeface="Times New Roman" panose="02020603050405020304" pitchFamily="18" charset="0"/>
              </a:rPr>
              <a:t>Early detection of potential social unrest</a:t>
            </a:r>
            <a:endParaRPr lang="en-GB" sz="1200">
              <a:effectLst/>
              <a:latin typeface="Times New Roman" panose="02020603050405020304" pitchFamily="18" charset="0"/>
              <a:ea typeface="Times New Roman" panose="02020603050405020304" pitchFamily="18" charset="0"/>
            </a:endParaRPr>
          </a:p>
          <a:p>
            <a:r>
              <a:rPr lang="en-US" sz="1200">
                <a:effectLst/>
                <a:latin typeface="Times New Roman" panose="02020603050405020304" pitchFamily="18" charset="0"/>
                <a:ea typeface="Times New Roman" panose="02020603050405020304" pitchFamily="18" charset="0"/>
              </a:rPr>
              <a:t> </a:t>
            </a:r>
            <a:endParaRPr lang="en-GB" sz="1200">
              <a:effectLst/>
              <a:latin typeface="Times New Roman" panose="02020603050405020304" pitchFamily="18" charset="0"/>
              <a:ea typeface="Times New Roman" panose="02020603050405020304" pitchFamily="18" charset="0"/>
            </a:endParaRPr>
          </a:p>
          <a:p>
            <a:endParaRPr lang="en-GB" sz="1100"/>
          </a:p>
        </p:txBody>
      </p:sp>
    </p:spTree>
    <p:extLst>
      <p:ext uri="{BB962C8B-B14F-4D97-AF65-F5344CB8AC3E}">
        <p14:creationId xmlns:p14="http://schemas.microsoft.com/office/powerpoint/2010/main" val="399411769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D6501CF-4932-B04D-8163-2E0026BB91A5}"/>
              </a:ext>
            </a:extLst>
          </p:cNvPr>
          <p:cNvSpPr>
            <a:spLocks noGrp="1"/>
          </p:cNvSpPr>
          <p:nvPr>
            <p:ph idx="1"/>
          </p:nvPr>
        </p:nvSpPr>
        <p:spPr>
          <a:xfrm>
            <a:off x="0" y="0"/>
            <a:ext cx="9144000" cy="5157192"/>
          </a:xfrm>
        </p:spPr>
        <p:txBody>
          <a:bodyPr/>
          <a:lstStyle/>
          <a:p>
            <a:r>
              <a:rPr lang="en-US" sz="2200"/>
              <a:t>The major challenge facing the Hong Kong government was analyzing and responding to public complaints to their call center. This involves addressing answers to about 2.65 million calls and 98,000 e-mails per year. </a:t>
            </a:r>
          </a:p>
          <a:p>
            <a:r>
              <a:rPr lang="en-US" sz="2200"/>
              <a:t>Originally, they attempted to compile reports on complaint statistics for reference by government departments manually. But through ‘eyeball’ observations, it was impossible to effectively reveal new or more complex potential public issues and identify their root causes, as most of the complaints were recorded in unstructured textual format. </a:t>
            </a:r>
          </a:p>
          <a:p>
            <a:pPr marL="0" indent="0" algn="l">
              <a:buNone/>
            </a:pPr>
            <a:r>
              <a:rPr lang="en-GB" sz="1200" b="1" i="0">
                <a:solidFill>
                  <a:srgbClr val="404040"/>
                </a:solidFill>
                <a:effectLst/>
                <a:latin typeface="quote-cjk-patch"/>
              </a:rPr>
              <a:t>Other Key Challenges</a:t>
            </a:r>
            <a:endParaRPr lang="en-GB" sz="1200" b="0" i="0">
              <a:solidFill>
                <a:srgbClr val="404040"/>
              </a:solidFill>
              <a:effectLst/>
              <a:latin typeface="quote-cjk-patch"/>
            </a:endParaRPr>
          </a:p>
          <a:p>
            <a:pPr algn="l">
              <a:buFont typeface="+mj-lt"/>
              <a:buAutoNum type="arabicPeriod"/>
            </a:pPr>
            <a:r>
              <a:rPr lang="en-GB" sz="1200" b="1" i="0">
                <a:solidFill>
                  <a:srgbClr val="404040"/>
                </a:solidFill>
                <a:effectLst/>
                <a:latin typeface="quote-cjk-patch"/>
              </a:rPr>
              <a:t>Data Volume &amp; Noise</a:t>
            </a:r>
            <a:endParaRPr lang="en-GB" sz="1200" b="0" i="0">
              <a:solidFill>
                <a:srgbClr val="404040"/>
              </a:solidFill>
              <a:effectLst/>
              <a:latin typeface="quote-cjk-patch"/>
            </a:endParaRPr>
          </a:p>
          <a:p>
            <a:pPr marL="742950" lvl="1" indent="-285750" algn="l">
              <a:buFont typeface="+mj-lt"/>
              <a:buAutoNum type="arabicPeriod"/>
            </a:pPr>
            <a:r>
              <a:rPr lang="en-GB" sz="1200" b="0" i="0">
                <a:solidFill>
                  <a:srgbClr val="404040"/>
                </a:solidFill>
                <a:effectLst/>
                <a:latin typeface="quote-cjk-patch"/>
              </a:rPr>
              <a:t>Massive unstructured data from social media, emails, and hotlines made manual analysis impractical.</a:t>
            </a:r>
          </a:p>
          <a:p>
            <a:pPr marL="742950" lvl="1" indent="-285750" algn="l">
              <a:buFont typeface="+mj-lt"/>
              <a:buAutoNum type="arabicPeriod"/>
            </a:pPr>
            <a:r>
              <a:rPr lang="en-GB" sz="1200" b="0" i="0">
                <a:solidFill>
                  <a:srgbClr val="404040"/>
                </a:solidFill>
                <a:effectLst/>
                <a:latin typeface="quote-cjk-patch"/>
              </a:rPr>
              <a:t>Irrelevant or duplicate complaints (e.g., spam, repetitive queries) affected accuracy.</a:t>
            </a:r>
          </a:p>
          <a:p>
            <a:pPr algn="l">
              <a:buFont typeface="+mj-lt"/>
              <a:buAutoNum type="arabicPeriod"/>
            </a:pPr>
            <a:r>
              <a:rPr lang="en-GB" sz="1200" b="1" i="0">
                <a:solidFill>
                  <a:srgbClr val="404040"/>
                </a:solidFill>
                <a:effectLst/>
                <a:latin typeface="quote-cjk-patch"/>
              </a:rPr>
              <a:t>Language Complexity</a:t>
            </a:r>
            <a:endParaRPr lang="en-GB" sz="1200" b="0" i="0">
              <a:solidFill>
                <a:srgbClr val="404040"/>
              </a:solidFill>
              <a:effectLst/>
              <a:latin typeface="quote-cjk-patch"/>
            </a:endParaRPr>
          </a:p>
          <a:p>
            <a:pPr marL="742950" lvl="1" indent="-285750" algn="l">
              <a:buFont typeface="+mj-lt"/>
              <a:buAutoNum type="arabicPeriod"/>
            </a:pPr>
            <a:r>
              <a:rPr lang="en-GB" sz="1200" b="0" i="0">
                <a:solidFill>
                  <a:srgbClr val="404040"/>
                </a:solidFill>
                <a:effectLst/>
                <a:latin typeface="quote-cjk-patch"/>
              </a:rPr>
              <a:t>Mixed-language inputs (Cantonese, English, Mandarin) with slang, abbreviations, and informal phrasing.</a:t>
            </a:r>
          </a:p>
          <a:p>
            <a:pPr marL="742950" lvl="1" indent="-285750" algn="l">
              <a:buFont typeface="+mj-lt"/>
              <a:buAutoNum type="arabicPeriod"/>
            </a:pPr>
            <a:r>
              <a:rPr lang="en-GB" sz="1200" b="0" i="0">
                <a:solidFill>
                  <a:srgbClr val="404040"/>
                </a:solidFill>
                <a:effectLst/>
                <a:latin typeface="quote-cjk-patch"/>
              </a:rPr>
              <a:t>Sarcasm and coded language in public discourse (e.g., protest-related terms).</a:t>
            </a:r>
          </a:p>
          <a:p>
            <a:pPr algn="l">
              <a:buFont typeface="+mj-lt"/>
              <a:buAutoNum type="arabicPeriod"/>
            </a:pPr>
            <a:r>
              <a:rPr lang="en-GB" sz="1200" b="1" i="0">
                <a:solidFill>
                  <a:srgbClr val="404040"/>
                </a:solidFill>
                <a:effectLst/>
                <a:latin typeface="quote-cjk-patch"/>
              </a:rPr>
              <a:t>Real-Time Processing Needs</a:t>
            </a:r>
            <a:endParaRPr lang="en-GB" sz="1200" b="0" i="0">
              <a:solidFill>
                <a:srgbClr val="404040"/>
              </a:solidFill>
              <a:effectLst/>
              <a:latin typeface="quote-cjk-patch"/>
            </a:endParaRPr>
          </a:p>
          <a:p>
            <a:pPr marL="742950" lvl="1" indent="-285750" algn="l">
              <a:buFont typeface="+mj-lt"/>
              <a:buAutoNum type="arabicPeriod"/>
            </a:pPr>
            <a:r>
              <a:rPr lang="en-GB" sz="1200" b="0" i="0">
                <a:solidFill>
                  <a:srgbClr val="404040"/>
                </a:solidFill>
                <a:effectLst/>
                <a:latin typeface="quote-cjk-patch"/>
              </a:rPr>
              <a:t>Delays in analyzing complaints reduced responsiveness.</a:t>
            </a:r>
          </a:p>
          <a:p>
            <a:pPr marL="742950" lvl="1" indent="-285750" algn="l">
              <a:buFont typeface="+mj-lt"/>
              <a:buAutoNum type="arabicPeriod"/>
            </a:pPr>
            <a:r>
              <a:rPr lang="en-GB" sz="1200" b="0" i="0">
                <a:solidFill>
                  <a:srgbClr val="404040"/>
                </a:solidFill>
                <a:effectLst/>
                <a:latin typeface="quote-cjk-patch"/>
              </a:rPr>
              <a:t>Crisis situations (e.g., protests, COVID-19) required instant sentiment tracking.</a:t>
            </a:r>
          </a:p>
          <a:p>
            <a:pPr algn="l">
              <a:buFont typeface="+mj-lt"/>
              <a:buAutoNum type="arabicPeriod"/>
            </a:pPr>
            <a:r>
              <a:rPr lang="en-GB" sz="1200" b="1" i="0">
                <a:solidFill>
                  <a:srgbClr val="404040"/>
                </a:solidFill>
                <a:effectLst/>
                <a:latin typeface="quote-cjk-patch"/>
              </a:rPr>
              <a:t>Privacy &amp; Ethical Concerns</a:t>
            </a:r>
            <a:endParaRPr lang="en-GB" sz="1200" b="0" i="0">
              <a:solidFill>
                <a:srgbClr val="404040"/>
              </a:solidFill>
              <a:effectLst/>
              <a:latin typeface="quote-cjk-patch"/>
            </a:endParaRPr>
          </a:p>
          <a:p>
            <a:pPr marL="742950" lvl="1" indent="-285750" algn="l">
              <a:buFont typeface="+mj-lt"/>
              <a:buAutoNum type="arabicPeriod"/>
            </a:pPr>
            <a:r>
              <a:rPr lang="en-GB" sz="1200" b="0" i="0">
                <a:solidFill>
                  <a:srgbClr val="404040"/>
                </a:solidFill>
                <a:effectLst/>
                <a:latin typeface="quote-cjk-patch"/>
              </a:rPr>
              <a:t>Public </a:t>
            </a:r>
            <a:r>
              <a:rPr lang="en-GB" sz="1200" b="0" i="0" err="1">
                <a:solidFill>
                  <a:srgbClr val="404040"/>
                </a:solidFill>
                <a:effectLst/>
                <a:latin typeface="quote-cjk-patch"/>
              </a:rPr>
              <a:t>skepticism</a:t>
            </a:r>
            <a:r>
              <a:rPr lang="en-GB" sz="1200" b="0" i="0">
                <a:solidFill>
                  <a:srgbClr val="404040"/>
                </a:solidFill>
                <a:effectLst/>
                <a:latin typeface="quote-cjk-patch"/>
              </a:rPr>
              <a:t> about government surveillance via text mining.</a:t>
            </a:r>
          </a:p>
          <a:p>
            <a:pPr marL="742950" lvl="1" indent="-285750" algn="l">
              <a:buFont typeface="+mj-lt"/>
              <a:buAutoNum type="arabicPeriod"/>
            </a:pPr>
            <a:r>
              <a:rPr lang="en-GB" sz="1200" b="0" i="0">
                <a:solidFill>
                  <a:srgbClr val="404040"/>
                </a:solidFill>
                <a:effectLst/>
                <a:latin typeface="quote-cjk-patch"/>
              </a:rPr>
              <a:t>Legal constraints on data usage under Hong Kong’s </a:t>
            </a:r>
            <a:r>
              <a:rPr lang="en-GB" sz="1200" b="1" i="0">
                <a:solidFill>
                  <a:srgbClr val="404040"/>
                </a:solidFill>
                <a:effectLst/>
                <a:latin typeface="quote-cjk-patch"/>
              </a:rPr>
              <a:t>Personal Data (Privacy) Ordinance</a:t>
            </a:r>
            <a:r>
              <a:rPr lang="en-GB" sz="1200" b="0" i="0">
                <a:solidFill>
                  <a:srgbClr val="404040"/>
                </a:solidFill>
                <a:effectLst/>
                <a:latin typeface="quote-cjk-patch"/>
              </a:rPr>
              <a:t>.</a:t>
            </a:r>
          </a:p>
          <a:p>
            <a:pPr algn="l">
              <a:buFont typeface="+mj-lt"/>
              <a:buAutoNum type="arabicPeriod"/>
            </a:pPr>
            <a:r>
              <a:rPr lang="en-GB" sz="1200" b="1" i="0">
                <a:solidFill>
                  <a:srgbClr val="404040"/>
                </a:solidFill>
                <a:effectLst/>
                <a:latin typeface="quote-cjk-patch"/>
              </a:rPr>
              <a:t>Integration with Legacy Systems</a:t>
            </a:r>
            <a:endParaRPr lang="en-GB" sz="1200" b="0" i="0">
              <a:solidFill>
                <a:srgbClr val="404040"/>
              </a:solidFill>
              <a:effectLst/>
              <a:latin typeface="quote-cjk-patch"/>
            </a:endParaRPr>
          </a:p>
          <a:p>
            <a:pPr marL="742950" lvl="1" indent="-285750" algn="l">
              <a:buFont typeface="+mj-lt"/>
              <a:buAutoNum type="arabicPeriod"/>
            </a:pPr>
            <a:r>
              <a:rPr lang="en-GB" sz="1200" b="0" i="0">
                <a:solidFill>
                  <a:srgbClr val="404040"/>
                </a:solidFill>
                <a:effectLst/>
                <a:latin typeface="quote-cjk-patch"/>
              </a:rPr>
              <a:t>Older government IT systems were not designed for AI-driven analytics.</a:t>
            </a:r>
          </a:p>
          <a:p>
            <a:endParaRPr lang="en-US" sz="2200"/>
          </a:p>
        </p:txBody>
      </p:sp>
    </p:spTree>
    <p:extLst>
      <p:ext uri="{BB962C8B-B14F-4D97-AF65-F5344CB8AC3E}">
        <p14:creationId xmlns:p14="http://schemas.microsoft.com/office/powerpoint/2010/main" val="101695476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B04E878-CFD5-5949-852C-E7E505AD848D}"/>
              </a:ext>
            </a:extLst>
          </p:cNvPr>
          <p:cNvSpPr>
            <a:spLocks noGrp="1"/>
          </p:cNvSpPr>
          <p:nvPr>
            <p:ph idx="1"/>
          </p:nvPr>
        </p:nvSpPr>
        <p:spPr>
          <a:xfrm>
            <a:off x="395536" y="332656"/>
            <a:ext cx="8229600" cy="3917032"/>
          </a:xfrm>
        </p:spPr>
        <p:txBody>
          <a:bodyPr/>
          <a:lstStyle/>
          <a:p>
            <a:r>
              <a:rPr lang="en-US"/>
              <a:t>So, the government decided to utilize text processing and mining approaches to uncover trends, patterns, and relationships in the text data. This allowed the government to better understand the voice of the people, improve service delivery, make informed decisions, and develop smart strategies. The result was a boost in public satisfaction.</a:t>
            </a:r>
            <a:endParaRPr lang="en-GB"/>
          </a:p>
          <a:p>
            <a:pPr marL="0" indent="0">
              <a:buNone/>
            </a:pPr>
            <a:endParaRPr lang="en-US"/>
          </a:p>
        </p:txBody>
      </p:sp>
    </p:spTree>
    <p:extLst>
      <p:ext uri="{BB962C8B-B14F-4D97-AF65-F5344CB8AC3E}">
        <p14:creationId xmlns:p14="http://schemas.microsoft.com/office/powerpoint/2010/main" val="53323409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NLP Task Categories</a:t>
            </a:r>
          </a:p>
        </p:txBody>
      </p:sp>
      <p:sp>
        <p:nvSpPr>
          <p:cNvPr id="3" name="Content Placeholder 2"/>
          <p:cNvSpPr>
            <a:spLocks noGrp="1"/>
          </p:cNvSpPr>
          <p:nvPr>
            <p:ph idx="1"/>
          </p:nvPr>
        </p:nvSpPr>
        <p:spPr>
          <a:xfrm>
            <a:off x="729410" y="1124744"/>
            <a:ext cx="7924800" cy="4800600"/>
          </a:xfrm>
        </p:spPr>
        <p:txBody>
          <a:bodyPr>
            <a:noAutofit/>
          </a:bodyPr>
          <a:lstStyle/>
          <a:p>
            <a:r>
              <a:rPr lang="en-US" sz="2800"/>
              <a:t>Information retrieval, information extraction</a:t>
            </a:r>
          </a:p>
          <a:p>
            <a:r>
              <a:rPr lang="en-US" sz="2800"/>
              <a:t>Named-entity recognition</a:t>
            </a:r>
          </a:p>
          <a:p>
            <a:r>
              <a:rPr lang="en-US" sz="2800"/>
              <a:t>Question answering</a:t>
            </a:r>
          </a:p>
          <a:p>
            <a:r>
              <a:rPr lang="en-US" sz="2800"/>
              <a:t>Automatic summarization</a:t>
            </a:r>
          </a:p>
          <a:p>
            <a:r>
              <a:rPr lang="en-US" sz="2800"/>
              <a:t>Natural language generation &amp; understanding</a:t>
            </a:r>
          </a:p>
          <a:p>
            <a:r>
              <a:rPr lang="en-US" sz="2800"/>
              <a:t>Machine translation</a:t>
            </a:r>
          </a:p>
          <a:p>
            <a:r>
              <a:rPr lang="en-US" sz="2800"/>
              <a:t>Foreign language reading &amp; writing</a:t>
            </a:r>
          </a:p>
          <a:p>
            <a:r>
              <a:rPr lang="en-US" sz="2800"/>
              <a:t>Speech recognition</a:t>
            </a:r>
          </a:p>
          <a:p>
            <a:r>
              <a:rPr lang="en-US" sz="2800"/>
              <a:t>Text proofing, optical character recognition</a:t>
            </a:r>
          </a:p>
          <a:p>
            <a:endParaRPr lang="en-US" sz="2800"/>
          </a:p>
        </p:txBody>
      </p:sp>
      <p:sp>
        <p:nvSpPr>
          <p:cNvPr id="4" name="Content Placeholder 2"/>
          <p:cNvSpPr txBox="1">
            <a:spLocks/>
          </p:cNvSpPr>
          <p:nvPr/>
        </p:nvSpPr>
        <p:spPr bwMode="auto">
          <a:xfrm>
            <a:off x="4800600" y="1524000"/>
            <a:ext cx="3541712" cy="48006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marL="342900" marR="0" lvl="0" indent="-342900" algn="l" defTabSz="914400" rtl="0" eaLnBrk="1" fontAlgn="base" latinLnBrk="0" hangingPunct="1">
              <a:lnSpc>
                <a:spcPct val="100000"/>
              </a:lnSpc>
              <a:spcBef>
                <a:spcPct val="20000"/>
              </a:spcBef>
              <a:spcAft>
                <a:spcPct val="0"/>
              </a:spcAft>
              <a:buClr>
                <a:schemeClr val="folHlink"/>
              </a:buClr>
              <a:buSzPct val="60000"/>
              <a:buFont typeface="Wingdings" pitchFamily="2" charset="2"/>
              <a:buChar char="n"/>
              <a:tabLst/>
              <a:defRPr/>
            </a:pPr>
            <a:endParaRPr kumimoji="0" lang="en-US" sz="2800" b="0" i="0" u="none" strike="noStrike" kern="0" cap="none" spc="0" normalizeH="0" baseline="0" noProof="0">
              <a:ln>
                <a:noFill/>
              </a:ln>
              <a:solidFill>
                <a:schemeClr val="folHlink"/>
              </a:solidFill>
              <a:effectLst/>
              <a:uLnTx/>
              <a:uFillTx/>
              <a:latin typeface="+mn-lt"/>
              <a:ea typeface="+mn-ea"/>
              <a:cs typeface="+mn-cs"/>
            </a:endParaRPr>
          </a:p>
        </p:txBody>
      </p:sp>
      <p:sp>
        <p:nvSpPr>
          <p:cNvPr id="5" name="Content Placeholder 2"/>
          <p:cNvSpPr txBox="1">
            <a:spLocks/>
          </p:cNvSpPr>
          <p:nvPr/>
        </p:nvSpPr>
        <p:spPr bwMode="auto">
          <a:xfrm>
            <a:off x="4800600" y="1524000"/>
            <a:ext cx="3541712" cy="48006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marL="342900" marR="0" lvl="0" indent="-342900" algn="l" defTabSz="914400" rtl="0" eaLnBrk="1" fontAlgn="base" latinLnBrk="0" hangingPunct="1">
              <a:lnSpc>
                <a:spcPct val="100000"/>
              </a:lnSpc>
              <a:spcBef>
                <a:spcPct val="20000"/>
              </a:spcBef>
              <a:spcAft>
                <a:spcPct val="0"/>
              </a:spcAft>
              <a:buClr>
                <a:schemeClr val="folHlink"/>
              </a:buClr>
              <a:buSzPct val="60000"/>
              <a:buFont typeface="Wingdings" pitchFamily="2" charset="2"/>
              <a:buChar char="n"/>
              <a:tabLst/>
              <a:defRPr/>
            </a:pPr>
            <a:endParaRPr kumimoji="0" lang="en-US" sz="2800" b="0" i="0" u="none" strike="noStrike" kern="0" cap="none" spc="0" normalizeH="0" baseline="0" noProof="0">
              <a:ln>
                <a:noFill/>
              </a:ln>
              <a:solidFill>
                <a:schemeClr val="folHlink"/>
              </a:solidFill>
              <a:effectLst/>
              <a:uLnTx/>
              <a:uFillTx/>
              <a:latin typeface="+mn-lt"/>
              <a:ea typeface="+mn-ea"/>
              <a:cs typeface="+mn-cs"/>
            </a:endParaRPr>
          </a:p>
        </p:txBody>
      </p:sp>
    </p:spTree>
    <p:extLst>
      <p:ext uri="{BB962C8B-B14F-4D97-AF65-F5344CB8AC3E}">
        <p14:creationId xmlns:p14="http://schemas.microsoft.com/office/powerpoint/2010/main" val="216150742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Text Mining Applications</a:t>
            </a:r>
          </a:p>
        </p:txBody>
      </p:sp>
      <p:sp>
        <p:nvSpPr>
          <p:cNvPr id="3" name="Content Placeholder 2"/>
          <p:cNvSpPr>
            <a:spLocks noGrp="1"/>
          </p:cNvSpPr>
          <p:nvPr>
            <p:ph idx="1"/>
          </p:nvPr>
        </p:nvSpPr>
        <p:spPr>
          <a:xfrm>
            <a:off x="755576" y="1196752"/>
            <a:ext cx="8193088" cy="4800600"/>
          </a:xfrm>
        </p:spPr>
        <p:txBody>
          <a:bodyPr>
            <a:normAutofit lnSpcReduction="10000"/>
          </a:bodyPr>
          <a:lstStyle/>
          <a:p>
            <a:r>
              <a:rPr lang="en-US"/>
              <a:t>Marketing applications</a:t>
            </a:r>
          </a:p>
          <a:p>
            <a:pPr lvl="1"/>
            <a:r>
              <a:rPr lang="en-US"/>
              <a:t>Enables better CRM</a:t>
            </a:r>
          </a:p>
          <a:p>
            <a:r>
              <a:rPr lang="en-US"/>
              <a:t>Security applications</a:t>
            </a:r>
          </a:p>
          <a:p>
            <a:pPr lvl="1"/>
            <a:r>
              <a:rPr lang="en-US"/>
              <a:t>ECHELON, OASIS</a:t>
            </a:r>
          </a:p>
          <a:p>
            <a:pPr lvl="1"/>
            <a:r>
              <a:rPr lang="en-US"/>
              <a:t>Deception detection (…)</a:t>
            </a:r>
          </a:p>
          <a:p>
            <a:r>
              <a:rPr lang="en-US"/>
              <a:t>Medicine and biology</a:t>
            </a:r>
          </a:p>
          <a:p>
            <a:pPr lvl="1"/>
            <a:r>
              <a:rPr lang="en-US"/>
              <a:t>Literature-based gene identification (…)</a:t>
            </a:r>
          </a:p>
          <a:p>
            <a:r>
              <a:rPr lang="en-US"/>
              <a:t>Academic applications</a:t>
            </a:r>
          </a:p>
          <a:p>
            <a:pPr lvl="1"/>
            <a:r>
              <a:rPr lang="en-US"/>
              <a:t>Research stream analysis</a:t>
            </a:r>
          </a:p>
        </p:txBody>
      </p:sp>
    </p:spTree>
    <p:extLst>
      <p:ext uri="{BB962C8B-B14F-4D97-AF65-F5344CB8AC3E}">
        <p14:creationId xmlns:p14="http://schemas.microsoft.com/office/powerpoint/2010/main" val="43228859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a:t>Application Case</a:t>
            </a:r>
            <a:endParaRPr lang="en-US">
              <a:solidFill>
                <a:srgbClr val="0000CC"/>
              </a:solidFill>
            </a:endParaRPr>
          </a:p>
        </p:txBody>
      </p:sp>
      <p:sp>
        <p:nvSpPr>
          <p:cNvPr id="3" name="Content Placeholder 2"/>
          <p:cNvSpPr>
            <a:spLocks noGrp="1"/>
          </p:cNvSpPr>
          <p:nvPr>
            <p:ph idx="1"/>
          </p:nvPr>
        </p:nvSpPr>
        <p:spPr/>
        <p:txBody>
          <a:bodyPr>
            <a:normAutofit/>
          </a:bodyPr>
          <a:lstStyle/>
          <a:p>
            <a:pPr marL="0" indent="0">
              <a:buNone/>
            </a:pPr>
            <a:r>
              <a:rPr lang="en-US"/>
              <a:t>How did Kodak use text analytics to better analyze patents?</a:t>
            </a:r>
            <a:endParaRPr lang="en-GB"/>
          </a:p>
          <a:p>
            <a:pPr marL="0" indent="0">
              <a:buNone/>
            </a:pPr>
            <a:endParaRPr lang="en-US" sz="3000">
              <a:solidFill>
                <a:srgbClr val="F85E08"/>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21110562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FA6BEF-F1A4-F845-A850-86100C26B1E0}"/>
              </a:ext>
            </a:extLst>
          </p:cNvPr>
          <p:cNvSpPr>
            <a:spLocks noGrp="1"/>
          </p:cNvSpPr>
          <p:nvPr>
            <p:ph type="title"/>
          </p:nvPr>
        </p:nvSpPr>
        <p:spPr>
          <a:xfrm>
            <a:off x="457200" y="19108"/>
            <a:ext cx="8229600" cy="745596"/>
          </a:xfrm>
        </p:spPr>
        <p:txBody>
          <a:bodyPr/>
          <a:lstStyle/>
          <a:p>
            <a:r>
              <a:rPr lang="en-US"/>
              <a:t>Kodak</a:t>
            </a:r>
          </a:p>
        </p:txBody>
      </p:sp>
      <p:sp>
        <p:nvSpPr>
          <p:cNvPr id="3" name="Content Placeholder 2">
            <a:extLst>
              <a:ext uri="{FF2B5EF4-FFF2-40B4-BE49-F238E27FC236}">
                <a16:creationId xmlns:a16="http://schemas.microsoft.com/office/drawing/2014/main" id="{817CD177-FFFC-E141-B86C-C33CE6327FF4}"/>
              </a:ext>
            </a:extLst>
          </p:cNvPr>
          <p:cNvSpPr>
            <a:spLocks noGrp="1"/>
          </p:cNvSpPr>
          <p:nvPr>
            <p:ph idx="1"/>
          </p:nvPr>
        </p:nvSpPr>
        <p:spPr>
          <a:xfrm>
            <a:off x="395536" y="764704"/>
            <a:ext cx="8229600" cy="4680520"/>
          </a:xfrm>
        </p:spPr>
        <p:txBody>
          <a:bodyPr/>
          <a:lstStyle/>
          <a:p>
            <a:r>
              <a:rPr lang="en-US"/>
              <a:t>Using dedicated analysts and state-of-the-art software tools (including specialized text mining tools from </a:t>
            </a:r>
            <a:r>
              <a:rPr lang="en-US" err="1"/>
              <a:t>ClearForest</a:t>
            </a:r>
            <a:r>
              <a:rPr lang="en-US"/>
              <a:t> Corp.), Kodak continuously digs deep into various data sources (patent databases, new release archives, and product announcements) to develop a holistic view of the competitive landscape.</a:t>
            </a:r>
            <a:endParaRPr lang="en-GB"/>
          </a:p>
          <a:p>
            <a:pPr marL="0" indent="0">
              <a:buNone/>
            </a:pPr>
            <a:endParaRPr lang="en-US"/>
          </a:p>
        </p:txBody>
      </p:sp>
    </p:spTree>
    <p:extLst>
      <p:ext uri="{BB962C8B-B14F-4D97-AF65-F5344CB8AC3E}">
        <p14:creationId xmlns:p14="http://schemas.microsoft.com/office/powerpoint/2010/main" val="27620654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Text Mining Process</a:t>
            </a:r>
          </a:p>
        </p:txBody>
      </p:sp>
      <p:sp>
        <p:nvSpPr>
          <p:cNvPr id="3" name="Content Placeholder 2"/>
          <p:cNvSpPr>
            <a:spLocks noGrp="1"/>
          </p:cNvSpPr>
          <p:nvPr>
            <p:ph idx="1"/>
          </p:nvPr>
        </p:nvSpPr>
        <p:spPr>
          <a:xfrm>
            <a:off x="762000" y="1600200"/>
            <a:ext cx="8229600" cy="4800600"/>
          </a:xfrm>
        </p:spPr>
        <p:txBody>
          <a:bodyPr>
            <a:normAutofit/>
          </a:bodyPr>
          <a:lstStyle/>
          <a:p>
            <a:r>
              <a:rPr lang="en-US">
                <a:solidFill>
                  <a:srgbClr val="FF3300"/>
                </a:solidFill>
              </a:rPr>
              <a:t>Step 1: </a:t>
            </a:r>
            <a:r>
              <a:rPr lang="en-US"/>
              <a:t>Establish the corpus</a:t>
            </a:r>
          </a:p>
          <a:p>
            <a:pPr lvl="1"/>
            <a:r>
              <a:rPr lang="en-US"/>
              <a:t>Collect all relevant unstructured data (e.g., textual documents, XML files, emails, Web pages, short notes, voice recordings…)</a:t>
            </a:r>
          </a:p>
          <a:p>
            <a:pPr lvl="1"/>
            <a:r>
              <a:rPr lang="en-US"/>
              <a:t>Digitize, standardize the collection (e.g., all in ASCII text files)</a:t>
            </a:r>
          </a:p>
          <a:p>
            <a:pPr lvl="1"/>
            <a:r>
              <a:rPr lang="en-US"/>
              <a:t>Place the collection in a common place (e.g., in a flat file, or in a directory as separate files) </a:t>
            </a:r>
          </a:p>
          <a:p>
            <a:pPr lvl="1"/>
            <a:endParaRPr lang="en-US"/>
          </a:p>
        </p:txBody>
      </p:sp>
    </p:spTree>
    <p:extLst>
      <p:ext uri="{BB962C8B-B14F-4D97-AF65-F5344CB8AC3E}">
        <p14:creationId xmlns:p14="http://schemas.microsoft.com/office/powerpoint/2010/main" val="418282235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56"/>
            <a:ext cx="8229600" cy="685800"/>
          </a:xfrm>
        </p:spPr>
        <p:txBody>
          <a:bodyPr/>
          <a:lstStyle/>
          <a:p>
            <a:r>
              <a:rPr lang="en-US"/>
              <a:t>Text Mining Process</a:t>
            </a:r>
          </a:p>
        </p:txBody>
      </p:sp>
      <p:sp>
        <p:nvSpPr>
          <p:cNvPr id="3" name="Content Placeholder 2"/>
          <p:cNvSpPr>
            <a:spLocks noGrp="1"/>
          </p:cNvSpPr>
          <p:nvPr>
            <p:ph idx="1"/>
          </p:nvPr>
        </p:nvSpPr>
        <p:spPr>
          <a:xfrm>
            <a:off x="755576" y="838200"/>
            <a:ext cx="8305800" cy="685800"/>
          </a:xfrm>
        </p:spPr>
        <p:txBody>
          <a:bodyPr>
            <a:noAutofit/>
          </a:bodyPr>
          <a:lstStyle/>
          <a:p>
            <a:r>
              <a:rPr lang="en-US" sz="2400">
                <a:solidFill>
                  <a:srgbClr val="FF3300"/>
                </a:solidFill>
              </a:rPr>
              <a:t>Step 2:</a:t>
            </a:r>
            <a:r>
              <a:rPr lang="en-US" sz="2400"/>
              <a:t> Create the Term-by-Document Matrix (TDM)</a:t>
            </a:r>
          </a:p>
        </p:txBody>
      </p:sp>
      <p:pic>
        <p:nvPicPr>
          <p:cNvPr id="4" name="Picture 3"/>
          <p:cNvPicPr>
            <a:picLocks noChangeAspect="1"/>
          </p:cNvPicPr>
          <p:nvPr/>
        </p:nvPicPr>
        <p:blipFill>
          <a:blip r:embed="rId4" cstate="print"/>
          <a:srcRect/>
          <a:stretch>
            <a:fillRect/>
          </a:stretch>
        </p:blipFill>
        <p:spPr bwMode="auto">
          <a:xfrm>
            <a:off x="1691680" y="1340768"/>
            <a:ext cx="6045381" cy="3665778"/>
          </a:xfrm>
          <a:prstGeom prst="rect">
            <a:avLst/>
          </a:prstGeom>
          <a:noFill/>
          <a:ln w="9525">
            <a:noFill/>
            <a:miter lim="800000"/>
            <a:headEnd/>
            <a:tailEnd/>
          </a:ln>
        </p:spPr>
      </p:pic>
      <p:sp>
        <p:nvSpPr>
          <p:cNvPr id="6" name="TextBox 5">
            <a:extLst>
              <a:ext uri="{FF2B5EF4-FFF2-40B4-BE49-F238E27FC236}">
                <a16:creationId xmlns:a16="http://schemas.microsoft.com/office/drawing/2014/main" id="{49E62F09-D9DC-2CA5-AC36-5A7B4914F064}"/>
              </a:ext>
            </a:extLst>
          </p:cNvPr>
          <p:cNvSpPr txBox="1"/>
          <p:nvPr/>
        </p:nvSpPr>
        <p:spPr>
          <a:xfrm>
            <a:off x="1703667" y="5022395"/>
            <a:ext cx="4572000" cy="369332"/>
          </a:xfrm>
          <a:prstGeom prst="rect">
            <a:avLst/>
          </a:prstGeom>
          <a:noFill/>
        </p:spPr>
        <p:txBody>
          <a:bodyPr wrap="square">
            <a:spAutoFit/>
          </a:bodyPr>
          <a:lstStyle/>
          <a:p>
            <a:r>
              <a:rPr lang="en-GB">
                <a:hlinkClick r:id="rId5"/>
              </a:rPr>
              <a:t>Document-term matrix (DTM)</a:t>
            </a:r>
            <a:endParaRPr lang="en-GB"/>
          </a:p>
        </p:txBody>
      </p:sp>
      <p:pic>
        <p:nvPicPr>
          <p:cNvPr id="7" name="Online Media 6" title="Document-term matrix (DTM)">
            <a:hlinkClick r:id="" action="ppaction://media"/>
            <a:extLst>
              <a:ext uri="{FF2B5EF4-FFF2-40B4-BE49-F238E27FC236}">
                <a16:creationId xmlns:a16="http://schemas.microsoft.com/office/drawing/2014/main" id="{EA8B241F-5C01-E091-46BA-56BDE6320ECF}"/>
              </a:ext>
            </a:extLst>
          </p:cNvPr>
          <p:cNvPicPr>
            <a:picLocks noRot="1" noChangeAspect="1"/>
          </p:cNvPicPr>
          <p:nvPr>
            <a:videoFile r:link="rId1"/>
          </p:nvPr>
        </p:nvPicPr>
        <p:blipFill>
          <a:blip r:embed="rId6"/>
          <a:stretch>
            <a:fillRect/>
          </a:stretch>
        </p:blipFill>
        <p:spPr>
          <a:xfrm>
            <a:off x="5508104" y="4941168"/>
            <a:ext cx="3553272" cy="792088"/>
          </a:xfrm>
          <a:prstGeom prst="rect">
            <a:avLst/>
          </a:prstGeom>
        </p:spPr>
      </p:pic>
    </p:spTree>
    <p:extLst>
      <p:ext uri="{BB962C8B-B14F-4D97-AF65-F5344CB8AC3E}">
        <p14:creationId xmlns:p14="http://schemas.microsoft.com/office/powerpoint/2010/main" val="17261466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490066"/>
          </a:xfrm>
        </p:spPr>
        <p:txBody>
          <a:bodyPr/>
          <a:lstStyle/>
          <a:p>
            <a:r>
              <a:rPr lang="en-US"/>
              <a:t>Text Mining Process</a:t>
            </a:r>
          </a:p>
        </p:txBody>
      </p:sp>
      <p:sp>
        <p:nvSpPr>
          <p:cNvPr id="3" name="Content Placeholder 2"/>
          <p:cNvSpPr>
            <a:spLocks noGrp="1"/>
          </p:cNvSpPr>
          <p:nvPr>
            <p:ph idx="1"/>
          </p:nvPr>
        </p:nvSpPr>
        <p:spPr>
          <a:xfrm>
            <a:off x="761189" y="1033934"/>
            <a:ext cx="8229600" cy="4724400"/>
          </a:xfrm>
        </p:spPr>
        <p:txBody>
          <a:bodyPr>
            <a:normAutofit/>
          </a:bodyPr>
          <a:lstStyle/>
          <a:p>
            <a:r>
              <a:rPr lang="en-US">
                <a:solidFill>
                  <a:srgbClr val="FF3300"/>
                </a:solidFill>
              </a:rPr>
              <a:t>Step 2:</a:t>
            </a:r>
            <a:r>
              <a:rPr lang="en-US"/>
              <a:t> Create the Term-by-Document Matrix (TDM)</a:t>
            </a:r>
          </a:p>
          <a:p>
            <a:pPr lvl="1"/>
            <a:r>
              <a:rPr lang="en-US"/>
              <a:t>Should all terms be included?</a:t>
            </a:r>
          </a:p>
          <a:p>
            <a:pPr lvl="2"/>
            <a:r>
              <a:rPr lang="en-US"/>
              <a:t>Stop words, include words</a:t>
            </a:r>
          </a:p>
          <a:p>
            <a:pPr lvl="2"/>
            <a:r>
              <a:rPr lang="en-US"/>
              <a:t>Synonyms, homonyms</a:t>
            </a:r>
          </a:p>
          <a:p>
            <a:pPr lvl="2"/>
            <a:r>
              <a:rPr lang="en-US"/>
              <a:t>Stemming</a:t>
            </a:r>
          </a:p>
          <a:p>
            <a:pPr lvl="1"/>
            <a:r>
              <a:rPr lang="en-US"/>
              <a:t>What is the best representation of the indices (values in cells)? </a:t>
            </a:r>
          </a:p>
          <a:p>
            <a:pPr lvl="2"/>
            <a:r>
              <a:rPr lang="en-US"/>
              <a:t>Row counts; binary frequencies; log frequencies;</a:t>
            </a:r>
          </a:p>
          <a:p>
            <a:pPr lvl="2"/>
            <a:r>
              <a:rPr lang="en-US"/>
              <a:t>Inverse document frequency</a:t>
            </a:r>
          </a:p>
          <a:p>
            <a:endParaRPr lang="en-US" sz="3600"/>
          </a:p>
        </p:txBody>
      </p:sp>
    </p:spTree>
    <p:extLst>
      <p:ext uri="{BB962C8B-B14F-4D97-AF65-F5344CB8AC3E}">
        <p14:creationId xmlns:p14="http://schemas.microsoft.com/office/powerpoint/2010/main" val="232603857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Text Mining Process</a:t>
            </a:r>
          </a:p>
        </p:txBody>
      </p:sp>
      <p:sp>
        <p:nvSpPr>
          <p:cNvPr id="3" name="Content Placeholder 2"/>
          <p:cNvSpPr>
            <a:spLocks noGrp="1"/>
          </p:cNvSpPr>
          <p:nvPr>
            <p:ph idx="1"/>
          </p:nvPr>
        </p:nvSpPr>
        <p:spPr>
          <a:xfrm>
            <a:off x="487423" y="1268760"/>
            <a:ext cx="8382000" cy="4724400"/>
          </a:xfrm>
        </p:spPr>
        <p:txBody>
          <a:bodyPr>
            <a:normAutofit/>
          </a:bodyPr>
          <a:lstStyle/>
          <a:p>
            <a:r>
              <a:rPr lang="en-US">
                <a:solidFill>
                  <a:srgbClr val="FF3300"/>
                </a:solidFill>
              </a:rPr>
              <a:t>Step 2:</a:t>
            </a:r>
            <a:r>
              <a:rPr lang="en-US"/>
              <a:t> Create the Term–by–Document Matrix (TDM)</a:t>
            </a:r>
          </a:p>
          <a:p>
            <a:pPr lvl="1"/>
            <a:r>
              <a:rPr lang="en-US"/>
              <a:t>TDM is a sparse matrix. How can we reduce the dimensionality of the TDM?</a:t>
            </a:r>
          </a:p>
          <a:p>
            <a:pPr lvl="2"/>
            <a:r>
              <a:rPr lang="en-US"/>
              <a:t>Manual - a domain expert goes through it</a:t>
            </a:r>
          </a:p>
          <a:p>
            <a:pPr lvl="2"/>
            <a:r>
              <a:rPr lang="en-US"/>
              <a:t>Eliminate terms with very few occurrences in very few documents (?)</a:t>
            </a:r>
          </a:p>
          <a:p>
            <a:pPr lvl="2"/>
            <a:r>
              <a:rPr lang="en-US"/>
              <a:t>Transform the matrix using singular value decomposition (SVD) </a:t>
            </a:r>
          </a:p>
          <a:p>
            <a:pPr lvl="2"/>
            <a:r>
              <a:rPr lang="en-US"/>
              <a:t>SVD is similar to principle component analysis </a:t>
            </a:r>
          </a:p>
          <a:p>
            <a:pPr lvl="2"/>
            <a:endParaRPr lang="en-US"/>
          </a:p>
          <a:p>
            <a:endParaRPr lang="en-US" sz="3600"/>
          </a:p>
        </p:txBody>
      </p:sp>
    </p:spTree>
    <p:extLst>
      <p:ext uri="{BB962C8B-B14F-4D97-AF65-F5344CB8AC3E}">
        <p14:creationId xmlns:p14="http://schemas.microsoft.com/office/powerpoint/2010/main" val="144354434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Text Mining Process</a:t>
            </a:r>
          </a:p>
        </p:txBody>
      </p:sp>
      <p:sp>
        <p:nvSpPr>
          <p:cNvPr id="3" name="Content Placeholder 2"/>
          <p:cNvSpPr>
            <a:spLocks noGrp="1"/>
          </p:cNvSpPr>
          <p:nvPr>
            <p:ph idx="1"/>
          </p:nvPr>
        </p:nvSpPr>
        <p:spPr>
          <a:xfrm>
            <a:off x="683568" y="1196752"/>
            <a:ext cx="8305800" cy="4724400"/>
          </a:xfrm>
        </p:spPr>
        <p:txBody>
          <a:bodyPr>
            <a:normAutofit/>
          </a:bodyPr>
          <a:lstStyle/>
          <a:p>
            <a:r>
              <a:rPr lang="en-US">
                <a:solidFill>
                  <a:srgbClr val="FF3300"/>
                </a:solidFill>
              </a:rPr>
              <a:t>Step 3:</a:t>
            </a:r>
            <a:r>
              <a:rPr lang="en-US"/>
              <a:t> Extract patterns/knowledge</a:t>
            </a:r>
          </a:p>
          <a:p>
            <a:pPr lvl="1"/>
            <a:r>
              <a:rPr lang="en-US"/>
              <a:t>Classification (text categorization)</a:t>
            </a:r>
          </a:p>
          <a:p>
            <a:pPr lvl="1"/>
            <a:r>
              <a:rPr lang="en-US"/>
              <a:t>Clustering (natural groupings of text)</a:t>
            </a:r>
          </a:p>
          <a:p>
            <a:pPr lvl="2"/>
            <a:r>
              <a:rPr lang="en-US"/>
              <a:t>Improve search recall</a:t>
            </a:r>
          </a:p>
          <a:p>
            <a:pPr lvl="2"/>
            <a:r>
              <a:rPr lang="en-US"/>
              <a:t>Improve search precision</a:t>
            </a:r>
          </a:p>
          <a:p>
            <a:pPr lvl="2"/>
            <a:r>
              <a:rPr lang="en-US"/>
              <a:t>Scatter/gather</a:t>
            </a:r>
          </a:p>
          <a:p>
            <a:pPr lvl="2"/>
            <a:r>
              <a:rPr lang="en-US"/>
              <a:t>Query-specific clustering</a:t>
            </a:r>
          </a:p>
          <a:p>
            <a:pPr lvl="1"/>
            <a:r>
              <a:rPr lang="en-US"/>
              <a:t>Association</a:t>
            </a:r>
          </a:p>
          <a:p>
            <a:pPr lvl="1"/>
            <a:r>
              <a:rPr lang="en-US"/>
              <a:t>Trend Analysis (…)</a:t>
            </a:r>
          </a:p>
          <a:p>
            <a:pPr lvl="2"/>
            <a:endParaRPr lang="en-US"/>
          </a:p>
          <a:p>
            <a:pPr lvl="2"/>
            <a:endParaRPr lang="en-US"/>
          </a:p>
          <a:p>
            <a:pPr lvl="1"/>
            <a:endParaRPr lang="en-US"/>
          </a:p>
          <a:p>
            <a:pPr lvl="1"/>
            <a:endParaRPr lang="en-US"/>
          </a:p>
          <a:p>
            <a:pPr lvl="2"/>
            <a:endParaRPr lang="en-US"/>
          </a:p>
          <a:p>
            <a:endParaRPr lang="en-US" sz="3600"/>
          </a:p>
        </p:txBody>
      </p:sp>
    </p:spTree>
    <p:extLst>
      <p:ext uri="{BB962C8B-B14F-4D97-AF65-F5344CB8AC3E}">
        <p14:creationId xmlns:p14="http://schemas.microsoft.com/office/powerpoint/2010/main" val="307066298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Text Mining Tools</a:t>
            </a:r>
          </a:p>
        </p:txBody>
      </p:sp>
      <p:sp>
        <p:nvSpPr>
          <p:cNvPr id="3" name="Content Placeholder 2"/>
          <p:cNvSpPr>
            <a:spLocks noGrp="1"/>
          </p:cNvSpPr>
          <p:nvPr>
            <p:ph idx="1"/>
          </p:nvPr>
        </p:nvSpPr>
        <p:spPr/>
        <p:txBody>
          <a:bodyPr>
            <a:normAutofit fontScale="92500" lnSpcReduction="20000"/>
          </a:bodyPr>
          <a:lstStyle/>
          <a:p>
            <a:r>
              <a:rPr lang="en-US"/>
              <a:t>Commercial Software Tools</a:t>
            </a:r>
          </a:p>
          <a:p>
            <a:pPr lvl="1"/>
            <a:r>
              <a:rPr lang="en-US"/>
              <a:t>IBM SPSS Modler - Text Miner</a:t>
            </a:r>
          </a:p>
          <a:p>
            <a:pPr lvl="1"/>
            <a:r>
              <a:rPr lang="en-US"/>
              <a:t>SAS Enterprise Miner – Text Miner</a:t>
            </a:r>
          </a:p>
          <a:p>
            <a:pPr lvl="1"/>
            <a:r>
              <a:rPr lang="en-US"/>
              <a:t>Statistical Data Miner – Text Miner</a:t>
            </a:r>
          </a:p>
          <a:p>
            <a:pPr lvl="1"/>
            <a:r>
              <a:rPr lang="en-US"/>
              <a:t>ClearForest, …</a:t>
            </a:r>
          </a:p>
          <a:p>
            <a:r>
              <a:rPr lang="en-US"/>
              <a:t>Free Software Tools</a:t>
            </a:r>
          </a:p>
          <a:p>
            <a:pPr lvl="1"/>
            <a:r>
              <a:rPr lang="en-US"/>
              <a:t>RapidMiner</a:t>
            </a:r>
          </a:p>
          <a:p>
            <a:pPr lvl="1"/>
            <a:r>
              <a:rPr lang="en-US"/>
              <a:t>GATE</a:t>
            </a:r>
          </a:p>
          <a:p>
            <a:pPr lvl="1"/>
            <a:r>
              <a:rPr lang="en-US"/>
              <a:t>Spy-EM, … </a:t>
            </a:r>
          </a:p>
          <a:p>
            <a:pPr lvl="1"/>
            <a:endParaRPr lang="en-US"/>
          </a:p>
        </p:txBody>
      </p:sp>
    </p:spTree>
    <p:extLst>
      <p:ext uri="{BB962C8B-B14F-4D97-AF65-F5344CB8AC3E}">
        <p14:creationId xmlns:p14="http://schemas.microsoft.com/office/powerpoint/2010/main" val="419996695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94B64818-EEDB-45A9-B157-A1897F85A7AC}"/>
              </a:ext>
            </a:extLst>
          </p:cNvPr>
          <p:cNvPicPr>
            <a:picLocks noChangeAspect="1"/>
          </p:cNvPicPr>
          <p:nvPr/>
        </p:nvPicPr>
        <p:blipFill>
          <a:blip r:embed="rId2"/>
          <a:stretch>
            <a:fillRect/>
          </a:stretch>
        </p:blipFill>
        <p:spPr>
          <a:xfrm>
            <a:off x="4085947" y="1352275"/>
            <a:ext cx="3170120" cy="1912640"/>
          </a:xfrm>
          <a:prstGeom prst="rect">
            <a:avLst/>
          </a:prstGeom>
        </p:spPr>
      </p:pic>
      <p:sp>
        <p:nvSpPr>
          <p:cNvPr id="3" name="TextBox 15">
            <a:extLst>
              <a:ext uri="{FF2B5EF4-FFF2-40B4-BE49-F238E27FC236}">
                <a16:creationId xmlns:a16="http://schemas.microsoft.com/office/drawing/2014/main" id="{698E26B7-06E6-4E8D-BCA4-AC5CB33DD956}"/>
              </a:ext>
            </a:extLst>
          </p:cNvPr>
          <p:cNvSpPr txBox="1">
            <a:spLocks noChangeArrowheads="1"/>
          </p:cNvSpPr>
          <p:nvPr/>
        </p:nvSpPr>
        <p:spPr bwMode="auto">
          <a:xfrm>
            <a:off x="193990" y="1970838"/>
            <a:ext cx="3679457" cy="9233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Calibri" pitchFamily="34" charset="0"/>
                <a:ea typeface="MS PGothic" pitchFamily="34" charset="-128"/>
              </a:defRPr>
            </a:lvl1pPr>
            <a:lvl2pPr marL="742950" indent="-285750" eaLnBrk="0" hangingPunct="0">
              <a:defRPr>
                <a:solidFill>
                  <a:schemeClr val="tx1"/>
                </a:solidFill>
                <a:latin typeface="Calibri" pitchFamily="34" charset="0"/>
                <a:ea typeface="MS PGothic" pitchFamily="34" charset="-128"/>
              </a:defRPr>
            </a:lvl2pPr>
            <a:lvl3pPr marL="1143000" indent="-228600" eaLnBrk="0" hangingPunct="0">
              <a:defRPr>
                <a:solidFill>
                  <a:schemeClr val="tx1"/>
                </a:solidFill>
                <a:latin typeface="Calibri" pitchFamily="34" charset="0"/>
                <a:ea typeface="MS PGothic" pitchFamily="34" charset="-128"/>
              </a:defRPr>
            </a:lvl3pPr>
            <a:lvl4pPr marL="1600200" indent="-228600" eaLnBrk="0" hangingPunct="0">
              <a:defRPr>
                <a:solidFill>
                  <a:schemeClr val="tx1"/>
                </a:solidFill>
                <a:latin typeface="Calibri" pitchFamily="34" charset="0"/>
                <a:ea typeface="MS PGothic" pitchFamily="34" charset="-128"/>
              </a:defRPr>
            </a:lvl4pPr>
            <a:lvl5pPr marL="2057400" indent="-228600" eaLnBrk="0" hangingPunct="0">
              <a:defRPr>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a:solidFill>
                  <a:schemeClr val="tx1"/>
                </a:solidFill>
                <a:latin typeface="Calibri" pitchFamily="34" charset="0"/>
                <a:ea typeface="MS PGothic" pitchFamily="34" charset="-128"/>
              </a:defRPr>
            </a:lvl9pPr>
          </a:lstStyle>
          <a:p>
            <a:pPr eaLnBrk="1" hangingPunct="1"/>
            <a:r>
              <a:rPr lang="en-GB" sz="4500" b="1"/>
              <a:t> </a:t>
            </a:r>
            <a:r>
              <a:rPr lang="en-GB" sz="4350" b="1"/>
              <a:t>Traffic Light </a:t>
            </a:r>
            <a:r>
              <a:rPr lang="en-GB" sz="5400" b="1" i="1">
                <a:solidFill>
                  <a:srgbClr val="FF0000"/>
                </a:solidFill>
                <a:latin typeface="Bradley Hand ITC" pitchFamily="66" charset="0"/>
              </a:rPr>
              <a:t>it</a:t>
            </a:r>
          </a:p>
        </p:txBody>
      </p:sp>
      <p:pic>
        <p:nvPicPr>
          <p:cNvPr id="4" name="Picture 3" descr="http://png.findicons.com/files/icons/2320/x_mac_general/400/traffic_lights.png">
            <a:hlinkClick r:id="" action="ppaction://noaction"/>
            <a:extLst>
              <a:ext uri="{FF2B5EF4-FFF2-40B4-BE49-F238E27FC236}">
                <a16:creationId xmlns:a16="http://schemas.microsoft.com/office/drawing/2014/main" id="{1CAD5F91-34FE-4424-B0B2-B61CA01C611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3388477"/>
            <a:ext cx="2033718" cy="19978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aphicFrame>
        <p:nvGraphicFramePr>
          <p:cNvPr id="5" name="Table 4">
            <a:extLst>
              <a:ext uri="{FF2B5EF4-FFF2-40B4-BE49-F238E27FC236}">
                <a16:creationId xmlns:a16="http://schemas.microsoft.com/office/drawing/2014/main" id="{865DB7FD-CA57-4659-925E-56D89A721884}"/>
              </a:ext>
            </a:extLst>
          </p:cNvPr>
          <p:cNvGraphicFramePr>
            <a:graphicFrameLocks noGrp="1"/>
          </p:cNvGraphicFramePr>
          <p:nvPr/>
        </p:nvGraphicFramePr>
        <p:xfrm>
          <a:off x="1763688" y="3388477"/>
          <a:ext cx="7149299" cy="1554480"/>
        </p:xfrm>
        <a:graphic>
          <a:graphicData uri="http://schemas.openxmlformats.org/drawingml/2006/table">
            <a:tbl>
              <a:tblPr firstRow="1" bandRow="1">
                <a:tableStyleId>{5C22544A-7EE6-4342-B048-85BDC9FD1C3A}</a:tableStyleId>
              </a:tblPr>
              <a:tblGrid>
                <a:gridCol w="1051959">
                  <a:extLst>
                    <a:ext uri="{9D8B030D-6E8A-4147-A177-3AD203B41FA5}">
                      <a16:colId xmlns:a16="http://schemas.microsoft.com/office/drawing/2014/main" val="2064328041"/>
                    </a:ext>
                  </a:extLst>
                </a:gridCol>
                <a:gridCol w="6097340">
                  <a:extLst>
                    <a:ext uri="{9D8B030D-6E8A-4147-A177-3AD203B41FA5}">
                      <a16:colId xmlns:a16="http://schemas.microsoft.com/office/drawing/2014/main" val="1982762199"/>
                    </a:ext>
                  </a:extLst>
                </a:gridCol>
              </a:tblGrid>
              <a:tr h="388620">
                <a:tc>
                  <a:txBody>
                    <a:bodyPr/>
                    <a:lstStyle/>
                    <a:p>
                      <a:endParaRPr lang="en-GB" sz="1400"/>
                    </a:p>
                  </a:txBody>
                  <a:tcPr marL="68580" marR="68580" marT="34290" marB="34290"/>
                </a:tc>
                <a:tc>
                  <a:txBody>
                    <a:bodyPr/>
                    <a:lstStyle/>
                    <a:p>
                      <a:pPr algn="l"/>
                      <a:r>
                        <a:rPr lang="en-GB" sz="2100" b="1" i="0">
                          <a:solidFill>
                            <a:schemeClr val="tx1"/>
                          </a:solidFill>
                          <a:effectLst>
                            <a:outerShdw blurRad="38100" dist="38100" dir="2700000" algn="tl">
                              <a:srgbClr val="000000">
                                <a:alpha val="43137"/>
                              </a:srgbClr>
                            </a:outerShdw>
                          </a:effectLst>
                        </a:rPr>
                        <a:t>Where is your learning at ?</a:t>
                      </a:r>
                      <a:endParaRPr lang="en-GB" sz="2100" i="0">
                        <a:solidFill>
                          <a:schemeClr val="tx1"/>
                        </a:solidFill>
                      </a:endParaRPr>
                    </a:p>
                  </a:txBody>
                  <a:tcPr marL="68580" marR="68580" marT="34290" marB="34290"/>
                </a:tc>
                <a:extLst>
                  <a:ext uri="{0D108BD9-81ED-4DB2-BD59-A6C34878D82A}">
                    <a16:rowId xmlns:a16="http://schemas.microsoft.com/office/drawing/2014/main" val="1770179185"/>
                  </a:ext>
                </a:extLst>
              </a:tr>
              <a:tr h="388620">
                <a:tc>
                  <a:txBody>
                    <a:bodyPr/>
                    <a:lstStyle/>
                    <a:p>
                      <a:r>
                        <a:rPr lang="en-GB" sz="2100" b="1">
                          <a:solidFill>
                            <a:srgbClr val="FF0000"/>
                          </a:solidFill>
                          <a:effectLst>
                            <a:outerShdw blurRad="38100" dist="38100" dir="2700000" algn="tl">
                              <a:srgbClr val="000000">
                                <a:alpha val="43137"/>
                              </a:srgbClr>
                            </a:outerShdw>
                          </a:effectLst>
                        </a:rPr>
                        <a:t>Red </a:t>
                      </a:r>
                    </a:p>
                  </a:txBody>
                  <a:tcPr marL="68580" marR="68580" marT="34290" marB="34290"/>
                </a:tc>
                <a:tc>
                  <a: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900" b="0" i="0">
                          <a:latin typeface="+mn-lt"/>
                          <a:ea typeface="+mn-ea"/>
                        </a:rPr>
                        <a:t>I have misunderstood some of the topics. (write down 2 questions that you need help with)</a:t>
                      </a:r>
                    </a:p>
                  </a:txBody>
                  <a:tcPr marL="68580" marR="68580" marT="34290" marB="34290" anchor="ctr"/>
                </a:tc>
                <a:extLst>
                  <a:ext uri="{0D108BD9-81ED-4DB2-BD59-A6C34878D82A}">
                    <a16:rowId xmlns:a16="http://schemas.microsoft.com/office/drawing/2014/main" val="2655770272"/>
                  </a:ext>
                </a:extLst>
              </a:tr>
              <a:tr h="388620">
                <a:tc>
                  <a:txBody>
                    <a:bodyPr/>
                    <a:lstStyle/>
                    <a:p>
                      <a:r>
                        <a:rPr lang="en-GB" sz="2100" b="1">
                          <a:solidFill>
                            <a:srgbClr val="FFC000"/>
                          </a:solidFill>
                          <a:effectLst>
                            <a:outerShdw blurRad="38100" dist="38100" dir="2700000" algn="tl">
                              <a:srgbClr val="000000">
                                <a:alpha val="43137"/>
                              </a:srgbClr>
                            </a:outerShdw>
                          </a:effectLst>
                        </a:rPr>
                        <a:t>Amber</a:t>
                      </a:r>
                      <a:r>
                        <a:rPr lang="en-GB" sz="1400" b="1">
                          <a:solidFill>
                            <a:srgbClr val="FFC000"/>
                          </a:solidFill>
                          <a:effectLst>
                            <a:outerShdw blurRad="38100" dist="38100" dir="2700000" algn="tl">
                              <a:srgbClr val="000000">
                                <a:alpha val="43137"/>
                              </a:srgbClr>
                            </a:outerShdw>
                          </a:effectLst>
                        </a:rPr>
                        <a:t> </a:t>
                      </a:r>
                    </a:p>
                  </a:txBody>
                  <a:tcPr marL="68580" marR="68580" marT="34290" marB="34290"/>
                </a:tc>
                <a:tc>
                  <a: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900" b="0" i="0">
                          <a:latin typeface="+mn-lt"/>
                          <a:ea typeface="+mn-ea"/>
                        </a:rPr>
                        <a:t>I have understood most of the topics so far (write down 1 question and 1 key theme you have understood)</a:t>
                      </a:r>
                    </a:p>
                  </a:txBody>
                  <a:tcPr marL="68580" marR="68580" marT="34290" marB="34290" anchor="ctr"/>
                </a:tc>
                <a:extLst>
                  <a:ext uri="{0D108BD9-81ED-4DB2-BD59-A6C34878D82A}">
                    <a16:rowId xmlns:a16="http://schemas.microsoft.com/office/drawing/2014/main" val="3643598402"/>
                  </a:ext>
                </a:extLst>
              </a:tr>
              <a:tr h="388620">
                <a:tc>
                  <a:txBody>
                    <a:bodyPr/>
                    <a:lstStyle/>
                    <a:p>
                      <a:r>
                        <a:rPr lang="en-GB" sz="2100" b="1">
                          <a:solidFill>
                            <a:srgbClr val="00B050"/>
                          </a:solidFill>
                          <a:effectLst>
                            <a:outerShdw blurRad="38100" dist="38100" dir="2700000" algn="tl">
                              <a:srgbClr val="000000">
                                <a:alpha val="43137"/>
                              </a:srgbClr>
                            </a:outerShdw>
                          </a:effectLst>
                        </a:rPr>
                        <a:t>Green</a:t>
                      </a:r>
                      <a:r>
                        <a:rPr lang="en-GB" sz="2100" b="1">
                          <a:solidFill>
                            <a:schemeClr val="accent6">
                              <a:lumMod val="75000"/>
                            </a:schemeClr>
                          </a:solidFill>
                          <a:effectLst>
                            <a:outerShdw blurRad="38100" dist="38100" dir="2700000" algn="tl">
                              <a:srgbClr val="000000">
                                <a:alpha val="43137"/>
                              </a:srgbClr>
                            </a:outerShdw>
                          </a:effectLst>
                        </a:rPr>
                        <a:t> </a:t>
                      </a:r>
                    </a:p>
                  </a:txBody>
                  <a:tcPr marL="68580" marR="68580" marT="34290" marB="34290"/>
                </a:tc>
                <a:tc>
                  <a:txBody>
                    <a:bodyPr/>
                    <a:lstStyle/>
                    <a:p>
                      <a:pPr algn="just"/>
                      <a:r>
                        <a:rPr lang="en-GB" sz="900" b="0" i="0">
                          <a:latin typeface="+mn-lt"/>
                          <a:ea typeface="+mn-ea"/>
                        </a:rPr>
                        <a:t>I have understood the topics so far (write down 2 key themes from the lesson to show your understanding)</a:t>
                      </a:r>
                      <a:endParaRPr lang="en-GB" sz="900" b="0" i="0"/>
                    </a:p>
                  </a:txBody>
                  <a:tcPr marL="68580" marR="68580" marT="34290" marB="34290" anchor="ctr"/>
                </a:tc>
                <a:extLst>
                  <a:ext uri="{0D108BD9-81ED-4DB2-BD59-A6C34878D82A}">
                    <a16:rowId xmlns:a16="http://schemas.microsoft.com/office/drawing/2014/main" val="3562692869"/>
                  </a:ext>
                </a:extLst>
              </a:tr>
            </a:tbl>
          </a:graphicData>
        </a:graphic>
      </p:graphicFrame>
    </p:spTree>
    <p:extLst>
      <p:ext uri="{BB962C8B-B14F-4D97-AF65-F5344CB8AC3E}">
        <p14:creationId xmlns:p14="http://schemas.microsoft.com/office/powerpoint/2010/main" val="3964197960"/>
      </p:ext>
    </p:extLst>
  </p:cSld>
  <p:clrMapOvr>
    <a:masterClrMapping/>
  </p:clrMapOvr>
  <p:transition spd="slow">
    <p:push dir="u"/>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9F33731D-774F-49CF-9333-8E4FF0B9CB0E}"/>
              </a:ext>
            </a:extLst>
          </p:cNvPr>
          <p:cNvPicPr>
            <a:picLocks noChangeAspect="1"/>
          </p:cNvPicPr>
          <p:nvPr/>
        </p:nvPicPr>
        <p:blipFill>
          <a:blip r:embed="rId4"/>
          <a:stretch>
            <a:fillRect/>
          </a:stretch>
        </p:blipFill>
        <p:spPr>
          <a:xfrm>
            <a:off x="0" y="5506141"/>
            <a:ext cx="9144000" cy="510095"/>
          </a:xfrm>
          <a:prstGeom prst="rect">
            <a:avLst/>
          </a:prstGeom>
        </p:spPr>
      </p:pic>
      <p:pic>
        <p:nvPicPr>
          <p:cNvPr id="6" name="Video 5" title="Pouring coffee into glass cup">
            <a:hlinkClick r:id="" action="ppaction://media"/>
            <a:extLst>
              <a:ext uri="{FF2B5EF4-FFF2-40B4-BE49-F238E27FC236}">
                <a16:creationId xmlns:a16="http://schemas.microsoft.com/office/drawing/2014/main" id="{7F464BAA-F383-0737-9CA9-8AFCD6B6048E}"/>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1" y="857251"/>
            <a:ext cx="9143999" cy="5143499"/>
          </a:xfrm>
          <a:prstGeom prst="rect">
            <a:avLst/>
          </a:prstGeom>
        </p:spPr>
      </p:pic>
      <p:sp>
        <p:nvSpPr>
          <p:cNvPr id="3" name="Rectangle 2">
            <a:extLst>
              <a:ext uri="{FF2B5EF4-FFF2-40B4-BE49-F238E27FC236}">
                <a16:creationId xmlns:a16="http://schemas.microsoft.com/office/drawing/2014/main" id="{77CABF00-C640-18F7-2D84-2CF1DFA8F93B}"/>
              </a:ext>
            </a:extLst>
          </p:cNvPr>
          <p:cNvSpPr/>
          <p:nvPr/>
        </p:nvSpPr>
        <p:spPr>
          <a:xfrm>
            <a:off x="5029199" y="857250"/>
            <a:ext cx="4114800" cy="996043"/>
          </a:xfrm>
          <a:prstGeom prst="rect">
            <a:avLst/>
          </a:prstGeom>
          <a:noFill/>
          <a:ln>
            <a:noFill/>
          </a:ln>
        </p:spPr>
        <p:style>
          <a:lnRef idx="0">
            <a:scrgbClr r="0" g="0" b="0"/>
          </a:lnRef>
          <a:fillRef idx="0">
            <a:scrgbClr r="0" g="0" b="0"/>
          </a:fillRef>
          <a:effectRef idx="0">
            <a:scrgbClr r="0" g="0" b="0"/>
          </a:effectRef>
          <a:fontRef idx="minor">
            <a:schemeClr val="accent2"/>
          </a:fontRef>
        </p:style>
        <p:txBody>
          <a:bodyPr rtlCol="0" anchor="ctr"/>
          <a:lstStyle/>
          <a:p>
            <a:pPr algn="ctr" defTabSz="685800" eaLnBrk="1" fontAlgn="auto" hangingPunct="1">
              <a:spcBef>
                <a:spcPts val="0"/>
              </a:spcBef>
              <a:spcAft>
                <a:spcPts val="0"/>
              </a:spcAft>
            </a:pPr>
            <a:r>
              <a:rPr lang="en-US" sz="6600" b="1">
                <a:solidFill>
                  <a:srgbClr val="002060"/>
                </a:solidFill>
                <a:latin typeface="Calibri" panose="020F0502020204030204"/>
              </a:rPr>
              <a:t>Break time</a:t>
            </a:r>
            <a:endParaRPr lang="en-GB" sz="6600">
              <a:solidFill>
                <a:srgbClr val="ED7D31"/>
              </a:solidFill>
              <a:latin typeface="Calibri" panose="020F0502020204030204"/>
            </a:endParaRPr>
          </a:p>
        </p:txBody>
      </p:sp>
    </p:spTree>
    <p:extLst>
      <p:ext uri="{BB962C8B-B14F-4D97-AF65-F5344CB8AC3E}">
        <p14:creationId xmlns:p14="http://schemas.microsoft.com/office/powerpoint/2010/main" val="129583921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250">
        <p15:prstTrans prst="origami"/>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9117"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repeatCount="indefinite"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5076056" y="4077072"/>
            <a:ext cx="4067944" cy="1235066"/>
          </a:xfrm>
        </p:spPr>
        <p:txBody>
          <a:bodyPr/>
          <a:lstStyle/>
          <a:p>
            <a:pPr eaLnBrk="1" hangingPunct="1"/>
            <a:r>
              <a:rPr lang="en-GB" altLang="en-US" sz="2400" b="1"/>
              <a:t>Week 5: Session 1: </a:t>
            </a:r>
            <a:br>
              <a:rPr lang="en-GB" altLang="en-US" sz="2400" b="1"/>
            </a:br>
            <a:r>
              <a:rPr lang="en-GB" altLang="en-US" sz="2400" b="1"/>
              <a:t>Data Mining Techniques: </a:t>
            </a:r>
            <a:r>
              <a:rPr lang="en-GB" altLang="en-US" sz="2200" b="1"/>
              <a:t>Regression</a:t>
            </a:r>
          </a:p>
        </p:txBody>
      </p:sp>
      <p:sp>
        <p:nvSpPr>
          <p:cNvPr id="6147" name="Subtitle 4"/>
          <p:cNvSpPr>
            <a:spLocks noGrp="1"/>
          </p:cNvSpPr>
          <p:nvPr>
            <p:ph type="subTitle" idx="1"/>
          </p:nvPr>
        </p:nvSpPr>
        <p:spPr>
          <a:xfrm>
            <a:off x="786110" y="980728"/>
            <a:ext cx="7786742" cy="3357586"/>
          </a:xfrm>
        </p:spPr>
        <p:txBody>
          <a:bodyPr/>
          <a:lstStyle/>
          <a:p>
            <a:pPr eaLnBrk="1" hangingPunct="1"/>
            <a:r>
              <a:rPr lang="en-GB" altLang="en-US" sz="4800" b="1">
                <a:solidFill>
                  <a:schemeClr val="tx1"/>
                </a:solidFill>
              </a:rPr>
              <a:t>Data Handling &amp; Business Intelligence </a:t>
            </a:r>
          </a:p>
          <a:p>
            <a:pPr eaLnBrk="1" hangingPunct="1"/>
            <a:r>
              <a:rPr lang="en-GB" altLang="en-US" sz="4000" b="1">
                <a:solidFill>
                  <a:schemeClr val="tx1"/>
                </a:solidFill>
              </a:rPr>
              <a:t>LCBB5014</a:t>
            </a:r>
          </a:p>
        </p:txBody>
      </p:sp>
    </p:spTree>
    <p:extLst>
      <p:ext uri="{BB962C8B-B14F-4D97-AF65-F5344CB8AC3E}">
        <p14:creationId xmlns:p14="http://schemas.microsoft.com/office/powerpoint/2010/main" val="307008717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Title 1">
            <a:extLst>
              <a:ext uri="{FF2B5EF4-FFF2-40B4-BE49-F238E27FC236}">
                <a16:creationId xmlns:a16="http://schemas.microsoft.com/office/drawing/2014/main" id="{455921D9-3003-024B-9988-85E9F3657D2B}"/>
              </a:ext>
            </a:extLst>
          </p:cNvPr>
          <p:cNvSpPr>
            <a:spLocks noGrp="1"/>
          </p:cNvSpPr>
          <p:nvPr>
            <p:ph type="title"/>
          </p:nvPr>
        </p:nvSpPr>
        <p:spPr>
          <a:xfrm>
            <a:off x="457200" y="260648"/>
            <a:ext cx="8229600" cy="706437"/>
          </a:xfrm>
        </p:spPr>
        <p:txBody>
          <a:bodyPr/>
          <a:lstStyle/>
          <a:p>
            <a:pPr eaLnBrk="1" hangingPunct="1"/>
            <a:r>
              <a:rPr lang="en-GB" altLang="en-US" sz="3200" b="1"/>
              <a:t>Lesson Aims</a:t>
            </a:r>
          </a:p>
        </p:txBody>
      </p:sp>
      <p:sp>
        <p:nvSpPr>
          <p:cNvPr id="5" name="Date Placeholder 4">
            <a:extLst>
              <a:ext uri="{FF2B5EF4-FFF2-40B4-BE49-F238E27FC236}">
                <a16:creationId xmlns:a16="http://schemas.microsoft.com/office/drawing/2014/main" id="{95F69691-B47D-7241-B44F-9C879DAACE72}"/>
              </a:ext>
            </a:extLst>
          </p:cNvPr>
          <p:cNvSpPr>
            <a:spLocks noGrp="1"/>
          </p:cNvSpPr>
          <p:nvPr>
            <p:ph type="dt" sz="quarter" idx="10"/>
          </p:nvPr>
        </p:nvSpPr>
        <p:spPr/>
        <p:txBody>
          <a:bodyPr/>
          <a:lstStyle/>
          <a:p>
            <a:pPr>
              <a:defRPr/>
            </a:pPr>
            <a:fld id="{8545989A-FAB5-44A0-803E-C4DFE8E1BAA2}" type="datetime1">
              <a:rPr lang="en-GB" altLang="en-US"/>
              <a:pPr>
                <a:defRPr/>
              </a:pPr>
              <a:t>16/06/2025</a:t>
            </a:fld>
            <a:endParaRPr lang="en-GB" altLang="en-US"/>
          </a:p>
        </p:txBody>
      </p:sp>
      <p:sp>
        <p:nvSpPr>
          <p:cNvPr id="16387" name="Slide Number Placeholder 5">
            <a:extLst>
              <a:ext uri="{FF2B5EF4-FFF2-40B4-BE49-F238E27FC236}">
                <a16:creationId xmlns:a16="http://schemas.microsoft.com/office/drawing/2014/main" id="{83277620-F381-AD4B-A446-AEDCDB5DC2D2}"/>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8D9E8C65-235A-E445-AD01-8C468CA0F191}" type="slidenum">
              <a:rPr lang="en-GB" altLang="en-US" sz="1200" smtClean="0">
                <a:solidFill>
                  <a:srgbClr val="898989"/>
                </a:solidFill>
              </a:rPr>
              <a:pPr>
                <a:spcBef>
                  <a:spcPct val="0"/>
                </a:spcBef>
                <a:buFontTx/>
                <a:buNone/>
              </a:pPr>
              <a:t>32</a:t>
            </a:fld>
            <a:endParaRPr lang="en-GB" altLang="en-US" sz="1200">
              <a:solidFill>
                <a:srgbClr val="898989"/>
              </a:solidFill>
            </a:endParaRPr>
          </a:p>
        </p:txBody>
      </p:sp>
      <p:sp>
        <p:nvSpPr>
          <p:cNvPr id="2" name="Rectangle 1">
            <a:extLst>
              <a:ext uri="{FF2B5EF4-FFF2-40B4-BE49-F238E27FC236}">
                <a16:creationId xmlns:a16="http://schemas.microsoft.com/office/drawing/2014/main" id="{6036474F-B44F-1947-B387-AE01020E4381}"/>
              </a:ext>
            </a:extLst>
          </p:cNvPr>
          <p:cNvSpPr/>
          <p:nvPr/>
        </p:nvSpPr>
        <p:spPr>
          <a:xfrm>
            <a:off x="719832" y="909935"/>
            <a:ext cx="7775575" cy="4216539"/>
          </a:xfrm>
          <a:prstGeom prst="rect">
            <a:avLst/>
          </a:prstGeom>
        </p:spPr>
        <p:txBody>
          <a:bodyPr>
            <a:spAutoFit/>
          </a:bodyPr>
          <a:lstStyle/>
          <a:p>
            <a:pPr algn="just" eaLnBrk="1" hangingPunct="1">
              <a:buFont typeface="Arial" panose="020B0604020202020204" pitchFamily="34" charset="0"/>
              <a:buNone/>
              <a:defRPr/>
            </a:pPr>
            <a:r>
              <a:rPr lang="en-GB" sz="2400">
                <a:latin typeface="+mn-lt"/>
              </a:rPr>
              <a:t>By the end of this session, students should be aware of: </a:t>
            </a:r>
          </a:p>
          <a:p>
            <a:pPr algn="just" eaLnBrk="1" hangingPunct="1">
              <a:buFont typeface="Arial" panose="020B0604020202020204" pitchFamily="34" charset="0"/>
              <a:buNone/>
              <a:defRPr/>
            </a:pPr>
            <a:endParaRPr lang="en-GB" sz="2400">
              <a:latin typeface="+mn-lt"/>
            </a:endParaRPr>
          </a:p>
          <a:p>
            <a:pPr marL="342900" indent="-342900" algn="just">
              <a:buFont typeface="Arial" panose="020B0604020202020204" pitchFamily="34" charset="0"/>
              <a:buChar char="•"/>
            </a:pPr>
            <a:r>
              <a:rPr lang="en-US" sz="2200">
                <a:latin typeface="+mn-lt"/>
              </a:rPr>
              <a:t>Definition of regression</a:t>
            </a:r>
          </a:p>
          <a:p>
            <a:pPr marL="342900" indent="-342900" algn="just">
              <a:buFont typeface="Arial" panose="020B0604020202020204" pitchFamily="34" charset="0"/>
              <a:buChar char="•"/>
            </a:pPr>
            <a:r>
              <a:rPr lang="en-US" sz="2200">
                <a:latin typeface="+mn-lt"/>
              </a:rPr>
              <a:t>Steps for regression </a:t>
            </a:r>
          </a:p>
          <a:p>
            <a:pPr marL="342900" indent="-342900" algn="just">
              <a:buFont typeface="Arial" panose="020B0604020202020204" pitchFamily="34" charset="0"/>
              <a:buChar char="•"/>
            </a:pPr>
            <a:r>
              <a:rPr lang="en-US" sz="2200">
                <a:latin typeface="+mn-lt"/>
              </a:rPr>
              <a:t>Correlations and Relationships </a:t>
            </a:r>
          </a:p>
          <a:p>
            <a:pPr marL="342900" indent="-342900" algn="just">
              <a:buFont typeface="Arial" panose="020B0604020202020204" pitchFamily="34" charset="0"/>
              <a:buChar char="•"/>
            </a:pPr>
            <a:r>
              <a:rPr lang="en-US" sz="2200">
                <a:latin typeface="+mn-lt"/>
              </a:rPr>
              <a:t>Visual look at relationship</a:t>
            </a:r>
          </a:p>
          <a:p>
            <a:pPr marL="342900" indent="-342900" algn="just">
              <a:buFont typeface="Arial" panose="020B0604020202020204" pitchFamily="34" charset="0"/>
              <a:buChar char="•"/>
            </a:pPr>
            <a:r>
              <a:rPr lang="en-US" sz="2200">
                <a:latin typeface="+mn-lt"/>
              </a:rPr>
              <a:t>Types of regression </a:t>
            </a:r>
          </a:p>
          <a:p>
            <a:pPr marL="342900" indent="-342900" algn="just">
              <a:buFont typeface="Arial" panose="020B0604020202020204" pitchFamily="34" charset="0"/>
              <a:buChar char="•"/>
            </a:pPr>
            <a:r>
              <a:rPr lang="en-US" sz="2200">
                <a:latin typeface="+mn-lt"/>
              </a:rPr>
              <a:t>Classification vs. Regression </a:t>
            </a:r>
          </a:p>
          <a:p>
            <a:pPr marL="342900" indent="-342900" algn="just">
              <a:buFont typeface="Arial" panose="020B0604020202020204" pitchFamily="34" charset="0"/>
              <a:buChar char="•"/>
            </a:pPr>
            <a:r>
              <a:rPr lang="en-US" sz="2200">
                <a:latin typeface="+mn-lt"/>
              </a:rPr>
              <a:t>Advantages of regression </a:t>
            </a:r>
          </a:p>
          <a:p>
            <a:pPr marL="342900" indent="-342900" algn="just">
              <a:buFont typeface="Arial" panose="020B0604020202020204" pitchFamily="34" charset="0"/>
              <a:buChar char="•"/>
            </a:pPr>
            <a:r>
              <a:rPr lang="en-US" sz="2200">
                <a:latin typeface="+mn-lt"/>
              </a:rPr>
              <a:t>Disadvantages of regression</a:t>
            </a:r>
          </a:p>
          <a:p>
            <a:pPr marL="342900" indent="-342900" algn="just">
              <a:buFont typeface="Arial" panose="020B0604020202020204" pitchFamily="34" charset="0"/>
              <a:buChar char="•"/>
            </a:pPr>
            <a:r>
              <a:rPr lang="en-US" sz="2200">
                <a:latin typeface="+mn-lt"/>
              </a:rPr>
              <a:t>Regression exercise </a:t>
            </a:r>
          </a:p>
          <a:p>
            <a:pPr marL="342900" indent="-342900" algn="just">
              <a:buFont typeface="Arial" panose="020B0604020202020204" pitchFamily="34" charset="0"/>
              <a:buChar char="•"/>
            </a:pPr>
            <a:r>
              <a:rPr lang="en-US" sz="2200">
                <a:latin typeface="+mn-lt"/>
              </a:rPr>
              <a:t>References </a:t>
            </a:r>
          </a:p>
        </p:txBody>
      </p:sp>
    </p:spTree>
    <p:extLst>
      <p:ext uri="{BB962C8B-B14F-4D97-AF65-F5344CB8AC3E}">
        <p14:creationId xmlns:p14="http://schemas.microsoft.com/office/powerpoint/2010/main" val="290572271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32656"/>
            <a:ext cx="8229600" cy="706090"/>
          </a:xfrm>
        </p:spPr>
        <p:txBody>
          <a:bodyPr/>
          <a:lstStyle/>
          <a:p>
            <a:r>
              <a:rPr lang="en-US" sz="3200" b="1"/>
              <a:t>What is Regression?</a:t>
            </a:r>
          </a:p>
        </p:txBody>
      </p:sp>
      <p:sp>
        <p:nvSpPr>
          <p:cNvPr id="4" name="TextBox 3">
            <a:extLst>
              <a:ext uri="{FF2B5EF4-FFF2-40B4-BE49-F238E27FC236}">
                <a16:creationId xmlns:a16="http://schemas.microsoft.com/office/drawing/2014/main" id="{E478AD8E-BFE4-AC42-9DAF-7A93CA4B8EC4}"/>
              </a:ext>
            </a:extLst>
          </p:cNvPr>
          <p:cNvSpPr txBox="1"/>
          <p:nvPr/>
        </p:nvSpPr>
        <p:spPr>
          <a:xfrm>
            <a:off x="457200" y="1010551"/>
            <a:ext cx="8363272" cy="4832092"/>
          </a:xfrm>
          <a:prstGeom prst="rect">
            <a:avLst/>
          </a:prstGeom>
          <a:noFill/>
        </p:spPr>
        <p:txBody>
          <a:bodyPr wrap="square" rtlCol="0">
            <a:spAutoFit/>
          </a:bodyPr>
          <a:lstStyle/>
          <a:p>
            <a:pPr marL="342900" indent="-342900" algn="just">
              <a:buFont typeface="Arial" panose="020B0604020202020204" pitchFamily="34" charset="0"/>
              <a:buChar char="•"/>
            </a:pPr>
            <a:r>
              <a:rPr lang="en-US" sz="2200">
                <a:latin typeface="+mn-lt"/>
              </a:rPr>
              <a:t>Regression is a well-known statistical technique to model the predictive relationship between several independent variables and one dependent variable </a:t>
            </a:r>
          </a:p>
          <a:p>
            <a:pPr marL="342900" indent="-342900" algn="just">
              <a:buFont typeface="Arial" panose="020B0604020202020204" pitchFamily="34" charset="0"/>
              <a:buChar char="•"/>
            </a:pPr>
            <a:endParaRPr lang="en-US" sz="2200">
              <a:latin typeface="+mn-lt"/>
            </a:endParaRPr>
          </a:p>
          <a:p>
            <a:pPr marL="342900" indent="-342900" algn="just">
              <a:buFont typeface="Arial" panose="020B0604020202020204" pitchFamily="34" charset="0"/>
              <a:buChar char="•"/>
            </a:pPr>
            <a:r>
              <a:rPr lang="en-US" sz="2200">
                <a:latin typeface="+mn-lt"/>
              </a:rPr>
              <a:t>The regression model or explanatory model is to identify a functional relationship between the target variable and a subset of the remaining attributes contained in the dataset</a:t>
            </a:r>
          </a:p>
          <a:p>
            <a:pPr marL="342900" indent="-342900" algn="just">
              <a:buFont typeface="Arial" panose="020B0604020202020204" pitchFamily="34" charset="0"/>
              <a:buChar char="•"/>
            </a:pPr>
            <a:endParaRPr lang="en-US" sz="2200">
              <a:latin typeface="+mn-lt"/>
            </a:endParaRPr>
          </a:p>
          <a:p>
            <a:pPr marL="342900" indent="-342900" algn="just">
              <a:buFont typeface="Arial" panose="020B0604020202020204" pitchFamily="34" charset="0"/>
              <a:buChar char="•"/>
            </a:pPr>
            <a:r>
              <a:rPr lang="en-US" sz="2200">
                <a:latin typeface="+mn-lt"/>
              </a:rPr>
              <a:t>Regression model serves to highlight and interpret the dependency of the target variable </a:t>
            </a:r>
          </a:p>
          <a:p>
            <a:pPr marL="342900" indent="-342900" algn="just">
              <a:buFont typeface="Arial" panose="020B0604020202020204" pitchFamily="34" charset="0"/>
              <a:buChar char="•"/>
            </a:pPr>
            <a:endParaRPr lang="en-US" sz="2200">
              <a:latin typeface="+mn-lt"/>
            </a:endParaRPr>
          </a:p>
          <a:p>
            <a:pPr marL="342900" indent="-342900" algn="just">
              <a:buFont typeface="Arial" panose="020B0604020202020204" pitchFamily="34" charset="0"/>
              <a:buChar char="•"/>
            </a:pPr>
            <a:r>
              <a:rPr lang="en-US" sz="2200">
                <a:latin typeface="+mn-lt"/>
              </a:rPr>
              <a:t>Regression models are used to predict the future value of the target attribute, based upon the functional relationship identified and the future value of the explanatory attributes </a:t>
            </a:r>
          </a:p>
        </p:txBody>
      </p:sp>
    </p:spTree>
    <p:extLst>
      <p:ext uri="{BB962C8B-B14F-4D97-AF65-F5344CB8AC3E}">
        <p14:creationId xmlns:p14="http://schemas.microsoft.com/office/powerpoint/2010/main" val="21010647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2840" y="-99392"/>
            <a:ext cx="8229600" cy="706090"/>
          </a:xfrm>
        </p:spPr>
        <p:txBody>
          <a:bodyPr/>
          <a:lstStyle/>
          <a:p>
            <a:r>
              <a:rPr lang="en-US" sz="3200" b="1"/>
              <a:t>What is Regression?</a:t>
            </a:r>
          </a:p>
        </p:txBody>
      </p:sp>
      <p:sp>
        <p:nvSpPr>
          <p:cNvPr id="4" name="TextBox 3">
            <a:extLst>
              <a:ext uri="{FF2B5EF4-FFF2-40B4-BE49-F238E27FC236}">
                <a16:creationId xmlns:a16="http://schemas.microsoft.com/office/drawing/2014/main" id="{E478AD8E-BFE4-AC42-9DAF-7A93CA4B8EC4}"/>
              </a:ext>
            </a:extLst>
          </p:cNvPr>
          <p:cNvSpPr txBox="1"/>
          <p:nvPr/>
        </p:nvSpPr>
        <p:spPr>
          <a:xfrm>
            <a:off x="0" y="476672"/>
            <a:ext cx="9144000" cy="4632037"/>
          </a:xfrm>
          <a:prstGeom prst="rect">
            <a:avLst/>
          </a:prstGeom>
          <a:noFill/>
        </p:spPr>
        <p:txBody>
          <a:bodyPr wrap="square" rtlCol="0">
            <a:spAutoFit/>
          </a:bodyPr>
          <a:lstStyle/>
          <a:p>
            <a:pPr marL="342900" indent="-342900" algn="just">
              <a:buFont typeface="Arial" panose="020B0604020202020204" pitchFamily="34" charset="0"/>
              <a:buChar char="•"/>
            </a:pPr>
            <a:r>
              <a:rPr lang="en-US" sz="2100">
                <a:latin typeface="+mn-lt"/>
              </a:rPr>
              <a:t>The objective is to find the best-fitting curve for a dependent variable in a multidimensional space, with each independent variable being a dimension</a:t>
            </a:r>
          </a:p>
          <a:p>
            <a:pPr marL="342900" indent="-342900" algn="just">
              <a:buFont typeface="Arial" panose="020B0604020202020204" pitchFamily="34" charset="0"/>
              <a:buChar char="•"/>
            </a:pPr>
            <a:endParaRPr lang="en-US" sz="2100">
              <a:latin typeface="+mn-lt"/>
            </a:endParaRPr>
          </a:p>
          <a:p>
            <a:pPr marL="342900" indent="-342900" algn="just">
              <a:buFont typeface="Arial" panose="020B0604020202020204" pitchFamily="34" charset="0"/>
              <a:buChar char="•"/>
            </a:pPr>
            <a:r>
              <a:rPr lang="en-US" sz="2100">
                <a:latin typeface="+mn-lt"/>
              </a:rPr>
              <a:t>The curve could be straight line, or it could be a nonlinear curve </a:t>
            </a:r>
          </a:p>
          <a:p>
            <a:pPr marL="342900" indent="-342900" algn="just">
              <a:buFont typeface="Arial" panose="020B0604020202020204" pitchFamily="34" charset="0"/>
              <a:buChar char="•"/>
            </a:pPr>
            <a:endParaRPr lang="en-US" sz="2100">
              <a:latin typeface="+mn-lt"/>
            </a:endParaRPr>
          </a:p>
          <a:p>
            <a:pPr marL="342900" indent="-342900" algn="just">
              <a:buFont typeface="Arial" panose="020B0604020202020204" pitchFamily="34" charset="0"/>
              <a:buChar char="•"/>
            </a:pPr>
            <a:r>
              <a:rPr lang="en-US" sz="2100">
                <a:latin typeface="+mn-lt"/>
              </a:rPr>
              <a:t>The quality of fit of the curve to the data can be measured by a coefficient of correlation (r), which is the square root of the amount of variance explained by the curve </a:t>
            </a:r>
          </a:p>
          <a:p>
            <a:pPr marL="342900" indent="-342900" algn="just">
              <a:buFont typeface="Arial" panose="020B0604020202020204" pitchFamily="34" charset="0"/>
              <a:buChar char="•"/>
            </a:pPr>
            <a:endParaRPr lang="en-US" sz="2200">
              <a:latin typeface="+mn-lt"/>
            </a:endParaRPr>
          </a:p>
          <a:p>
            <a:pPr marL="342900" indent="-342900" algn="just">
              <a:buFont typeface="Arial" panose="020B0604020202020204" pitchFamily="34" charset="0"/>
              <a:buChar char="•"/>
            </a:pPr>
            <a:r>
              <a:rPr lang="en-US" sz="2100">
                <a:latin typeface="+mn-lt"/>
              </a:rPr>
              <a:t>The development of a regression model allows knowledge workers to acquire a deeper understanding of the phenomenon analyzed and to evaluate the effects determined on the target variable by different combinations of values assigned to the remaining attributes </a:t>
            </a:r>
          </a:p>
        </p:txBody>
      </p:sp>
      <p:sp>
        <p:nvSpPr>
          <p:cNvPr id="7" name="TextBox 6">
            <a:extLst>
              <a:ext uri="{FF2B5EF4-FFF2-40B4-BE49-F238E27FC236}">
                <a16:creationId xmlns:a16="http://schemas.microsoft.com/office/drawing/2014/main" id="{5A9BFB37-3AE5-60E7-55F7-020B72796A70}"/>
              </a:ext>
            </a:extLst>
          </p:cNvPr>
          <p:cNvSpPr txBox="1"/>
          <p:nvPr/>
        </p:nvSpPr>
        <p:spPr>
          <a:xfrm>
            <a:off x="755576" y="5229200"/>
            <a:ext cx="8568951" cy="369332"/>
          </a:xfrm>
          <a:prstGeom prst="rect">
            <a:avLst/>
          </a:prstGeom>
          <a:noFill/>
        </p:spPr>
        <p:txBody>
          <a:bodyPr wrap="square" rtlCol="0">
            <a:spAutoFit/>
          </a:bodyPr>
          <a:lstStyle/>
          <a:p>
            <a:r>
              <a:rPr lang="en-GB">
                <a:hlinkClick r:id="rId3"/>
              </a:rPr>
              <a:t>Simple Linear Regression: An Easy and Clear Beginner’s Guide - YouTube</a:t>
            </a:r>
            <a:endParaRPr lang="en-GB"/>
          </a:p>
        </p:txBody>
      </p:sp>
    </p:spTree>
    <p:extLst>
      <p:ext uri="{BB962C8B-B14F-4D97-AF65-F5344CB8AC3E}">
        <p14:creationId xmlns:p14="http://schemas.microsoft.com/office/powerpoint/2010/main" val="305290856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90662"/>
            <a:ext cx="8229600" cy="706090"/>
          </a:xfrm>
        </p:spPr>
        <p:txBody>
          <a:bodyPr/>
          <a:lstStyle/>
          <a:p>
            <a:r>
              <a:rPr lang="en-US" sz="3200" b="1"/>
              <a:t>Steps for Regression</a:t>
            </a:r>
          </a:p>
        </p:txBody>
      </p:sp>
      <p:sp>
        <p:nvSpPr>
          <p:cNvPr id="5" name="TextBox 4">
            <a:extLst>
              <a:ext uri="{FF2B5EF4-FFF2-40B4-BE49-F238E27FC236}">
                <a16:creationId xmlns:a16="http://schemas.microsoft.com/office/drawing/2014/main" id="{2FB4A90A-7FA2-D64E-B5DF-46426CAD27EE}"/>
              </a:ext>
            </a:extLst>
          </p:cNvPr>
          <p:cNvSpPr txBox="1"/>
          <p:nvPr/>
        </p:nvSpPr>
        <p:spPr>
          <a:xfrm>
            <a:off x="542257" y="1382286"/>
            <a:ext cx="4029743" cy="4093428"/>
          </a:xfrm>
          <a:prstGeom prst="rect">
            <a:avLst/>
          </a:prstGeom>
          <a:noFill/>
          <a:ln>
            <a:solidFill>
              <a:schemeClr val="tx1">
                <a:alpha val="99000"/>
              </a:schemeClr>
            </a:solidFill>
          </a:ln>
        </p:spPr>
        <p:txBody>
          <a:bodyPr wrap="square" rtlCol="0">
            <a:spAutoFit/>
          </a:bodyPr>
          <a:lstStyle/>
          <a:p>
            <a:pPr algn="just"/>
            <a:r>
              <a:rPr lang="en-US" sz="2000">
                <a:latin typeface="+mn-lt"/>
              </a:rPr>
              <a:t>The key steps for regression are simple: </a:t>
            </a:r>
          </a:p>
          <a:p>
            <a:pPr algn="just"/>
            <a:endParaRPr lang="en-US" sz="2000">
              <a:latin typeface="+mn-lt"/>
            </a:endParaRPr>
          </a:p>
          <a:p>
            <a:pPr marL="457200" indent="-457200" algn="just">
              <a:buAutoNum type="arabicPeriod"/>
            </a:pPr>
            <a:r>
              <a:rPr lang="en-US" sz="2000">
                <a:latin typeface="+mn-lt"/>
              </a:rPr>
              <a:t>List all the variables available for making the model </a:t>
            </a:r>
          </a:p>
          <a:p>
            <a:pPr marL="457200" indent="-457200" algn="just">
              <a:buAutoNum type="arabicPeriod"/>
            </a:pPr>
            <a:r>
              <a:rPr lang="en-US" sz="2000">
                <a:latin typeface="+mn-lt"/>
              </a:rPr>
              <a:t>Establish a dependent variable of interest </a:t>
            </a:r>
          </a:p>
          <a:p>
            <a:pPr marL="457200" indent="-457200" algn="just">
              <a:buAutoNum type="arabicPeriod"/>
            </a:pPr>
            <a:r>
              <a:rPr lang="en-US" sz="2000">
                <a:latin typeface="+mn-lt"/>
              </a:rPr>
              <a:t>Examine visual (if possible) relationships between variables of interest </a:t>
            </a:r>
          </a:p>
          <a:p>
            <a:pPr marL="457200" indent="-457200" algn="just">
              <a:buAutoNum type="arabicPeriod"/>
            </a:pPr>
            <a:r>
              <a:rPr lang="en-US" sz="2000">
                <a:latin typeface="+mn-lt"/>
              </a:rPr>
              <a:t>Find a way to predict dependent variable using the other variables </a:t>
            </a:r>
          </a:p>
        </p:txBody>
      </p:sp>
      <p:pic>
        <p:nvPicPr>
          <p:cNvPr id="8" name="Picture 7">
            <a:extLst>
              <a:ext uri="{FF2B5EF4-FFF2-40B4-BE49-F238E27FC236}">
                <a16:creationId xmlns:a16="http://schemas.microsoft.com/office/drawing/2014/main" id="{A4FF75A9-FFB9-7045-A28E-ED0217893550}"/>
              </a:ext>
            </a:extLst>
          </p:cNvPr>
          <p:cNvPicPr>
            <a:picLocks noChangeAspect="1"/>
          </p:cNvPicPr>
          <p:nvPr/>
        </p:nvPicPr>
        <p:blipFill>
          <a:blip r:embed="rId3"/>
          <a:stretch>
            <a:fillRect/>
          </a:stretch>
        </p:blipFill>
        <p:spPr>
          <a:xfrm>
            <a:off x="4927486" y="1382286"/>
            <a:ext cx="4029744" cy="3774906"/>
          </a:xfrm>
          <a:prstGeom prst="rect">
            <a:avLst/>
          </a:prstGeom>
        </p:spPr>
      </p:pic>
      <p:sp>
        <p:nvSpPr>
          <p:cNvPr id="9" name="TextBox 8">
            <a:extLst>
              <a:ext uri="{FF2B5EF4-FFF2-40B4-BE49-F238E27FC236}">
                <a16:creationId xmlns:a16="http://schemas.microsoft.com/office/drawing/2014/main" id="{217CB9CC-0AFD-B942-89AA-F958CB446AEB}"/>
              </a:ext>
            </a:extLst>
          </p:cNvPr>
          <p:cNvSpPr txBox="1"/>
          <p:nvPr/>
        </p:nvSpPr>
        <p:spPr>
          <a:xfrm>
            <a:off x="5292080" y="5301208"/>
            <a:ext cx="3665149" cy="369332"/>
          </a:xfrm>
          <a:prstGeom prst="rect">
            <a:avLst/>
          </a:prstGeom>
          <a:noFill/>
        </p:spPr>
        <p:txBody>
          <a:bodyPr wrap="square" rtlCol="0">
            <a:spAutoFit/>
          </a:bodyPr>
          <a:lstStyle/>
          <a:p>
            <a:pPr algn="ctr"/>
            <a:r>
              <a:rPr lang="en-US">
                <a:latin typeface="+mn-lt"/>
              </a:rPr>
              <a:t>Example of Linear regression</a:t>
            </a:r>
          </a:p>
        </p:txBody>
      </p:sp>
    </p:spTree>
    <p:extLst>
      <p:ext uri="{BB962C8B-B14F-4D97-AF65-F5344CB8AC3E}">
        <p14:creationId xmlns:p14="http://schemas.microsoft.com/office/powerpoint/2010/main" val="81656396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3204" y="260648"/>
            <a:ext cx="8229600" cy="706090"/>
          </a:xfrm>
        </p:spPr>
        <p:txBody>
          <a:bodyPr/>
          <a:lstStyle/>
          <a:p>
            <a:r>
              <a:rPr lang="en-US" sz="3200" b="1"/>
              <a:t>Correlations and Relationships</a:t>
            </a:r>
          </a:p>
        </p:txBody>
      </p:sp>
      <p:sp>
        <p:nvSpPr>
          <p:cNvPr id="4" name="TextBox 3">
            <a:extLst>
              <a:ext uri="{FF2B5EF4-FFF2-40B4-BE49-F238E27FC236}">
                <a16:creationId xmlns:a16="http://schemas.microsoft.com/office/drawing/2014/main" id="{E478AD8E-BFE4-AC42-9DAF-7A93CA4B8EC4}"/>
              </a:ext>
            </a:extLst>
          </p:cNvPr>
          <p:cNvSpPr txBox="1"/>
          <p:nvPr/>
        </p:nvSpPr>
        <p:spPr>
          <a:xfrm>
            <a:off x="493204" y="836712"/>
            <a:ext cx="8157592" cy="4939814"/>
          </a:xfrm>
          <a:prstGeom prst="rect">
            <a:avLst/>
          </a:prstGeom>
          <a:noFill/>
        </p:spPr>
        <p:txBody>
          <a:bodyPr wrap="square" rtlCol="0">
            <a:spAutoFit/>
          </a:bodyPr>
          <a:lstStyle/>
          <a:p>
            <a:pPr marL="342900" indent="-342900" algn="just">
              <a:buFont typeface="Arial" panose="020B0604020202020204" pitchFamily="34" charset="0"/>
              <a:buChar char="•"/>
            </a:pPr>
            <a:r>
              <a:rPr lang="en-US" sz="2100">
                <a:latin typeface="+mn-lt"/>
              </a:rPr>
              <a:t>Relationships (statistical) are about which elements of data hang together, and which ones hang separately</a:t>
            </a:r>
          </a:p>
          <a:p>
            <a:pPr marL="342900" indent="-342900" algn="just">
              <a:buFont typeface="Arial" panose="020B0604020202020204" pitchFamily="34" charset="0"/>
              <a:buChar char="•"/>
            </a:pPr>
            <a:endParaRPr lang="en-US" sz="2100">
              <a:latin typeface="+mn-lt"/>
            </a:endParaRPr>
          </a:p>
          <a:p>
            <a:pPr marL="342900" indent="-342900" algn="just">
              <a:buFont typeface="Arial" panose="020B0604020202020204" pitchFamily="34" charset="0"/>
              <a:buChar char="•"/>
            </a:pPr>
            <a:r>
              <a:rPr lang="en-US" sz="2100">
                <a:latin typeface="+mn-lt"/>
              </a:rPr>
              <a:t>It is about categorizing variables that have a relationship with one another, and categorizing variables that are distinct and unrelated to other variables </a:t>
            </a:r>
          </a:p>
          <a:p>
            <a:pPr marL="342900" indent="-342900" algn="just">
              <a:buFont typeface="Arial" panose="020B0604020202020204" pitchFamily="34" charset="0"/>
              <a:buChar char="•"/>
            </a:pPr>
            <a:endParaRPr lang="en-US" sz="2100">
              <a:latin typeface="+mn-lt"/>
            </a:endParaRPr>
          </a:p>
          <a:p>
            <a:pPr marL="342900" indent="-342900" algn="just">
              <a:buFont typeface="Arial" panose="020B0604020202020204" pitchFamily="34" charset="0"/>
              <a:buChar char="•"/>
            </a:pPr>
            <a:r>
              <a:rPr lang="en-US" sz="2100">
                <a:latin typeface="+mn-lt"/>
              </a:rPr>
              <a:t>It is about describing significant positive relationships and significant negative differences </a:t>
            </a:r>
          </a:p>
          <a:p>
            <a:pPr marL="342900" indent="-342900" algn="just">
              <a:buFont typeface="Arial" panose="020B0604020202020204" pitchFamily="34" charset="0"/>
              <a:buChar char="•"/>
            </a:pPr>
            <a:endParaRPr lang="en-US" sz="2100">
              <a:latin typeface="+mn-lt"/>
            </a:endParaRPr>
          </a:p>
          <a:p>
            <a:pPr marL="342900" indent="-342900" algn="just">
              <a:buFont typeface="Arial" panose="020B0604020202020204" pitchFamily="34" charset="0"/>
              <a:buChar char="•"/>
            </a:pPr>
            <a:r>
              <a:rPr lang="en-US" sz="2100">
                <a:latin typeface="+mn-lt"/>
              </a:rPr>
              <a:t>The first and foremost measure of the strength of a relationship is co-relation (or correlation) </a:t>
            </a:r>
          </a:p>
          <a:p>
            <a:pPr marL="342900" indent="-342900" algn="just">
              <a:buFont typeface="Arial" panose="020B0604020202020204" pitchFamily="34" charset="0"/>
              <a:buChar char="•"/>
            </a:pPr>
            <a:endParaRPr lang="en-US" sz="2100">
              <a:latin typeface="+mn-lt"/>
            </a:endParaRPr>
          </a:p>
          <a:p>
            <a:pPr marL="342900" indent="-342900" algn="just">
              <a:buFont typeface="Arial" panose="020B0604020202020204" pitchFamily="34" charset="0"/>
              <a:buChar char="•"/>
            </a:pPr>
            <a:r>
              <a:rPr lang="en-US" sz="2100">
                <a:latin typeface="+mn-lt"/>
              </a:rPr>
              <a:t>The strength of a correlation is a quantitative measure that is measured in a normalized range between 0 and 1 </a:t>
            </a:r>
          </a:p>
        </p:txBody>
      </p:sp>
    </p:spTree>
    <p:extLst>
      <p:ext uri="{BB962C8B-B14F-4D97-AF65-F5344CB8AC3E}">
        <p14:creationId xmlns:p14="http://schemas.microsoft.com/office/powerpoint/2010/main" val="377417421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3204" y="260648"/>
            <a:ext cx="8229600" cy="706090"/>
          </a:xfrm>
        </p:spPr>
        <p:txBody>
          <a:bodyPr/>
          <a:lstStyle/>
          <a:p>
            <a:r>
              <a:rPr lang="en-US" sz="3200" b="1"/>
              <a:t>Correlations and Relationships</a:t>
            </a:r>
          </a:p>
        </p:txBody>
      </p:sp>
      <p:sp>
        <p:nvSpPr>
          <p:cNvPr id="4" name="TextBox 3">
            <a:extLst>
              <a:ext uri="{FF2B5EF4-FFF2-40B4-BE49-F238E27FC236}">
                <a16:creationId xmlns:a16="http://schemas.microsoft.com/office/drawing/2014/main" id="{E478AD8E-BFE4-AC42-9DAF-7A93CA4B8EC4}"/>
              </a:ext>
            </a:extLst>
          </p:cNvPr>
          <p:cNvSpPr txBox="1"/>
          <p:nvPr/>
        </p:nvSpPr>
        <p:spPr>
          <a:xfrm>
            <a:off x="493204" y="836712"/>
            <a:ext cx="8157592" cy="5016758"/>
          </a:xfrm>
          <a:prstGeom prst="rect">
            <a:avLst/>
          </a:prstGeom>
          <a:noFill/>
        </p:spPr>
        <p:txBody>
          <a:bodyPr wrap="square" rtlCol="0">
            <a:spAutoFit/>
          </a:bodyPr>
          <a:lstStyle/>
          <a:p>
            <a:pPr marL="342900" indent="-342900" algn="just">
              <a:buFont typeface="Arial" panose="020B0604020202020204" pitchFamily="34" charset="0"/>
              <a:buChar char="•"/>
            </a:pPr>
            <a:r>
              <a:rPr lang="en-US" sz="2000">
                <a:latin typeface="+mn-lt"/>
              </a:rPr>
              <a:t>A correlation of 1 indicates a perfect relationship, where the two variables are in perfect fit or sync. </a:t>
            </a:r>
          </a:p>
          <a:p>
            <a:pPr marL="342900" indent="-342900" algn="just">
              <a:buFont typeface="Arial" panose="020B0604020202020204" pitchFamily="34" charset="0"/>
              <a:buChar char="•"/>
            </a:pPr>
            <a:endParaRPr lang="en-US" sz="2000">
              <a:latin typeface="+mn-lt"/>
            </a:endParaRPr>
          </a:p>
          <a:p>
            <a:pPr marL="342900" indent="-342900" algn="just">
              <a:buFont typeface="Arial" panose="020B0604020202020204" pitchFamily="34" charset="0"/>
              <a:buChar char="•"/>
            </a:pPr>
            <a:r>
              <a:rPr lang="en-US" sz="2000">
                <a:latin typeface="+mn-lt"/>
              </a:rPr>
              <a:t>A correlation of 0 indicates that there is no relationship between the variables </a:t>
            </a:r>
          </a:p>
          <a:p>
            <a:pPr marL="342900" indent="-342900" algn="just">
              <a:buFont typeface="Arial" panose="020B0604020202020204" pitchFamily="34" charset="0"/>
              <a:buChar char="•"/>
            </a:pPr>
            <a:endParaRPr lang="en-US" sz="2000">
              <a:latin typeface="+mn-lt"/>
            </a:endParaRPr>
          </a:p>
          <a:p>
            <a:pPr marL="342900" indent="-342900" algn="just">
              <a:buFont typeface="Arial" panose="020B0604020202020204" pitchFamily="34" charset="0"/>
              <a:buChar char="•"/>
            </a:pPr>
            <a:r>
              <a:rPr lang="en-US" sz="2000">
                <a:latin typeface="+mn-lt"/>
              </a:rPr>
              <a:t>The relationship can be positive, or it can be an inverse relationship, that is, the variables may move together in the same direction or in the opposite direction</a:t>
            </a:r>
          </a:p>
          <a:p>
            <a:pPr marL="342900" indent="-342900" algn="just">
              <a:buFont typeface="Arial" panose="020B0604020202020204" pitchFamily="34" charset="0"/>
              <a:buChar char="•"/>
            </a:pPr>
            <a:endParaRPr lang="en-US" sz="2000">
              <a:latin typeface="+mn-lt"/>
            </a:endParaRPr>
          </a:p>
          <a:p>
            <a:pPr marL="342900" indent="-342900" algn="just">
              <a:buFont typeface="Arial" panose="020B0604020202020204" pitchFamily="34" charset="0"/>
              <a:buChar char="•"/>
            </a:pPr>
            <a:r>
              <a:rPr lang="en-US" sz="2000">
                <a:latin typeface="+mn-lt"/>
              </a:rPr>
              <a:t>A good measure of correlation is the correlation coefficient (r), which is the square root of correlation, where it range from -1 to +1</a:t>
            </a:r>
          </a:p>
          <a:p>
            <a:pPr marL="342900" indent="-342900" algn="just">
              <a:buFont typeface="Arial" panose="020B0604020202020204" pitchFamily="34" charset="0"/>
              <a:buChar char="•"/>
            </a:pPr>
            <a:endParaRPr lang="en-US" sz="2000">
              <a:latin typeface="+mn-lt"/>
            </a:endParaRPr>
          </a:p>
          <a:p>
            <a:pPr marL="342900" indent="-342900" algn="just">
              <a:buFont typeface="Arial" panose="020B0604020202020204" pitchFamily="34" charset="0"/>
              <a:buChar char="•"/>
            </a:pPr>
            <a:r>
              <a:rPr lang="en-US" sz="2000">
                <a:latin typeface="+mn-lt"/>
              </a:rPr>
              <a:t>An</a:t>
            </a:r>
            <a:r>
              <a:rPr lang="en-US" sz="2000" i="1">
                <a:latin typeface="+mn-lt"/>
              </a:rPr>
              <a:t> r </a:t>
            </a:r>
            <a:r>
              <a:rPr lang="en-US" sz="2000">
                <a:latin typeface="+mn-lt"/>
              </a:rPr>
              <a:t>value of 1 shows perfect relationship in the same direction, and an r value of -1 shows a perfect relationship but moving in opposite direction. An r value of 0 signifies no relationship </a:t>
            </a:r>
          </a:p>
        </p:txBody>
      </p:sp>
    </p:spTree>
    <p:extLst>
      <p:ext uri="{BB962C8B-B14F-4D97-AF65-F5344CB8AC3E}">
        <p14:creationId xmlns:p14="http://schemas.microsoft.com/office/powerpoint/2010/main" val="334582072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3204" y="260648"/>
            <a:ext cx="8229600" cy="706090"/>
          </a:xfrm>
        </p:spPr>
        <p:txBody>
          <a:bodyPr/>
          <a:lstStyle/>
          <a:p>
            <a:r>
              <a:rPr lang="en-US" sz="3200" b="1"/>
              <a:t>Visual Look at Relationship</a:t>
            </a:r>
          </a:p>
        </p:txBody>
      </p:sp>
      <p:pic>
        <p:nvPicPr>
          <p:cNvPr id="3" name="Picture 2">
            <a:extLst>
              <a:ext uri="{FF2B5EF4-FFF2-40B4-BE49-F238E27FC236}">
                <a16:creationId xmlns:a16="http://schemas.microsoft.com/office/drawing/2014/main" id="{B27A3FEA-8569-8140-AC66-0857DDE30649}"/>
              </a:ext>
            </a:extLst>
          </p:cNvPr>
          <p:cNvPicPr>
            <a:picLocks noChangeAspect="1"/>
          </p:cNvPicPr>
          <p:nvPr/>
        </p:nvPicPr>
        <p:blipFill>
          <a:blip r:embed="rId3"/>
          <a:stretch>
            <a:fillRect/>
          </a:stretch>
        </p:blipFill>
        <p:spPr>
          <a:xfrm>
            <a:off x="611560" y="1124744"/>
            <a:ext cx="7848872" cy="4320480"/>
          </a:xfrm>
          <a:prstGeom prst="rect">
            <a:avLst/>
          </a:prstGeom>
        </p:spPr>
      </p:pic>
    </p:spTree>
    <p:extLst>
      <p:ext uri="{BB962C8B-B14F-4D97-AF65-F5344CB8AC3E}">
        <p14:creationId xmlns:p14="http://schemas.microsoft.com/office/powerpoint/2010/main" val="417726127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3204" y="260648"/>
            <a:ext cx="8229600" cy="706090"/>
          </a:xfrm>
        </p:spPr>
        <p:txBody>
          <a:bodyPr/>
          <a:lstStyle/>
          <a:p>
            <a:r>
              <a:rPr lang="en-US" sz="3200" b="1"/>
              <a:t>Types of Regression</a:t>
            </a:r>
          </a:p>
        </p:txBody>
      </p:sp>
      <p:sp>
        <p:nvSpPr>
          <p:cNvPr id="4" name="TextBox 3">
            <a:extLst>
              <a:ext uri="{FF2B5EF4-FFF2-40B4-BE49-F238E27FC236}">
                <a16:creationId xmlns:a16="http://schemas.microsoft.com/office/drawing/2014/main" id="{E478AD8E-BFE4-AC42-9DAF-7A93CA4B8EC4}"/>
              </a:ext>
            </a:extLst>
          </p:cNvPr>
          <p:cNvSpPr txBox="1"/>
          <p:nvPr/>
        </p:nvSpPr>
        <p:spPr>
          <a:xfrm>
            <a:off x="683568" y="938543"/>
            <a:ext cx="7967228" cy="4832092"/>
          </a:xfrm>
          <a:prstGeom prst="rect">
            <a:avLst/>
          </a:prstGeom>
          <a:noFill/>
        </p:spPr>
        <p:txBody>
          <a:bodyPr wrap="square" rtlCol="0">
            <a:spAutoFit/>
          </a:bodyPr>
          <a:lstStyle/>
          <a:p>
            <a:pPr algn="just"/>
            <a:r>
              <a:rPr lang="en-US" sz="2200">
                <a:latin typeface="+mn-lt"/>
              </a:rPr>
              <a:t>There are different types of regression: </a:t>
            </a:r>
          </a:p>
          <a:p>
            <a:pPr algn="just"/>
            <a:endParaRPr lang="en-US" sz="2200">
              <a:latin typeface="+mn-lt"/>
            </a:endParaRPr>
          </a:p>
          <a:p>
            <a:pPr marL="342900" indent="-342900" algn="just">
              <a:buFont typeface="Arial" panose="020B0604020202020204" pitchFamily="34" charset="0"/>
              <a:buChar char="•"/>
            </a:pPr>
            <a:r>
              <a:rPr lang="en-US" sz="2200" b="1">
                <a:latin typeface="+mn-lt"/>
              </a:rPr>
              <a:t>Linear Regression: </a:t>
            </a:r>
            <a:r>
              <a:rPr lang="en-US" sz="2200">
                <a:latin typeface="+mn-lt"/>
              </a:rPr>
              <a:t>Linear regression forms a relationship between the target (dependent) variable and one or more independent variables using a straight line of best fit. It is represented by the equation: Y = a + b*X + e, where a is the intercept, b is the slope of the regression line and e is the error. X and Y are predictor and target variables, respectively </a:t>
            </a:r>
          </a:p>
          <a:p>
            <a:pPr marL="342900" indent="-342900" algn="just">
              <a:buFont typeface="Arial" panose="020B0604020202020204" pitchFamily="34" charset="0"/>
              <a:buChar char="•"/>
            </a:pPr>
            <a:endParaRPr lang="en-US" sz="2200" b="1">
              <a:latin typeface="+mn-lt"/>
            </a:endParaRPr>
          </a:p>
          <a:p>
            <a:pPr marL="342900" indent="-342900" algn="just">
              <a:buFont typeface="Arial" panose="020B0604020202020204" pitchFamily="34" charset="0"/>
              <a:buChar char="•"/>
            </a:pPr>
            <a:r>
              <a:rPr lang="en-US" sz="2200" b="1">
                <a:latin typeface="+mn-lt"/>
              </a:rPr>
              <a:t>Polynomial Regression: </a:t>
            </a:r>
            <a:r>
              <a:rPr lang="en-US" sz="2200">
                <a:latin typeface="+mn-lt"/>
              </a:rPr>
              <a:t>In polynomial regression, the power of the independent variable is more than 1 in the regression equation. The equation is: Y = a + b*X^2. Here, the line of best fit is not  a straight line like in Linear. However, it is a curve that is fitted to all the data points </a:t>
            </a:r>
            <a:endParaRPr lang="en-US" sz="2200" b="1">
              <a:latin typeface="+mn-lt"/>
            </a:endParaRPr>
          </a:p>
        </p:txBody>
      </p:sp>
    </p:spTree>
    <p:extLst>
      <p:ext uri="{BB962C8B-B14F-4D97-AF65-F5344CB8AC3E}">
        <p14:creationId xmlns:p14="http://schemas.microsoft.com/office/powerpoint/2010/main" val="278356924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3204" y="260648"/>
            <a:ext cx="8229600" cy="706090"/>
          </a:xfrm>
        </p:spPr>
        <p:txBody>
          <a:bodyPr/>
          <a:lstStyle/>
          <a:p>
            <a:r>
              <a:rPr lang="en-US" sz="3200" b="1"/>
              <a:t>Types of Regression</a:t>
            </a:r>
          </a:p>
        </p:txBody>
      </p:sp>
      <p:sp>
        <p:nvSpPr>
          <p:cNvPr id="4" name="TextBox 3">
            <a:extLst>
              <a:ext uri="{FF2B5EF4-FFF2-40B4-BE49-F238E27FC236}">
                <a16:creationId xmlns:a16="http://schemas.microsoft.com/office/drawing/2014/main" id="{E478AD8E-BFE4-AC42-9DAF-7A93CA4B8EC4}"/>
              </a:ext>
            </a:extLst>
          </p:cNvPr>
          <p:cNvSpPr txBox="1"/>
          <p:nvPr/>
        </p:nvSpPr>
        <p:spPr>
          <a:xfrm>
            <a:off x="683568" y="938543"/>
            <a:ext cx="7967228" cy="4939814"/>
          </a:xfrm>
          <a:prstGeom prst="rect">
            <a:avLst/>
          </a:prstGeom>
          <a:noFill/>
        </p:spPr>
        <p:txBody>
          <a:bodyPr wrap="square" rtlCol="0">
            <a:spAutoFit/>
          </a:bodyPr>
          <a:lstStyle/>
          <a:p>
            <a:pPr marL="342900" indent="-342900" algn="just">
              <a:buFont typeface="Arial" panose="020B0604020202020204" pitchFamily="34" charset="0"/>
              <a:buChar char="•"/>
            </a:pPr>
            <a:r>
              <a:rPr lang="en-US" sz="2100" b="1">
                <a:latin typeface="+mn-lt"/>
              </a:rPr>
              <a:t>Logistic Regression: </a:t>
            </a:r>
            <a:r>
              <a:rPr lang="en-US" sz="2100">
                <a:latin typeface="+mn-lt"/>
              </a:rPr>
              <a:t>The logistic regression is used when the dependent variable is of binary nature (like true or false, 0 or 1, success or failure). Here, the target value (Y) ranges from 0 to 1 and it is popularly used for classification type problems. Logistic regression </a:t>
            </a:r>
            <a:r>
              <a:rPr lang="en-US" sz="2100">
                <a:highlight>
                  <a:srgbClr val="FFFF00"/>
                </a:highlight>
                <a:latin typeface="+mn-lt"/>
              </a:rPr>
              <a:t>does not require dependent and independent variables to have a linear relationship</a:t>
            </a:r>
          </a:p>
          <a:p>
            <a:pPr marL="342900" indent="-342900" algn="just">
              <a:buFont typeface="Arial" panose="020B0604020202020204" pitchFamily="34" charset="0"/>
              <a:buChar char="•"/>
            </a:pPr>
            <a:endParaRPr lang="en-US" sz="2100" b="1">
              <a:latin typeface="+mn-lt"/>
            </a:endParaRPr>
          </a:p>
          <a:p>
            <a:pPr marL="342900" indent="-342900" algn="just">
              <a:buFont typeface="Arial" panose="020B0604020202020204" pitchFamily="34" charset="0"/>
              <a:buChar char="•"/>
            </a:pPr>
            <a:r>
              <a:rPr lang="en-US" sz="2100" b="1">
                <a:latin typeface="+mn-lt"/>
              </a:rPr>
              <a:t>Ridge Regression: </a:t>
            </a:r>
            <a:r>
              <a:rPr lang="en-US" sz="2100">
                <a:latin typeface="+mn-lt"/>
              </a:rPr>
              <a:t>Ridge regression is a technique used to analyze multiple regression data that have the problem of multicollinearity. </a:t>
            </a:r>
          </a:p>
          <a:p>
            <a:pPr marL="342900" indent="-342900" algn="just">
              <a:buFont typeface="Arial" panose="020B0604020202020204" pitchFamily="34" charset="0"/>
              <a:buChar char="•"/>
            </a:pPr>
            <a:endParaRPr lang="en-US" sz="2100" b="1">
              <a:latin typeface="+mn-lt"/>
            </a:endParaRPr>
          </a:p>
          <a:p>
            <a:pPr marL="342900" indent="-342900" algn="just">
              <a:buFont typeface="Arial" panose="020B0604020202020204" pitchFamily="34" charset="0"/>
              <a:buChar char="•"/>
            </a:pPr>
            <a:r>
              <a:rPr lang="en-US" sz="2100" b="1">
                <a:latin typeface="+mn-lt"/>
              </a:rPr>
              <a:t>Lasso Regression: </a:t>
            </a:r>
            <a:r>
              <a:rPr lang="en-US" sz="2100">
                <a:latin typeface="+mn-lt"/>
              </a:rPr>
              <a:t>The term “LASSO” stands for </a:t>
            </a:r>
            <a:r>
              <a:rPr lang="en-US" sz="2100" b="1">
                <a:latin typeface="+mn-lt"/>
              </a:rPr>
              <a:t>L</a:t>
            </a:r>
            <a:r>
              <a:rPr lang="en-US" sz="2100">
                <a:latin typeface="+mn-lt"/>
              </a:rPr>
              <a:t>east </a:t>
            </a:r>
            <a:r>
              <a:rPr lang="en-US" sz="2100" b="1">
                <a:latin typeface="+mn-lt"/>
              </a:rPr>
              <a:t>A</a:t>
            </a:r>
            <a:r>
              <a:rPr lang="en-US" sz="2100">
                <a:latin typeface="+mn-lt"/>
              </a:rPr>
              <a:t>bsolute </a:t>
            </a:r>
            <a:r>
              <a:rPr lang="en-US" sz="2100" b="1">
                <a:latin typeface="+mn-lt"/>
              </a:rPr>
              <a:t>S</a:t>
            </a:r>
            <a:r>
              <a:rPr lang="en-US" sz="2100">
                <a:latin typeface="+mn-lt"/>
              </a:rPr>
              <a:t>hrinkage and </a:t>
            </a:r>
            <a:r>
              <a:rPr lang="en-US" sz="2100" b="1">
                <a:latin typeface="+mn-lt"/>
              </a:rPr>
              <a:t>S</a:t>
            </a:r>
            <a:r>
              <a:rPr lang="en-US" sz="2100">
                <a:latin typeface="+mn-lt"/>
              </a:rPr>
              <a:t>election </a:t>
            </a:r>
            <a:r>
              <a:rPr lang="en-US" sz="2100" b="1">
                <a:latin typeface="+mn-lt"/>
              </a:rPr>
              <a:t>O</a:t>
            </a:r>
            <a:r>
              <a:rPr lang="en-US" sz="2100">
                <a:latin typeface="+mn-lt"/>
              </a:rPr>
              <a:t>perator. In Lasso, all the data point are brought down (or shrunk) towards a central point, also called the mean.  </a:t>
            </a:r>
          </a:p>
        </p:txBody>
      </p:sp>
    </p:spTree>
    <p:extLst>
      <p:ext uri="{BB962C8B-B14F-4D97-AF65-F5344CB8AC3E}">
        <p14:creationId xmlns:p14="http://schemas.microsoft.com/office/powerpoint/2010/main" val="129292752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3204" y="260648"/>
            <a:ext cx="8229600" cy="706090"/>
          </a:xfrm>
        </p:spPr>
        <p:txBody>
          <a:bodyPr/>
          <a:lstStyle/>
          <a:p>
            <a:r>
              <a:rPr lang="en-US" sz="3200" b="1"/>
              <a:t>Types of Regression in Data Mining</a:t>
            </a:r>
          </a:p>
        </p:txBody>
      </p:sp>
      <p:sp>
        <p:nvSpPr>
          <p:cNvPr id="4" name="TextBox 3">
            <a:extLst>
              <a:ext uri="{FF2B5EF4-FFF2-40B4-BE49-F238E27FC236}">
                <a16:creationId xmlns:a16="http://schemas.microsoft.com/office/drawing/2014/main" id="{E478AD8E-BFE4-AC42-9DAF-7A93CA4B8EC4}"/>
              </a:ext>
            </a:extLst>
          </p:cNvPr>
          <p:cNvSpPr txBox="1"/>
          <p:nvPr/>
        </p:nvSpPr>
        <p:spPr>
          <a:xfrm>
            <a:off x="683568" y="938543"/>
            <a:ext cx="7967228" cy="738664"/>
          </a:xfrm>
          <a:prstGeom prst="rect">
            <a:avLst/>
          </a:prstGeom>
          <a:noFill/>
        </p:spPr>
        <p:txBody>
          <a:bodyPr wrap="square" rtlCol="0">
            <a:spAutoFit/>
          </a:bodyPr>
          <a:lstStyle/>
          <a:p>
            <a:pPr algn="just"/>
            <a:r>
              <a:rPr lang="en-US" sz="2100">
                <a:latin typeface="+mn-lt"/>
              </a:rPr>
              <a:t>Primarily, two types of Regression can be observed in data mining: </a:t>
            </a:r>
          </a:p>
          <a:p>
            <a:pPr algn="just"/>
            <a:endParaRPr lang="en-US" sz="2100">
              <a:latin typeface="+mn-lt"/>
            </a:endParaRPr>
          </a:p>
        </p:txBody>
      </p:sp>
      <p:pic>
        <p:nvPicPr>
          <p:cNvPr id="3" name="Picture 2">
            <a:extLst>
              <a:ext uri="{FF2B5EF4-FFF2-40B4-BE49-F238E27FC236}">
                <a16:creationId xmlns:a16="http://schemas.microsoft.com/office/drawing/2014/main" id="{1D519FBE-59DB-C04D-A999-FC52C3C547F0}"/>
              </a:ext>
            </a:extLst>
          </p:cNvPr>
          <p:cNvPicPr>
            <a:picLocks noChangeAspect="1"/>
          </p:cNvPicPr>
          <p:nvPr/>
        </p:nvPicPr>
        <p:blipFill>
          <a:blip r:embed="rId3"/>
          <a:stretch>
            <a:fillRect/>
          </a:stretch>
        </p:blipFill>
        <p:spPr>
          <a:xfrm>
            <a:off x="577850" y="1606550"/>
            <a:ext cx="7988300" cy="3644900"/>
          </a:xfrm>
          <a:prstGeom prst="rect">
            <a:avLst/>
          </a:prstGeom>
        </p:spPr>
      </p:pic>
    </p:spTree>
    <p:extLst>
      <p:ext uri="{BB962C8B-B14F-4D97-AF65-F5344CB8AC3E}">
        <p14:creationId xmlns:p14="http://schemas.microsoft.com/office/powerpoint/2010/main" val="62731896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3204" y="-29724"/>
            <a:ext cx="8229600" cy="706090"/>
          </a:xfrm>
        </p:spPr>
        <p:txBody>
          <a:bodyPr/>
          <a:lstStyle/>
          <a:p>
            <a:r>
              <a:rPr lang="en-US" sz="3200" b="1"/>
              <a:t>Types of Regression in Data Mining</a:t>
            </a:r>
          </a:p>
        </p:txBody>
      </p:sp>
      <p:sp>
        <p:nvSpPr>
          <p:cNvPr id="4" name="TextBox 3">
            <a:extLst>
              <a:ext uri="{FF2B5EF4-FFF2-40B4-BE49-F238E27FC236}">
                <a16:creationId xmlns:a16="http://schemas.microsoft.com/office/drawing/2014/main" id="{E478AD8E-BFE4-AC42-9DAF-7A93CA4B8EC4}"/>
              </a:ext>
            </a:extLst>
          </p:cNvPr>
          <p:cNvSpPr txBox="1"/>
          <p:nvPr/>
        </p:nvSpPr>
        <p:spPr>
          <a:xfrm>
            <a:off x="588386" y="678224"/>
            <a:ext cx="7967228" cy="4616648"/>
          </a:xfrm>
          <a:prstGeom prst="rect">
            <a:avLst/>
          </a:prstGeom>
          <a:noFill/>
        </p:spPr>
        <p:txBody>
          <a:bodyPr wrap="square" rtlCol="0">
            <a:spAutoFit/>
          </a:bodyPr>
          <a:lstStyle/>
          <a:p>
            <a:pPr marL="342900" indent="-342900" algn="just">
              <a:buFont typeface="Arial" panose="020B0604020202020204" pitchFamily="34" charset="0"/>
              <a:buChar char="•"/>
            </a:pPr>
            <a:r>
              <a:rPr lang="en-US" sz="2100" b="1">
                <a:latin typeface="+mn-lt"/>
              </a:rPr>
              <a:t>Linear Regression Model: </a:t>
            </a:r>
          </a:p>
          <a:p>
            <a:pPr marL="342900" indent="-342900" algn="just">
              <a:buFontTx/>
              <a:buChar char="-"/>
            </a:pPr>
            <a:r>
              <a:rPr lang="en-US" sz="2100">
                <a:latin typeface="+mn-lt"/>
              </a:rPr>
              <a:t>Linear regression is used mainly for the purpose of modelling the relationship between the two given variables </a:t>
            </a:r>
          </a:p>
          <a:p>
            <a:pPr marL="342900" indent="-342900" algn="just">
              <a:buFontTx/>
              <a:buChar char="-"/>
            </a:pPr>
            <a:endParaRPr lang="en-US" sz="2100">
              <a:latin typeface="+mn-lt"/>
            </a:endParaRPr>
          </a:p>
          <a:p>
            <a:pPr marL="342900" indent="-342900" algn="just">
              <a:buFontTx/>
              <a:buChar char="-"/>
            </a:pPr>
            <a:r>
              <a:rPr lang="en-US" sz="2100">
                <a:latin typeface="+mn-lt"/>
              </a:rPr>
              <a:t>It can also be used for finding the mathematical relationship between the variables </a:t>
            </a:r>
          </a:p>
          <a:p>
            <a:pPr marL="342900" indent="-342900" algn="just">
              <a:buFontTx/>
              <a:buChar char="-"/>
            </a:pPr>
            <a:endParaRPr lang="en-US" sz="2100">
              <a:latin typeface="+mn-lt"/>
            </a:endParaRPr>
          </a:p>
          <a:p>
            <a:pPr marL="342900" indent="-342900" algn="just">
              <a:buFontTx/>
              <a:buChar char="-"/>
            </a:pPr>
            <a:r>
              <a:rPr lang="en-US" sz="2100">
                <a:latin typeface="+mn-lt"/>
              </a:rPr>
              <a:t>The formula used for linear regression is Y = </a:t>
            </a:r>
            <a:r>
              <a:rPr lang="en-US" sz="2100" err="1">
                <a:latin typeface="+mn-lt"/>
              </a:rPr>
              <a:t>bX</a:t>
            </a:r>
            <a:r>
              <a:rPr lang="en-US" sz="2100">
                <a:latin typeface="+mn-lt"/>
              </a:rPr>
              <a:t> + A, where, Y is the model of linear function X, b is the slope of the line, and A is the intercept (which refers to the point where X crosses the y-axis). </a:t>
            </a:r>
          </a:p>
          <a:p>
            <a:pPr marL="342900" indent="-342900" algn="just">
              <a:buFontTx/>
              <a:buChar char="-"/>
            </a:pPr>
            <a:endParaRPr lang="en-US" sz="2100">
              <a:latin typeface="+mn-lt"/>
            </a:endParaRPr>
          </a:p>
          <a:p>
            <a:pPr marL="342900" indent="-342900" algn="just">
              <a:buFontTx/>
              <a:buChar char="-"/>
            </a:pPr>
            <a:r>
              <a:rPr lang="en-US" sz="2100">
                <a:latin typeface="+mn-lt"/>
              </a:rPr>
              <a:t>The value of Y will increase or decrease in a manner that the value of X will change along with it in a linear manner </a:t>
            </a:r>
          </a:p>
        </p:txBody>
      </p:sp>
      <p:sp>
        <p:nvSpPr>
          <p:cNvPr id="6" name="TextBox 5">
            <a:extLst>
              <a:ext uri="{FF2B5EF4-FFF2-40B4-BE49-F238E27FC236}">
                <a16:creationId xmlns:a16="http://schemas.microsoft.com/office/drawing/2014/main" id="{58501A1E-8784-2E83-B387-79F61FDAC017}"/>
              </a:ext>
            </a:extLst>
          </p:cNvPr>
          <p:cNvSpPr txBox="1"/>
          <p:nvPr/>
        </p:nvSpPr>
        <p:spPr>
          <a:xfrm>
            <a:off x="611561" y="5322189"/>
            <a:ext cx="8441952" cy="369332"/>
          </a:xfrm>
          <a:prstGeom prst="rect">
            <a:avLst/>
          </a:prstGeom>
          <a:noFill/>
        </p:spPr>
        <p:txBody>
          <a:bodyPr wrap="square" rtlCol="0">
            <a:spAutoFit/>
          </a:bodyPr>
          <a:lstStyle/>
          <a:p>
            <a:r>
              <a:rPr lang="en-GB">
                <a:hlinkClick r:id="rId3"/>
              </a:rPr>
              <a:t>How to Calculate a Simple Linear Regression by Hand - YouTube</a:t>
            </a:r>
            <a:endParaRPr lang="en-GB"/>
          </a:p>
        </p:txBody>
      </p:sp>
    </p:spTree>
    <p:extLst>
      <p:ext uri="{BB962C8B-B14F-4D97-AF65-F5344CB8AC3E}">
        <p14:creationId xmlns:p14="http://schemas.microsoft.com/office/powerpoint/2010/main" val="50034996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3204" y="260648"/>
            <a:ext cx="8229600" cy="706090"/>
          </a:xfrm>
        </p:spPr>
        <p:txBody>
          <a:bodyPr/>
          <a:lstStyle/>
          <a:p>
            <a:r>
              <a:rPr lang="en-US" sz="3200" b="1"/>
              <a:t>Types of Regression in Data Mining</a:t>
            </a:r>
          </a:p>
        </p:txBody>
      </p:sp>
      <p:sp>
        <p:nvSpPr>
          <p:cNvPr id="4" name="TextBox 3">
            <a:extLst>
              <a:ext uri="{FF2B5EF4-FFF2-40B4-BE49-F238E27FC236}">
                <a16:creationId xmlns:a16="http://schemas.microsoft.com/office/drawing/2014/main" id="{E478AD8E-BFE4-AC42-9DAF-7A93CA4B8EC4}"/>
              </a:ext>
            </a:extLst>
          </p:cNvPr>
          <p:cNvSpPr txBox="1"/>
          <p:nvPr/>
        </p:nvSpPr>
        <p:spPr>
          <a:xfrm>
            <a:off x="624390" y="1019076"/>
            <a:ext cx="7967228" cy="4616648"/>
          </a:xfrm>
          <a:prstGeom prst="rect">
            <a:avLst/>
          </a:prstGeom>
          <a:noFill/>
        </p:spPr>
        <p:txBody>
          <a:bodyPr wrap="square" rtlCol="0">
            <a:spAutoFit/>
          </a:bodyPr>
          <a:lstStyle/>
          <a:p>
            <a:pPr marL="342900" indent="-342900" algn="just">
              <a:buFont typeface="Arial" panose="020B0604020202020204" pitchFamily="34" charset="0"/>
              <a:buChar char="•"/>
            </a:pPr>
            <a:r>
              <a:rPr lang="en-US" sz="2100" b="1">
                <a:latin typeface="+mn-lt"/>
              </a:rPr>
              <a:t>Multiple Regression Model: </a:t>
            </a:r>
          </a:p>
          <a:p>
            <a:pPr marL="342900" indent="-342900" algn="just">
              <a:buFontTx/>
              <a:buChar char="-"/>
            </a:pPr>
            <a:r>
              <a:rPr lang="en-US" sz="2100">
                <a:latin typeface="+mn-lt"/>
              </a:rPr>
              <a:t>Multiple regression model is generally used to explain the relationship between multiple independent or multiple predictor variables </a:t>
            </a:r>
          </a:p>
          <a:p>
            <a:pPr marL="342900" indent="-342900" algn="just">
              <a:buFontTx/>
              <a:buChar char="-"/>
            </a:pPr>
            <a:r>
              <a:rPr lang="en-US" sz="2100">
                <a:latin typeface="+mn-lt"/>
              </a:rPr>
              <a:t>It can be considered as one of the most popular models for predictions in data mining </a:t>
            </a:r>
          </a:p>
          <a:p>
            <a:pPr marL="342900" indent="-342900" algn="just">
              <a:buFontTx/>
              <a:buChar char="-"/>
            </a:pPr>
            <a:r>
              <a:rPr lang="en-US" sz="2100">
                <a:latin typeface="+mn-lt"/>
              </a:rPr>
              <a:t>In general, it uses two or more than two independent variables to predict an outcome for the users </a:t>
            </a:r>
          </a:p>
          <a:p>
            <a:pPr marL="342900" indent="-342900" algn="just">
              <a:buFontTx/>
              <a:buChar char="-"/>
            </a:pPr>
            <a:r>
              <a:rPr lang="en-US" sz="2100">
                <a:latin typeface="+mn-lt"/>
              </a:rPr>
              <a:t>The formula that is used in the multiple regression model is: </a:t>
            </a:r>
          </a:p>
          <a:p>
            <a:pPr algn="just"/>
            <a:r>
              <a:rPr lang="en-US" sz="2100">
                <a:latin typeface="+mn-lt"/>
              </a:rPr>
              <a:t>	Y = a</a:t>
            </a:r>
            <a:r>
              <a:rPr lang="en-US" sz="2100" baseline="-25000">
                <a:latin typeface="+mn-lt"/>
              </a:rPr>
              <a:t>0</a:t>
            </a:r>
            <a:r>
              <a:rPr lang="en-US" sz="2100">
                <a:latin typeface="+mn-lt"/>
              </a:rPr>
              <a:t> + a</a:t>
            </a:r>
            <a:r>
              <a:rPr lang="en-US" sz="2100" baseline="-25000">
                <a:latin typeface="+mn-lt"/>
              </a:rPr>
              <a:t>1</a:t>
            </a:r>
            <a:r>
              <a:rPr lang="en-US" sz="2100">
                <a:latin typeface="+mn-lt"/>
              </a:rPr>
              <a:t>x</a:t>
            </a:r>
            <a:r>
              <a:rPr lang="en-US" sz="2100" baseline="-25000">
                <a:latin typeface="+mn-lt"/>
              </a:rPr>
              <a:t>1</a:t>
            </a:r>
            <a:r>
              <a:rPr lang="en-US" sz="2100">
                <a:latin typeface="+mn-lt"/>
              </a:rPr>
              <a:t> + a</a:t>
            </a:r>
            <a:r>
              <a:rPr lang="en-US" sz="2100" baseline="-25000">
                <a:latin typeface="+mn-lt"/>
              </a:rPr>
              <a:t>2</a:t>
            </a:r>
            <a:r>
              <a:rPr lang="en-US" sz="2100">
                <a:latin typeface="+mn-lt"/>
              </a:rPr>
              <a:t>x</a:t>
            </a:r>
            <a:r>
              <a:rPr lang="en-US" sz="2100" baseline="-25000">
                <a:latin typeface="+mn-lt"/>
              </a:rPr>
              <a:t>2</a:t>
            </a:r>
            <a:r>
              <a:rPr lang="en-US" sz="2100">
                <a:latin typeface="+mn-lt"/>
              </a:rPr>
              <a:t> + a</a:t>
            </a:r>
            <a:r>
              <a:rPr lang="en-US" sz="2100" baseline="-25000">
                <a:latin typeface="+mn-lt"/>
              </a:rPr>
              <a:t>3</a:t>
            </a:r>
            <a:r>
              <a:rPr lang="en-US" sz="2100">
                <a:latin typeface="+mn-lt"/>
              </a:rPr>
              <a:t>x</a:t>
            </a:r>
            <a:r>
              <a:rPr lang="en-US" sz="2100" baseline="-25000">
                <a:latin typeface="+mn-lt"/>
              </a:rPr>
              <a:t>3</a:t>
            </a:r>
            <a:r>
              <a:rPr lang="en-US" sz="2100">
                <a:latin typeface="+mn-lt"/>
              </a:rPr>
              <a:t>+ ……………….</a:t>
            </a:r>
            <a:r>
              <a:rPr lang="en-US" sz="2100" err="1">
                <a:latin typeface="+mn-lt"/>
              </a:rPr>
              <a:t>a</a:t>
            </a:r>
            <a:r>
              <a:rPr lang="en-US" sz="2100" baseline="-25000" err="1">
                <a:latin typeface="+mn-lt"/>
              </a:rPr>
              <a:t>n</a:t>
            </a:r>
            <a:r>
              <a:rPr lang="en-US" sz="2100" err="1">
                <a:latin typeface="+mn-lt"/>
              </a:rPr>
              <a:t>x</a:t>
            </a:r>
            <a:r>
              <a:rPr lang="en-US" sz="2100" baseline="-25000" err="1">
                <a:latin typeface="+mn-lt"/>
              </a:rPr>
              <a:t>n</a:t>
            </a:r>
            <a:r>
              <a:rPr lang="en-US" sz="2100">
                <a:latin typeface="+mn-lt"/>
              </a:rPr>
              <a:t> + e</a:t>
            </a:r>
          </a:p>
          <a:p>
            <a:pPr algn="just"/>
            <a:endParaRPr lang="en-US" sz="2100">
              <a:latin typeface="+mn-lt"/>
            </a:endParaRPr>
          </a:p>
          <a:p>
            <a:pPr algn="just"/>
            <a:r>
              <a:rPr lang="en-US" sz="2100">
                <a:latin typeface="+mn-lt"/>
              </a:rPr>
              <a:t>Where, Y is the response variable ( the values that have to be predicted), x</a:t>
            </a:r>
            <a:r>
              <a:rPr lang="en-US" sz="2100" baseline="-25000">
                <a:latin typeface="+mn-lt"/>
              </a:rPr>
              <a:t>1</a:t>
            </a:r>
            <a:r>
              <a:rPr lang="en-US" sz="2100">
                <a:latin typeface="+mn-lt"/>
              </a:rPr>
              <a:t>+x</a:t>
            </a:r>
            <a:r>
              <a:rPr lang="en-US" sz="2100" baseline="-25000">
                <a:latin typeface="+mn-lt"/>
              </a:rPr>
              <a:t>2</a:t>
            </a:r>
            <a:r>
              <a:rPr lang="en-US" sz="2100">
                <a:latin typeface="+mn-lt"/>
              </a:rPr>
              <a:t>+x</a:t>
            </a:r>
            <a:r>
              <a:rPr lang="en-US" sz="2100" baseline="-25000">
                <a:latin typeface="+mn-lt"/>
              </a:rPr>
              <a:t>3</a:t>
            </a:r>
            <a:r>
              <a:rPr lang="en-US" sz="2100">
                <a:latin typeface="+mn-lt"/>
              </a:rPr>
              <a:t>+x</a:t>
            </a:r>
            <a:r>
              <a:rPr lang="en-US" sz="2100" baseline="-25000">
                <a:latin typeface="+mn-lt"/>
              </a:rPr>
              <a:t>n</a:t>
            </a:r>
            <a:r>
              <a:rPr lang="en-US" sz="2100">
                <a:latin typeface="+mn-lt"/>
              </a:rPr>
              <a:t> are the independent predictors, e is the error and a</a:t>
            </a:r>
            <a:r>
              <a:rPr lang="en-US" sz="2100" baseline="-25000">
                <a:latin typeface="+mn-lt"/>
              </a:rPr>
              <a:t>0</a:t>
            </a:r>
            <a:r>
              <a:rPr lang="en-US" sz="2100">
                <a:latin typeface="+mn-lt"/>
              </a:rPr>
              <a:t>, a</a:t>
            </a:r>
            <a:r>
              <a:rPr lang="en-US" sz="2100" baseline="-25000">
                <a:latin typeface="+mn-lt"/>
              </a:rPr>
              <a:t>1</a:t>
            </a:r>
            <a:r>
              <a:rPr lang="en-US" sz="2100">
                <a:latin typeface="+mn-lt"/>
              </a:rPr>
              <a:t>, a</a:t>
            </a:r>
            <a:r>
              <a:rPr lang="en-US" sz="2100" baseline="-25000">
                <a:latin typeface="+mn-lt"/>
              </a:rPr>
              <a:t>2</a:t>
            </a:r>
            <a:r>
              <a:rPr lang="en-US" sz="2100">
                <a:latin typeface="+mn-lt"/>
              </a:rPr>
              <a:t>, a</a:t>
            </a:r>
            <a:r>
              <a:rPr lang="en-US" sz="2100" baseline="-25000">
                <a:latin typeface="+mn-lt"/>
              </a:rPr>
              <a:t>3</a:t>
            </a:r>
            <a:r>
              <a:rPr lang="en-US" sz="2100">
                <a:latin typeface="+mn-lt"/>
              </a:rPr>
              <a:t> are the regression coefficients </a:t>
            </a:r>
          </a:p>
        </p:txBody>
      </p:sp>
    </p:spTree>
    <p:extLst>
      <p:ext uri="{BB962C8B-B14F-4D97-AF65-F5344CB8AC3E}">
        <p14:creationId xmlns:p14="http://schemas.microsoft.com/office/powerpoint/2010/main" val="57821131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706090"/>
          </a:xfrm>
        </p:spPr>
        <p:txBody>
          <a:bodyPr/>
          <a:lstStyle/>
          <a:p>
            <a:r>
              <a:rPr lang="en-US" sz="3200" b="1"/>
              <a:t>Classification vs. Regression in Data Mining</a:t>
            </a:r>
          </a:p>
        </p:txBody>
      </p:sp>
      <p:pic>
        <p:nvPicPr>
          <p:cNvPr id="3" name="Picture 2">
            <a:extLst>
              <a:ext uri="{FF2B5EF4-FFF2-40B4-BE49-F238E27FC236}">
                <a16:creationId xmlns:a16="http://schemas.microsoft.com/office/drawing/2014/main" id="{265BE707-ECE2-F946-B14F-5502186157AC}"/>
              </a:ext>
            </a:extLst>
          </p:cNvPr>
          <p:cNvPicPr>
            <a:picLocks noChangeAspect="1"/>
          </p:cNvPicPr>
          <p:nvPr/>
        </p:nvPicPr>
        <p:blipFill>
          <a:blip r:embed="rId3"/>
          <a:stretch>
            <a:fillRect/>
          </a:stretch>
        </p:blipFill>
        <p:spPr>
          <a:xfrm>
            <a:off x="421196" y="966738"/>
            <a:ext cx="8301608" cy="4622502"/>
          </a:xfrm>
          <a:prstGeom prst="rect">
            <a:avLst/>
          </a:prstGeom>
        </p:spPr>
      </p:pic>
    </p:spTree>
    <p:extLst>
      <p:ext uri="{BB962C8B-B14F-4D97-AF65-F5344CB8AC3E}">
        <p14:creationId xmlns:p14="http://schemas.microsoft.com/office/powerpoint/2010/main" val="86926723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3204" y="260648"/>
            <a:ext cx="8229600" cy="706090"/>
          </a:xfrm>
        </p:spPr>
        <p:txBody>
          <a:bodyPr/>
          <a:lstStyle/>
          <a:p>
            <a:r>
              <a:rPr lang="en-US" sz="3200" b="1"/>
              <a:t>Advantages of Regression Model?</a:t>
            </a:r>
          </a:p>
        </p:txBody>
      </p:sp>
      <p:sp>
        <p:nvSpPr>
          <p:cNvPr id="4" name="TextBox 3">
            <a:extLst>
              <a:ext uri="{FF2B5EF4-FFF2-40B4-BE49-F238E27FC236}">
                <a16:creationId xmlns:a16="http://schemas.microsoft.com/office/drawing/2014/main" id="{E478AD8E-BFE4-AC42-9DAF-7A93CA4B8EC4}"/>
              </a:ext>
            </a:extLst>
          </p:cNvPr>
          <p:cNvSpPr txBox="1"/>
          <p:nvPr/>
        </p:nvSpPr>
        <p:spPr>
          <a:xfrm>
            <a:off x="624390" y="1182231"/>
            <a:ext cx="7967228" cy="4616648"/>
          </a:xfrm>
          <a:prstGeom prst="rect">
            <a:avLst/>
          </a:prstGeom>
          <a:noFill/>
        </p:spPr>
        <p:txBody>
          <a:bodyPr wrap="square" rtlCol="0">
            <a:spAutoFit/>
          </a:bodyPr>
          <a:lstStyle/>
          <a:p>
            <a:pPr marL="342900" indent="-342900" algn="just">
              <a:buFont typeface="Arial" panose="020B0604020202020204" pitchFamily="34" charset="0"/>
              <a:buChar char="•"/>
            </a:pPr>
            <a:r>
              <a:rPr lang="en-US" sz="2100">
                <a:latin typeface="+mn-lt"/>
              </a:rPr>
              <a:t>Regression models are easy to understand as they are built upon basic statistical principles, such as correlation and least square error </a:t>
            </a:r>
          </a:p>
          <a:p>
            <a:pPr marL="342900" indent="-342900" algn="just">
              <a:buFont typeface="Arial" panose="020B0604020202020204" pitchFamily="34" charset="0"/>
              <a:buChar char="•"/>
            </a:pPr>
            <a:r>
              <a:rPr lang="en-US" sz="2100">
                <a:latin typeface="+mn-lt"/>
              </a:rPr>
              <a:t>Regression models provide simple algebraic equations that are easy to understand and use </a:t>
            </a:r>
          </a:p>
          <a:p>
            <a:pPr marL="342900" indent="-342900" algn="just">
              <a:buFont typeface="Arial" panose="020B0604020202020204" pitchFamily="34" charset="0"/>
              <a:buChar char="•"/>
            </a:pPr>
            <a:r>
              <a:rPr lang="en-US" sz="2100">
                <a:latin typeface="+mn-lt"/>
              </a:rPr>
              <a:t>The strength of the regression model is measured in terms of the correlation's coefficients, and other related statistical parameters that are well understood </a:t>
            </a:r>
          </a:p>
          <a:p>
            <a:pPr marL="342900" indent="-342900" algn="just">
              <a:buFont typeface="Arial" panose="020B0604020202020204" pitchFamily="34" charset="0"/>
              <a:buChar char="•"/>
            </a:pPr>
            <a:r>
              <a:rPr lang="en-US" sz="2100">
                <a:latin typeface="+mn-lt"/>
              </a:rPr>
              <a:t>Regression models can match and beat the predictive power of other modelling techniques </a:t>
            </a:r>
          </a:p>
          <a:p>
            <a:pPr marL="342900" indent="-342900" algn="just">
              <a:buFont typeface="Arial" panose="020B0604020202020204" pitchFamily="34" charset="0"/>
              <a:buChar char="•"/>
            </a:pPr>
            <a:r>
              <a:rPr lang="en-US" sz="2100">
                <a:latin typeface="+mn-lt"/>
              </a:rPr>
              <a:t>Regression models can include all the variables that one wants to include in the model </a:t>
            </a:r>
          </a:p>
          <a:p>
            <a:pPr marL="342900" indent="-342900" algn="just">
              <a:buFont typeface="Arial" panose="020B0604020202020204" pitchFamily="34" charset="0"/>
              <a:buChar char="•"/>
            </a:pPr>
            <a:r>
              <a:rPr lang="en-US" sz="2100">
                <a:latin typeface="+mn-lt"/>
              </a:rPr>
              <a:t>Regression modeling tools are pervasive. They are found in statistical packages as well as data mining packages. </a:t>
            </a:r>
          </a:p>
        </p:txBody>
      </p:sp>
    </p:spTree>
    <p:extLst>
      <p:ext uri="{BB962C8B-B14F-4D97-AF65-F5344CB8AC3E}">
        <p14:creationId xmlns:p14="http://schemas.microsoft.com/office/powerpoint/2010/main" val="196197249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3204" y="260648"/>
            <a:ext cx="8229600" cy="706090"/>
          </a:xfrm>
        </p:spPr>
        <p:txBody>
          <a:bodyPr/>
          <a:lstStyle/>
          <a:p>
            <a:r>
              <a:rPr lang="en-US" sz="3200" b="1"/>
              <a:t>Disadvantages of Regression Model</a:t>
            </a:r>
          </a:p>
        </p:txBody>
      </p:sp>
      <p:sp>
        <p:nvSpPr>
          <p:cNvPr id="4" name="TextBox 3">
            <a:extLst>
              <a:ext uri="{FF2B5EF4-FFF2-40B4-BE49-F238E27FC236}">
                <a16:creationId xmlns:a16="http://schemas.microsoft.com/office/drawing/2014/main" id="{E478AD8E-BFE4-AC42-9DAF-7A93CA4B8EC4}"/>
              </a:ext>
            </a:extLst>
          </p:cNvPr>
          <p:cNvSpPr txBox="1"/>
          <p:nvPr/>
        </p:nvSpPr>
        <p:spPr>
          <a:xfrm>
            <a:off x="624390" y="1182231"/>
            <a:ext cx="7967228" cy="4154984"/>
          </a:xfrm>
          <a:prstGeom prst="rect">
            <a:avLst/>
          </a:prstGeom>
          <a:noFill/>
        </p:spPr>
        <p:txBody>
          <a:bodyPr wrap="square" rtlCol="0">
            <a:spAutoFit/>
          </a:bodyPr>
          <a:lstStyle/>
          <a:p>
            <a:pPr marL="342900" indent="-342900" algn="just">
              <a:buFont typeface="Arial" panose="020B0604020202020204" pitchFamily="34" charset="0"/>
              <a:buChar char="•"/>
            </a:pPr>
            <a:r>
              <a:rPr lang="en-US" sz="2200">
                <a:latin typeface="+mn-lt"/>
              </a:rPr>
              <a:t>Regression model cannot cover for poor data quality issues </a:t>
            </a:r>
          </a:p>
          <a:p>
            <a:pPr marL="342900" indent="-342900" algn="just">
              <a:buFont typeface="Arial" panose="020B0604020202020204" pitchFamily="34" charset="0"/>
              <a:buChar char="•"/>
            </a:pPr>
            <a:endParaRPr lang="en-US" sz="2200">
              <a:latin typeface="+mn-lt"/>
            </a:endParaRPr>
          </a:p>
          <a:p>
            <a:pPr marL="342900" indent="-342900" algn="just">
              <a:buFont typeface="Arial" panose="020B0604020202020204" pitchFamily="34" charset="0"/>
              <a:buChar char="•"/>
            </a:pPr>
            <a:r>
              <a:rPr lang="en-US" sz="2200">
                <a:latin typeface="+mn-lt"/>
              </a:rPr>
              <a:t>Regression models suffer from collinear problems (meaning strong linear correlations among some independent variables) </a:t>
            </a:r>
          </a:p>
          <a:p>
            <a:pPr marL="342900" indent="-342900" algn="just">
              <a:buFont typeface="Arial" panose="020B0604020202020204" pitchFamily="34" charset="0"/>
              <a:buChar char="•"/>
            </a:pPr>
            <a:endParaRPr lang="en-US" sz="2200">
              <a:latin typeface="+mn-lt"/>
            </a:endParaRPr>
          </a:p>
          <a:p>
            <a:pPr marL="342900" indent="-342900" algn="just">
              <a:buFont typeface="Arial" panose="020B0604020202020204" pitchFamily="34" charset="0"/>
              <a:buChar char="•"/>
            </a:pPr>
            <a:r>
              <a:rPr lang="en-US" sz="2200">
                <a:latin typeface="+mn-lt"/>
              </a:rPr>
              <a:t>Regression model will not automatically choose between highly collinear variables, although some packages attempt to do that </a:t>
            </a:r>
          </a:p>
          <a:p>
            <a:pPr marL="342900" indent="-342900" algn="just">
              <a:buFont typeface="Arial" panose="020B0604020202020204" pitchFamily="34" charset="0"/>
              <a:buChar char="•"/>
            </a:pPr>
            <a:endParaRPr lang="en-US" sz="2200">
              <a:latin typeface="+mn-lt"/>
            </a:endParaRPr>
          </a:p>
          <a:p>
            <a:pPr marL="342900" indent="-342900" algn="just">
              <a:buFont typeface="Arial" panose="020B0604020202020204" pitchFamily="34" charset="0"/>
              <a:buChar char="•"/>
            </a:pPr>
            <a:r>
              <a:rPr lang="en-US" sz="2200">
                <a:latin typeface="+mn-lt"/>
              </a:rPr>
              <a:t>Regression models do not automatically take care of nonlinearity </a:t>
            </a:r>
          </a:p>
          <a:p>
            <a:pPr marL="342900" indent="-342900" algn="just">
              <a:buFont typeface="Arial" panose="020B0604020202020204" pitchFamily="34" charset="0"/>
              <a:buChar char="•"/>
            </a:pPr>
            <a:endParaRPr lang="en-US" sz="2200">
              <a:latin typeface="+mn-lt"/>
            </a:endParaRPr>
          </a:p>
          <a:p>
            <a:pPr marL="342900" indent="-342900" algn="just">
              <a:buFont typeface="Arial" panose="020B0604020202020204" pitchFamily="34" charset="0"/>
              <a:buChar char="•"/>
            </a:pPr>
            <a:r>
              <a:rPr lang="en-US" sz="2200">
                <a:latin typeface="+mn-lt"/>
              </a:rPr>
              <a:t>Regression models work only with numeric data and not with categorical variables</a:t>
            </a:r>
          </a:p>
        </p:txBody>
      </p:sp>
    </p:spTree>
    <p:extLst>
      <p:ext uri="{BB962C8B-B14F-4D97-AF65-F5344CB8AC3E}">
        <p14:creationId xmlns:p14="http://schemas.microsoft.com/office/powerpoint/2010/main" val="289410288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70D3E0-5255-ABE2-716E-2CDFD620BE88}"/>
              </a:ext>
            </a:extLst>
          </p:cNvPr>
          <p:cNvSpPr>
            <a:spLocks noGrp="1"/>
          </p:cNvSpPr>
          <p:nvPr>
            <p:ph type="title"/>
          </p:nvPr>
        </p:nvSpPr>
        <p:spPr>
          <a:xfrm>
            <a:off x="457200" y="274638"/>
            <a:ext cx="8229600" cy="1143000"/>
          </a:xfrm>
        </p:spPr>
        <p:txBody>
          <a:bodyPr wrap="square" anchor="ctr">
            <a:normAutofit/>
          </a:bodyPr>
          <a:lstStyle/>
          <a:p>
            <a:r>
              <a:rPr lang="en-GB"/>
              <a:t>Regression Analysis </a:t>
            </a:r>
          </a:p>
        </p:txBody>
      </p:sp>
      <p:pic>
        <p:nvPicPr>
          <p:cNvPr id="4" name="Online Media 3" title="Simple Linear Regression: An Easy and Clear Beginner’s Guide">
            <a:hlinkClick r:id="" action="ppaction://media"/>
            <a:extLst>
              <a:ext uri="{FF2B5EF4-FFF2-40B4-BE49-F238E27FC236}">
                <a16:creationId xmlns:a16="http://schemas.microsoft.com/office/drawing/2014/main" id="{5243DBC8-01EF-7E9F-9922-2190702EDE27}"/>
              </a:ext>
            </a:extLst>
          </p:cNvPr>
          <p:cNvPicPr>
            <a:picLocks noGrp="1" noRot="1" noChangeAspect="1"/>
          </p:cNvPicPr>
          <p:nvPr>
            <p:ph idx="1"/>
            <a:videoFile r:link="rId1"/>
          </p:nvPr>
        </p:nvPicPr>
        <p:blipFill>
          <a:blip r:embed="rId3"/>
          <a:stretch>
            <a:fillRect/>
          </a:stretch>
        </p:blipFill>
        <p:spPr>
          <a:xfrm>
            <a:off x="1105600" y="1556792"/>
            <a:ext cx="6932800" cy="3917032"/>
          </a:xfrm>
          <a:prstGeom prst="rect">
            <a:avLst/>
          </a:prstGeom>
          <a:noFill/>
        </p:spPr>
      </p:pic>
    </p:spTree>
    <p:extLst>
      <p:ext uri="{BB962C8B-B14F-4D97-AF65-F5344CB8AC3E}">
        <p14:creationId xmlns:p14="http://schemas.microsoft.com/office/powerpoint/2010/main" val="2035305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425D0B-9E5E-99F1-ED9C-C53278D89A92}"/>
              </a:ext>
            </a:extLst>
          </p:cNvPr>
          <p:cNvSpPr>
            <a:spLocks noGrp="1"/>
          </p:cNvSpPr>
          <p:nvPr>
            <p:ph type="title"/>
          </p:nvPr>
        </p:nvSpPr>
        <p:spPr>
          <a:xfrm>
            <a:off x="457200" y="0"/>
            <a:ext cx="8229600" cy="692696"/>
          </a:xfrm>
        </p:spPr>
        <p:txBody>
          <a:bodyPr/>
          <a:lstStyle/>
          <a:p>
            <a:r>
              <a:rPr lang="en-GB"/>
              <a:t>Regression Analysis</a:t>
            </a:r>
          </a:p>
        </p:txBody>
      </p:sp>
      <p:sp>
        <p:nvSpPr>
          <p:cNvPr id="3" name="Content Placeholder 2">
            <a:extLst>
              <a:ext uri="{FF2B5EF4-FFF2-40B4-BE49-F238E27FC236}">
                <a16:creationId xmlns:a16="http://schemas.microsoft.com/office/drawing/2014/main" id="{0E0C1DD4-531E-77C2-101D-A1FEB2BFFFE0}"/>
              </a:ext>
            </a:extLst>
          </p:cNvPr>
          <p:cNvSpPr>
            <a:spLocks noGrp="1"/>
          </p:cNvSpPr>
          <p:nvPr>
            <p:ph idx="1"/>
          </p:nvPr>
        </p:nvSpPr>
        <p:spPr>
          <a:xfrm>
            <a:off x="683568" y="692696"/>
            <a:ext cx="8229600" cy="1036711"/>
          </a:xfrm>
        </p:spPr>
        <p:txBody>
          <a:bodyPr/>
          <a:lstStyle/>
          <a:p>
            <a:r>
              <a:rPr lang="en-GB">
                <a:hlinkClick r:id="rId4"/>
              </a:rPr>
              <a:t>How To... Perform Simple Linear Regression in Excel 2010</a:t>
            </a:r>
            <a:endParaRPr lang="en-GB"/>
          </a:p>
        </p:txBody>
      </p:sp>
      <p:pic>
        <p:nvPicPr>
          <p:cNvPr id="4" name="Online Media 3" title="How To... Perform Simple Linear Regression in Excel 2010">
            <a:hlinkClick r:id="" action="ppaction://media"/>
            <a:extLst>
              <a:ext uri="{FF2B5EF4-FFF2-40B4-BE49-F238E27FC236}">
                <a16:creationId xmlns:a16="http://schemas.microsoft.com/office/drawing/2014/main" id="{B66289F1-0126-D261-B8EF-55465B4CFDA9}"/>
              </a:ext>
            </a:extLst>
          </p:cNvPr>
          <p:cNvPicPr>
            <a:picLocks noRot="1" noChangeAspect="1"/>
          </p:cNvPicPr>
          <p:nvPr>
            <a:videoFile r:link="rId1"/>
          </p:nvPr>
        </p:nvPicPr>
        <p:blipFill>
          <a:blip r:embed="rId5"/>
          <a:stretch>
            <a:fillRect/>
          </a:stretch>
        </p:blipFill>
        <p:spPr>
          <a:xfrm>
            <a:off x="0" y="1927845"/>
            <a:ext cx="9144000" cy="4165451"/>
          </a:xfrm>
          <a:prstGeom prst="rect">
            <a:avLst/>
          </a:prstGeom>
        </p:spPr>
      </p:pic>
    </p:spTree>
    <p:extLst>
      <p:ext uri="{BB962C8B-B14F-4D97-AF65-F5344CB8AC3E}">
        <p14:creationId xmlns:p14="http://schemas.microsoft.com/office/powerpoint/2010/main" val="26912230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9554" y="0"/>
            <a:ext cx="8229600" cy="404664"/>
          </a:xfrm>
        </p:spPr>
        <p:txBody>
          <a:bodyPr/>
          <a:lstStyle/>
          <a:p>
            <a:r>
              <a:rPr lang="en-US" sz="3200" b="1"/>
              <a:t>Regression Exercise</a:t>
            </a:r>
          </a:p>
        </p:txBody>
      </p:sp>
      <p:sp>
        <p:nvSpPr>
          <p:cNvPr id="4" name="TextBox 3">
            <a:extLst>
              <a:ext uri="{FF2B5EF4-FFF2-40B4-BE49-F238E27FC236}">
                <a16:creationId xmlns:a16="http://schemas.microsoft.com/office/drawing/2014/main" id="{E478AD8E-BFE4-AC42-9DAF-7A93CA4B8EC4}"/>
              </a:ext>
            </a:extLst>
          </p:cNvPr>
          <p:cNvSpPr txBox="1"/>
          <p:nvPr/>
        </p:nvSpPr>
        <p:spPr>
          <a:xfrm>
            <a:off x="496421" y="620688"/>
            <a:ext cx="4379658" cy="4616648"/>
          </a:xfrm>
          <a:prstGeom prst="rect">
            <a:avLst/>
          </a:prstGeom>
          <a:noFill/>
        </p:spPr>
        <p:txBody>
          <a:bodyPr wrap="square" rtlCol="0">
            <a:spAutoFit/>
          </a:bodyPr>
          <a:lstStyle/>
          <a:p>
            <a:pPr algn="just"/>
            <a:r>
              <a:rPr lang="en-US" sz="2100">
                <a:latin typeface="+mn-lt"/>
              </a:rPr>
              <a:t>The regression model is described as a linear equation that follows. Let’s say y is the dependent variable and x is the independent variable. There could be many independent variables (such as x1, x2, ….) in a regression equation. However, there can be only one dependent variable (y) in the regression equation (y = a</a:t>
            </a:r>
            <a:r>
              <a:rPr lang="en-US" sz="2100" baseline="-25000">
                <a:latin typeface="+mn-lt"/>
              </a:rPr>
              <a:t>0</a:t>
            </a:r>
            <a:r>
              <a:rPr lang="en-US" sz="2100">
                <a:latin typeface="+mn-lt"/>
              </a:rPr>
              <a:t> + a</a:t>
            </a:r>
            <a:r>
              <a:rPr lang="en-US" sz="2100" baseline="-25000">
                <a:latin typeface="+mn-lt"/>
              </a:rPr>
              <a:t>1</a:t>
            </a:r>
            <a:r>
              <a:rPr lang="en-US" sz="2100">
                <a:latin typeface="+mn-lt"/>
              </a:rPr>
              <a:t>x</a:t>
            </a:r>
            <a:r>
              <a:rPr lang="en-US" sz="2100" baseline="-25000">
                <a:latin typeface="+mn-lt"/>
              </a:rPr>
              <a:t>1</a:t>
            </a:r>
            <a:r>
              <a:rPr lang="en-US" sz="2100">
                <a:latin typeface="+mn-lt"/>
              </a:rPr>
              <a:t> + a</a:t>
            </a:r>
            <a:r>
              <a:rPr lang="en-US" sz="2100" baseline="-25000">
                <a:latin typeface="+mn-lt"/>
              </a:rPr>
              <a:t>2</a:t>
            </a:r>
            <a:r>
              <a:rPr lang="en-US" sz="2100">
                <a:latin typeface="+mn-lt"/>
              </a:rPr>
              <a:t>x</a:t>
            </a:r>
            <a:r>
              <a:rPr lang="en-US" sz="2100" baseline="-25000">
                <a:latin typeface="+mn-lt"/>
              </a:rPr>
              <a:t>2</a:t>
            </a:r>
            <a:r>
              <a:rPr lang="en-US" sz="2100">
                <a:latin typeface="+mn-lt"/>
              </a:rPr>
              <a:t> + e). </a:t>
            </a:r>
          </a:p>
          <a:p>
            <a:pPr algn="just"/>
            <a:endParaRPr lang="en-US" sz="2100">
              <a:latin typeface="+mn-lt"/>
            </a:endParaRPr>
          </a:p>
          <a:p>
            <a:pPr algn="just"/>
            <a:r>
              <a:rPr lang="en-US" sz="2100">
                <a:latin typeface="+mn-lt"/>
              </a:rPr>
              <a:t>A simple example of a regression equation would be to predict a house price from the size of the house. </a:t>
            </a:r>
          </a:p>
        </p:txBody>
      </p:sp>
      <p:pic>
        <p:nvPicPr>
          <p:cNvPr id="3" name="Picture 2">
            <a:extLst>
              <a:ext uri="{FF2B5EF4-FFF2-40B4-BE49-F238E27FC236}">
                <a16:creationId xmlns:a16="http://schemas.microsoft.com/office/drawing/2014/main" id="{E84EF4BF-78EF-FC41-85BD-2B66399E1479}"/>
              </a:ext>
            </a:extLst>
          </p:cNvPr>
          <p:cNvPicPr>
            <a:picLocks noChangeAspect="1"/>
          </p:cNvPicPr>
          <p:nvPr/>
        </p:nvPicPr>
        <p:blipFill>
          <a:blip r:embed="rId3"/>
          <a:stretch>
            <a:fillRect/>
          </a:stretch>
        </p:blipFill>
        <p:spPr>
          <a:xfrm>
            <a:off x="5076056" y="620688"/>
            <a:ext cx="3441700" cy="4616648"/>
          </a:xfrm>
          <a:prstGeom prst="rect">
            <a:avLst/>
          </a:prstGeom>
        </p:spPr>
      </p:pic>
    </p:spTree>
    <p:extLst>
      <p:ext uri="{BB962C8B-B14F-4D97-AF65-F5344CB8AC3E}">
        <p14:creationId xmlns:p14="http://schemas.microsoft.com/office/powerpoint/2010/main" val="950623324"/>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3204" y="260648"/>
            <a:ext cx="8229600" cy="706090"/>
          </a:xfrm>
        </p:spPr>
        <p:txBody>
          <a:bodyPr/>
          <a:lstStyle/>
          <a:p>
            <a:r>
              <a:rPr lang="en-US" sz="3200" b="1"/>
              <a:t>Regression Exercise</a:t>
            </a:r>
          </a:p>
        </p:txBody>
      </p:sp>
      <p:pic>
        <p:nvPicPr>
          <p:cNvPr id="3" name="Picture 2">
            <a:extLst>
              <a:ext uri="{FF2B5EF4-FFF2-40B4-BE49-F238E27FC236}">
                <a16:creationId xmlns:a16="http://schemas.microsoft.com/office/drawing/2014/main" id="{E84EF4BF-78EF-FC41-85BD-2B66399E1479}"/>
              </a:ext>
            </a:extLst>
          </p:cNvPr>
          <p:cNvPicPr>
            <a:picLocks noChangeAspect="1"/>
          </p:cNvPicPr>
          <p:nvPr/>
        </p:nvPicPr>
        <p:blipFill>
          <a:blip r:embed="rId3"/>
          <a:stretch>
            <a:fillRect/>
          </a:stretch>
        </p:blipFill>
        <p:spPr>
          <a:xfrm>
            <a:off x="5177454" y="952815"/>
            <a:ext cx="3441700" cy="4616648"/>
          </a:xfrm>
          <a:prstGeom prst="rect">
            <a:avLst/>
          </a:prstGeom>
        </p:spPr>
      </p:pic>
      <p:pic>
        <p:nvPicPr>
          <p:cNvPr id="5" name="Picture 4">
            <a:extLst>
              <a:ext uri="{FF2B5EF4-FFF2-40B4-BE49-F238E27FC236}">
                <a16:creationId xmlns:a16="http://schemas.microsoft.com/office/drawing/2014/main" id="{27AFFC55-F90B-D840-AC56-BBF2C1B977B2}"/>
              </a:ext>
            </a:extLst>
          </p:cNvPr>
          <p:cNvPicPr>
            <a:picLocks noChangeAspect="1"/>
          </p:cNvPicPr>
          <p:nvPr/>
        </p:nvPicPr>
        <p:blipFill>
          <a:blip r:embed="rId4"/>
          <a:stretch>
            <a:fillRect/>
          </a:stretch>
        </p:blipFill>
        <p:spPr>
          <a:xfrm>
            <a:off x="611560" y="1015802"/>
            <a:ext cx="4462244" cy="4616648"/>
          </a:xfrm>
          <a:prstGeom prst="rect">
            <a:avLst/>
          </a:prstGeom>
        </p:spPr>
      </p:pic>
    </p:spTree>
    <p:extLst>
      <p:ext uri="{BB962C8B-B14F-4D97-AF65-F5344CB8AC3E}">
        <p14:creationId xmlns:p14="http://schemas.microsoft.com/office/powerpoint/2010/main" val="1010078290"/>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C1109D-EE29-A996-F205-8A559CDB6A6C}"/>
              </a:ext>
            </a:extLst>
          </p:cNvPr>
          <p:cNvSpPr>
            <a:spLocks noGrp="1"/>
          </p:cNvSpPr>
          <p:nvPr>
            <p:ph type="title"/>
          </p:nvPr>
        </p:nvSpPr>
        <p:spPr/>
        <p:txBody>
          <a:bodyPr/>
          <a:lstStyle/>
          <a:p>
            <a:r>
              <a:rPr lang="en-GB"/>
              <a:t>Regression Analysis </a:t>
            </a:r>
          </a:p>
        </p:txBody>
      </p:sp>
      <p:pic>
        <p:nvPicPr>
          <p:cNvPr id="4" name="Online Media 3" title="How to Calculate a Simple Linear Regression by Hand">
            <a:hlinkClick r:id="" action="ppaction://media"/>
            <a:extLst>
              <a:ext uri="{FF2B5EF4-FFF2-40B4-BE49-F238E27FC236}">
                <a16:creationId xmlns:a16="http://schemas.microsoft.com/office/drawing/2014/main" id="{C1B86C4A-F0FC-48EB-EFD3-3A41DB5039A9}"/>
              </a:ext>
            </a:extLst>
          </p:cNvPr>
          <p:cNvPicPr>
            <a:picLocks noGrp="1" noRot="1" noChangeAspect="1"/>
          </p:cNvPicPr>
          <p:nvPr>
            <p:ph idx="1"/>
            <a:videoFile r:link="rId1"/>
          </p:nvPr>
        </p:nvPicPr>
        <p:blipFill>
          <a:blip r:embed="rId3"/>
          <a:stretch>
            <a:fillRect/>
          </a:stretch>
        </p:blipFill>
        <p:spPr>
          <a:xfrm>
            <a:off x="107504" y="1672208"/>
            <a:ext cx="8928992" cy="4133056"/>
          </a:xfrm>
          <a:prstGeom prst="rect">
            <a:avLst/>
          </a:prstGeom>
        </p:spPr>
      </p:pic>
    </p:spTree>
    <p:extLst>
      <p:ext uri="{BB962C8B-B14F-4D97-AF65-F5344CB8AC3E}">
        <p14:creationId xmlns:p14="http://schemas.microsoft.com/office/powerpoint/2010/main" val="1656626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3336" y="25320"/>
            <a:ext cx="8229600" cy="706090"/>
          </a:xfrm>
        </p:spPr>
        <p:txBody>
          <a:bodyPr/>
          <a:lstStyle/>
          <a:p>
            <a:r>
              <a:rPr lang="en-US" sz="3200" b="1"/>
              <a:t>Regression Exercise</a:t>
            </a:r>
          </a:p>
        </p:txBody>
      </p:sp>
      <p:sp>
        <p:nvSpPr>
          <p:cNvPr id="6" name="TextBox 5">
            <a:extLst>
              <a:ext uri="{FF2B5EF4-FFF2-40B4-BE49-F238E27FC236}">
                <a16:creationId xmlns:a16="http://schemas.microsoft.com/office/drawing/2014/main" id="{E1C8A9C2-FC60-374B-9AD0-AE8A970A5932}"/>
              </a:ext>
            </a:extLst>
          </p:cNvPr>
          <p:cNvSpPr txBox="1"/>
          <p:nvPr/>
        </p:nvSpPr>
        <p:spPr>
          <a:xfrm>
            <a:off x="323528" y="731410"/>
            <a:ext cx="4379658" cy="3323987"/>
          </a:xfrm>
          <a:prstGeom prst="rect">
            <a:avLst/>
          </a:prstGeom>
          <a:noFill/>
        </p:spPr>
        <p:txBody>
          <a:bodyPr wrap="square" rtlCol="0">
            <a:spAutoFit/>
          </a:bodyPr>
          <a:lstStyle/>
          <a:p>
            <a:pPr algn="just"/>
            <a:r>
              <a:rPr lang="en-US" sz="2100">
                <a:latin typeface="+mn-lt"/>
              </a:rPr>
              <a:t>The two dimensions of data can be plotted on a scatter diagram, where one can see a positive correlation between house price and size. However, the relationship is not perfect. Running a regression model between two variables produce the output in the table right. </a:t>
            </a:r>
          </a:p>
          <a:p>
            <a:pPr algn="just"/>
            <a:endParaRPr lang="en-US" sz="2100">
              <a:latin typeface="+mn-lt"/>
            </a:endParaRPr>
          </a:p>
          <a:p>
            <a:pPr algn="just"/>
            <a:r>
              <a:rPr lang="en-US" sz="2100">
                <a:latin typeface="+mn-lt"/>
              </a:rPr>
              <a:t> </a:t>
            </a:r>
          </a:p>
        </p:txBody>
      </p:sp>
      <p:pic>
        <p:nvPicPr>
          <p:cNvPr id="4" name="Picture 3">
            <a:extLst>
              <a:ext uri="{FF2B5EF4-FFF2-40B4-BE49-F238E27FC236}">
                <a16:creationId xmlns:a16="http://schemas.microsoft.com/office/drawing/2014/main" id="{30B44DE2-F714-934F-955A-9A231669DF7D}"/>
              </a:ext>
            </a:extLst>
          </p:cNvPr>
          <p:cNvPicPr>
            <a:picLocks noChangeAspect="1"/>
          </p:cNvPicPr>
          <p:nvPr/>
        </p:nvPicPr>
        <p:blipFill>
          <a:blip r:embed="rId3"/>
          <a:stretch>
            <a:fillRect/>
          </a:stretch>
        </p:blipFill>
        <p:spPr>
          <a:xfrm>
            <a:off x="4996720" y="731410"/>
            <a:ext cx="3289300" cy="2413000"/>
          </a:xfrm>
          <a:prstGeom prst="rect">
            <a:avLst/>
          </a:prstGeom>
        </p:spPr>
      </p:pic>
      <p:sp>
        <p:nvSpPr>
          <p:cNvPr id="7" name="TextBox 6">
            <a:extLst>
              <a:ext uri="{FF2B5EF4-FFF2-40B4-BE49-F238E27FC236}">
                <a16:creationId xmlns:a16="http://schemas.microsoft.com/office/drawing/2014/main" id="{401D8FF4-2692-F046-8903-879BF50EE743}"/>
              </a:ext>
            </a:extLst>
          </p:cNvPr>
          <p:cNvSpPr txBox="1"/>
          <p:nvPr/>
        </p:nvSpPr>
        <p:spPr>
          <a:xfrm>
            <a:off x="323528" y="3688127"/>
            <a:ext cx="8151034" cy="1708160"/>
          </a:xfrm>
          <a:prstGeom prst="rect">
            <a:avLst/>
          </a:prstGeom>
          <a:noFill/>
        </p:spPr>
        <p:txBody>
          <a:bodyPr wrap="square" rtlCol="0">
            <a:spAutoFit/>
          </a:bodyPr>
          <a:lstStyle/>
          <a:p>
            <a:pPr algn="just"/>
            <a:r>
              <a:rPr lang="en-US" sz="2100">
                <a:latin typeface="+mn-lt"/>
              </a:rPr>
              <a:t>The data from the table shows the coefficient of correlation is 0.891, r2, the measure of total variance explained by the equation, is 0.794 or 79%. That means the two variables are moderately and positively correlated. Regression coefficients help create the following equation for predicting house prices.  </a:t>
            </a:r>
            <a:r>
              <a:rPr lang="en-US" sz="2100" b="1">
                <a:latin typeface="+mn-lt"/>
              </a:rPr>
              <a:t>House Price = 139.48 x Size (sqft) – 54,191</a:t>
            </a:r>
            <a:endParaRPr lang="en-US" sz="2100">
              <a:latin typeface="+mn-lt"/>
            </a:endParaRPr>
          </a:p>
        </p:txBody>
      </p:sp>
    </p:spTree>
    <p:extLst>
      <p:ext uri="{BB962C8B-B14F-4D97-AF65-F5344CB8AC3E}">
        <p14:creationId xmlns:p14="http://schemas.microsoft.com/office/powerpoint/2010/main" val="3537688545"/>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3204" y="260648"/>
            <a:ext cx="8229600" cy="706090"/>
          </a:xfrm>
        </p:spPr>
        <p:txBody>
          <a:bodyPr/>
          <a:lstStyle/>
          <a:p>
            <a:r>
              <a:rPr lang="en-US" sz="3200" b="1">
                <a:solidFill>
                  <a:srgbClr val="FF0000"/>
                </a:solidFill>
              </a:rPr>
              <a:t>Regression Activity</a:t>
            </a:r>
          </a:p>
        </p:txBody>
      </p:sp>
      <p:sp>
        <p:nvSpPr>
          <p:cNvPr id="6" name="TextBox 5">
            <a:extLst>
              <a:ext uri="{FF2B5EF4-FFF2-40B4-BE49-F238E27FC236}">
                <a16:creationId xmlns:a16="http://schemas.microsoft.com/office/drawing/2014/main" id="{E1C8A9C2-FC60-374B-9AD0-AE8A970A5932}"/>
              </a:ext>
            </a:extLst>
          </p:cNvPr>
          <p:cNvSpPr txBox="1"/>
          <p:nvPr/>
        </p:nvSpPr>
        <p:spPr>
          <a:xfrm>
            <a:off x="493204" y="968563"/>
            <a:ext cx="4379658" cy="1384995"/>
          </a:xfrm>
          <a:prstGeom prst="rect">
            <a:avLst/>
          </a:prstGeom>
          <a:noFill/>
        </p:spPr>
        <p:txBody>
          <a:bodyPr wrap="square" rtlCol="0">
            <a:spAutoFit/>
          </a:bodyPr>
          <a:lstStyle/>
          <a:p>
            <a:pPr algn="just"/>
            <a:r>
              <a:rPr lang="en-US" sz="2100">
                <a:latin typeface="+mn-lt"/>
              </a:rPr>
              <a:t>Based on the data table and the output table find out the house prices, where size of the room is 2000 sqft and 4 rooms in the house. </a:t>
            </a:r>
          </a:p>
        </p:txBody>
      </p:sp>
      <p:pic>
        <p:nvPicPr>
          <p:cNvPr id="3" name="Picture 2">
            <a:extLst>
              <a:ext uri="{FF2B5EF4-FFF2-40B4-BE49-F238E27FC236}">
                <a16:creationId xmlns:a16="http://schemas.microsoft.com/office/drawing/2014/main" id="{5585AC2E-8A5C-A543-A3E9-99C6356CF0D4}"/>
              </a:ext>
            </a:extLst>
          </p:cNvPr>
          <p:cNvPicPr>
            <a:picLocks noChangeAspect="1"/>
          </p:cNvPicPr>
          <p:nvPr/>
        </p:nvPicPr>
        <p:blipFill>
          <a:blip r:embed="rId3"/>
          <a:stretch>
            <a:fillRect/>
          </a:stretch>
        </p:blipFill>
        <p:spPr>
          <a:xfrm>
            <a:off x="4868399" y="966738"/>
            <a:ext cx="3854405" cy="4694510"/>
          </a:xfrm>
          <a:prstGeom prst="rect">
            <a:avLst/>
          </a:prstGeom>
        </p:spPr>
      </p:pic>
      <p:pic>
        <p:nvPicPr>
          <p:cNvPr id="5" name="Picture 4">
            <a:extLst>
              <a:ext uri="{FF2B5EF4-FFF2-40B4-BE49-F238E27FC236}">
                <a16:creationId xmlns:a16="http://schemas.microsoft.com/office/drawing/2014/main" id="{36FA4D33-EF89-C34C-9E3D-4EB0EFEF549C}"/>
              </a:ext>
            </a:extLst>
          </p:cNvPr>
          <p:cNvPicPr>
            <a:picLocks noChangeAspect="1"/>
          </p:cNvPicPr>
          <p:nvPr/>
        </p:nvPicPr>
        <p:blipFill>
          <a:blip r:embed="rId4"/>
          <a:stretch>
            <a:fillRect/>
          </a:stretch>
        </p:blipFill>
        <p:spPr>
          <a:xfrm>
            <a:off x="493204" y="2564903"/>
            <a:ext cx="4294820" cy="1939539"/>
          </a:xfrm>
          <a:prstGeom prst="rect">
            <a:avLst/>
          </a:prstGeom>
        </p:spPr>
      </p:pic>
      <p:pic>
        <p:nvPicPr>
          <p:cNvPr id="8" name="Picture 7">
            <a:extLst>
              <a:ext uri="{FF2B5EF4-FFF2-40B4-BE49-F238E27FC236}">
                <a16:creationId xmlns:a16="http://schemas.microsoft.com/office/drawing/2014/main" id="{E0B92865-0378-A345-8642-1436046965BC}"/>
              </a:ext>
            </a:extLst>
          </p:cNvPr>
          <p:cNvPicPr>
            <a:picLocks noChangeAspect="1"/>
          </p:cNvPicPr>
          <p:nvPr/>
        </p:nvPicPr>
        <p:blipFill>
          <a:blip r:embed="rId5"/>
          <a:stretch>
            <a:fillRect/>
          </a:stretch>
        </p:blipFill>
        <p:spPr>
          <a:xfrm>
            <a:off x="488354" y="4653136"/>
            <a:ext cx="4294820" cy="936104"/>
          </a:xfrm>
          <a:prstGeom prst="rect">
            <a:avLst/>
          </a:prstGeom>
        </p:spPr>
      </p:pic>
    </p:spTree>
    <p:extLst>
      <p:ext uri="{BB962C8B-B14F-4D97-AF65-F5344CB8AC3E}">
        <p14:creationId xmlns:p14="http://schemas.microsoft.com/office/powerpoint/2010/main" val="1547084274"/>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DE205061-6FF3-584C-909E-3C5AED9D5712}"/>
              </a:ext>
            </a:extLst>
          </p:cNvPr>
          <p:cNvSpPr>
            <a:spLocks noGrp="1"/>
          </p:cNvSpPr>
          <p:nvPr>
            <p:ph type="dt" sz="quarter" idx="10"/>
          </p:nvPr>
        </p:nvSpPr>
        <p:spPr/>
        <p:txBody>
          <a:bodyPr/>
          <a:lstStyle/>
          <a:p>
            <a:pPr>
              <a:defRPr/>
            </a:pPr>
            <a:fld id="{00BA5387-BDC0-481B-86B8-25A2F1852DE2}" type="datetime1">
              <a:rPr lang="en-GB" altLang="en-US"/>
              <a:pPr>
                <a:defRPr/>
              </a:pPr>
              <a:t>16/06/2025</a:t>
            </a:fld>
            <a:endParaRPr lang="en-GB" altLang="en-US"/>
          </a:p>
        </p:txBody>
      </p:sp>
      <p:sp>
        <p:nvSpPr>
          <p:cNvPr id="39938" name="Slide Number Placeholder 5">
            <a:extLst>
              <a:ext uri="{FF2B5EF4-FFF2-40B4-BE49-F238E27FC236}">
                <a16:creationId xmlns:a16="http://schemas.microsoft.com/office/drawing/2014/main" id="{0C4285EC-6009-AC48-B60E-2AB41F1F1B88}"/>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E9B57472-9B16-A04A-9E65-B5B219046909}" type="slidenum">
              <a:rPr lang="en-GB" altLang="en-US" sz="1200" smtClean="0">
                <a:solidFill>
                  <a:srgbClr val="898989"/>
                </a:solidFill>
              </a:rPr>
              <a:pPr>
                <a:spcBef>
                  <a:spcPct val="0"/>
                </a:spcBef>
                <a:buFontTx/>
                <a:buNone/>
              </a:pPr>
              <a:t>54</a:t>
            </a:fld>
            <a:endParaRPr lang="en-GB" altLang="en-US" sz="1200">
              <a:solidFill>
                <a:srgbClr val="898989"/>
              </a:solidFill>
            </a:endParaRPr>
          </a:p>
        </p:txBody>
      </p:sp>
      <p:sp>
        <p:nvSpPr>
          <p:cNvPr id="17411" name="TextBox 7">
            <a:extLst>
              <a:ext uri="{FF2B5EF4-FFF2-40B4-BE49-F238E27FC236}">
                <a16:creationId xmlns:a16="http://schemas.microsoft.com/office/drawing/2014/main" id="{7E5F942D-B729-704A-A1DE-D606D518ED94}"/>
              </a:ext>
            </a:extLst>
          </p:cNvPr>
          <p:cNvSpPr txBox="1">
            <a:spLocks noChangeArrowheads="1"/>
          </p:cNvSpPr>
          <p:nvPr/>
        </p:nvSpPr>
        <p:spPr bwMode="auto">
          <a:xfrm>
            <a:off x="827088" y="333375"/>
            <a:ext cx="7129462" cy="584200"/>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a:latin typeface="+mj-lt"/>
              </a:rPr>
              <a:t>References</a:t>
            </a:r>
          </a:p>
        </p:txBody>
      </p:sp>
      <p:sp>
        <p:nvSpPr>
          <p:cNvPr id="8" name="Rectangle 7">
            <a:extLst>
              <a:ext uri="{FF2B5EF4-FFF2-40B4-BE49-F238E27FC236}">
                <a16:creationId xmlns:a16="http://schemas.microsoft.com/office/drawing/2014/main" id="{F9539BE6-F0D1-0C4E-A70B-4B75D5C99DF1}"/>
              </a:ext>
            </a:extLst>
          </p:cNvPr>
          <p:cNvSpPr/>
          <p:nvPr/>
        </p:nvSpPr>
        <p:spPr>
          <a:xfrm>
            <a:off x="736600" y="981075"/>
            <a:ext cx="7950200" cy="3816429"/>
          </a:xfrm>
          <a:prstGeom prst="rect">
            <a:avLst/>
          </a:prstGeom>
        </p:spPr>
        <p:txBody>
          <a:bodyPr>
            <a:spAutoFit/>
          </a:bodyPr>
          <a:lstStyle/>
          <a:p>
            <a:pPr marL="342900" indent="-342900" algn="just">
              <a:buFont typeface="Arial" panose="020B0604020202020204" pitchFamily="34" charset="0"/>
              <a:buChar char="•"/>
              <a:defRPr/>
            </a:pPr>
            <a:r>
              <a:rPr lang="en-US" sz="2200" err="1">
                <a:latin typeface="+mn-lt"/>
              </a:rPr>
              <a:t>Reinschmidt</a:t>
            </a:r>
            <a:r>
              <a:rPr lang="en-US" sz="2200">
                <a:latin typeface="+mn-lt"/>
              </a:rPr>
              <a:t>, J. &amp; Francoise, A. (2000). Business Intelligence Certification Guide, </a:t>
            </a:r>
            <a:r>
              <a:rPr lang="en-US" sz="2200" i="1">
                <a:latin typeface="+mn-lt"/>
              </a:rPr>
              <a:t>International Technical Support Organization. </a:t>
            </a:r>
          </a:p>
          <a:p>
            <a:pPr marL="342900" indent="-342900" algn="just">
              <a:buFont typeface="Arial" panose="020B0604020202020204" pitchFamily="34" charset="0"/>
              <a:buChar char="•"/>
              <a:defRPr/>
            </a:pPr>
            <a:endParaRPr lang="en-US" sz="2200">
              <a:latin typeface="+mn-lt"/>
            </a:endParaRPr>
          </a:p>
          <a:p>
            <a:pPr marL="342900" indent="-342900" algn="just">
              <a:buFont typeface="Arial" panose="020B0604020202020204" pitchFamily="34" charset="0"/>
              <a:buChar char="•"/>
              <a:defRPr/>
            </a:pPr>
            <a:r>
              <a:rPr lang="en-US" sz="2200">
                <a:latin typeface="+mn-lt"/>
              </a:rPr>
              <a:t>Sherman, R. (2015). Business Intelligence Guidebook: From Data Integration to Analytics. Morgan Kaufmann. USA</a:t>
            </a:r>
          </a:p>
          <a:p>
            <a:pPr marL="342900" indent="-342900" algn="just">
              <a:buFont typeface="Arial" panose="020B0604020202020204" pitchFamily="34" charset="0"/>
              <a:buChar char="•"/>
              <a:defRPr/>
            </a:pPr>
            <a:endParaRPr lang="en-US" sz="2200">
              <a:latin typeface="+mn-lt"/>
            </a:endParaRPr>
          </a:p>
          <a:p>
            <a:pPr marL="342900" indent="-342900" algn="just">
              <a:buFont typeface="Arial" panose="020B0604020202020204" pitchFamily="34" charset="0"/>
              <a:buChar char="•"/>
              <a:defRPr/>
            </a:pPr>
            <a:r>
              <a:rPr lang="en-US" sz="2200">
                <a:latin typeface="+mn-lt"/>
              </a:rPr>
              <a:t>Maheshwari, A. K. (2015). Business Intelligence and Data Mining. Business Expert Press, LLC. New York</a:t>
            </a:r>
          </a:p>
          <a:p>
            <a:pPr marL="342900" indent="-342900" algn="just">
              <a:buFont typeface="Arial" panose="020B0604020202020204" pitchFamily="34" charset="0"/>
              <a:buChar char="•"/>
              <a:defRPr/>
            </a:pPr>
            <a:endParaRPr lang="en-US" sz="2200">
              <a:latin typeface="+mn-lt"/>
            </a:endParaRPr>
          </a:p>
          <a:p>
            <a:pPr marL="342900" indent="-342900" algn="just">
              <a:buFont typeface="Arial" panose="020B0604020202020204" pitchFamily="34" charset="0"/>
              <a:buChar char="•"/>
              <a:defRPr/>
            </a:pPr>
            <a:r>
              <a:rPr lang="en-US" sz="2200" err="1">
                <a:latin typeface="+mn-lt"/>
              </a:rPr>
              <a:t>Vercellis</a:t>
            </a:r>
            <a:r>
              <a:rPr lang="en-US" sz="2200">
                <a:latin typeface="+mn-lt"/>
              </a:rPr>
              <a:t>, C. (2009). Business Intelligence: Data Mining and Optimization for Decision Making. Wiley &amp; Sons, Ltd. </a:t>
            </a:r>
          </a:p>
        </p:txBody>
      </p:sp>
    </p:spTree>
    <p:extLst>
      <p:ext uri="{BB962C8B-B14F-4D97-AF65-F5344CB8AC3E}">
        <p14:creationId xmlns:p14="http://schemas.microsoft.com/office/powerpoint/2010/main" val="3982663851"/>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DE205061-6FF3-584C-909E-3C5AED9D5712}"/>
              </a:ext>
            </a:extLst>
          </p:cNvPr>
          <p:cNvSpPr>
            <a:spLocks noGrp="1"/>
          </p:cNvSpPr>
          <p:nvPr>
            <p:ph type="dt" sz="quarter" idx="10"/>
          </p:nvPr>
        </p:nvSpPr>
        <p:spPr/>
        <p:txBody>
          <a:bodyPr/>
          <a:lstStyle/>
          <a:p>
            <a:pPr>
              <a:defRPr/>
            </a:pPr>
            <a:fld id="{00BA5387-BDC0-481B-86B8-25A2F1852DE2}" type="datetime1">
              <a:rPr lang="en-GB" altLang="en-US"/>
              <a:pPr>
                <a:defRPr/>
              </a:pPr>
              <a:t>16/06/2025</a:t>
            </a:fld>
            <a:endParaRPr lang="en-GB" altLang="en-US"/>
          </a:p>
        </p:txBody>
      </p:sp>
      <p:sp>
        <p:nvSpPr>
          <p:cNvPr id="39938" name="Slide Number Placeholder 5">
            <a:extLst>
              <a:ext uri="{FF2B5EF4-FFF2-40B4-BE49-F238E27FC236}">
                <a16:creationId xmlns:a16="http://schemas.microsoft.com/office/drawing/2014/main" id="{0C4285EC-6009-AC48-B60E-2AB41F1F1B88}"/>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E9B57472-9B16-A04A-9E65-B5B219046909}" type="slidenum">
              <a:rPr lang="en-GB" altLang="en-US" sz="1200" smtClean="0">
                <a:solidFill>
                  <a:srgbClr val="898989"/>
                </a:solidFill>
              </a:rPr>
              <a:pPr>
                <a:spcBef>
                  <a:spcPct val="0"/>
                </a:spcBef>
                <a:buFontTx/>
                <a:buNone/>
              </a:pPr>
              <a:t>55</a:t>
            </a:fld>
            <a:endParaRPr lang="en-GB" altLang="en-US" sz="1200">
              <a:solidFill>
                <a:srgbClr val="898989"/>
              </a:solidFill>
            </a:endParaRPr>
          </a:p>
        </p:txBody>
      </p:sp>
      <p:sp>
        <p:nvSpPr>
          <p:cNvPr id="17411" name="TextBox 7">
            <a:extLst>
              <a:ext uri="{FF2B5EF4-FFF2-40B4-BE49-F238E27FC236}">
                <a16:creationId xmlns:a16="http://schemas.microsoft.com/office/drawing/2014/main" id="{7E5F942D-B729-704A-A1DE-D606D518ED94}"/>
              </a:ext>
            </a:extLst>
          </p:cNvPr>
          <p:cNvSpPr txBox="1">
            <a:spLocks noChangeArrowheads="1"/>
          </p:cNvSpPr>
          <p:nvPr/>
        </p:nvSpPr>
        <p:spPr bwMode="auto">
          <a:xfrm>
            <a:off x="827088" y="333375"/>
            <a:ext cx="7129462" cy="584200"/>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a:latin typeface="+mj-lt"/>
              </a:rPr>
              <a:t>References</a:t>
            </a:r>
          </a:p>
        </p:txBody>
      </p:sp>
      <p:sp>
        <p:nvSpPr>
          <p:cNvPr id="8" name="Rectangle 7">
            <a:extLst>
              <a:ext uri="{FF2B5EF4-FFF2-40B4-BE49-F238E27FC236}">
                <a16:creationId xmlns:a16="http://schemas.microsoft.com/office/drawing/2014/main" id="{F9539BE6-F0D1-0C4E-A70B-4B75D5C99DF1}"/>
              </a:ext>
            </a:extLst>
          </p:cNvPr>
          <p:cNvSpPr/>
          <p:nvPr/>
        </p:nvSpPr>
        <p:spPr>
          <a:xfrm>
            <a:off x="736600" y="981075"/>
            <a:ext cx="7950200" cy="3108543"/>
          </a:xfrm>
          <a:prstGeom prst="rect">
            <a:avLst/>
          </a:prstGeom>
        </p:spPr>
        <p:txBody>
          <a:bodyPr>
            <a:spAutoFit/>
          </a:bodyPr>
          <a:lstStyle/>
          <a:p>
            <a:pPr marL="342900" indent="-342900" algn="just">
              <a:buFont typeface="Arial" panose="020B0604020202020204" pitchFamily="34" charset="0"/>
              <a:buChar char="•"/>
              <a:defRPr/>
            </a:pPr>
            <a:r>
              <a:rPr lang="en-US" sz="2200">
                <a:latin typeface="+mn-lt"/>
              </a:rPr>
              <a:t>Sharma, R. (2021). Regression in Data Mining: Different </a:t>
            </a:r>
            <a:r>
              <a:rPr lang="en-US" sz="2200" err="1">
                <a:latin typeface="+mn-lt"/>
              </a:rPr>
              <a:t>Tyeps</a:t>
            </a:r>
            <a:r>
              <a:rPr lang="en-US" sz="2200">
                <a:latin typeface="+mn-lt"/>
              </a:rPr>
              <a:t> of Regression Techniques [Online]  https://</a:t>
            </a:r>
            <a:r>
              <a:rPr lang="en-US" sz="2200" err="1">
                <a:latin typeface="+mn-lt"/>
              </a:rPr>
              <a:t>www.upgrad.com</a:t>
            </a:r>
            <a:r>
              <a:rPr lang="en-US" sz="2200">
                <a:latin typeface="+mn-lt"/>
              </a:rPr>
              <a:t>/blog/regression-in-data-mining/#:~:text=%20Regression%20in%20Data%20Mining%3A%20Different%20Types%20of,technique%20used%20to%20analyze%20multiple%20regression...%20More%20</a:t>
            </a:r>
          </a:p>
          <a:p>
            <a:pPr marL="342900" indent="-342900" algn="just">
              <a:buFont typeface="Arial" panose="020B0604020202020204" pitchFamily="34" charset="0"/>
              <a:buChar char="•"/>
              <a:defRPr/>
            </a:pPr>
            <a:endParaRPr lang="en-US" sz="2200">
              <a:latin typeface="+mn-lt"/>
            </a:endParaRPr>
          </a:p>
          <a:p>
            <a:pPr marL="342900" indent="-342900" algn="just">
              <a:buFont typeface="Arial" panose="020B0604020202020204" pitchFamily="34" charset="0"/>
              <a:buChar char="•"/>
              <a:defRPr/>
            </a:pPr>
            <a:endParaRPr lang="en-US" sz="2200">
              <a:latin typeface="+mn-lt"/>
            </a:endParaRPr>
          </a:p>
          <a:p>
            <a:pPr marL="342900" indent="-342900" algn="just">
              <a:buFont typeface="Arial" panose="020B0604020202020204" pitchFamily="34" charset="0"/>
              <a:buChar char="•"/>
              <a:defRPr/>
            </a:pPr>
            <a:endParaRPr lang="en-US" sz="2000">
              <a:latin typeface="+mn-lt"/>
            </a:endParaRPr>
          </a:p>
        </p:txBody>
      </p:sp>
    </p:spTree>
    <p:extLst>
      <p:ext uri="{BB962C8B-B14F-4D97-AF65-F5344CB8AC3E}">
        <p14:creationId xmlns:p14="http://schemas.microsoft.com/office/powerpoint/2010/main" val="636739668"/>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94B64818-EEDB-45A9-B157-A1897F85A7AC}"/>
              </a:ext>
            </a:extLst>
          </p:cNvPr>
          <p:cNvPicPr>
            <a:picLocks noChangeAspect="1"/>
          </p:cNvPicPr>
          <p:nvPr/>
        </p:nvPicPr>
        <p:blipFill>
          <a:blip r:embed="rId2"/>
          <a:stretch>
            <a:fillRect/>
          </a:stretch>
        </p:blipFill>
        <p:spPr>
          <a:xfrm>
            <a:off x="4085947" y="1352275"/>
            <a:ext cx="3170120" cy="1912640"/>
          </a:xfrm>
          <a:prstGeom prst="rect">
            <a:avLst/>
          </a:prstGeom>
        </p:spPr>
      </p:pic>
      <p:sp>
        <p:nvSpPr>
          <p:cNvPr id="3" name="TextBox 15">
            <a:extLst>
              <a:ext uri="{FF2B5EF4-FFF2-40B4-BE49-F238E27FC236}">
                <a16:creationId xmlns:a16="http://schemas.microsoft.com/office/drawing/2014/main" id="{698E26B7-06E6-4E8D-BCA4-AC5CB33DD956}"/>
              </a:ext>
            </a:extLst>
          </p:cNvPr>
          <p:cNvSpPr txBox="1">
            <a:spLocks noChangeArrowheads="1"/>
          </p:cNvSpPr>
          <p:nvPr/>
        </p:nvSpPr>
        <p:spPr bwMode="auto">
          <a:xfrm>
            <a:off x="193990" y="1970838"/>
            <a:ext cx="3679457" cy="9233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Calibri" pitchFamily="34" charset="0"/>
                <a:ea typeface="MS PGothic" pitchFamily="34" charset="-128"/>
              </a:defRPr>
            </a:lvl1pPr>
            <a:lvl2pPr marL="742950" indent="-285750" eaLnBrk="0" hangingPunct="0">
              <a:defRPr>
                <a:solidFill>
                  <a:schemeClr val="tx1"/>
                </a:solidFill>
                <a:latin typeface="Calibri" pitchFamily="34" charset="0"/>
                <a:ea typeface="MS PGothic" pitchFamily="34" charset="-128"/>
              </a:defRPr>
            </a:lvl2pPr>
            <a:lvl3pPr marL="1143000" indent="-228600" eaLnBrk="0" hangingPunct="0">
              <a:defRPr>
                <a:solidFill>
                  <a:schemeClr val="tx1"/>
                </a:solidFill>
                <a:latin typeface="Calibri" pitchFamily="34" charset="0"/>
                <a:ea typeface="MS PGothic" pitchFamily="34" charset="-128"/>
              </a:defRPr>
            </a:lvl3pPr>
            <a:lvl4pPr marL="1600200" indent="-228600" eaLnBrk="0" hangingPunct="0">
              <a:defRPr>
                <a:solidFill>
                  <a:schemeClr val="tx1"/>
                </a:solidFill>
                <a:latin typeface="Calibri" pitchFamily="34" charset="0"/>
                <a:ea typeface="MS PGothic" pitchFamily="34" charset="-128"/>
              </a:defRPr>
            </a:lvl4pPr>
            <a:lvl5pPr marL="2057400" indent="-228600" eaLnBrk="0" hangingPunct="0">
              <a:defRPr>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a:solidFill>
                  <a:schemeClr val="tx1"/>
                </a:solidFill>
                <a:latin typeface="Calibri" pitchFamily="34" charset="0"/>
                <a:ea typeface="MS PGothic" pitchFamily="34" charset="-128"/>
              </a:defRPr>
            </a:lvl9pPr>
          </a:lstStyle>
          <a:p>
            <a:pPr eaLnBrk="1" hangingPunct="1"/>
            <a:r>
              <a:rPr lang="en-GB" sz="4500" b="1"/>
              <a:t> </a:t>
            </a:r>
            <a:r>
              <a:rPr lang="en-GB" sz="4350" b="1"/>
              <a:t>Traffic Light </a:t>
            </a:r>
            <a:r>
              <a:rPr lang="en-GB" sz="5400" b="1" i="1">
                <a:solidFill>
                  <a:srgbClr val="FF0000"/>
                </a:solidFill>
                <a:latin typeface="Bradley Hand ITC" pitchFamily="66" charset="0"/>
              </a:rPr>
              <a:t>it</a:t>
            </a:r>
          </a:p>
        </p:txBody>
      </p:sp>
      <p:pic>
        <p:nvPicPr>
          <p:cNvPr id="4" name="Picture 3" descr="http://png.findicons.com/files/icons/2320/x_mac_general/400/traffic_lights.png">
            <a:hlinkClick r:id="" action="ppaction://noaction"/>
            <a:extLst>
              <a:ext uri="{FF2B5EF4-FFF2-40B4-BE49-F238E27FC236}">
                <a16:creationId xmlns:a16="http://schemas.microsoft.com/office/drawing/2014/main" id="{1CAD5F91-34FE-4424-B0B2-B61CA01C611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3388477"/>
            <a:ext cx="2033718" cy="19978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aphicFrame>
        <p:nvGraphicFramePr>
          <p:cNvPr id="5" name="Table 4">
            <a:extLst>
              <a:ext uri="{FF2B5EF4-FFF2-40B4-BE49-F238E27FC236}">
                <a16:creationId xmlns:a16="http://schemas.microsoft.com/office/drawing/2014/main" id="{865DB7FD-CA57-4659-925E-56D89A721884}"/>
              </a:ext>
            </a:extLst>
          </p:cNvPr>
          <p:cNvGraphicFramePr>
            <a:graphicFrameLocks noGrp="1"/>
          </p:cNvGraphicFramePr>
          <p:nvPr/>
        </p:nvGraphicFramePr>
        <p:xfrm>
          <a:off x="1763688" y="3388477"/>
          <a:ext cx="7149299" cy="1554480"/>
        </p:xfrm>
        <a:graphic>
          <a:graphicData uri="http://schemas.openxmlformats.org/drawingml/2006/table">
            <a:tbl>
              <a:tblPr firstRow="1" bandRow="1">
                <a:tableStyleId>{5C22544A-7EE6-4342-B048-85BDC9FD1C3A}</a:tableStyleId>
              </a:tblPr>
              <a:tblGrid>
                <a:gridCol w="1051959">
                  <a:extLst>
                    <a:ext uri="{9D8B030D-6E8A-4147-A177-3AD203B41FA5}">
                      <a16:colId xmlns:a16="http://schemas.microsoft.com/office/drawing/2014/main" val="2064328041"/>
                    </a:ext>
                  </a:extLst>
                </a:gridCol>
                <a:gridCol w="6097340">
                  <a:extLst>
                    <a:ext uri="{9D8B030D-6E8A-4147-A177-3AD203B41FA5}">
                      <a16:colId xmlns:a16="http://schemas.microsoft.com/office/drawing/2014/main" val="1982762199"/>
                    </a:ext>
                  </a:extLst>
                </a:gridCol>
              </a:tblGrid>
              <a:tr h="388620">
                <a:tc>
                  <a:txBody>
                    <a:bodyPr/>
                    <a:lstStyle/>
                    <a:p>
                      <a:endParaRPr lang="en-GB" sz="1400"/>
                    </a:p>
                  </a:txBody>
                  <a:tcPr marL="68580" marR="68580" marT="34290" marB="34290"/>
                </a:tc>
                <a:tc>
                  <a:txBody>
                    <a:bodyPr/>
                    <a:lstStyle/>
                    <a:p>
                      <a:pPr algn="l"/>
                      <a:r>
                        <a:rPr lang="en-GB" sz="2100" b="1" i="0">
                          <a:solidFill>
                            <a:schemeClr val="tx1"/>
                          </a:solidFill>
                          <a:effectLst>
                            <a:outerShdw blurRad="38100" dist="38100" dir="2700000" algn="tl">
                              <a:srgbClr val="000000">
                                <a:alpha val="43137"/>
                              </a:srgbClr>
                            </a:outerShdw>
                          </a:effectLst>
                        </a:rPr>
                        <a:t>Where is your learning at ?</a:t>
                      </a:r>
                      <a:endParaRPr lang="en-GB" sz="2100" i="0">
                        <a:solidFill>
                          <a:schemeClr val="tx1"/>
                        </a:solidFill>
                      </a:endParaRPr>
                    </a:p>
                  </a:txBody>
                  <a:tcPr marL="68580" marR="68580" marT="34290" marB="34290"/>
                </a:tc>
                <a:extLst>
                  <a:ext uri="{0D108BD9-81ED-4DB2-BD59-A6C34878D82A}">
                    <a16:rowId xmlns:a16="http://schemas.microsoft.com/office/drawing/2014/main" val="1770179185"/>
                  </a:ext>
                </a:extLst>
              </a:tr>
              <a:tr h="388620">
                <a:tc>
                  <a:txBody>
                    <a:bodyPr/>
                    <a:lstStyle/>
                    <a:p>
                      <a:r>
                        <a:rPr lang="en-GB" sz="2100" b="1">
                          <a:solidFill>
                            <a:srgbClr val="FF0000"/>
                          </a:solidFill>
                          <a:effectLst>
                            <a:outerShdw blurRad="38100" dist="38100" dir="2700000" algn="tl">
                              <a:srgbClr val="000000">
                                <a:alpha val="43137"/>
                              </a:srgbClr>
                            </a:outerShdw>
                          </a:effectLst>
                        </a:rPr>
                        <a:t>Red </a:t>
                      </a:r>
                    </a:p>
                  </a:txBody>
                  <a:tcPr marL="68580" marR="68580" marT="34290" marB="34290"/>
                </a:tc>
                <a:tc>
                  <a: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900" b="0" i="0">
                          <a:latin typeface="+mn-lt"/>
                          <a:ea typeface="+mn-ea"/>
                        </a:rPr>
                        <a:t>I have misunderstood some of the topics. (write down 2 questions that you need help with)</a:t>
                      </a:r>
                    </a:p>
                  </a:txBody>
                  <a:tcPr marL="68580" marR="68580" marT="34290" marB="34290" anchor="ctr"/>
                </a:tc>
                <a:extLst>
                  <a:ext uri="{0D108BD9-81ED-4DB2-BD59-A6C34878D82A}">
                    <a16:rowId xmlns:a16="http://schemas.microsoft.com/office/drawing/2014/main" val="2655770272"/>
                  </a:ext>
                </a:extLst>
              </a:tr>
              <a:tr h="388620">
                <a:tc>
                  <a:txBody>
                    <a:bodyPr/>
                    <a:lstStyle/>
                    <a:p>
                      <a:r>
                        <a:rPr lang="en-GB" sz="2100" b="1">
                          <a:solidFill>
                            <a:srgbClr val="FFC000"/>
                          </a:solidFill>
                          <a:effectLst>
                            <a:outerShdw blurRad="38100" dist="38100" dir="2700000" algn="tl">
                              <a:srgbClr val="000000">
                                <a:alpha val="43137"/>
                              </a:srgbClr>
                            </a:outerShdw>
                          </a:effectLst>
                        </a:rPr>
                        <a:t>Amber</a:t>
                      </a:r>
                      <a:r>
                        <a:rPr lang="en-GB" sz="1400" b="1">
                          <a:solidFill>
                            <a:srgbClr val="FFC000"/>
                          </a:solidFill>
                          <a:effectLst>
                            <a:outerShdw blurRad="38100" dist="38100" dir="2700000" algn="tl">
                              <a:srgbClr val="000000">
                                <a:alpha val="43137"/>
                              </a:srgbClr>
                            </a:outerShdw>
                          </a:effectLst>
                        </a:rPr>
                        <a:t> </a:t>
                      </a:r>
                    </a:p>
                  </a:txBody>
                  <a:tcPr marL="68580" marR="68580" marT="34290" marB="34290"/>
                </a:tc>
                <a:tc>
                  <a: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900" b="0" i="0">
                          <a:latin typeface="+mn-lt"/>
                          <a:ea typeface="+mn-ea"/>
                        </a:rPr>
                        <a:t>I have understood most of the topics so far (write down 1 question and 1 key theme you have understood)</a:t>
                      </a:r>
                    </a:p>
                  </a:txBody>
                  <a:tcPr marL="68580" marR="68580" marT="34290" marB="34290" anchor="ctr"/>
                </a:tc>
                <a:extLst>
                  <a:ext uri="{0D108BD9-81ED-4DB2-BD59-A6C34878D82A}">
                    <a16:rowId xmlns:a16="http://schemas.microsoft.com/office/drawing/2014/main" val="3643598402"/>
                  </a:ext>
                </a:extLst>
              </a:tr>
              <a:tr h="388620">
                <a:tc>
                  <a:txBody>
                    <a:bodyPr/>
                    <a:lstStyle/>
                    <a:p>
                      <a:r>
                        <a:rPr lang="en-GB" sz="2100" b="1">
                          <a:solidFill>
                            <a:srgbClr val="00B050"/>
                          </a:solidFill>
                          <a:effectLst>
                            <a:outerShdw blurRad="38100" dist="38100" dir="2700000" algn="tl">
                              <a:srgbClr val="000000">
                                <a:alpha val="43137"/>
                              </a:srgbClr>
                            </a:outerShdw>
                          </a:effectLst>
                        </a:rPr>
                        <a:t>Green</a:t>
                      </a:r>
                      <a:r>
                        <a:rPr lang="en-GB" sz="2100" b="1">
                          <a:solidFill>
                            <a:schemeClr val="accent6">
                              <a:lumMod val="75000"/>
                            </a:schemeClr>
                          </a:solidFill>
                          <a:effectLst>
                            <a:outerShdw blurRad="38100" dist="38100" dir="2700000" algn="tl">
                              <a:srgbClr val="000000">
                                <a:alpha val="43137"/>
                              </a:srgbClr>
                            </a:outerShdw>
                          </a:effectLst>
                        </a:rPr>
                        <a:t> </a:t>
                      </a:r>
                    </a:p>
                  </a:txBody>
                  <a:tcPr marL="68580" marR="68580" marT="34290" marB="34290"/>
                </a:tc>
                <a:tc>
                  <a:txBody>
                    <a:bodyPr/>
                    <a:lstStyle/>
                    <a:p>
                      <a:pPr algn="just"/>
                      <a:r>
                        <a:rPr lang="en-GB" sz="900" b="0" i="0">
                          <a:latin typeface="+mn-lt"/>
                          <a:ea typeface="+mn-ea"/>
                        </a:rPr>
                        <a:t>I have understood the topics so far (write down 2 key themes from the lesson to show your understanding)</a:t>
                      </a:r>
                      <a:endParaRPr lang="en-GB" sz="900" b="0" i="0"/>
                    </a:p>
                  </a:txBody>
                  <a:tcPr marL="68580" marR="68580" marT="34290" marB="34290" anchor="ctr"/>
                </a:tc>
                <a:extLst>
                  <a:ext uri="{0D108BD9-81ED-4DB2-BD59-A6C34878D82A}">
                    <a16:rowId xmlns:a16="http://schemas.microsoft.com/office/drawing/2014/main" val="3562692869"/>
                  </a:ext>
                </a:extLst>
              </a:tr>
            </a:tbl>
          </a:graphicData>
        </a:graphic>
      </p:graphicFrame>
    </p:spTree>
    <p:extLst>
      <p:ext uri="{BB962C8B-B14F-4D97-AF65-F5344CB8AC3E}">
        <p14:creationId xmlns:p14="http://schemas.microsoft.com/office/powerpoint/2010/main" val="692709725"/>
      </p:ext>
    </p:extLst>
  </p:cSld>
  <p:clrMapOvr>
    <a:masterClrMapping/>
  </p:clrMapOvr>
  <p:transition spd="slow">
    <p:push dir="u"/>
  </p:transition>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16/06/2025</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57</a:t>
            </a:fld>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827088" y="136525"/>
            <a:ext cx="7129462" cy="1569660"/>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a:solidFill>
                  <a:srgbClr val="FF0000"/>
                </a:solidFill>
                <a:latin typeface="+mj-lt"/>
              </a:rPr>
              <a:t>Quiz Time???  Scan the Code </a:t>
            </a:r>
          </a:p>
          <a:p>
            <a:pPr algn="ctr">
              <a:spcBef>
                <a:spcPct val="0"/>
              </a:spcBef>
              <a:buFontTx/>
              <a:buNone/>
              <a:defRPr/>
            </a:pPr>
            <a:r>
              <a:rPr lang="en-US" altLang="en-US" b="1">
                <a:solidFill>
                  <a:srgbClr val="FF0000"/>
                </a:solidFill>
                <a:latin typeface="+mj-lt"/>
              </a:rPr>
              <a:t>Or </a:t>
            </a:r>
          </a:p>
          <a:p>
            <a:pPr algn="ctr">
              <a:spcBef>
                <a:spcPct val="0"/>
              </a:spcBef>
              <a:buFontTx/>
              <a:buNone/>
              <a:defRPr/>
            </a:pPr>
            <a:r>
              <a:rPr lang="en-US" altLang="en-US" b="1">
                <a:solidFill>
                  <a:srgbClr val="FF0000"/>
                </a:solidFill>
                <a:highlight>
                  <a:srgbClr val="FFFF00"/>
                </a:highlight>
                <a:latin typeface="+mj-lt"/>
              </a:rPr>
              <a:t>Go to joinmyquiz.com</a:t>
            </a:r>
          </a:p>
        </p:txBody>
      </p:sp>
      <p:pic>
        <p:nvPicPr>
          <p:cNvPr id="3" name="Picture 2">
            <a:extLst>
              <a:ext uri="{FF2B5EF4-FFF2-40B4-BE49-F238E27FC236}">
                <a16:creationId xmlns:a16="http://schemas.microsoft.com/office/drawing/2014/main" id="{9580CF4F-2CCA-4273-8713-CDB1ABB98DC5}"/>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99592" y="1700808"/>
            <a:ext cx="7704856" cy="3968576"/>
          </a:xfrm>
          <a:prstGeom prst="rect">
            <a:avLst/>
          </a:prstGeom>
        </p:spPr>
      </p:pic>
    </p:spTree>
    <p:extLst>
      <p:ext uri="{BB962C8B-B14F-4D97-AF65-F5344CB8AC3E}">
        <p14:creationId xmlns:p14="http://schemas.microsoft.com/office/powerpoint/2010/main" val="765576456"/>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61B405-8406-8856-51AC-A58521DF4312}"/>
              </a:ext>
            </a:extLst>
          </p:cNvPr>
          <p:cNvSpPr>
            <a:spLocks noGrp="1"/>
          </p:cNvSpPr>
          <p:nvPr>
            <p:ph type="title"/>
          </p:nvPr>
        </p:nvSpPr>
        <p:spPr>
          <a:xfrm>
            <a:off x="457200" y="274638"/>
            <a:ext cx="8229600" cy="1143000"/>
          </a:xfrm>
        </p:spPr>
        <p:txBody>
          <a:bodyPr wrap="square" anchor="ctr">
            <a:normAutofit/>
          </a:bodyPr>
          <a:lstStyle/>
          <a:p>
            <a:r>
              <a:rPr lang="en-GB"/>
              <a:t>Next Week</a:t>
            </a:r>
          </a:p>
        </p:txBody>
      </p:sp>
      <p:pic>
        <p:nvPicPr>
          <p:cNvPr id="5" name="Picture 4">
            <a:extLst>
              <a:ext uri="{FF2B5EF4-FFF2-40B4-BE49-F238E27FC236}">
                <a16:creationId xmlns:a16="http://schemas.microsoft.com/office/drawing/2014/main" id="{11704326-5D93-5215-B20E-8A686B2A0FD2}"/>
              </a:ext>
            </a:extLst>
          </p:cNvPr>
          <p:cNvPicPr>
            <a:picLocks noChangeAspect="1"/>
          </p:cNvPicPr>
          <p:nvPr/>
        </p:nvPicPr>
        <p:blipFill>
          <a:blip r:embed="rId2"/>
          <a:srcRect r="1" b="27002"/>
          <a:stretch>
            <a:fillRect/>
          </a:stretch>
        </p:blipFill>
        <p:spPr>
          <a:xfrm>
            <a:off x="457200" y="1600201"/>
            <a:ext cx="8229600" cy="3917032"/>
          </a:xfrm>
          <a:prstGeom prst="rect">
            <a:avLst/>
          </a:prstGeom>
          <a:noFill/>
        </p:spPr>
      </p:pic>
    </p:spTree>
    <p:extLst>
      <p:ext uri="{BB962C8B-B14F-4D97-AF65-F5344CB8AC3E}">
        <p14:creationId xmlns:p14="http://schemas.microsoft.com/office/powerpoint/2010/main" val="4074547957"/>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5369</Words>
  <Application>Microsoft Office PowerPoint</Application>
  <PresentationFormat>On-screen Show (4:3)</PresentationFormat>
  <Paragraphs>513</Paragraphs>
  <Slides>58</Slides>
  <Notes>38</Notes>
  <HiddenSlides>0</HiddenSlides>
  <MMClips>5</MMClips>
  <ScaleCrop>false</ScaleCrop>
  <HeadingPairs>
    <vt:vector size="6" baseType="variant">
      <vt:variant>
        <vt:lpstr>Fonts Used</vt:lpstr>
      </vt:variant>
      <vt:variant>
        <vt:i4>13</vt:i4>
      </vt:variant>
      <vt:variant>
        <vt:lpstr>Theme</vt:lpstr>
      </vt:variant>
      <vt:variant>
        <vt:i4>1</vt:i4>
      </vt:variant>
      <vt:variant>
        <vt:lpstr>Slide Titles</vt:lpstr>
      </vt:variant>
      <vt:variant>
        <vt:i4>58</vt:i4>
      </vt:variant>
    </vt:vector>
  </HeadingPairs>
  <TitlesOfParts>
    <vt:vector size="72" baseType="lpstr">
      <vt:lpstr>KaTeX_Main</vt:lpstr>
      <vt:lpstr>KaTeX_Math</vt:lpstr>
      <vt:lpstr>Myriad Pro</vt:lpstr>
      <vt:lpstr>quote-cjk-patch</vt:lpstr>
      <vt:lpstr>Segoe Sans</vt:lpstr>
      <vt:lpstr>Arial</vt:lpstr>
      <vt:lpstr>Bradley Hand ITC</vt:lpstr>
      <vt:lpstr>Calibri</vt:lpstr>
      <vt:lpstr>Segoe UI</vt:lpstr>
      <vt:lpstr>Symbol</vt:lpstr>
      <vt:lpstr>Times New Roman</vt:lpstr>
      <vt:lpstr>Verdana</vt:lpstr>
      <vt:lpstr>Wingdings</vt:lpstr>
      <vt:lpstr>20140311PresentationUWTSDTemplate</vt:lpstr>
      <vt:lpstr>LCBB5014</vt:lpstr>
      <vt:lpstr>Learning Objectives</vt:lpstr>
      <vt:lpstr>Text mining</vt:lpstr>
      <vt:lpstr>Text Mining Concepts</vt:lpstr>
      <vt:lpstr>PowerPoint Presentation</vt:lpstr>
      <vt:lpstr>PowerPoint Presentation</vt:lpstr>
      <vt:lpstr>Data Mining versus Text Mining</vt:lpstr>
      <vt:lpstr>Text Mining Concepts</vt:lpstr>
      <vt:lpstr>Text Mining Application Area</vt:lpstr>
      <vt:lpstr>Text Mining Terminology</vt:lpstr>
      <vt:lpstr>Text Mining Terminology</vt:lpstr>
      <vt:lpstr>Natural Language Processing (NLP)</vt:lpstr>
      <vt:lpstr>PowerPoint Presentation</vt:lpstr>
      <vt:lpstr>Application case</vt:lpstr>
      <vt:lpstr>PowerPoint Presentation</vt:lpstr>
      <vt:lpstr>PowerPoint Presentation</vt:lpstr>
      <vt:lpstr>PowerPoint Presentation</vt:lpstr>
      <vt:lpstr>PowerPoint Presentation</vt:lpstr>
      <vt:lpstr>NLP Task Categories</vt:lpstr>
      <vt:lpstr>Text Mining Applications</vt:lpstr>
      <vt:lpstr>Application Case</vt:lpstr>
      <vt:lpstr>Kodak</vt:lpstr>
      <vt:lpstr>Text Mining Process</vt:lpstr>
      <vt:lpstr>Text Mining Process</vt:lpstr>
      <vt:lpstr>Text Mining Process</vt:lpstr>
      <vt:lpstr>Text Mining Process</vt:lpstr>
      <vt:lpstr>Text Mining Process</vt:lpstr>
      <vt:lpstr>Text Mining Tools</vt:lpstr>
      <vt:lpstr>PowerPoint Presentation</vt:lpstr>
      <vt:lpstr>PowerPoint Presentation</vt:lpstr>
      <vt:lpstr>Week 5: Session 1:  Data Mining Techniques: Regression</vt:lpstr>
      <vt:lpstr>Lesson Aims</vt:lpstr>
      <vt:lpstr>What is Regression?</vt:lpstr>
      <vt:lpstr>What is Regression?</vt:lpstr>
      <vt:lpstr>Steps for Regression</vt:lpstr>
      <vt:lpstr>Correlations and Relationships</vt:lpstr>
      <vt:lpstr>Correlations and Relationships</vt:lpstr>
      <vt:lpstr>Visual Look at Relationship</vt:lpstr>
      <vt:lpstr>Types of Regression</vt:lpstr>
      <vt:lpstr>Types of Regression</vt:lpstr>
      <vt:lpstr>Types of Regression in Data Mining</vt:lpstr>
      <vt:lpstr>Types of Regression in Data Mining</vt:lpstr>
      <vt:lpstr>Types of Regression in Data Mining</vt:lpstr>
      <vt:lpstr>Classification vs. Regression in Data Mining</vt:lpstr>
      <vt:lpstr>Advantages of Regression Model?</vt:lpstr>
      <vt:lpstr>Disadvantages of Regression Model</vt:lpstr>
      <vt:lpstr>Regression Analysis </vt:lpstr>
      <vt:lpstr>Regression Analysis</vt:lpstr>
      <vt:lpstr>Regression Exercise</vt:lpstr>
      <vt:lpstr>Regression Exercise</vt:lpstr>
      <vt:lpstr>Regression Analysis </vt:lpstr>
      <vt:lpstr>Regression Exercise</vt:lpstr>
      <vt:lpstr>Regression Activity</vt:lpstr>
      <vt:lpstr>PowerPoint Presentation</vt:lpstr>
      <vt:lpstr>PowerPoint Presentation</vt:lpstr>
      <vt:lpstr>PowerPoint Presentation</vt:lpstr>
      <vt:lpstr>PowerPoint Presentation</vt:lpstr>
      <vt:lpstr>Next Week</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LCBB5003</dc:title>
  <dc:creator>BMC Training</dc:creator>
  <cp:lastModifiedBy>Samson Oladejo</cp:lastModifiedBy>
  <cp:revision>2</cp:revision>
  <dcterms:created xsi:type="dcterms:W3CDTF">2020-06-23T16:08:04Z</dcterms:created>
  <dcterms:modified xsi:type="dcterms:W3CDTF">2025-06-16T14:53:39Z</dcterms:modified>
</cp:coreProperties>
</file>