
<file path=[Content_Types].xml><?xml version="1.0" encoding="utf-8"?>
<Types xmlns="http://schemas.openxmlformats.org/package/2006/content-types">
  <Default Extension="bmp" ContentType="image/bmp"/>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1.xml" ContentType="application/vnd.openxmlformats-officedocument.presentationml.notesSlide+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comments/comment6.xml" ContentType="application/vnd.openxmlformats-officedocument.presentationml.comments+xml"/>
  <Override PartName="/ppt/comments/comment7.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2"/>
  </p:notesMasterIdLst>
  <p:sldIdLst>
    <p:sldId id="256" r:id="rId2"/>
    <p:sldId id="266" r:id="rId3"/>
    <p:sldId id="281" r:id="rId4"/>
    <p:sldId id="267" r:id="rId5"/>
    <p:sldId id="257" r:id="rId6"/>
    <p:sldId id="265" r:id="rId7"/>
    <p:sldId id="258" r:id="rId8"/>
    <p:sldId id="259" r:id="rId9"/>
    <p:sldId id="260" r:id="rId10"/>
    <p:sldId id="261" r:id="rId11"/>
    <p:sldId id="262" r:id="rId12"/>
    <p:sldId id="263" r:id="rId13"/>
    <p:sldId id="269" r:id="rId14"/>
    <p:sldId id="270" r:id="rId15"/>
    <p:sldId id="271" r:id="rId16"/>
    <p:sldId id="274" r:id="rId17"/>
    <p:sldId id="275" r:id="rId18"/>
    <p:sldId id="272" r:id="rId19"/>
    <p:sldId id="273" r:id="rId20"/>
    <p:sldId id="291" r:id="rId21"/>
    <p:sldId id="282" r:id="rId22"/>
    <p:sldId id="283" r:id="rId23"/>
    <p:sldId id="284" r:id="rId24"/>
    <p:sldId id="285" r:id="rId25"/>
    <p:sldId id="286" r:id="rId26"/>
    <p:sldId id="287" r:id="rId27"/>
    <p:sldId id="288" r:id="rId28"/>
    <p:sldId id="289" r:id="rId29"/>
    <p:sldId id="290" r:id="rId30"/>
    <p:sldId id="280"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 Li" initials="NL" lastIdx="21" clrIdx="0">
    <p:extLst>
      <p:ext uri="{19B8F6BF-5375-455C-9EA6-DF929625EA0E}">
        <p15:presenceInfo xmlns:p15="http://schemas.microsoft.com/office/powerpoint/2012/main" userId="43ae979a9804d16b" providerId="Windows Live"/>
      </p:ext>
    </p:extLst>
  </p:cmAuthor>
  <p:cmAuthor id="2" name="ks_yap" initials="k" lastIdx="12" clrIdx="1">
    <p:extLst>
      <p:ext uri="{19B8F6BF-5375-455C-9EA6-DF929625EA0E}">
        <p15:presenceInfo xmlns:p15="http://schemas.microsoft.com/office/powerpoint/2012/main" userId="ks_yap"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867" autoAdjust="0"/>
    <p:restoredTop sz="95223" autoAdjust="0"/>
  </p:normalViewPr>
  <p:slideViewPr>
    <p:cSldViewPr snapToGrid="0">
      <p:cViewPr varScale="1">
        <p:scale>
          <a:sx n="79" d="100"/>
          <a:sy n="79" d="100"/>
        </p:scale>
        <p:origin x="100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1-09T14:44:53.135" idx="1">
    <p:pos x="10" y="10"/>
    <p:text>The font is too small.</p:text>
    <p:extLst>
      <p:ext uri="{C676402C-5697-4E1C-873F-D02D1690AC5C}">
        <p15:threadingInfo xmlns:p15="http://schemas.microsoft.com/office/powerpoint/2012/main" timeZoneBias="-480"/>
      </p:ext>
    </p:extLst>
  </p:cm>
  <p:cm authorId="1" dt="2021-01-09T14:47:24.051" idx="9">
    <p:pos x="146" y="146"/>
    <p:text/>
    <p:extLst>
      <p:ext uri="{C676402C-5697-4E1C-873F-D02D1690AC5C}">
        <p15:threadingInfo xmlns:p15="http://schemas.microsoft.com/office/powerpoint/2012/main" timeZoneBias="-48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1-09T14:49:29.278" idx="12">
    <p:pos x="10" y="10"/>
    <p:text>The font is too small.</p:text>
    <p:extLst>
      <p:ext uri="{C676402C-5697-4E1C-873F-D02D1690AC5C}">
        <p15:threadingInfo xmlns:p15="http://schemas.microsoft.com/office/powerpoint/2012/main" timeZoneBias="-48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1-01-09T14:45:41.626" idx="7">
    <p:pos x="10" y="10"/>
    <p:text>The font is too small.</p:text>
    <p:extLst>
      <p:ext uri="{C676402C-5697-4E1C-873F-D02D1690AC5C}">
        <p15:threadingInfo xmlns:p15="http://schemas.microsoft.com/office/powerpoint/2012/main" timeZoneBias="-48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1-01-09T14:45:38.690" idx="6">
    <p:pos x="10" y="10"/>
    <p:text>The font is too small.</p:text>
    <p:extLst>
      <p:ext uri="{C676402C-5697-4E1C-873F-D02D1690AC5C}">
        <p15:threadingInfo xmlns:p15="http://schemas.microsoft.com/office/powerpoint/2012/main" timeZoneBias="-48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21-01-09T14:45:36.012" idx="5">
    <p:pos x="10" y="10"/>
    <p:text>The font is too small.</p:text>
    <p:extLst>
      <p:ext uri="{C676402C-5697-4E1C-873F-D02D1690AC5C}">
        <p15:threadingInfo xmlns:p15="http://schemas.microsoft.com/office/powerpoint/2012/main" timeZoneBias="-480"/>
      </p:ext>
    </p:extLst>
  </p:cm>
  <p:cm authorId="2" dt="2021-01-10T15:34:43.768" idx="9">
    <p:pos x="4310" y="1490"/>
    <p:text>Please check the grammar</p:text>
    <p:extLst>
      <p:ext uri="{C676402C-5697-4E1C-873F-D02D1690AC5C}">
        <p15:threadingInfo xmlns:p15="http://schemas.microsoft.com/office/powerpoint/2012/main" timeZoneBias="-48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21-01-09T14:45:32.419" idx="4">
    <p:pos x="10" y="10"/>
    <p:text>The font is too small.</p:text>
    <p:extLst>
      <p:ext uri="{C676402C-5697-4E1C-873F-D02D1690AC5C}">
        <p15:threadingInfo xmlns:p15="http://schemas.microsoft.com/office/powerpoint/2012/main" timeZoneBias="-48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21-01-09T14:45:28.978" idx="3">
    <p:pos x="10" y="10"/>
    <p:text>The font is too small.</p:text>
    <p:extLst>
      <p:ext uri="{C676402C-5697-4E1C-873F-D02D1690AC5C}">
        <p15:threadingInfo xmlns:p15="http://schemas.microsoft.com/office/powerpoint/2012/main" timeZoneBias="-48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MY"/>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DE34C7-5766-4DAA-B441-1C04272940A7}" type="datetimeFigureOut">
              <a:rPr lang="en-MY" smtClean="0"/>
              <a:t>12/01/2021</a:t>
            </a:fld>
            <a:endParaRPr lang="en-MY"/>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MY"/>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MY"/>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B83D7A-0CD5-40FE-86E4-13EEBC231281}" type="slidenum">
              <a:rPr lang="en-MY" smtClean="0"/>
              <a:t>‹#›</a:t>
            </a:fld>
            <a:endParaRPr lang="en-MY"/>
          </a:p>
        </p:txBody>
      </p:sp>
    </p:spTree>
    <p:extLst>
      <p:ext uri="{BB962C8B-B14F-4D97-AF65-F5344CB8AC3E}">
        <p14:creationId xmlns:p14="http://schemas.microsoft.com/office/powerpoint/2010/main" val="413761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dirty="0"/>
              <a:t>要運用在生活當中</a:t>
            </a:r>
            <a:endParaRPr lang="en-MY" altLang="zh-CN" dirty="0"/>
          </a:p>
          <a:p>
            <a:r>
              <a:rPr lang="zh-CN" altLang="en-US" dirty="0"/>
              <a:t>清淨心</a:t>
            </a:r>
            <a:endParaRPr lang="en-MY" altLang="zh-CN" dirty="0"/>
          </a:p>
          <a:p>
            <a:r>
              <a:rPr lang="zh-CN" altLang="en-US" dirty="0"/>
              <a:t>不最求，不好奇不符合理</a:t>
            </a:r>
            <a:endParaRPr lang="en-MY" altLang="zh-CN" dirty="0"/>
          </a:p>
          <a:p>
            <a:r>
              <a:rPr lang="zh-CN" altLang="en-US" dirty="0"/>
              <a:t>看大標題</a:t>
            </a:r>
            <a:endParaRPr lang="en-MY" altLang="zh-CN"/>
          </a:p>
          <a:p>
            <a:endParaRPr lang="en-MY" dirty="0"/>
          </a:p>
        </p:txBody>
      </p:sp>
      <p:sp>
        <p:nvSpPr>
          <p:cNvPr id="4" name="Slide Number Placeholder 3"/>
          <p:cNvSpPr>
            <a:spLocks noGrp="1"/>
          </p:cNvSpPr>
          <p:nvPr>
            <p:ph type="sldNum" sz="quarter" idx="5"/>
          </p:nvPr>
        </p:nvSpPr>
        <p:spPr/>
        <p:txBody>
          <a:bodyPr/>
          <a:lstStyle/>
          <a:p>
            <a:fld id="{87B83D7A-0CD5-40FE-86E4-13EEBC231281}" type="slidenum">
              <a:rPr lang="en-MY" smtClean="0"/>
              <a:t>11</a:t>
            </a:fld>
            <a:endParaRPr lang="en-MY"/>
          </a:p>
        </p:txBody>
      </p:sp>
    </p:spTree>
    <p:extLst>
      <p:ext uri="{BB962C8B-B14F-4D97-AF65-F5344CB8AC3E}">
        <p14:creationId xmlns:p14="http://schemas.microsoft.com/office/powerpoint/2010/main" val="37793274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DBDEC802-11A3-4713-AC0D-0FD27A049EB4}" type="datetimeFigureOut">
              <a:rPr lang="en-MY" smtClean="0"/>
              <a:t>12/01/2021</a:t>
            </a:fld>
            <a:endParaRPr lang="en-MY"/>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MY"/>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254581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12/01/2021</a:t>
            </a:fld>
            <a:endParaRPr lang="en-MY"/>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MY"/>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1564178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DBDEC802-11A3-4713-AC0D-0FD27A049EB4}" type="datetimeFigureOut">
              <a:rPr lang="en-MY" smtClean="0"/>
              <a:t>12/01/2021</a:t>
            </a:fld>
            <a:endParaRPr lang="en-MY"/>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MY"/>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1072883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12/01/2021</a:t>
            </a:fld>
            <a:endParaRPr lang="en-MY"/>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MY"/>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2278121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12/01/2021</a:t>
            </a:fld>
            <a:endParaRPr lang="en-MY"/>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MY"/>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3533104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12/01/2021</a:t>
            </a:fld>
            <a:endParaRPr lang="en-MY"/>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MY"/>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3830242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12/01/2021</a:t>
            </a:fld>
            <a:endParaRPr lang="en-MY"/>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MY"/>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41812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12/01/2021</a:t>
            </a:fld>
            <a:endParaRPr lang="en-MY"/>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MY"/>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E23B22E6-CCD6-48C0-BCC7-20D30F35389A}" type="slidenum">
              <a:rPr lang="en-MY" smtClean="0"/>
              <a:t>‹#›</a:t>
            </a:fld>
            <a:endParaRPr lang="en-MY"/>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95182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DBDEC802-11A3-4713-AC0D-0FD27A049EB4}" type="datetimeFigureOut">
              <a:rPr lang="en-MY" smtClean="0"/>
              <a:t>12/01/2021</a:t>
            </a:fld>
            <a:endParaRPr lang="en-MY"/>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MY"/>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2505851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12/01/2021</a:t>
            </a:fld>
            <a:endParaRPr lang="en-MY"/>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MY"/>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1055018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12/01/2021</a:t>
            </a:fld>
            <a:endParaRPr lang="en-MY"/>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MY"/>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1760059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DBDEC802-11A3-4713-AC0D-0FD27A049EB4}" type="datetimeFigureOut">
              <a:rPr lang="en-MY" smtClean="0"/>
              <a:t>12/01/2021</a:t>
            </a:fld>
            <a:endParaRPr lang="en-MY"/>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MY"/>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1644285916"/>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comments" Target="../comments/comment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comments" Target="../comments/comment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comments" Target="../comments/comment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comments" Target="../comments/comment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comments" Target="../comments/comment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tcedu.org.tw/%E5%AD%94%E5%AD%90%E7%9A%84%E6%95%99%E8%82%B2%E6%80%9D%E6%83%B3%E8%88%87%E4%B8%8A%E4%BA%BA%E7%9A%84%E6%95%99%E8%82%B2%E7%90%86%E5%BF%B5/" TargetMode="External"/><Relationship Id="rId2" Type="http://schemas.openxmlformats.org/officeDocument/2006/relationships/hyperlink" Target="http://www.dizigui.cn/bk/zbs150921.asp"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864B-9F21-4F29-804A-6789B3F0ACFE}"/>
              </a:ext>
            </a:extLst>
          </p:cNvPr>
          <p:cNvSpPr>
            <a:spLocks noGrp="1"/>
          </p:cNvSpPr>
          <p:nvPr>
            <p:ph type="ctrTitle"/>
          </p:nvPr>
        </p:nvSpPr>
        <p:spPr/>
        <p:txBody>
          <a:bodyPr/>
          <a:lstStyle/>
          <a:p>
            <a:r>
              <a:rPr lang="zh-CN" altLang="en-US" dirty="0">
                <a:latin typeface="楷体" panose="02010609060101010101" pitchFamily="49" charset="-122"/>
                <a:ea typeface="楷体" panose="02010609060101010101" pitchFamily="49" charset="-122"/>
              </a:rPr>
              <a:t>論語</a:t>
            </a:r>
            <a:r>
              <a:rPr lang="en-US" altLang="zh-CN" dirty="0">
                <a:latin typeface="楷体" panose="02010609060101010101" pitchFamily="49" charset="-122"/>
                <a:ea typeface="楷体" panose="02010609060101010101" pitchFamily="49" charset="-122"/>
              </a:rPr>
              <a:t>-</a:t>
            </a:r>
            <a:r>
              <a:rPr lang="zh-CN" altLang="en-US" dirty="0">
                <a:latin typeface="楷体" panose="02010609060101010101" pitchFamily="49" charset="-122"/>
                <a:ea typeface="楷体" panose="02010609060101010101" pitchFamily="49" charset="-122"/>
              </a:rPr>
              <a:t>顏淵</a:t>
            </a:r>
            <a:br>
              <a:rPr lang="en-MY" altLang="zh-CN" dirty="0">
                <a:latin typeface="楷体" panose="02010609060101010101" pitchFamily="49" charset="-122"/>
                <a:ea typeface="楷体" panose="02010609060101010101" pitchFamily="49" charset="-122"/>
              </a:rPr>
            </a:br>
            <a:r>
              <a:rPr lang="en-US" altLang="zh-CN" sz="4800" dirty="0"/>
              <a:t>Analects of Confucius</a:t>
            </a:r>
            <a:r>
              <a:rPr lang="en-MY" altLang="zh-CN" sz="4800" dirty="0"/>
              <a:t>- yan yuan</a:t>
            </a:r>
            <a:endParaRPr lang="en-MY" dirty="0">
              <a:latin typeface="楷体" panose="02010609060101010101" pitchFamily="49" charset="-122"/>
              <a:ea typeface="楷体" panose="02010609060101010101" pitchFamily="49" charset="-122"/>
            </a:endParaRPr>
          </a:p>
        </p:txBody>
      </p:sp>
      <p:sp>
        <p:nvSpPr>
          <p:cNvPr id="3" name="Subtitle 2">
            <a:extLst>
              <a:ext uri="{FF2B5EF4-FFF2-40B4-BE49-F238E27FC236}">
                <a16:creationId xmlns:a16="http://schemas.microsoft.com/office/drawing/2014/main" id="{F0B19B1E-307B-4FF7-8C45-2571CC8B2EF5}"/>
              </a:ext>
            </a:extLst>
          </p:cNvPr>
          <p:cNvSpPr>
            <a:spLocks noGrp="1"/>
          </p:cNvSpPr>
          <p:nvPr>
            <p:ph type="subTitle" idx="1"/>
          </p:nvPr>
        </p:nvSpPr>
        <p:spPr/>
        <p:txBody>
          <a:bodyPr/>
          <a:lstStyle/>
          <a:p>
            <a:r>
              <a:rPr lang="en-US" dirty="0"/>
              <a:t>BOOK 12</a:t>
            </a:r>
            <a:endParaRPr lang="en-MY" dirty="0"/>
          </a:p>
        </p:txBody>
      </p:sp>
    </p:spTree>
    <p:extLst>
      <p:ext uri="{BB962C8B-B14F-4D97-AF65-F5344CB8AC3E}">
        <p14:creationId xmlns:p14="http://schemas.microsoft.com/office/powerpoint/2010/main" val="1182233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06B0B-CEB4-49D1-9970-9D3BD9662E1F}"/>
              </a:ext>
            </a:extLst>
          </p:cNvPr>
          <p:cNvSpPr>
            <a:spLocks noGrp="1"/>
          </p:cNvSpPr>
          <p:nvPr>
            <p:ph type="title"/>
          </p:nvPr>
        </p:nvSpPr>
        <p:spPr>
          <a:xfrm>
            <a:off x="1066800" y="524637"/>
            <a:ext cx="10058400" cy="1371600"/>
          </a:xfrm>
        </p:spPr>
        <p:txBody>
          <a:bodyPr/>
          <a:lstStyle/>
          <a:p>
            <a:r>
              <a:rPr lang="zh-CN" altLang="en-US" dirty="0">
                <a:latin typeface="楷体" panose="02010609060101010101" pitchFamily="49" charset="-122"/>
                <a:ea typeface="楷体" panose="02010609060101010101" pitchFamily="49" charset="-122"/>
              </a:rPr>
              <a:t>論語 </a:t>
            </a:r>
            <a:r>
              <a:rPr lang="en-US" altLang="zh-CN" dirty="0">
                <a:latin typeface="楷体" panose="02010609060101010101" pitchFamily="49" charset="-122"/>
                <a:ea typeface="楷体" panose="02010609060101010101" pitchFamily="49" charset="-122"/>
              </a:rPr>
              <a:t>Analects of Confucius</a:t>
            </a:r>
            <a:endParaRPr lang="en-MY"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9C9F2720-D8D0-4693-8F56-6CD32E5A4820}"/>
              </a:ext>
            </a:extLst>
          </p:cNvPr>
          <p:cNvSpPr>
            <a:spLocks noGrp="1"/>
          </p:cNvSpPr>
          <p:nvPr>
            <p:ph idx="1"/>
          </p:nvPr>
        </p:nvSpPr>
        <p:spPr>
          <a:xfrm>
            <a:off x="1066800" y="1848345"/>
            <a:ext cx="6955536" cy="4112286"/>
          </a:xfrm>
        </p:spPr>
        <p:txBody>
          <a:bodyPr>
            <a:normAutofit/>
          </a:bodyPr>
          <a:lstStyle/>
          <a:p>
            <a:r>
              <a:rPr lang="en-MY" sz="2800" dirty="0">
                <a:latin typeface="Times New Roman" panose="02020603050405020304" pitchFamily="18" charset="0"/>
                <a:cs typeface="Times New Roman" panose="02020603050405020304" pitchFamily="18" charset="0"/>
              </a:rPr>
              <a:t>Is a book compose of a large collection of ideas from Chinese philosopher- Confucius.</a:t>
            </a:r>
          </a:p>
          <a:p>
            <a:r>
              <a:rPr lang="en-MY" sz="2800" dirty="0">
                <a:latin typeface="Times New Roman" panose="02020603050405020304" pitchFamily="18" charset="0"/>
                <a:cs typeface="Times New Roman" panose="02020603050405020304" pitchFamily="18" charset="0"/>
              </a:rPr>
              <a:t>Twenty books</a:t>
            </a:r>
          </a:p>
          <a:p>
            <a:pPr marL="868362" indent="-342900">
              <a:buFont typeface="Wingdings" panose="05000000000000000000" pitchFamily="2" charset="2"/>
              <a:buChar char="v"/>
            </a:pPr>
            <a:endParaRPr lang="en-US" altLang="zh-CN" sz="3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52F69283-CAFE-4FCE-B7AC-B7C59726F654}"/>
              </a:ext>
            </a:extLst>
          </p:cNvPr>
          <p:cNvPicPr>
            <a:picLocks noChangeAspect="1"/>
          </p:cNvPicPr>
          <p:nvPr/>
        </p:nvPicPr>
        <p:blipFill>
          <a:blip r:embed="rId2"/>
          <a:stretch>
            <a:fillRect/>
          </a:stretch>
        </p:blipFill>
        <p:spPr>
          <a:xfrm>
            <a:off x="7872603" y="3429000"/>
            <a:ext cx="3295650" cy="2143125"/>
          </a:xfrm>
          <a:prstGeom prst="rect">
            <a:avLst/>
          </a:prstGeom>
        </p:spPr>
      </p:pic>
    </p:spTree>
    <p:extLst>
      <p:ext uri="{BB962C8B-B14F-4D97-AF65-F5344CB8AC3E}">
        <p14:creationId xmlns:p14="http://schemas.microsoft.com/office/powerpoint/2010/main" val="2178398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2ECC6-60AB-4543-BC96-D0238005E822}"/>
              </a:ext>
            </a:extLst>
          </p:cNvPr>
          <p:cNvSpPr>
            <a:spLocks noGrp="1"/>
          </p:cNvSpPr>
          <p:nvPr>
            <p:ph type="title"/>
          </p:nvPr>
        </p:nvSpPr>
        <p:spPr/>
        <p:txBody>
          <a:bodyPr/>
          <a:lstStyle/>
          <a:p>
            <a:r>
              <a:rPr lang="en-MY" dirty="0">
                <a:latin typeface="Times New Roman" panose="02020603050405020304" pitchFamily="18" charset="0"/>
                <a:ea typeface="楷体" panose="02010609060101010101" pitchFamily="49" charset="-122"/>
                <a:cs typeface="Times New Roman" panose="02020603050405020304" pitchFamily="18" charset="0"/>
              </a:rPr>
              <a:t>Master  Kong </a:t>
            </a:r>
          </a:p>
        </p:txBody>
      </p:sp>
      <p:sp>
        <p:nvSpPr>
          <p:cNvPr id="3" name="Content Placeholder 2">
            <a:extLst>
              <a:ext uri="{FF2B5EF4-FFF2-40B4-BE49-F238E27FC236}">
                <a16:creationId xmlns:a16="http://schemas.microsoft.com/office/drawing/2014/main" id="{5B2DF523-FF83-47B0-970A-078D28A79610}"/>
              </a:ext>
            </a:extLst>
          </p:cNvPr>
          <p:cNvSpPr>
            <a:spLocks noGrp="1"/>
          </p:cNvSpPr>
          <p:nvPr>
            <p:ph idx="1"/>
          </p:nvPr>
        </p:nvSpPr>
        <p:spPr>
          <a:xfrm>
            <a:off x="1066800" y="1691640"/>
            <a:ext cx="7139940" cy="4183380"/>
          </a:xfrm>
        </p:spPr>
        <p:txBody>
          <a:bodyPr>
            <a:normAutofit fontScale="92500" lnSpcReduction="20000"/>
          </a:bodyPr>
          <a:lstStyle/>
          <a:p>
            <a:r>
              <a:rPr lang="en-MY" sz="2800" dirty="0">
                <a:latin typeface="Times New Roman" panose="02020603050405020304" pitchFamily="18" charset="0"/>
                <a:cs typeface="Times New Roman" panose="02020603050405020304" pitchFamily="18" charset="0"/>
              </a:rPr>
              <a:t>Confucius- </a:t>
            </a:r>
            <a:r>
              <a:rPr lang="zh-CN" altLang="en-US" sz="2800" dirty="0">
                <a:latin typeface="Times New Roman" panose="02020603050405020304" pitchFamily="18" charset="0"/>
                <a:cs typeface="Times New Roman" panose="02020603050405020304" pitchFamily="18" charset="0"/>
              </a:rPr>
              <a:t>孔夫子 </a:t>
            </a:r>
            <a:r>
              <a:rPr lang="en-US" altLang="zh-CN" sz="2800" dirty="0">
                <a:latin typeface="Times New Roman" panose="02020603050405020304" pitchFamily="18" charset="0"/>
                <a:cs typeface="Times New Roman" panose="02020603050405020304" pitchFamily="18" charset="0"/>
              </a:rPr>
              <a:t>Master Kong</a:t>
            </a:r>
          </a:p>
          <a:p>
            <a:r>
              <a:rPr lang="en-US" altLang="zh-CN" sz="2800" dirty="0">
                <a:latin typeface="Times New Roman" panose="02020603050405020304" pitchFamily="18" charset="0"/>
                <a:cs typeface="Times New Roman" panose="02020603050405020304" pitchFamily="18" charset="0"/>
              </a:rPr>
              <a:t>Educator</a:t>
            </a:r>
          </a:p>
          <a:p>
            <a:r>
              <a:rPr lang="en-US" altLang="zh-CN" sz="2800" dirty="0">
                <a:latin typeface="Times New Roman" panose="02020603050405020304" pitchFamily="18" charset="0"/>
                <a:cs typeface="Times New Roman" panose="02020603050405020304" pitchFamily="18" charset="0"/>
              </a:rPr>
              <a:t>Main core: Wisdom(</a:t>
            </a:r>
            <a:r>
              <a:rPr lang="zh-CN" altLang="en-US" sz="2800" dirty="0">
                <a:latin typeface="Times New Roman" panose="02020603050405020304" pitchFamily="18" charset="0"/>
                <a:cs typeface="Times New Roman" panose="02020603050405020304" pitchFamily="18" charset="0"/>
              </a:rPr>
              <a:t>智</a:t>
            </a:r>
            <a:r>
              <a:rPr lang="en-MY" altLang="zh-CN" sz="2800" dirty="0">
                <a:latin typeface="Times New Roman" panose="02020603050405020304" pitchFamily="18" charset="0"/>
                <a:cs typeface="Times New Roman" panose="02020603050405020304" pitchFamily="18" charset="0"/>
              </a:rPr>
              <a:t>)</a:t>
            </a:r>
            <a:r>
              <a:rPr lang="en-US" altLang="zh-CN" sz="2800" dirty="0">
                <a:latin typeface="Times New Roman" panose="02020603050405020304" pitchFamily="18" charset="0"/>
                <a:cs typeface="Times New Roman" panose="02020603050405020304" pitchFamily="18" charset="0"/>
              </a:rPr>
              <a:t>,benevolence(</a:t>
            </a:r>
            <a:r>
              <a:rPr lang="zh-CN" altLang="en-US" sz="2800" dirty="0">
                <a:latin typeface="Times New Roman" panose="02020603050405020304" pitchFamily="18" charset="0"/>
                <a:cs typeface="Times New Roman" panose="02020603050405020304" pitchFamily="18" charset="0"/>
              </a:rPr>
              <a:t>仁</a:t>
            </a:r>
            <a:r>
              <a:rPr lang="en-MY" altLang="zh-CN" sz="2800" dirty="0">
                <a:latin typeface="Times New Roman" panose="02020603050405020304" pitchFamily="18" charset="0"/>
                <a:cs typeface="Times New Roman" panose="02020603050405020304" pitchFamily="18" charset="0"/>
              </a:rPr>
              <a:t>)</a:t>
            </a:r>
            <a:r>
              <a:rPr lang="en-US" altLang="zh-CN" sz="2800" dirty="0">
                <a:latin typeface="Times New Roman" panose="02020603050405020304" pitchFamily="18" charset="0"/>
                <a:cs typeface="Times New Roman" panose="02020603050405020304" pitchFamily="18" charset="0"/>
              </a:rPr>
              <a:t>, courage(</a:t>
            </a:r>
            <a:r>
              <a:rPr lang="zh-CN" altLang="en-US" sz="2800" dirty="0">
                <a:latin typeface="Times New Roman" panose="02020603050405020304" pitchFamily="18" charset="0"/>
                <a:cs typeface="Times New Roman" panose="02020603050405020304" pitchFamily="18" charset="0"/>
              </a:rPr>
              <a:t>勇</a:t>
            </a:r>
            <a:r>
              <a:rPr lang="en-MY" altLang="zh-CN" sz="2800" dirty="0">
                <a:latin typeface="Times New Roman" panose="02020603050405020304" pitchFamily="18" charset="0"/>
                <a:cs typeface="Times New Roman" panose="02020603050405020304" pitchFamily="18" charset="0"/>
              </a:rPr>
              <a:t>)</a:t>
            </a:r>
          </a:p>
          <a:p>
            <a:r>
              <a:rPr lang="en-MY" sz="2800" dirty="0">
                <a:latin typeface="Times New Roman" panose="02020603050405020304" pitchFamily="18" charset="0"/>
                <a:cs typeface="Times New Roman" panose="02020603050405020304" pitchFamily="18" charset="0"/>
              </a:rPr>
              <a:t>Education </a:t>
            </a:r>
            <a:r>
              <a:rPr lang="en-US" altLang="zh-CN" sz="2800" dirty="0">
                <a:latin typeface="Times New Roman" panose="02020603050405020304" pitchFamily="18" charset="0"/>
                <a:cs typeface="Times New Roman" panose="02020603050405020304" pitchFamily="18" charset="0"/>
              </a:rPr>
              <a:t>concept</a:t>
            </a:r>
            <a:r>
              <a:rPr lang="en-MY" sz="2800" u="sng" dirty="0">
                <a:latin typeface="Times New Roman" panose="02020603050405020304" pitchFamily="18" charset="0"/>
                <a:cs typeface="Times New Roman" panose="02020603050405020304" pitchFamily="18" charset="0"/>
              </a:rPr>
              <a:t> </a:t>
            </a:r>
            <a:r>
              <a:rPr lang="en-MY" sz="2800" dirty="0">
                <a:latin typeface="Times New Roman" panose="02020603050405020304" pitchFamily="18" charset="0"/>
                <a:cs typeface="Times New Roman" panose="02020603050405020304" pitchFamily="18" charset="0"/>
              </a:rPr>
              <a:t>base on: filial piety (</a:t>
            </a:r>
            <a:r>
              <a:rPr lang="zh-CN" altLang="en-US" sz="2800" dirty="0">
                <a:latin typeface="Times New Roman" panose="02020603050405020304" pitchFamily="18" charset="0"/>
                <a:cs typeface="Times New Roman" panose="02020603050405020304" pitchFamily="18" charset="0"/>
              </a:rPr>
              <a:t>孝</a:t>
            </a:r>
            <a:r>
              <a:rPr lang="en-MY" altLang="zh-CN" sz="2800" dirty="0">
                <a:latin typeface="Times New Roman" panose="02020603050405020304" pitchFamily="18" charset="0"/>
                <a:cs typeface="Times New Roman" panose="02020603050405020304" pitchFamily="18" charset="0"/>
              </a:rPr>
              <a:t>),courtesy (</a:t>
            </a:r>
            <a:r>
              <a:rPr lang="zh-CN" altLang="en-US" sz="2800" dirty="0">
                <a:latin typeface="Times New Roman" panose="02020603050405020304" pitchFamily="18" charset="0"/>
                <a:cs typeface="Times New Roman" panose="02020603050405020304" pitchFamily="18" charset="0"/>
              </a:rPr>
              <a:t>禮</a:t>
            </a:r>
            <a:r>
              <a:rPr lang="en-MY" altLang="zh-CN" sz="2800" dirty="0">
                <a:latin typeface="Times New Roman" panose="02020603050405020304" pitchFamily="18" charset="0"/>
                <a:cs typeface="Times New Roman" panose="02020603050405020304" pitchFamily="18" charset="0"/>
              </a:rPr>
              <a:t>), harmony (</a:t>
            </a:r>
            <a:r>
              <a:rPr lang="zh-CN" altLang="en-US" sz="2800" dirty="0">
                <a:latin typeface="Times New Roman" panose="02020603050405020304" pitchFamily="18" charset="0"/>
                <a:cs typeface="Times New Roman" panose="02020603050405020304" pitchFamily="18" charset="0"/>
              </a:rPr>
              <a:t>和</a:t>
            </a:r>
            <a:r>
              <a:rPr lang="en-MY" altLang="zh-CN" sz="2800" dirty="0">
                <a:latin typeface="Times New Roman" panose="02020603050405020304" pitchFamily="18" charset="0"/>
                <a:cs typeface="Times New Roman" panose="02020603050405020304" pitchFamily="18" charset="0"/>
              </a:rPr>
              <a:t>)</a:t>
            </a:r>
          </a:p>
          <a:p>
            <a:r>
              <a:rPr lang="en-US" altLang="zh-CN" sz="2800" dirty="0">
                <a:latin typeface="Times New Roman" panose="02020603050405020304" pitchFamily="18" charset="0"/>
                <a:cs typeface="Times New Roman" panose="02020603050405020304" pitchFamily="18" charset="0"/>
              </a:rPr>
              <a:t>Education goal: </a:t>
            </a:r>
          </a:p>
          <a:p>
            <a:pPr marL="868362" indent="-342900">
              <a:buFont typeface="Wingdings" panose="05000000000000000000" pitchFamily="2" charset="2"/>
              <a:buChar char="v"/>
            </a:pPr>
            <a:r>
              <a:rPr lang="en-US" altLang="zh-CN" sz="2800" dirty="0">
                <a:latin typeface="Times New Roman" panose="02020603050405020304" pitchFamily="18" charset="0"/>
                <a:cs typeface="Times New Roman" panose="02020603050405020304" pitchFamily="18" charset="0"/>
              </a:rPr>
              <a:t>Enlightens peoples innate sense </a:t>
            </a:r>
          </a:p>
          <a:p>
            <a:pPr marL="868362" indent="-342900">
              <a:buFont typeface="Wingdings" panose="05000000000000000000" pitchFamily="2" charset="2"/>
              <a:buChar char="v"/>
            </a:pPr>
            <a:r>
              <a:rPr lang="en-US" altLang="zh-CN" sz="2800" dirty="0">
                <a:latin typeface="Times New Roman" panose="02020603050405020304" pitchFamily="18" charset="0"/>
                <a:cs typeface="Times New Roman" panose="02020603050405020304" pitchFamily="18" charset="0"/>
              </a:rPr>
              <a:t>Heart purify</a:t>
            </a:r>
          </a:p>
          <a:p>
            <a:pPr marL="868362" indent="-342900">
              <a:buFont typeface="Wingdings" panose="05000000000000000000" pitchFamily="2" charset="2"/>
              <a:buChar char="v"/>
            </a:pPr>
            <a:r>
              <a:rPr lang="en-US" altLang="zh-CN" sz="2800" dirty="0">
                <a:latin typeface="Times New Roman" panose="02020603050405020304" pitchFamily="18" charset="0"/>
                <a:cs typeface="Times New Roman" panose="02020603050405020304" pitchFamily="18" charset="0"/>
              </a:rPr>
              <a:t>World peace</a:t>
            </a:r>
          </a:p>
          <a:p>
            <a:endParaRPr lang="en-MY" sz="2800" dirty="0"/>
          </a:p>
        </p:txBody>
      </p:sp>
      <p:pic>
        <p:nvPicPr>
          <p:cNvPr id="4" name="Picture 3">
            <a:extLst>
              <a:ext uri="{FF2B5EF4-FFF2-40B4-BE49-F238E27FC236}">
                <a16:creationId xmlns:a16="http://schemas.microsoft.com/office/drawing/2014/main" id="{0E6AE6FF-8958-4A08-B650-F72A62E5401E}"/>
              </a:ext>
            </a:extLst>
          </p:cNvPr>
          <p:cNvPicPr>
            <a:picLocks noChangeAspect="1"/>
          </p:cNvPicPr>
          <p:nvPr/>
        </p:nvPicPr>
        <p:blipFill>
          <a:blip r:embed="rId2"/>
          <a:stretch>
            <a:fillRect/>
          </a:stretch>
        </p:blipFill>
        <p:spPr>
          <a:xfrm>
            <a:off x="8721661" y="1475613"/>
            <a:ext cx="2600325" cy="4857750"/>
          </a:xfrm>
          <a:prstGeom prst="rect">
            <a:avLst/>
          </a:prstGeom>
        </p:spPr>
      </p:pic>
    </p:spTree>
    <p:extLst>
      <p:ext uri="{BB962C8B-B14F-4D97-AF65-F5344CB8AC3E}">
        <p14:creationId xmlns:p14="http://schemas.microsoft.com/office/powerpoint/2010/main" val="952222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23769-095E-439F-B1B1-236305A61687}"/>
              </a:ext>
            </a:extLst>
          </p:cNvPr>
          <p:cNvSpPr>
            <a:spLocks noGrp="1"/>
          </p:cNvSpPr>
          <p:nvPr>
            <p:ph type="title"/>
          </p:nvPr>
        </p:nvSpPr>
        <p:spPr/>
        <p:txBody>
          <a:bodyPr/>
          <a:lstStyle/>
          <a:p>
            <a:r>
              <a:rPr lang="en-MY" dirty="0">
                <a:latin typeface="楷体" panose="02010609060101010101" pitchFamily="49" charset="-122"/>
                <a:ea typeface="楷体" panose="02010609060101010101" pitchFamily="49" charset="-122"/>
              </a:rPr>
              <a:t>Yan Yuan </a:t>
            </a:r>
            <a:r>
              <a:rPr lang="zh-CN" altLang="en-US" dirty="0">
                <a:latin typeface="楷体" panose="02010609060101010101" pitchFamily="49" charset="-122"/>
                <a:ea typeface="楷体" panose="02010609060101010101" pitchFamily="49" charset="-122"/>
              </a:rPr>
              <a:t>顏淵</a:t>
            </a:r>
            <a:endParaRPr lang="en-MY"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F4EB2E15-7D47-4506-A5E3-4E1EE4F5FD45}"/>
              </a:ext>
            </a:extLst>
          </p:cNvPr>
          <p:cNvSpPr>
            <a:spLocks noGrp="1"/>
          </p:cNvSpPr>
          <p:nvPr>
            <p:ph idx="1"/>
          </p:nvPr>
        </p:nvSpPr>
        <p:spPr>
          <a:xfrm>
            <a:off x="1066800" y="2103120"/>
            <a:ext cx="4629150" cy="3821430"/>
          </a:xfrm>
        </p:spPr>
        <p:txBody>
          <a:bodyPr>
            <a:normAutofit/>
          </a:bodyPr>
          <a:lstStyle/>
          <a:p>
            <a:r>
              <a:rPr lang="en-US" altLang="zh-CN" sz="2800" dirty="0">
                <a:latin typeface="Times New Roman" panose="02020603050405020304" pitchFamily="18" charset="0"/>
                <a:cs typeface="Times New Roman" panose="02020603050405020304" pitchFamily="18" charset="0"/>
              </a:rPr>
              <a:t>Student of Confucius </a:t>
            </a:r>
          </a:p>
          <a:p>
            <a:r>
              <a:rPr lang="en-US" sz="2800" dirty="0">
                <a:latin typeface="Times New Roman" panose="02020603050405020304" pitchFamily="18" charset="0"/>
                <a:cs typeface="Times New Roman" panose="02020603050405020304" pitchFamily="18" charset="0"/>
              </a:rPr>
              <a:t>Head of  </a:t>
            </a:r>
            <a:r>
              <a:rPr lang="en-US" altLang="zh-CN" sz="2800" dirty="0">
                <a:latin typeface="Times New Roman" panose="02020603050405020304" pitchFamily="18" charset="0"/>
                <a:cs typeface="Times New Roman" panose="02020603050405020304" pitchFamily="18" charset="0"/>
              </a:rPr>
              <a:t>Confucius’ 72 disciples</a:t>
            </a:r>
          </a:p>
          <a:p>
            <a:r>
              <a:rPr lang="en-MY" sz="2800" dirty="0">
                <a:latin typeface="Times New Roman" panose="02020603050405020304" pitchFamily="18" charset="0"/>
                <a:cs typeface="Times New Roman" panose="02020603050405020304" pitchFamily="18" charset="0"/>
              </a:rPr>
              <a:t>Most proud disciple</a:t>
            </a:r>
          </a:p>
          <a:p>
            <a:r>
              <a:rPr lang="en-MY" sz="2800" dirty="0">
                <a:latin typeface="Times New Roman" panose="02020603050405020304" pitchFamily="18" charset="0"/>
                <a:cs typeface="Times New Roman" panose="02020603050405020304" pitchFamily="18" charset="0"/>
              </a:rPr>
              <a:t>Do not repeat same mistake</a:t>
            </a:r>
          </a:p>
          <a:p>
            <a:endParaRPr lang="en-MY" sz="2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75504DD-FE22-49A9-9982-DECAB230FDBB}"/>
              </a:ext>
            </a:extLst>
          </p:cNvPr>
          <p:cNvPicPr>
            <a:picLocks noChangeAspect="1"/>
          </p:cNvPicPr>
          <p:nvPr/>
        </p:nvPicPr>
        <p:blipFill>
          <a:blip r:embed="rId2"/>
          <a:stretch>
            <a:fillRect/>
          </a:stretch>
        </p:blipFill>
        <p:spPr>
          <a:xfrm>
            <a:off x="7572375" y="1514475"/>
            <a:ext cx="2762250" cy="3829050"/>
          </a:xfrm>
          <a:prstGeom prst="rect">
            <a:avLst/>
          </a:prstGeom>
        </p:spPr>
      </p:pic>
    </p:spTree>
    <p:extLst>
      <p:ext uri="{BB962C8B-B14F-4D97-AF65-F5344CB8AC3E}">
        <p14:creationId xmlns:p14="http://schemas.microsoft.com/office/powerpoint/2010/main" val="3751531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DC8D1-F56E-4208-89B9-9B3086E04908}"/>
              </a:ext>
            </a:extLst>
          </p:cNvPr>
          <p:cNvSpPr>
            <a:spLocks noGrp="1"/>
          </p:cNvSpPr>
          <p:nvPr>
            <p:ph type="title"/>
          </p:nvPr>
        </p:nvSpPr>
        <p:spPr>
          <a:xfrm>
            <a:off x="838200" y="365125"/>
            <a:ext cx="10515600" cy="3838165"/>
          </a:xfrm>
        </p:spPr>
        <p:txBody>
          <a:bodyPr>
            <a:normAutofit fontScale="90000"/>
          </a:bodyPr>
          <a:lstStyle/>
          <a:p>
            <a:r>
              <a:rPr lang="en-US" altLang="zh-CN" dirty="0">
                <a:latin typeface="楷体" panose="02010609060101010101" pitchFamily="49" charset="-122"/>
                <a:ea typeface="楷体" panose="02010609060101010101" pitchFamily="49" charset="-122"/>
              </a:rPr>
              <a:t>1.</a:t>
            </a:r>
            <a:r>
              <a:rPr lang="zh-CN" altLang="en-US" dirty="0">
                <a:latin typeface="楷体" panose="02010609060101010101" pitchFamily="49" charset="-122"/>
                <a:ea typeface="楷体" panose="02010609060101010101" pitchFamily="49" charset="-122"/>
              </a:rPr>
              <a:t>顏淵問仁。子曰：“克己復禮為仁。一日克己復禮，天下歸仁焉。為政由己，而由人乎哉？” 顏淵曰：“請問其目。” 子曰：“非禮勿視，非禮勿聽，非禮勿言，非禮勿動。” 顏淵曰：“回雖不敏，請事斯語矣。”</a:t>
            </a:r>
            <a:endParaRPr lang="en-MY" dirty="0">
              <a:latin typeface="楷体" panose="02010609060101010101" pitchFamily="49" charset="-122"/>
              <a:ea typeface="楷体" panose="02010609060101010101" pitchFamily="49" charset="-122"/>
            </a:endParaRPr>
          </a:p>
        </p:txBody>
      </p:sp>
    </p:spTree>
    <p:extLst>
      <p:ext uri="{BB962C8B-B14F-4D97-AF65-F5344CB8AC3E}">
        <p14:creationId xmlns:p14="http://schemas.microsoft.com/office/powerpoint/2010/main" val="3654886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00B92-284A-4266-9D63-3C2B77FFB5A4}"/>
              </a:ext>
            </a:extLst>
          </p:cNvPr>
          <p:cNvSpPr>
            <a:spLocks noGrp="1"/>
          </p:cNvSpPr>
          <p:nvPr>
            <p:ph type="title"/>
          </p:nvPr>
        </p:nvSpPr>
        <p:spPr/>
        <p:txBody>
          <a:bodyPr/>
          <a:lstStyle/>
          <a:p>
            <a:r>
              <a:rPr lang="zh-CN" altLang="en-US" dirty="0">
                <a:latin typeface="楷体" panose="02010609060101010101" pitchFamily="49" charset="-122"/>
                <a:ea typeface="楷体" panose="02010609060101010101" pitchFamily="49" charset="-122"/>
              </a:rPr>
              <a:t>顏淵問仁</a:t>
            </a:r>
            <a:endParaRPr lang="en-MY" dirty="0"/>
          </a:p>
        </p:txBody>
      </p:sp>
      <p:sp>
        <p:nvSpPr>
          <p:cNvPr id="3" name="Content Placeholder 2">
            <a:extLst>
              <a:ext uri="{FF2B5EF4-FFF2-40B4-BE49-F238E27FC236}">
                <a16:creationId xmlns:a16="http://schemas.microsoft.com/office/drawing/2014/main" id="{DBB73C7D-038E-4705-AD82-41A4A4806856}"/>
              </a:ext>
            </a:extLst>
          </p:cNvPr>
          <p:cNvSpPr>
            <a:spLocks noGrp="1"/>
          </p:cNvSpPr>
          <p:nvPr>
            <p:ph idx="1"/>
          </p:nvPr>
        </p:nvSpPr>
        <p:spPr/>
        <p:txBody>
          <a:bodyPr>
            <a:normAutofit/>
          </a:bodyPr>
          <a:lstStyle/>
          <a:p>
            <a:r>
              <a:rPr lang="en-MY" sz="2800" b="0" i="0" dirty="0">
                <a:solidFill>
                  <a:schemeClr val="accent2">
                    <a:lumMod val="20000"/>
                    <a:lumOff val="80000"/>
                  </a:schemeClr>
                </a:solidFill>
                <a:effectLst/>
                <a:latin typeface="Times New Roman" panose="02020603050405020304" pitchFamily="18" charset="0"/>
                <a:cs typeface="Times New Roman" panose="02020603050405020304" pitchFamily="18" charset="0"/>
              </a:rPr>
              <a:t>Yan Yuan asked about perfect virtue </a:t>
            </a:r>
            <a:r>
              <a:rPr lang="en-US" altLang="zh-CN" sz="2800" b="0" i="0" dirty="0">
                <a:solidFill>
                  <a:schemeClr val="accent2">
                    <a:lumMod val="20000"/>
                    <a:lumOff val="80000"/>
                  </a:schemeClr>
                </a:solidFill>
                <a:effectLst/>
                <a:latin typeface="Times New Roman" panose="02020603050405020304" pitchFamily="18" charset="0"/>
                <a:cs typeface="Times New Roman" panose="02020603050405020304" pitchFamily="18" charset="0"/>
              </a:rPr>
              <a:t>– </a:t>
            </a:r>
            <a:r>
              <a:rPr lang="en-MY" sz="2800" b="0" i="0" dirty="0">
                <a:solidFill>
                  <a:schemeClr val="accent2">
                    <a:lumMod val="20000"/>
                    <a:lumOff val="80000"/>
                  </a:schemeClr>
                </a:solidFill>
                <a:effectLst/>
                <a:latin typeface="Times New Roman" panose="02020603050405020304" pitchFamily="18" charset="0"/>
                <a:cs typeface="Times New Roman" panose="02020603050405020304" pitchFamily="18" charset="0"/>
              </a:rPr>
              <a:t>James </a:t>
            </a:r>
            <a:r>
              <a:rPr lang="en-MY" sz="2800" b="0" i="0" dirty="0" err="1">
                <a:solidFill>
                  <a:schemeClr val="accent2">
                    <a:lumMod val="20000"/>
                    <a:lumOff val="80000"/>
                  </a:schemeClr>
                </a:solidFill>
                <a:effectLst/>
                <a:latin typeface="Times New Roman" panose="02020603050405020304" pitchFamily="18" charset="0"/>
                <a:cs typeface="Times New Roman" panose="02020603050405020304" pitchFamily="18" charset="0"/>
              </a:rPr>
              <a:t>Legge</a:t>
            </a:r>
            <a:endParaRPr lang="en-MY" sz="2800" dirty="0">
              <a:solidFill>
                <a:schemeClr val="accent2">
                  <a:lumMod val="20000"/>
                  <a:lumOff val="8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43240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708C9-6B5E-4EAA-A3FB-61813918C5CD}"/>
              </a:ext>
            </a:extLst>
          </p:cNvPr>
          <p:cNvSpPr>
            <a:spLocks noGrp="1"/>
          </p:cNvSpPr>
          <p:nvPr>
            <p:ph type="title"/>
          </p:nvPr>
        </p:nvSpPr>
        <p:spPr/>
        <p:txBody>
          <a:bodyPr>
            <a:normAutofit/>
          </a:bodyPr>
          <a:lstStyle/>
          <a:p>
            <a:r>
              <a:rPr lang="zh-TW" sz="3600" b="1" dirty="0">
                <a:effectLst/>
                <a:latin typeface="楷体" panose="02010609060101010101" pitchFamily="49" charset="-122"/>
                <a:ea typeface="楷体" panose="02010609060101010101" pitchFamily="49" charset="-122"/>
                <a:cs typeface="PMingLiU" panose="02020500000000000000" pitchFamily="18" charset="-120"/>
              </a:rPr>
              <a:t>子曰：克己復禮為仁</a:t>
            </a:r>
            <a:endParaRPr lang="en-MY" sz="7200"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D1B53E9C-CA11-458E-B03E-DC2193A44FEE}"/>
              </a:ext>
            </a:extLst>
          </p:cNvPr>
          <p:cNvSpPr>
            <a:spLocks noGrp="1"/>
          </p:cNvSpPr>
          <p:nvPr>
            <p:ph idx="1"/>
          </p:nvPr>
        </p:nvSpPr>
        <p:spPr/>
        <p:txBody>
          <a:bodyPr>
            <a:normAutofit/>
          </a:bodyPr>
          <a:lstStyle/>
          <a:p>
            <a:r>
              <a:rPr lang="en-MY" sz="2800" b="0" i="0" dirty="0">
                <a:solidFill>
                  <a:schemeClr val="accent2">
                    <a:lumMod val="20000"/>
                    <a:lumOff val="80000"/>
                  </a:schemeClr>
                </a:solidFill>
                <a:effectLst/>
                <a:latin typeface="Times New Roman" panose="02020603050405020304" pitchFamily="18" charset="0"/>
                <a:cs typeface="Times New Roman" panose="02020603050405020304" pitchFamily="18" charset="0"/>
              </a:rPr>
              <a:t>The Master said, "To subdue one's self and return to propriety, is perfect virtue.</a:t>
            </a:r>
          </a:p>
          <a:p>
            <a:r>
              <a:rPr lang="en-MY" sz="2800" dirty="0">
                <a:latin typeface="Times New Roman" panose="02020603050405020304" pitchFamily="18" charset="0"/>
                <a:cs typeface="Times New Roman" panose="02020603050405020304" pitchFamily="18" charset="0"/>
              </a:rPr>
              <a:t>Restrict self – one’s own desires, bad habits</a:t>
            </a:r>
          </a:p>
          <a:p>
            <a:r>
              <a:rPr lang="en-MY" sz="2800" u="sng" dirty="0">
                <a:latin typeface="Times New Roman" panose="02020603050405020304" pitchFamily="18" charset="0"/>
                <a:cs typeface="Times New Roman" panose="02020603050405020304" pitchFamily="18" charset="0"/>
              </a:rPr>
              <a:t>Courtesy- do not blame others, have to change ourselves</a:t>
            </a:r>
            <a:endParaRPr lang="en-MY" sz="2800" b="0" i="0" u="sng" dirty="0">
              <a:effectLst/>
              <a:latin typeface="Times New Roman" panose="02020603050405020304" pitchFamily="18" charset="0"/>
              <a:cs typeface="Times New Roman" panose="02020603050405020304" pitchFamily="18" charset="0"/>
            </a:endParaRPr>
          </a:p>
          <a:p>
            <a:pPr marL="0" indent="0">
              <a:buNone/>
            </a:pPr>
            <a:endParaRPr lang="en-MY" sz="2800" dirty="0">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1475545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48B41-2779-4D08-9C51-6E48F4C6D1D9}"/>
              </a:ext>
            </a:extLst>
          </p:cNvPr>
          <p:cNvSpPr>
            <a:spLocks noGrp="1"/>
          </p:cNvSpPr>
          <p:nvPr>
            <p:ph type="title"/>
          </p:nvPr>
        </p:nvSpPr>
        <p:spPr/>
        <p:txBody>
          <a:bodyPr/>
          <a:lstStyle/>
          <a:p>
            <a:r>
              <a:rPr lang="zh-CN" altLang="en-US" dirty="0">
                <a:latin typeface="楷体" panose="02010609060101010101" pitchFamily="49" charset="-122"/>
                <a:ea typeface="楷体" panose="02010609060101010101" pitchFamily="49" charset="-122"/>
              </a:rPr>
              <a:t>一日克己復禮，天下歸仁焉</a:t>
            </a:r>
            <a:endParaRPr lang="en-MY"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783A6B68-6FF0-4CDA-A14F-0A980538327F}"/>
              </a:ext>
            </a:extLst>
          </p:cNvPr>
          <p:cNvSpPr>
            <a:spLocks noGrp="1"/>
          </p:cNvSpPr>
          <p:nvPr>
            <p:ph idx="1"/>
          </p:nvPr>
        </p:nvSpPr>
        <p:spPr>
          <a:xfrm>
            <a:off x="1066800" y="1889090"/>
            <a:ext cx="10058400" cy="4145950"/>
          </a:xfrm>
        </p:spPr>
        <p:txBody>
          <a:bodyPr>
            <a:normAutofit fontScale="85000" lnSpcReduction="20000"/>
          </a:bodyPr>
          <a:lstStyle/>
          <a:p>
            <a:r>
              <a:rPr lang="en-MY" sz="3200" b="0" i="0" dirty="0">
                <a:solidFill>
                  <a:schemeClr val="accent2">
                    <a:lumMod val="20000"/>
                    <a:lumOff val="80000"/>
                  </a:schemeClr>
                </a:solidFill>
                <a:effectLst/>
                <a:latin typeface="Times New Roman" panose="02020603050405020304" pitchFamily="18" charset="0"/>
                <a:cs typeface="Times New Roman" panose="02020603050405020304" pitchFamily="18" charset="0"/>
              </a:rPr>
              <a:t>If a man can for one day subdue himself and return to propriety, all under heaven will ascribe perfect virtue to him.</a:t>
            </a:r>
          </a:p>
          <a:p>
            <a:r>
              <a:rPr lang="en-MY" altLang="zh-TW" sz="3200" dirty="0">
                <a:latin typeface="Times New Roman" panose="02020603050405020304" pitchFamily="18" charset="0"/>
                <a:ea typeface="楷体" panose="02010609060101010101" pitchFamily="49" charset="-122"/>
                <a:cs typeface="Times New Roman" panose="02020603050405020304" pitchFamily="18" charset="0"/>
              </a:rPr>
              <a:t>Example: King Wen </a:t>
            </a:r>
            <a:r>
              <a:rPr lang="zh-CN" altLang="en-US" sz="3200" dirty="0">
                <a:latin typeface="Times New Roman" panose="02020603050405020304" pitchFamily="18" charset="0"/>
                <a:ea typeface="楷体" panose="02010609060101010101" pitchFamily="49" charset="-122"/>
                <a:cs typeface="Times New Roman" panose="02020603050405020304" pitchFamily="18" charset="0"/>
              </a:rPr>
              <a:t>（文王）</a:t>
            </a:r>
            <a:r>
              <a:rPr lang="en-US" altLang="zh-CN" sz="3200" dirty="0">
                <a:latin typeface="Times New Roman" panose="02020603050405020304" pitchFamily="18" charset="0"/>
                <a:ea typeface="楷体" panose="02010609060101010101" pitchFamily="49" charset="-122"/>
                <a:cs typeface="Times New Roman" panose="02020603050405020304" pitchFamily="18" charset="0"/>
              </a:rPr>
              <a:t>practice benevolence and influence</a:t>
            </a:r>
            <a:r>
              <a:rPr lang="en-MY" altLang="zh-CN" sz="3200" dirty="0">
                <a:latin typeface="Times New Roman" panose="02020603050405020304" pitchFamily="18" charset="0"/>
                <a:ea typeface="楷体" panose="02010609060101010101" pitchFamily="49" charset="-122"/>
                <a:cs typeface="Times New Roman" panose="02020603050405020304" pitchFamily="18" charset="0"/>
              </a:rPr>
              <a:t> two king of Rui and Yu.</a:t>
            </a:r>
          </a:p>
          <a:p>
            <a:r>
              <a:rPr lang="en-MY" altLang="zh-TW" sz="3200" dirty="0">
                <a:effectLst/>
                <a:latin typeface="Times New Roman" panose="02020603050405020304" pitchFamily="18" charset="0"/>
                <a:ea typeface="楷体" panose="02010609060101010101" pitchFamily="49" charset="-122"/>
                <a:cs typeface="Times New Roman" panose="02020603050405020304" pitchFamily="18" charset="0"/>
              </a:rPr>
              <a:t>The Kings of Rui and Yu have argument in land</a:t>
            </a:r>
            <a:r>
              <a:rPr lang="en-US" altLang="zh-CN" sz="3200" dirty="0">
                <a:effectLst/>
                <a:latin typeface="Times New Roman" panose="02020603050405020304" pitchFamily="18" charset="0"/>
                <a:ea typeface="楷体" panose="02010609060101010101" pitchFamily="49" charset="-122"/>
                <a:cs typeface="Times New Roman" panose="02020603050405020304" pitchFamily="18" charset="0"/>
              </a:rPr>
              <a:t>.</a:t>
            </a:r>
            <a:r>
              <a:rPr lang="en-MY" altLang="zh-TW" sz="3200" dirty="0">
                <a:effectLst/>
                <a:latin typeface="Times New Roman" panose="02020603050405020304" pitchFamily="18" charset="0"/>
                <a:ea typeface="楷体" panose="02010609060101010101" pitchFamily="49" charset="-122"/>
                <a:cs typeface="Times New Roman" panose="02020603050405020304" pitchFamily="18" charset="0"/>
              </a:rPr>
              <a:t> </a:t>
            </a:r>
          </a:p>
          <a:p>
            <a:r>
              <a:rPr lang="en-MY" altLang="zh-TW" sz="3200" dirty="0">
                <a:effectLst/>
                <a:latin typeface="Times New Roman" panose="02020603050405020304" pitchFamily="18" charset="0"/>
                <a:ea typeface="楷体" panose="02010609060101010101" pitchFamily="49" charset="-122"/>
                <a:cs typeface="Times New Roman" panose="02020603050405020304" pitchFamily="18" charset="0"/>
              </a:rPr>
              <a:t>At </a:t>
            </a:r>
            <a:r>
              <a:rPr lang="en-US" altLang="zh-CN" sz="3200" dirty="0">
                <a:effectLst/>
                <a:latin typeface="Times New Roman" panose="02020603050405020304" pitchFamily="18" charset="0"/>
                <a:ea typeface="楷体" panose="02010609060101010101" pitchFamily="49" charset="-122"/>
                <a:cs typeface="Times New Roman" panose="02020603050405020304" pitchFamily="18" charset="0"/>
              </a:rPr>
              <a:t>Country Zhou, </a:t>
            </a:r>
            <a:r>
              <a:rPr lang="en-US" altLang="zh-CN" sz="3200" dirty="0">
                <a:latin typeface="Times New Roman" panose="02020603050405020304" pitchFamily="18" charset="0"/>
                <a:ea typeface="楷体" panose="02010609060101010101" pitchFamily="49" charset="-122"/>
                <a:cs typeface="Times New Roman" panose="02020603050405020304" pitchFamily="18" charset="0"/>
              </a:rPr>
              <a:t>the people consider for each others</a:t>
            </a:r>
          </a:p>
          <a:p>
            <a:r>
              <a:rPr lang="en-US" altLang="zh-CN" sz="3200" dirty="0">
                <a:latin typeface="Times New Roman" panose="02020603050405020304" pitchFamily="18" charset="0"/>
                <a:ea typeface="楷体" panose="02010609060101010101" pitchFamily="49" charset="-122"/>
                <a:cs typeface="Times New Roman" panose="02020603050405020304" pitchFamily="18" charset="0"/>
              </a:rPr>
              <a:t>King Rui and Yu</a:t>
            </a:r>
            <a:r>
              <a:rPr lang="en-US" altLang="zh-CN" sz="3200" dirty="0">
                <a:effectLst/>
                <a:latin typeface="Times New Roman" panose="02020603050405020304" pitchFamily="18" charset="0"/>
                <a:ea typeface="楷体" panose="02010609060101010101" pitchFamily="49" charset="-122"/>
                <a:cs typeface="Times New Roman" panose="02020603050405020304" pitchFamily="18" charset="0"/>
              </a:rPr>
              <a:t> returned home astonishment. </a:t>
            </a:r>
          </a:p>
          <a:p>
            <a:r>
              <a:rPr lang="en-US" altLang="zh-TW" sz="3200" dirty="0">
                <a:latin typeface="Times New Roman" panose="02020603050405020304" pitchFamily="18" charset="0"/>
                <a:ea typeface="楷体" panose="02010609060101010101" pitchFamily="49" charset="-122"/>
                <a:cs typeface="Times New Roman" panose="02020603050405020304" pitchFamily="18" charset="0"/>
              </a:rPr>
              <a:t>The rest of the world know about this, there are 40 countries subordinated  </a:t>
            </a:r>
            <a:endParaRPr lang="en-US" altLang="zh-CN" sz="3200" dirty="0">
              <a:effectLst/>
              <a:latin typeface="Times New Roman" panose="02020603050405020304" pitchFamily="18" charset="0"/>
              <a:ea typeface="楷体" panose="02010609060101010101" pitchFamily="49" charset="-122"/>
              <a:cs typeface="Times New Roman" panose="02020603050405020304" pitchFamily="18" charset="0"/>
            </a:endParaRPr>
          </a:p>
          <a:p>
            <a:r>
              <a:rPr lang="en-MY" sz="3200" dirty="0">
                <a:latin typeface="Times New Roman" panose="02020603050405020304" pitchFamily="18" charset="0"/>
                <a:cs typeface="Times New Roman" panose="02020603050405020304" pitchFamily="18" charset="0"/>
              </a:rPr>
              <a:t>Restrict ourselves and follow the rights rules will influence others</a:t>
            </a:r>
            <a:r>
              <a:rPr lang="en-US" altLang="zh-CN" sz="3200" dirty="0">
                <a:latin typeface="Times New Roman" panose="02020603050405020304" pitchFamily="18" charset="0"/>
                <a:cs typeface="Times New Roman" panose="02020603050405020304" pitchFamily="18" charset="0"/>
              </a:rPr>
              <a:t>.</a:t>
            </a:r>
            <a:r>
              <a:rPr lang="en-MY" sz="3200" dirty="0">
                <a:latin typeface="Times New Roman" panose="02020603050405020304" pitchFamily="18" charset="0"/>
                <a:cs typeface="Times New Roman" panose="02020603050405020304" pitchFamily="18" charset="0"/>
              </a:rPr>
              <a:t> </a:t>
            </a:r>
            <a:endParaRPr lang="en-MY"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6297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C0469-874D-4419-9841-12FACA8A6EE8}"/>
              </a:ext>
            </a:extLst>
          </p:cNvPr>
          <p:cNvSpPr>
            <a:spLocks noGrp="1"/>
          </p:cNvSpPr>
          <p:nvPr>
            <p:ph type="title"/>
          </p:nvPr>
        </p:nvSpPr>
        <p:spPr/>
        <p:txBody>
          <a:bodyPr/>
          <a:lstStyle/>
          <a:p>
            <a:r>
              <a:rPr lang="zh-CN" altLang="en-US" dirty="0">
                <a:latin typeface="楷体" panose="02010609060101010101" pitchFamily="49" charset="-122"/>
                <a:ea typeface="楷体" panose="02010609060101010101" pitchFamily="49" charset="-122"/>
              </a:rPr>
              <a:t>為政由己，而由人乎哉</a:t>
            </a:r>
            <a:endParaRPr lang="en-MY" dirty="0"/>
          </a:p>
        </p:txBody>
      </p:sp>
      <p:sp>
        <p:nvSpPr>
          <p:cNvPr id="3" name="Content Placeholder 2">
            <a:extLst>
              <a:ext uri="{FF2B5EF4-FFF2-40B4-BE49-F238E27FC236}">
                <a16:creationId xmlns:a16="http://schemas.microsoft.com/office/drawing/2014/main" id="{ACEB5882-B8E7-4848-A8D0-17CC6206D6ED}"/>
              </a:ext>
            </a:extLst>
          </p:cNvPr>
          <p:cNvSpPr>
            <a:spLocks noGrp="1"/>
          </p:cNvSpPr>
          <p:nvPr>
            <p:ph idx="1"/>
          </p:nvPr>
        </p:nvSpPr>
        <p:spPr/>
        <p:txBody>
          <a:bodyPr>
            <a:normAutofit/>
          </a:bodyPr>
          <a:lstStyle/>
          <a:p>
            <a:r>
              <a:rPr lang="en-MY" sz="3200" b="0" i="0" dirty="0">
                <a:solidFill>
                  <a:schemeClr val="accent2">
                    <a:lumMod val="20000"/>
                    <a:lumOff val="80000"/>
                  </a:schemeClr>
                </a:solidFill>
                <a:effectLst/>
                <a:latin typeface="Times New Roman" panose="02020603050405020304" pitchFamily="18" charset="0"/>
                <a:cs typeface="Times New Roman" panose="02020603050405020304" pitchFamily="18" charset="0"/>
              </a:rPr>
              <a:t>Is the practice of perfect virtue from a man himself, or is it from others</a:t>
            </a:r>
            <a:endParaRPr lang="en-MY" altLang="zh-CN" sz="3200" dirty="0">
              <a:solidFill>
                <a:schemeClr val="accent2">
                  <a:lumMod val="20000"/>
                  <a:lumOff val="80000"/>
                </a:schemeClr>
              </a:solidFill>
              <a:latin typeface="Times New Roman" panose="02020603050405020304" pitchFamily="18" charset="0"/>
              <a:ea typeface="楷体" panose="02010609060101010101" pitchFamily="49" charset="-122"/>
              <a:cs typeface="Times New Roman" panose="02020603050405020304" pitchFamily="18" charset="0"/>
            </a:endParaRPr>
          </a:p>
          <a:p>
            <a:r>
              <a:rPr lang="en-MY" altLang="zh-TW" sz="3200" kern="0" dirty="0">
                <a:latin typeface="Times New Roman" panose="02020603050405020304" pitchFamily="18" charset="0"/>
                <a:ea typeface="楷体" panose="02010609060101010101" pitchFamily="49" charset="-122"/>
                <a:cs typeface="Times New Roman" panose="02020603050405020304" pitchFamily="18" charset="0"/>
              </a:rPr>
              <a:t>P</a:t>
            </a:r>
            <a:r>
              <a:rPr lang="en-MY" altLang="zh-TW" sz="3200" kern="0" dirty="0">
                <a:effectLst/>
                <a:latin typeface="Times New Roman" panose="02020603050405020304" pitchFamily="18" charset="0"/>
                <a:ea typeface="楷体" panose="02010609060101010101" pitchFamily="49" charset="-122"/>
                <a:cs typeface="Times New Roman" panose="02020603050405020304" pitchFamily="18" charset="0"/>
              </a:rPr>
              <a:t>erson of noble still behave as perfect virtue even though they are alone.</a:t>
            </a:r>
          </a:p>
          <a:p>
            <a:endParaRPr lang="en-MY" altLang="zh-TW" sz="3200" kern="0" dirty="0">
              <a:effectLst/>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endParaRPr lang="en-MY" sz="3200" dirty="0">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801644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AD03C-2D9C-4022-8C05-B2629A7BC864}"/>
              </a:ext>
            </a:extLst>
          </p:cNvPr>
          <p:cNvSpPr>
            <a:spLocks noGrp="1"/>
          </p:cNvSpPr>
          <p:nvPr>
            <p:ph type="title"/>
          </p:nvPr>
        </p:nvSpPr>
        <p:spPr/>
        <p:txBody>
          <a:bodyPr/>
          <a:lstStyle/>
          <a:p>
            <a:r>
              <a:rPr lang="zh-CN" altLang="en-US" dirty="0">
                <a:latin typeface="楷体" panose="02010609060101010101" pitchFamily="49" charset="-122"/>
                <a:ea typeface="楷体" panose="02010609060101010101" pitchFamily="49" charset="-122"/>
              </a:rPr>
              <a:t>顏淵曰：“請問其目。”</a:t>
            </a:r>
            <a:endParaRPr lang="en-MY" dirty="0"/>
          </a:p>
        </p:txBody>
      </p:sp>
      <p:sp>
        <p:nvSpPr>
          <p:cNvPr id="3" name="Content Placeholder 2">
            <a:extLst>
              <a:ext uri="{FF2B5EF4-FFF2-40B4-BE49-F238E27FC236}">
                <a16:creationId xmlns:a16="http://schemas.microsoft.com/office/drawing/2014/main" id="{8D36C85D-3CF2-4987-9AFD-F595EB29C556}"/>
              </a:ext>
            </a:extLst>
          </p:cNvPr>
          <p:cNvSpPr>
            <a:spLocks noGrp="1"/>
          </p:cNvSpPr>
          <p:nvPr>
            <p:ph idx="1"/>
          </p:nvPr>
        </p:nvSpPr>
        <p:spPr/>
        <p:txBody>
          <a:bodyPr>
            <a:normAutofit/>
          </a:bodyPr>
          <a:lstStyle/>
          <a:p>
            <a:r>
              <a:rPr lang="en-MY" sz="3200" b="0" i="0" dirty="0">
                <a:solidFill>
                  <a:schemeClr val="accent2">
                    <a:lumMod val="20000"/>
                    <a:lumOff val="80000"/>
                  </a:schemeClr>
                </a:solidFill>
                <a:effectLst/>
                <a:latin typeface="Times New Roman" panose="02020603050405020304" pitchFamily="18" charset="0"/>
                <a:cs typeface="Times New Roman" panose="02020603050405020304" pitchFamily="18" charset="0"/>
              </a:rPr>
              <a:t>Yan Yuan said, "I beg to ask the steps of that process."</a:t>
            </a:r>
            <a:endParaRPr lang="en-MY" sz="3200" dirty="0">
              <a:solidFill>
                <a:schemeClr val="accent2">
                  <a:lumMod val="20000"/>
                  <a:lumOff val="80000"/>
                </a:schemeClr>
              </a:solidFill>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3625542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665DC-93C5-445A-943C-F1E8C50BCCA4}"/>
              </a:ext>
            </a:extLst>
          </p:cNvPr>
          <p:cNvSpPr>
            <a:spLocks noGrp="1"/>
          </p:cNvSpPr>
          <p:nvPr>
            <p:ph type="title"/>
          </p:nvPr>
        </p:nvSpPr>
        <p:spPr/>
        <p:txBody>
          <a:bodyPr>
            <a:normAutofit fontScale="90000"/>
          </a:bodyPr>
          <a:lstStyle/>
          <a:p>
            <a:r>
              <a:rPr lang="zh-CN" altLang="en-US" dirty="0">
                <a:latin typeface="楷体" panose="02010609060101010101" pitchFamily="49" charset="-122"/>
                <a:ea typeface="楷体" panose="02010609060101010101" pitchFamily="49" charset="-122"/>
              </a:rPr>
              <a:t>子曰：“非禮勿視，非禮勿聽，非禮勿言，非禮勿動。”</a:t>
            </a:r>
            <a:endParaRPr lang="en-MY" dirty="0"/>
          </a:p>
        </p:txBody>
      </p:sp>
      <p:sp>
        <p:nvSpPr>
          <p:cNvPr id="3" name="Content Placeholder 2">
            <a:extLst>
              <a:ext uri="{FF2B5EF4-FFF2-40B4-BE49-F238E27FC236}">
                <a16:creationId xmlns:a16="http://schemas.microsoft.com/office/drawing/2014/main" id="{5984A43B-1184-4192-8E5E-F2FC5AEF0F2E}"/>
              </a:ext>
            </a:extLst>
          </p:cNvPr>
          <p:cNvSpPr>
            <a:spLocks noGrp="1"/>
          </p:cNvSpPr>
          <p:nvPr>
            <p:ph idx="1"/>
          </p:nvPr>
        </p:nvSpPr>
        <p:spPr>
          <a:xfrm>
            <a:off x="979252" y="1879384"/>
            <a:ext cx="10058400" cy="3931920"/>
          </a:xfrm>
        </p:spPr>
        <p:txBody>
          <a:bodyPr>
            <a:noAutofit/>
          </a:bodyPr>
          <a:lstStyle/>
          <a:p>
            <a:r>
              <a:rPr lang="en-MY" sz="2800" b="0" i="0" dirty="0">
                <a:solidFill>
                  <a:schemeClr val="accent2">
                    <a:lumMod val="20000"/>
                    <a:lumOff val="80000"/>
                  </a:schemeClr>
                </a:solidFill>
                <a:effectLst/>
                <a:latin typeface="Times New Roman" panose="02020603050405020304" pitchFamily="18" charset="0"/>
                <a:cs typeface="Times New Roman" panose="02020603050405020304" pitchFamily="18" charset="0"/>
              </a:rPr>
              <a:t>The Master replied, "Look not at what is contrary to propriety; listen not to what is contrary to propriety; speak not what is contrary to propriety; make no movement which is contrary to propriety."</a:t>
            </a:r>
            <a:endParaRPr lang="en-MY" altLang="zh-TW" sz="2800" dirty="0">
              <a:solidFill>
                <a:schemeClr val="accent2">
                  <a:lumMod val="20000"/>
                  <a:lumOff val="80000"/>
                </a:schemeClr>
              </a:solidFill>
              <a:effectLst/>
              <a:latin typeface="Times New Roman" panose="02020603050405020304" pitchFamily="18" charset="0"/>
              <a:ea typeface="楷体" panose="02010609060101010101" pitchFamily="49" charset="-122"/>
              <a:cs typeface="Times New Roman" panose="02020603050405020304" pitchFamily="18" charset="0"/>
            </a:endParaRPr>
          </a:p>
          <a:p>
            <a:r>
              <a:rPr lang="en-MY" altLang="zh-TW" sz="2800" dirty="0">
                <a:effectLst/>
                <a:latin typeface="Times New Roman" panose="02020603050405020304" pitchFamily="18" charset="0"/>
                <a:ea typeface="楷体" panose="02010609060101010101" pitchFamily="49" charset="-122"/>
                <a:cs typeface="Times New Roman" panose="02020603050405020304" pitchFamily="18" charset="0"/>
              </a:rPr>
              <a:t>Do not look- movie, news</a:t>
            </a:r>
            <a:r>
              <a:rPr lang="en-MY" altLang="zh-TW" sz="2800" dirty="0">
                <a:latin typeface="Times New Roman" panose="02020603050405020304" pitchFamily="18" charset="0"/>
                <a:ea typeface="楷体" panose="02010609060101010101" pitchFamily="49" charset="-122"/>
                <a:cs typeface="Times New Roman" panose="02020603050405020304" pitchFamily="18" charset="0"/>
              </a:rPr>
              <a:t>- which do not conduct the classic of rights </a:t>
            </a:r>
          </a:p>
          <a:p>
            <a:r>
              <a:rPr lang="en-MY" altLang="zh-CN" sz="2800" dirty="0">
                <a:latin typeface="Times New Roman" panose="02020603050405020304" pitchFamily="18" charset="0"/>
                <a:ea typeface="楷体" panose="02010609060101010101" pitchFamily="49" charset="-122"/>
                <a:cs typeface="Times New Roman" panose="02020603050405020304" pitchFamily="18" charset="0"/>
              </a:rPr>
              <a:t>Do not listen – nonsense, gossip </a:t>
            </a:r>
          </a:p>
          <a:p>
            <a:r>
              <a:rPr lang="en-MY" altLang="zh-CN" sz="2800" dirty="0">
                <a:latin typeface="Times New Roman" panose="02020603050405020304" pitchFamily="18" charset="0"/>
                <a:ea typeface="楷体" panose="02010609060101010101" pitchFamily="49" charset="-122"/>
                <a:cs typeface="Times New Roman" panose="02020603050405020304" pitchFamily="18" charset="0"/>
              </a:rPr>
              <a:t>Do no speak – words let others unhappy</a:t>
            </a:r>
            <a:endParaRPr lang="en-MY" altLang="zh-CN" sz="2800" dirty="0">
              <a:effectLst/>
              <a:latin typeface="Times New Roman" panose="02020603050405020304" pitchFamily="18" charset="0"/>
              <a:ea typeface="楷体" panose="02010609060101010101" pitchFamily="49" charset="-122"/>
              <a:cs typeface="Times New Roman" panose="02020603050405020304" pitchFamily="18" charset="0"/>
            </a:endParaRPr>
          </a:p>
          <a:p>
            <a:r>
              <a:rPr lang="en-MY" altLang="zh-TW" sz="2800" dirty="0">
                <a:effectLst/>
                <a:latin typeface="Times New Roman" panose="02020603050405020304" pitchFamily="18" charset="0"/>
                <a:ea typeface="楷体" panose="02010609060101010101" pitchFamily="49" charset="-122"/>
                <a:cs typeface="Times New Roman" panose="02020603050405020304" pitchFamily="18" charset="0"/>
              </a:rPr>
              <a:t>Would not affect our mindset</a:t>
            </a:r>
          </a:p>
          <a:p>
            <a:endParaRPr lang="en-MY" sz="2800" dirty="0">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32787596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641AB-806A-4773-8E0C-EC25D5815FEF}"/>
              </a:ext>
            </a:extLst>
          </p:cNvPr>
          <p:cNvSpPr>
            <a:spLocks noGrp="1"/>
          </p:cNvSpPr>
          <p:nvPr>
            <p:ph type="title"/>
          </p:nvPr>
        </p:nvSpPr>
        <p:spPr/>
        <p:txBody>
          <a:bodyPr/>
          <a:lstStyle/>
          <a:p>
            <a:r>
              <a:rPr lang="zh-CN" altLang="en-US" dirty="0">
                <a:latin typeface="楷体" panose="02010609060101010101" pitchFamily="49" charset="-122"/>
                <a:ea typeface="楷体" panose="02010609060101010101" pitchFamily="49" charset="-122"/>
              </a:rPr>
              <a:t>顏淵曰：“回雖不敏，請事斯語矣。”</a:t>
            </a:r>
            <a:endParaRPr lang="en-MY" dirty="0"/>
          </a:p>
        </p:txBody>
      </p:sp>
      <p:sp>
        <p:nvSpPr>
          <p:cNvPr id="3" name="Content Placeholder 2">
            <a:extLst>
              <a:ext uri="{FF2B5EF4-FFF2-40B4-BE49-F238E27FC236}">
                <a16:creationId xmlns:a16="http://schemas.microsoft.com/office/drawing/2014/main" id="{C4C5E948-0D06-491D-8502-5CA8F664C3E9}"/>
              </a:ext>
            </a:extLst>
          </p:cNvPr>
          <p:cNvSpPr>
            <a:spLocks noGrp="1"/>
          </p:cNvSpPr>
          <p:nvPr>
            <p:ph idx="1"/>
          </p:nvPr>
        </p:nvSpPr>
        <p:spPr/>
        <p:txBody>
          <a:bodyPr>
            <a:normAutofit/>
          </a:bodyPr>
          <a:lstStyle/>
          <a:p>
            <a:r>
              <a:rPr lang="en-MY" sz="3200" b="0" i="0" dirty="0">
                <a:solidFill>
                  <a:schemeClr val="accent2">
                    <a:lumMod val="20000"/>
                    <a:lumOff val="80000"/>
                  </a:schemeClr>
                </a:solidFill>
                <a:effectLst/>
                <a:latin typeface="Times New Roman" panose="02020603050405020304" pitchFamily="18" charset="0"/>
                <a:cs typeface="Times New Roman" panose="02020603050405020304" pitchFamily="18" charset="0"/>
              </a:rPr>
              <a:t>Yan Yuan then said, "Though I am deficient in intelligence and </a:t>
            </a:r>
            <a:r>
              <a:rPr lang="en-MY" sz="3200" b="0" i="0" dirty="0" err="1">
                <a:solidFill>
                  <a:schemeClr val="accent2">
                    <a:lumMod val="20000"/>
                    <a:lumOff val="80000"/>
                  </a:schemeClr>
                </a:solidFill>
                <a:effectLst/>
                <a:latin typeface="Times New Roman" panose="02020603050405020304" pitchFamily="18" charset="0"/>
                <a:cs typeface="Times New Roman" panose="02020603050405020304" pitchFamily="18" charset="0"/>
              </a:rPr>
              <a:t>vigor</a:t>
            </a:r>
            <a:r>
              <a:rPr lang="en-MY" sz="3200" b="0" i="0" dirty="0">
                <a:solidFill>
                  <a:schemeClr val="accent2">
                    <a:lumMod val="20000"/>
                    <a:lumOff val="80000"/>
                  </a:schemeClr>
                </a:solidFill>
                <a:effectLst/>
                <a:latin typeface="Times New Roman" panose="02020603050405020304" pitchFamily="18" charset="0"/>
                <a:cs typeface="Times New Roman" panose="02020603050405020304" pitchFamily="18" charset="0"/>
              </a:rPr>
              <a:t>, I will make it my business to practice this lesson."</a:t>
            </a:r>
            <a:endParaRPr lang="en-MY" altLang="zh-CN" sz="3200" b="0" i="0" dirty="0">
              <a:solidFill>
                <a:schemeClr val="accent2">
                  <a:lumMod val="20000"/>
                  <a:lumOff val="80000"/>
                </a:schemeClr>
              </a:solidFill>
              <a:effectLst/>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5383051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DC8D1-F56E-4208-89B9-9B3086E04908}"/>
              </a:ext>
            </a:extLst>
          </p:cNvPr>
          <p:cNvSpPr>
            <a:spLocks noGrp="1"/>
          </p:cNvSpPr>
          <p:nvPr>
            <p:ph type="title"/>
          </p:nvPr>
        </p:nvSpPr>
        <p:spPr>
          <a:xfrm>
            <a:off x="740924" y="715321"/>
            <a:ext cx="10515600" cy="3838165"/>
          </a:xfrm>
        </p:spPr>
        <p:txBody>
          <a:bodyPr>
            <a:normAutofit/>
          </a:bodyPr>
          <a:lstStyle/>
          <a:p>
            <a:r>
              <a:rPr lang="en-US" altLang="zh-CN" dirty="0">
                <a:latin typeface="楷体" panose="02010609060101010101" pitchFamily="49" charset="-122"/>
                <a:ea typeface="楷体" panose="02010609060101010101" pitchFamily="49" charset="-122"/>
              </a:rPr>
              <a:t>2.</a:t>
            </a:r>
            <a:r>
              <a:rPr lang="zh-TW" altLang="en-US" b="0" i="0" dirty="0">
                <a:effectLst/>
                <a:latin typeface="楷体" panose="02010609060101010101" pitchFamily="49" charset="-122"/>
                <a:ea typeface="楷体" panose="02010609060101010101" pitchFamily="49" charset="-122"/>
              </a:rPr>
              <a:t>仲弓問仁。子曰：「出門如見大賓，使民如承大祭。己所不欲，勿施於人。在邦無怨，在家無怨。」仲弓曰：「雍雖不敏，請事斯語矣。」</a:t>
            </a:r>
            <a:r>
              <a:rPr lang="zh-CN" altLang="en-US" dirty="0">
                <a:latin typeface="楷体" panose="02010609060101010101" pitchFamily="49" charset="-122"/>
                <a:ea typeface="楷体" panose="02010609060101010101" pitchFamily="49" charset="-122"/>
              </a:rPr>
              <a:t>”</a:t>
            </a:r>
            <a:endParaRPr lang="en-MY" dirty="0">
              <a:latin typeface="楷体" panose="02010609060101010101" pitchFamily="49" charset="-122"/>
              <a:ea typeface="楷体" panose="02010609060101010101" pitchFamily="49" charset="-122"/>
            </a:endParaRPr>
          </a:p>
        </p:txBody>
      </p:sp>
    </p:spTree>
    <p:extLst>
      <p:ext uri="{BB962C8B-B14F-4D97-AF65-F5344CB8AC3E}">
        <p14:creationId xmlns:p14="http://schemas.microsoft.com/office/powerpoint/2010/main" val="17050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43E01-7215-4AF6-870D-D4AA5A8448D7}"/>
              </a:ext>
            </a:extLst>
          </p:cNvPr>
          <p:cNvSpPr>
            <a:spLocks noGrp="1"/>
          </p:cNvSpPr>
          <p:nvPr>
            <p:ph type="title"/>
          </p:nvPr>
        </p:nvSpPr>
        <p:spPr/>
        <p:txBody>
          <a:bodyPr/>
          <a:lstStyle/>
          <a:p>
            <a:r>
              <a:rPr lang="zh-TW" altLang="en-US" b="0" i="0" dirty="0">
                <a:effectLst/>
                <a:latin typeface="楷体" panose="02010609060101010101" pitchFamily="49" charset="-122"/>
                <a:ea typeface="楷体" panose="02010609060101010101" pitchFamily="49" charset="-122"/>
              </a:rPr>
              <a:t>仲弓問仁</a:t>
            </a:r>
            <a:endParaRPr lang="en-MY"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9C2FF837-534E-483F-8201-C3B5C92BC00B}"/>
              </a:ext>
            </a:extLst>
          </p:cNvPr>
          <p:cNvSpPr>
            <a:spLocks noGrp="1"/>
          </p:cNvSpPr>
          <p:nvPr>
            <p:ph idx="1"/>
          </p:nvPr>
        </p:nvSpPr>
        <p:spPr/>
        <p:txBody>
          <a:bodyPr>
            <a:normAutofit/>
          </a:bodyPr>
          <a:lstStyle/>
          <a:p>
            <a:r>
              <a:rPr lang="en-MY" sz="2800" b="0" i="0" dirty="0">
                <a:solidFill>
                  <a:schemeClr val="accent2">
                    <a:lumMod val="20000"/>
                    <a:lumOff val="80000"/>
                  </a:schemeClr>
                </a:solidFill>
                <a:effectLst/>
                <a:latin typeface="Times New Roman" panose="02020603050405020304" pitchFamily="18" charset="0"/>
                <a:cs typeface="Times New Roman" panose="02020603050405020304" pitchFamily="18" charset="0"/>
              </a:rPr>
              <a:t>Zhong Gong asked about perfect virtue. </a:t>
            </a:r>
            <a:endParaRPr lang="en-MY" sz="2800" dirty="0">
              <a:solidFill>
                <a:schemeClr val="accent2">
                  <a:lumMod val="20000"/>
                  <a:lumOff val="8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6837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781F2-9803-48BF-AFA0-07909F5012A2}"/>
              </a:ext>
            </a:extLst>
          </p:cNvPr>
          <p:cNvSpPr>
            <a:spLocks noGrp="1"/>
          </p:cNvSpPr>
          <p:nvPr>
            <p:ph type="title"/>
          </p:nvPr>
        </p:nvSpPr>
        <p:spPr>
          <a:xfrm>
            <a:off x="1066800" y="642593"/>
            <a:ext cx="10058400" cy="1964419"/>
          </a:xfrm>
        </p:spPr>
        <p:txBody>
          <a:bodyPr>
            <a:normAutofit/>
          </a:bodyPr>
          <a:lstStyle/>
          <a:p>
            <a:r>
              <a:rPr lang="zh-TW" altLang="en-US" b="0" i="0" dirty="0">
                <a:effectLst/>
                <a:latin typeface="楷体" panose="02010609060101010101" pitchFamily="49" charset="-122"/>
                <a:ea typeface="楷体" panose="02010609060101010101" pitchFamily="49" charset="-122"/>
              </a:rPr>
              <a:t>子曰：「出門如見大賓，使民如承大祭。</a:t>
            </a:r>
            <a:endParaRPr lang="en-MY"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F1F14250-DE62-4021-90C3-6131EEDBBE4F}"/>
              </a:ext>
            </a:extLst>
          </p:cNvPr>
          <p:cNvSpPr>
            <a:spLocks noGrp="1"/>
          </p:cNvSpPr>
          <p:nvPr>
            <p:ph idx="1"/>
          </p:nvPr>
        </p:nvSpPr>
        <p:spPr>
          <a:xfrm>
            <a:off x="1066800" y="2694562"/>
            <a:ext cx="10058400" cy="3340478"/>
          </a:xfrm>
        </p:spPr>
        <p:txBody>
          <a:bodyPr>
            <a:normAutofit/>
          </a:bodyPr>
          <a:lstStyle/>
          <a:p>
            <a:r>
              <a:rPr lang="en-MY" sz="2800" b="0" i="0" dirty="0">
                <a:solidFill>
                  <a:schemeClr val="accent2">
                    <a:lumMod val="20000"/>
                    <a:lumOff val="80000"/>
                  </a:schemeClr>
                </a:solidFill>
                <a:effectLst/>
                <a:latin typeface="Times New Roman" panose="02020603050405020304" pitchFamily="18" charset="0"/>
                <a:cs typeface="Times New Roman" panose="02020603050405020304" pitchFamily="18" charset="0"/>
              </a:rPr>
              <a:t>The Master said, "It is, when you go abroad, to behave to every one as if you were receiving a great guest; to employ the people as if you were assisting at a great sacrifice.</a:t>
            </a:r>
          </a:p>
          <a:p>
            <a:r>
              <a:rPr lang="en-MY" sz="2800" dirty="0">
                <a:latin typeface="Times New Roman" panose="02020603050405020304" pitchFamily="18" charset="0"/>
                <a:cs typeface="Times New Roman" panose="02020603050405020304" pitchFamily="18" charset="0"/>
              </a:rPr>
              <a:t>Need to respect</a:t>
            </a:r>
            <a:r>
              <a:rPr lang="en-MY" sz="2800" dirty="0">
                <a:latin typeface="楷体" panose="02010609060101010101" pitchFamily="49" charset="-122"/>
                <a:ea typeface="楷体" panose="02010609060101010101" pitchFamily="49" charset="-122"/>
                <a:cs typeface="Times New Roman" panose="02020603050405020304" pitchFamily="18" charset="0"/>
              </a:rPr>
              <a:t> (</a:t>
            </a:r>
            <a:r>
              <a:rPr lang="zh-CN" altLang="en-US" sz="2800" dirty="0">
                <a:latin typeface="楷体" panose="02010609060101010101" pitchFamily="49" charset="-122"/>
                <a:ea typeface="楷体" panose="02010609060101010101" pitchFamily="49" charset="-122"/>
                <a:cs typeface="Times New Roman" panose="02020603050405020304" pitchFamily="18" charset="0"/>
              </a:rPr>
              <a:t>敬</a:t>
            </a:r>
            <a:r>
              <a:rPr lang="en-MY" altLang="zh-CN" sz="2800" dirty="0">
                <a:latin typeface="楷体" panose="02010609060101010101" pitchFamily="49" charset="-122"/>
                <a:ea typeface="楷体" panose="02010609060101010101" pitchFamily="49" charset="-122"/>
                <a:cs typeface="Times New Roman" panose="02020603050405020304" pitchFamily="18" charset="0"/>
              </a:rPr>
              <a:t>)</a:t>
            </a:r>
            <a:r>
              <a:rPr lang="en-MY" sz="2800" dirty="0">
                <a:latin typeface="楷体" panose="02010609060101010101" pitchFamily="49" charset="-122"/>
                <a:ea typeface="楷体" panose="02010609060101010101" pitchFamily="49" charset="-122"/>
                <a:cs typeface="Times New Roman" panose="02020603050405020304" pitchFamily="18" charset="0"/>
              </a:rPr>
              <a:t> </a:t>
            </a:r>
            <a:r>
              <a:rPr lang="en-MY" sz="2800" dirty="0">
                <a:latin typeface="Times New Roman" panose="02020603050405020304" pitchFamily="18" charset="0"/>
                <a:cs typeface="Times New Roman" panose="02020603050405020304" pitchFamily="18" charset="0"/>
              </a:rPr>
              <a:t>as great guest</a:t>
            </a:r>
          </a:p>
          <a:p>
            <a:r>
              <a:rPr lang="en-MY" sz="2800" dirty="0">
                <a:latin typeface="Times New Roman" panose="02020603050405020304" pitchFamily="18" charset="0"/>
                <a:cs typeface="Times New Roman" panose="02020603050405020304" pitchFamily="18" charset="0"/>
              </a:rPr>
              <a:t>Behave sincerity </a:t>
            </a:r>
            <a:r>
              <a:rPr lang="en-MY" sz="2800" dirty="0">
                <a:latin typeface="楷体" panose="02010609060101010101" pitchFamily="49" charset="-122"/>
                <a:ea typeface="楷体" panose="02010609060101010101" pitchFamily="49" charset="-122"/>
                <a:cs typeface="Times New Roman" panose="02020603050405020304" pitchFamily="18" charset="0"/>
              </a:rPr>
              <a:t>(</a:t>
            </a:r>
            <a:r>
              <a:rPr lang="zh-CN" altLang="en-US" sz="2800" dirty="0">
                <a:latin typeface="楷体" panose="02010609060101010101" pitchFamily="49" charset="-122"/>
                <a:ea typeface="楷体" panose="02010609060101010101" pitchFamily="49" charset="-122"/>
                <a:cs typeface="Times New Roman" panose="02020603050405020304" pitchFamily="18" charset="0"/>
              </a:rPr>
              <a:t>誠</a:t>
            </a:r>
            <a:r>
              <a:rPr lang="en-MY" altLang="zh-CN" sz="2800" dirty="0">
                <a:latin typeface="楷体" panose="02010609060101010101" pitchFamily="49" charset="-122"/>
                <a:ea typeface="楷体" panose="02010609060101010101" pitchFamily="49" charset="-122"/>
                <a:cs typeface="Times New Roman" panose="02020603050405020304" pitchFamily="18" charset="0"/>
              </a:rPr>
              <a:t>) </a:t>
            </a:r>
            <a:r>
              <a:rPr lang="en-MY" sz="2800" dirty="0">
                <a:latin typeface="Times New Roman" panose="02020603050405020304" pitchFamily="18" charset="0"/>
                <a:cs typeface="Times New Roman" panose="02020603050405020304" pitchFamily="18" charset="0"/>
              </a:rPr>
              <a:t>as attend great sacrifice </a:t>
            </a:r>
          </a:p>
          <a:p>
            <a:r>
              <a:rPr lang="en-MY" sz="2800" dirty="0">
                <a:latin typeface="Times New Roman" panose="02020603050405020304" pitchFamily="18" charset="0"/>
                <a:cs typeface="Times New Roman" panose="02020603050405020304" pitchFamily="18" charset="0"/>
              </a:rPr>
              <a:t>Perfect virtue</a:t>
            </a:r>
            <a:r>
              <a:rPr lang="en-US" altLang="zh-CN" sz="2800" dirty="0">
                <a:latin typeface="Times New Roman" panose="02020603050405020304" pitchFamily="18" charset="0"/>
                <a:cs typeface="Times New Roman" panose="02020603050405020304" pitchFamily="18" charset="0"/>
              </a:rPr>
              <a:t>/benevolence</a:t>
            </a:r>
            <a:r>
              <a:rPr lang="en-MY" sz="2800" dirty="0">
                <a:latin typeface="Times New Roman" panose="02020603050405020304" pitchFamily="18" charset="0"/>
                <a:cs typeface="Times New Roman" panose="02020603050405020304" pitchFamily="18" charset="0"/>
              </a:rPr>
              <a:t> must have respect and sincere </a:t>
            </a:r>
          </a:p>
        </p:txBody>
      </p:sp>
    </p:spTree>
    <p:extLst>
      <p:ext uri="{BB962C8B-B14F-4D97-AF65-F5344CB8AC3E}">
        <p14:creationId xmlns:p14="http://schemas.microsoft.com/office/powerpoint/2010/main" val="3767572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709B7-0615-40AE-91C3-4B32A828D924}"/>
              </a:ext>
            </a:extLst>
          </p:cNvPr>
          <p:cNvSpPr>
            <a:spLocks noGrp="1"/>
          </p:cNvSpPr>
          <p:nvPr>
            <p:ph type="title"/>
          </p:nvPr>
        </p:nvSpPr>
        <p:spPr/>
        <p:txBody>
          <a:bodyPr>
            <a:normAutofit/>
          </a:bodyPr>
          <a:lstStyle/>
          <a:p>
            <a:r>
              <a:rPr lang="zh-TW" altLang="en-US" b="0" i="0" dirty="0">
                <a:effectLst/>
                <a:latin typeface="楷体" panose="02010609060101010101" pitchFamily="49" charset="-122"/>
                <a:ea typeface="楷体" panose="02010609060101010101" pitchFamily="49" charset="-122"/>
                <a:cs typeface="Times New Roman" panose="02020603050405020304" pitchFamily="18" charset="0"/>
              </a:rPr>
              <a:t>己所不欲，勿施於人</a:t>
            </a:r>
            <a:endParaRPr lang="en-MY" dirty="0">
              <a:latin typeface="楷体" panose="02010609060101010101" pitchFamily="49" charset="-122"/>
              <a:ea typeface="楷体" panose="02010609060101010101" pitchFamily="49" charset="-122"/>
              <a:cs typeface="Times New Roman" panose="02020603050405020304" pitchFamily="18" charset="0"/>
            </a:endParaRPr>
          </a:p>
        </p:txBody>
      </p:sp>
      <p:sp>
        <p:nvSpPr>
          <p:cNvPr id="3" name="Content Placeholder 2">
            <a:extLst>
              <a:ext uri="{FF2B5EF4-FFF2-40B4-BE49-F238E27FC236}">
                <a16:creationId xmlns:a16="http://schemas.microsoft.com/office/drawing/2014/main" id="{A2082A8A-ED3D-4935-82B5-12E2A28DDF06}"/>
              </a:ext>
            </a:extLst>
          </p:cNvPr>
          <p:cNvSpPr>
            <a:spLocks noGrp="1"/>
          </p:cNvSpPr>
          <p:nvPr>
            <p:ph idx="1"/>
          </p:nvPr>
        </p:nvSpPr>
        <p:spPr>
          <a:xfrm>
            <a:off x="1066800" y="2324342"/>
            <a:ext cx="10058400" cy="3931920"/>
          </a:xfrm>
        </p:spPr>
        <p:txBody>
          <a:bodyPr>
            <a:normAutofit/>
          </a:bodyPr>
          <a:lstStyle/>
          <a:p>
            <a:r>
              <a:rPr lang="en-MY" sz="2800" b="0" i="0" dirty="0">
                <a:solidFill>
                  <a:schemeClr val="accent2">
                    <a:lumMod val="20000"/>
                    <a:lumOff val="80000"/>
                  </a:schemeClr>
                </a:solidFill>
                <a:effectLst/>
                <a:latin typeface="Times New Roman" panose="02020603050405020304" pitchFamily="18" charset="0"/>
                <a:cs typeface="Times New Roman" panose="02020603050405020304" pitchFamily="18" charset="0"/>
              </a:rPr>
              <a:t>not to do to others as you would not wish done to yourself</a:t>
            </a:r>
          </a:p>
          <a:p>
            <a:r>
              <a:rPr lang="en-MY" sz="2800" dirty="0">
                <a:latin typeface="Times New Roman" panose="02020603050405020304" pitchFamily="18" charset="0"/>
                <a:cs typeface="Times New Roman" panose="02020603050405020304" pitchFamily="18" charset="0"/>
              </a:rPr>
              <a:t>This is the matter of forgiveness</a:t>
            </a:r>
            <a:r>
              <a:rPr lang="en-MY" sz="2800" dirty="0">
                <a:latin typeface="楷体" panose="02010609060101010101" pitchFamily="49" charset="-122"/>
                <a:ea typeface="楷体" panose="02010609060101010101" pitchFamily="49" charset="-122"/>
                <a:cs typeface="Times New Roman" panose="02020603050405020304" pitchFamily="18" charset="0"/>
              </a:rPr>
              <a:t> (</a:t>
            </a:r>
            <a:r>
              <a:rPr lang="zh-CN" altLang="en-US" sz="2800" dirty="0">
                <a:latin typeface="楷体" panose="02010609060101010101" pitchFamily="49" charset="-122"/>
                <a:ea typeface="楷体" panose="02010609060101010101" pitchFamily="49" charset="-122"/>
                <a:cs typeface="Times New Roman" panose="02020603050405020304" pitchFamily="18" charset="0"/>
              </a:rPr>
              <a:t>恕</a:t>
            </a:r>
            <a:r>
              <a:rPr lang="en-MY" altLang="zh-CN" sz="2800" dirty="0">
                <a:latin typeface="楷体" panose="02010609060101010101" pitchFamily="49" charset="-122"/>
                <a:ea typeface="楷体" panose="02010609060101010101" pitchFamily="49" charset="-122"/>
                <a:cs typeface="Times New Roman" panose="02020603050405020304" pitchFamily="18" charset="0"/>
              </a:rPr>
              <a:t>)</a:t>
            </a:r>
          </a:p>
          <a:p>
            <a:r>
              <a:rPr lang="en-MY" sz="2800" dirty="0">
                <a:latin typeface="Times New Roman" panose="02020603050405020304" pitchFamily="18" charset="0"/>
                <a:cs typeface="Times New Roman" panose="02020603050405020304" pitchFamily="18" charset="0"/>
              </a:rPr>
              <a:t>Give forgiveness = perfect virtue/ benevolence</a:t>
            </a:r>
          </a:p>
          <a:p>
            <a:endParaRPr lang="en-MY"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76665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9D5FA-A50C-4913-9CA4-CABE40F12CF8}"/>
              </a:ext>
            </a:extLst>
          </p:cNvPr>
          <p:cNvSpPr>
            <a:spLocks noGrp="1"/>
          </p:cNvSpPr>
          <p:nvPr>
            <p:ph type="title"/>
          </p:nvPr>
        </p:nvSpPr>
        <p:spPr/>
        <p:txBody>
          <a:bodyPr/>
          <a:lstStyle/>
          <a:p>
            <a:r>
              <a:rPr lang="zh-TW" altLang="en-US" b="0" i="0" dirty="0">
                <a:effectLst/>
                <a:latin typeface="楷体" panose="02010609060101010101" pitchFamily="49" charset="-122"/>
                <a:ea typeface="楷体" panose="02010609060101010101" pitchFamily="49" charset="-122"/>
              </a:rPr>
              <a:t>在邦無怨，在家無怨。</a:t>
            </a:r>
            <a:endParaRPr lang="en-MY"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ADADD9CA-A66B-4B61-8A97-E589137C3E34}"/>
              </a:ext>
            </a:extLst>
          </p:cNvPr>
          <p:cNvSpPr>
            <a:spLocks noGrp="1"/>
          </p:cNvSpPr>
          <p:nvPr>
            <p:ph idx="1"/>
          </p:nvPr>
        </p:nvSpPr>
        <p:spPr/>
        <p:txBody>
          <a:bodyPr>
            <a:normAutofit/>
          </a:bodyPr>
          <a:lstStyle/>
          <a:p>
            <a:r>
              <a:rPr lang="en-MY" sz="2800" dirty="0">
                <a:solidFill>
                  <a:schemeClr val="accent2">
                    <a:lumMod val="20000"/>
                    <a:lumOff val="80000"/>
                  </a:schemeClr>
                </a:solidFill>
                <a:latin typeface="Times New Roman" panose="02020603050405020304" pitchFamily="18" charset="0"/>
                <a:cs typeface="Times New Roman" panose="02020603050405020304" pitchFamily="18" charset="0"/>
              </a:rPr>
              <a:t>T</a:t>
            </a:r>
            <a:r>
              <a:rPr lang="en-MY" sz="2800" b="0" i="0" dirty="0">
                <a:solidFill>
                  <a:schemeClr val="accent2">
                    <a:lumMod val="20000"/>
                    <a:lumOff val="80000"/>
                  </a:schemeClr>
                </a:solidFill>
                <a:effectLst/>
                <a:latin typeface="Times New Roman" panose="02020603050405020304" pitchFamily="18" charset="0"/>
                <a:cs typeface="Times New Roman" panose="02020603050405020304" pitchFamily="18" charset="0"/>
              </a:rPr>
              <a:t>o have no murmuring against you in the country, and none in the family. </a:t>
            </a:r>
          </a:p>
          <a:p>
            <a:r>
              <a:rPr lang="en-MY" sz="2800" dirty="0">
                <a:latin typeface="Times New Roman" panose="02020603050405020304" pitchFamily="18" charset="0"/>
                <a:cs typeface="Times New Roman" panose="02020603050405020304" pitchFamily="18" charset="0"/>
              </a:rPr>
              <a:t>Will not get others blame wherever place</a:t>
            </a:r>
          </a:p>
        </p:txBody>
      </p:sp>
    </p:spTree>
    <p:extLst>
      <p:ext uri="{BB962C8B-B14F-4D97-AF65-F5344CB8AC3E}">
        <p14:creationId xmlns:p14="http://schemas.microsoft.com/office/powerpoint/2010/main" val="25429860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6A20D-E2E7-4843-9D8D-08C0BCAF4BF5}"/>
              </a:ext>
            </a:extLst>
          </p:cNvPr>
          <p:cNvSpPr>
            <a:spLocks noGrp="1"/>
          </p:cNvSpPr>
          <p:nvPr>
            <p:ph type="title"/>
          </p:nvPr>
        </p:nvSpPr>
        <p:spPr/>
        <p:txBody>
          <a:bodyPr>
            <a:normAutofit/>
          </a:bodyPr>
          <a:lstStyle/>
          <a:p>
            <a:r>
              <a:rPr lang="zh-TW" altLang="en-US" b="0" i="0" dirty="0">
                <a:effectLst/>
                <a:latin typeface="楷体" panose="02010609060101010101" pitchFamily="49" charset="-122"/>
                <a:ea typeface="楷体" panose="02010609060101010101" pitchFamily="49" charset="-122"/>
              </a:rPr>
              <a:t>仲弓曰：「雍雖不敏，請事斯語矣。」</a:t>
            </a:r>
            <a:endParaRPr lang="en-MY"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D48D94B0-0036-4D49-819A-351055E6A36A}"/>
              </a:ext>
            </a:extLst>
          </p:cNvPr>
          <p:cNvSpPr>
            <a:spLocks noGrp="1"/>
          </p:cNvSpPr>
          <p:nvPr>
            <p:ph idx="1"/>
          </p:nvPr>
        </p:nvSpPr>
        <p:spPr/>
        <p:txBody>
          <a:bodyPr>
            <a:normAutofit/>
          </a:bodyPr>
          <a:lstStyle/>
          <a:p>
            <a:r>
              <a:rPr lang="en-MY" sz="2800" b="0" i="0" dirty="0">
                <a:solidFill>
                  <a:schemeClr val="accent2">
                    <a:lumMod val="20000"/>
                    <a:lumOff val="80000"/>
                  </a:schemeClr>
                </a:solidFill>
                <a:effectLst/>
                <a:latin typeface="Times New Roman" panose="02020603050405020304" pitchFamily="18" charset="0"/>
                <a:ea typeface="楷体" panose="02010609060101010101" pitchFamily="49" charset="-122"/>
                <a:cs typeface="Times New Roman" panose="02020603050405020304" pitchFamily="18" charset="0"/>
              </a:rPr>
              <a:t>Zhong Gong said, "Though I am deficient in intelligence and </a:t>
            </a:r>
            <a:r>
              <a:rPr lang="en-MY" sz="2800" b="0" i="0" dirty="0" err="1">
                <a:solidFill>
                  <a:schemeClr val="accent2">
                    <a:lumMod val="20000"/>
                    <a:lumOff val="80000"/>
                  </a:schemeClr>
                </a:solidFill>
                <a:effectLst/>
                <a:latin typeface="Times New Roman" panose="02020603050405020304" pitchFamily="18" charset="0"/>
                <a:ea typeface="楷体" panose="02010609060101010101" pitchFamily="49" charset="-122"/>
                <a:cs typeface="Times New Roman" panose="02020603050405020304" pitchFamily="18" charset="0"/>
              </a:rPr>
              <a:t>vigor</a:t>
            </a:r>
            <a:r>
              <a:rPr lang="en-MY" sz="2800" b="0" i="0" dirty="0">
                <a:solidFill>
                  <a:schemeClr val="accent2">
                    <a:lumMod val="20000"/>
                    <a:lumOff val="80000"/>
                  </a:schemeClr>
                </a:solidFill>
                <a:effectLst/>
                <a:latin typeface="Times New Roman" panose="02020603050405020304" pitchFamily="18" charset="0"/>
                <a:ea typeface="楷体" panose="02010609060101010101" pitchFamily="49" charset="-122"/>
                <a:cs typeface="Times New Roman" panose="02020603050405020304" pitchFamily="18" charset="0"/>
              </a:rPr>
              <a:t>, I will make it my business to practice this lesson.</a:t>
            </a:r>
            <a:endParaRPr lang="en-MY" sz="2800" dirty="0">
              <a:solidFill>
                <a:schemeClr val="accent2">
                  <a:lumMod val="20000"/>
                  <a:lumOff val="80000"/>
                </a:schemeClr>
              </a:solidFill>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22639075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FE338-09F3-454A-9783-05F9C5B5C404}"/>
              </a:ext>
            </a:extLst>
          </p:cNvPr>
          <p:cNvSpPr>
            <a:spLocks noGrp="1"/>
          </p:cNvSpPr>
          <p:nvPr>
            <p:ph type="title"/>
          </p:nvPr>
        </p:nvSpPr>
        <p:spPr/>
        <p:txBody>
          <a:bodyPr/>
          <a:lstStyle/>
          <a:p>
            <a:r>
              <a:rPr lang="en-MY"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B076F144-1F7E-4A8C-9936-35BA2D771033}"/>
              </a:ext>
            </a:extLst>
          </p:cNvPr>
          <p:cNvSpPr>
            <a:spLocks noGrp="1"/>
          </p:cNvSpPr>
          <p:nvPr>
            <p:ph idx="1"/>
          </p:nvPr>
        </p:nvSpPr>
        <p:spPr/>
        <p:txBody>
          <a:bodyPr/>
          <a:lstStyle/>
          <a:p>
            <a:r>
              <a:rPr lang="en-MY" sz="2800" dirty="0">
                <a:latin typeface="Times New Roman" panose="02020603050405020304" pitchFamily="18" charset="0"/>
                <a:cs typeface="Times New Roman" panose="02020603050405020304" pitchFamily="18" charset="0"/>
              </a:rPr>
              <a:t>Yan Yuan –to cultivate one’s moral character – </a:t>
            </a:r>
          </a:p>
          <a:p>
            <a:pPr lvl="2">
              <a:buFont typeface="Wingdings" panose="05000000000000000000" pitchFamily="2" charset="2"/>
              <a:buChar char="v"/>
            </a:pPr>
            <a:r>
              <a:rPr lang="en-MY" sz="2800" dirty="0">
                <a:latin typeface="Times New Roman" panose="02020603050405020304" pitchFamily="18" charset="0"/>
                <a:cs typeface="Times New Roman" panose="02020603050405020304" pitchFamily="18" charset="0"/>
              </a:rPr>
              <a:t>self-denial</a:t>
            </a:r>
          </a:p>
          <a:p>
            <a:pPr lvl="2">
              <a:buFont typeface="Wingdings" panose="05000000000000000000" pitchFamily="2" charset="2"/>
              <a:buChar char="v"/>
            </a:pPr>
            <a:r>
              <a:rPr lang="en-MY" sz="2800" dirty="0">
                <a:latin typeface="Times New Roman" panose="02020603050405020304" pitchFamily="18" charset="0"/>
                <a:cs typeface="Times New Roman" panose="02020603050405020304" pitchFamily="18" charset="0"/>
              </a:rPr>
              <a:t>sincere </a:t>
            </a:r>
          </a:p>
          <a:p>
            <a:pPr lvl="2">
              <a:buFont typeface="Wingdings" panose="05000000000000000000" pitchFamily="2" charset="2"/>
              <a:buChar char="v"/>
            </a:pPr>
            <a:r>
              <a:rPr lang="en-MY" sz="2800" dirty="0">
                <a:latin typeface="Times New Roman" panose="02020603050405020304" pitchFamily="18" charset="0"/>
                <a:cs typeface="Times New Roman" panose="02020603050405020304" pitchFamily="18" charset="0"/>
              </a:rPr>
              <a:t>respect</a:t>
            </a:r>
          </a:p>
          <a:p>
            <a:r>
              <a:rPr lang="en-MY" sz="2800" dirty="0">
                <a:latin typeface="Times New Roman" panose="02020603050405020304" pitchFamily="18" charset="0"/>
                <a:cs typeface="Times New Roman" panose="02020603050405020304" pitchFamily="18" charset="0"/>
              </a:rPr>
              <a:t> </a:t>
            </a:r>
            <a:r>
              <a:rPr lang="en-MY" sz="2800" b="0" i="0" dirty="0">
                <a:effectLst/>
                <a:latin typeface="Times New Roman" panose="02020603050405020304" pitchFamily="18" charset="0"/>
                <a:cs typeface="Times New Roman" panose="02020603050405020304" pitchFamily="18" charset="0"/>
              </a:rPr>
              <a:t>Zhong Gong- do not do to </a:t>
            </a:r>
            <a:r>
              <a:rPr lang="en-MY" sz="2800" dirty="0">
                <a:latin typeface="Times New Roman" panose="02020603050405020304" pitchFamily="18" charset="0"/>
                <a:cs typeface="Times New Roman" panose="02020603050405020304" pitchFamily="18" charset="0"/>
              </a:rPr>
              <a:t>others what you would not have them to do to you</a:t>
            </a:r>
          </a:p>
          <a:p>
            <a:pPr marL="815975" indent="-285750">
              <a:buFont typeface="Wingdings" panose="05000000000000000000" pitchFamily="2" charset="2"/>
              <a:buChar char="v"/>
            </a:pPr>
            <a:r>
              <a:rPr lang="en-MY" sz="2800" dirty="0">
                <a:latin typeface="Times New Roman" panose="02020603050405020304" pitchFamily="18" charset="0"/>
                <a:cs typeface="Times New Roman" panose="02020603050405020304" pitchFamily="18" charset="0"/>
              </a:rPr>
              <a:t> </a:t>
            </a:r>
            <a:r>
              <a:rPr lang="en-MY" sz="2800" b="0" i="0" dirty="0">
                <a:effectLst/>
                <a:latin typeface="Times New Roman" panose="02020603050405020304" pitchFamily="18" charset="0"/>
                <a:cs typeface="Times New Roman" panose="02020603050405020304" pitchFamily="18" charset="0"/>
              </a:rPr>
              <a:t>forgiveness</a:t>
            </a:r>
          </a:p>
          <a:p>
            <a:endParaRPr lang="en-MY" dirty="0">
              <a:latin typeface="Times New Roman" panose="02020603050405020304" pitchFamily="18" charset="0"/>
              <a:cs typeface="Times New Roman" panose="02020603050405020304" pitchFamily="18" charset="0"/>
            </a:endParaRPr>
          </a:p>
          <a:p>
            <a:pPr marL="0" indent="0">
              <a:buNone/>
            </a:pPr>
            <a:endParaRPr lang="en-MY"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39B28221-40BE-4D7A-8A2C-5CB6480C32DF}"/>
              </a:ext>
            </a:extLst>
          </p:cNvPr>
          <p:cNvSpPr/>
          <p:nvPr/>
        </p:nvSpPr>
        <p:spPr>
          <a:xfrm>
            <a:off x="8913390" y="1306271"/>
            <a:ext cx="3160384" cy="6217087"/>
          </a:xfrm>
          <a:prstGeom prst="rect">
            <a:avLst/>
          </a:prstGeom>
          <a:noFill/>
        </p:spPr>
        <p:txBody>
          <a:bodyPr wrap="square" lIns="91440" tIns="45720" rIns="91440" bIns="45720">
            <a:spAutoFit/>
          </a:bodyPr>
          <a:lstStyle/>
          <a:p>
            <a:pPr algn="ctr"/>
            <a:r>
              <a:rPr lang="zh-CN" altLang="en-US" sz="199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t>仁</a:t>
            </a:r>
            <a:endParaRPr lang="en-MY" altLang="zh-CN" sz="199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endParaRPr>
          </a:p>
          <a:p>
            <a:pPr algn="ctr"/>
            <a:endParaRPr lang="en-US" sz="199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871047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2CA78-DA2C-45B4-A740-653972E9DD26}"/>
              </a:ext>
            </a:extLst>
          </p:cNvPr>
          <p:cNvSpPr>
            <a:spLocks noGrp="1"/>
          </p:cNvSpPr>
          <p:nvPr>
            <p:ph type="title"/>
          </p:nvPr>
        </p:nvSpPr>
        <p:spPr/>
        <p:txBody>
          <a:bodyPr/>
          <a:lstStyle/>
          <a:p>
            <a:r>
              <a:rPr lang="en-US" altLang="zh-CN" dirty="0"/>
              <a:t>Refences</a:t>
            </a:r>
            <a:endParaRPr lang="en-MY" dirty="0"/>
          </a:p>
        </p:txBody>
      </p:sp>
      <p:sp>
        <p:nvSpPr>
          <p:cNvPr id="3" name="Content Placeholder 2">
            <a:extLst>
              <a:ext uri="{FF2B5EF4-FFF2-40B4-BE49-F238E27FC236}">
                <a16:creationId xmlns:a16="http://schemas.microsoft.com/office/drawing/2014/main" id="{96B83ED0-805F-4E9D-9DDD-D34E5053B587}"/>
              </a:ext>
            </a:extLst>
          </p:cNvPr>
          <p:cNvSpPr>
            <a:spLocks noGrp="1"/>
          </p:cNvSpPr>
          <p:nvPr>
            <p:ph idx="1"/>
          </p:nvPr>
        </p:nvSpPr>
        <p:spPr/>
        <p:txBody>
          <a:bodyPr>
            <a:normAutofit lnSpcReduction="10000"/>
          </a:bodyPr>
          <a:lstStyle/>
          <a:p>
            <a:r>
              <a:rPr lang="en-MY" sz="18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en-US" sz="1800" dirty="0">
                <a:effectLst/>
                <a:latin typeface="Times New Roman" panose="02020603050405020304" pitchFamily="18" charset="0"/>
                <a:ea typeface="等线" panose="02010600030101010101" pitchFamily="2" charset="-122"/>
                <a:cs typeface="Times New Roman" panose="02020603050405020304" pitchFamily="18" charset="0"/>
              </a:rPr>
              <a:t>李炳南</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a:t>
            </a:r>
            <a:r>
              <a:rPr lang="zh-CN" altLang="en-US" sz="1800" dirty="0">
                <a:effectLst/>
                <a:latin typeface="Times New Roman" panose="02020603050405020304" pitchFamily="18" charset="0"/>
                <a:ea typeface="等线" panose="02010600030101010101" pitchFamily="2" charset="-122"/>
                <a:cs typeface="Times New Roman" panose="02020603050405020304" pitchFamily="18" charset="0"/>
              </a:rPr>
              <a:t>論語講要</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a:t>
            </a:r>
            <a:endParaRPr lang="en-MY" sz="1800" dirty="0">
              <a:effectLst/>
              <a:latin typeface="Times New Roman" panose="02020603050405020304" pitchFamily="18" charset="0"/>
              <a:ea typeface="等线" panose="02010600030101010101" pitchFamily="2" charset="-122"/>
              <a:cs typeface="Times New Roman" panose="02020603050405020304" pitchFamily="18" charset="0"/>
            </a:endParaRPr>
          </a:p>
          <a:p>
            <a:r>
              <a:rPr lang="zh-TW" altLang="en-US" b="1" i="0" dirty="0">
                <a:effectLst/>
                <a:latin typeface="Times New Roman" panose="02020603050405020304" pitchFamily="18" charset="0"/>
                <a:cs typeface="Times New Roman" panose="02020603050405020304" pitchFamily="18" charset="0"/>
              </a:rPr>
              <a:t>孔子解構「仁」字的意義</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a:t>
            </a:r>
            <a:r>
              <a:rPr lang="zh-CN" altLang="en-US" sz="1800" dirty="0">
                <a:effectLst/>
                <a:latin typeface="Times New Roman" panose="02020603050405020304" pitchFamily="18" charset="0"/>
                <a:ea typeface="等线" panose="02010600030101010101" pitchFamily="2" charset="-122"/>
                <a:cs typeface="Times New Roman" panose="02020603050405020304" pitchFamily="18" charset="0"/>
              </a:rPr>
              <a:t>中國文字文化院。</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檢自</a:t>
            </a:r>
            <a:r>
              <a:rPr lang="en-MY" sz="1800" dirty="0">
                <a:effectLst/>
                <a:latin typeface="Times New Roman" panose="02020603050405020304" pitchFamily="18" charset="0"/>
                <a:ea typeface="KaiTi" panose="02010609060101010101" pitchFamily="49" charset="-122"/>
                <a:cs typeface="Times New Roman" panose="02020603050405020304" pitchFamily="18" charset="0"/>
              </a:rPr>
              <a:t>https://chiculture.org.hk/tc/china-five-thousand-years/373</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(202</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年</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月</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日</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a:t>
            </a:r>
          </a:p>
          <a:p>
            <a:r>
              <a:rPr lang="zh-CN" altLang="en-US" b="1" i="0" dirty="0">
                <a:effectLst/>
                <a:latin typeface="Times New Roman" panose="02020603050405020304" pitchFamily="18" charset="0"/>
                <a:cs typeface="Times New Roman" panose="02020603050405020304" pitchFamily="18" charset="0"/>
              </a:rPr>
              <a:t>論語名句</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a:t>
            </a:r>
            <a:r>
              <a:rPr lang="zh-CN" altLang="en-US" dirty="0">
                <a:latin typeface="Times New Roman" panose="02020603050405020304" pitchFamily="18" charset="0"/>
                <a:ea typeface="等线" panose="02010600030101010101" pitchFamily="2" charset="-122"/>
                <a:cs typeface="Times New Roman" panose="02020603050405020304" pitchFamily="18" charset="0"/>
              </a:rPr>
              <a:t>國學夢</a:t>
            </a:r>
            <a:r>
              <a:rPr lang="zh-CN" altLang="en-US" sz="1800" dirty="0">
                <a:effectLst/>
                <a:latin typeface="Times New Roman" panose="02020603050405020304" pitchFamily="18" charset="0"/>
                <a:ea typeface="等线" panose="02010600030101010101" pitchFamily="2" charset="-122"/>
                <a:cs typeface="Times New Roman" panose="02020603050405020304" pitchFamily="18" charset="0"/>
              </a:rPr>
              <a:t>。</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檢自</a:t>
            </a:r>
            <a:r>
              <a:rPr lang="en-MY" altLang="zh-TW" sz="1800" dirty="0">
                <a:effectLst/>
                <a:latin typeface="Times New Roman" panose="02020603050405020304" pitchFamily="18" charset="0"/>
                <a:ea typeface="等线" panose="02010600030101010101" pitchFamily="2" charset="-122"/>
                <a:cs typeface="Times New Roman" panose="02020603050405020304" pitchFamily="18" charset="0"/>
              </a:rPr>
              <a:t>http://www.guoxuemeng.com/guoxue/15119.html </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(202</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年</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月</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日</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a:t>
            </a:r>
          </a:p>
          <a:p>
            <a:r>
              <a:rPr lang="en-US" altLang="zh-CN" sz="1800" dirty="0">
                <a:effectLst/>
                <a:latin typeface="Times New Roman" panose="02020603050405020304" pitchFamily="18" charset="0"/>
                <a:ea typeface="KaiTi" panose="02010609060101010101" pitchFamily="49" charset="-122"/>
                <a:cs typeface="Times New Roman" panose="02020603050405020304" pitchFamily="18" charset="0"/>
              </a:rPr>
              <a:t>James </a:t>
            </a:r>
            <a:r>
              <a:rPr lang="en-US" altLang="zh-CN" sz="1800" dirty="0" err="1">
                <a:effectLst/>
                <a:latin typeface="Times New Roman" panose="02020603050405020304" pitchFamily="18" charset="0"/>
                <a:ea typeface="KaiTi" panose="02010609060101010101" pitchFamily="49" charset="-122"/>
                <a:cs typeface="Times New Roman" panose="02020603050405020304" pitchFamily="18" charset="0"/>
              </a:rPr>
              <a:t>Legge</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a:t>
            </a:r>
            <a:r>
              <a:rPr lang="zh-CN" altLang="en-US" dirty="0">
                <a:latin typeface="Times New Roman" panose="02020603050405020304" pitchFamily="18" charset="0"/>
                <a:ea typeface="等线" panose="02010600030101010101" pitchFamily="2" charset="-122"/>
                <a:cs typeface="Times New Roman" panose="02020603050405020304" pitchFamily="18" charset="0"/>
              </a:rPr>
              <a:t>中國哲學書電子化計劃</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。檢自</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https://ctext.org/analects/yan-yuan/zh?en=on (202</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年</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月</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日</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a:t>
            </a:r>
          </a:p>
          <a:p>
            <a:r>
              <a:rPr lang="zh-CN" altLang="en-US" b="0" i="0" dirty="0">
                <a:effectLst/>
                <a:latin typeface="Times New Roman" panose="02020603050405020304" pitchFamily="18" charset="0"/>
                <a:ea typeface="宋体" panose="02010600030101010101" pitchFamily="2" charset="-122"/>
                <a:cs typeface="Times New Roman" panose="02020603050405020304" pitchFamily="18" charset="0"/>
              </a:rPr>
              <a:t>钟茂森。</a:t>
            </a:r>
            <a:r>
              <a:rPr lang="zh-CN" altLang="en-US" b="0" i="0" dirty="0">
                <a:effectLst/>
                <a:latin typeface="Times New Roman" panose="02020603050405020304" pitchFamily="18" charset="0"/>
                <a:ea typeface="黑体" panose="02010609060101010101" pitchFamily="49" charset="-122"/>
                <a:cs typeface="Times New Roman" panose="02020603050405020304" pitchFamily="18" charset="0"/>
              </a:rPr>
              <a:t>仁者不忧，知者不惑，勇者不惧。弟子規。</a:t>
            </a:r>
            <a:r>
              <a:rPr lang="en-MY" altLang="zh-CN" b="0" i="0" dirty="0">
                <a:effectLst/>
                <a:latin typeface="Times New Roman" panose="02020603050405020304" pitchFamily="18" charset="0"/>
                <a:ea typeface="宋体" panose="02010600030101010101" pitchFamily="2" charset="-122"/>
                <a:cs typeface="Times New Roman" panose="02020603050405020304" pitchFamily="18" charset="0"/>
              </a:rPr>
              <a:t> </a:t>
            </a:r>
            <a:r>
              <a:rPr lang="en-MY" altLang="zh-CN" b="0" i="0" dirty="0">
                <a:effectLst/>
                <a:latin typeface="Times New Roman" panose="02020603050405020304" pitchFamily="18" charset="0"/>
                <a:ea typeface="宋体"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http://www.dizigui.cn/bk/zbs150921.asp</a:t>
            </a:r>
            <a:r>
              <a:rPr lang="en-MY" altLang="zh-CN" b="0" i="0" dirty="0">
                <a:effectLst/>
                <a:latin typeface="Times New Roman" panose="02020603050405020304" pitchFamily="18" charset="0"/>
                <a:ea typeface="宋体" panose="02010600030101010101" pitchFamily="2" charset="-122"/>
                <a:cs typeface="Times New Roman" panose="02020603050405020304" pitchFamily="18" charset="0"/>
              </a:rPr>
              <a:t> </a:t>
            </a:r>
            <a:r>
              <a:rPr lang="zh-CN" altLang="en-US" b="0" i="0" dirty="0">
                <a:effectLst/>
                <a:latin typeface="Times New Roman" panose="02020603050405020304" pitchFamily="18" charset="0"/>
                <a:ea typeface="宋体" panose="02010600030101010101" pitchFamily="2" charset="-122"/>
                <a:cs typeface="Times New Roman" panose="02020603050405020304" pitchFamily="18" charset="0"/>
              </a:rPr>
              <a:t>（</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202</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年</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月</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日</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a:t>
            </a:r>
          </a:p>
          <a:p>
            <a:r>
              <a:rPr lang="zh-CN" altLang="en-US" b="0" i="0" dirty="0">
                <a:effectLst/>
                <a:latin typeface="Times New Roman" panose="02020603050405020304" pitchFamily="18" charset="0"/>
                <a:cs typeface="Times New Roman" panose="02020603050405020304" pitchFamily="18" charset="0"/>
              </a:rPr>
              <a:t>蔡炳坤。</a:t>
            </a:r>
            <a:r>
              <a:rPr lang="zh-TW" altLang="en-US" b="0" i="0" cap="all" dirty="0">
                <a:effectLst/>
                <a:latin typeface="Times New Roman" panose="02020603050405020304" pitchFamily="18" charset="0"/>
                <a:cs typeface="Times New Roman" panose="02020603050405020304" pitchFamily="18" charset="0"/>
              </a:rPr>
              <a:t>孔子的教育思想與上人的教育理念</a:t>
            </a:r>
            <a:r>
              <a:rPr lang="zh-CN" altLang="en-US" b="0" i="0" cap="all" dirty="0">
                <a:effectLst/>
                <a:latin typeface="Times New Roman" panose="02020603050405020304" pitchFamily="18" charset="0"/>
                <a:cs typeface="Times New Roman" panose="02020603050405020304" pitchFamily="18" charset="0"/>
              </a:rPr>
              <a:t>。 慈濟教育志業。</a:t>
            </a:r>
            <a:r>
              <a:rPr lang="en-MY" altLang="zh-CN" b="0" i="0" cap="all" dirty="0">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https://tcedu.org.tw/%E5%AD%94%E5%AD%90%E7%9A%84%E6%95%99%E8%82%B2%E6%80%9D%E6%83%B3%E8%88%87%E4%B8%8A%E4%BA%BA%E7%9A%84%E6%95%99%E8%82%B2%E7%90%86%E5%BF%B5/</a:t>
            </a:r>
            <a:r>
              <a:rPr lang="en-MY" altLang="zh-CN" b="0" i="0" cap="all" dirty="0">
                <a:effectLst/>
                <a:latin typeface="Times New Roman" panose="02020603050405020304" pitchFamily="18" charset="0"/>
                <a:cs typeface="Times New Roman" panose="02020603050405020304" pitchFamily="18" charset="0"/>
              </a:rPr>
              <a:t> </a:t>
            </a:r>
            <a:r>
              <a:rPr lang="zh-CN" altLang="en-US" b="0" i="0" cap="all" dirty="0">
                <a:effectLst/>
                <a:latin typeface="Times New Roman" panose="02020603050405020304" pitchFamily="18" charset="0"/>
                <a:cs typeface="Times New Roman" panose="02020603050405020304" pitchFamily="18" charset="0"/>
              </a:rPr>
              <a:t>。 </a:t>
            </a:r>
            <a:r>
              <a:rPr lang="zh-CN" altLang="en-US" b="0" i="0" dirty="0">
                <a:effectLst/>
                <a:latin typeface="Times New Roman" panose="02020603050405020304" pitchFamily="18" charset="0"/>
                <a:ea typeface="宋体" panose="02010600030101010101" pitchFamily="2" charset="-122"/>
                <a:cs typeface="Times New Roman" panose="02020603050405020304" pitchFamily="18" charset="0"/>
              </a:rPr>
              <a:t>（</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202</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年</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月</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日</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a:t>
            </a:r>
          </a:p>
          <a:p>
            <a:endParaRPr lang="en-MY" dirty="0"/>
          </a:p>
        </p:txBody>
      </p:sp>
    </p:spTree>
    <p:extLst>
      <p:ext uri="{BB962C8B-B14F-4D97-AF65-F5344CB8AC3E}">
        <p14:creationId xmlns:p14="http://schemas.microsoft.com/office/powerpoint/2010/main" val="3597441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AE96D-AECA-4100-9C97-D7B8CC3B1C8E}"/>
              </a:ext>
            </a:extLst>
          </p:cNvPr>
          <p:cNvSpPr>
            <a:spLocks noGrp="1"/>
          </p:cNvSpPr>
          <p:nvPr>
            <p:ph type="title"/>
          </p:nvPr>
        </p:nvSpPr>
        <p:spPr/>
        <p:txBody>
          <a:bodyPr/>
          <a:lstStyle/>
          <a:p>
            <a:r>
              <a:rPr lang="en-MY" dirty="0">
                <a:latin typeface="Times New Roman" panose="02020603050405020304" pitchFamily="18" charset="0"/>
                <a:cs typeface="Times New Roman" panose="02020603050405020304" pitchFamily="18" charset="0"/>
              </a:rPr>
              <a:t>Presentation speech</a:t>
            </a:r>
          </a:p>
        </p:txBody>
      </p:sp>
      <p:sp>
        <p:nvSpPr>
          <p:cNvPr id="3" name="Content Placeholder 2">
            <a:extLst>
              <a:ext uri="{FF2B5EF4-FFF2-40B4-BE49-F238E27FC236}">
                <a16:creationId xmlns:a16="http://schemas.microsoft.com/office/drawing/2014/main" id="{3E85516D-8F8F-4DF7-8B0A-E4A65614F2AD}"/>
              </a:ext>
            </a:extLst>
          </p:cNvPr>
          <p:cNvSpPr>
            <a:spLocks noGrp="1"/>
          </p:cNvSpPr>
          <p:nvPr>
            <p:ph idx="1"/>
          </p:nvPr>
        </p:nvSpPr>
        <p:spPr>
          <a:xfrm>
            <a:off x="1066800" y="1744133"/>
            <a:ext cx="10058400" cy="4290907"/>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Very good afternoon to Teacher Jiao, Teacher Lee and Teacher Yap. Today I would to like to share a topic from book twelve of Analects of Confucius . Firstly lets we  have brief introduction of Analects of Confucius. </a:t>
            </a:r>
          </a:p>
          <a:p>
            <a:pPr marL="0" indent="0">
              <a:buNone/>
            </a:pPr>
            <a:r>
              <a:rPr lang="en-US" sz="2400" dirty="0">
                <a:latin typeface="Times New Roman" panose="02020603050405020304" pitchFamily="18" charset="0"/>
                <a:cs typeface="Times New Roman" panose="02020603050405020304" pitchFamily="18" charset="0"/>
              </a:rPr>
              <a:t>Analects of Confucius which we call as </a:t>
            </a:r>
            <a:r>
              <a:rPr lang="zh-CN" altLang="en-US" sz="2400" dirty="0">
                <a:latin typeface="Times New Roman" panose="02020603050405020304" pitchFamily="18" charset="0"/>
                <a:cs typeface="Times New Roman" panose="02020603050405020304" pitchFamily="18" charset="0"/>
              </a:rPr>
              <a:t>論語 </a:t>
            </a:r>
            <a:r>
              <a:rPr lang="en-MY" altLang="zh-CN" sz="2400" dirty="0">
                <a:latin typeface="Times New Roman" panose="02020603050405020304" pitchFamily="18" charset="0"/>
                <a:cs typeface="Times New Roman" panose="02020603050405020304" pitchFamily="18" charset="0"/>
              </a:rPr>
              <a:t>at Chinese. It is a book which composed a large collection of ideas from a Chinese philosopher who name Confucius.</a:t>
            </a:r>
          </a:p>
          <a:p>
            <a:pPr marL="0" indent="0">
              <a:buNone/>
            </a:pPr>
            <a:r>
              <a:rPr lang="en-US" sz="2400" dirty="0">
                <a:latin typeface="Times New Roman" panose="02020603050405020304" pitchFamily="18" charset="0"/>
                <a:cs typeface="Times New Roman" panose="02020603050405020304" pitchFamily="18" charset="0"/>
              </a:rPr>
              <a:t>Analects of Confucius content of twenty books. It had talk about they way of govern a country, the right way of behavior and living habits, the way of implement benevolence in our living and others…</a:t>
            </a:r>
          </a:p>
          <a:p>
            <a:pPr marL="0" indent="0">
              <a:buNone/>
            </a:pPr>
            <a:r>
              <a:rPr lang="en-MY" sz="2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8921920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10C395-02E4-4743-AB35-D24AC6AEADF8}"/>
              </a:ext>
            </a:extLst>
          </p:cNvPr>
          <p:cNvSpPr>
            <a:spLocks noGrp="1"/>
          </p:cNvSpPr>
          <p:nvPr>
            <p:ph idx="1"/>
          </p:nvPr>
        </p:nvSpPr>
        <p:spPr>
          <a:xfrm>
            <a:off x="1066800" y="876300"/>
            <a:ext cx="10058400" cy="5158740"/>
          </a:xfrm>
        </p:spPr>
        <p:txBody>
          <a:bodyPr>
            <a:normAutofit fontScale="92500"/>
          </a:bodyPr>
          <a:lstStyle/>
          <a:p>
            <a:pPr marL="0" indent="0">
              <a:buNone/>
            </a:pPr>
            <a:r>
              <a:rPr lang="en-US" altLang="zh-CN" sz="2400" dirty="0">
                <a:latin typeface="Times New Roman" panose="02020603050405020304" pitchFamily="18" charset="0"/>
                <a:cs typeface="Times New Roman" panose="02020603050405020304" pitchFamily="18" charset="0"/>
              </a:rPr>
              <a:t>Confucius who </a:t>
            </a:r>
            <a:r>
              <a:rPr lang="en-MY" altLang="zh-CN" sz="2400" dirty="0">
                <a:latin typeface="Times New Roman" panose="02020603050405020304" pitchFamily="18" charset="0"/>
                <a:cs typeface="Times New Roman" panose="02020603050405020304" pitchFamily="18" charset="0"/>
              </a:rPr>
              <a:t> we</a:t>
            </a:r>
            <a:r>
              <a:rPr lang="zh-CN" altLang="en-US" sz="2400" dirty="0">
                <a:latin typeface="Times New Roman" panose="02020603050405020304" pitchFamily="18" charset="0"/>
                <a:cs typeface="Times New Roman" panose="02020603050405020304" pitchFamily="18" charset="0"/>
              </a:rPr>
              <a:t> </a:t>
            </a:r>
            <a:r>
              <a:rPr lang="en-MY" altLang="zh-CN" sz="2400" dirty="0">
                <a:latin typeface="Times New Roman" panose="02020603050405020304" pitchFamily="18" charset="0"/>
                <a:cs typeface="Times New Roman" panose="02020603050405020304" pitchFamily="18" charset="0"/>
              </a:rPr>
              <a:t>call</a:t>
            </a:r>
            <a:r>
              <a:rPr lang="zh-CN" altLang="en-US" sz="2400" dirty="0">
                <a:latin typeface="Times New Roman" panose="02020603050405020304" pitchFamily="18" charset="0"/>
                <a:cs typeface="Times New Roman" panose="02020603050405020304" pitchFamily="18" charset="0"/>
              </a:rPr>
              <a:t> </a:t>
            </a:r>
            <a:r>
              <a:rPr lang="en-MY" altLang="zh-CN" sz="2400" dirty="0">
                <a:latin typeface="Times New Roman" panose="02020603050405020304" pitchFamily="18" charset="0"/>
                <a:cs typeface="Times New Roman" panose="02020603050405020304" pitchFamily="18" charset="0"/>
              </a:rPr>
              <a:t>as</a:t>
            </a:r>
            <a:r>
              <a:rPr lang="zh-CN" altLang="en-US" sz="2400" dirty="0">
                <a:latin typeface="Times New Roman" panose="02020603050405020304" pitchFamily="18" charset="0"/>
                <a:cs typeface="Times New Roman" panose="02020603050405020304" pitchFamily="18" charset="0"/>
              </a:rPr>
              <a:t> 孔夫子</a:t>
            </a:r>
            <a:r>
              <a:rPr lang="en-MY" altLang="zh-CN" sz="2400" dirty="0">
                <a:latin typeface="Times New Roman" panose="02020603050405020304" pitchFamily="18" charset="0"/>
                <a:cs typeface="Times New Roman" panose="02020603050405020304" pitchFamily="18" charset="0"/>
              </a:rPr>
              <a:t>or Master Kong. He is an educator. He believe everyone can be educated and he will teach the students according to their aptitude. </a:t>
            </a:r>
          </a:p>
          <a:p>
            <a:pPr marL="0" indent="0">
              <a:buNone/>
            </a:pPr>
            <a:r>
              <a:rPr lang="en-MY" altLang="zh-CN" sz="2400" dirty="0">
                <a:latin typeface="Times New Roman" panose="02020603050405020304" pitchFamily="18" charset="0"/>
                <a:cs typeface="Times New Roman" panose="02020603050405020304" pitchFamily="18" charset="0"/>
              </a:rPr>
              <a:t>His teaching main core is  wisdom, benevolence, and courage. People with wisdom will not be attract  by the three poison which is greedy, anger and foolishness because they understand the actual fact of life. People with benevolence will not worries for their living life. People with courage will not be afraid about poor, like Yan Hui he still satisfied of his living even tough he is poor. </a:t>
            </a:r>
            <a:endParaRPr lang="en-MY" sz="2400" dirty="0">
              <a:latin typeface="Times New Roman" panose="02020603050405020304" pitchFamily="18" charset="0"/>
              <a:cs typeface="Times New Roman" panose="02020603050405020304" pitchFamily="18" charset="0"/>
            </a:endParaRPr>
          </a:p>
          <a:p>
            <a:pPr marL="0" indent="0">
              <a:buNone/>
            </a:pPr>
            <a:r>
              <a:rPr lang="en-MY" sz="2400" dirty="0">
                <a:latin typeface="Times New Roman" panose="02020603050405020304" pitchFamily="18" charset="0"/>
                <a:cs typeface="Times New Roman" panose="02020603050405020304" pitchFamily="18" charset="0"/>
              </a:rPr>
              <a:t>Master Kong education concept is base on filial piety, courtesy  and harmony.</a:t>
            </a:r>
          </a:p>
          <a:p>
            <a:pPr marL="0" indent="0">
              <a:buNone/>
            </a:pPr>
            <a:r>
              <a:rPr lang="en-MY" sz="2400" dirty="0">
                <a:latin typeface="Times New Roman" panose="02020603050405020304" pitchFamily="18" charset="0"/>
                <a:cs typeface="Times New Roman" panose="02020603050405020304" pitchFamily="18" charset="0"/>
              </a:rPr>
              <a:t>His</a:t>
            </a:r>
            <a:r>
              <a:rPr lang="zh-CN" altLang="en-US" sz="2400" dirty="0">
                <a:latin typeface="Times New Roman" panose="02020603050405020304" pitchFamily="18" charset="0"/>
                <a:cs typeface="Times New Roman" panose="02020603050405020304" pitchFamily="18" charset="0"/>
              </a:rPr>
              <a:t> </a:t>
            </a:r>
            <a:r>
              <a:rPr lang="en-MY" altLang="zh-CN" sz="2400" dirty="0">
                <a:latin typeface="Times New Roman" panose="02020603050405020304" pitchFamily="18" charset="0"/>
                <a:cs typeface="Times New Roman" panose="02020603050405020304" pitchFamily="18" charset="0"/>
              </a:rPr>
              <a:t>have three education goal which is enlightens peoples innate sense of right and wrong. Second is purify our heart which is break ours bad habits and helps others to do it too. Third is the most important goal which is world peace. Master Kong believe that when everyone had follow the words at &lt;The great Unity (</a:t>
            </a:r>
            <a:r>
              <a:rPr lang="zh-CN" altLang="en-US" sz="2400" dirty="0">
                <a:latin typeface="Times New Roman" panose="02020603050405020304" pitchFamily="18" charset="0"/>
                <a:cs typeface="Times New Roman" panose="02020603050405020304" pitchFamily="18" charset="0"/>
              </a:rPr>
              <a:t>禮運大同篇</a:t>
            </a:r>
            <a:r>
              <a:rPr lang="en-MY" altLang="zh-CN" sz="2400" dirty="0">
                <a:latin typeface="Times New Roman" panose="02020603050405020304" pitchFamily="18" charset="0"/>
                <a:cs typeface="Times New Roman" panose="02020603050405020304" pitchFamily="18" charset="0"/>
              </a:rPr>
              <a:t>)&gt;  “when the Great Tao Prevails, the worlds is commonwealth shared by all’ (</a:t>
            </a:r>
            <a:r>
              <a:rPr lang="zh-TW" altLang="en-US" sz="2400" b="0" i="0" dirty="0">
                <a:effectLst/>
                <a:latin typeface="Times New Roman" panose="02020603050405020304" pitchFamily="18" charset="0"/>
                <a:cs typeface="Times New Roman" panose="02020603050405020304" pitchFamily="18" charset="0"/>
              </a:rPr>
              <a:t>大道之行也，天下為公</a:t>
            </a:r>
            <a:r>
              <a:rPr lang="en-MY" altLang="zh-TW" sz="2400" b="0" i="0" dirty="0">
                <a:effectLst/>
                <a:latin typeface="Times New Roman" panose="02020603050405020304" pitchFamily="18" charset="0"/>
                <a:cs typeface="Times New Roman" panose="02020603050405020304" pitchFamily="18" charset="0"/>
              </a:rPr>
              <a:t>)</a:t>
            </a:r>
            <a:r>
              <a:rPr lang="en-MY" altLang="zh-CN" sz="2400" dirty="0">
                <a:latin typeface="Times New Roman" panose="02020603050405020304" pitchFamily="18" charset="0"/>
                <a:cs typeface="Times New Roman" panose="02020603050405020304" pitchFamily="18" charset="0"/>
              </a:rPr>
              <a:t>and it will bring the peace to the world.</a:t>
            </a:r>
            <a:endParaRPr lang="en-MY"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700199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31DC10-11B8-46A2-AD08-62A89F7844CD}"/>
              </a:ext>
            </a:extLst>
          </p:cNvPr>
          <p:cNvSpPr>
            <a:spLocks noGrp="1"/>
          </p:cNvSpPr>
          <p:nvPr>
            <p:ph idx="1"/>
          </p:nvPr>
        </p:nvSpPr>
        <p:spPr>
          <a:xfrm>
            <a:off x="1066800" y="778933"/>
            <a:ext cx="10058400" cy="5256107"/>
          </a:xfrm>
        </p:spPr>
        <p:txBody>
          <a:bodyPr>
            <a:normAutofit/>
          </a:bodyPr>
          <a:lstStyle/>
          <a:p>
            <a:pPr marL="0" indent="0">
              <a:buNone/>
            </a:pPr>
            <a:r>
              <a:rPr lang="en-MY" sz="2400" dirty="0">
                <a:latin typeface="Times New Roman" panose="02020603050405020304" pitchFamily="18" charset="0"/>
                <a:cs typeface="Times New Roman" panose="02020603050405020304" pitchFamily="18" charset="0"/>
              </a:rPr>
              <a:t>Since our topic is regarding to Yan Yuan so lets have a brief introduction to Yan Yuan. </a:t>
            </a:r>
          </a:p>
          <a:p>
            <a:pPr marL="0" indent="0">
              <a:buNone/>
            </a:pPr>
            <a:r>
              <a:rPr lang="en-MY" sz="2400" dirty="0">
                <a:latin typeface="Times New Roman" panose="02020603050405020304" pitchFamily="18" charset="0"/>
                <a:cs typeface="Times New Roman" panose="02020603050405020304" pitchFamily="18" charset="0"/>
              </a:rPr>
              <a:t>Yan Yuan Is one of the student of Master Kong. </a:t>
            </a:r>
            <a:r>
              <a:rPr lang="en-US" altLang="zh-CN" sz="2400" dirty="0">
                <a:latin typeface="Times New Roman" panose="02020603050405020304" pitchFamily="18" charset="0"/>
                <a:cs typeface="Times New Roman" panose="02020603050405020304" pitchFamily="18" charset="0"/>
              </a:rPr>
              <a:t>He is head of Confucius's 72 disciples. The Confucius's 72 disciples is 72 students of Master Kong who follows and practice Confucianism.</a:t>
            </a:r>
          </a:p>
          <a:p>
            <a:pPr marL="0" indent="0">
              <a:buNone/>
            </a:pPr>
            <a:r>
              <a:rPr lang="en-US" sz="2400" dirty="0">
                <a:latin typeface="Times New Roman" panose="02020603050405020304" pitchFamily="18" charset="0"/>
                <a:cs typeface="Times New Roman" panose="02020603050405020304" pitchFamily="18" charset="0"/>
              </a:rPr>
              <a:t>Yan Yuan is a the most proud disciples of Master Kong. He good to reflect upon oneself and he do not repeat his same mistake. </a:t>
            </a:r>
          </a:p>
          <a:p>
            <a:pPr marL="0" indent="0">
              <a:buNone/>
            </a:pPr>
            <a:endParaRPr lang="en-MY"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6528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F75F68-6B4F-45C7-A21E-9B5FD39923DE}"/>
              </a:ext>
            </a:extLst>
          </p:cNvPr>
          <p:cNvSpPr>
            <a:spLocks noGrp="1"/>
          </p:cNvSpPr>
          <p:nvPr>
            <p:ph idx="1"/>
          </p:nvPr>
        </p:nvSpPr>
        <p:spPr>
          <a:xfrm>
            <a:off x="1066800" y="677333"/>
            <a:ext cx="10058400" cy="5357707"/>
          </a:xfrm>
        </p:spPr>
        <p:txBody>
          <a:bodyPr>
            <a:normAutofit fontScale="92500"/>
          </a:bodyPr>
          <a:lstStyle/>
          <a:p>
            <a:pPr marL="0" indent="0">
              <a:buNone/>
            </a:pPr>
            <a:r>
              <a:rPr lang="en-MY" sz="2400" dirty="0">
                <a:latin typeface="Times New Roman" panose="02020603050405020304" pitchFamily="18" charset="0"/>
                <a:cs typeface="Times New Roman" panose="02020603050405020304" pitchFamily="18" charset="0"/>
              </a:rPr>
              <a:t>Today I would like to share two topics from </a:t>
            </a:r>
            <a:r>
              <a:rPr lang="en-US" altLang="zh-CN" sz="2400" dirty="0">
                <a:latin typeface="Times New Roman" panose="02020603050405020304" pitchFamily="18" charset="0"/>
                <a:cs typeface="Times New Roman" panose="02020603050405020304" pitchFamily="18" charset="0"/>
              </a:rPr>
              <a:t>Analects </a:t>
            </a:r>
            <a:r>
              <a:rPr lang="en-MY" altLang="zh-CN" sz="2400" dirty="0">
                <a:latin typeface="Times New Roman" panose="02020603050405020304" pitchFamily="18" charset="0"/>
                <a:cs typeface="Times New Roman" panose="02020603050405020304" pitchFamily="18" charset="0"/>
              </a:rPr>
              <a:t>of Confucius  in book twelve which is regarding the way of practice  benevolence. </a:t>
            </a:r>
          </a:p>
          <a:p>
            <a:pPr marL="0" indent="0">
              <a:buNone/>
            </a:pPr>
            <a:endParaRPr lang="en-MY" sz="2400" dirty="0">
              <a:latin typeface="Times New Roman" panose="02020603050405020304" pitchFamily="18" charset="0"/>
              <a:cs typeface="Times New Roman" panose="02020603050405020304" pitchFamily="18" charset="0"/>
            </a:endParaRPr>
          </a:p>
          <a:p>
            <a:pPr marL="0" indent="0">
              <a:buNone/>
            </a:pPr>
            <a:r>
              <a:rPr lang="en-MY" sz="2400" dirty="0">
                <a:latin typeface="Times New Roman" panose="02020603050405020304" pitchFamily="18" charset="0"/>
                <a:cs typeface="Times New Roman" panose="02020603050405020304" pitchFamily="18" charset="0"/>
              </a:rPr>
              <a:t>First topic is </a:t>
            </a:r>
            <a:r>
              <a:rPr lang="en-US" sz="2400" dirty="0">
                <a:latin typeface="Times New Roman" panose="02020603050405020304" pitchFamily="18" charset="0"/>
                <a:ea typeface="楷体" panose="02010609060101010101" pitchFamily="49" charset="-122"/>
                <a:cs typeface="Times New Roman" panose="02020603050405020304" pitchFamily="18" charset="0"/>
              </a:rPr>
              <a:t> </a:t>
            </a:r>
            <a:r>
              <a:rPr lang="zh-CN" altLang="en-US" sz="2400" dirty="0">
                <a:latin typeface="Times New Roman" panose="02020603050405020304" pitchFamily="18" charset="0"/>
                <a:ea typeface="楷体" panose="02010609060101010101" pitchFamily="49" charset="-122"/>
                <a:cs typeface="Times New Roman" panose="02020603050405020304" pitchFamily="18" charset="0"/>
              </a:rPr>
              <a:t>顏淵問仁。子曰：“克己復禮為仁。一日克己復禮，天下歸仁焉。為政由己，而由人乎哉？” 顏淵曰：“請問其目。” 子曰：“非禮勿視，非禮勿聽，非禮勿言，非禮勿動。” 顏淵曰：“回雖不敏，請事斯語矣。”</a:t>
            </a:r>
            <a:endParaRPr lang="en-MY" altLang="zh-CN" sz="2400" dirty="0">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r>
              <a:rPr lang="en-MY" altLang="zh-CN" sz="2400" dirty="0">
                <a:latin typeface="Times New Roman" panose="02020603050405020304" pitchFamily="18" charset="0"/>
                <a:ea typeface="楷体" panose="02010609060101010101" pitchFamily="49" charset="-122"/>
                <a:cs typeface="Times New Roman" panose="02020603050405020304" pitchFamily="18" charset="0"/>
              </a:rPr>
              <a:t>I had refer to James </a:t>
            </a:r>
            <a:r>
              <a:rPr lang="en-MY" altLang="zh-CN" sz="2400" dirty="0" err="1">
                <a:latin typeface="Times New Roman" panose="02020603050405020304" pitchFamily="18" charset="0"/>
                <a:ea typeface="楷体" panose="02010609060101010101" pitchFamily="49" charset="-122"/>
                <a:cs typeface="Times New Roman" panose="02020603050405020304" pitchFamily="18" charset="0"/>
              </a:rPr>
              <a:t>Legge</a:t>
            </a:r>
            <a:r>
              <a:rPr lang="en-MY" altLang="zh-CN" sz="2400" dirty="0">
                <a:latin typeface="Times New Roman" panose="02020603050405020304" pitchFamily="18" charset="0"/>
                <a:ea typeface="楷体" panose="02010609060101010101" pitchFamily="49" charset="-122"/>
                <a:cs typeface="Times New Roman" panose="02020603050405020304" pitchFamily="18" charset="0"/>
              </a:rPr>
              <a:t> translate </a:t>
            </a:r>
            <a:r>
              <a:rPr lang="zh-CN" altLang="en-US" sz="2400" dirty="0">
                <a:latin typeface="Times New Roman" panose="02020603050405020304" pitchFamily="18" charset="0"/>
                <a:ea typeface="楷体" panose="02010609060101010101" pitchFamily="49" charset="-122"/>
                <a:cs typeface="Times New Roman" panose="02020603050405020304" pitchFamily="18" charset="0"/>
              </a:rPr>
              <a:t>顏淵問仁 </a:t>
            </a:r>
            <a:r>
              <a:rPr lang="en-MY" altLang="zh-CN" sz="2400" dirty="0">
                <a:latin typeface="Times New Roman" panose="02020603050405020304" pitchFamily="18" charset="0"/>
                <a:ea typeface="楷体" panose="02010609060101010101" pitchFamily="49" charset="-122"/>
                <a:cs typeface="Times New Roman" panose="02020603050405020304" pitchFamily="18" charset="0"/>
              </a:rPr>
              <a:t>is </a:t>
            </a:r>
            <a:r>
              <a:rPr lang="en-MY" sz="2400" i="0" dirty="0">
                <a:effectLst/>
                <a:latin typeface="Times New Roman" panose="02020603050405020304" pitchFamily="18" charset="0"/>
                <a:cs typeface="Times New Roman" panose="02020603050405020304" pitchFamily="18" charset="0"/>
              </a:rPr>
              <a:t>Yan Yuan asked about perfect virtue . Perfect virtue is same meaning as benevolence so we can use both to translate it. </a:t>
            </a:r>
          </a:p>
          <a:p>
            <a:pPr marL="0" indent="0">
              <a:buNone/>
            </a:pPr>
            <a:endParaRPr lang="en-MY" sz="2400" dirty="0">
              <a:latin typeface="Times New Roman" panose="02020603050405020304" pitchFamily="18" charset="0"/>
              <a:cs typeface="Times New Roman" panose="02020603050405020304" pitchFamily="18" charset="0"/>
            </a:endParaRPr>
          </a:p>
          <a:p>
            <a:pPr marL="0" indent="0">
              <a:buNone/>
            </a:pPr>
            <a:r>
              <a:rPr lang="zh-TW" sz="2400" dirty="0">
                <a:effectLst/>
                <a:latin typeface="Times New Roman" panose="02020603050405020304" pitchFamily="18" charset="0"/>
                <a:ea typeface="楷体" panose="02010609060101010101" pitchFamily="49" charset="-122"/>
                <a:cs typeface="Times New Roman" panose="02020603050405020304" pitchFamily="18" charset="0"/>
              </a:rPr>
              <a:t>子曰：克己復禮為仁</a:t>
            </a:r>
            <a:r>
              <a:rPr lang="en-MY" altLang="zh-TW" sz="2400" dirty="0">
                <a:effectLst/>
                <a:latin typeface="Times New Roman" panose="02020603050405020304" pitchFamily="18" charset="0"/>
                <a:ea typeface="楷体" panose="02010609060101010101" pitchFamily="49" charset="-122"/>
                <a:cs typeface="Times New Roman" panose="02020603050405020304" pitchFamily="18" charset="0"/>
              </a:rPr>
              <a:t>. From James </a:t>
            </a:r>
            <a:r>
              <a:rPr lang="en-MY" altLang="zh-TW" sz="2400" dirty="0" err="1">
                <a:effectLst/>
                <a:latin typeface="Times New Roman" panose="02020603050405020304" pitchFamily="18" charset="0"/>
                <a:ea typeface="楷体" panose="02010609060101010101" pitchFamily="49" charset="-122"/>
                <a:cs typeface="Times New Roman" panose="02020603050405020304" pitchFamily="18" charset="0"/>
              </a:rPr>
              <a:t>Legge</a:t>
            </a:r>
            <a:r>
              <a:rPr lang="en-MY" altLang="zh-TW" sz="2400" dirty="0">
                <a:effectLst/>
                <a:latin typeface="Times New Roman" panose="02020603050405020304" pitchFamily="18" charset="0"/>
                <a:ea typeface="楷体" panose="02010609060101010101" pitchFamily="49" charset="-122"/>
                <a:cs typeface="Times New Roman" panose="02020603050405020304" pitchFamily="18" charset="0"/>
              </a:rPr>
              <a:t> translate is </a:t>
            </a:r>
            <a:r>
              <a:rPr lang="en-MY" sz="2400" i="0" dirty="0">
                <a:effectLst/>
                <a:latin typeface="Times New Roman" panose="02020603050405020304" pitchFamily="18" charset="0"/>
                <a:cs typeface="Times New Roman" panose="02020603050405020304" pitchFamily="18" charset="0"/>
              </a:rPr>
              <a:t>The Master said, "To subdue one's self and return to propriety, is perfect virtue. To subdue one’s is to restrict ourself  from own desires and also our bad habits.  Return to propriety means remain courtesy which include to no blame others and have to change ourselves for seeing others </a:t>
            </a:r>
            <a:r>
              <a:rPr lang="en-MY" sz="2400" dirty="0">
                <a:latin typeface="Times New Roman" panose="02020603050405020304" pitchFamily="18" charset="0"/>
                <a:cs typeface="Times New Roman" panose="02020603050405020304" pitchFamily="18" charset="0"/>
              </a:rPr>
              <a:t>weak points.  This is the two way of being benevolence. </a:t>
            </a:r>
          </a:p>
          <a:p>
            <a:pPr marL="0" indent="0">
              <a:buNone/>
            </a:pPr>
            <a:endParaRPr lang="en-MY" sz="2400" i="0" dirty="0">
              <a:effectLst/>
              <a:latin typeface="Times New Roman" panose="02020603050405020304" pitchFamily="18" charset="0"/>
              <a:cs typeface="Times New Roman" panose="02020603050405020304" pitchFamily="18" charset="0"/>
            </a:endParaRPr>
          </a:p>
          <a:p>
            <a:pPr marL="0" indent="0">
              <a:buNone/>
            </a:pPr>
            <a:endParaRPr lang="en-MY"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301251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90B93D-4026-4665-A8DE-D2B568D72380}"/>
              </a:ext>
            </a:extLst>
          </p:cNvPr>
          <p:cNvSpPr>
            <a:spLocks noGrp="1"/>
          </p:cNvSpPr>
          <p:nvPr>
            <p:ph idx="1"/>
          </p:nvPr>
        </p:nvSpPr>
        <p:spPr>
          <a:xfrm>
            <a:off x="725214" y="728133"/>
            <a:ext cx="10399986" cy="5420419"/>
          </a:xfrm>
        </p:spPr>
        <p:txBody>
          <a:bodyPr>
            <a:normAutofit/>
          </a:bodyPr>
          <a:lstStyle/>
          <a:p>
            <a:pPr marL="0" indent="0">
              <a:buNone/>
            </a:pPr>
            <a:r>
              <a:rPr lang="zh-CN" altLang="en-US" sz="2400" dirty="0">
                <a:latin typeface="Times New Roman" panose="02020603050405020304" pitchFamily="18" charset="0"/>
                <a:ea typeface="楷体" panose="02010609060101010101" pitchFamily="49" charset="-122"/>
                <a:cs typeface="Times New Roman" panose="02020603050405020304" pitchFamily="18" charset="0"/>
              </a:rPr>
              <a:t>一日克己復禮，天下歸仁焉 </a:t>
            </a:r>
            <a:r>
              <a:rPr lang="en-MY" altLang="zh-CN" sz="2400" dirty="0">
                <a:latin typeface="Times New Roman" panose="02020603050405020304" pitchFamily="18" charset="0"/>
                <a:ea typeface="楷体" panose="02010609060101010101" pitchFamily="49" charset="-122"/>
                <a:cs typeface="Times New Roman" panose="02020603050405020304" pitchFamily="18" charset="0"/>
              </a:rPr>
              <a:t>in James </a:t>
            </a:r>
            <a:r>
              <a:rPr lang="en-MY" altLang="zh-CN" sz="2400" dirty="0" err="1">
                <a:latin typeface="Times New Roman" panose="02020603050405020304" pitchFamily="18" charset="0"/>
                <a:ea typeface="楷体" panose="02010609060101010101" pitchFamily="49" charset="-122"/>
                <a:cs typeface="Times New Roman" panose="02020603050405020304" pitchFamily="18" charset="0"/>
              </a:rPr>
              <a:t>Legge</a:t>
            </a:r>
            <a:r>
              <a:rPr lang="en-MY" altLang="zh-CN" sz="2400" dirty="0">
                <a:latin typeface="Times New Roman" panose="02020603050405020304" pitchFamily="18" charset="0"/>
                <a:ea typeface="楷体" panose="02010609060101010101" pitchFamily="49" charset="-122"/>
                <a:cs typeface="Times New Roman" panose="02020603050405020304" pitchFamily="18" charset="0"/>
              </a:rPr>
              <a:t> </a:t>
            </a:r>
            <a:r>
              <a:rPr lang="en-US" altLang="zh-CN" sz="2400" dirty="0">
                <a:latin typeface="Times New Roman" panose="02020603050405020304" pitchFamily="18" charset="0"/>
                <a:ea typeface="楷体" panose="02010609060101010101" pitchFamily="49" charset="-122"/>
                <a:cs typeface="Times New Roman" panose="02020603050405020304" pitchFamily="18" charset="0"/>
              </a:rPr>
              <a:t>translate is </a:t>
            </a:r>
            <a:r>
              <a:rPr lang="en-MY" sz="2400" b="0" i="0" dirty="0">
                <a:effectLst/>
                <a:latin typeface="Times New Roman" panose="02020603050405020304" pitchFamily="18" charset="0"/>
                <a:cs typeface="Times New Roman" panose="02020603050405020304" pitchFamily="18" charset="0"/>
              </a:rPr>
              <a:t>If a man can for one day subdue himself and return to propriety, all under heaven will ascribe perfect virtue to him. Which means if one man can </a:t>
            </a:r>
            <a:r>
              <a:rPr lang="en-MY" sz="2400" dirty="0">
                <a:latin typeface="Times New Roman" panose="02020603050405020304" pitchFamily="18" charset="0"/>
                <a:cs typeface="Times New Roman" panose="02020603050405020304" pitchFamily="18" charset="0"/>
              </a:rPr>
              <a:t>restrict himself from own desire, remove his bad habits and his attitude conduct in right ways, and the world will be engaged. </a:t>
            </a:r>
          </a:p>
          <a:p>
            <a:pPr marL="0" indent="0">
              <a:buNone/>
            </a:pPr>
            <a:r>
              <a:rPr lang="en-MY" sz="2400" dirty="0">
                <a:latin typeface="Times New Roman" panose="02020603050405020304" pitchFamily="18" charset="0"/>
                <a:cs typeface="Times New Roman" panose="02020603050405020304" pitchFamily="18" charset="0"/>
              </a:rPr>
              <a:t>Here have a example on King Wen </a:t>
            </a:r>
            <a:r>
              <a:rPr lang="zh-CN" altLang="en-US" sz="2400" dirty="0">
                <a:latin typeface="Times New Roman" panose="02020603050405020304" pitchFamily="18" charset="0"/>
                <a:cs typeface="Times New Roman" panose="02020603050405020304" pitchFamily="18" charset="0"/>
              </a:rPr>
              <a:t>（文王）</a:t>
            </a:r>
            <a:r>
              <a:rPr lang="en-MY" altLang="zh-CN" sz="2400" dirty="0">
                <a:latin typeface="Times New Roman" panose="02020603050405020304" pitchFamily="18" charset="0"/>
                <a:cs typeface="Times New Roman" panose="02020603050405020304" pitchFamily="18" charset="0"/>
              </a:rPr>
              <a:t>who had practice benevolence in his daily life and he had influence the both King of Rui and Yu. The Kings of Rui and Yu have argument in land. So they decide go for King Wen to have the solution on it. </a:t>
            </a:r>
            <a:r>
              <a:rPr lang="en-US" altLang="zh-CN" sz="2400" dirty="0">
                <a:latin typeface="Times New Roman" panose="02020603050405020304" pitchFamily="18" charset="0"/>
                <a:cs typeface="Times New Roman" panose="02020603050405020304" pitchFamily="18" charset="0"/>
              </a:rPr>
              <a:t>When they reach Country Zhou, they saw the people of country Zhou were showing consideration for each other</a:t>
            </a:r>
            <a:r>
              <a:rPr lang="en-MY" altLang="zh-CN" sz="2400" dirty="0">
                <a:latin typeface="Times New Roman" panose="02020603050405020304" pitchFamily="18" charset="0"/>
                <a:cs typeface="Times New Roman" panose="02020603050405020304" pitchFamily="18" charset="0"/>
              </a:rPr>
              <a:t>.</a:t>
            </a:r>
            <a:r>
              <a:rPr lang="zh-CN" altLang="en-US" sz="2400" dirty="0">
                <a:latin typeface="Times New Roman" panose="02020603050405020304" pitchFamily="18" charset="0"/>
                <a:cs typeface="Times New Roman" panose="02020603050405020304" pitchFamily="18" charset="0"/>
              </a:rPr>
              <a:t> </a:t>
            </a:r>
            <a:r>
              <a:rPr lang="en-MY" altLang="zh-CN" sz="2400" dirty="0">
                <a:latin typeface="Times New Roman" panose="02020603050405020304" pitchFamily="18" charset="0"/>
                <a:cs typeface="Times New Roman" panose="02020603050405020304" pitchFamily="18" charset="0"/>
              </a:rPr>
              <a:t>There were no argument between each others. So the two kings returned home astonishment. The rest of the world know about this and there are 40 countries subordinated to County Zhou. They willing to follow the behaviour of King Zhou. So we can see from here, when we behave ourselves and follow the rights rules, we can influence others as well. And others willing to follow us. </a:t>
            </a:r>
            <a:endParaRPr lang="en-MY"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156607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18CB8B-DF3E-4680-B235-38A398E9F0C1}"/>
              </a:ext>
            </a:extLst>
          </p:cNvPr>
          <p:cNvSpPr>
            <a:spLocks noGrp="1"/>
          </p:cNvSpPr>
          <p:nvPr>
            <p:ph idx="1"/>
          </p:nvPr>
        </p:nvSpPr>
        <p:spPr>
          <a:xfrm>
            <a:off x="1066800" y="1047404"/>
            <a:ext cx="10058400" cy="4987636"/>
          </a:xfrm>
        </p:spPr>
        <p:txBody>
          <a:bodyPr>
            <a:normAutofit/>
          </a:bodyPr>
          <a:lstStyle/>
          <a:p>
            <a:pPr marL="0" indent="0">
              <a:buNone/>
            </a:pPr>
            <a:r>
              <a:rPr lang="zh-CN" altLang="en-US" sz="2800" dirty="0">
                <a:latin typeface="Times New Roman" panose="02020603050405020304" pitchFamily="18" charset="0"/>
                <a:ea typeface="楷体" panose="02010609060101010101" pitchFamily="49" charset="-122"/>
                <a:cs typeface="Times New Roman" panose="02020603050405020304" pitchFamily="18" charset="0"/>
              </a:rPr>
              <a:t>為政由己，而由人乎哉 </a:t>
            </a:r>
            <a:r>
              <a:rPr lang="en-US" altLang="zh-CN" sz="2800" dirty="0">
                <a:latin typeface="Times New Roman" panose="02020603050405020304" pitchFamily="18" charset="0"/>
                <a:ea typeface="楷体" panose="02010609060101010101" pitchFamily="49" charset="-122"/>
                <a:cs typeface="Times New Roman" panose="02020603050405020304" pitchFamily="18" charset="0"/>
              </a:rPr>
              <a:t>from James </a:t>
            </a:r>
            <a:r>
              <a:rPr lang="en-US" altLang="zh-CN" sz="2800" dirty="0" err="1">
                <a:latin typeface="Times New Roman" panose="02020603050405020304" pitchFamily="18" charset="0"/>
                <a:ea typeface="楷体" panose="02010609060101010101" pitchFamily="49" charset="-122"/>
                <a:cs typeface="Times New Roman" panose="02020603050405020304" pitchFamily="18" charset="0"/>
              </a:rPr>
              <a:t>Legge</a:t>
            </a:r>
            <a:r>
              <a:rPr lang="en-US" altLang="zh-CN" sz="2800" dirty="0">
                <a:latin typeface="Times New Roman" panose="02020603050405020304" pitchFamily="18" charset="0"/>
                <a:ea typeface="楷体" panose="02010609060101010101" pitchFamily="49" charset="-122"/>
                <a:cs typeface="Times New Roman" panose="02020603050405020304" pitchFamily="18" charset="0"/>
              </a:rPr>
              <a:t> translate is </a:t>
            </a:r>
            <a:r>
              <a:rPr lang="en-MY" sz="2800" b="0" i="0" dirty="0">
                <a:effectLst/>
                <a:latin typeface="Times New Roman" panose="02020603050405020304" pitchFamily="18" charset="0"/>
                <a:cs typeface="Times New Roman" panose="02020603050405020304" pitchFamily="18" charset="0"/>
              </a:rPr>
              <a:t>the practice of perfect virtue from a man himself, or is it from others.  This translate not that suitable. It means that </a:t>
            </a:r>
            <a:r>
              <a:rPr lang="en-MY" sz="2800" b="0" i="0" kern="0" dirty="0">
                <a:effectLst/>
                <a:latin typeface="Times New Roman" panose="02020603050405020304" pitchFamily="18" charset="0"/>
                <a:ea typeface="楷体" panose="02010609060101010101" pitchFamily="49" charset="-122"/>
                <a:cs typeface="Times New Roman" panose="02020603050405020304" pitchFamily="18" charset="0"/>
              </a:rPr>
              <a:t>p</a:t>
            </a:r>
            <a:r>
              <a:rPr lang="en-MY" altLang="zh-TW" sz="2800" kern="0" dirty="0">
                <a:effectLst/>
                <a:latin typeface="Times New Roman" panose="02020603050405020304" pitchFamily="18" charset="0"/>
                <a:ea typeface="楷体" panose="02010609060101010101" pitchFamily="49" charset="-122"/>
                <a:cs typeface="Times New Roman" panose="02020603050405020304" pitchFamily="18" charset="0"/>
              </a:rPr>
              <a:t>erson of noble still behave as benevolence even though they are alone. </a:t>
            </a:r>
            <a:r>
              <a:rPr lang="en-MY" altLang="zh-TW" sz="2800" kern="0" dirty="0">
                <a:latin typeface="Times New Roman" panose="02020603050405020304" pitchFamily="18" charset="0"/>
                <a:ea typeface="楷体" panose="02010609060101010101" pitchFamily="49" charset="-122"/>
                <a:cs typeface="Times New Roman" panose="02020603050405020304" pitchFamily="18" charset="0"/>
              </a:rPr>
              <a:t>Ours belief </a:t>
            </a:r>
            <a:r>
              <a:rPr lang="en-MY" altLang="zh-TW" sz="2800" kern="0" dirty="0">
                <a:effectLst/>
                <a:latin typeface="Times New Roman" panose="02020603050405020304" pitchFamily="18" charset="0"/>
                <a:ea typeface="楷体" panose="02010609060101010101" pitchFamily="49" charset="-122"/>
                <a:cs typeface="Times New Roman" panose="02020603050405020304" pitchFamily="18" charset="0"/>
              </a:rPr>
              <a:t>is not to showing others but is for ourselves.  </a:t>
            </a:r>
          </a:p>
          <a:p>
            <a:pPr marL="0" indent="0">
              <a:buNone/>
            </a:pPr>
            <a:r>
              <a:rPr lang="zh-CN" altLang="en-US" sz="2800" dirty="0">
                <a:latin typeface="Times New Roman" panose="02020603050405020304" pitchFamily="18" charset="0"/>
                <a:ea typeface="楷体" panose="02010609060101010101" pitchFamily="49" charset="-122"/>
                <a:cs typeface="Times New Roman" panose="02020603050405020304" pitchFamily="18" charset="0"/>
              </a:rPr>
              <a:t>顏淵曰：“請問其目。”</a:t>
            </a:r>
            <a:r>
              <a:rPr lang="en-US" altLang="zh-CN" sz="2800" dirty="0">
                <a:latin typeface="Times New Roman" panose="02020603050405020304" pitchFamily="18" charset="0"/>
                <a:ea typeface="楷体" panose="02010609060101010101" pitchFamily="49" charset="-122"/>
                <a:cs typeface="Times New Roman" panose="02020603050405020304" pitchFamily="18" charset="0"/>
              </a:rPr>
              <a:t>means </a:t>
            </a:r>
            <a:r>
              <a:rPr lang="en-MY" sz="2800" b="0" i="0" dirty="0">
                <a:effectLst/>
                <a:latin typeface="Times New Roman" panose="02020603050405020304" pitchFamily="18" charset="0"/>
                <a:cs typeface="Times New Roman" panose="02020603050405020304" pitchFamily="18" charset="0"/>
              </a:rPr>
              <a:t>Yan Yuan said, "I beg to ask the steps of that process."</a:t>
            </a:r>
            <a:endParaRPr lang="en-MY" sz="2800" dirty="0">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endParaRPr lang="en-MY" altLang="zh-CN" sz="2800" dirty="0">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endParaRPr lang="en-MY"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50775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9052D2-5303-4EC0-A3D2-C71E84B744D6}"/>
              </a:ext>
            </a:extLst>
          </p:cNvPr>
          <p:cNvSpPr>
            <a:spLocks noGrp="1"/>
          </p:cNvSpPr>
          <p:nvPr>
            <p:ph idx="1"/>
          </p:nvPr>
        </p:nvSpPr>
        <p:spPr>
          <a:xfrm>
            <a:off x="1066800" y="864524"/>
            <a:ext cx="10058400" cy="5170516"/>
          </a:xfrm>
        </p:spPr>
        <p:txBody>
          <a:bodyPr>
            <a:normAutofit lnSpcReduction="10000"/>
          </a:bodyPr>
          <a:lstStyle/>
          <a:p>
            <a:pPr marL="0" indent="0">
              <a:buNone/>
            </a:pPr>
            <a:r>
              <a:rPr lang="zh-CN" altLang="en-US" sz="2400" dirty="0">
                <a:latin typeface="Times New Roman" panose="02020603050405020304" pitchFamily="18" charset="0"/>
                <a:ea typeface="楷体" panose="02010609060101010101" pitchFamily="49" charset="-122"/>
                <a:cs typeface="Times New Roman" panose="02020603050405020304" pitchFamily="18" charset="0"/>
              </a:rPr>
              <a:t>子曰：“非禮勿視，非禮勿聽，非禮勿言，非禮勿動。”</a:t>
            </a:r>
            <a:r>
              <a:rPr lang="en-MY" altLang="zh-CN" sz="2400" kern="0" dirty="0">
                <a:latin typeface="Times New Roman" panose="02020603050405020304" pitchFamily="18" charset="0"/>
                <a:ea typeface="楷体" panose="02010609060101010101" pitchFamily="49" charset="-122"/>
                <a:cs typeface="Times New Roman" panose="02020603050405020304" pitchFamily="18" charset="0"/>
              </a:rPr>
              <a:t>From the translate is t</a:t>
            </a:r>
            <a:r>
              <a:rPr lang="en-MY" sz="2400" b="0" i="0" dirty="0">
                <a:effectLst/>
                <a:latin typeface="Times New Roman" panose="02020603050405020304" pitchFamily="18" charset="0"/>
                <a:cs typeface="Times New Roman" panose="02020603050405020304" pitchFamily="18" charset="0"/>
              </a:rPr>
              <a:t>he Master replied, "Look not at what is contrary to propriety; listen not to what is contrary to propriety; speak not what is contrary to propriety; make no movement which is contrary to propriety.“ The master tell us do not look at what is not </a:t>
            </a:r>
            <a:r>
              <a:rPr lang="en-US" altLang="zh-CN" sz="2400" b="0" i="0" dirty="0">
                <a:effectLst/>
                <a:latin typeface="Times New Roman" panose="02020603050405020304" pitchFamily="18" charset="0"/>
                <a:cs typeface="Times New Roman" panose="02020603050405020304" pitchFamily="18" charset="0"/>
              </a:rPr>
              <a:t>conform to the rights. For example do not look into movie and news which do not conduct the classic of rights. </a:t>
            </a:r>
            <a:r>
              <a:rPr lang="en-US" altLang="zh-CN" sz="2400" dirty="0">
                <a:latin typeface="Times New Roman" panose="02020603050405020304" pitchFamily="18" charset="0"/>
                <a:cs typeface="Times New Roman" panose="02020603050405020304" pitchFamily="18" charset="0"/>
              </a:rPr>
              <a:t>Beside that, master told us do not listen to what do not conform to the rights, for example do not listen to nonsense and gossip. For speak also same, do not speak what do not conduct  the rights means words that make others unhappy. Lastly, do not make the movement to what do not conform to the rights. This not just ours action also our mind set as well. Do not think thing that not good. </a:t>
            </a:r>
            <a:endParaRPr lang="en-MY" altLang="zh-TW" sz="2400" dirty="0">
              <a:effectLst/>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r>
              <a:rPr lang="zh-CN" altLang="en-US" sz="2400" dirty="0">
                <a:latin typeface="Times New Roman" panose="02020603050405020304" pitchFamily="18" charset="0"/>
                <a:ea typeface="楷体" panose="02010609060101010101" pitchFamily="49" charset="-122"/>
                <a:cs typeface="Times New Roman" panose="02020603050405020304" pitchFamily="18" charset="0"/>
              </a:rPr>
              <a:t>顏淵曰：“回雖不敏，請事斯語矣。</a:t>
            </a:r>
            <a:r>
              <a:rPr lang="en-MY" sz="2400" b="0" i="0" dirty="0">
                <a:effectLst/>
                <a:latin typeface="Times New Roman" panose="02020603050405020304" pitchFamily="18" charset="0"/>
                <a:cs typeface="Times New Roman" panose="02020603050405020304" pitchFamily="18" charset="0"/>
              </a:rPr>
              <a:t>Yan Yuan then said, "Though I am deficient in intelligence and </a:t>
            </a:r>
            <a:r>
              <a:rPr lang="en-MY" sz="2400" b="0" i="0" dirty="0" err="1">
                <a:effectLst/>
                <a:latin typeface="Times New Roman" panose="02020603050405020304" pitchFamily="18" charset="0"/>
                <a:cs typeface="Times New Roman" panose="02020603050405020304" pitchFamily="18" charset="0"/>
              </a:rPr>
              <a:t>vigor</a:t>
            </a:r>
            <a:r>
              <a:rPr lang="en-MY" sz="2400" b="0" i="0" dirty="0">
                <a:effectLst/>
                <a:latin typeface="Times New Roman" panose="02020603050405020304" pitchFamily="18" charset="0"/>
                <a:cs typeface="Times New Roman" panose="02020603050405020304" pitchFamily="18" charset="0"/>
              </a:rPr>
              <a:t>, I will make it my business to practice this lesson."</a:t>
            </a:r>
            <a:endParaRPr lang="en-MY" altLang="zh-CN" sz="2400" b="0" i="0" dirty="0">
              <a:effectLst/>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endParaRPr lang="en-MY"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43944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5249FB-A3ED-402A-AC1A-06DDCD63F174}"/>
              </a:ext>
            </a:extLst>
          </p:cNvPr>
          <p:cNvSpPr>
            <a:spLocks noGrp="1"/>
          </p:cNvSpPr>
          <p:nvPr>
            <p:ph idx="1"/>
          </p:nvPr>
        </p:nvSpPr>
        <p:spPr>
          <a:xfrm>
            <a:off x="1066800" y="847898"/>
            <a:ext cx="10058400" cy="5187142"/>
          </a:xfrm>
        </p:spPr>
        <p:txBody>
          <a:bodyPr>
            <a:normAutofit lnSpcReduction="10000"/>
          </a:bodyPr>
          <a:lstStyle/>
          <a:p>
            <a:pPr marL="0" indent="0">
              <a:buNone/>
            </a:pPr>
            <a:r>
              <a:rPr lang="en-US" altLang="zh-CN" dirty="0">
                <a:latin typeface="Times New Roman" panose="02020603050405020304" pitchFamily="18" charset="0"/>
                <a:cs typeface="Times New Roman" panose="02020603050405020304" pitchFamily="18" charset="0"/>
              </a:rPr>
              <a:t>Here come to my second topic of my presentation which is regarding to </a:t>
            </a:r>
            <a:r>
              <a:rPr lang="en-MY" b="0" i="0" dirty="0">
                <a:effectLst/>
                <a:latin typeface="Times New Roman" panose="02020603050405020304" pitchFamily="18" charset="0"/>
                <a:cs typeface="Times New Roman" panose="02020603050405020304" pitchFamily="18" charset="0"/>
              </a:rPr>
              <a:t>Zhong Gong. Zhong Gong is one student of Master Kong. He also ask Master the same question as Yan  </a:t>
            </a:r>
            <a:r>
              <a:rPr lang="en-US" altLang="zh-CN" b="0" i="0" dirty="0">
                <a:effectLst/>
                <a:latin typeface="Times New Roman" panose="02020603050405020304" pitchFamily="18" charset="0"/>
                <a:cs typeface="Times New Roman" panose="02020603050405020304" pitchFamily="18" charset="0"/>
              </a:rPr>
              <a:t>Yuan but Master has answer him  in different way. </a:t>
            </a:r>
            <a:r>
              <a:rPr lang="en-US" altLang="zh-CN" dirty="0">
                <a:latin typeface="Times New Roman" panose="02020603050405020304" pitchFamily="18" charset="0"/>
                <a:cs typeface="Times New Roman" panose="02020603050405020304" pitchFamily="18" charset="0"/>
              </a:rPr>
              <a:t>Lets we look into this topic.</a:t>
            </a:r>
          </a:p>
          <a:p>
            <a:pPr marL="0" indent="0">
              <a:buNone/>
            </a:pPr>
            <a:r>
              <a:rPr lang="zh-TW" altLang="en-US" b="0" i="0" dirty="0">
                <a:effectLst/>
                <a:latin typeface="Times New Roman" panose="02020603050405020304" pitchFamily="18" charset="0"/>
                <a:ea typeface="楷体" panose="02010609060101010101" pitchFamily="49" charset="-122"/>
                <a:cs typeface="Times New Roman" panose="02020603050405020304" pitchFamily="18" charset="0"/>
              </a:rPr>
              <a:t>仲弓問仁</a:t>
            </a:r>
            <a:r>
              <a:rPr lang="en-US" altLang="zh-TW" b="0" i="0" dirty="0">
                <a:effectLst/>
                <a:latin typeface="Times New Roman" panose="02020603050405020304" pitchFamily="18" charset="0"/>
                <a:ea typeface="楷体" panose="02010609060101010101" pitchFamily="49" charset="-122"/>
                <a:cs typeface="Times New Roman" panose="02020603050405020304" pitchFamily="18" charset="0"/>
              </a:rPr>
              <a:t> </a:t>
            </a:r>
            <a:r>
              <a:rPr lang="en-MY" b="0" i="0" dirty="0">
                <a:effectLst/>
                <a:latin typeface="Times New Roman" panose="02020603050405020304" pitchFamily="18" charset="0"/>
                <a:cs typeface="Times New Roman" panose="02020603050405020304" pitchFamily="18" charset="0"/>
              </a:rPr>
              <a:t>Zhong Gong asked about perfect virtue.  </a:t>
            </a:r>
          </a:p>
          <a:p>
            <a:pPr marL="0" indent="0">
              <a:buNone/>
            </a:pPr>
            <a:r>
              <a:rPr lang="zh-TW" altLang="en-US" b="0" i="0" dirty="0">
                <a:effectLst/>
                <a:latin typeface="Times New Roman" panose="02020603050405020304" pitchFamily="18" charset="0"/>
                <a:ea typeface="楷体" panose="02010609060101010101" pitchFamily="49" charset="-122"/>
                <a:cs typeface="Times New Roman" panose="02020603050405020304" pitchFamily="18" charset="0"/>
              </a:rPr>
              <a:t>子曰：「出門如見大賓，使民如承大祭。</a:t>
            </a:r>
            <a:r>
              <a:rPr lang="en-MY" altLang="zh-TW" b="0" i="0" dirty="0">
                <a:effectLst/>
                <a:latin typeface="Times New Roman" panose="02020603050405020304" pitchFamily="18" charset="0"/>
                <a:ea typeface="楷体" panose="02010609060101010101" pitchFamily="49" charset="-122"/>
                <a:cs typeface="Times New Roman" panose="02020603050405020304" pitchFamily="18" charset="0"/>
              </a:rPr>
              <a:t>T</a:t>
            </a:r>
            <a:r>
              <a:rPr lang="en-MY" b="0" i="0" dirty="0">
                <a:effectLst/>
                <a:latin typeface="Times New Roman" panose="02020603050405020304" pitchFamily="18" charset="0"/>
                <a:cs typeface="Times New Roman" panose="02020603050405020304" pitchFamily="18" charset="0"/>
              </a:rPr>
              <a:t>he Master said, "It is, when you go abroad, to behave to every one as if you were receiving a great guest; to employ the people as if you were assisting at a great sacrifice. Which means when we went out and meet others we have to respect each others like meeting ours great guest. </a:t>
            </a:r>
            <a:r>
              <a:rPr lang="en-US" altLang="zh-CN" b="0" i="0" dirty="0">
                <a:effectLst/>
                <a:latin typeface="Times New Roman" panose="02020603050405020304" pitchFamily="18" charset="0"/>
                <a:cs typeface="Times New Roman" panose="02020603050405020304" pitchFamily="18" charset="0"/>
              </a:rPr>
              <a:t>Treat employee  as assisting  a great sacrifice which means we have to treat  employees with sincerity . So given respect to others and treat others with sincere is als</a:t>
            </a:r>
            <a:r>
              <a:rPr lang="en-US" altLang="zh-CN" dirty="0">
                <a:latin typeface="Times New Roman" panose="02020603050405020304" pitchFamily="18" charset="0"/>
                <a:cs typeface="Times New Roman" panose="02020603050405020304" pitchFamily="18" charset="0"/>
              </a:rPr>
              <a:t>o can been say as benevolence. </a:t>
            </a:r>
          </a:p>
          <a:p>
            <a:pPr marL="0" indent="0">
              <a:buNone/>
            </a:pPr>
            <a:r>
              <a:rPr lang="zh-TW" altLang="en-US" b="0" i="0" dirty="0">
                <a:effectLst/>
                <a:latin typeface="Times New Roman" panose="02020603050405020304" pitchFamily="18" charset="0"/>
                <a:ea typeface="楷体" panose="02010609060101010101" pitchFamily="49" charset="-122"/>
                <a:cs typeface="Times New Roman" panose="02020603050405020304" pitchFamily="18" charset="0"/>
              </a:rPr>
              <a:t>己所不欲，勿施於人。</a:t>
            </a:r>
            <a:r>
              <a:rPr lang="en-MY" altLang="zh-TW" dirty="0">
                <a:latin typeface="Times New Roman" panose="02020603050405020304" pitchFamily="18" charset="0"/>
                <a:ea typeface="楷体" panose="02010609060101010101" pitchFamily="49" charset="-122"/>
                <a:cs typeface="Times New Roman" panose="02020603050405020304" pitchFamily="18" charset="0"/>
              </a:rPr>
              <a:t>From James </a:t>
            </a:r>
            <a:r>
              <a:rPr lang="en-MY" altLang="zh-TW" dirty="0" err="1">
                <a:latin typeface="Times New Roman" panose="02020603050405020304" pitchFamily="18" charset="0"/>
                <a:ea typeface="楷体" panose="02010609060101010101" pitchFamily="49" charset="-122"/>
                <a:cs typeface="Times New Roman" panose="02020603050405020304" pitchFamily="18" charset="0"/>
              </a:rPr>
              <a:t>Legge</a:t>
            </a:r>
            <a:r>
              <a:rPr lang="en-MY" altLang="zh-TW" dirty="0">
                <a:latin typeface="Times New Roman" panose="02020603050405020304" pitchFamily="18" charset="0"/>
                <a:ea typeface="楷体" panose="02010609060101010101" pitchFamily="49" charset="-122"/>
                <a:cs typeface="Times New Roman" panose="02020603050405020304" pitchFamily="18" charset="0"/>
              </a:rPr>
              <a:t> translate is </a:t>
            </a:r>
            <a:r>
              <a:rPr lang="en-MY" b="0" i="0" dirty="0">
                <a:effectLst/>
                <a:latin typeface="Times New Roman" panose="02020603050405020304" pitchFamily="18" charset="0"/>
                <a:cs typeface="Times New Roman" panose="02020603050405020304" pitchFamily="18" charset="0"/>
              </a:rPr>
              <a:t>not to do to others as you would not wish done to yourself. This is the matter of forgiveness. Since we do not like what </a:t>
            </a:r>
            <a:r>
              <a:rPr lang="en-MY" dirty="0">
                <a:latin typeface="Times New Roman" panose="02020603050405020304" pitchFamily="18" charset="0"/>
                <a:cs typeface="Times New Roman" panose="02020603050405020304" pitchFamily="18" charset="0"/>
              </a:rPr>
              <a:t>others done so we will not make revenge to others. Given forgiveness is one of the benevolence as well.</a:t>
            </a:r>
          </a:p>
          <a:p>
            <a:pPr marL="0" indent="0">
              <a:buNone/>
            </a:pPr>
            <a:r>
              <a:rPr lang="zh-TW" altLang="en-US" b="0" i="0" dirty="0">
                <a:effectLst/>
                <a:latin typeface="Times New Roman" panose="02020603050405020304" pitchFamily="18" charset="0"/>
                <a:ea typeface="楷体" panose="02010609060101010101" pitchFamily="49" charset="-122"/>
                <a:cs typeface="Times New Roman" panose="02020603050405020304" pitchFamily="18" charset="0"/>
              </a:rPr>
              <a:t>在邦無怨，在家無怨。</a:t>
            </a:r>
            <a:r>
              <a:rPr lang="en-MY" altLang="zh-TW" b="0" i="0" dirty="0">
                <a:effectLst/>
                <a:latin typeface="Times New Roman" panose="02020603050405020304" pitchFamily="18" charset="0"/>
                <a:ea typeface="楷体" panose="02010609060101010101" pitchFamily="49" charset="-122"/>
                <a:cs typeface="Times New Roman" panose="02020603050405020304" pitchFamily="18" charset="0"/>
              </a:rPr>
              <a:t>In James </a:t>
            </a:r>
            <a:r>
              <a:rPr lang="en-MY" altLang="zh-TW" b="0" i="0" dirty="0" err="1">
                <a:effectLst/>
                <a:latin typeface="Times New Roman" panose="02020603050405020304" pitchFamily="18" charset="0"/>
                <a:ea typeface="楷体" panose="02010609060101010101" pitchFamily="49" charset="-122"/>
                <a:cs typeface="Times New Roman" panose="02020603050405020304" pitchFamily="18" charset="0"/>
              </a:rPr>
              <a:t>Legge</a:t>
            </a:r>
            <a:r>
              <a:rPr lang="en-MY" altLang="zh-TW" b="0" i="0" dirty="0">
                <a:effectLst/>
                <a:latin typeface="Times New Roman" panose="02020603050405020304" pitchFamily="18" charset="0"/>
                <a:ea typeface="楷体" panose="02010609060101010101" pitchFamily="49" charset="-122"/>
                <a:cs typeface="Times New Roman" panose="02020603050405020304" pitchFamily="18" charset="0"/>
              </a:rPr>
              <a:t> </a:t>
            </a:r>
            <a:r>
              <a:rPr lang="en-US" altLang="zh-CN" b="0" i="0" dirty="0">
                <a:effectLst/>
                <a:latin typeface="Times New Roman" panose="02020603050405020304" pitchFamily="18" charset="0"/>
                <a:ea typeface="楷体" panose="02010609060101010101" pitchFamily="49" charset="-122"/>
                <a:cs typeface="Times New Roman" panose="02020603050405020304" pitchFamily="18" charset="0"/>
              </a:rPr>
              <a:t>translate is </a:t>
            </a:r>
            <a:r>
              <a:rPr lang="en-MY" sz="1800" b="0" i="0" dirty="0">
                <a:effectLst/>
                <a:latin typeface="Times New Roman" panose="02020603050405020304" pitchFamily="18" charset="0"/>
                <a:cs typeface="Times New Roman" panose="02020603050405020304" pitchFamily="18" charset="0"/>
              </a:rPr>
              <a:t>to have no murmuring against you in the country, and none in the family.  </a:t>
            </a:r>
            <a:r>
              <a:rPr lang="en-MY" dirty="0">
                <a:latin typeface="Times New Roman" panose="02020603050405020304" pitchFamily="18" charset="0"/>
                <a:cs typeface="Times New Roman" panose="02020603050405020304" pitchFamily="18" charset="0"/>
              </a:rPr>
              <a:t>Means people with benevolence will lets others willing happy wherever they at, will not get others to blame  wherever they at.</a:t>
            </a:r>
            <a:endParaRPr lang="en-MY" b="0" i="0" dirty="0">
              <a:effectLst/>
              <a:latin typeface="Times New Roman" panose="02020603050405020304" pitchFamily="18" charset="0"/>
              <a:cs typeface="Times New Roman" panose="02020603050405020304" pitchFamily="18" charset="0"/>
            </a:endParaRPr>
          </a:p>
          <a:p>
            <a:pPr marL="0" indent="0">
              <a:buNone/>
            </a:pPr>
            <a:r>
              <a:rPr lang="zh-TW" altLang="en-US" b="0" i="0" dirty="0">
                <a:effectLst/>
                <a:latin typeface="Times New Roman" panose="02020603050405020304" pitchFamily="18" charset="0"/>
                <a:ea typeface="楷体" panose="02010609060101010101" pitchFamily="49" charset="-122"/>
                <a:cs typeface="Times New Roman" panose="02020603050405020304" pitchFamily="18" charset="0"/>
              </a:rPr>
              <a:t>仲弓曰：「雍雖不敏，請事斯語矣。」 </a:t>
            </a:r>
            <a:r>
              <a:rPr lang="en-MY" b="0" i="0" dirty="0">
                <a:effectLst/>
                <a:latin typeface="Times New Roman" panose="02020603050405020304" pitchFamily="18" charset="0"/>
                <a:ea typeface="楷体" panose="02010609060101010101" pitchFamily="49" charset="-122"/>
                <a:cs typeface="Times New Roman" panose="02020603050405020304" pitchFamily="18" charset="0"/>
              </a:rPr>
              <a:t>Zhong Gong said, "Though I am deficient in intelligence and </a:t>
            </a:r>
            <a:r>
              <a:rPr lang="en-MY" b="0" i="0" dirty="0" err="1">
                <a:effectLst/>
                <a:latin typeface="Times New Roman" panose="02020603050405020304" pitchFamily="18" charset="0"/>
                <a:ea typeface="楷体" panose="02010609060101010101" pitchFamily="49" charset="-122"/>
                <a:cs typeface="Times New Roman" panose="02020603050405020304" pitchFamily="18" charset="0"/>
              </a:rPr>
              <a:t>vigor</a:t>
            </a:r>
            <a:r>
              <a:rPr lang="en-MY" b="0" i="0" dirty="0">
                <a:effectLst/>
                <a:latin typeface="Times New Roman" panose="02020603050405020304" pitchFamily="18" charset="0"/>
                <a:ea typeface="楷体" panose="02010609060101010101" pitchFamily="49" charset="-122"/>
                <a:cs typeface="Times New Roman" panose="02020603050405020304" pitchFamily="18" charset="0"/>
              </a:rPr>
              <a:t>, I will make it my business to practice this lesson.</a:t>
            </a:r>
            <a:endParaRPr lang="en-MY" dirty="0">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endParaRPr lang="en-MY" dirty="0">
              <a:latin typeface="Times New Roman" panose="02020603050405020304" pitchFamily="18" charset="0"/>
              <a:cs typeface="Times New Roman" panose="02020603050405020304" pitchFamily="18" charset="0"/>
            </a:endParaRPr>
          </a:p>
          <a:p>
            <a:pPr marL="0" indent="0">
              <a:buNone/>
            </a:pPr>
            <a:endParaRPr lang="en-US" altLang="zh-CN" b="0" i="0" dirty="0">
              <a:effectLst/>
              <a:latin typeface="Times New Roman" panose="02020603050405020304" pitchFamily="18" charset="0"/>
              <a:cs typeface="Times New Roman" panose="02020603050405020304" pitchFamily="18" charset="0"/>
            </a:endParaRPr>
          </a:p>
          <a:p>
            <a:pPr marL="0" indent="0">
              <a:buNone/>
            </a:pPr>
            <a:endParaRPr lang="en-MY"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15342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FB291F-4821-4519-9C5E-5B3174D483DB}"/>
              </a:ext>
            </a:extLst>
          </p:cNvPr>
          <p:cNvSpPr>
            <a:spLocks noGrp="1"/>
          </p:cNvSpPr>
          <p:nvPr>
            <p:ph idx="1"/>
          </p:nvPr>
        </p:nvSpPr>
        <p:spPr>
          <a:xfrm>
            <a:off x="1066800" y="947651"/>
            <a:ext cx="10058400" cy="5087389"/>
          </a:xfrm>
        </p:spPr>
        <p:txBody>
          <a:bodyPr/>
          <a:lstStyle/>
          <a:p>
            <a:pPr marL="0" indent="0">
              <a:buNone/>
            </a:pPr>
            <a:r>
              <a:rPr lang="en-MY" dirty="0">
                <a:latin typeface="Times New Roman" panose="02020603050405020304" pitchFamily="18" charset="0"/>
                <a:cs typeface="Times New Roman" panose="02020603050405020304" pitchFamily="18" charset="0"/>
              </a:rPr>
              <a:t>In the conclusion, lets look into the Chinese words of benevolence (</a:t>
            </a:r>
            <a:r>
              <a:rPr lang="zh-CN" altLang="en-US" dirty="0">
                <a:latin typeface="Times New Roman" panose="02020603050405020304" pitchFamily="18" charset="0"/>
                <a:cs typeface="Times New Roman" panose="02020603050405020304" pitchFamily="18" charset="0"/>
              </a:rPr>
              <a:t>仁</a:t>
            </a:r>
            <a:r>
              <a:rPr lang="en-MY" altLang="zh-CN" dirty="0">
                <a:latin typeface="Times New Roman" panose="02020603050405020304" pitchFamily="18" charset="0"/>
                <a:cs typeface="Times New Roman" panose="02020603050405020304" pitchFamily="18" charset="0"/>
              </a:rPr>
              <a:t>), which content of two person which means this is how to behave in  relationship between family member and society. This is a reaction from innermost being not from outsider. </a:t>
            </a:r>
          </a:p>
          <a:p>
            <a:pPr marL="0" indent="0">
              <a:buNone/>
            </a:pPr>
            <a:r>
              <a:rPr lang="en-MY" dirty="0">
                <a:latin typeface="Times New Roman" panose="02020603050405020304" pitchFamily="18" charset="0"/>
                <a:cs typeface="Times New Roman" panose="02020603050405020304" pitchFamily="18" charset="0"/>
              </a:rPr>
              <a:t>From these two topic we can see the wisdom of Master Kong, he teach his student in line with their ability. For Yan Yuan is base on cultivate one’s moral character which is self-denial, sincere and respect. While for Zhong Gong is forgiveness.</a:t>
            </a:r>
          </a:p>
          <a:p>
            <a:pPr marL="0" indent="0">
              <a:buNone/>
            </a:pPr>
            <a:endParaRPr lang="en-MY"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80855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26D9F-54A9-4D99-8063-CFBAE1CF3D01}"/>
              </a:ext>
            </a:extLst>
          </p:cNvPr>
          <p:cNvSpPr>
            <a:spLocks noGrp="1"/>
          </p:cNvSpPr>
          <p:nvPr>
            <p:ph type="title"/>
          </p:nvPr>
        </p:nvSpPr>
        <p:spPr/>
        <p:txBody>
          <a:bodyPr/>
          <a:lstStyle/>
          <a:p>
            <a:endParaRPr lang="en-MY"/>
          </a:p>
        </p:txBody>
      </p:sp>
      <p:sp>
        <p:nvSpPr>
          <p:cNvPr id="3" name="Content Placeholder 2">
            <a:extLst>
              <a:ext uri="{FF2B5EF4-FFF2-40B4-BE49-F238E27FC236}">
                <a16:creationId xmlns:a16="http://schemas.microsoft.com/office/drawing/2014/main" id="{1B2CB4FD-3AB8-4C09-8ED8-B6888CDFF1F7}"/>
              </a:ext>
            </a:extLst>
          </p:cNvPr>
          <p:cNvSpPr>
            <a:spLocks noGrp="1"/>
          </p:cNvSpPr>
          <p:nvPr>
            <p:ph idx="1"/>
          </p:nvPr>
        </p:nvSpPr>
        <p:spPr/>
        <p:txBody>
          <a:bodyPr/>
          <a:lstStyle/>
          <a:p>
            <a:endParaRPr lang="en-MY"/>
          </a:p>
        </p:txBody>
      </p:sp>
    </p:spTree>
    <p:extLst>
      <p:ext uri="{BB962C8B-B14F-4D97-AF65-F5344CB8AC3E}">
        <p14:creationId xmlns:p14="http://schemas.microsoft.com/office/powerpoint/2010/main" val="21796178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947</TotalTime>
  <Words>2830</Words>
  <Application>Microsoft Office PowerPoint</Application>
  <PresentationFormat>Widescreen</PresentationFormat>
  <Paragraphs>117</Paragraphs>
  <Slides>30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楷体</vt:lpstr>
      <vt:lpstr>Arial</vt:lpstr>
      <vt:lpstr>Calibri</vt:lpstr>
      <vt:lpstr>Century Gothic</vt:lpstr>
      <vt:lpstr>Times New Roman</vt:lpstr>
      <vt:lpstr>Wingdings</vt:lpstr>
      <vt:lpstr>Savon</vt:lpstr>
      <vt:lpstr>論語-顏淵 Analects of Confucius- yan yuan</vt:lpstr>
      <vt:lpstr>論語 Analects of Confucius</vt:lpstr>
      <vt:lpstr>Master  Kong </vt:lpstr>
      <vt:lpstr>Yan Yuan 顏淵</vt:lpstr>
      <vt:lpstr>1.顏淵問仁。子曰：“克己復禮為仁。一日克己復禮，天下歸仁焉。為政由己，而由人乎哉？” 顏淵曰：“請問其目。” 子曰：“非禮勿視，非禮勿聽，非禮勿言，非禮勿動。” 顏淵曰：“回雖不敏，請事斯語矣。”</vt:lpstr>
      <vt:lpstr>顏淵問仁</vt:lpstr>
      <vt:lpstr>子曰：克己復禮為仁</vt:lpstr>
      <vt:lpstr>一日克己復禮，天下歸仁焉</vt:lpstr>
      <vt:lpstr>為政由己，而由人乎哉</vt:lpstr>
      <vt:lpstr>顏淵曰：“請問其目。”</vt:lpstr>
      <vt:lpstr>子曰：“非禮勿視，非禮勿聽，非禮勿言，非禮勿動。”</vt:lpstr>
      <vt:lpstr>顏淵曰：“回雖不敏，請事斯語矣。”</vt:lpstr>
      <vt:lpstr>2.仲弓問仁。子曰：「出門如見大賓，使民如承大祭。己所不欲，勿施於人。在邦無怨，在家無怨。」仲弓曰：「雍雖不敏，請事斯語矣。」”</vt:lpstr>
      <vt:lpstr>仲弓問仁</vt:lpstr>
      <vt:lpstr>子曰：「出門如見大賓，使民如承大祭。</vt:lpstr>
      <vt:lpstr>己所不欲，勿施於人</vt:lpstr>
      <vt:lpstr>在邦無怨，在家無怨。</vt:lpstr>
      <vt:lpstr>仲弓曰：「雍雖不敏，請事斯語矣。」</vt:lpstr>
      <vt:lpstr>Conclusion </vt:lpstr>
      <vt:lpstr>Refences</vt:lpstr>
      <vt:lpstr>Presentation speech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論語為政第二</dc:title>
  <dc:creator>GWJ</dc:creator>
  <cp:lastModifiedBy>GWJ</cp:lastModifiedBy>
  <cp:revision>67</cp:revision>
  <dcterms:created xsi:type="dcterms:W3CDTF">2020-12-09T07:48:33Z</dcterms:created>
  <dcterms:modified xsi:type="dcterms:W3CDTF">2021-01-12T16:09:12Z</dcterms:modified>
</cp:coreProperties>
</file>