
<file path=[Content_Types].xml><?xml version="1.0" encoding="utf-8"?>
<Types xmlns="http://schemas.openxmlformats.org/package/2006/content-types">
  <Default Extension="xml" ContentType="application/xml"/>
  <Default Extension="jpeg" ContentType="image/jpeg"/>
  <Default Extension="rels" ContentType="application/vnd.openxmlformats-package.relationships+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80" r:id="rId1"/>
  </p:sldMasterIdLst>
  <p:sldIdLst>
    <p:sldId id="256" r:id="rId2"/>
    <p:sldId id="258" r:id="rId3"/>
    <p:sldId id="259" r:id="rId4"/>
    <p:sldId id="260" r:id="rId5"/>
    <p:sldId id="264" r:id="rId6"/>
    <p:sldId id="262" r:id="rId7"/>
    <p:sldId id="261" r:id="rId8"/>
    <p:sldId id="263" r:id="rId9"/>
    <p:sldId id="257"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028"/>
    <p:restoredTop sz="94640"/>
  </p:normalViewPr>
  <p:slideViewPr>
    <p:cSldViewPr snapToGrid="0" snapToObjects="1">
      <p:cViewPr>
        <p:scale>
          <a:sx n="99" d="100"/>
          <a:sy n="99" d="100"/>
        </p:scale>
        <p:origin x="-1304" y="4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1" Type="http://schemas.openxmlformats.org/officeDocument/2006/relationships/slide" Target="slides/slide10.xml"/><Relationship Id="rId12" Type="http://schemas.openxmlformats.org/officeDocument/2006/relationships/presProps" Target="presProps.xml"/><Relationship Id="rId13" Type="http://schemas.openxmlformats.org/officeDocument/2006/relationships/viewProps" Target="viewProps.xml"/><Relationship Id="rId14" Type="http://schemas.openxmlformats.org/officeDocument/2006/relationships/theme" Target="theme/theme1.xml"/><Relationship Id="rId15"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7" name="Date Placeholder 6"/>
          <p:cNvSpPr>
            <a:spLocks noGrp="1"/>
          </p:cNvSpPr>
          <p:nvPr>
            <p:ph type="dt" sz="half" idx="10"/>
          </p:nvPr>
        </p:nvSpPr>
        <p:spPr/>
        <p:txBody>
          <a:bodyPr/>
          <a:lstStyle/>
          <a:p>
            <a:fld id="{F6931AF5-7968-8B41-8C74-6434A91E8145}" type="datetimeFigureOut">
              <a:rPr lang="en-US" smtClean="0"/>
              <a:t>12/2/19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A99DF38-80A9-0E4A-95ED-2EC568126E79}" type="slidenum">
              <a:rPr lang="en-US" smtClean="0"/>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F6931AF5-7968-8B41-8C74-6434A91E8145}" type="datetimeFigureOut">
              <a:rPr lang="en-US" smtClean="0"/>
              <a:t>12/2/19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A99DF38-80A9-0E4A-95ED-2EC568126E79}"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7" name="Date Placeholder 6"/>
          <p:cNvSpPr>
            <a:spLocks noGrp="1"/>
          </p:cNvSpPr>
          <p:nvPr>
            <p:ph type="dt" sz="half" idx="10"/>
          </p:nvPr>
        </p:nvSpPr>
        <p:spPr/>
        <p:txBody>
          <a:bodyPr/>
          <a:lstStyle/>
          <a:p>
            <a:fld id="{F6931AF5-7968-8B41-8C74-6434A91E8145}" type="datetimeFigureOut">
              <a:rPr lang="en-US" smtClean="0"/>
              <a:t>12/2/19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A99DF38-80A9-0E4A-95ED-2EC568126E79}" type="slidenum">
              <a:rPr lang="en-US" smtClean="0"/>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8" name="Date Placeholder 7"/>
          <p:cNvSpPr>
            <a:spLocks noGrp="1"/>
          </p:cNvSpPr>
          <p:nvPr>
            <p:ph type="dt" sz="half" idx="10"/>
          </p:nvPr>
        </p:nvSpPr>
        <p:spPr/>
        <p:txBody>
          <a:bodyPr/>
          <a:lstStyle/>
          <a:p>
            <a:fld id="{F6931AF5-7968-8B41-8C74-6434A91E8145}" type="datetimeFigureOut">
              <a:rPr lang="en-US" smtClean="0"/>
              <a:t>12/2/19</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EA99DF38-80A9-0E4A-95ED-2EC568126E79}"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7" name="Date Placeholder 6"/>
          <p:cNvSpPr>
            <a:spLocks noGrp="1"/>
          </p:cNvSpPr>
          <p:nvPr>
            <p:ph type="dt" sz="half" idx="10"/>
          </p:nvPr>
        </p:nvSpPr>
        <p:spPr/>
        <p:txBody>
          <a:bodyPr/>
          <a:lstStyle/>
          <a:p>
            <a:fld id="{F6931AF5-7968-8B41-8C74-6434A91E8145}" type="datetimeFigureOut">
              <a:rPr lang="en-US" smtClean="0"/>
              <a:t>12/2/19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A99DF38-80A9-0E4A-95ED-2EC568126E79}" type="slidenum">
              <a:rPr lang="en-US" smtClean="0"/>
              <a:t>‹#›</a:t>
            </a:fld>
            <a:endParaRPr lang="en-US"/>
          </a:p>
        </p:txBody>
      </p:sp>
      <p:sp>
        <p:nvSpPr>
          <p:cNvPr id="10" name="Title 9"/>
          <p:cNvSpPr>
            <a:spLocks noGrp="1"/>
          </p:cNvSpPr>
          <p:nvPr>
            <p:ph type="title"/>
          </p:nvPr>
        </p:nvSpPr>
        <p:spPr/>
        <p:txBody>
          <a:bodyPr/>
          <a:lstStyle/>
          <a:p>
            <a:r>
              <a:rPr lang="en-US" smtClean="0"/>
              <a:t>Click to edit Master title style</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F6931AF5-7968-8B41-8C74-6434A91E8145}" type="datetimeFigureOut">
              <a:rPr lang="en-US" smtClean="0"/>
              <a:t>12/2/19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A99DF38-80A9-0E4A-95ED-2EC568126E79}"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6931AF5-7968-8B41-8C74-6434A91E8145}" type="datetimeFigureOut">
              <a:rPr lang="en-US" smtClean="0"/>
              <a:t>12/2/19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A99DF38-80A9-0E4A-95ED-2EC568126E79}"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9" name="Date Placeholder 8"/>
          <p:cNvSpPr>
            <a:spLocks noGrp="1"/>
          </p:cNvSpPr>
          <p:nvPr>
            <p:ph type="dt" sz="half" idx="10"/>
          </p:nvPr>
        </p:nvSpPr>
        <p:spPr/>
        <p:txBody>
          <a:bodyPr/>
          <a:lstStyle/>
          <a:p>
            <a:fld id="{F6931AF5-7968-8B41-8C74-6434A91E8145}" type="datetimeFigureOut">
              <a:rPr lang="en-US" smtClean="0"/>
              <a:t>12/2/19</a:t>
            </a:fld>
            <a:endParaRPr lang="en-US"/>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a:p>
        </p:txBody>
      </p:sp>
      <p:sp>
        <p:nvSpPr>
          <p:cNvPr id="11" name="Slide Number Placeholder 10"/>
          <p:cNvSpPr>
            <a:spLocks noGrp="1"/>
          </p:cNvSpPr>
          <p:nvPr>
            <p:ph type="sldNum" sz="quarter" idx="12"/>
          </p:nvPr>
        </p:nvSpPr>
        <p:spPr/>
        <p:txBody>
          <a:bodyPr/>
          <a:lstStyle/>
          <a:p>
            <a:fld id="{EA99DF38-80A9-0E4A-95ED-2EC568126E79}"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Drag picture to placeholder or click icon to add</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F6931AF5-7968-8B41-8C74-6434A91E8145}" type="datetimeFigureOut">
              <a:rPr lang="en-US" smtClean="0"/>
              <a:t>12/2/19</a:t>
            </a:fld>
            <a:endParaRPr lang="en-US"/>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a:p>
        </p:txBody>
      </p:sp>
      <p:sp>
        <p:nvSpPr>
          <p:cNvPr id="10" name="Slide Number Placeholder 9"/>
          <p:cNvSpPr>
            <a:spLocks noGrp="1"/>
          </p:cNvSpPr>
          <p:nvPr>
            <p:ph type="sldNum" sz="quarter" idx="12"/>
          </p:nvPr>
        </p:nvSpPr>
        <p:spPr/>
        <p:txBody>
          <a:bodyPr/>
          <a:lstStyle/>
          <a:p>
            <a:fld id="{EA99DF38-80A9-0E4A-95ED-2EC568126E79}"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F6931AF5-7968-8B41-8C74-6434A91E8145}" type="datetimeFigureOut">
              <a:rPr lang="en-US" smtClean="0"/>
              <a:t>12/2/19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A99DF38-80A9-0E4A-95ED-2EC568126E79}"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F6931AF5-7968-8B41-8C74-6434A91E8145}" type="datetimeFigureOut">
              <a:rPr lang="en-US" smtClean="0"/>
              <a:t>12/2/19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A99DF38-80A9-0E4A-95ED-2EC568126E79}"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F6931AF5-7968-8B41-8C74-6434A91E8145}" type="datetimeFigureOut">
              <a:rPr lang="en-US" smtClean="0"/>
              <a:t>12/2/19</a:t>
            </a:fld>
            <a:endParaRPr lang="en-US"/>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EA99DF38-80A9-0E4A-95ED-2EC568126E79}" type="slidenum">
              <a:rPr lang="en-US" smtClean="0"/>
              <a:t>‹#›</a:t>
            </a:fld>
            <a:endParaRPr lang="en-US"/>
          </a:p>
        </p:txBody>
      </p:sp>
    </p:spTree>
    <p:extLst>
      <p:ext uri="{BB962C8B-B14F-4D97-AF65-F5344CB8AC3E}">
        <p14:creationId xmlns:p14="http://schemas.microsoft.com/office/powerpoint/2010/main" val="1111681246"/>
      </p:ext>
    </p:extLst>
  </p:cSld>
  <p:clrMap bg1="lt1" tx1="dk1" bg2="lt2" tx2="dk2" accent1="accent1" accent2="accent2" accent3="accent3" accent4="accent4" accent5="accent5" accent6="accent6" hlink="hlink" folHlink="folHlink"/>
  <p:sldLayoutIdLst>
    <p:sldLayoutId id="2147483781" r:id="rId1"/>
    <p:sldLayoutId id="2147483782" r:id="rId2"/>
    <p:sldLayoutId id="2147483783" r:id="rId3"/>
    <p:sldLayoutId id="2147483784" r:id="rId4"/>
    <p:sldLayoutId id="2147483785" r:id="rId5"/>
    <p:sldLayoutId id="2147483786" r:id="rId6"/>
    <p:sldLayoutId id="2147483787" r:id="rId7"/>
    <p:sldLayoutId id="2147483788" r:id="rId8"/>
    <p:sldLayoutId id="2147483789" r:id="rId9"/>
    <p:sldLayoutId id="2147483790" r:id="rId10"/>
    <p:sldLayoutId id="2147483791" r:id="rId11"/>
  </p:sldLayoutIdLst>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tiff"/></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US" dirty="0" smtClean="0"/>
              <a:t>Finnish Curriculum vs British Curriculum</a:t>
            </a:r>
            <a:endParaRPr lang="en-US" dirty="0"/>
          </a:p>
        </p:txBody>
      </p:sp>
      <p:sp>
        <p:nvSpPr>
          <p:cNvPr id="3" name="Subtitle 2"/>
          <p:cNvSpPr>
            <a:spLocks noGrp="1"/>
          </p:cNvSpPr>
          <p:nvPr>
            <p:ph type="subTitle" idx="1"/>
          </p:nvPr>
        </p:nvSpPr>
        <p:spPr/>
        <p:txBody>
          <a:bodyPr/>
          <a:lstStyle/>
          <a:p>
            <a:r>
              <a:rPr lang="en-US" dirty="0" smtClean="0"/>
              <a:t>Darcey Jones 1702834</a:t>
            </a:r>
            <a:endParaRPr lang="en-US" dirty="0"/>
          </a:p>
        </p:txBody>
      </p:sp>
    </p:spTree>
    <p:extLst>
      <p:ext uri="{BB962C8B-B14F-4D97-AF65-F5344CB8AC3E}">
        <p14:creationId xmlns:p14="http://schemas.microsoft.com/office/powerpoint/2010/main" val="5516859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introduction</a:t>
            </a:r>
            <a:endParaRPr lang="en-US" dirty="0"/>
          </a:p>
        </p:txBody>
      </p:sp>
      <p:sp>
        <p:nvSpPr>
          <p:cNvPr id="3" name="Content Placeholder 2"/>
          <p:cNvSpPr>
            <a:spLocks noGrp="1"/>
          </p:cNvSpPr>
          <p:nvPr>
            <p:ph idx="1"/>
          </p:nvPr>
        </p:nvSpPr>
        <p:spPr/>
        <p:txBody>
          <a:bodyPr/>
          <a:lstStyle/>
          <a:p>
            <a:r>
              <a:rPr lang="en-US" dirty="0" smtClean="0"/>
              <a:t>Finland </a:t>
            </a:r>
            <a:r>
              <a:rPr lang="en-US" dirty="0" smtClean="0"/>
              <a:t>curriculum vs UK National curriculum.</a:t>
            </a:r>
          </a:p>
          <a:p>
            <a:r>
              <a:rPr lang="en-US" dirty="0" smtClean="0"/>
              <a:t>Lessons and content taught within an education setting such as school, higher education and other teaching </a:t>
            </a:r>
            <a:r>
              <a:rPr lang="en-US" dirty="0" err="1" smtClean="0"/>
              <a:t>programmes</a:t>
            </a:r>
            <a:r>
              <a:rPr lang="en-US" dirty="0" smtClean="0"/>
              <a:t>. (Great school partnership, 2014).</a:t>
            </a:r>
          </a:p>
          <a:p>
            <a:r>
              <a:rPr lang="en-US" dirty="0" err="1" smtClean="0"/>
              <a:t>Sahlberg</a:t>
            </a:r>
            <a:r>
              <a:rPr lang="en-US" dirty="0" smtClean="0"/>
              <a:t> (2006) stated that the secondary education in Finland is an international asset and explains all the ways in which they are achieving these levels of overall success. </a:t>
            </a:r>
          </a:p>
          <a:p>
            <a:r>
              <a:rPr lang="en-US" dirty="0" smtClean="0"/>
              <a:t>Can you compare one country’s curriculum with another and if so, can you mirror educational strategies and expect the same outcomes?</a:t>
            </a:r>
          </a:p>
          <a:p>
            <a:endParaRPr lang="en-US" dirty="0" smtClean="0"/>
          </a:p>
          <a:p>
            <a:endParaRPr lang="en-US" dirty="0"/>
          </a:p>
        </p:txBody>
      </p:sp>
    </p:spTree>
    <p:extLst>
      <p:ext uri="{BB962C8B-B14F-4D97-AF65-F5344CB8AC3E}">
        <p14:creationId xmlns:p14="http://schemas.microsoft.com/office/powerpoint/2010/main" val="17716712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Finland curriculum</a:t>
            </a:r>
            <a:endParaRPr lang="en-US" dirty="0"/>
          </a:p>
        </p:txBody>
      </p:sp>
      <p:sp>
        <p:nvSpPr>
          <p:cNvPr id="3" name="Content Placeholder 2"/>
          <p:cNvSpPr>
            <a:spLocks noGrp="1"/>
          </p:cNvSpPr>
          <p:nvPr>
            <p:ph idx="1"/>
          </p:nvPr>
        </p:nvSpPr>
        <p:spPr/>
        <p:txBody>
          <a:bodyPr>
            <a:normAutofit fontScale="85000" lnSpcReduction="20000"/>
          </a:bodyPr>
          <a:lstStyle/>
          <a:p>
            <a:r>
              <a:rPr lang="en-US" dirty="0" err="1" smtClean="0"/>
              <a:t>Sahlberg</a:t>
            </a:r>
            <a:r>
              <a:rPr lang="en-US" dirty="0" smtClean="0"/>
              <a:t> (2006) believes that part of the reason for a successful secondary education system is due to their ability to look at the long term outcomes, improve quality of primary education, implement early intervention including counselling and guidance for all children, planning for smooth transitioning into secondary education and finally by allowing for learning from each other. </a:t>
            </a:r>
          </a:p>
          <a:p>
            <a:r>
              <a:rPr lang="en-US" dirty="0" smtClean="0"/>
              <a:t>He says how Finland highlights the importance of improving secondary education quality through appropriate policies, leadership, professionalism, trust as well as accountability, trust and intelligence. </a:t>
            </a:r>
            <a:endParaRPr lang="en-US" dirty="0" smtClean="0"/>
          </a:p>
          <a:p>
            <a:r>
              <a:rPr lang="en-US" dirty="0" err="1" smtClean="0"/>
              <a:t>Kangasharju</a:t>
            </a:r>
            <a:r>
              <a:rPr lang="en-US" dirty="0" smtClean="0"/>
              <a:t> and </a:t>
            </a:r>
            <a:r>
              <a:rPr lang="en-US" dirty="0" err="1" smtClean="0"/>
              <a:t>Pekkala</a:t>
            </a:r>
            <a:r>
              <a:rPr lang="en-US" dirty="0" smtClean="0"/>
              <a:t> (2002), say how Finland education proves successful for those to go on to run their own business and wish to work for themselves.</a:t>
            </a:r>
          </a:p>
          <a:p>
            <a:r>
              <a:rPr lang="en-US" dirty="0" smtClean="0"/>
              <a:t>A Star Future (2019), explain that although Finland is thought to have one of the best educational systems in the world, this does have its downfalls, including greater difficulty achieving acceptance in Finnish universities. </a:t>
            </a:r>
            <a:endParaRPr lang="en-US" dirty="0"/>
          </a:p>
        </p:txBody>
      </p:sp>
    </p:spTree>
    <p:extLst>
      <p:ext uri="{BB962C8B-B14F-4D97-AF65-F5344CB8AC3E}">
        <p14:creationId xmlns:p14="http://schemas.microsoft.com/office/powerpoint/2010/main" val="16183196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UK curriculum</a:t>
            </a:r>
            <a:endParaRPr lang="en-US" dirty="0"/>
          </a:p>
        </p:txBody>
      </p:sp>
      <p:sp>
        <p:nvSpPr>
          <p:cNvPr id="3" name="Content Placeholder 2"/>
          <p:cNvSpPr>
            <a:spLocks noGrp="1"/>
          </p:cNvSpPr>
          <p:nvPr>
            <p:ph idx="1"/>
          </p:nvPr>
        </p:nvSpPr>
        <p:spPr>
          <a:xfrm>
            <a:off x="2231136" y="2638044"/>
            <a:ext cx="7729728" cy="3814271"/>
          </a:xfrm>
        </p:spPr>
        <p:txBody>
          <a:bodyPr>
            <a:normAutofit lnSpcReduction="10000"/>
          </a:bodyPr>
          <a:lstStyle/>
          <a:p>
            <a:r>
              <a:rPr lang="en-US" dirty="0" smtClean="0"/>
              <a:t>The UK have various different types of schooling (</a:t>
            </a:r>
            <a:r>
              <a:rPr lang="en-US" dirty="0" err="1" smtClean="0"/>
              <a:t>theschoolrun</a:t>
            </a:r>
            <a:r>
              <a:rPr lang="en-US" dirty="0" smtClean="0"/>
              <a:t>, 2019), including community schools, foundation and voluntary schools</a:t>
            </a:r>
            <a:r>
              <a:rPr lang="en-US" dirty="0"/>
              <a:t> </a:t>
            </a:r>
            <a:r>
              <a:rPr lang="en-US" dirty="0" smtClean="0"/>
              <a:t>and</a:t>
            </a:r>
            <a:r>
              <a:rPr lang="en-US" dirty="0" smtClean="0"/>
              <a:t> faith schools, all of which follow the national curriculum but have differences within how they run. </a:t>
            </a:r>
          </a:p>
          <a:p>
            <a:r>
              <a:rPr lang="en-US" dirty="0" err="1" smtClean="0"/>
              <a:t>Sahlberg</a:t>
            </a:r>
            <a:r>
              <a:rPr lang="en-US" dirty="0" smtClean="0"/>
              <a:t> (2015), discusses the importance of education for the UK in comparison to Finland, he believes that education is of more importance to the British politicians and </a:t>
            </a:r>
            <a:r>
              <a:rPr lang="en-US" dirty="0" err="1" smtClean="0"/>
              <a:t>policymakes</a:t>
            </a:r>
            <a:r>
              <a:rPr lang="en-US" dirty="0" smtClean="0"/>
              <a:t> than is does to Finland. He backs this by explaining that education is discussed in at least two main parties who want to improve and work on the British education, however in Finland, education is not high on political agenda and is not mention by their political parties. It is due to this that be suggests comparing the UK curriculum to the Finnish curriculum should be avoided as the UK may end up copying myths to success or implementing Finnish strategies that will not work as well in another country as it is suited to them specifically.</a:t>
            </a:r>
            <a:endParaRPr lang="en-US" dirty="0" smtClean="0"/>
          </a:p>
          <a:p>
            <a:endParaRPr lang="en-US" dirty="0"/>
          </a:p>
        </p:txBody>
      </p:sp>
    </p:spTree>
    <p:extLst>
      <p:ext uri="{BB962C8B-B14F-4D97-AF65-F5344CB8AC3E}">
        <p14:creationId xmlns:p14="http://schemas.microsoft.com/office/powerpoint/2010/main" val="12180691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comparison</a:t>
            </a:r>
            <a:endParaRPr lang="en-US" dirty="0"/>
          </a:p>
        </p:txBody>
      </p:sp>
      <p:sp>
        <p:nvSpPr>
          <p:cNvPr id="3" name="Content Placeholder 2"/>
          <p:cNvSpPr>
            <a:spLocks noGrp="1"/>
          </p:cNvSpPr>
          <p:nvPr>
            <p:ph idx="1"/>
          </p:nvPr>
        </p:nvSpPr>
        <p:spPr>
          <a:xfrm>
            <a:off x="2231136" y="2638044"/>
            <a:ext cx="7729728" cy="3917302"/>
          </a:xfrm>
        </p:spPr>
        <p:txBody>
          <a:bodyPr>
            <a:normAutofit fontScale="85000" lnSpcReduction="20000"/>
          </a:bodyPr>
          <a:lstStyle/>
          <a:p>
            <a:r>
              <a:rPr lang="en-US" dirty="0" smtClean="0"/>
              <a:t>Webb et al (2007) suggest that one main composer that explains why Finland have higher success rates than the UK is due to the outlook and aims of teaching. They say how in the UK, main adjectives are fueled by standards and ‘commercialized professionalism’ whereas Finland focus on teaching empowerment which comes with more passion and understanding for learning.</a:t>
            </a:r>
          </a:p>
          <a:p>
            <a:r>
              <a:rPr lang="en-US" dirty="0" smtClean="0"/>
              <a:t>Finland compulsory age for education is 7 years </a:t>
            </a:r>
            <a:r>
              <a:rPr lang="mr-IN" dirty="0" smtClean="0"/>
              <a:t>–</a:t>
            </a:r>
            <a:r>
              <a:rPr lang="en-US" dirty="0" smtClean="0"/>
              <a:t> 16 years (</a:t>
            </a:r>
            <a:r>
              <a:rPr lang="en-US" dirty="0" err="1" smtClean="0"/>
              <a:t>Rinne</a:t>
            </a:r>
            <a:r>
              <a:rPr lang="en-US" dirty="0" smtClean="0"/>
              <a:t> &amp; </a:t>
            </a:r>
            <a:r>
              <a:rPr lang="en-US" dirty="0" err="1" smtClean="0"/>
              <a:t>Jarvinen</a:t>
            </a:r>
            <a:r>
              <a:rPr lang="en-US" dirty="0" smtClean="0"/>
              <a:t>, 2010). </a:t>
            </a:r>
          </a:p>
          <a:p>
            <a:r>
              <a:rPr lang="en-US" dirty="0" smtClean="0"/>
              <a:t>UK compulsory age is 5 years </a:t>
            </a:r>
            <a:r>
              <a:rPr lang="mr-IN" dirty="0" smtClean="0"/>
              <a:t>–</a:t>
            </a:r>
            <a:r>
              <a:rPr lang="en-US" dirty="0" smtClean="0"/>
              <a:t> 16 years (</a:t>
            </a:r>
            <a:r>
              <a:rPr lang="en-US" dirty="0" err="1" smtClean="0"/>
              <a:t>Internationalstudent</a:t>
            </a:r>
            <a:r>
              <a:rPr lang="en-US" dirty="0" smtClean="0"/>
              <a:t>, 2019</a:t>
            </a:r>
            <a:r>
              <a:rPr lang="en-US" dirty="0" smtClean="0"/>
              <a:t>).</a:t>
            </a:r>
          </a:p>
          <a:p>
            <a:r>
              <a:rPr lang="en-US" dirty="0" smtClean="0"/>
              <a:t>Morgan (2014), believes Finland’s education system is something that the UK can learn from and mirror in some aspects as they are so successful. </a:t>
            </a:r>
          </a:p>
          <a:p>
            <a:r>
              <a:rPr lang="en-US" dirty="0" err="1" smtClean="0"/>
              <a:t>Hella</a:t>
            </a:r>
            <a:r>
              <a:rPr lang="en-US" dirty="0" smtClean="0"/>
              <a:t> and Wright (2006), discuss how learning about religion effects overall education and how this is implemented in Finland and the UK. She explains that 85% of Finnish learners are educated according to the Evangelical Lutheran Church, as this </a:t>
            </a:r>
            <a:r>
              <a:rPr lang="en-US" dirty="0" smtClean="0"/>
              <a:t>they are apart of the Evangelical Lutheran religion. This mean that it is the majority of Finnish learners that are following a Lutheran framework, and yet Finland seem to be the more successful curriculum overall. </a:t>
            </a:r>
          </a:p>
          <a:p>
            <a:endParaRPr lang="en-US" dirty="0" smtClean="0"/>
          </a:p>
          <a:p>
            <a:r>
              <a:rPr lang="en-US" dirty="0" smtClean="0"/>
              <a:t> </a:t>
            </a:r>
          </a:p>
        </p:txBody>
      </p:sp>
    </p:spTree>
    <p:extLst>
      <p:ext uri="{BB962C8B-B14F-4D97-AF65-F5344CB8AC3E}">
        <p14:creationId xmlns:p14="http://schemas.microsoft.com/office/powerpoint/2010/main" val="2704520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Pisa comparison</a:t>
            </a:r>
            <a:endParaRPr lang="en-US" dirty="0"/>
          </a:p>
        </p:txBody>
      </p:sp>
      <p:sp>
        <p:nvSpPr>
          <p:cNvPr id="3" name="Content Placeholder 2"/>
          <p:cNvSpPr>
            <a:spLocks noGrp="1"/>
          </p:cNvSpPr>
          <p:nvPr>
            <p:ph idx="1"/>
          </p:nvPr>
        </p:nvSpPr>
        <p:spPr>
          <a:xfrm>
            <a:off x="2231136" y="2153412"/>
            <a:ext cx="7729728" cy="3101983"/>
          </a:xfrm>
        </p:spPr>
        <p:txBody>
          <a:bodyPr/>
          <a:lstStyle/>
          <a:p>
            <a:r>
              <a:rPr lang="en-US" dirty="0" smtClean="0"/>
              <a:t>Chung (2008) discusses why Finland may be ranking higher on the PISA testing and talks about their approach to elements including research, language and culture. </a:t>
            </a:r>
            <a:endParaRPr lang="en-US" dirty="0" smtClean="0"/>
          </a:p>
          <a:p>
            <a:r>
              <a:rPr lang="en-US" dirty="0" smtClean="0"/>
              <a:t>Coughlan (2016), evaluates the Pisa results for the UK, in comparison to the rankings globally, including that of Finland, establishing that the UK results are far behind that of Finland. He believes this could be blamed on the UK </a:t>
            </a:r>
            <a:r>
              <a:rPr lang="en-US" dirty="0" err="1" smtClean="0"/>
              <a:t>prioritising</a:t>
            </a:r>
            <a:r>
              <a:rPr lang="en-US" dirty="0" smtClean="0"/>
              <a:t> structural change within their curriculum and not focusing enough on standards and equity. </a:t>
            </a:r>
            <a:endParaRPr lang="en-US" dirty="0"/>
          </a:p>
        </p:txBody>
      </p:sp>
      <p:pic>
        <p:nvPicPr>
          <p:cNvPr id="4" name="Picture 3"/>
          <p:cNvPicPr>
            <a:picLocks noChangeAspect="1"/>
          </p:cNvPicPr>
          <p:nvPr/>
        </p:nvPicPr>
        <p:blipFill>
          <a:blip r:embed="rId2"/>
          <a:stretch>
            <a:fillRect/>
          </a:stretch>
        </p:blipFill>
        <p:spPr>
          <a:xfrm>
            <a:off x="6967470" y="4268298"/>
            <a:ext cx="2717097" cy="2589701"/>
          </a:xfrm>
          <a:prstGeom prst="rect">
            <a:avLst/>
          </a:prstGeom>
        </p:spPr>
      </p:pic>
    </p:spTree>
    <p:extLst>
      <p:ext uri="{BB962C8B-B14F-4D97-AF65-F5344CB8AC3E}">
        <p14:creationId xmlns:p14="http://schemas.microsoft.com/office/powerpoint/2010/main" val="1856184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IS this a fair comparison?</a:t>
            </a:r>
            <a:endParaRPr lang="en-US" dirty="0"/>
          </a:p>
        </p:txBody>
      </p:sp>
      <p:sp>
        <p:nvSpPr>
          <p:cNvPr id="3" name="Content Placeholder 2"/>
          <p:cNvSpPr>
            <a:spLocks noGrp="1"/>
          </p:cNvSpPr>
          <p:nvPr>
            <p:ph idx="1"/>
          </p:nvPr>
        </p:nvSpPr>
        <p:spPr/>
        <p:txBody>
          <a:bodyPr/>
          <a:lstStyle/>
          <a:p>
            <a:r>
              <a:rPr lang="en-US" dirty="0" smtClean="0"/>
              <a:t>Donnelly (2014), argues that it is unfair to compare countries educational systems as they have too many differences that mean they can not possibly have the same outcomes. He argues that it is not possible for one country to simply be the best as a whole and talks about the different variables that make comparisons unfair. He explains that in 2000, Finland had ranked highly across the board, coming in first for literacy on the PISA testing, however other areas were lower, meaning they may have scored best for literacy, but this does not mean they have the overall highest ranking curriculum. </a:t>
            </a:r>
            <a:endParaRPr lang="en-US" dirty="0"/>
          </a:p>
        </p:txBody>
      </p:sp>
    </p:spTree>
    <p:extLst>
      <p:ext uri="{BB962C8B-B14F-4D97-AF65-F5344CB8AC3E}">
        <p14:creationId xmlns:p14="http://schemas.microsoft.com/office/powerpoint/2010/main" val="1263787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conclusion</a:t>
            </a:r>
            <a:endParaRPr lang="en-US" dirty="0"/>
          </a:p>
        </p:txBody>
      </p:sp>
      <p:sp>
        <p:nvSpPr>
          <p:cNvPr id="3" name="Content Placeholder 2"/>
          <p:cNvSpPr>
            <a:spLocks noGrp="1"/>
          </p:cNvSpPr>
          <p:nvPr>
            <p:ph idx="1"/>
          </p:nvPr>
        </p:nvSpPr>
        <p:spPr>
          <a:xfrm>
            <a:off x="2231136" y="2638044"/>
            <a:ext cx="7729728" cy="3337753"/>
          </a:xfrm>
        </p:spPr>
        <p:txBody>
          <a:bodyPr>
            <a:normAutofit fontScale="85000" lnSpcReduction="20000"/>
          </a:bodyPr>
          <a:lstStyle/>
          <a:p>
            <a:r>
              <a:rPr lang="en-US" dirty="0" smtClean="0"/>
              <a:t>From research conducted, it I obvious that Finnish education is viewed as superior to the British curriculum overall as they achieve higher test scores and outcomes for learners progressing into adult life. This, may be due to Finland’s ability to plan for the future, rather than look at the short term outcomes and are more interested in lifelong success for learners and not simply seeking good test scores and instant improvement. Finland understand that to achieve academically, they must start young and focus on learning throughout school, to prepare children to succeed in education, giving them the tools and understanding they need to achieve and become motivated. However, even though Finland show undeniable success, whether or not the UK should mirror their strategies is debatable. Some say success proves Brit’s should be taking advice and copying Finnish education, whereas other suggest that this would prove unsuccessful as the same approach will not work in one country the same as it does another.  One reason for this includes religious differences, as Finland have a much high religious population which are directed to one religion whereas the UK teach learners from a higher variety of religion and many who do not have any religious beliefs. It must be considered, however, that the Finnish curriculum has a religious bias and therefore are achieving in directed areas whereas the UK are aiming to teach more knowledge which is not taught to learners from specific religions due to their beliefs. </a:t>
            </a:r>
            <a:endParaRPr lang="en-US" dirty="0"/>
          </a:p>
        </p:txBody>
      </p:sp>
    </p:spTree>
    <p:extLst>
      <p:ext uri="{BB962C8B-B14F-4D97-AF65-F5344CB8AC3E}">
        <p14:creationId xmlns:p14="http://schemas.microsoft.com/office/powerpoint/2010/main" val="15434202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Reference list</a:t>
            </a:r>
            <a:endParaRPr lang="en-US" dirty="0"/>
          </a:p>
        </p:txBody>
      </p:sp>
      <p:sp>
        <p:nvSpPr>
          <p:cNvPr id="3" name="Content Placeholder 2"/>
          <p:cNvSpPr>
            <a:spLocks noGrp="1"/>
          </p:cNvSpPr>
          <p:nvPr>
            <p:ph idx="1"/>
          </p:nvPr>
        </p:nvSpPr>
        <p:spPr>
          <a:xfrm>
            <a:off x="2231136" y="2408350"/>
            <a:ext cx="7729728" cy="3825026"/>
          </a:xfrm>
        </p:spPr>
        <p:txBody>
          <a:bodyPr>
            <a:normAutofit fontScale="70000" lnSpcReduction="20000"/>
          </a:bodyPr>
          <a:lstStyle/>
          <a:p>
            <a:r>
              <a:rPr lang="en-US" dirty="0"/>
              <a:t>A Star Future (2019). </a:t>
            </a:r>
            <a:r>
              <a:rPr lang="en-US" i="1" dirty="0"/>
              <a:t>Study in Finland</a:t>
            </a:r>
            <a:r>
              <a:rPr lang="en-US" dirty="0"/>
              <a:t>. [online] A Star Future. Available at: https://</a:t>
            </a:r>
            <a:r>
              <a:rPr lang="en-US" dirty="0" err="1"/>
              <a:t>www.astarfuture.co.uk</a:t>
            </a:r>
            <a:r>
              <a:rPr lang="en-US" dirty="0"/>
              <a:t>/country/</a:t>
            </a:r>
            <a:r>
              <a:rPr lang="en-US" dirty="0" err="1"/>
              <a:t>study_in_finland.html</a:t>
            </a:r>
            <a:r>
              <a:rPr lang="en-US" dirty="0"/>
              <a:t> [Accessed 24 Nov. 2019].</a:t>
            </a:r>
            <a:endParaRPr lang="en-US" dirty="0" smtClean="0"/>
          </a:p>
          <a:p>
            <a:r>
              <a:rPr lang="en-US" dirty="0" smtClean="0"/>
              <a:t>Chung</a:t>
            </a:r>
            <a:r>
              <a:rPr lang="en-US" dirty="0"/>
              <a:t>, J. (2008). </a:t>
            </a:r>
            <a:r>
              <a:rPr lang="en-US" i="1" dirty="0"/>
              <a:t>AN INVESTIGATION OF REASONS FOR FINLAND’S SUCCESS IN PISA</a:t>
            </a:r>
            <a:r>
              <a:rPr lang="en-US" dirty="0"/>
              <a:t>. Ph.D. University of Oxford</a:t>
            </a:r>
            <a:r>
              <a:rPr lang="en-US" dirty="0" smtClean="0"/>
              <a:t>.</a:t>
            </a:r>
          </a:p>
          <a:p>
            <a:r>
              <a:rPr lang="en-US" dirty="0"/>
              <a:t>Coughlan, S. (2016). </a:t>
            </a:r>
            <a:r>
              <a:rPr lang="en-US" i="1" dirty="0"/>
              <a:t>UK struggles in global school ranking</a:t>
            </a:r>
            <a:r>
              <a:rPr lang="en-US" dirty="0"/>
              <a:t>. [online] BBC News. Available at: https://</a:t>
            </a:r>
            <a:r>
              <a:rPr lang="en-US" dirty="0" err="1"/>
              <a:t>www.bbc.co.uk</a:t>
            </a:r>
            <a:r>
              <a:rPr lang="en-US" dirty="0"/>
              <a:t>/news/education-38157811 [Accessed 23 Nov. 2019</a:t>
            </a:r>
            <a:r>
              <a:rPr lang="en-US" dirty="0" smtClean="0"/>
              <a:t>].</a:t>
            </a:r>
          </a:p>
          <a:p>
            <a:r>
              <a:rPr lang="en-US" dirty="0"/>
              <a:t>Coughlan, S. (2018). </a:t>
            </a:r>
            <a:r>
              <a:rPr lang="en-US" i="1" dirty="0"/>
              <a:t>UK improving in international school rankings</a:t>
            </a:r>
            <a:r>
              <a:rPr lang="en-US" dirty="0"/>
              <a:t>. [online] BBC News. Available at: https://</a:t>
            </a:r>
            <a:r>
              <a:rPr lang="en-US" dirty="0" err="1"/>
              <a:t>www.bbc.co.uk</a:t>
            </a:r>
            <a:r>
              <a:rPr lang="en-US" dirty="0"/>
              <a:t>/news/education-50563833 [Accessed 31 Nov. 2019].</a:t>
            </a:r>
            <a:endParaRPr lang="en-US" dirty="0" smtClean="0"/>
          </a:p>
          <a:p>
            <a:r>
              <a:rPr lang="en-US" dirty="0"/>
              <a:t>Donnelly, K. (2014). </a:t>
            </a:r>
            <a:r>
              <a:rPr lang="en-US" i="1" dirty="0"/>
              <a:t>Apples and oranges: comparing our education system with other countries doesn't always work</a:t>
            </a:r>
            <a:r>
              <a:rPr lang="en-US" dirty="0"/>
              <a:t>. [online] The Conversation. Available at: http://</a:t>
            </a:r>
            <a:r>
              <a:rPr lang="en-US" dirty="0" err="1"/>
              <a:t>theconversation.com</a:t>
            </a:r>
            <a:r>
              <a:rPr lang="en-US" dirty="0"/>
              <a:t>/apples-and-oranges-comparing-our-education-system-with-other-countries-doesnt-always-work-31174 [Accessed 26 Nov. 2019</a:t>
            </a:r>
            <a:r>
              <a:rPr lang="en-US" dirty="0" smtClean="0"/>
              <a:t>].</a:t>
            </a:r>
          </a:p>
          <a:p>
            <a:r>
              <a:rPr lang="en-US" dirty="0" err="1"/>
              <a:t>Hella</a:t>
            </a:r>
            <a:r>
              <a:rPr lang="en-US" dirty="0"/>
              <a:t>, E. and Wright, A. (2008). Learning ‘about’ and ‘from’ religion: phenomenography, the Variation Theory of Learning and religious education in Finland and the UK. </a:t>
            </a:r>
            <a:r>
              <a:rPr lang="en-US" i="1" dirty="0"/>
              <a:t>British Journal of Religious Education</a:t>
            </a:r>
            <a:r>
              <a:rPr lang="en-US" dirty="0"/>
              <a:t>, 31(1).</a:t>
            </a:r>
            <a:endParaRPr lang="en-US" dirty="0" smtClean="0"/>
          </a:p>
          <a:p>
            <a:r>
              <a:rPr lang="en-US" dirty="0"/>
              <a:t>International Student. (2019). </a:t>
            </a:r>
            <a:r>
              <a:rPr lang="en-US" i="1" dirty="0"/>
              <a:t>UK Education System | Study in the UK</a:t>
            </a:r>
            <a:r>
              <a:rPr lang="en-US" dirty="0"/>
              <a:t>. [online] Available at: https://</a:t>
            </a:r>
            <a:r>
              <a:rPr lang="en-US" dirty="0" err="1"/>
              <a:t>www.internationalstudent.com</a:t>
            </a:r>
            <a:r>
              <a:rPr lang="en-US" dirty="0"/>
              <a:t>/</a:t>
            </a:r>
            <a:r>
              <a:rPr lang="en-US" dirty="0" err="1"/>
              <a:t>study_uk</a:t>
            </a:r>
            <a:r>
              <a:rPr lang="en-US" dirty="0"/>
              <a:t>/</a:t>
            </a:r>
            <a:r>
              <a:rPr lang="en-US" dirty="0" err="1"/>
              <a:t>education_system</a:t>
            </a:r>
            <a:r>
              <a:rPr lang="en-US" dirty="0"/>
              <a:t>/ [Accessed 20 Nov. 2019</a:t>
            </a:r>
            <a:r>
              <a:rPr lang="en-US" dirty="0" smtClean="0"/>
              <a:t>].</a:t>
            </a:r>
          </a:p>
          <a:p>
            <a:r>
              <a:rPr lang="en-US" dirty="0" err="1"/>
              <a:t>Kangasharju</a:t>
            </a:r>
            <a:r>
              <a:rPr lang="en-US" dirty="0"/>
              <a:t>, A. and </a:t>
            </a:r>
            <a:r>
              <a:rPr lang="en-US" dirty="0" err="1"/>
              <a:t>Pekkala</a:t>
            </a:r>
            <a:r>
              <a:rPr lang="en-US" dirty="0"/>
              <a:t>, S. (2002). The Role of Education in Self–Employment Success in Finland. </a:t>
            </a:r>
            <a:r>
              <a:rPr lang="en-US" i="1" dirty="0"/>
              <a:t>Growth and Change</a:t>
            </a:r>
            <a:r>
              <a:rPr lang="en-US" dirty="0"/>
              <a:t>, 33(2</a:t>
            </a:r>
            <a:r>
              <a:rPr lang="en-US" dirty="0" smtClean="0"/>
              <a:t>).</a:t>
            </a:r>
          </a:p>
          <a:p>
            <a:endParaRPr lang="en-US" dirty="0" smtClean="0"/>
          </a:p>
          <a:p>
            <a:endParaRPr lang="en-US" dirty="0"/>
          </a:p>
        </p:txBody>
      </p:sp>
    </p:spTree>
    <p:extLst>
      <p:ext uri="{BB962C8B-B14F-4D97-AF65-F5344CB8AC3E}">
        <p14:creationId xmlns:p14="http://schemas.microsoft.com/office/powerpoint/2010/main" val="14981180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Reference list</a:t>
            </a:r>
            <a:endParaRPr lang="en-US" dirty="0"/>
          </a:p>
        </p:txBody>
      </p:sp>
      <p:sp>
        <p:nvSpPr>
          <p:cNvPr id="3" name="Content Placeholder 2"/>
          <p:cNvSpPr>
            <a:spLocks noGrp="1"/>
          </p:cNvSpPr>
          <p:nvPr>
            <p:ph idx="1"/>
          </p:nvPr>
        </p:nvSpPr>
        <p:spPr>
          <a:xfrm>
            <a:off x="2231136" y="2638044"/>
            <a:ext cx="7729728" cy="3286238"/>
          </a:xfrm>
        </p:spPr>
        <p:txBody>
          <a:bodyPr>
            <a:normAutofit fontScale="77500" lnSpcReduction="20000"/>
          </a:bodyPr>
          <a:lstStyle/>
          <a:p>
            <a:r>
              <a:rPr lang="en-US" dirty="0"/>
              <a:t>Morgan, H. (2014). Review of Research: The Education System in Finland: A Success Story Other Countries Can Emulate. </a:t>
            </a:r>
            <a:r>
              <a:rPr lang="en-US" i="1" dirty="0"/>
              <a:t>Childhood Education</a:t>
            </a:r>
            <a:r>
              <a:rPr lang="en-US" dirty="0"/>
              <a:t>, 90(6</a:t>
            </a:r>
            <a:r>
              <a:rPr lang="en-US" dirty="0" smtClean="0"/>
              <a:t>).</a:t>
            </a:r>
          </a:p>
          <a:p>
            <a:r>
              <a:rPr lang="en-US" dirty="0" err="1" smtClean="0"/>
              <a:t>Sahlberg</a:t>
            </a:r>
            <a:r>
              <a:rPr lang="en-US" dirty="0"/>
              <a:t>, P. (2006). Raising the bar: How Finland responds to the twin challenge of secondary education</a:t>
            </a:r>
            <a:r>
              <a:rPr lang="en-US" dirty="0" smtClean="0"/>
              <a:t>?</a:t>
            </a:r>
          </a:p>
          <a:p>
            <a:r>
              <a:rPr lang="en-US" dirty="0" err="1" smtClean="0"/>
              <a:t>Sahlberg</a:t>
            </a:r>
            <a:r>
              <a:rPr lang="en-US" dirty="0"/>
              <a:t>, P. (2015). </a:t>
            </a:r>
            <a:r>
              <a:rPr lang="en-US" i="1" dirty="0"/>
              <a:t>Britain should be wary of borrowing education ideas from abroad</a:t>
            </a:r>
            <a:r>
              <a:rPr lang="en-US" dirty="0"/>
              <a:t>. [online] the Guardian. Available at: https://</a:t>
            </a:r>
            <a:r>
              <a:rPr lang="en-US" dirty="0" err="1"/>
              <a:t>www.theguardian.com</a:t>
            </a:r>
            <a:r>
              <a:rPr lang="en-US" dirty="0"/>
              <a:t>/politics/2015/</a:t>
            </a:r>
            <a:r>
              <a:rPr lang="en-US" dirty="0" err="1"/>
              <a:t>apr</a:t>
            </a:r>
            <a:r>
              <a:rPr lang="en-US" dirty="0"/>
              <a:t>/27/</a:t>
            </a:r>
            <a:r>
              <a:rPr lang="en-US" dirty="0" err="1"/>
              <a:t>britain</a:t>
            </a:r>
            <a:r>
              <a:rPr lang="en-US" dirty="0"/>
              <a:t>-borrowing-education-ideas-</a:t>
            </a:r>
            <a:r>
              <a:rPr lang="en-US" dirty="0" err="1"/>
              <a:t>finland</a:t>
            </a:r>
            <a:r>
              <a:rPr lang="en-US" dirty="0"/>
              <a:t> [Accessed 20 Nov. 2019]. </a:t>
            </a:r>
            <a:endParaRPr lang="en-US" dirty="0" smtClean="0"/>
          </a:p>
          <a:p>
            <a:r>
              <a:rPr lang="en-US" dirty="0" err="1" smtClean="0"/>
              <a:t>Shakeshaft</a:t>
            </a:r>
            <a:r>
              <a:rPr lang="en-US" dirty="0"/>
              <a:t>, N., </a:t>
            </a:r>
            <a:r>
              <a:rPr lang="en-US" dirty="0" err="1"/>
              <a:t>Trzaskowski</a:t>
            </a:r>
            <a:r>
              <a:rPr lang="en-US" dirty="0"/>
              <a:t>, M., McMillan, A., </a:t>
            </a:r>
            <a:r>
              <a:rPr lang="en-US" dirty="0" err="1"/>
              <a:t>Rimfeld</a:t>
            </a:r>
            <a:r>
              <a:rPr lang="en-US" dirty="0"/>
              <a:t>, K., </a:t>
            </a:r>
            <a:r>
              <a:rPr lang="en-US" dirty="0" err="1"/>
              <a:t>Krapohl</a:t>
            </a:r>
            <a:r>
              <a:rPr lang="en-US" dirty="0"/>
              <a:t>, E., Haworth, C., Dale, P. and </a:t>
            </a:r>
            <a:r>
              <a:rPr lang="en-US" dirty="0" err="1"/>
              <a:t>Plomin</a:t>
            </a:r>
            <a:r>
              <a:rPr lang="en-US" dirty="0"/>
              <a:t>, R. (2013). Strong Genetic Influence on a UK Nationwide Test of Educational Achievement at the End of Compulsory Education at Age 16. </a:t>
            </a:r>
            <a:r>
              <a:rPr lang="en-US" i="1" dirty="0" err="1"/>
              <a:t>PLoS</a:t>
            </a:r>
            <a:r>
              <a:rPr lang="en-US" i="1" dirty="0"/>
              <a:t> ONE</a:t>
            </a:r>
            <a:r>
              <a:rPr lang="en-US" dirty="0"/>
              <a:t>, 8(12</a:t>
            </a:r>
            <a:r>
              <a:rPr lang="en-US" dirty="0" smtClean="0"/>
              <a:t>).</a:t>
            </a:r>
            <a:endParaRPr lang="en-US" dirty="0" smtClean="0"/>
          </a:p>
          <a:p>
            <a:r>
              <a:rPr lang="en-US" dirty="0" smtClean="0"/>
              <a:t>The </a:t>
            </a:r>
            <a:r>
              <a:rPr lang="en-US" dirty="0"/>
              <a:t>Glossary of Education Reform. (2014). </a:t>
            </a:r>
            <a:r>
              <a:rPr lang="en-US" i="1" dirty="0"/>
              <a:t>Curriculum Definition</a:t>
            </a:r>
            <a:r>
              <a:rPr lang="en-US" dirty="0"/>
              <a:t>. [online] Available at: https://</a:t>
            </a:r>
            <a:r>
              <a:rPr lang="en-US" dirty="0" err="1"/>
              <a:t>www.edglossary.org</a:t>
            </a:r>
            <a:r>
              <a:rPr lang="en-US" dirty="0"/>
              <a:t>/curriculum/ [Accessed 21 Nov. 2019</a:t>
            </a:r>
            <a:r>
              <a:rPr lang="en-US" dirty="0" smtClean="0"/>
              <a:t>].</a:t>
            </a:r>
          </a:p>
          <a:p>
            <a:r>
              <a:rPr lang="en-US" dirty="0"/>
              <a:t>Webb *, R., </a:t>
            </a:r>
            <a:r>
              <a:rPr lang="en-US" dirty="0" err="1"/>
              <a:t>Vulliamy</a:t>
            </a:r>
            <a:r>
              <a:rPr lang="en-US" dirty="0"/>
              <a:t>, G., </a:t>
            </a:r>
            <a:r>
              <a:rPr lang="en-US" dirty="0" err="1"/>
              <a:t>Hämäläinen</a:t>
            </a:r>
            <a:r>
              <a:rPr lang="en-US" dirty="0"/>
              <a:t>, S., </a:t>
            </a:r>
            <a:r>
              <a:rPr lang="en-US" dirty="0" err="1"/>
              <a:t>Sarja</a:t>
            </a:r>
            <a:r>
              <a:rPr lang="en-US" dirty="0"/>
              <a:t>, A., </a:t>
            </a:r>
            <a:r>
              <a:rPr lang="en-US" dirty="0" err="1"/>
              <a:t>Kimonen</a:t>
            </a:r>
            <a:r>
              <a:rPr lang="en-US" dirty="0"/>
              <a:t>, E. and </a:t>
            </a:r>
            <a:r>
              <a:rPr lang="en-US" dirty="0" err="1"/>
              <a:t>Nevalainen</a:t>
            </a:r>
            <a:r>
              <a:rPr lang="en-US" dirty="0"/>
              <a:t>, R. (2004). A comparative analysis of primary teacher professionalism in England and Finland. </a:t>
            </a:r>
            <a:r>
              <a:rPr lang="en-US" i="1" dirty="0"/>
              <a:t>Comparative Education</a:t>
            </a:r>
            <a:r>
              <a:rPr lang="en-US" dirty="0"/>
              <a:t>, 40(1).</a:t>
            </a:r>
          </a:p>
          <a:p>
            <a:endParaRPr lang="en-US" dirty="0" smtClean="0"/>
          </a:p>
          <a:p>
            <a:endParaRPr lang="en-US" dirty="0"/>
          </a:p>
        </p:txBody>
      </p:sp>
    </p:spTree>
    <p:extLst>
      <p:ext uri="{BB962C8B-B14F-4D97-AF65-F5344CB8AC3E}">
        <p14:creationId xmlns:p14="http://schemas.microsoft.com/office/powerpoint/2010/main" val="357102746"/>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docProps/app.xml><?xml version="1.0" encoding="utf-8"?>
<Properties xmlns="http://schemas.openxmlformats.org/officeDocument/2006/extended-properties" xmlns:vt="http://schemas.openxmlformats.org/officeDocument/2006/docPropsVTypes">
  <Template>Parcel</Template>
  <TotalTime>4900</TotalTime>
  <Words>1152</Words>
  <Application>Microsoft Macintosh PowerPoint</Application>
  <PresentationFormat>Widescreen</PresentationFormat>
  <Paragraphs>46</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Gill Sans MT</vt:lpstr>
      <vt:lpstr>Mangal</vt:lpstr>
      <vt:lpstr>Arial</vt:lpstr>
      <vt:lpstr>Parcel</vt:lpstr>
      <vt:lpstr>Finnish Curriculum vs British Curriculum</vt:lpstr>
      <vt:lpstr>introduction</vt:lpstr>
      <vt:lpstr>Finland curriculum</vt:lpstr>
      <vt:lpstr>UK curriculum</vt:lpstr>
      <vt:lpstr>comparison</vt:lpstr>
      <vt:lpstr>Pisa comparison</vt:lpstr>
      <vt:lpstr>IS this a fair comparison?</vt:lpstr>
      <vt:lpstr>conclusion</vt:lpstr>
      <vt:lpstr>Reference list</vt:lpstr>
      <vt:lpstr>Reference list</vt:lpstr>
    </vt:vector>
  </TitlesOfParts>
  <Company/>
  <LinksUpToDate>false</LinksUpToDate>
  <SharedDoc>false</SharedDoc>
  <HyperlinksChanged>false</HyperlinksChanged>
  <AppVersion>15.0038</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Finnish Curriculum vs British Curriculum</dc:title>
  <dc:creator>Darcey Jones (1702834)</dc:creator>
  <cp:lastModifiedBy>Darcey Jones (1702834)</cp:lastModifiedBy>
  <cp:revision>28</cp:revision>
  <dcterms:created xsi:type="dcterms:W3CDTF">2019-11-24T18:12:31Z</dcterms:created>
  <dcterms:modified xsi:type="dcterms:W3CDTF">2019-12-03T10:26:03Z</dcterms:modified>
</cp:coreProperties>
</file>