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5" roundtripDataSignature="AMtx7mjbgCyRhAYCAbfT3OToyWkWMOO9p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286357C-7CF7-4C33-902F-E46E8B98CD7F}">
  <a:tblStyle styleId="{8286357C-7CF7-4C33-902F-E46E8B98CD7F}"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934" autoAdjust="0"/>
  </p:normalViewPr>
  <p:slideViewPr>
    <p:cSldViewPr snapToGrid="0">
      <p:cViewPr varScale="1">
        <p:scale>
          <a:sx n="71" d="100"/>
          <a:sy n="71" d="100"/>
        </p:scale>
        <p:origin x="834" y="5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5" Type="http://customschemas.google.com/relationships/presentationmetadata" Target="metadata"/><Relationship Id="rId10" Type="http://schemas.openxmlformats.org/officeDocument/2006/relationships/notesMaster" Target="notesMasters/notesMaster1.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8" name="Google Shape;5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study will go through the abilities that can be developed to succeed in the industry of fashion designing.</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i="1">
                <a:solidFill>
                  <a:schemeClr val="dk1"/>
                </a:solidFill>
              </a:rPr>
              <a:t> </a:t>
            </a:r>
            <a:r>
              <a:rPr lang="en">
                <a:solidFill>
                  <a:schemeClr val="dk1"/>
                </a:solidFill>
              </a:rPr>
              <a:t>In the field of fashion designing, an individual is required to be extremely creative as they are the ones who conceptualise and design clothes which absolutely depends on the taste and preferences of the customer. Hence, being aware of the different design principles such as rhythm and space will allow them to achieve symmetry in the designs. </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7" name="Google Shape;7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primary responsibility of a fashion designer is to design different clothing items such as dresses, trousers and scarves. Therefore, to be able to make the designs more favoured by the clients, they are required to stay updated regarding the different trends in the fashion industry to be able to include them in the designs and achieve greater growth opportunitie</a:t>
            </a: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b="1" i="1">
                <a:solidFill>
                  <a:schemeClr val="dk1"/>
                </a:solidFill>
              </a:rPr>
              <a:t> </a:t>
            </a:r>
            <a:r>
              <a:rPr lang="en">
                <a:solidFill>
                  <a:schemeClr val="dk1"/>
                </a:solidFill>
              </a:rPr>
              <a:t>I do have excellent problem-solving abilities that will enable me to handle the various design issues that may arise while doing the duties of a fashion designer. But because I lack analytical abilities, I might not be able to fully comprehend my customers' needs, which would make it difficult for me to carry out my duties.</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dirty="0">
                <a:solidFill>
                  <a:schemeClr val="dk1"/>
                </a:solidFill>
              </a:rPr>
              <a:t>Enhancing creativity and analytical skills would be tremendously advantageous for gaining better growth chances in the chosen sector because fashion designing is a highly creative skill .</a:t>
            </a:r>
            <a:r>
              <a:rPr lang="en-US" dirty="0">
                <a:solidFill>
                  <a:srgbClr val="000000"/>
                </a:solidFill>
                <a:effectLst/>
              </a:rPr>
              <a:t> (Stall-Meadows, 2011)</a:t>
            </a:r>
            <a:endParaRPr dirty="0">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dirty="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1432b39a597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 name="Google Shape;110;g1432b39a597_0_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It may be concluded that improving the necessary abilities will result in more prospects for growth in the fashion designing industry.</a:t>
            </a:r>
            <a:endParaRPr>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1432b39a597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1432b39a597_0_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1"/>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1"/>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sz="2222" b="1"/>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3"/>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4"/>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4"/>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6"/>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16"/>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17"/>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18"/>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8"/>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18"/>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18"/>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9"/>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0"/>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0"/>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D0E0E3"/>
        </a:soli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392333" y="1486275"/>
            <a:ext cx="8520600" cy="2052600"/>
          </a:xfrm>
          <a:prstGeom prst="rect">
            <a:avLst/>
          </a:prstGeom>
          <a:noFill/>
          <a:ln>
            <a:noFill/>
          </a:ln>
        </p:spPr>
        <p:txBody>
          <a:bodyPr spcFirstLastPara="1" wrap="square" lIns="91425" tIns="91425" rIns="91425" bIns="91425" anchor="b" anchorCtr="0">
            <a:normAutofit fontScale="90000"/>
          </a:bodyPr>
          <a:lstStyle/>
          <a:p>
            <a:pPr marL="0" lvl="0" indent="0" algn="ctr" rtl="0">
              <a:lnSpc>
                <a:spcPct val="115000"/>
              </a:lnSpc>
              <a:spcBef>
                <a:spcPts val="0"/>
              </a:spcBef>
              <a:spcAft>
                <a:spcPts val="0"/>
              </a:spcAft>
              <a:buSzPts val="1100"/>
              <a:buNone/>
            </a:pPr>
            <a:r>
              <a:rPr lang="en" sz="2400" b="1" dirty="0"/>
              <a:t>ACADEMIC AND EMPLOYABILITY SKILLS</a:t>
            </a:r>
            <a:br>
              <a:rPr lang="en" sz="2400" b="1" dirty="0"/>
            </a:br>
            <a:r>
              <a:rPr lang="en" sz="1800" b="1" dirty="0">
                <a:latin typeface="Arial"/>
                <a:ea typeface="Arial"/>
                <a:cs typeface="Arial"/>
                <a:sym typeface="Arial"/>
              </a:rPr>
              <a:t>Module code: BMSW4001</a:t>
            </a:r>
            <a:br>
              <a:rPr lang="en" sz="1800" dirty="0">
                <a:latin typeface="Arial"/>
                <a:ea typeface="Arial"/>
                <a:cs typeface="Arial"/>
                <a:sym typeface="Arial"/>
              </a:rPr>
            </a:br>
            <a:endParaRPr sz="2400" b="1" dirty="0">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GB" sz="2000" b="1" dirty="0"/>
              <a:t>Student name :I </a:t>
            </a:r>
            <a:r>
              <a:rPr lang="en-GB" sz="2000" b="1" dirty="0" err="1"/>
              <a:t>Bungianu</a:t>
            </a:r>
            <a:br>
              <a:rPr lang="en-GB" sz="2000" b="1" dirty="0"/>
            </a:br>
            <a:r>
              <a:rPr lang="en-GB" sz="2000" b="1" dirty="0"/>
              <a:t>Student ID 2134139</a:t>
            </a:r>
            <a:br>
              <a:rPr lang="en-GB" sz="2000" b="1" dirty="0"/>
            </a:br>
            <a:r>
              <a:rPr lang="en-GB" sz="2000" b="1"/>
              <a:t>Lecturer Name: </a:t>
            </a:r>
            <a:r>
              <a:rPr lang="en-GB" sz="2000" b="1" dirty="0" err="1"/>
              <a:t>Sukhpreet</a:t>
            </a:r>
            <a:r>
              <a:rPr lang="en-GB" sz="2000" b="1" dirty="0"/>
              <a:t> Grewal</a:t>
            </a:r>
            <a:endParaRPr sz="2000" b="1" dirty="0"/>
          </a:p>
          <a:p>
            <a:pPr marL="0" lvl="0" indent="0" algn="ctr" rtl="0">
              <a:lnSpc>
                <a:spcPct val="100000"/>
              </a:lnSpc>
              <a:spcBef>
                <a:spcPts val="0"/>
              </a:spcBef>
              <a:spcAft>
                <a:spcPts val="0"/>
              </a:spcAft>
              <a:buSzPts val="5778"/>
              <a:buNone/>
            </a:pPr>
            <a:endParaRPr dirty="0"/>
          </a:p>
        </p:txBody>
      </p:sp>
      <p:sp>
        <p:nvSpPr>
          <p:cNvPr id="55" name="Google Shape;55;p1"/>
          <p:cNvSpPr/>
          <p:nvPr/>
        </p:nvSpPr>
        <p:spPr>
          <a:xfrm>
            <a:off x="0" y="3281200"/>
            <a:ext cx="9144000" cy="1862400"/>
          </a:xfrm>
          <a:prstGeom prst="rect">
            <a:avLst/>
          </a:prstGeom>
          <a:solidFill>
            <a:srgbClr val="134F5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2"/>
          <p:cNvSpPr txBox="1">
            <a:spLocks noGrp="1"/>
          </p:cNvSpPr>
          <p:nvPr>
            <p:ph type="title"/>
          </p:nvPr>
        </p:nvSpPr>
        <p:spPr>
          <a:xfrm>
            <a:off x="119775" y="4987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Introduction </a:t>
            </a:r>
            <a:endParaRPr sz="2650">
              <a:latin typeface="Times New Roman"/>
              <a:ea typeface="Times New Roman"/>
              <a:cs typeface="Times New Roman"/>
              <a:sym typeface="Times New Roman"/>
            </a:endParaRPr>
          </a:p>
          <a:p>
            <a:pPr marL="0" lvl="0" indent="0" algn="l" rtl="0">
              <a:lnSpc>
                <a:spcPct val="100000"/>
              </a:lnSpc>
              <a:spcBef>
                <a:spcPts val="0"/>
              </a:spcBef>
              <a:spcAft>
                <a:spcPts val="0"/>
              </a:spcAft>
              <a:buSzPct val="140014"/>
              <a:buNone/>
            </a:pPr>
            <a:endParaRPr/>
          </a:p>
        </p:txBody>
      </p:sp>
      <p:sp>
        <p:nvSpPr>
          <p:cNvPr id="61" name="Google Shape;61;p2"/>
          <p:cNvSpPr txBox="1">
            <a:spLocks noGrp="1"/>
          </p:cNvSpPr>
          <p:nvPr>
            <p:ph type="body" idx="1"/>
          </p:nvPr>
        </p:nvSpPr>
        <p:spPr>
          <a:xfrm>
            <a:off x="73725" y="1152475"/>
            <a:ext cx="5307600" cy="3821700"/>
          </a:xfrm>
          <a:prstGeom prst="rect">
            <a:avLst/>
          </a:prstGeom>
          <a:noFill/>
          <a:ln>
            <a:noFill/>
          </a:ln>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The study will discuss the skills that can be acquired to become successful in the field of fashion designing</a:t>
            </a: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endParaRPr>
          </a:p>
          <a:p>
            <a:pPr marL="0" lvl="0" indent="0" algn="just" rtl="0">
              <a:lnSpc>
                <a:spcPct val="150000"/>
              </a:lnSpc>
              <a:spcBef>
                <a:spcPts val="0"/>
              </a:spcBef>
              <a:spcAft>
                <a:spcPts val="0"/>
              </a:spcAft>
              <a:buSzPts val="1800"/>
              <a:buNone/>
            </a:pPr>
            <a:endParaRPr>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sp>
        <p:nvSpPr>
          <p:cNvPr id="62" name="Google Shape;62;p2"/>
          <p:cNvSpPr/>
          <p:nvPr/>
        </p:nvSpPr>
        <p:spPr>
          <a:xfrm>
            <a:off x="0" y="4426000"/>
            <a:ext cx="9144000" cy="717600"/>
          </a:xfrm>
          <a:prstGeom prst="rect">
            <a:avLst/>
          </a:prstGeom>
          <a:solidFill>
            <a:srgbClr val="134F5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63" name="Google Shape;63;p2"/>
          <p:cNvPicPr preferRelativeResize="0"/>
          <p:nvPr/>
        </p:nvPicPr>
        <p:blipFill>
          <a:blip r:embed="rId3">
            <a:alphaModFix/>
          </a:blip>
          <a:stretch>
            <a:fillRect/>
          </a:stretch>
        </p:blipFill>
        <p:spPr>
          <a:xfrm>
            <a:off x="5533725" y="1223875"/>
            <a:ext cx="3457875" cy="229440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3"/>
          <p:cNvSpPr txBox="1">
            <a:spLocks noGrp="1"/>
          </p:cNvSpPr>
          <p:nvPr>
            <p:ph type="title"/>
          </p:nvPr>
        </p:nvSpPr>
        <p:spPr>
          <a:xfrm>
            <a:off x="360075" y="2173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A description of the selected career</a:t>
            </a:r>
            <a:endParaRPr sz="2650"/>
          </a:p>
          <a:p>
            <a:pPr marL="0" lvl="0" indent="0" algn="just" rtl="0">
              <a:lnSpc>
                <a:spcPct val="150000"/>
              </a:lnSpc>
              <a:spcBef>
                <a:spcPts val="0"/>
              </a:spcBef>
              <a:spcAft>
                <a:spcPts val="0"/>
              </a:spcAft>
              <a:buClr>
                <a:schemeClr val="dk1"/>
              </a:buClr>
              <a:buSzPct val="45833"/>
              <a:buFont typeface="Arial"/>
              <a:buNone/>
            </a:pPr>
            <a:endParaRPr sz="2400">
              <a:latin typeface="Times New Roman"/>
              <a:ea typeface="Times New Roman"/>
              <a:cs typeface="Times New Roman"/>
              <a:sym typeface="Times New Roman"/>
            </a:endParaRPr>
          </a:p>
        </p:txBody>
      </p:sp>
      <p:sp>
        <p:nvSpPr>
          <p:cNvPr id="69" name="Google Shape;69;p3"/>
          <p:cNvSpPr txBox="1">
            <a:spLocks noGrp="1"/>
          </p:cNvSpPr>
          <p:nvPr>
            <p:ph type="body" idx="1"/>
          </p:nvPr>
        </p:nvSpPr>
        <p:spPr>
          <a:xfrm>
            <a:off x="92550" y="790075"/>
            <a:ext cx="6240900" cy="28377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The role of a fashion designer, according to Gehlhar (2021), is to conceptualize and design clothes according to customer preferences.</a:t>
            </a:r>
            <a:endParaRPr>
              <a:solidFill>
                <a:schemeClr val="dk1"/>
              </a:solidFill>
            </a:endParaRPr>
          </a:p>
          <a:p>
            <a:pPr marL="457200" lvl="0" indent="-342900" algn="just" rtl="0">
              <a:lnSpc>
                <a:spcPct val="150000"/>
              </a:lnSpc>
              <a:spcBef>
                <a:spcPts val="0"/>
              </a:spcBef>
              <a:spcAft>
                <a:spcPts val="0"/>
              </a:spcAft>
              <a:buClr>
                <a:schemeClr val="dk1"/>
              </a:buClr>
              <a:buSzPts val="1800"/>
              <a:buChar char="●"/>
            </a:pPr>
            <a:r>
              <a:rPr lang="en">
                <a:solidFill>
                  <a:schemeClr val="dk1"/>
                </a:solidFill>
              </a:rPr>
              <a:t>They also need to be through with the different design principles in order to include them to maintain symmetry in their designs</a:t>
            </a:r>
            <a:endParaRPr>
              <a:solidFill>
                <a:schemeClr val="dk1"/>
              </a:solidFill>
            </a:endParaRPr>
          </a:p>
          <a:p>
            <a:pPr marL="0" lvl="0" indent="0" algn="just" rtl="0">
              <a:lnSpc>
                <a:spcPct val="150000"/>
              </a:lnSpc>
              <a:spcBef>
                <a:spcPts val="0"/>
              </a:spcBef>
              <a:spcAft>
                <a:spcPts val="0"/>
              </a:spcAft>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400">
              <a:solidFill>
                <a:schemeClr val="dk1"/>
              </a:solidFill>
              <a:latin typeface="Times New Roman"/>
              <a:ea typeface="Times New Roman"/>
              <a:cs typeface="Times New Roman"/>
              <a:sym typeface="Times New Roman"/>
            </a:endParaRPr>
          </a:p>
          <a:p>
            <a:pPr marL="457200" lvl="0" indent="0" algn="just" rtl="0">
              <a:lnSpc>
                <a:spcPct val="130000"/>
              </a:lnSpc>
              <a:spcBef>
                <a:spcPts val="0"/>
              </a:spcBef>
              <a:spcAft>
                <a:spcPts val="0"/>
              </a:spcAft>
              <a:buSzPts val="1800"/>
              <a:buNone/>
            </a:pPr>
            <a:endParaRPr sz="1837">
              <a:solidFill>
                <a:schemeClr val="dk1"/>
              </a:solidFill>
            </a:endParaRPr>
          </a:p>
          <a:p>
            <a:pPr marL="0" lvl="0" indent="0" algn="l" rtl="0">
              <a:lnSpc>
                <a:spcPct val="95000"/>
              </a:lnSpc>
              <a:spcBef>
                <a:spcPts val="0"/>
              </a:spcBef>
              <a:spcAft>
                <a:spcPts val="1200"/>
              </a:spcAft>
              <a:buSzPts val="688"/>
              <a:buNone/>
            </a:pPr>
            <a:endParaRPr sz="1125"/>
          </a:p>
        </p:txBody>
      </p:sp>
      <p:sp>
        <p:nvSpPr>
          <p:cNvPr id="70" name="Google Shape;70;p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3"/>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73" name="Google Shape;73;p3"/>
          <p:cNvPicPr preferRelativeResize="0"/>
          <p:nvPr/>
        </p:nvPicPr>
        <p:blipFill>
          <a:blip r:embed="rId3">
            <a:alphaModFix/>
          </a:blip>
          <a:stretch>
            <a:fillRect/>
          </a:stretch>
        </p:blipFill>
        <p:spPr>
          <a:xfrm>
            <a:off x="6333450" y="2571750"/>
            <a:ext cx="2418925" cy="1612625"/>
          </a:xfrm>
          <a:prstGeom prst="rect">
            <a:avLst/>
          </a:prstGeom>
          <a:noFill/>
          <a:ln>
            <a:noFill/>
          </a:ln>
        </p:spPr>
      </p:pic>
      <p:sp>
        <p:nvSpPr>
          <p:cNvPr id="74" name="Google Shape;74;p3"/>
          <p:cNvSpPr/>
          <p:nvPr/>
        </p:nvSpPr>
        <p:spPr>
          <a:xfrm>
            <a:off x="0" y="4426000"/>
            <a:ext cx="9144000" cy="717600"/>
          </a:xfrm>
          <a:prstGeom prst="rect">
            <a:avLst/>
          </a:prstGeom>
          <a:solidFill>
            <a:srgbClr val="134F5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Responsibilities required to be carried on</a:t>
            </a:r>
            <a:endParaRPr sz="2400">
              <a:latin typeface="Times New Roman"/>
              <a:ea typeface="Times New Roman"/>
              <a:cs typeface="Times New Roman"/>
              <a:sym typeface="Times New Roman"/>
            </a:endParaRPr>
          </a:p>
          <a:p>
            <a:pPr marL="0" lvl="0" indent="0" algn="l" rtl="0">
              <a:lnSpc>
                <a:spcPct val="100000"/>
              </a:lnSpc>
              <a:spcBef>
                <a:spcPts val="0"/>
              </a:spcBef>
              <a:spcAft>
                <a:spcPts val="0"/>
              </a:spcAft>
              <a:buSzPts val="2800"/>
              <a:buNone/>
            </a:pPr>
            <a:endParaRPr/>
          </a:p>
        </p:txBody>
      </p:sp>
      <p:sp>
        <p:nvSpPr>
          <p:cNvPr id="80" name="Google Shape;80;p4"/>
          <p:cNvSpPr txBox="1">
            <a:spLocks noGrp="1"/>
          </p:cNvSpPr>
          <p:nvPr>
            <p:ph type="body" idx="1"/>
          </p:nvPr>
        </p:nvSpPr>
        <p:spPr>
          <a:xfrm>
            <a:off x="311700" y="1152475"/>
            <a:ext cx="5568900" cy="3860400"/>
          </a:xfrm>
          <a:prstGeom prst="rect">
            <a:avLst/>
          </a:prstGeom>
          <a:noFill/>
          <a:ln>
            <a:noFill/>
          </a:ln>
        </p:spPr>
        <p:txBody>
          <a:bodyPr spcFirstLastPara="1" wrap="square" lIns="91425" tIns="91425" rIns="91425" bIns="91425" anchor="t" anchorCtr="0">
            <a:normAutofit fontScale="92500" lnSpcReduction="10000"/>
          </a:bodyPr>
          <a:lstStyle/>
          <a:p>
            <a:pPr marL="457200" lvl="0" indent="-334327" algn="just" rtl="0">
              <a:lnSpc>
                <a:spcPct val="150000"/>
              </a:lnSpc>
              <a:spcBef>
                <a:spcPts val="0"/>
              </a:spcBef>
              <a:spcAft>
                <a:spcPts val="0"/>
              </a:spcAft>
              <a:buClr>
                <a:schemeClr val="dk1"/>
              </a:buClr>
              <a:buSzPct val="100000"/>
              <a:buChar char="●"/>
            </a:pPr>
            <a:r>
              <a:rPr lang="en">
                <a:solidFill>
                  <a:schemeClr val="dk1"/>
                </a:solidFill>
              </a:rPr>
              <a:t>As propounded by Hopkins (2021), to creatively of design different clothing items such as dresses, trousers, scarves and so on.</a:t>
            </a:r>
            <a:endParaRPr>
              <a:solidFill>
                <a:schemeClr val="dk1"/>
              </a:solidFill>
            </a:endParaRPr>
          </a:p>
          <a:p>
            <a:pPr marL="457200" lvl="0" indent="-334327" algn="just" rtl="0">
              <a:lnSpc>
                <a:spcPct val="150000"/>
              </a:lnSpc>
              <a:spcBef>
                <a:spcPts val="0"/>
              </a:spcBef>
              <a:spcAft>
                <a:spcPts val="0"/>
              </a:spcAft>
              <a:buClr>
                <a:schemeClr val="dk1"/>
              </a:buClr>
              <a:buSzPct val="100000"/>
              <a:buChar char="●"/>
            </a:pPr>
            <a:r>
              <a:rPr lang="en">
                <a:solidFill>
                  <a:schemeClr val="dk1"/>
                </a:solidFill>
              </a:rPr>
              <a:t>Staying up to date with the different styles trending in the market to be able to effectively include them in the designs that will be more favoured by the clients (Khoa, Nguyen and Nguyen,  2020)</a:t>
            </a:r>
            <a:endParaRPr>
              <a:solidFill>
                <a:schemeClr val="dk1"/>
              </a:solidFill>
            </a:endParaRPr>
          </a:p>
          <a:p>
            <a:pPr marL="457200" lvl="0" indent="0" algn="just" rtl="0">
              <a:lnSpc>
                <a:spcPct val="150000"/>
              </a:lnSpc>
              <a:spcBef>
                <a:spcPts val="0"/>
              </a:spcBef>
              <a:spcAft>
                <a:spcPts val="0"/>
              </a:spcAft>
              <a:buSzPct val="100000"/>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ct val="100000"/>
              <a:buNone/>
            </a:pPr>
            <a:endParaRPr>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ct val="100000"/>
              <a:buNone/>
            </a:pPr>
            <a:endParaRPr>
              <a:solidFill>
                <a:schemeClr val="dk1"/>
              </a:solidFill>
            </a:endParaRPr>
          </a:p>
        </p:txBody>
      </p:sp>
      <p:sp>
        <p:nvSpPr>
          <p:cNvPr id="81" name="Google Shape;81;p4"/>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4"/>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4"/>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84" name="Google Shape;84;p4"/>
          <p:cNvPicPr preferRelativeResize="0"/>
          <p:nvPr/>
        </p:nvPicPr>
        <p:blipFill>
          <a:blip r:embed="rId3">
            <a:alphaModFix/>
          </a:blip>
          <a:stretch>
            <a:fillRect/>
          </a:stretch>
        </p:blipFill>
        <p:spPr>
          <a:xfrm>
            <a:off x="6031950" y="1601050"/>
            <a:ext cx="2800350" cy="1600200"/>
          </a:xfrm>
          <a:prstGeom prst="rect">
            <a:avLst/>
          </a:prstGeom>
          <a:noFill/>
          <a:ln>
            <a:noFill/>
          </a:ln>
        </p:spPr>
      </p:pic>
      <p:sp>
        <p:nvSpPr>
          <p:cNvPr id="85" name="Google Shape;85;p4"/>
          <p:cNvSpPr/>
          <p:nvPr/>
        </p:nvSpPr>
        <p:spPr>
          <a:xfrm>
            <a:off x="0" y="4426000"/>
            <a:ext cx="9144000" cy="717600"/>
          </a:xfrm>
          <a:prstGeom prst="rect">
            <a:avLst/>
          </a:prstGeom>
          <a:solidFill>
            <a:srgbClr val="134F5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6"/>
          <p:cNvSpPr txBox="1">
            <a:spLocks noGrp="1"/>
          </p:cNvSpPr>
          <p:nvPr>
            <p:ph type="title"/>
          </p:nvPr>
        </p:nvSpPr>
        <p:spPr>
          <a:xfrm>
            <a:off x="311700" y="214725"/>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Discussion about current abilities </a:t>
            </a:r>
            <a:endParaRPr sz="2400"/>
          </a:p>
          <a:p>
            <a:pPr marL="0" lvl="0" indent="0" algn="just" rtl="0">
              <a:lnSpc>
                <a:spcPct val="150000"/>
              </a:lnSpc>
              <a:spcBef>
                <a:spcPts val="0"/>
              </a:spcBef>
              <a:spcAft>
                <a:spcPts val="0"/>
              </a:spcAft>
              <a:buClr>
                <a:schemeClr val="dk1"/>
              </a:buClr>
              <a:buSzPts val="1100"/>
              <a:buFont typeface="Arial"/>
              <a:buNone/>
            </a:pPr>
            <a:endParaRPr sz="2400">
              <a:latin typeface="Times New Roman"/>
              <a:ea typeface="Times New Roman"/>
              <a:cs typeface="Times New Roman"/>
              <a:sym typeface="Times New Roman"/>
            </a:endParaRPr>
          </a:p>
        </p:txBody>
      </p:sp>
      <p:sp>
        <p:nvSpPr>
          <p:cNvPr id="91" name="Google Shape;91;p6"/>
          <p:cNvSpPr txBox="1">
            <a:spLocks noGrp="1"/>
          </p:cNvSpPr>
          <p:nvPr>
            <p:ph type="body" idx="1"/>
          </p:nvPr>
        </p:nvSpPr>
        <p:spPr>
          <a:xfrm>
            <a:off x="242625" y="851350"/>
            <a:ext cx="7994700" cy="3416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800"/>
              <a:buNone/>
            </a:pPr>
            <a:endParaRPr>
              <a:solidFill>
                <a:schemeClr val="dk1"/>
              </a:solidFill>
            </a:endParaRPr>
          </a:p>
          <a:p>
            <a:pPr marL="0" lvl="0" indent="0" algn="just" rtl="0">
              <a:lnSpc>
                <a:spcPct val="150000"/>
              </a:lnSpc>
              <a:spcBef>
                <a:spcPts val="0"/>
              </a:spcBef>
              <a:spcAft>
                <a:spcPts val="0"/>
              </a:spcAft>
              <a:buSzPts val="1800"/>
              <a:buNone/>
            </a:pPr>
            <a:endParaRPr sz="1100">
              <a:solidFill>
                <a:schemeClr val="dk1"/>
              </a:solidFill>
            </a:endParaRPr>
          </a:p>
        </p:txBody>
      </p:sp>
      <p:sp>
        <p:nvSpPr>
          <p:cNvPr id="92" name="Google Shape;92;p6"/>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6"/>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aphicFrame>
        <p:nvGraphicFramePr>
          <p:cNvPr id="94" name="Google Shape;94;p6"/>
          <p:cNvGraphicFramePr/>
          <p:nvPr/>
        </p:nvGraphicFramePr>
        <p:xfrm>
          <a:off x="242625" y="1308678"/>
          <a:ext cx="3000000" cy="3000000"/>
        </p:xfrm>
        <a:graphic>
          <a:graphicData uri="http://schemas.openxmlformats.org/drawingml/2006/table">
            <a:tbl>
              <a:tblPr>
                <a:noFill/>
                <a:tableStyleId>{8286357C-7CF7-4C33-902F-E46E8B98CD7F}</a:tableStyleId>
              </a:tblPr>
              <a:tblGrid>
                <a:gridCol w="4369925">
                  <a:extLst>
                    <a:ext uri="{9D8B030D-6E8A-4147-A177-3AD203B41FA5}">
                      <a16:colId xmlns:a16="http://schemas.microsoft.com/office/drawing/2014/main" val="20000"/>
                    </a:ext>
                  </a:extLst>
                </a:gridCol>
                <a:gridCol w="4369925">
                  <a:extLst>
                    <a:ext uri="{9D8B030D-6E8A-4147-A177-3AD203B41FA5}">
                      <a16:colId xmlns:a16="http://schemas.microsoft.com/office/drawing/2014/main" val="20001"/>
                    </a:ext>
                  </a:extLst>
                </a:gridCol>
              </a:tblGrid>
              <a:tr h="358225">
                <a:tc>
                  <a:txBody>
                    <a:bodyPr/>
                    <a:lstStyle/>
                    <a:p>
                      <a:pPr marL="0" lvl="0" indent="0" algn="just" rtl="0">
                        <a:lnSpc>
                          <a:spcPct val="150000"/>
                        </a:lnSpc>
                        <a:spcBef>
                          <a:spcPts val="0"/>
                        </a:spcBef>
                        <a:spcAft>
                          <a:spcPts val="0"/>
                        </a:spcAft>
                        <a:buNone/>
                      </a:pPr>
                      <a:r>
                        <a:rPr lang="en" sz="1500" b="1"/>
                        <a:t>Strength</a:t>
                      </a:r>
                      <a:endParaRPr sz="1500" b="1"/>
                    </a:p>
                    <a:p>
                      <a:pPr marL="457200" lvl="0" indent="-323850" algn="just" rtl="0">
                        <a:lnSpc>
                          <a:spcPct val="150000"/>
                        </a:lnSpc>
                        <a:spcBef>
                          <a:spcPts val="0"/>
                        </a:spcBef>
                        <a:spcAft>
                          <a:spcPts val="0"/>
                        </a:spcAft>
                        <a:buSzPts val="1500"/>
                        <a:buChar char="●"/>
                      </a:pPr>
                      <a:r>
                        <a:rPr lang="en" sz="1500"/>
                        <a:t>Strong problem-solving skills.</a:t>
                      </a:r>
                      <a:endParaRPr sz="1500"/>
                    </a:p>
                    <a:p>
                      <a:pPr marL="457200" lvl="0" indent="-323850" algn="just" rtl="0">
                        <a:lnSpc>
                          <a:spcPct val="150000"/>
                        </a:lnSpc>
                        <a:spcBef>
                          <a:spcPts val="0"/>
                        </a:spcBef>
                        <a:spcAft>
                          <a:spcPts val="0"/>
                        </a:spcAft>
                        <a:buSzPts val="1500"/>
                        <a:buChar char="●"/>
                      </a:pPr>
                      <a:r>
                        <a:rPr lang="en" sz="1500"/>
                        <a:t>Excellent time management skills.</a:t>
                      </a:r>
                      <a:endParaRPr sz="1500"/>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500" b="1"/>
                        <a:t>Weakness</a:t>
                      </a:r>
                      <a:endParaRPr sz="1500" b="1"/>
                    </a:p>
                    <a:p>
                      <a:pPr marL="457200" lvl="0" indent="-323850" algn="just" rtl="0">
                        <a:lnSpc>
                          <a:spcPct val="150000"/>
                        </a:lnSpc>
                        <a:spcBef>
                          <a:spcPts val="0"/>
                        </a:spcBef>
                        <a:spcAft>
                          <a:spcPts val="0"/>
                        </a:spcAft>
                        <a:buSzPts val="1500"/>
                        <a:buChar char="●"/>
                      </a:pPr>
                      <a:r>
                        <a:rPr lang="en" sz="1500"/>
                        <a:t>Lack of analytical skills.</a:t>
                      </a:r>
                      <a:endParaRPr sz="1500"/>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2194750">
                <a:tc>
                  <a:txBody>
                    <a:bodyPr/>
                    <a:lstStyle/>
                    <a:p>
                      <a:pPr marL="0" lvl="0" indent="0" algn="just" rtl="0">
                        <a:lnSpc>
                          <a:spcPct val="150000"/>
                        </a:lnSpc>
                        <a:spcBef>
                          <a:spcPts val="0"/>
                        </a:spcBef>
                        <a:spcAft>
                          <a:spcPts val="0"/>
                        </a:spcAft>
                        <a:buNone/>
                      </a:pPr>
                      <a:r>
                        <a:rPr lang="en" sz="1500" b="1"/>
                        <a:t>Opportunity</a:t>
                      </a:r>
                      <a:endParaRPr sz="1500" b="1"/>
                    </a:p>
                    <a:p>
                      <a:pPr marL="457200" lvl="0" indent="-323850" algn="just" rtl="0">
                        <a:lnSpc>
                          <a:spcPct val="150000"/>
                        </a:lnSpc>
                        <a:spcBef>
                          <a:spcPts val="0"/>
                        </a:spcBef>
                        <a:spcAft>
                          <a:spcPts val="0"/>
                        </a:spcAft>
                        <a:buSzPts val="1500"/>
                        <a:buChar char="●"/>
                      </a:pPr>
                      <a:r>
                        <a:rPr lang="en" sz="1500"/>
                        <a:t>Enhancing problem-solving and analytical skills.</a:t>
                      </a:r>
                      <a:endParaRPr sz="1500"/>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 sz="1500" b="1"/>
                        <a:t>Threat</a:t>
                      </a:r>
                      <a:endParaRPr sz="1500" b="1"/>
                    </a:p>
                    <a:p>
                      <a:pPr marL="457200" lvl="0" indent="-323850" algn="just" rtl="0">
                        <a:lnSpc>
                          <a:spcPct val="150000"/>
                        </a:lnSpc>
                        <a:spcBef>
                          <a:spcPts val="0"/>
                        </a:spcBef>
                        <a:spcAft>
                          <a:spcPts val="0"/>
                        </a:spcAft>
                        <a:buSzPts val="1500"/>
                        <a:buChar char="●"/>
                      </a:pPr>
                      <a:r>
                        <a:rPr lang="en" sz="1500"/>
                        <a:t>A lack of analytical skills might not allow me to understand the customer requirements properly (</a:t>
                      </a:r>
                      <a:r>
                        <a:rPr lang="en" sz="1500">
                          <a:solidFill>
                            <a:srgbClr val="222222"/>
                          </a:solidFill>
                        </a:rPr>
                        <a:t>Nisa, Setyawati and Norra, 2019</a:t>
                      </a:r>
                      <a:r>
                        <a:rPr lang="en" sz="1500"/>
                        <a:t>)</a:t>
                      </a:r>
                      <a:endParaRPr sz="1500"/>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sp>
        <p:nvSpPr>
          <p:cNvPr id="95" name="Google Shape;95;p6"/>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6"/>
          <p:cNvSpPr/>
          <p:nvPr/>
        </p:nvSpPr>
        <p:spPr>
          <a:xfrm>
            <a:off x="0" y="4426000"/>
            <a:ext cx="9144000" cy="717600"/>
          </a:xfrm>
          <a:prstGeom prst="rect">
            <a:avLst/>
          </a:prstGeom>
          <a:solidFill>
            <a:srgbClr val="134F5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8"/>
          <p:cNvSpPr txBox="1">
            <a:spLocks noGrp="1"/>
          </p:cNvSpPr>
          <p:nvPr>
            <p:ph type="title"/>
          </p:nvPr>
        </p:nvSpPr>
        <p:spPr>
          <a:xfrm>
            <a:off x="43025" y="237750"/>
            <a:ext cx="85206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Discussion of the abilities that need to be developed </a:t>
            </a:r>
            <a:endParaRPr sz="2400">
              <a:latin typeface="Times New Roman"/>
              <a:ea typeface="Times New Roman"/>
              <a:cs typeface="Times New Roman"/>
              <a:sym typeface="Times New Roman"/>
            </a:endParaRPr>
          </a:p>
        </p:txBody>
      </p:sp>
      <p:sp>
        <p:nvSpPr>
          <p:cNvPr id="102" name="Google Shape;102;p8"/>
          <p:cNvSpPr txBox="1">
            <a:spLocks noGrp="1"/>
          </p:cNvSpPr>
          <p:nvPr>
            <p:ph type="body" idx="1"/>
          </p:nvPr>
        </p:nvSpPr>
        <p:spPr>
          <a:xfrm>
            <a:off x="43025" y="863550"/>
            <a:ext cx="5253900" cy="3416400"/>
          </a:xfrm>
          <a:prstGeom prst="rect">
            <a:avLst/>
          </a:prstGeom>
          <a:noFill/>
          <a:ln>
            <a:noFill/>
          </a:ln>
        </p:spPr>
        <p:txBody>
          <a:bodyPr spcFirstLastPara="1" wrap="square" lIns="91425" tIns="91425" rIns="91425" bIns="91425" anchor="t" anchorCtr="0">
            <a:noAutofit/>
          </a:bodyPr>
          <a:lstStyle/>
          <a:p>
            <a:pPr marL="457200" lvl="0" indent="-387350" algn="just" rtl="0">
              <a:lnSpc>
                <a:spcPct val="150000"/>
              </a:lnSpc>
              <a:spcBef>
                <a:spcPts val="0"/>
              </a:spcBef>
              <a:spcAft>
                <a:spcPts val="0"/>
              </a:spcAft>
              <a:buClr>
                <a:schemeClr val="dk1"/>
              </a:buClr>
              <a:buSzPts val="2500"/>
              <a:buChar char="●"/>
            </a:pPr>
            <a:r>
              <a:rPr lang="en">
                <a:solidFill>
                  <a:schemeClr val="dk1"/>
                </a:solidFill>
              </a:rPr>
              <a:t>Fashion designing is an extremely creative skill, hence enhancing creativity and analytical abilities will be extremely beneficial for achieving greater growth opportunities in the chosen field</a:t>
            </a:r>
            <a:endParaRPr sz="3200" b="1" i="1">
              <a:solidFill>
                <a:schemeClr val="dk1"/>
              </a:solidFill>
            </a:endParaRPr>
          </a:p>
        </p:txBody>
      </p:sp>
      <p:sp>
        <p:nvSpPr>
          <p:cNvPr id="103" name="Google Shape;103;p8"/>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8"/>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8"/>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06" name="Google Shape;106;p8"/>
          <p:cNvPicPr preferRelativeResize="0"/>
          <p:nvPr/>
        </p:nvPicPr>
        <p:blipFill>
          <a:blip r:embed="rId3">
            <a:alphaModFix/>
          </a:blip>
          <a:stretch>
            <a:fillRect/>
          </a:stretch>
        </p:blipFill>
        <p:spPr>
          <a:xfrm>
            <a:off x="5449325" y="962850"/>
            <a:ext cx="3542274" cy="2656706"/>
          </a:xfrm>
          <a:prstGeom prst="rect">
            <a:avLst/>
          </a:prstGeom>
          <a:noFill/>
          <a:ln>
            <a:noFill/>
          </a:ln>
        </p:spPr>
      </p:pic>
      <p:sp>
        <p:nvSpPr>
          <p:cNvPr id="107" name="Google Shape;107;p8"/>
          <p:cNvSpPr/>
          <p:nvPr/>
        </p:nvSpPr>
        <p:spPr>
          <a:xfrm>
            <a:off x="0" y="4426000"/>
            <a:ext cx="9144000" cy="717600"/>
          </a:xfrm>
          <a:prstGeom prst="rect">
            <a:avLst/>
          </a:prstGeom>
          <a:solidFill>
            <a:srgbClr val="134F5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g1432b39a597_0_33"/>
          <p:cNvSpPr txBox="1">
            <a:spLocks noGrp="1"/>
          </p:cNvSpPr>
          <p:nvPr>
            <p:ph type="title"/>
          </p:nvPr>
        </p:nvSpPr>
        <p:spPr>
          <a:xfrm>
            <a:off x="81400" y="468050"/>
            <a:ext cx="8832300" cy="572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a:t>Conclusion </a:t>
            </a:r>
            <a:endParaRPr sz="2400">
              <a:latin typeface="Times New Roman"/>
              <a:ea typeface="Times New Roman"/>
              <a:cs typeface="Times New Roman"/>
              <a:sym typeface="Times New Roman"/>
            </a:endParaRPr>
          </a:p>
        </p:txBody>
      </p:sp>
      <p:sp>
        <p:nvSpPr>
          <p:cNvPr id="113" name="Google Shape;113;g1432b39a597_0_33"/>
          <p:cNvSpPr txBox="1">
            <a:spLocks noGrp="1"/>
          </p:cNvSpPr>
          <p:nvPr>
            <p:ph type="body" idx="1"/>
          </p:nvPr>
        </p:nvSpPr>
        <p:spPr>
          <a:xfrm>
            <a:off x="81400" y="1086825"/>
            <a:ext cx="7887300" cy="34164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chemeClr val="dk1"/>
              </a:buClr>
              <a:buSzPts val="1800"/>
              <a:buChar char="●"/>
            </a:pPr>
            <a:r>
              <a:rPr lang="en">
                <a:solidFill>
                  <a:schemeClr val="dk1"/>
                </a:solidFill>
              </a:rPr>
              <a:t>It can be concluded that by working on the required skills greater growth opportunities in the field of fashion designing can be effectively achieved</a:t>
            </a:r>
            <a:endParaRPr>
              <a:solidFill>
                <a:schemeClr val="dk1"/>
              </a:solidFill>
            </a:endParaRPr>
          </a:p>
          <a:p>
            <a:pPr marL="0" lvl="0" indent="0" algn="just" rtl="0">
              <a:lnSpc>
                <a:spcPct val="150000"/>
              </a:lnSpc>
              <a:spcBef>
                <a:spcPts val="0"/>
              </a:spcBef>
              <a:spcAft>
                <a:spcPts val="0"/>
              </a:spcAft>
              <a:buSzPts val="1800"/>
              <a:buNone/>
            </a:pPr>
            <a:endParaRPr b="1" i="1">
              <a:solidFill>
                <a:schemeClr val="dk1"/>
              </a:solidFill>
            </a:endParaRPr>
          </a:p>
        </p:txBody>
      </p:sp>
      <p:sp>
        <p:nvSpPr>
          <p:cNvPr id="114" name="Google Shape;114;g1432b39a597_0_3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g1432b39a597_0_33"/>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g1432b39a597_0_33"/>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7" name="Google Shape;117;g1432b39a597_0_33"/>
          <p:cNvPicPr preferRelativeResize="0"/>
          <p:nvPr/>
        </p:nvPicPr>
        <p:blipFill>
          <a:blip r:embed="rId3">
            <a:alphaModFix/>
          </a:blip>
          <a:stretch>
            <a:fillRect/>
          </a:stretch>
        </p:blipFill>
        <p:spPr>
          <a:xfrm>
            <a:off x="3578400" y="2098025"/>
            <a:ext cx="3491976" cy="2327975"/>
          </a:xfrm>
          <a:prstGeom prst="rect">
            <a:avLst/>
          </a:prstGeom>
          <a:noFill/>
          <a:ln>
            <a:noFill/>
          </a:ln>
        </p:spPr>
      </p:pic>
      <p:sp>
        <p:nvSpPr>
          <p:cNvPr id="118" name="Google Shape;118;g1432b39a597_0_33"/>
          <p:cNvSpPr/>
          <p:nvPr/>
        </p:nvSpPr>
        <p:spPr>
          <a:xfrm>
            <a:off x="0" y="4426000"/>
            <a:ext cx="9144000" cy="717600"/>
          </a:xfrm>
          <a:prstGeom prst="rect">
            <a:avLst/>
          </a:prstGeom>
          <a:solidFill>
            <a:srgbClr val="134F5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g1432b39a597_0_41"/>
          <p:cNvSpPr txBox="1">
            <a:spLocks noGrp="1"/>
          </p:cNvSpPr>
          <p:nvPr>
            <p:ph type="title"/>
          </p:nvPr>
        </p:nvSpPr>
        <p:spPr>
          <a:xfrm>
            <a:off x="56850" y="1919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ct val="41509"/>
              <a:buFont typeface="Arial"/>
              <a:buNone/>
            </a:pPr>
            <a:r>
              <a:rPr lang="en" sz="2650"/>
              <a:t>References</a:t>
            </a:r>
            <a:endParaRPr sz="2650"/>
          </a:p>
          <a:p>
            <a:pPr marL="0" lvl="0" indent="0" algn="l" rtl="0">
              <a:lnSpc>
                <a:spcPct val="100000"/>
              </a:lnSpc>
              <a:spcBef>
                <a:spcPts val="0"/>
              </a:spcBef>
              <a:spcAft>
                <a:spcPts val="0"/>
              </a:spcAft>
              <a:buSzPct val="140013"/>
              <a:buNone/>
            </a:pPr>
            <a:endParaRPr/>
          </a:p>
        </p:txBody>
      </p:sp>
      <p:sp>
        <p:nvSpPr>
          <p:cNvPr id="124" name="Google Shape;124;g1432b39a597_0_41"/>
          <p:cNvSpPr txBox="1">
            <a:spLocks noGrp="1"/>
          </p:cNvSpPr>
          <p:nvPr>
            <p:ph type="body" idx="1"/>
          </p:nvPr>
        </p:nvSpPr>
        <p:spPr>
          <a:xfrm>
            <a:off x="0" y="1150888"/>
            <a:ext cx="8773200" cy="4296900"/>
          </a:xfrm>
          <a:prstGeom prst="rect">
            <a:avLst/>
          </a:prstGeom>
          <a:noFill/>
          <a:ln>
            <a:noFill/>
          </a:ln>
        </p:spPr>
        <p:txBody>
          <a:bodyPr spcFirstLastPara="1" wrap="square" lIns="91425" tIns="91425" rIns="91425" bIns="91425" anchor="t" anchorCtr="0">
            <a:noAutofit/>
          </a:bodyPr>
          <a:lstStyle/>
          <a:p>
            <a:pPr marL="0" marR="0" indent="0" algn="just">
              <a:lnSpc>
                <a:spcPct val="150000"/>
              </a:lnSpc>
              <a:spcBef>
                <a:spcPts val="0"/>
              </a:spcBef>
              <a:spcAft>
                <a:spcPts val="1200"/>
              </a:spcAft>
              <a:buNone/>
            </a:pPr>
            <a:r>
              <a:rPr lang="en-US" sz="1100" dirty="0">
                <a:solidFill>
                  <a:srgbClr val="222222"/>
                </a:solidFill>
                <a:effectLst/>
                <a:latin typeface="Times New Roman" panose="02020603050405020304" pitchFamily="18" charset="0"/>
                <a:ea typeface="Arial" panose="020B0604020202020204" pitchFamily="34" charset="0"/>
              </a:rPr>
              <a:t>Angel, S., 2013. </a:t>
            </a:r>
            <a:r>
              <a:rPr lang="en-US" sz="1100" i="1" dirty="0">
                <a:solidFill>
                  <a:srgbClr val="222222"/>
                </a:solidFill>
                <a:effectLst/>
                <a:latin typeface="Times New Roman" panose="02020603050405020304" pitchFamily="18" charset="0"/>
                <a:ea typeface="Arial" panose="020B0604020202020204" pitchFamily="34" charset="0"/>
              </a:rPr>
              <a:t>Fashion designer's resource book</a:t>
            </a:r>
            <a:r>
              <a:rPr lang="en-US" sz="1100" dirty="0">
                <a:solidFill>
                  <a:srgbClr val="222222"/>
                </a:solidFill>
                <a:effectLst/>
                <a:latin typeface="Times New Roman" panose="02020603050405020304" pitchFamily="18" charset="0"/>
                <a:ea typeface="Arial" panose="020B0604020202020204" pitchFamily="34" charset="0"/>
              </a:rPr>
              <a:t>. London: A. &amp; C. Black/Bloomsbury.</a:t>
            </a:r>
            <a:endParaRPr lang="en-US" sz="1100"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600"/>
              </a:spcAft>
              <a:buNone/>
            </a:pPr>
            <a:r>
              <a:rPr lang="en-US" sz="1100" dirty="0" err="1">
                <a:solidFill>
                  <a:srgbClr val="222222"/>
                </a:solidFill>
                <a:effectLst/>
                <a:latin typeface="Times New Roman" panose="02020603050405020304" pitchFamily="18" charset="0"/>
                <a:ea typeface="Arial" panose="020B0604020202020204" pitchFamily="34" charset="0"/>
              </a:rPr>
              <a:t>Gehlhar</a:t>
            </a:r>
            <a:r>
              <a:rPr lang="en-US" sz="1100" dirty="0">
                <a:solidFill>
                  <a:srgbClr val="222222"/>
                </a:solidFill>
                <a:effectLst/>
                <a:latin typeface="Times New Roman" panose="02020603050405020304" pitchFamily="18" charset="0"/>
                <a:ea typeface="Arial" panose="020B0604020202020204" pitchFamily="34" charset="0"/>
              </a:rPr>
              <a:t>, M., (2021). </a:t>
            </a:r>
            <a:r>
              <a:rPr lang="en-US" sz="1100" i="1" dirty="0">
                <a:solidFill>
                  <a:srgbClr val="222222"/>
                </a:solidFill>
                <a:effectLst/>
                <a:latin typeface="Times New Roman" panose="02020603050405020304" pitchFamily="18" charset="0"/>
                <a:ea typeface="Arial" panose="020B0604020202020204" pitchFamily="34" charset="0"/>
              </a:rPr>
              <a:t>The fashion designer survival guide: start and run your own fashion business</a:t>
            </a:r>
            <a:r>
              <a:rPr lang="en-US" sz="1100" dirty="0">
                <a:solidFill>
                  <a:srgbClr val="222222"/>
                </a:solidFill>
                <a:effectLst/>
                <a:latin typeface="Times New Roman" panose="02020603050405020304" pitchFamily="18" charset="0"/>
                <a:ea typeface="Arial" panose="020B0604020202020204" pitchFamily="34" charset="0"/>
              </a:rPr>
              <a:t>. Simon and Schuster.</a:t>
            </a:r>
            <a:endParaRPr lang="en-US" sz="1100"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600"/>
              </a:spcAft>
              <a:buNone/>
            </a:pPr>
            <a:r>
              <a:rPr lang="en-US" sz="1100" dirty="0">
                <a:solidFill>
                  <a:srgbClr val="222222"/>
                </a:solidFill>
                <a:effectLst/>
                <a:latin typeface="Times New Roman" panose="02020603050405020304" pitchFamily="18" charset="0"/>
                <a:ea typeface="Arial" panose="020B0604020202020204" pitchFamily="34" charset="0"/>
              </a:rPr>
              <a:t>Hopkins, J., (2021). </a:t>
            </a:r>
            <a:r>
              <a:rPr lang="en-US" sz="1100" i="1" dirty="0">
                <a:solidFill>
                  <a:srgbClr val="222222"/>
                </a:solidFill>
                <a:effectLst/>
                <a:latin typeface="Times New Roman" panose="02020603050405020304" pitchFamily="18" charset="0"/>
                <a:ea typeface="Arial" panose="020B0604020202020204" pitchFamily="34" charset="0"/>
              </a:rPr>
              <a:t>Fashion Design: The Complete Guide</a:t>
            </a:r>
            <a:r>
              <a:rPr lang="en-US" sz="1100" dirty="0">
                <a:solidFill>
                  <a:srgbClr val="222222"/>
                </a:solidFill>
                <a:effectLst/>
                <a:latin typeface="Times New Roman" panose="02020603050405020304" pitchFamily="18" charset="0"/>
                <a:ea typeface="Arial" panose="020B0604020202020204" pitchFamily="34" charset="0"/>
              </a:rPr>
              <a:t>. Bloomsbury Publishing.</a:t>
            </a:r>
            <a:endParaRPr lang="en-US" sz="1100"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1200"/>
              </a:spcAft>
              <a:buNone/>
            </a:pPr>
            <a:r>
              <a:rPr lang="en-US" sz="1100" dirty="0">
                <a:solidFill>
                  <a:srgbClr val="222222"/>
                </a:solidFill>
                <a:effectLst/>
                <a:latin typeface="Times New Roman" panose="02020603050405020304" pitchFamily="18" charset="0"/>
                <a:ea typeface="Arial" panose="020B0604020202020204" pitchFamily="34" charset="0"/>
              </a:rPr>
              <a:t>Khoa, B.T., Nguyen, T.D. and Nguyen, V.T.T., (2020). The intention to purchase designed fashion product of Vietnamese Designer: The mediator of customer relationship. </a:t>
            </a:r>
            <a:r>
              <a:rPr lang="en-US" sz="1100" i="1" dirty="0">
                <a:solidFill>
                  <a:srgbClr val="222222"/>
                </a:solidFill>
                <a:effectLst/>
                <a:latin typeface="Times New Roman" panose="02020603050405020304" pitchFamily="18" charset="0"/>
                <a:ea typeface="Arial" panose="020B0604020202020204" pitchFamily="34" charset="0"/>
              </a:rPr>
              <a:t>Journal of Business and Retail Management Research</a:t>
            </a:r>
            <a:r>
              <a:rPr lang="en-US" sz="1100" dirty="0">
                <a:solidFill>
                  <a:srgbClr val="222222"/>
                </a:solidFill>
                <a:effectLst/>
                <a:latin typeface="Times New Roman" panose="02020603050405020304" pitchFamily="18" charset="0"/>
                <a:ea typeface="Arial" panose="020B0604020202020204" pitchFamily="34" charset="0"/>
              </a:rPr>
              <a:t>, </a:t>
            </a:r>
            <a:r>
              <a:rPr lang="en-US" sz="1100" i="1" dirty="0">
                <a:solidFill>
                  <a:srgbClr val="222222"/>
                </a:solidFill>
                <a:effectLst/>
                <a:latin typeface="Times New Roman" panose="02020603050405020304" pitchFamily="18" charset="0"/>
                <a:ea typeface="Arial" panose="020B0604020202020204" pitchFamily="34" charset="0"/>
              </a:rPr>
              <a:t>14</a:t>
            </a:r>
            <a:r>
              <a:rPr lang="en-US" sz="1100" dirty="0">
                <a:solidFill>
                  <a:srgbClr val="222222"/>
                </a:solidFill>
                <a:effectLst/>
                <a:latin typeface="Times New Roman" panose="02020603050405020304" pitchFamily="18" charset="0"/>
                <a:ea typeface="Arial" panose="020B0604020202020204" pitchFamily="34" charset="0"/>
              </a:rPr>
              <a:t>(2).</a:t>
            </a:r>
            <a:endParaRPr lang="en-US" sz="1100"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1200"/>
              </a:spcAft>
              <a:buNone/>
            </a:pPr>
            <a:r>
              <a:rPr lang="en-US" sz="1100" dirty="0" err="1">
                <a:solidFill>
                  <a:srgbClr val="222222"/>
                </a:solidFill>
                <a:effectLst/>
                <a:latin typeface="Times New Roman" panose="02020603050405020304" pitchFamily="18" charset="0"/>
                <a:ea typeface="Arial" panose="020B0604020202020204" pitchFamily="34" charset="0"/>
              </a:rPr>
              <a:t>Nisa</a:t>
            </a:r>
            <a:r>
              <a:rPr lang="en-US" sz="1100" dirty="0">
                <a:solidFill>
                  <a:srgbClr val="222222"/>
                </a:solidFill>
                <a:effectLst/>
                <a:latin typeface="Times New Roman" panose="02020603050405020304" pitchFamily="18" charset="0"/>
                <a:ea typeface="Arial" panose="020B0604020202020204" pitchFamily="34" charset="0"/>
              </a:rPr>
              <a:t>, L.L.A., </a:t>
            </a:r>
            <a:r>
              <a:rPr lang="en-US" sz="1100" dirty="0" err="1">
                <a:solidFill>
                  <a:srgbClr val="222222"/>
                </a:solidFill>
                <a:effectLst/>
                <a:latin typeface="Times New Roman" panose="02020603050405020304" pitchFamily="18" charset="0"/>
                <a:ea typeface="Arial" panose="020B0604020202020204" pitchFamily="34" charset="0"/>
              </a:rPr>
              <a:t>Setyawati</a:t>
            </a:r>
            <a:r>
              <a:rPr lang="en-US" sz="1100" dirty="0">
                <a:solidFill>
                  <a:srgbClr val="222222"/>
                </a:solidFill>
                <a:effectLst/>
                <a:latin typeface="Times New Roman" panose="02020603050405020304" pitchFamily="18" charset="0"/>
                <a:ea typeface="Arial" panose="020B0604020202020204" pitchFamily="34" charset="0"/>
              </a:rPr>
              <a:t>, S.M. and </a:t>
            </a:r>
            <a:r>
              <a:rPr lang="en-US" sz="1100" dirty="0" err="1">
                <a:solidFill>
                  <a:srgbClr val="222222"/>
                </a:solidFill>
                <a:effectLst/>
                <a:latin typeface="Times New Roman" panose="02020603050405020304" pitchFamily="18" charset="0"/>
                <a:ea typeface="Arial" panose="020B0604020202020204" pitchFamily="34" charset="0"/>
              </a:rPr>
              <a:t>Norra</a:t>
            </a:r>
            <a:r>
              <a:rPr lang="en-US" sz="1100" dirty="0">
                <a:solidFill>
                  <a:srgbClr val="222222"/>
                </a:solidFill>
                <a:effectLst/>
                <a:latin typeface="Times New Roman" panose="02020603050405020304" pitchFamily="18" charset="0"/>
                <a:ea typeface="Arial" panose="020B0604020202020204" pitchFamily="34" charset="0"/>
              </a:rPr>
              <a:t>, B.I., (2019) June. Increasing analytical thinking skills through a popup booklet development with digestive system. In </a:t>
            </a:r>
            <a:r>
              <a:rPr lang="en-US" sz="1100" i="1" dirty="0">
                <a:solidFill>
                  <a:srgbClr val="222222"/>
                </a:solidFill>
                <a:effectLst/>
                <a:latin typeface="Times New Roman" panose="02020603050405020304" pitchFamily="18" charset="0"/>
                <a:ea typeface="Arial" panose="020B0604020202020204" pitchFamily="34" charset="0"/>
              </a:rPr>
              <a:t>Journal of Physics: Conference Series</a:t>
            </a:r>
            <a:r>
              <a:rPr lang="en-US" sz="1100" dirty="0">
                <a:solidFill>
                  <a:srgbClr val="222222"/>
                </a:solidFill>
                <a:effectLst/>
                <a:latin typeface="Times New Roman" panose="02020603050405020304" pitchFamily="18" charset="0"/>
                <a:ea typeface="Arial" panose="020B0604020202020204" pitchFamily="34" charset="0"/>
              </a:rPr>
              <a:t> (Vol. 1241, No. 1, p. 012057). IOP Publishing.</a:t>
            </a:r>
            <a:endParaRPr lang="en-US" sz="1100"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1200"/>
              </a:spcAft>
              <a:buNone/>
            </a:pPr>
            <a:r>
              <a:rPr lang="en-US" sz="1100" dirty="0">
                <a:solidFill>
                  <a:srgbClr val="222222"/>
                </a:solidFill>
                <a:effectLst/>
                <a:latin typeface="Times New Roman" panose="02020603050405020304" pitchFamily="18" charset="0"/>
                <a:ea typeface="Arial" panose="020B0604020202020204" pitchFamily="34" charset="0"/>
              </a:rPr>
              <a:t>Stall-Meadows, C., 2011. </a:t>
            </a:r>
            <a:r>
              <a:rPr lang="en-US" sz="1100" i="1" dirty="0">
                <a:solidFill>
                  <a:srgbClr val="222222"/>
                </a:solidFill>
                <a:effectLst/>
                <a:latin typeface="Times New Roman" panose="02020603050405020304" pitchFamily="18" charset="0"/>
                <a:ea typeface="Arial" panose="020B0604020202020204" pitchFamily="34" charset="0"/>
              </a:rPr>
              <a:t>Fashion now</a:t>
            </a:r>
            <a:r>
              <a:rPr lang="en-US" sz="1100" dirty="0">
                <a:solidFill>
                  <a:srgbClr val="222222"/>
                </a:solidFill>
                <a:effectLst/>
                <a:latin typeface="Times New Roman" panose="02020603050405020304" pitchFamily="18" charset="0"/>
                <a:ea typeface="Arial" panose="020B0604020202020204" pitchFamily="34" charset="0"/>
              </a:rPr>
              <a:t>. Upper Saddle River, N.J.: Prentice Hall/Pearson.</a:t>
            </a:r>
            <a:endParaRPr lang="en-US" sz="1100" dirty="0">
              <a:effectLst/>
              <a:latin typeface="Arial" panose="020B0604020202020204" pitchFamily="34" charset="0"/>
              <a:ea typeface="Arial" panose="020B0604020202020204" pitchFamily="34" charset="0"/>
            </a:endParaRPr>
          </a:p>
          <a:p>
            <a:pPr marL="0" lvl="0" indent="0" algn="just" rtl="0">
              <a:lnSpc>
                <a:spcPct val="150000"/>
              </a:lnSpc>
              <a:spcBef>
                <a:spcPts val="1200"/>
              </a:spcBef>
              <a:spcAft>
                <a:spcPts val="0"/>
              </a:spcAft>
              <a:buClr>
                <a:schemeClr val="dk1"/>
              </a:buClr>
              <a:buSzPts val="1100"/>
              <a:buFont typeface="Arial"/>
              <a:buNone/>
            </a:pPr>
            <a:endParaRPr sz="1000" dirty="0">
              <a:solidFill>
                <a:srgbClr val="222222"/>
              </a:solidFill>
            </a:endParaRPr>
          </a:p>
          <a:p>
            <a:pPr marL="0" lvl="0" indent="0" algn="just" rtl="0">
              <a:lnSpc>
                <a:spcPct val="150000"/>
              </a:lnSpc>
              <a:spcBef>
                <a:spcPts val="1200"/>
              </a:spcBef>
              <a:spcAft>
                <a:spcPts val="0"/>
              </a:spcAft>
              <a:buClr>
                <a:schemeClr val="dk1"/>
              </a:buClr>
              <a:buSzPts val="1100"/>
              <a:buFont typeface="Arial"/>
              <a:buNone/>
            </a:pPr>
            <a:endParaRPr sz="10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endParaRPr sz="1000" dirty="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000" dirty="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000" dirty="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000" dirty="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endParaRPr sz="10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000" dirty="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000" dirty="0">
              <a:solidFill>
                <a:srgbClr val="222222"/>
              </a:solidFill>
              <a:latin typeface="Times New Roman"/>
              <a:ea typeface="Times New Roman"/>
              <a:cs typeface="Times New Roman"/>
              <a:sym typeface="Times New Roman"/>
            </a:endParaRPr>
          </a:p>
        </p:txBody>
      </p:sp>
      <p:sp>
        <p:nvSpPr>
          <p:cNvPr id="125" name="Google Shape;125;g1432b39a597_0_41"/>
          <p:cNvSpPr/>
          <p:nvPr/>
        </p:nvSpPr>
        <p:spPr>
          <a:xfrm>
            <a:off x="0" y="4426000"/>
            <a:ext cx="9144000" cy="717600"/>
          </a:xfrm>
          <a:prstGeom prst="rect">
            <a:avLst/>
          </a:prstGeom>
          <a:solidFill>
            <a:srgbClr val="741B47"/>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g1432b39a597_0_41"/>
          <p:cNvSpPr/>
          <p:nvPr/>
        </p:nvSpPr>
        <p:spPr>
          <a:xfrm>
            <a:off x="0" y="4426000"/>
            <a:ext cx="9144000" cy="717600"/>
          </a:xfrm>
          <a:prstGeom prst="rect">
            <a:avLst/>
          </a:prstGeom>
          <a:solidFill>
            <a:srgbClr val="351C7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g1432b39a597_0_41"/>
          <p:cNvSpPr/>
          <p:nvPr/>
        </p:nvSpPr>
        <p:spPr>
          <a:xfrm>
            <a:off x="0" y="4426000"/>
            <a:ext cx="9144000" cy="717600"/>
          </a:xfrm>
          <a:prstGeom prst="rect">
            <a:avLst/>
          </a:prstGeom>
          <a:solidFill>
            <a:srgbClr val="134F5C"/>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742</Words>
  <Application>Microsoft Office PowerPoint</Application>
  <PresentationFormat>On-screen Show (16:9)</PresentationFormat>
  <Paragraphs>49</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Times New Roman</vt:lpstr>
      <vt:lpstr>Simple Light</vt:lpstr>
      <vt:lpstr>ACADEMIC AND EMPLOYABILITY SKILLS Module code: BMSW4001  Student name :I Bungianu Student ID 2134139 Lecturer Name: Sukhpreet Grewal </vt:lpstr>
      <vt:lpstr>Introduction  </vt:lpstr>
      <vt:lpstr>A description of the selected career </vt:lpstr>
      <vt:lpstr>Responsibilities required to be carried on </vt:lpstr>
      <vt:lpstr>Discussion about current abilities  </vt:lpstr>
      <vt:lpstr>Discussion of the abilities that need to be developed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Module code: BMSW4001  Student name :I Bungianu Student ID 2134139 Lecturer Name: Sukhpreet Grewal</dc:title>
  <dc:creator>Manjula Sivasatkunanathan</dc:creator>
  <cp:lastModifiedBy>Manjula Sivasatkunanathan</cp:lastModifiedBy>
  <cp:revision>1</cp:revision>
  <dcterms:modified xsi:type="dcterms:W3CDTF">2022-08-14T20:00:54Z</dcterms:modified>
</cp:coreProperties>
</file>