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F16BFFB-B817-DD48-BACC-A3171B320DA0}"/>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p>
        </p:txBody>
      </p:sp>
      <p:sp>
        <p:nvSpPr>
          <p:cNvPr id="3" name="Subtitlu 2">
            <a:extLst>
              <a:ext uri="{FF2B5EF4-FFF2-40B4-BE49-F238E27FC236}">
                <a16:creationId xmlns:a16="http://schemas.microsoft.com/office/drawing/2014/main" id="{144689FC-BF04-2747-B734-AC21B952EB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p>
        </p:txBody>
      </p:sp>
      <p:sp>
        <p:nvSpPr>
          <p:cNvPr id="4" name="Substituent dată 3">
            <a:extLst>
              <a:ext uri="{FF2B5EF4-FFF2-40B4-BE49-F238E27FC236}">
                <a16:creationId xmlns:a16="http://schemas.microsoft.com/office/drawing/2014/main" id="{55EE4204-25DB-6345-B22F-70E04A3FA3F8}"/>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5" name="Substituent subsol 4">
            <a:extLst>
              <a:ext uri="{FF2B5EF4-FFF2-40B4-BE49-F238E27FC236}">
                <a16:creationId xmlns:a16="http://schemas.microsoft.com/office/drawing/2014/main" id="{43D3137D-197D-CA41-BD9E-3F77AA48A203}"/>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A0006913-7D82-6E43-8AE2-38A171990857}"/>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3569833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0BCF8CD-D582-1C4C-8D39-A67A7BBAC8DC}"/>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72723EDC-A409-104D-8A27-E8FA5A2F4031}"/>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69F3CED1-3E04-F04D-995F-361FD97077AC}"/>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5" name="Substituent subsol 4">
            <a:extLst>
              <a:ext uri="{FF2B5EF4-FFF2-40B4-BE49-F238E27FC236}">
                <a16:creationId xmlns:a16="http://schemas.microsoft.com/office/drawing/2014/main" id="{717E5620-209F-904A-9335-5F306B12BA7A}"/>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F1181126-1852-2146-A2B0-4FD86F8D50C5}"/>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1746946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9C3D502-3011-254B-8628-21BD538F98AB}"/>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p>
        </p:txBody>
      </p:sp>
      <p:sp>
        <p:nvSpPr>
          <p:cNvPr id="3" name="Substituent text 2">
            <a:extLst>
              <a:ext uri="{FF2B5EF4-FFF2-40B4-BE49-F238E27FC236}">
                <a16:creationId xmlns:a16="http://schemas.microsoft.com/office/drawing/2014/main" id="{778ED586-B49A-B34A-8FD2-8E06953B6E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3F312345-A3C1-D047-A0B0-5C6940D5F85D}"/>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5" name="Substituent subsol 4">
            <a:extLst>
              <a:ext uri="{FF2B5EF4-FFF2-40B4-BE49-F238E27FC236}">
                <a16:creationId xmlns:a16="http://schemas.microsoft.com/office/drawing/2014/main" id="{D7F198C8-30B4-1F47-A9BE-C1282749B7BD}"/>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7F205363-701D-2944-AB8C-1EB3B7163FCE}"/>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1393990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A403FF2-34DB-944E-8C59-02A23C6A76A6}"/>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B15B1E0E-A4A5-6343-997F-2F652C09EF3C}"/>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a:extLst>
              <a:ext uri="{FF2B5EF4-FFF2-40B4-BE49-F238E27FC236}">
                <a16:creationId xmlns:a16="http://schemas.microsoft.com/office/drawing/2014/main" id="{88BCC85C-6EBF-3D4F-9DEC-C13223E16103}"/>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a:extLst>
              <a:ext uri="{FF2B5EF4-FFF2-40B4-BE49-F238E27FC236}">
                <a16:creationId xmlns:a16="http://schemas.microsoft.com/office/drawing/2014/main" id="{9DF3F96C-F972-AA41-BFEC-DDC5621D77BC}"/>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6" name="Substituent subsol 5">
            <a:extLst>
              <a:ext uri="{FF2B5EF4-FFF2-40B4-BE49-F238E27FC236}">
                <a16:creationId xmlns:a16="http://schemas.microsoft.com/office/drawing/2014/main" id="{ABC01725-8626-0E4E-903F-A2EE4B9E0405}"/>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9AC6D667-DC38-4443-AA55-9AF82553E635}"/>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3988465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871D48D-1F53-984B-BB45-EA893A924AAA}"/>
              </a:ext>
            </a:extLst>
          </p:cNvPr>
          <p:cNvSpPr>
            <a:spLocks noGrp="1"/>
          </p:cNvSpPr>
          <p:nvPr>
            <p:ph type="title"/>
          </p:nvPr>
        </p:nvSpPr>
        <p:spPr>
          <a:xfrm>
            <a:off x="839788" y="365125"/>
            <a:ext cx="10515600" cy="1325563"/>
          </a:xfrm>
        </p:spPr>
        <p:txBody>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8D799069-D8FA-3A4A-A490-D6B986497A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98572949-5B05-684A-9991-79EB0C009A99}"/>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a:extLst>
              <a:ext uri="{FF2B5EF4-FFF2-40B4-BE49-F238E27FC236}">
                <a16:creationId xmlns:a16="http://schemas.microsoft.com/office/drawing/2014/main" id="{97871613-D43F-AD4F-89E7-29B3DACC7D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39687DE5-2310-B043-AB68-899C0F442E7F}"/>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a:extLst>
              <a:ext uri="{FF2B5EF4-FFF2-40B4-BE49-F238E27FC236}">
                <a16:creationId xmlns:a16="http://schemas.microsoft.com/office/drawing/2014/main" id="{013444C7-2869-414B-B980-FD51DD0638F4}"/>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8" name="Substituent subsol 7">
            <a:extLst>
              <a:ext uri="{FF2B5EF4-FFF2-40B4-BE49-F238E27FC236}">
                <a16:creationId xmlns:a16="http://schemas.microsoft.com/office/drawing/2014/main" id="{E88820C1-3757-6547-8982-F14FE2CDBF43}"/>
              </a:ext>
            </a:extLst>
          </p:cNvPr>
          <p:cNvSpPr>
            <a:spLocks noGrp="1"/>
          </p:cNvSpPr>
          <p:nvPr>
            <p:ph type="ftr" sz="quarter" idx="11"/>
          </p:nvPr>
        </p:nvSpPr>
        <p:spPr/>
        <p:txBody>
          <a:bodyPr/>
          <a:lstStyle/>
          <a:p>
            <a:endParaRPr lang="ro-RO"/>
          </a:p>
        </p:txBody>
      </p:sp>
      <p:sp>
        <p:nvSpPr>
          <p:cNvPr id="9" name="Substituent număr diapozitiv 8">
            <a:extLst>
              <a:ext uri="{FF2B5EF4-FFF2-40B4-BE49-F238E27FC236}">
                <a16:creationId xmlns:a16="http://schemas.microsoft.com/office/drawing/2014/main" id="{5A3FC4FC-194F-5C4D-862D-32E5510CFEC7}"/>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1636452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2BD603A-1E54-364E-A5C2-13D2FE1C113D}"/>
              </a:ext>
            </a:extLst>
          </p:cNvPr>
          <p:cNvSpPr>
            <a:spLocks noGrp="1"/>
          </p:cNvSpPr>
          <p:nvPr>
            <p:ph type="title"/>
          </p:nvPr>
        </p:nvSpPr>
        <p:spPr/>
        <p:txBody>
          <a:bodyPr/>
          <a:lstStyle/>
          <a:p>
            <a:r>
              <a:rPr lang="ro-RO"/>
              <a:t>Faceți clic pentru a edita stilul de titlu coordonator</a:t>
            </a:r>
          </a:p>
        </p:txBody>
      </p:sp>
      <p:sp>
        <p:nvSpPr>
          <p:cNvPr id="3" name="Substituent dată 2">
            <a:extLst>
              <a:ext uri="{FF2B5EF4-FFF2-40B4-BE49-F238E27FC236}">
                <a16:creationId xmlns:a16="http://schemas.microsoft.com/office/drawing/2014/main" id="{0E13A293-2B4F-5045-A388-CB2D9DA03BA7}"/>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4" name="Substituent subsol 3">
            <a:extLst>
              <a:ext uri="{FF2B5EF4-FFF2-40B4-BE49-F238E27FC236}">
                <a16:creationId xmlns:a16="http://schemas.microsoft.com/office/drawing/2014/main" id="{7228BF90-75F1-384A-A1C3-63CB06ADE381}"/>
              </a:ext>
            </a:extLst>
          </p:cNvPr>
          <p:cNvSpPr>
            <a:spLocks noGrp="1"/>
          </p:cNvSpPr>
          <p:nvPr>
            <p:ph type="ftr" sz="quarter" idx="11"/>
          </p:nvPr>
        </p:nvSpPr>
        <p:spPr/>
        <p:txBody>
          <a:bodyPr/>
          <a:lstStyle/>
          <a:p>
            <a:endParaRPr lang="ro-RO"/>
          </a:p>
        </p:txBody>
      </p:sp>
      <p:sp>
        <p:nvSpPr>
          <p:cNvPr id="5" name="Substituent număr diapozitiv 4">
            <a:extLst>
              <a:ext uri="{FF2B5EF4-FFF2-40B4-BE49-F238E27FC236}">
                <a16:creationId xmlns:a16="http://schemas.microsoft.com/office/drawing/2014/main" id="{303C25FD-087E-DF4F-9CCF-EC67811C30DE}"/>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2562653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C614D135-DBC0-0245-B9CB-D1F257D13097}"/>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3" name="Substituent subsol 2">
            <a:extLst>
              <a:ext uri="{FF2B5EF4-FFF2-40B4-BE49-F238E27FC236}">
                <a16:creationId xmlns:a16="http://schemas.microsoft.com/office/drawing/2014/main" id="{CA9AF5A0-EE01-BA4B-9B5B-28F73C951E94}"/>
              </a:ext>
            </a:extLst>
          </p:cNvPr>
          <p:cNvSpPr>
            <a:spLocks noGrp="1"/>
          </p:cNvSpPr>
          <p:nvPr>
            <p:ph type="ftr" sz="quarter" idx="11"/>
          </p:nvPr>
        </p:nvSpPr>
        <p:spPr/>
        <p:txBody>
          <a:bodyPr/>
          <a:lstStyle/>
          <a:p>
            <a:endParaRPr lang="ro-RO"/>
          </a:p>
        </p:txBody>
      </p:sp>
      <p:sp>
        <p:nvSpPr>
          <p:cNvPr id="4" name="Substituent număr diapozitiv 3">
            <a:extLst>
              <a:ext uri="{FF2B5EF4-FFF2-40B4-BE49-F238E27FC236}">
                <a16:creationId xmlns:a16="http://schemas.microsoft.com/office/drawing/2014/main" id="{197B0693-3D0C-8E46-8666-B183428E2D88}"/>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1500373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73E603C-0433-7C4B-9DAF-5F31E4A13840}"/>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D1C992B8-8F35-594C-B057-4D02F932F0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a:extLst>
              <a:ext uri="{FF2B5EF4-FFF2-40B4-BE49-F238E27FC236}">
                <a16:creationId xmlns:a16="http://schemas.microsoft.com/office/drawing/2014/main" id="{08FA2588-E177-1945-980C-5A9A6CF672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CE754B65-90AD-6140-8B39-8437A83162A9}"/>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6" name="Substituent subsol 5">
            <a:extLst>
              <a:ext uri="{FF2B5EF4-FFF2-40B4-BE49-F238E27FC236}">
                <a16:creationId xmlns:a16="http://schemas.microsoft.com/office/drawing/2014/main" id="{DDA342C2-DB01-1142-8722-417CFEE1DE28}"/>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B5EFEEBD-2DB0-5E4C-8F25-39C9BFB94AD1}"/>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548122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36BF46A-88FE-2E4B-BB5F-8770BC35F187}"/>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imagine 2">
            <a:extLst>
              <a:ext uri="{FF2B5EF4-FFF2-40B4-BE49-F238E27FC236}">
                <a16:creationId xmlns:a16="http://schemas.microsoft.com/office/drawing/2014/main" id="{5C6EE10F-39FD-C243-BB60-5C7FE988F9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a:extLst>
              <a:ext uri="{FF2B5EF4-FFF2-40B4-BE49-F238E27FC236}">
                <a16:creationId xmlns:a16="http://schemas.microsoft.com/office/drawing/2014/main" id="{21A25033-5593-FC4C-8DB6-F3A68055F3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1E6AA756-FCB3-A641-B133-5C0A25ACD998}"/>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6" name="Substituent subsol 5">
            <a:extLst>
              <a:ext uri="{FF2B5EF4-FFF2-40B4-BE49-F238E27FC236}">
                <a16:creationId xmlns:a16="http://schemas.microsoft.com/office/drawing/2014/main" id="{CF86A9B4-AB41-CE4E-BEFB-DE9BF5A598F5}"/>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FE222A7B-1242-5B4E-AE75-DB06121B5ECD}"/>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3645403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4161CBB-7C1F-E946-9296-0FAD83AD89C8}"/>
              </a:ext>
            </a:extLst>
          </p:cNvPr>
          <p:cNvSpPr>
            <a:spLocks noGrp="1"/>
          </p:cNvSpPr>
          <p:nvPr>
            <p:ph type="title"/>
          </p:nvPr>
        </p:nvSpPr>
        <p:spPr/>
        <p:txBody>
          <a:bodyPr/>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B0D79694-8943-5042-8091-DF452E0E2540}"/>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47D0BAC8-9151-F741-BCDA-82D674B1482A}"/>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5" name="Substituent subsol 4">
            <a:extLst>
              <a:ext uri="{FF2B5EF4-FFF2-40B4-BE49-F238E27FC236}">
                <a16:creationId xmlns:a16="http://schemas.microsoft.com/office/drawing/2014/main" id="{E48B680C-9544-F547-8C3A-D2F8ACDFC9FB}"/>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83838E56-BC59-964C-8E0B-AEEFC09B61FB}"/>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3725694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9936BE40-4A5E-3D4E-8694-6EB5FF43D8A1}"/>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04DF075F-9AA4-0D43-AEB1-B1B0A96A7DC3}"/>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FCBA158E-D0A1-2F43-B357-E6C489978467}"/>
              </a:ext>
            </a:extLst>
          </p:cNvPr>
          <p:cNvSpPr>
            <a:spLocks noGrp="1"/>
          </p:cNvSpPr>
          <p:nvPr>
            <p:ph type="dt" sz="half" idx="10"/>
          </p:nvPr>
        </p:nvSpPr>
        <p:spPr/>
        <p:txBody>
          <a:bodyPr/>
          <a:lstStyle/>
          <a:p>
            <a:fld id="{07E4340B-8C38-4349-BADB-EAB3B360F5C1}" type="datetimeFigureOut">
              <a:rPr lang="ro-RO" smtClean="0"/>
              <a:t>12.06.2020</a:t>
            </a:fld>
            <a:endParaRPr lang="ro-RO"/>
          </a:p>
        </p:txBody>
      </p:sp>
      <p:sp>
        <p:nvSpPr>
          <p:cNvPr id="5" name="Substituent subsol 4">
            <a:extLst>
              <a:ext uri="{FF2B5EF4-FFF2-40B4-BE49-F238E27FC236}">
                <a16:creationId xmlns:a16="http://schemas.microsoft.com/office/drawing/2014/main" id="{3AF65F68-2ABD-ED4A-8A60-951522180FF0}"/>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D3F6BE9C-D5B9-C249-8B13-3BFC8B4BB3D7}"/>
              </a:ext>
            </a:extLst>
          </p:cNvPr>
          <p:cNvSpPr>
            <a:spLocks noGrp="1"/>
          </p:cNvSpPr>
          <p:nvPr>
            <p:ph type="sldNum" sz="quarter" idx="12"/>
          </p:nvPr>
        </p:nvSpPr>
        <p:spPr/>
        <p:txBody>
          <a:bodyPr/>
          <a:lstStyle/>
          <a:p>
            <a:fld id="{BA48A924-79F6-8F41-BC70-D5E6621D7F2D}" type="slidenum">
              <a:rPr lang="ro-RO" smtClean="0"/>
              <a:t>‹#›</a:t>
            </a:fld>
            <a:endParaRPr lang="ro-RO"/>
          </a:p>
        </p:txBody>
      </p:sp>
    </p:spTree>
    <p:extLst>
      <p:ext uri="{BB962C8B-B14F-4D97-AF65-F5344CB8AC3E}">
        <p14:creationId xmlns:p14="http://schemas.microsoft.com/office/powerpoint/2010/main" val="1081244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E3382DF8-3DB4-D748-BBDB-D3D095B5A9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2EB2696D-42C6-874A-9184-A843A6C170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8B8048CC-6B70-4E43-ACB5-E0E5677311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E4340B-8C38-4349-BADB-EAB3B360F5C1}" type="datetimeFigureOut">
              <a:rPr lang="ro-RO" smtClean="0"/>
              <a:t>12.06.2020</a:t>
            </a:fld>
            <a:endParaRPr lang="ro-RO"/>
          </a:p>
        </p:txBody>
      </p:sp>
      <p:sp>
        <p:nvSpPr>
          <p:cNvPr id="5" name="Substituent subsol 4">
            <a:extLst>
              <a:ext uri="{FF2B5EF4-FFF2-40B4-BE49-F238E27FC236}">
                <a16:creationId xmlns:a16="http://schemas.microsoft.com/office/drawing/2014/main" id="{25AA794B-B7C7-E94B-9BB1-7996B7EB58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a:extLst>
              <a:ext uri="{FF2B5EF4-FFF2-40B4-BE49-F238E27FC236}">
                <a16:creationId xmlns:a16="http://schemas.microsoft.com/office/drawing/2014/main" id="{1EF2D4F7-990C-524F-BFEF-4B2B4F916D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A924-79F6-8F41-BC70-D5E6621D7F2D}" type="slidenum">
              <a:rPr lang="ro-RO" smtClean="0"/>
              <a:t>‹#›</a:t>
            </a:fld>
            <a:endParaRPr lang="ro-RO"/>
          </a:p>
        </p:txBody>
      </p:sp>
    </p:spTree>
    <p:extLst>
      <p:ext uri="{BB962C8B-B14F-4D97-AF65-F5344CB8AC3E}">
        <p14:creationId xmlns:p14="http://schemas.microsoft.com/office/powerpoint/2010/main" val="1808237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83DC6AD-CB86-7E4B-B118-0C4DD0340B54}"/>
              </a:ext>
            </a:extLst>
          </p:cNvPr>
          <p:cNvSpPr>
            <a:spLocks noGrp="1"/>
          </p:cNvSpPr>
          <p:nvPr>
            <p:ph type="ctrTitle"/>
          </p:nvPr>
        </p:nvSpPr>
        <p:spPr>
          <a:xfrm>
            <a:off x="1524000" y="406400"/>
            <a:ext cx="8841946" cy="2308730"/>
          </a:xfrm>
        </p:spPr>
        <p:txBody>
          <a:bodyPr/>
          <a:lstStyle/>
          <a:p>
            <a:r>
              <a:rPr lang="ro-RO" sz="1800" b="1" i="1" u="sng" dirty="0">
                <a:solidFill>
                  <a:prstClr val="black"/>
                </a:solidFill>
                <a:latin typeface="TimesNewRomanPS-BoldMT"/>
              </a:rPr>
              <a:t>RESOURCING AND DEVELOPMENT</a:t>
            </a:r>
            <a:endParaRPr lang="ro-RO" i="1" u="sng" dirty="0"/>
          </a:p>
        </p:txBody>
      </p:sp>
      <p:sp>
        <p:nvSpPr>
          <p:cNvPr id="3" name="Subtitlu 2">
            <a:extLst>
              <a:ext uri="{FF2B5EF4-FFF2-40B4-BE49-F238E27FC236}">
                <a16:creationId xmlns:a16="http://schemas.microsoft.com/office/drawing/2014/main" id="{C6B62C60-1E36-BF40-B5F0-81950EF903ED}"/>
              </a:ext>
            </a:extLst>
          </p:cNvPr>
          <p:cNvSpPr>
            <a:spLocks noGrp="1"/>
          </p:cNvSpPr>
          <p:nvPr>
            <p:ph type="subTitle" idx="1"/>
          </p:nvPr>
        </p:nvSpPr>
        <p:spPr/>
        <p:txBody>
          <a:bodyPr/>
          <a:lstStyle/>
          <a:p>
            <a:r>
              <a:rPr lang="ro-RO" dirty="0"/>
              <a:t>Name: Sorin Brozban </a:t>
            </a:r>
          </a:p>
          <a:p>
            <a:r>
              <a:rPr lang="ro-RO" dirty="0"/>
              <a:t>Student ID: 1816277</a:t>
            </a:r>
          </a:p>
          <a:p>
            <a:r>
              <a:rPr lang="ro-RO" dirty="0"/>
              <a:t>Lecturer: Jahanzeeb Qurashi</a:t>
            </a:r>
          </a:p>
        </p:txBody>
      </p:sp>
    </p:spTree>
    <p:extLst>
      <p:ext uri="{BB962C8B-B14F-4D97-AF65-F5344CB8AC3E}">
        <p14:creationId xmlns:p14="http://schemas.microsoft.com/office/powerpoint/2010/main" val="3978652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206492E-CA8F-2443-BCAF-F2A9510F2996}"/>
              </a:ext>
            </a:extLst>
          </p:cNvPr>
          <p:cNvSpPr>
            <a:spLocks noGrp="1"/>
          </p:cNvSpPr>
          <p:nvPr>
            <p:ph type="title"/>
          </p:nvPr>
        </p:nvSpPr>
        <p:spPr>
          <a:xfrm>
            <a:off x="838200" y="500062"/>
            <a:ext cx="10515600" cy="1325563"/>
          </a:xfrm>
        </p:spPr>
        <p:txBody>
          <a:bodyPr/>
          <a:lstStyle/>
          <a:p>
            <a:r>
              <a:rPr lang="ro-RO" sz="1800" b="1" dirty="0">
                <a:solidFill>
                  <a:prstClr val="black"/>
                </a:solidFill>
                <a:latin typeface="TimesNewRomanPS-BoldMT"/>
              </a:rPr>
              <a:t>PESTLE ANALYSIS</a:t>
            </a:r>
            <a:endParaRPr lang="ro-RO" dirty="0"/>
          </a:p>
        </p:txBody>
      </p:sp>
      <p:sp>
        <p:nvSpPr>
          <p:cNvPr id="3" name="Substituent conținut 2">
            <a:extLst>
              <a:ext uri="{FF2B5EF4-FFF2-40B4-BE49-F238E27FC236}">
                <a16:creationId xmlns:a16="http://schemas.microsoft.com/office/drawing/2014/main" id="{DE57B729-D3C0-F74A-8CC4-A4B8BC43307E}"/>
              </a:ext>
            </a:extLst>
          </p:cNvPr>
          <p:cNvSpPr>
            <a:spLocks noGrp="1"/>
          </p:cNvSpPr>
          <p:nvPr>
            <p:ph idx="1"/>
          </p:nvPr>
        </p:nvSpPr>
        <p:spPr/>
        <p:txBody>
          <a:bodyPr/>
          <a:lstStyle/>
          <a:p>
            <a:r>
              <a:rPr lang="ro-RO" sz="1800" dirty="0">
                <a:solidFill>
                  <a:prstClr val="black"/>
                </a:solidFill>
                <a:latin typeface="TimesNewRomanPSMT"/>
              </a:rPr>
              <a:t>Pestle analysis is one of the tools that is applied by most of the organizations to consider the market environment before they commence any process of marketing.</a:t>
            </a:r>
            <a:endParaRPr lang="ro-RO" dirty="0"/>
          </a:p>
        </p:txBody>
      </p:sp>
      <p:pic>
        <p:nvPicPr>
          <p:cNvPr id="6" name="Imagine 5">
            <a:extLst>
              <a:ext uri="{FF2B5EF4-FFF2-40B4-BE49-F238E27FC236}">
                <a16:creationId xmlns:a16="http://schemas.microsoft.com/office/drawing/2014/main" id="{E9B23D61-1065-2346-ACE0-75001D1037FA}"/>
              </a:ext>
            </a:extLst>
          </p:cNvPr>
          <p:cNvPicPr>
            <a:picLocks noChangeAspect="1"/>
          </p:cNvPicPr>
          <p:nvPr/>
        </p:nvPicPr>
        <p:blipFill>
          <a:blip r:embed="rId2"/>
          <a:stretch>
            <a:fillRect/>
          </a:stretch>
        </p:blipFill>
        <p:spPr>
          <a:xfrm>
            <a:off x="1066800" y="2707845"/>
            <a:ext cx="6312930" cy="3546381"/>
          </a:xfrm>
          <a:prstGeom prst="rect">
            <a:avLst/>
          </a:prstGeom>
        </p:spPr>
      </p:pic>
    </p:spTree>
    <p:extLst>
      <p:ext uri="{BB962C8B-B14F-4D97-AF65-F5344CB8AC3E}">
        <p14:creationId xmlns:p14="http://schemas.microsoft.com/office/powerpoint/2010/main" val="3991594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E41795C-725A-5F47-9EFD-41D68D577CFC}"/>
              </a:ext>
            </a:extLst>
          </p:cNvPr>
          <p:cNvSpPr>
            <a:spLocks noGrp="1"/>
          </p:cNvSpPr>
          <p:nvPr>
            <p:ph type="title"/>
          </p:nvPr>
        </p:nvSpPr>
        <p:spPr/>
        <p:txBody>
          <a:bodyPr/>
          <a:lstStyle/>
          <a:p>
            <a:r>
              <a:rPr lang="ro-RO" sz="1800" b="1" dirty="0">
                <a:solidFill>
                  <a:prstClr val="black"/>
                </a:solidFill>
                <a:latin typeface="TimesNewRomanPS-BoldMT"/>
              </a:rPr>
              <a:t>Political Factor</a:t>
            </a:r>
            <a:endParaRPr lang="ro-RO" dirty="0"/>
          </a:p>
        </p:txBody>
      </p:sp>
      <p:sp>
        <p:nvSpPr>
          <p:cNvPr id="3" name="Substituent conținut 2">
            <a:extLst>
              <a:ext uri="{FF2B5EF4-FFF2-40B4-BE49-F238E27FC236}">
                <a16:creationId xmlns:a16="http://schemas.microsoft.com/office/drawing/2014/main" id="{4C8E3F1B-0563-764B-94D2-08BCDB1B901A}"/>
              </a:ext>
            </a:extLst>
          </p:cNvPr>
          <p:cNvSpPr>
            <a:spLocks noGrp="1"/>
          </p:cNvSpPr>
          <p:nvPr>
            <p:ph idx="1"/>
          </p:nvPr>
        </p:nvSpPr>
        <p:spPr/>
        <p:txBody>
          <a:bodyPr/>
          <a:lstStyle/>
          <a:p>
            <a:r>
              <a:rPr lang="ro-RO" sz="1800" dirty="0">
                <a:solidFill>
                  <a:prstClr val="black"/>
                </a:solidFill>
                <a:latin typeface="TimesNewRomanPSMT"/>
              </a:rPr>
              <a:t>Policies can have a direct influence on The Hotel International that is based on London. If the hotel does not operate in a politically stable location then an interruption can impede their operations.</a:t>
            </a:r>
            <a:endParaRPr lang="ro-RO" dirty="0"/>
          </a:p>
        </p:txBody>
      </p:sp>
      <p:pic>
        <p:nvPicPr>
          <p:cNvPr id="6" name="Imagine 5">
            <a:extLst>
              <a:ext uri="{FF2B5EF4-FFF2-40B4-BE49-F238E27FC236}">
                <a16:creationId xmlns:a16="http://schemas.microsoft.com/office/drawing/2014/main" id="{C0E8AC2E-986E-B541-BEBB-3FC53D036116}"/>
              </a:ext>
            </a:extLst>
          </p:cNvPr>
          <p:cNvPicPr>
            <a:picLocks noChangeAspect="1"/>
          </p:cNvPicPr>
          <p:nvPr/>
        </p:nvPicPr>
        <p:blipFill>
          <a:blip r:embed="rId2"/>
          <a:stretch>
            <a:fillRect/>
          </a:stretch>
        </p:blipFill>
        <p:spPr>
          <a:xfrm>
            <a:off x="2574325" y="2779134"/>
            <a:ext cx="6414644" cy="3713741"/>
          </a:xfrm>
          <a:prstGeom prst="rect">
            <a:avLst/>
          </a:prstGeom>
        </p:spPr>
      </p:pic>
    </p:spTree>
    <p:extLst>
      <p:ext uri="{BB962C8B-B14F-4D97-AF65-F5344CB8AC3E}">
        <p14:creationId xmlns:p14="http://schemas.microsoft.com/office/powerpoint/2010/main" val="1337867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0DE7AE7-C9BA-E84D-9094-091304992555}"/>
              </a:ext>
            </a:extLst>
          </p:cNvPr>
          <p:cNvSpPr>
            <a:spLocks noGrp="1"/>
          </p:cNvSpPr>
          <p:nvPr>
            <p:ph type="title"/>
          </p:nvPr>
        </p:nvSpPr>
        <p:spPr>
          <a:xfrm>
            <a:off x="357659" y="500062"/>
            <a:ext cx="10515600" cy="1325563"/>
          </a:xfrm>
        </p:spPr>
        <p:txBody>
          <a:bodyPr/>
          <a:lstStyle/>
          <a:p>
            <a:r>
              <a:rPr lang="ro-RO" sz="1800" b="1" dirty="0">
                <a:solidFill>
                  <a:prstClr val="black"/>
                </a:solidFill>
                <a:latin typeface="TimesNewRomanPS-BoldMT"/>
              </a:rPr>
              <a:t>Economic Factor</a:t>
            </a:r>
            <a:endParaRPr lang="ro-RO" dirty="0"/>
          </a:p>
        </p:txBody>
      </p:sp>
      <p:sp>
        <p:nvSpPr>
          <p:cNvPr id="3" name="Substituent conținut 2">
            <a:extLst>
              <a:ext uri="{FF2B5EF4-FFF2-40B4-BE49-F238E27FC236}">
                <a16:creationId xmlns:a16="http://schemas.microsoft.com/office/drawing/2014/main" id="{194FD352-2CBF-D541-94A1-EADE3ABE0EC7}"/>
              </a:ext>
            </a:extLst>
          </p:cNvPr>
          <p:cNvSpPr>
            <a:spLocks noGrp="1"/>
          </p:cNvSpPr>
          <p:nvPr>
            <p:ph idx="1"/>
          </p:nvPr>
        </p:nvSpPr>
        <p:spPr/>
        <p:txBody>
          <a:bodyPr/>
          <a:lstStyle/>
          <a:p>
            <a:r>
              <a:rPr lang="ro-RO" sz="1800" dirty="0">
                <a:solidFill>
                  <a:prstClr val="black"/>
                </a:solidFill>
                <a:latin typeface="TimesNewRomanPSMT"/>
              </a:rPr>
              <a:t>The economy of the UK is quite stable however, it there is a sudden instability then many organizations will have to face severe consequences as most of them will not be prepared to deal with such situations (</a:t>
            </a:r>
            <a:r>
              <a:rPr lang="ro-RO" sz="1800" dirty="0">
                <a:solidFill>
                  <a:srgbClr val="222222"/>
                </a:solidFill>
                <a:latin typeface="TimesNewRomanPSMT"/>
              </a:rPr>
              <a:t>Arif et al., 2016)</a:t>
            </a:r>
            <a:r>
              <a:rPr lang="ro-RO" sz="1800" dirty="0">
                <a:solidFill>
                  <a:prstClr val="black"/>
                </a:solidFill>
                <a:latin typeface="TimesNewRomanPSMT"/>
              </a:rPr>
              <a:t>. Inflation as well as other exchange rates are factors that might affect the hotel.</a:t>
            </a:r>
            <a:endParaRPr lang="ro-RO" dirty="0"/>
          </a:p>
        </p:txBody>
      </p:sp>
      <p:pic>
        <p:nvPicPr>
          <p:cNvPr id="6" name="Imagine 5">
            <a:extLst>
              <a:ext uri="{FF2B5EF4-FFF2-40B4-BE49-F238E27FC236}">
                <a16:creationId xmlns:a16="http://schemas.microsoft.com/office/drawing/2014/main" id="{A1906AE0-8A3E-DF46-AC87-F595ECE66312}"/>
              </a:ext>
            </a:extLst>
          </p:cNvPr>
          <p:cNvPicPr>
            <a:picLocks noChangeAspect="1"/>
          </p:cNvPicPr>
          <p:nvPr/>
        </p:nvPicPr>
        <p:blipFill>
          <a:blip r:embed="rId2"/>
          <a:stretch>
            <a:fillRect/>
          </a:stretch>
        </p:blipFill>
        <p:spPr>
          <a:xfrm>
            <a:off x="2732129" y="3151188"/>
            <a:ext cx="5766659" cy="3359555"/>
          </a:xfrm>
          <a:prstGeom prst="rect">
            <a:avLst/>
          </a:prstGeom>
        </p:spPr>
      </p:pic>
    </p:spTree>
    <p:extLst>
      <p:ext uri="{BB962C8B-B14F-4D97-AF65-F5344CB8AC3E}">
        <p14:creationId xmlns:p14="http://schemas.microsoft.com/office/powerpoint/2010/main" val="1576296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377EAC0-077C-C04C-B2A1-27E46A4DC5B4}"/>
              </a:ext>
            </a:extLst>
          </p:cNvPr>
          <p:cNvSpPr>
            <a:spLocks noGrp="1"/>
          </p:cNvSpPr>
          <p:nvPr>
            <p:ph type="title"/>
          </p:nvPr>
        </p:nvSpPr>
        <p:spPr/>
        <p:txBody>
          <a:bodyPr/>
          <a:lstStyle/>
          <a:p>
            <a:r>
              <a:rPr lang="ro-RO" sz="1800" b="1" dirty="0">
                <a:solidFill>
                  <a:prstClr val="black"/>
                </a:solidFill>
                <a:latin typeface="TimesNewRomanPS-BoldMT"/>
              </a:rPr>
              <a:t>Social Factors</a:t>
            </a:r>
            <a:endParaRPr lang="ro-RO" dirty="0"/>
          </a:p>
        </p:txBody>
      </p:sp>
      <p:sp>
        <p:nvSpPr>
          <p:cNvPr id="3" name="Substituent conținut 2">
            <a:extLst>
              <a:ext uri="{FF2B5EF4-FFF2-40B4-BE49-F238E27FC236}">
                <a16:creationId xmlns:a16="http://schemas.microsoft.com/office/drawing/2014/main" id="{7930C92C-92EB-5743-9971-5B25AA92F7C2}"/>
              </a:ext>
            </a:extLst>
          </p:cNvPr>
          <p:cNvSpPr>
            <a:spLocks noGrp="1"/>
          </p:cNvSpPr>
          <p:nvPr>
            <p:ph idx="1"/>
          </p:nvPr>
        </p:nvSpPr>
        <p:spPr/>
        <p:txBody>
          <a:bodyPr/>
          <a:lstStyle/>
          <a:p>
            <a:r>
              <a:rPr lang="ro-RO" sz="1800" dirty="0">
                <a:solidFill>
                  <a:prstClr val="black"/>
                </a:solidFill>
                <a:latin typeface="TimesNewRomanPSMT"/>
              </a:rPr>
              <a:t>Canary Wharf is also influenced by social factors like cultural aspects. Shared beliefs as well as attitude of the population play a significant role in how the marketers of The Hotel International will understand the customers and how they will design the message for their customers</a:t>
            </a:r>
            <a:endParaRPr lang="ro-RO" dirty="0"/>
          </a:p>
        </p:txBody>
      </p:sp>
      <p:pic>
        <p:nvPicPr>
          <p:cNvPr id="6" name="Imagine 5">
            <a:extLst>
              <a:ext uri="{FF2B5EF4-FFF2-40B4-BE49-F238E27FC236}">
                <a16:creationId xmlns:a16="http://schemas.microsoft.com/office/drawing/2014/main" id="{BB49CB8D-851D-384E-A5BB-C3C6C7B4471C}"/>
              </a:ext>
            </a:extLst>
          </p:cNvPr>
          <p:cNvPicPr>
            <a:picLocks noChangeAspect="1"/>
          </p:cNvPicPr>
          <p:nvPr/>
        </p:nvPicPr>
        <p:blipFill>
          <a:blip r:embed="rId2"/>
          <a:stretch>
            <a:fillRect/>
          </a:stretch>
        </p:blipFill>
        <p:spPr>
          <a:xfrm>
            <a:off x="3089189" y="2711622"/>
            <a:ext cx="5972433" cy="4146378"/>
          </a:xfrm>
          <a:prstGeom prst="rect">
            <a:avLst/>
          </a:prstGeom>
        </p:spPr>
      </p:pic>
    </p:spTree>
    <p:extLst>
      <p:ext uri="{BB962C8B-B14F-4D97-AF65-F5344CB8AC3E}">
        <p14:creationId xmlns:p14="http://schemas.microsoft.com/office/powerpoint/2010/main" val="1532716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6EE2512-7C1D-2247-9B77-77E1DD3232E1}"/>
              </a:ext>
            </a:extLst>
          </p:cNvPr>
          <p:cNvSpPr>
            <a:spLocks noGrp="1"/>
          </p:cNvSpPr>
          <p:nvPr>
            <p:ph type="title"/>
          </p:nvPr>
        </p:nvSpPr>
        <p:spPr/>
        <p:txBody>
          <a:bodyPr/>
          <a:lstStyle/>
          <a:p>
            <a:r>
              <a:rPr lang="ro-RO" sz="1800" b="1" dirty="0">
                <a:solidFill>
                  <a:prstClr val="black"/>
                </a:solidFill>
                <a:latin typeface="TimesNewRomanPS-BoldMT"/>
              </a:rPr>
              <a:t>Technological Factors</a:t>
            </a:r>
            <a:endParaRPr lang="ro-RO" dirty="0"/>
          </a:p>
        </p:txBody>
      </p:sp>
      <p:sp>
        <p:nvSpPr>
          <p:cNvPr id="3" name="Substituent conținut 2">
            <a:extLst>
              <a:ext uri="{FF2B5EF4-FFF2-40B4-BE49-F238E27FC236}">
                <a16:creationId xmlns:a16="http://schemas.microsoft.com/office/drawing/2014/main" id="{289E71CF-0577-CA44-A2F0-6C5FBD959004}"/>
              </a:ext>
            </a:extLst>
          </p:cNvPr>
          <p:cNvSpPr>
            <a:spLocks noGrp="1"/>
          </p:cNvSpPr>
          <p:nvPr>
            <p:ph idx="1"/>
          </p:nvPr>
        </p:nvSpPr>
        <p:spPr/>
        <p:txBody>
          <a:bodyPr/>
          <a:lstStyle/>
          <a:p>
            <a:r>
              <a:rPr lang="ro-RO" sz="1800" dirty="0">
                <a:solidFill>
                  <a:prstClr val="black"/>
                </a:solidFill>
                <a:latin typeface="TimesNewRomanPSMT"/>
              </a:rPr>
              <a:t>Technology is tremendously changing the perception of the world has is having an impact on almost all the sectors. Since The Hotel International has many competitors therefore, recent technological development in another hotel can affect the activities of The Hotel International</a:t>
            </a:r>
            <a:endParaRPr lang="ro-RO" dirty="0"/>
          </a:p>
        </p:txBody>
      </p:sp>
      <p:pic>
        <p:nvPicPr>
          <p:cNvPr id="6" name="Imagine 5">
            <a:extLst>
              <a:ext uri="{FF2B5EF4-FFF2-40B4-BE49-F238E27FC236}">
                <a16:creationId xmlns:a16="http://schemas.microsoft.com/office/drawing/2014/main" id="{6C647F8D-33A0-0E4C-A740-E4203352CB4A}"/>
              </a:ext>
            </a:extLst>
          </p:cNvPr>
          <p:cNvPicPr>
            <a:picLocks noChangeAspect="1"/>
          </p:cNvPicPr>
          <p:nvPr/>
        </p:nvPicPr>
        <p:blipFill>
          <a:blip r:embed="rId2"/>
          <a:stretch>
            <a:fillRect/>
          </a:stretch>
        </p:blipFill>
        <p:spPr>
          <a:xfrm>
            <a:off x="1490362" y="2637066"/>
            <a:ext cx="5786395" cy="3855809"/>
          </a:xfrm>
          <a:prstGeom prst="rect">
            <a:avLst/>
          </a:prstGeom>
        </p:spPr>
      </p:pic>
    </p:spTree>
    <p:extLst>
      <p:ext uri="{BB962C8B-B14F-4D97-AF65-F5344CB8AC3E}">
        <p14:creationId xmlns:p14="http://schemas.microsoft.com/office/powerpoint/2010/main" val="1672688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F211D43-1E36-8B49-A816-3796E1EF3CA9}"/>
              </a:ext>
            </a:extLst>
          </p:cNvPr>
          <p:cNvSpPr>
            <a:spLocks noGrp="1"/>
          </p:cNvSpPr>
          <p:nvPr>
            <p:ph type="title"/>
          </p:nvPr>
        </p:nvSpPr>
        <p:spPr/>
        <p:txBody>
          <a:bodyPr/>
          <a:lstStyle/>
          <a:p>
            <a:r>
              <a:rPr lang="ro-RO" sz="1800" b="1" dirty="0">
                <a:solidFill>
                  <a:prstClr val="black"/>
                </a:solidFill>
                <a:latin typeface="TimesNewRomanPS-BoldMT"/>
              </a:rPr>
              <a:t>Environmental Factors</a:t>
            </a:r>
            <a:endParaRPr lang="ro-RO" dirty="0"/>
          </a:p>
        </p:txBody>
      </p:sp>
      <p:sp>
        <p:nvSpPr>
          <p:cNvPr id="3" name="Substituent conținut 2">
            <a:extLst>
              <a:ext uri="{FF2B5EF4-FFF2-40B4-BE49-F238E27FC236}">
                <a16:creationId xmlns:a16="http://schemas.microsoft.com/office/drawing/2014/main" id="{92ABFEC6-B722-4346-B15E-B53D22E2F93C}"/>
              </a:ext>
            </a:extLst>
          </p:cNvPr>
          <p:cNvSpPr>
            <a:spLocks noGrp="1"/>
          </p:cNvSpPr>
          <p:nvPr>
            <p:ph idx="1"/>
          </p:nvPr>
        </p:nvSpPr>
        <p:spPr/>
        <p:txBody>
          <a:bodyPr/>
          <a:lstStyle/>
          <a:p>
            <a:r>
              <a:rPr lang="ro-RO" sz="1800" dirty="0">
                <a:solidFill>
                  <a:prstClr val="black"/>
                </a:solidFill>
                <a:latin typeface="TimesNewRomanPSMT"/>
              </a:rPr>
              <a:t>The environmental factors include seasonal or climate change that may have a direct impact on the hotel operations.</a:t>
            </a:r>
            <a:endParaRPr lang="ro-RO" dirty="0"/>
          </a:p>
        </p:txBody>
      </p:sp>
      <p:pic>
        <p:nvPicPr>
          <p:cNvPr id="6" name="Imagine 5">
            <a:extLst>
              <a:ext uri="{FF2B5EF4-FFF2-40B4-BE49-F238E27FC236}">
                <a16:creationId xmlns:a16="http://schemas.microsoft.com/office/drawing/2014/main" id="{BE04282F-9C2A-5545-9EA9-E400C41F10D4}"/>
              </a:ext>
            </a:extLst>
          </p:cNvPr>
          <p:cNvPicPr>
            <a:picLocks noChangeAspect="1"/>
          </p:cNvPicPr>
          <p:nvPr/>
        </p:nvPicPr>
        <p:blipFill>
          <a:blip r:embed="rId2"/>
          <a:stretch>
            <a:fillRect/>
          </a:stretch>
        </p:blipFill>
        <p:spPr>
          <a:xfrm>
            <a:off x="4523260" y="2920492"/>
            <a:ext cx="6830540" cy="3937508"/>
          </a:xfrm>
          <a:prstGeom prst="rect">
            <a:avLst/>
          </a:prstGeom>
        </p:spPr>
      </p:pic>
    </p:spTree>
    <p:extLst>
      <p:ext uri="{BB962C8B-B14F-4D97-AF65-F5344CB8AC3E}">
        <p14:creationId xmlns:p14="http://schemas.microsoft.com/office/powerpoint/2010/main" val="3732712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D28FE0B-343A-7341-BD98-FBAB4F17953B}"/>
              </a:ext>
            </a:extLst>
          </p:cNvPr>
          <p:cNvSpPr>
            <a:spLocks noGrp="1"/>
          </p:cNvSpPr>
          <p:nvPr>
            <p:ph type="title"/>
          </p:nvPr>
        </p:nvSpPr>
        <p:spPr/>
        <p:txBody>
          <a:bodyPr/>
          <a:lstStyle/>
          <a:p>
            <a:r>
              <a:rPr lang="ro-RO" sz="1800" b="1" dirty="0">
                <a:solidFill>
                  <a:prstClr val="black"/>
                </a:solidFill>
                <a:latin typeface="TimesNewRomanPS-BoldMT"/>
              </a:rPr>
              <a:t>Legal Factors</a:t>
            </a:r>
            <a:endParaRPr lang="ro-RO" dirty="0"/>
          </a:p>
        </p:txBody>
      </p:sp>
      <p:sp>
        <p:nvSpPr>
          <p:cNvPr id="3" name="Substituent conținut 2">
            <a:extLst>
              <a:ext uri="{FF2B5EF4-FFF2-40B4-BE49-F238E27FC236}">
                <a16:creationId xmlns:a16="http://schemas.microsoft.com/office/drawing/2014/main" id="{04128BAF-FA9F-F840-B5AB-2215C53092FA}"/>
              </a:ext>
            </a:extLst>
          </p:cNvPr>
          <p:cNvSpPr>
            <a:spLocks noGrp="1"/>
          </p:cNvSpPr>
          <p:nvPr>
            <p:ph idx="1"/>
          </p:nvPr>
        </p:nvSpPr>
        <p:spPr/>
        <p:txBody>
          <a:bodyPr/>
          <a:lstStyle/>
          <a:p>
            <a:r>
              <a:rPr lang="ro-RO" sz="1800" dirty="0">
                <a:solidFill>
                  <a:prstClr val="black"/>
                </a:solidFill>
                <a:latin typeface="TimesNewRomanPSMT"/>
              </a:rPr>
              <a:t>Some of the legal factors that might affect the business of The Hotel International in London is the anti-trust law in the hotel industry which also operates within the entire country.</a:t>
            </a:r>
          </a:p>
          <a:p>
            <a:r>
              <a:rPr lang="ro-RO" sz="1800" dirty="0">
                <a:solidFill>
                  <a:prstClr val="black"/>
                </a:solidFill>
                <a:latin typeface="TimesNewRomanPSMT"/>
              </a:rPr>
              <a:t>Discrimination law as well as consumer protection and e-commerce may also affect the business of the hotel.</a:t>
            </a:r>
            <a:endParaRPr lang="ro-RO" dirty="0"/>
          </a:p>
        </p:txBody>
      </p:sp>
      <p:pic>
        <p:nvPicPr>
          <p:cNvPr id="6" name="Imagine 5">
            <a:extLst>
              <a:ext uri="{FF2B5EF4-FFF2-40B4-BE49-F238E27FC236}">
                <a16:creationId xmlns:a16="http://schemas.microsoft.com/office/drawing/2014/main" id="{9094C350-F0E1-E34C-9095-EFBBA4415904}"/>
              </a:ext>
            </a:extLst>
          </p:cNvPr>
          <p:cNvPicPr>
            <a:picLocks noChangeAspect="1"/>
          </p:cNvPicPr>
          <p:nvPr/>
        </p:nvPicPr>
        <p:blipFill>
          <a:blip r:embed="rId2"/>
          <a:stretch>
            <a:fillRect/>
          </a:stretch>
        </p:blipFill>
        <p:spPr>
          <a:xfrm>
            <a:off x="2055340" y="3109537"/>
            <a:ext cx="7521146" cy="3202363"/>
          </a:xfrm>
          <a:prstGeom prst="rect">
            <a:avLst/>
          </a:prstGeom>
        </p:spPr>
      </p:pic>
    </p:spTree>
    <p:extLst>
      <p:ext uri="{BB962C8B-B14F-4D97-AF65-F5344CB8AC3E}">
        <p14:creationId xmlns:p14="http://schemas.microsoft.com/office/powerpoint/2010/main" val="1955033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985C1B0-BF37-CD4F-80EC-E0E109AC3012}"/>
              </a:ext>
            </a:extLst>
          </p:cNvPr>
          <p:cNvSpPr>
            <a:spLocks noGrp="1"/>
          </p:cNvSpPr>
          <p:nvPr>
            <p:ph type="title"/>
          </p:nvPr>
        </p:nvSpPr>
        <p:spPr/>
        <p:txBody>
          <a:bodyPr/>
          <a:lstStyle/>
          <a:p>
            <a:r>
              <a:rPr lang="ro-RO" sz="1800" b="1" dirty="0">
                <a:solidFill>
                  <a:prstClr val="black"/>
                </a:solidFill>
                <a:latin typeface="TimesNewRomanPS-BoldMT"/>
              </a:rPr>
              <a:t>Recruitment and Selection</a:t>
            </a:r>
            <a:endParaRPr lang="ro-RO" dirty="0"/>
          </a:p>
        </p:txBody>
      </p:sp>
      <p:sp>
        <p:nvSpPr>
          <p:cNvPr id="3" name="Substituent conținut 2">
            <a:extLst>
              <a:ext uri="{FF2B5EF4-FFF2-40B4-BE49-F238E27FC236}">
                <a16:creationId xmlns:a16="http://schemas.microsoft.com/office/drawing/2014/main" id="{42916A65-A64C-C946-8470-9CDD72772A21}"/>
              </a:ext>
            </a:extLst>
          </p:cNvPr>
          <p:cNvSpPr>
            <a:spLocks noGrp="1"/>
          </p:cNvSpPr>
          <p:nvPr>
            <p:ph idx="1"/>
          </p:nvPr>
        </p:nvSpPr>
        <p:spPr/>
        <p:txBody>
          <a:bodyPr/>
          <a:lstStyle/>
          <a:p>
            <a:r>
              <a:rPr lang="ro-RO" sz="1800" dirty="0">
                <a:solidFill>
                  <a:prstClr val="black"/>
                </a:solidFill>
                <a:latin typeface="TimesNewRomanPSMT"/>
              </a:rPr>
              <a:t>Effective recruitment as well as selection is an essential aspect for every organization for their growth in the competitive market. Effective recruitment and selection does not only mean to hire people but it means to hire skilled candidates where the organization ensures that it will continue its commitment to offer equal opportunities to its employees. </a:t>
            </a:r>
          </a:p>
          <a:p>
            <a:r>
              <a:rPr lang="ro-RO" sz="1800" dirty="0">
                <a:solidFill>
                  <a:prstClr val="black"/>
                </a:solidFill>
                <a:latin typeface="TimesNewRomanPSMT"/>
              </a:rPr>
              <a:t>Effective recruitment will also help the organization to achieve the level of growth in a much faster way. </a:t>
            </a:r>
          </a:p>
          <a:p>
            <a:r>
              <a:rPr lang="ro-RO" sz="1800" dirty="0">
                <a:solidFill>
                  <a:prstClr val="black"/>
                </a:solidFill>
                <a:latin typeface="TimesNewRomanPSMT"/>
              </a:rPr>
              <a:t>competitive advantage in the industry (</a:t>
            </a:r>
            <a:r>
              <a:rPr lang="ro-RO" sz="1800" dirty="0">
                <a:solidFill>
                  <a:srgbClr val="222222"/>
                </a:solidFill>
                <a:latin typeface="TimesNewRomanPSMT"/>
              </a:rPr>
              <a:t>Saviour et al., 2017)</a:t>
            </a:r>
            <a:r>
              <a:rPr lang="ro-RO" sz="1800" dirty="0">
                <a:solidFill>
                  <a:prstClr val="black"/>
                </a:solidFill>
                <a:latin typeface="TimesNewRomanPSMT"/>
              </a:rPr>
              <a:t>.Furthermore, for effective recruitment and selection many hospitality industry have also devised their HR programs in an effective manner that has helped to reduce employee turnover and has helped in effective recruitment as well as selection process.</a:t>
            </a:r>
            <a:endParaRPr lang="ro-RO" dirty="0"/>
          </a:p>
        </p:txBody>
      </p:sp>
      <p:pic>
        <p:nvPicPr>
          <p:cNvPr id="6" name="Imagine 5">
            <a:extLst>
              <a:ext uri="{FF2B5EF4-FFF2-40B4-BE49-F238E27FC236}">
                <a16:creationId xmlns:a16="http://schemas.microsoft.com/office/drawing/2014/main" id="{6FF2460E-44B9-D846-BFF7-AC81C4D3A9A5}"/>
              </a:ext>
            </a:extLst>
          </p:cNvPr>
          <p:cNvPicPr>
            <a:picLocks noChangeAspect="1"/>
          </p:cNvPicPr>
          <p:nvPr/>
        </p:nvPicPr>
        <p:blipFill>
          <a:blip r:embed="rId2"/>
          <a:stretch>
            <a:fillRect/>
          </a:stretch>
        </p:blipFill>
        <p:spPr>
          <a:xfrm>
            <a:off x="3465727" y="4216871"/>
            <a:ext cx="4669138" cy="2641129"/>
          </a:xfrm>
          <a:prstGeom prst="rect">
            <a:avLst/>
          </a:prstGeom>
        </p:spPr>
      </p:pic>
    </p:spTree>
    <p:extLst>
      <p:ext uri="{BB962C8B-B14F-4D97-AF65-F5344CB8AC3E}">
        <p14:creationId xmlns:p14="http://schemas.microsoft.com/office/powerpoint/2010/main" val="2754414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ECC21C6-4AEB-8B49-8A90-08013C09203F}"/>
              </a:ext>
            </a:extLst>
          </p:cNvPr>
          <p:cNvSpPr>
            <a:spLocks noGrp="1"/>
          </p:cNvSpPr>
          <p:nvPr>
            <p:ph type="title"/>
          </p:nvPr>
        </p:nvSpPr>
        <p:spPr/>
        <p:txBody>
          <a:bodyPr/>
          <a:lstStyle/>
          <a:p>
            <a:r>
              <a:rPr lang="ro-RO" sz="1800" b="1" dirty="0">
                <a:solidFill>
                  <a:prstClr val="black"/>
                </a:solidFill>
                <a:latin typeface="TimesNewRomanPS-BoldMT"/>
              </a:rPr>
              <a:t>Culture, Equality and Diversity</a:t>
            </a:r>
            <a:endParaRPr lang="ro-RO" dirty="0"/>
          </a:p>
        </p:txBody>
      </p:sp>
      <p:sp>
        <p:nvSpPr>
          <p:cNvPr id="3" name="Substituent conținut 2">
            <a:extLst>
              <a:ext uri="{FF2B5EF4-FFF2-40B4-BE49-F238E27FC236}">
                <a16:creationId xmlns:a16="http://schemas.microsoft.com/office/drawing/2014/main" id="{5E938298-795D-F448-9FFD-670DB9CE3564}"/>
              </a:ext>
            </a:extLst>
          </p:cNvPr>
          <p:cNvSpPr>
            <a:spLocks noGrp="1"/>
          </p:cNvSpPr>
          <p:nvPr>
            <p:ph idx="1"/>
          </p:nvPr>
        </p:nvSpPr>
        <p:spPr/>
        <p:txBody>
          <a:bodyPr/>
          <a:lstStyle/>
          <a:p>
            <a:r>
              <a:rPr lang="ro-RO" sz="1800" dirty="0">
                <a:solidFill>
                  <a:prstClr val="black"/>
                </a:solidFill>
                <a:latin typeface="TimesNewRomanPSMT"/>
              </a:rPr>
              <a:t>Culture, equality as well as diversity are some of the essential elements that contributes towards the success of an organization. Equality within a workplace means to treat employee in a fair and just manner and offer every employee with equal opportunities that will enhance the growth of the employee as well as their productivity.</a:t>
            </a:r>
          </a:p>
          <a:p>
            <a:r>
              <a:rPr lang="ro-RO" sz="1800" dirty="0">
                <a:solidFill>
                  <a:prstClr val="black"/>
                </a:solidFill>
                <a:latin typeface="TimesNewRomanPSMT"/>
              </a:rPr>
              <a:t>Positive culture within the workplace will help in retaining as well as attracting talents (</a:t>
            </a:r>
            <a:r>
              <a:rPr lang="ro-RO" sz="1800" dirty="0">
                <a:solidFill>
                  <a:srgbClr val="222222"/>
                </a:solidFill>
                <a:latin typeface="TimesNewRomanPSMT"/>
              </a:rPr>
              <a:t>Shugart et al., 2018)</a:t>
            </a:r>
            <a:r>
              <a:rPr lang="ro-RO" sz="1800" dirty="0">
                <a:solidFill>
                  <a:prstClr val="black"/>
                </a:solidFill>
                <a:latin typeface="TimesNewRomanPSMT"/>
              </a:rPr>
              <a:t>. An efficient workplace culture also helps in reducing human resource costs. </a:t>
            </a:r>
          </a:p>
          <a:p>
            <a:r>
              <a:rPr lang="ro-RO" sz="1800" dirty="0">
                <a:solidFill>
                  <a:prstClr val="black"/>
                </a:solidFill>
                <a:latin typeface="TimesNewRomanPSMT"/>
              </a:rPr>
              <a:t>Similarly there are various factors that affects organizational culture within the workplace. When there is weak leadership team then it affects the policies and procedures that are set for the employees and act as a hindrance in effective interaction. Various clients as well as other external parties also have an effect on the culture of the organization. </a:t>
            </a:r>
            <a:endParaRPr lang="ro-RO" dirty="0"/>
          </a:p>
        </p:txBody>
      </p:sp>
      <p:pic>
        <p:nvPicPr>
          <p:cNvPr id="6" name="Imagine 5">
            <a:extLst>
              <a:ext uri="{FF2B5EF4-FFF2-40B4-BE49-F238E27FC236}">
                <a16:creationId xmlns:a16="http://schemas.microsoft.com/office/drawing/2014/main" id="{F403078F-C7B2-E847-9953-3EF3064086D9}"/>
              </a:ext>
            </a:extLst>
          </p:cNvPr>
          <p:cNvPicPr>
            <a:picLocks noChangeAspect="1"/>
          </p:cNvPicPr>
          <p:nvPr/>
        </p:nvPicPr>
        <p:blipFill>
          <a:blip r:embed="rId2"/>
          <a:stretch>
            <a:fillRect/>
          </a:stretch>
        </p:blipFill>
        <p:spPr>
          <a:xfrm>
            <a:off x="3370621" y="4839730"/>
            <a:ext cx="6068568" cy="1868063"/>
          </a:xfrm>
          <a:prstGeom prst="rect">
            <a:avLst/>
          </a:prstGeom>
        </p:spPr>
      </p:pic>
    </p:spTree>
    <p:extLst>
      <p:ext uri="{BB962C8B-B14F-4D97-AF65-F5344CB8AC3E}">
        <p14:creationId xmlns:p14="http://schemas.microsoft.com/office/powerpoint/2010/main" val="2103145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2B2C7B5-1A87-4D43-801D-67407976D0BC}"/>
              </a:ext>
            </a:extLst>
          </p:cNvPr>
          <p:cNvSpPr>
            <a:spLocks noGrp="1"/>
          </p:cNvSpPr>
          <p:nvPr>
            <p:ph type="title"/>
          </p:nvPr>
        </p:nvSpPr>
        <p:spPr/>
        <p:txBody>
          <a:bodyPr/>
          <a:lstStyle/>
          <a:p>
            <a:r>
              <a:rPr lang="ro-RO" sz="1800" b="1" dirty="0">
                <a:solidFill>
                  <a:prstClr val="black"/>
                </a:solidFill>
                <a:latin typeface="TimesNewRomanPS-BoldMT"/>
              </a:rPr>
              <a:t>Performance Management</a:t>
            </a:r>
            <a:endParaRPr lang="ro-RO" dirty="0"/>
          </a:p>
        </p:txBody>
      </p:sp>
      <p:sp>
        <p:nvSpPr>
          <p:cNvPr id="3" name="Substituent conținut 2">
            <a:extLst>
              <a:ext uri="{FF2B5EF4-FFF2-40B4-BE49-F238E27FC236}">
                <a16:creationId xmlns:a16="http://schemas.microsoft.com/office/drawing/2014/main" id="{9528FADE-5EBC-2749-B25B-ABA231A047AE}"/>
              </a:ext>
            </a:extLst>
          </p:cNvPr>
          <p:cNvSpPr>
            <a:spLocks noGrp="1"/>
          </p:cNvSpPr>
          <p:nvPr>
            <p:ph idx="1"/>
          </p:nvPr>
        </p:nvSpPr>
        <p:spPr>
          <a:xfrm>
            <a:off x="466639" y="1253331"/>
            <a:ext cx="10515600" cy="4351338"/>
          </a:xfrm>
        </p:spPr>
        <p:txBody>
          <a:bodyPr/>
          <a:lstStyle/>
          <a:p>
            <a:r>
              <a:rPr lang="ro-RO" sz="1800" dirty="0">
                <a:solidFill>
                  <a:prstClr val="black"/>
                </a:solidFill>
                <a:latin typeface="TimesNewRomanPSMT"/>
              </a:rPr>
              <a:t>It is essential that every organization should have an effective performance management. An effective performance management system helps the organization to align their employees, resources as well as systems so that they are able to meet the strategic objectives.</a:t>
            </a:r>
          </a:p>
          <a:p>
            <a:r>
              <a:rPr lang="ro-RO" sz="1800" dirty="0">
                <a:solidFill>
                  <a:prstClr val="black"/>
                </a:solidFill>
                <a:latin typeface="TimesNewRomanPSMT"/>
              </a:rPr>
              <a:t>Firstly, one of the ways that helps in ensuring performance management is thoroughly communicating the goals as well as visions of the company that will always remind the employees of what the organization expects from them (</a:t>
            </a:r>
            <a:r>
              <a:rPr lang="ro-RO" sz="1800" dirty="0">
                <a:solidFill>
                  <a:srgbClr val="222222"/>
                </a:solidFill>
                <a:latin typeface="TimesNewRomanPSMT"/>
              </a:rPr>
              <a:t>Mone et al., 2018)</a:t>
            </a:r>
            <a:r>
              <a:rPr lang="ro-RO" sz="1800" dirty="0">
                <a:solidFill>
                  <a:prstClr val="black"/>
                </a:solidFill>
                <a:latin typeface="TimesNewRomanPSMT"/>
              </a:rPr>
              <a:t>. It also enhances the productivity of the employees by regularly communicating the organizational goals.</a:t>
            </a:r>
          </a:p>
          <a:p>
            <a:r>
              <a:rPr lang="ro-RO" sz="1800" dirty="0">
                <a:solidFill>
                  <a:prstClr val="black"/>
                </a:solidFill>
                <a:latin typeface="TimesNewRomanPSMT"/>
              </a:rPr>
              <a:t>Another method of managing performance to meet the target is to give regular as well as constructive feedback to the employees that will help in employee engagement and thereby enhance their productivity.</a:t>
            </a:r>
            <a:endParaRPr lang="ro-RO" dirty="0"/>
          </a:p>
        </p:txBody>
      </p:sp>
      <p:pic>
        <p:nvPicPr>
          <p:cNvPr id="6" name="Imagine 5">
            <a:extLst>
              <a:ext uri="{FF2B5EF4-FFF2-40B4-BE49-F238E27FC236}">
                <a16:creationId xmlns:a16="http://schemas.microsoft.com/office/drawing/2014/main" id="{B09E8AC2-F5FD-E746-A2CD-2CB245B2EFA0}"/>
              </a:ext>
            </a:extLst>
          </p:cNvPr>
          <p:cNvPicPr>
            <a:picLocks noChangeAspect="1"/>
          </p:cNvPicPr>
          <p:nvPr/>
        </p:nvPicPr>
        <p:blipFill>
          <a:blip r:embed="rId2"/>
          <a:stretch>
            <a:fillRect/>
          </a:stretch>
        </p:blipFill>
        <p:spPr>
          <a:xfrm>
            <a:off x="1209761" y="4010904"/>
            <a:ext cx="3526996" cy="2847096"/>
          </a:xfrm>
          <a:prstGeom prst="rect">
            <a:avLst/>
          </a:prstGeom>
        </p:spPr>
      </p:pic>
    </p:spTree>
    <p:extLst>
      <p:ext uri="{BB962C8B-B14F-4D97-AF65-F5344CB8AC3E}">
        <p14:creationId xmlns:p14="http://schemas.microsoft.com/office/powerpoint/2010/main" val="1320044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291A906-ED8E-E64B-8A70-EE81EC88D36D}"/>
              </a:ext>
            </a:extLst>
          </p:cNvPr>
          <p:cNvSpPr>
            <a:spLocks noGrp="1"/>
          </p:cNvSpPr>
          <p:nvPr>
            <p:ph type="title"/>
          </p:nvPr>
        </p:nvSpPr>
        <p:spPr/>
        <p:txBody>
          <a:bodyPr/>
          <a:lstStyle/>
          <a:p>
            <a:endParaRPr lang="ro-RO"/>
          </a:p>
        </p:txBody>
      </p:sp>
      <p:sp>
        <p:nvSpPr>
          <p:cNvPr id="3" name="Substituent conținut 2">
            <a:extLst>
              <a:ext uri="{FF2B5EF4-FFF2-40B4-BE49-F238E27FC236}">
                <a16:creationId xmlns:a16="http://schemas.microsoft.com/office/drawing/2014/main" id="{B8136ABC-215A-8140-9D33-A1E48967CAD5}"/>
              </a:ext>
            </a:extLst>
          </p:cNvPr>
          <p:cNvSpPr>
            <a:spLocks noGrp="1"/>
          </p:cNvSpPr>
          <p:nvPr>
            <p:ph idx="1"/>
          </p:nvPr>
        </p:nvSpPr>
        <p:spPr/>
        <p:txBody>
          <a:bodyPr>
            <a:normAutofit fontScale="77500" lnSpcReduction="20000"/>
          </a:bodyPr>
          <a:lstStyle/>
          <a:p>
            <a:r>
              <a:rPr lang="ro-RO" sz="1800">
                <a:solidFill>
                  <a:srgbClr val="222222"/>
                </a:solidFill>
                <a:latin typeface="TimesNewRomanPSMT"/>
              </a:rPr>
              <a:t>Ahsan, M. "Effective Recruitment and Selection along with Succession Planning towards Leadership Development, Employee Retention and Talent Management in Pakistan." </a:t>
            </a:r>
            <a:r>
              <a:rPr lang="ro-RO" sz="1800" i="1">
                <a:solidFill>
                  <a:srgbClr val="222222"/>
                </a:solidFill>
                <a:latin typeface="TimesNewRomanPS-ItalicMT"/>
              </a:rPr>
              <a:t>Journal of Entrepreneurship &amp; Organization Management</a:t>
            </a:r>
            <a:r>
              <a:rPr lang="ro-RO" sz="1800" i="0">
                <a:solidFill>
                  <a:srgbClr val="222222"/>
                </a:solidFill>
                <a:latin typeface="TimesNewRomanPSMT"/>
              </a:rPr>
              <a:t>, 2018; 7.233 pp 1-8.Akkanen, Joonatan. "Key Factors for Entering the Hotel Design Market in the UK." 2017.Arif, Tanvir Mohammad Hayder, and Md Zaker Hossin. "A comparative analysis of internal and external environments between Hotel Hyatt, UK and Hotel The Cox Today, Cox’s Bazar, Bangladesh." </a:t>
            </a:r>
            <a:r>
              <a:rPr lang="ro-RO" sz="1800" i="1">
                <a:solidFill>
                  <a:srgbClr val="222222"/>
                </a:solidFill>
                <a:latin typeface="TimesNewRomanPS-ItalicMT"/>
              </a:rPr>
              <a:t>IOSR Journal of Humanities and Social Science</a:t>
            </a:r>
            <a:r>
              <a:rPr lang="ro-RO" sz="1800" i="0">
                <a:solidFill>
                  <a:srgbClr val="222222"/>
                </a:solidFill>
                <a:latin typeface="TimesNewRomanPSMT"/>
              </a:rPr>
              <a:t> 2016; 21.6 pp 13-22.Bauwens, Robin, et al. "Performance management fairness and burnout: implications for organizational citizenship behaviors." </a:t>
            </a:r>
            <a:r>
              <a:rPr lang="ro-RO" sz="1800" i="1">
                <a:solidFill>
                  <a:srgbClr val="222222"/>
                </a:solidFill>
                <a:latin typeface="TimesNewRomanPS-ItalicMT"/>
              </a:rPr>
              <a:t>Studies in Higher Education</a:t>
            </a:r>
            <a:r>
              <a:rPr lang="ro-RO" sz="1800" i="0">
                <a:solidFill>
                  <a:srgbClr val="222222"/>
                </a:solidFill>
                <a:latin typeface="TimesNewRomanPSMT"/>
              </a:rPr>
              <a:t>, 2019; 44.3 pp 584-598.Dulebohn, James H., and Brian Murray. "LEADERSHIP, PERFORMANCE MANAGEMENT AND TEAM CENTRIC ORGANIZATIONS." </a:t>
            </a:r>
            <a:r>
              <a:rPr lang="ro-RO" sz="1800" i="1">
                <a:solidFill>
                  <a:srgbClr val="222222"/>
                </a:solidFill>
                <a:latin typeface="TimesNewRomanPS-ItalicMT"/>
              </a:rPr>
              <a:t>The Only Constant in HRM Today is Change</a:t>
            </a:r>
            <a:r>
              <a:rPr lang="ro-RO" sz="1800" i="0">
                <a:solidFill>
                  <a:srgbClr val="222222"/>
                </a:solidFill>
                <a:latin typeface="TimesNewRomanPSMT"/>
              </a:rPr>
              <a:t>, 2019; 199.El-Halwagi, Mahmoud M. "A return on investment metric for incorporating sustainability in process integration and improvement projects." </a:t>
            </a:r>
            <a:r>
              <a:rPr lang="ro-RO" sz="1800" i="1">
                <a:solidFill>
                  <a:srgbClr val="222222"/>
                </a:solidFill>
                <a:latin typeface="TimesNewRomanPS-ItalicMT"/>
              </a:rPr>
              <a:t>Clean Technologies and Environmental Policy</a:t>
            </a:r>
            <a:r>
              <a:rPr lang="ro-RO" sz="1800" i="0">
                <a:solidFill>
                  <a:srgbClr val="222222"/>
                </a:solidFill>
                <a:latin typeface="TimesNewRomanPSMT"/>
              </a:rPr>
              <a:t>, 2017; 19.2 pp 611-617.Fleenor, John W., Sylvester Taylor, and Craig Chappelow. </a:t>
            </a:r>
            <a:r>
              <a:rPr lang="ro-RO" sz="1800" i="1">
                <a:solidFill>
                  <a:srgbClr val="222222"/>
                </a:solidFill>
                <a:latin typeface="TimesNewRomanPS-ItalicMT"/>
              </a:rPr>
              <a:t>Leveraging the impact of 360-degree feedback</a:t>
            </a:r>
            <a:r>
              <a:rPr lang="ro-RO" sz="1800" i="0">
                <a:solidFill>
                  <a:srgbClr val="222222"/>
                </a:solidFill>
                <a:latin typeface="TimesNewRomanPSMT"/>
              </a:rPr>
              <a:t>. Berrett-Koehler Publishers, Incorporated, 2020.Jha, Srirang K., Shweta Jha, and Manoj Kumar Gupta. "Leveraging Artificial Intelligence for Effective Recruitment and Selection Processes." </a:t>
            </a:r>
            <a:r>
              <a:rPr lang="ro-RO" sz="1800" i="1">
                <a:solidFill>
                  <a:srgbClr val="222222"/>
                </a:solidFill>
                <a:latin typeface="TimesNewRomanPS-ItalicMT"/>
              </a:rPr>
              <a:t>International Conference on Communication, Computing and Electronics Systems</a:t>
            </a:r>
            <a:r>
              <a:rPr lang="ro-RO" sz="1800" i="0">
                <a:solidFill>
                  <a:srgbClr val="222222"/>
                </a:solidFill>
                <a:latin typeface="TimesNewRomanPSMT"/>
              </a:rPr>
              <a:t>. Springer, Singapore, 2020.John, Jerry. "Effective recruitment strategy to improve your hiring process." </a:t>
            </a:r>
            <a:r>
              <a:rPr lang="ro-RO" sz="1800" i="1">
                <a:solidFill>
                  <a:srgbClr val="222222"/>
                </a:solidFill>
                <a:latin typeface="TimesNewRomanPS-ItalicMT"/>
              </a:rPr>
              <a:t>ZENITH International Journal of Multidisciplinary Research</a:t>
            </a:r>
            <a:r>
              <a:rPr lang="ro-RO" sz="1800" i="0">
                <a:solidFill>
                  <a:srgbClr val="222222"/>
                </a:solidFill>
                <a:latin typeface="TimesNewRomanPSMT"/>
              </a:rPr>
              <a:t>, 2019; 9.3 pp 352-357.Macdonald, Jamie L., and Sheri R. Levy. "Ageism in the workplace: The role of psychosocial factors in predicting job satisfaction, commitment, and engagement." </a:t>
            </a:r>
            <a:r>
              <a:rPr lang="ro-RO" sz="1800" i="1">
                <a:solidFill>
                  <a:srgbClr val="222222"/>
                </a:solidFill>
                <a:latin typeface="TimesNewRomanPS-ItalicMT"/>
              </a:rPr>
              <a:t>Journal of Social Issues</a:t>
            </a:r>
            <a:r>
              <a:rPr lang="ro-RO" sz="1800" i="0">
                <a:solidFill>
                  <a:srgbClr val="222222"/>
                </a:solidFill>
                <a:latin typeface="TimesNewRomanPSMT"/>
              </a:rPr>
              <a:t>, 2016 ; 72.1 pp169-190.Mone, Edward M., Manuel London, and Edward M. Mone. </a:t>
            </a:r>
            <a:r>
              <a:rPr lang="ro-RO" sz="1800" i="1">
                <a:solidFill>
                  <a:srgbClr val="222222"/>
                </a:solidFill>
                <a:latin typeface="TimesNewRomanPS-ItalicMT"/>
              </a:rPr>
              <a:t>Employee engagement through effective performance management: A practical guide for managers</a:t>
            </a:r>
            <a:r>
              <a:rPr lang="ro-RO" sz="1800" i="0">
                <a:solidFill>
                  <a:srgbClr val="222222"/>
                </a:solidFill>
                <a:latin typeface="TimesNewRomanPSMT"/>
              </a:rPr>
              <a:t>. Routledge, 2018.Omoregie, G. I. "Organizational Culture, Information Sharing and Perception of Records Management System as Factors Affecting Organizational Effectiveness in the Banking Industry in Nigeria." </a:t>
            </a:r>
            <a:r>
              <a:rPr lang="ro-RO" sz="1800" i="1">
                <a:solidFill>
                  <a:srgbClr val="222222"/>
                </a:solidFill>
                <a:latin typeface="TimesNewRomanPS-ItalicMT"/>
              </a:rPr>
              <a:t>Research Journal of Library and Information Science</a:t>
            </a:r>
            <a:r>
              <a:rPr lang="ro-RO" sz="1800" i="0">
                <a:solidFill>
                  <a:srgbClr val="222222"/>
                </a:solidFill>
                <a:latin typeface="TimesNewRomanPSMT"/>
              </a:rPr>
              <a:t>, 2018; 2.3 pp 53-73.Perera, Rashain. </a:t>
            </a:r>
            <a:r>
              <a:rPr lang="ro-RO" sz="1800" i="1">
                <a:solidFill>
                  <a:srgbClr val="222222"/>
                </a:solidFill>
                <a:latin typeface="TimesNewRomanPS-ItalicMT"/>
              </a:rPr>
              <a:t>The PESTLE analysis</a:t>
            </a:r>
            <a:r>
              <a:rPr lang="ro-RO" sz="1800" i="0">
                <a:solidFill>
                  <a:srgbClr val="222222"/>
                </a:solidFill>
                <a:latin typeface="TimesNewRomanPSMT"/>
              </a:rPr>
              <a:t>. Nerdynaut, 2017.Robinson, P., Fallon, P., Cameron, H., &amp; Crotts, J. C. (Eds.). </a:t>
            </a:r>
            <a:r>
              <a:rPr lang="ro-RO" sz="1800" i="1">
                <a:solidFill>
                  <a:srgbClr val="222222"/>
                </a:solidFill>
                <a:latin typeface="TimesNewRomanPS-ItalicMT"/>
              </a:rPr>
              <a:t>Operations management in the travel industry</a:t>
            </a:r>
            <a:r>
              <a:rPr lang="ro-RO" sz="1800" i="0">
                <a:solidFill>
                  <a:srgbClr val="222222"/>
                </a:solidFill>
                <a:latin typeface="TimesNewRomanPSMT"/>
              </a:rPr>
              <a:t>. Cabi, 2016Sarvaiya, Harshakumari, and Gabriel Eweje. "Gender equality and diversity in the workplace." </a:t>
            </a:r>
            <a:r>
              <a:rPr lang="ro-RO" sz="1800" i="1">
                <a:solidFill>
                  <a:srgbClr val="222222"/>
                </a:solidFill>
                <a:latin typeface="TimesNewRomanPS-ItalicMT"/>
              </a:rPr>
              <a:t>Gender Equality and Responsible Business: Expanding CSR Horizons</a:t>
            </a:r>
            <a:r>
              <a:rPr lang="ro-RO" sz="1800" i="0">
                <a:solidFill>
                  <a:srgbClr val="222222"/>
                </a:solidFill>
                <a:latin typeface="TimesNewRomanPSMT"/>
              </a:rPr>
              <a:t>, 2016; 2.3 pp 135.Saviour, Akuamoah Worlanyo, et al. "The impact of effective recruitment and selection practice on organisational performance (a case study at University of Ghana)." </a:t>
            </a:r>
            <a:r>
              <a:rPr lang="ro-RO" sz="1800" i="1">
                <a:solidFill>
                  <a:srgbClr val="222222"/>
                </a:solidFill>
                <a:latin typeface="TimesNewRomanPS-ItalicMT"/>
              </a:rPr>
              <a:t>Global Journal of Management And Business Research</a:t>
            </a:r>
            <a:r>
              <a:rPr lang="ro-RO" sz="1800" i="0">
                <a:solidFill>
                  <a:srgbClr val="222222"/>
                </a:solidFill>
                <a:latin typeface="TimesNewRomanPSMT"/>
              </a:rPr>
              <a:t> 2017.Shugart, Alysha, et al. "Diversity and inclusion in observatory operations: Advocating for and implementing positive change." </a:t>
            </a:r>
            <a:r>
              <a:rPr lang="ro-RO" sz="1800" i="1">
                <a:solidFill>
                  <a:srgbClr val="222222"/>
                </a:solidFill>
                <a:latin typeface="TimesNewRomanPS-ItalicMT"/>
              </a:rPr>
              <a:t>Observatory Operations: Strategies, Processes, and Systems VII</a:t>
            </a:r>
            <a:r>
              <a:rPr lang="ro-RO" sz="1800" i="0">
                <a:solidFill>
                  <a:srgbClr val="222222"/>
                </a:solidFill>
                <a:latin typeface="TimesNewRomanPSMT"/>
              </a:rPr>
              <a:t>.. International Society for Optics and Photonics, 2018; Vol. 10704Stoermer, Sebastian, Anna Katharina Bader, and Fabian Jintae Froese. "Culture matters: The influence of national culture on inclusion climate." </a:t>
            </a:r>
            <a:r>
              <a:rPr lang="ro-RO" sz="1800" i="1">
                <a:solidFill>
                  <a:srgbClr val="222222"/>
                </a:solidFill>
                <a:latin typeface="TimesNewRomanPS-ItalicMT"/>
              </a:rPr>
              <a:t>Cross Cultural &amp; Strategic Management</a:t>
            </a:r>
            <a:r>
              <a:rPr lang="ro-RO" sz="1800" i="0">
                <a:solidFill>
                  <a:srgbClr val="222222"/>
                </a:solidFill>
                <a:latin typeface="TimesNewRomanPSMT"/>
              </a:rPr>
              <a:t>, 2016; 23.2 pp 287-305.Velásquez, Angela, and Léa Meunier. "COMPARATIVE MARKETING ANALYSIS OF THE UK AND GERMANY FOR GLOBAL SUSTAIN." 2017.</a:t>
            </a:r>
            <a:endParaRPr lang="ro-RO"/>
          </a:p>
        </p:txBody>
      </p:sp>
    </p:spTree>
    <p:extLst>
      <p:ext uri="{BB962C8B-B14F-4D97-AF65-F5344CB8AC3E}">
        <p14:creationId xmlns:p14="http://schemas.microsoft.com/office/powerpoint/2010/main" val="421682981"/>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12</Slides>
  <Notes>0</Notes>
  <HiddenSlides>0</HiddenSlide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Temă Office</vt:lpstr>
      <vt:lpstr>RESOURCING AND DEVELOPMENT</vt:lpstr>
      <vt:lpstr>PESTLE ANALYSIS</vt:lpstr>
      <vt:lpstr>Political Factor</vt:lpstr>
      <vt:lpstr>Economic Factor</vt:lpstr>
      <vt:lpstr>Social Factors</vt:lpstr>
      <vt:lpstr>Technological Factors</vt:lpstr>
      <vt:lpstr>Environmental Factors</vt:lpstr>
      <vt:lpstr>Legal Factors</vt:lpstr>
      <vt:lpstr>Recruitment and Selection</vt:lpstr>
      <vt:lpstr>Culture, Equality and Diversity</vt:lpstr>
      <vt:lpstr>Performance Management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RESOURCING AND DEVELOPMENT</dc:title>
  <dc:creator>Eliza Brozban</dc:creator>
  <cp:lastModifiedBy>Eliza Brozban</cp:lastModifiedBy>
  <cp:revision>2</cp:revision>
  <dcterms:created xsi:type="dcterms:W3CDTF">2020-06-12T19:21:03Z</dcterms:created>
  <dcterms:modified xsi:type="dcterms:W3CDTF">2020-06-12T20:59:27Z</dcterms:modified>
</cp:coreProperties>
</file>