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14"/>
  </p:notesMasterIdLst>
  <p:handoutMasterIdLst>
    <p:handoutMasterId r:id="rId15"/>
  </p:handoutMasterIdLst>
  <p:sldIdLst>
    <p:sldId id="298" r:id="rId4"/>
    <p:sldId id="283" r:id="rId5"/>
    <p:sldId id="297" r:id="rId6"/>
    <p:sldId id="292" r:id="rId7"/>
    <p:sldId id="284" r:id="rId8"/>
    <p:sldId id="294" r:id="rId9"/>
    <p:sldId id="285" r:id="rId10"/>
    <p:sldId id="299" r:id="rId11"/>
    <p:sldId id="296" r:id="rId12"/>
    <p:sldId id="281"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8B1D1D-6EF4-4C08-BB38-D67AFB122CE5}" v="146" dt="2023-02-19T19:03:33.570"/>
  </p1510:revLst>
</p1510:revInfo>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5" autoAdjust="0"/>
    <p:restoredTop sz="94051" autoAdjust="0"/>
  </p:normalViewPr>
  <p:slideViewPr>
    <p:cSldViewPr snapToGrid="0">
      <p:cViewPr varScale="1">
        <p:scale>
          <a:sx n="111" d="100"/>
          <a:sy n="111" d="100"/>
        </p:scale>
        <p:origin x="594" y="7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1.xml"/><Relationship Id="rId21"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zeel Khan" userId="2613489bbadfa98c" providerId="LiveId" clId="{6A8B1D1D-6EF4-4C08-BB38-D67AFB122CE5}"/>
    <pc:docChg chg="undo custSel addSld delSld modSld sldOrd">
      <pc:chgData name="Tanzeel Khan" userId="2613489bbadfa98c" providerId="LiveId" clId="{6A8B1D1D-6EF4-4C08-BB38-D67AFB122CE5}" dt="2023-02-19T19:18:36.133" v="6396" actId="1076"/>
      <pc:docMkLst>
        <pc:docMk/>
      </pc:docMkLst>
      <pc:sldChg chg="modSp mod">
        <pc:chgData name="Tanzeel Khan" userId="2613489bbadfa98c" providerId="LiveId" clId="{6A8B1D1D-6EF4-4C08-BB38-D67AFB122CE5}" dt="2023-02-19T19:09:06.795" v="6002" actId="20577"/>
        <pc:sldMkLst>
          <pc:docMk/>
          <pc:sldMk cId="742591817" sldId="281"/>
        </pc:sldMkLst>
        <pc:spChg chg="mod">
          <ac:chgData name="Tanzeel Khan" userId="2613489bbadfa98c" providerId="LiveId" clId="{6A8B1D1D-6EF4-4C08-BB38-D67AFB122CE5}" dt="2023-02-19T19:06:38.114" v="5977" actId="1076"/>
          <ac:spMkLst>
            <pc:docMk/>
            <pc:sldMk cId="742591817" sldId="281"/>
            <ac:spMk id="6" creationId="{20779E53-6FBF-49D4-B71F-9C4591CB06D5}"/>
          </ac:spMkLst>
        </pc:spChg>
        <pc:spChg chg="mod">
          <ac:chgData name="Tanzeel Khan" userId="2613489bbadfa98c" providerId="LiveId" clId="{6A8B1D1D-6EF4-4C08-BB38-D67AFB122CE5}" dt="2023-02-19T19:09:06.795" v="6002" actId="20577"/>
          <ac:spMkLst>
            <pc:docMk/>
            <pc:sldMk cId="742591817" sldId="281"/>
            <ac:spMk id="11" creationId="{00E40A81-A581-7CFB-1BA8-C0038F11EE5C}"/>
          </ac:spMkLst>
        </pc:spChg>
      </pc:sldChg>
      <pc:sldChg chg="modSp mod">
        <pc:chgData name="Tanzeel Khan" userId="2613489bbadfa98c" providerId="LiveId" clId="{6A8B1D1D-6EF4-4C08-BB38-D67AFB122CE5}" dt="2023-02-19T19:11:38.474" v="6112" actId="2710"/>
        <pc:sldMkLst>
          <pc:docMk/>
          <pc:sldMk cId="1329746698" sldId="283"/>
        </pc:sldMkLst>
        <pc:spChg chg="mod">
          <ac:chgData name="Tanzeel Khan" userId="2613489bbadfa98c" providerId="LiveId" clId="{6A8B1D1D-6EF4-4C08-BB38-D67AFB122CE5}" dt="2023-02-19T19:11:38.474" v="6112" actId="2710"/>
          <ac:spMkLst>
            <pc:docMk/>
            <pc:sldMk cId="1329746698" sldId="283"/>
            <ac:spMk id="4" creationId="{D355C61F-C8F1-4977-8E1F-F16C0D9EA88C}"/>
          </ac:spMkLst>
        </pc:spChg>
      </pc:sldChg>
      <pc:sldChg chg="addSp delSp modSp mod">
        <pc:chgData name="Tanzeel Khan" userId="2613489bbadfa98c" providerId="LiveId" clId="{6A8B1D1D-6EF4-4C08-BB38-D67AFB122CE5}" dt="2023-02-19T18:54:12.227" v="5436" actId="255"/>
        <pc:sldMkLst>
          <pc:docMk/>
          <pc:sldMk cId="665219316" sldId="285"/>
        </pc:sldMkLst>
        <pc:spChg chg="add del mod">
          <ac:chgData name="Tanzeel Khan" userId="2613489bbadfa98c" providerId="LiveId" clId="{6A8B1D1D-6EF4-4C08-BB38-D67AFB122CE5}" dt="2023-02-19T16:13:04.180" v="962" actId="478"/>
          <ac:spMkLst>
            <pc:docMk/>
            <pc:sldMk cId="665219316" sldId="285"/>
            <ac:spMk id="3" creationId="{CF72264D-4EAF-F1D7-0AFB-4E66A9AF2BCB}"/>
          </ac:spMkLst>
        </pc:spChg>
        <pc:spChg chg="mod">
          <ac:chgData name="Tanzeel Khan" userId="2613489bbadfa98c" providerId="LiveId" clId="{6A8B1D1D-6EF4-4C08-BB38-D67AFB122CE5}" dt="2023-02-19T17:43:48.566" v="3721" actId="1076"/>
          <ac:spMkLst>
            <pc:docMk/>
            <pc:sldMk cId="665219316" sldId="285"/>
            <ac:spMk id="4" creationId="{3B86E961-B76E-423F-995E-11B31E921437}"/>
          </ac:spMkLst>
        </pc:spChg>
        <pc:spChg chg="add mod">
          <ac:chgData name="Tanzeel Khan" userId="2613489bbadfa98c" providerId="LiveId" clId="{6A8B1D1D-6EF4-4C08-BB38-D67AFB122CE5}" dt="2023-02-19T16:14:13.967" v="966" actId="207"/>
          <ac:spMkLst>
            <pc:docMk/>
            <pc:sldMk cId="665219316" sldId="285"/>
            <ac:spMk id="5" creationId="{0D8ECFC0-FE1F-4683-2452-909A35B5EF1F}"/>
          </ac:spMkLst>
        </pc:spChg>
        <pc:spChg chg="add del mod">
          <ac:chgData name="Tanzeel Khan" userId="2613489bbadfa98c" providerId="LiveId" clId="{6A8B1D1D-6EF4-4C08-BB38-D67AFB122CE5}" dt="2023-02-19T16:16:16.555" v="978" actId="478"/>
          <ac:spMkLst>
            <pc:docMk/>
            <pc:sldMk cId="665219316" sldId="285"/>
            <ac:spMk id="9" creationId="{A1A7D718-8CB1-1EEC-BD1C-279F30164531}"/>
          </ac:spMkLst>
        </pc:spChg>
        <pc:spChg chg="add mod">
          <ac:chgData name="Tanzeel Khan" userId="2613489bbadfa98c" providerId="LiveId" clId="{6A8B1D1D-6EF4-4C08-BB38-D67AFB122CE5}" dt="2023-02-19T16:48:31.618" v="1586" actId="14100"/>
          <ac:spMkLst>
            <pc:docMk/>
            <pc:sldMk cId="665219316" sldId="285"/>
            <ac:spMk id="10" creationId="{A12B584D-AF49-BED8-BE02-49686A6E17C2}"/>
          </ac:spMkLst>
        </pc:spChg>
        <pc:spChg chg="add mod">
          <ac:chgData name="Tanzeel Khan" userId="2613489bbadfa98c" providerId="LiveId" clId="{6A8B1D1D-6EF4-4C08-BB38-D67AFB122CE5}" dt="2023-02-19T16:49:57.978" v="1590" actId="1076"/>
          <ac:spMkLst>
            <pc:docMk/>
            <pc:sldMk cId="665219316" sldId="285"/>
            <ac:spMk id="13" creationId="{89A52EC7-3479-53AC-C4BA-0A57F4120BC6}"/>
          </ac:spMkLst>
        </pc:spChg>
        <pc:spChg chg="add mod">
          <ac:chgData name="Tanzeel Khan" userId="2613489bbadfa98c" providerId="LiveId" clId="{6A8B1D1D-6EF4-4C08-BB38-D67AFB122CE5}" dt="2023-02-19T16:50:40.946" v="1647" actId="255"/>
          <ac:spMkLst>
            <pc:docMk/>
            <pc:sldMk cId="665219316" sldId="285"/>
            <ac:spMk id="14" creationId="{CA5F99EE-1E4C-70AE-D5D6-5CDF43FE8D3E}"/>
          </ac:spMkLst>
        </pc:spChg>
        <pc:spChg chg="add mod">
          <ac:chgData name="Tanzeel Khan" userId="2613489bbadfa98c" providerId="LiveId" clId="{6A8B1D1D-6EF4-4C08-BB38-D67AFB122CE5}" dt="2023-02-19T18:49:20.773" v="5198" actId="14100"/>
          <ac:spMkLst>
            <pc:docMk/>
            <pc:sldMk cId="665219316" sldId="285"/>
            <ac:spMk id="15" creationId="{CF82C7BA-2E28-8329-A240-4BFA41D83439}"/>
          </ac:spMkLst>
        </pc:spChg>
        <pc:spChg chg="add mod">
          <ac:chgData name="Tanzeel Khan" userId="2613489bbadfa98c" providerId="LiveId" clId="{6A8B1D1D-6EF4-4C08-BB38-D67AFB122CE5}" dt="2023-02-19T18:54:12.227" v="5436" actId="255"/>
          <ac:spMkLst>
            <pc:docMk/>
            <pc:sldMk cId="665219316" sldId="285"/>
            <ac:spMk id="16" creationId="{F16BB023-7D05-4F23-502C-18D7026931A7}"/>
          </ac:spMkLst>
        </pc:spChg>
        <pc:graphicFrameChg chg="add del mod modGraphic">
          <ac:chgData name="Tanzeel Khan" userId="2613489bbadfa98c" providerId="LiveId" clId="{6A8B1D1D-6EF4-4C08-BB38-D67AFB122CE5}" dt="2023-02-19T16:19:32.764" v="1002" actId="478"/>
          <ac:graphicFrameMkLst>
            <pc:docMk/>
            <pc:sldMk cId="665219316" sldId="285"/>
            <ac:graphicFrameMk id="7" creationId="{92BB8165-8A0E-5D7F-8D58-E8849FFAB393}"/>
          </ac:graphicFrameMkLst>
        </pc:graphicFrameChg>
        <pc:picChg chg="add del mod">
          <ac:chgData name="Tanzeel Khan" userId="2613489bbadfa98c" providerId="LiveId" clId="{6A8B1D1D-6EF4-4C08-BB38-D67AFB122CE5}" dt="2023-02-19T16:46:53.831" v="1577" actId="14100"/>
          <ac:picMkLst>
            <pc:docMk/>
            <pc:sldMk cId="665219316" sldId="285"/>
            <ac:picMk id="12" creationId="{8F5AE0D5-C196-A947-8AFE-449A48B26153}"/>
          </ac:picMkLst>
        </pc:picChg>
      </pc:sldChg>
      <pc:sldChg chg="modSp mod">
        <pc:chgData name="Tanzeel Khan" userId="2613489bbadfa98c" providerId="LiveId" clId="{6A8B1D1D-6EF4-4C08-BB38-D67AFB122CE5}" dt="2023-02-19T19:04:07.489" v="5841" actId="1076"/>
        <pc:sldMkLst>
          <pc:docMk/>
          <pc:sldMk cId="4091674644" sldId="292"/>
        </pc:sldMkLst>
        <pc:spChg chg="mod">
          <ac:chgData name="Tanzeel Khan" userId="2613489bbadfa98c" providerId="LiveId" clId="{6A8B1D1D-6EF4-4C08-BB38-D67AFB122CE5}" dt="2023-02-19T19:04:07.489" v="5841" actId="1076"/>
          <ac:spMkLst>
            <pc:docMk/>
            <pc:sldMk cId="4091674644" sldId="292"/>
            <ac:spMk id="14" creationId="{F278402B-CA7D-4F5B-B3FA-ED74AB3CFB6C}"/>
          </ac:spMkLst>
        </pc:spChg>
      </pc:sldChg>
      <pc:sldChg chg="addSp delSp modSp mod">
        <pc:chgData name="Tanzeel Khan" userId="2613489bbadfa98c" providerId="LiveId" clId="{6A8B1D1D-6EF4-4C08-BB38-D67AFB122CE5}" dt="2023-02-19T17:17:38.526" v="2494" actId="2084"/>
        <pc:sldMkLst>
          <pc:docMk/>
          <pc:sldMk cId="25800700" sldId="294"/>
        </pc:sldMkLst>
        <pc:spChg chg="add mod">
          <ac:chgData name="Tanzeel Khan" userId="2613489bbadfa98c" providerId="LiveId" clId="{6A8B1D1D-6EF4-4C08-BB38-D67AFB122CE5}" dt="2023-02-19T17:15:26.980" v="2482" actId="1076"/>
          <ac:spMkLst>
            <pc:docMk/>
            <pc:sldMk cId="25800700" sldId="294"/>
            <ac:spMk id="4" creationId="{3D86F817-97F8-7210-7498-F94E5EAE95AD}"/>
          </ac:spMkLst>
        </pc:spChg>
        <pc:spChg chg="add del mod">
          <ac:chgData name="Tanzeel Khan" userId="2613489bbadfa98c" providerId="LiveId" clId="{6A8B1D1D-6EF4-4C08-BB38-D67AFB122CE5}" dt="2023-02-19T17:12:12.753" v="2457"/>
          <ac:spMkLst>
            <pc:docMk/>
            <pc:sldMk cId="25800700" sldId="294"/>
            <ac:spMk id="6" creationId="{EEE2D2A7-5373-6936-00EA-6F16F18D68E0}"/>
          </ac:spMkLst>
        </pc:spChg>
        <pc:spChg chg="add del mod">
          <ac:chgData name="Tanzeel Khan" userId="2613489bbadfa98c" providerId="LiveId" clId="{6A8B1D1D-6EF4-4C08-BB38-D67AFB122CE5}" dt="2023-02-19T17:13:56.504" v="2471"/>
          <ac:spMkLst>
            <pc:docMk/>
            <pc:sldMk cId="25800700" sldId="294"/>
            <ac:spMk id="8" creationId="{588CC49E-2650-4597-E540-51FB5730661F}"/>
          </ac:spMkLst>
        </pc:spChg>
        <pc:spChg chg="add mod">
          <ac:chgData name="Tanzeel Khan" userId="2613489bbadfa98c" providerId="LiveId" clId="{6A8B1D1D-6EF4-4C08-BB38-D67AFB122CE5}" dt="2023-02-19T17:15:55.772" v="2484" actId="1076"/>
          <ac:spMkLst>
            <pc:docMk/>
            <pc:sldMk cId="25800700" sldId="294"/>
            <ac:spMk id="10" creationId="{763E4116-6C97-0966-04B3-98B84F65946B}"/>
          </ac:spMkLst>
        </pc:spChg>
        <pc:graphicFrameChg chg="mod">
          <ac:chgData name="Tanzeel Khan" userId="2613489bbadfa98c" providerId="LiveId" clId="{6A8B1D1D-6EF4-4C08-BB38-D67AFB122CE5}" dt="2023-02-19T17:13:05.292" v="2462" actId="1076"/>
          <ac:graphicFrameMkLst>
            <pc:docMk/>
            <pc:sldMk cId="25800700" sldId="294"/>
            <ac:graphicFrameMk id="7" creationId="{9BEBE5AF-1D10-425C-8F3C-2236E52E6E67}"/>
          </ac:graphicFrameMkLst>
        </pc:graphicFrameChg>
        <pc:graphicFrameChg chg="mod">
          <ac:chgData name="Tanzeel Khan" userId="2613489bbadfa98c" providerId="LiveId" clId="{6A8B1D1D-6EF4-4C08-BB38-D67AFB122CE5}" dt="2023-02-19T17:17:38.526" v="2494" actId="2084"/>
          <ac:graphicFrameMkLst>
            <pc:docMk/>
            <pc:sldMk cId="25800700" sldId="294"/>
            <ac:graphicFrameMk id="14" creationId="{C92FC1D9-EDC6-2826-0162-88315BBAD252}"/>
          </ac:graphicFrameMkLst>
        </pc:graphicFrameChg>
      </pc:sldChg>
      <pc:sldChg chg="addSp delSp modSp del mod">
        <pc:chgData name="Tanzeel Khan" userId="2613489bbadfa98c" providerId="LiveId" clId="{6A8B1D1D-6EF4-4C08-BB38-D67AFB122CE5}" dt="2023-02-19T17:16:12.758" v="2485" actId="2696"/>
        <pc:sldMkLst>
          <pc:docMk/>
          <pc:sldMk cId="2575421478" sldId="295"/>
        </pc:sldMkLst>
        <pc:spChg chg="mod">
          <ac:chgData name="Tanzeel Khan" userId="2613489bbadfa98c" providerId="LiveId" clId="{6A8B1D1D-6EF4-4C08-BB38-D67AFB122CE5}" dt="2023-02-19T15:56:23.142" v="830" actId="20577"/>
          <ac:spMkLst>
            <pc:docMk/>
            <pc:sldMk cId="2575421478" sldId="295"/>
            <ac:spMk id="2" creationId="{E7267129-D582-495A-8F4B-6B9075899DD6}"/>
          </ac:spMkLst>
        </pc:spChg>
        <pc:spChg chg="mod">
          <ac:chgData name="Tanzeel Khan" userId="2613489bbadfa98c" providerId="LiveId" clId="{6A8B1D1D-6EF4-4C08-BB38-D67AFB122CE5}" dt="2023-02-19T15:56:44.635" v="880" actId="20577"/>
          <ac:spMkLst>
            <pc:docMk/>
            <pc:sldMk cId="2575421478" sldId="295"/>
            <ac:spMk id="3" creationId="{F204AFD2-303D-4B48-AA3E-C96B74D8127A}"/>
          </ac:spMkLst>
        </pc:spChg>
        <pc:spChg chg="add mod">
          <ac:chgData name="Tanzeel Khan" userId="2613489bbadfa98c" providerId="LiveId" clId="{6A8B1D1D-6EF4-4C08-BB38-D67AFB122CE5}" dt="2023-02-19T15:57:12.457" v="884" actId="13822"/>
          <ac:spMkLst>
            <pc:docMk/>
            <pc:sldMk cId="2575421478" sldId="295"/>
            <ac:spMk id="5" creationId="{9CF6A473-ABEE-B250-42A8-4AFDD916736F}"/>
          </ac:spMkLst>
        </pc:spChg>
        <pc:spChg chg="add del mod">
          <ac:chgData name="Tanzeel Khan" userId="2613489bbadfa98c" providerId="LiveId" clId="{6A8B1D1D-6EF4-4C08-BB38-D67AFB122CE5}" dt="2023-02-19T16:08:41.007" v="887"/>
          <ac:spMkLst>
            <pc:docMk/>
            <pc:sldMk cId="2575421478" sldId="295"/>
            <ac:spMk id="7" creationId="{7601F157-B287-D556-C9AA-FC5FEC091141}"/>
          </ac:spMkLst>
        </pc:spChg>
        <pc:spChg chg="add del mod">
          <ac:chgData name="Tanzeel Khan" userId="2613489bbadfa98c" providerId="LiveId" clId="{6A8B1D1D-6EF4-4C08-BB38-D67AFB122CE5}" dt="2023-02-19T16:53:10.464" v="1689"/>
          <ac:spMkLst>
            <pc:docMk/>
            <pc:sldMk cId="2575421478" sldId="295"/>
            <ac:spMk id="8" creationId="{04B71617-B450-1B96-F994-DBD1C90AB1CD}"/>
          </ac:spMkLst>
        </pc:spChg>
        <pc:spChg chg="add mod">
          <ac:chgData name="Tanzeel Khan" userId="2613489bbadfa98c" providerId="LiveId" clId="{6A8B1D1D-6EF4-4C08-BB38-D67AFB122CE5}" dt="2023-02-19T17:11:04.206" v="2448" actId="6549"/>
          <ac:spMkLst>
            <pc:docMk/>
            <pc:sldMk cId="2575421478" sldId="295"/>
            <ac:spMk id="9" creationId="{136B2415-4092-FCE5-D43F-8B97752FC07C}"/>
          </ac:spMkLst>
        </pc:spChg>
        <pc:graphicFrameChg chg="del modGraphic">
          <ac:chgData name="Tanzeel Khan" userId="2613489bbadfa98c" providerId="LiveId" clId="{6A8B1D1D-6EF4-4C08-BB38-D67AFB122CE5}" dt="2023-02-19T15:56:54.327" v="882" actId="478"/>
          <ac:graphicFrameMkLst>
            <pc:docMk/>
            <pc:sldMk cId="2575421478" sldId="295"/>
            <ac:graphicFrameMk id="4" creationId="{BEE0921D-4C1D-4106-9AC0-F73F30E8DA3C}"/>
          </ac:graphicFrameMkLst>
        </pc:graphicFrameChg>
      </pc:sldChg>
      <pc:sldChg chg="addSp delSp modSp mod">
        <pc:chgData name="Tanzeel Khan" userId="2613489bbadfa98c" providerId="LiveId" clId="{6A8B1D1D-6EF4-4C08-BB38-D67AFB122CE5}" dt="2023-02-19T19:18:36.133" v="6396" actId="1076"/>
        <pc:sldMkLst>
          <pc:docMk/>
          <pc:sldMk cId="4153678306" sldId="296"/>
        </pc:sldMkLst>
        <pc:spChg chg="add mod">
          <ac:chgData name="Tanzeel Khan" userId="2613489bbadfa98c" providerId="LiveId" clId="{6A8B1D1D-6EF4-4C08-BB38-D67AFB122CE5}" dt="2023-02-19T16:29:33.369" v="1412" actId="13822"/>
          <ac:spMkLst>
            <pc:docMk/>
            <pc:sldMk cId="4153678306" sldId="296"/>
            <ac:spMk id="2" creationId="{4E2B6159-F561-DA22-B147-69DF58D2FE2D}"/>
          </ac:spMkLst>
        </pc:spChg>
        <pc:spChg chg="mod">
          <ac:chgData name="Tanzeel Khan" userId="2613489bbadfa98c" providerId="LiveId" clId="{6A8B1D1D-6EF4-4C08-BB38-D67AFB122CE5}" dt="2023-02-19T18:55:02.755" v="5437" actId="1076"/>
          <ac:spMkLst>
            <pc:docMk/>
            <pc:sldMk cId="4153678306" sldId="296"/>
            <ac:spMk id="4" creationId="{60828E04-9C2A-4859-8050-C2DF67A249CB}"/>
          </ac:spMkLst>
        </pc:spChg>
        <pc:spChg chg="del">
          <ac:chgData name="Tanzeel Khan" userId="2613489bbadfa98c" providerId="LiveId" clId="{6A8B1D1D-6EF4-4C08-BB38-D67AFB122CE5}" dt="2023-02-19T16:29:40.650" v="1413" actId="478"/>
          <ac:spMkLst>
            <pc:docMk/>
            <pc:sldMk cId="4153678306" sldId="296"/>
            <ac:spMk id="5" creationId="{11265965-2271-4C1C-BD0A-6F85F80FF9A6}"/>
          </ac:spMkLst>
        </pc:spChg>
        <pc:spChg chg="del">
          <ac:chgData name="Tanzeel Khan" userId="2613489bbadfa98c" providerId="LiveId" clId="{6A8B1D1D-6EF4-4C08-BB38-D67AFB122CE5}" dt="2023-02-19T16:29:54.649" v="1415" actId="478"/>
          <ac:spMkLst>
            <pc:docMk/>
            <pc:sldMk cId="4153678306" sldId="296"/>
            <ac:spMk id="6" creationId="{50A3BCC3-A277-4C0B-9EBA-EB53990D8EBD}"/>
          </ac:spMkLst>
        </pc:spChg>
        <pc:spChg chg="add del mod">
          <ac:chgData name="Tanzeel Khan" userId="2613489bbadfa98c" providerId="LiveId" clId="{6A8B1D1D-6EF4-4C08-BB38-D67AFB122CE5}" dt="2023-02-19T16:29:50.977" v="1414" actId="478"/>
          <ac:spMkLst>
            <pc:docMk/>
            <pc:sldMk cId="4153678306" sldId="296"/>
            <ac:spMk id="7" creationId="{74CF274A-9725-FDC1-D204-E1DEA321AC1A}"/>
          </ac:spMkLst>
        </pc:spChg>
        <pc:spChg chg="mod">
          <ac:chgData name="Tanzeel Khan" userId="2613489bbadfa98c" providerId="LiveId" clId="{6A8B1D1D-6EF4-4C08-BB38-D67AFB122CE5}" dt="2023-02-19T16:34:07.700" v="1518" actId="14100"/>
          <ac:spMkLst>
            <pc:docMk/>
            <pc:sldMk cId="4153678306" sldId="296"/>
            <ac:spMk id="14" creationId="{6C38D7A9-9299-4108-BB08-026F4B9CAE7B}"/>
          </ac:spMkLst>
        </pc:spChg>
        <pc:spChg chg="add del mod">
          <ac:chgData name="Tanzeel Khan" userId="2613489bbadfa98c" providerId="LiveId" clId="{6A8B1D1D-6EF4-4C08-BB38-D67AFB122CE5}" dt="2023-02-19T16:30:00.118" v="1416" actId="478"/>
          <ac:spMkLst>
            <pc:docMk/>
            <pc:sldMk cId="4153678306" sldId="296"/>
            <ac:spMk id="15" creationId="{7E8D0872-8AE8-B075-6688-55CA24DCB60B}"/>
          </ac:spMkLst>
        </pc:spChg>
        <pc:spChg chg="del">
          <ac:chgData name="Tanzeel Khan" userId="2613489bbadfa98c" providerId="LiveId" clId="{6A8B1D1D-6EF4-4C08-BB38-D67AFB122CE5}" dt="2023-02-19T16:30:04.415" v="1417" actId="478"/>
          <ac:spMkLst>
            <pc:docMk/>
            <pc:sldMk cId="4153678306" sldId="296"/>
            <ac:spMk id="16" creationId="{FD8A1232-50A8-4535-AAF9-7F4180EAA0DD}"/>
          </ac:spMkLst>
        </pc:spChg>
        <pc:spChg chg="add del mod">
          <ac:chgData name="Tanzeel Khan" userId="2613489bbadfa98c" providerId="LiveId" clId="{6A8B1D1D-6EF4-4C08-BB38-D67AFB122CE5}" dt="2023-02-19T16:30:08.493" v="1418" actId="478"/>
          <ac:spMkLst>
            <pc:docMk/>
            <pc:sldMk cId="4153678306" sldId="296"/>
            <ac:spMk id="18" creationId="{4F22E039-19BE-C460-91AC-B5F5985AC4E0}"/>
          </ac:spMkLst>
        </pc:spChg>
        <pc:spChg chg="add mod">
          <ac:chgData name="Tanzeel Khan" userId="2613489bbadfa98c" providerId="LiveId" clId="{6A8B1D1D-6EF4-4C08-BB38-D67AFB122CE5}" dt="2023-02-19T16:39:10.585" v="1541" actId="1076"/>
          <ac:spMkLst>
            <pc:docMk/>
            <pc:sldMk cId="4153678306" sldId="296"/>
            <ac:spMk id="19" creationId="{1F2E1951-6F90-6112-C7ED-230D740691EE}"/>
          </ac:spMkLst>
        </pc:spChg>
        <pc:spChg chg="add mod">
          <ac:chgData name="Tanzeel Khan" userId="2613489bbadfa98c" providerId="LiveId" clId="{6A8B1D1D-6EF4-4C08-BB38-D67AFB122CE5}" dt="2023-02-19T16:37:32.915" v="1539" actId="14100"/>
          <ac:spMkLst>
            <pc:docMk/>
            <pc:sldMk cId="4153678306" sldId="296"/>
            <ac:spMk id="20" creationId="{2FF9580D-4F16-8446-3582-ED65B102D019}"/>
          </ac:spMkLst>
        </pc:spChg>
        <pc:spChg chg="add mod">
          <ac:chgData name="Tanzeel Khan" userId="2613489bbadfa98c" providerId="LiveId" clId="{6A8B1D1D-6EF4-4C08-BB38-D67AFB122CE5}" dt="2023-02-19T16:41:45.443" v="1547" actId="207"/>
          <ac:spMkLst>
            <pc:docMk/>
            <pc:sldMk cId="4153678306" sldId="296"/>
            <ac:spMk id="21" creationId="{3EA9B8F1-E607-A1A2-F4ED-212CA941E169}"/>
          </ac:spMkLst>
        </pc:spChg>
        <pc:spChg chg="add mod">
          <ac:chgData name="Tanzeel Khan" userId="2613489bbadfa98c" providerId="LiveId" clId="{6A8B1D1D-6EF4-4C08-BB38-D67AFB122CE5}" dt="2023-02-19T19:18:36.133" v="6396" actId="1076"/>
          <ac:spMkLst>
            <pc:docMk/>
            <pc:sldMk cId="4153678306" sldId="296"/>
            <ac:spMk id="22" creationId="{BEDBBAB7-6A80-F752-E706-624E972C8968}"/>
          </ac:spMkLst>
        </pc:spChg>
        <pc:picChg chg="del">
          <ac:chgData name="Tanzeel Khan" userId="2613489bbadfa98c" providerId="LiveId" clId="{6A8B1D1D-6EF4-4C08-BB38-D67AFB122CE5}" dt="2023-02-19T16:30:11.337" v="1419" actId="478"/>
          <ac:picMkLst>
            <pc:docMk/>
            <pc:sldMk cId="4153678306" sldId="296"/>
            <ac:picMk id="8" creationId="{111541C4-DB03-4E53-994D-499C7D73C4DF}"/>
          </ac:picMkLst>
        </pc:picChg>
        <pc:picChg chg="del">
          <ac:chgData name="Tanzeel Khan" userId="2613489bbadfa98c" providerId="LiveId" clId="{6A8B1D1D-6EF4-4C08-BB38-D67AFB122CE5}" dt="2023-02-19T16:30:16.305" v="1421" actId="478"/>
          <ac:picMkLst>
            <pc:docMk/>
            <pc:sldMk cId="4153678306" sldId="296"/>
            <ac:picMk id="9" creationId="{773C1382-ACE1-460F-A1B6-AB761A7D2E6B}"/>
          </ac:picMkLst>
        </pc:picChg>
        <pc:picChg chg="del">
          <ac:chgData name="Tanzeel Khan" userId="2613489bbadfa98c" providerId="LiveId" clId="{6A8B1D1D-6EF4-4C08-BB38-D67AFB122CE5}" dt="2023-02-19T16:30:13.852" v="1420" actId="478"/>
          <ac:picMkLst>
            <pc:docMk/>
            <pc:sldMk cId="4153678306" sldId="296"/>
            <ac:picMk id="10" creationId="{A29DE31C-E099-4579-BB03-675E0A40C5F2}"/>
          </ac:picMkLst>
        </pc:picChg>
        <pc:picChg chg="del">
          <ac:chgData name="Tanzeel Khan" userId="2613489bbadfa98c" providerId="LiveId" clId="{6A8B1D1D-6EF4-4C08-BB38-D67AFB122CE5}" dt="2023-02-19T16:30:18.680" v="1422" actId="478"/>
          <ac:picMkLst>
            <pc:docMk/>
            <pc:sldMk cId="4153678306" sldId="296"/>
            <ac:picMk id="11" creationId="{0718E6E0-05A2-479C-AEA8-1A385EB73474}"/>
          </ac:picMkLst>
        </pc:picChg>
        <pc:picChg chg="mod">
          <ac:chgData name="Tanzeel Khan" userId="2613489bbadfa98c" providerId="LiveId" clId="{6A8B1D1D-6EF4-4C08-BB38-D67AFB122CE5}" dt="2023-02-19T16:31:49.843" v="1428" actId="14100"/>
          <ac:picMkLst>
            <pc:docMk/>
            <pc:sldMk cId="4153678306" sldId="296"/>
            <ac:picMk id="32" creationId="{AAB6EE12-FEF8-FB41-A909-0DA61D7725C7}"/>
          </ac:picMkLst>
        </pc:picChg>
      </pc:sldChg>
      <pc:sldChg chg="addSp delSp modSp add mod ord">
        <pc:chgData name="Tanzeel Khan" userId="2613489bbadfa98c" providerId="LiveId" clId="{6A8B1D1D-6EF4-4C08-BB38-D67AFB122CE5}" dt="2023-02-19T18:35:20.862" v="4784" actId="1076"/>
        <pc:sldMkLst>
          <pc:docMk/>
          <pc:sldMk cId="4116789569" sldId="299"/>
        </pc:sldMkLst>
        <pc:spChg chg="mod">
          <ac:chgData name="Tanzeel Khan" userId="2613489bbadfa98c" providerId="LiveId" clId="{6A8B1D1D-6EF4-4C08-BB38-D67AFB122CE5}" dt="2023-02-19T16:52:14.117" v="1686" actId="20577"/>
          <ac:spMkLst>
            <pc:docMk/>
            <pc:sldMk cId="4116789569" sldId="299"/>
            <ac:spMk id="2" creationId="{E7267129-D582-495A-8F4B-6B9075899DD6}"/>
          </ac:spMkLst>
        </pc:spChg>
        <pc:spChg chg="mod">
          <ac:chgData name="Tanzeel Khan" userId="2613489bbadfa98c" providerId="LiveId" clId="{6A8B1D1D-6EF4-4C08-BB38-D67AFB122CE5}" dt="2023-02-19T18:00:04.717" v="3937" actId="20577"/>
          <ac:spMkLst>
            <pc:docMk/>
            <pc:sldMk cId="4116789569" sldId="299"/>
            <ac:spMk id="3" creationId="{F204AFD2-303D-4B48-AA3E-C96B74D8127A}"/>
          </ac:spMkLst>
        </pc:spChg>
        <pc:spChg chg="add mod">
          <ac:chgData name="Tanzeel Khan" userId="2613489bbadfa98c" providerId="LiveId" clId="{6A8B1D1D-6EF4-4C08-BB38-D67AFB122CE5}" dt="2023-02-19T18:35:15.666" v="4783" actId="255"/>
          <ac:spMkLst>
            <pc:docMk/>
            <pc:sldMk cId="4116789569" sldId="299"/>
            <ac:spMk id="7" creationId="{9BE59049-C539-D6C2-21AA-9472480F8C34}"/>
          </ac:spMkLst>
        </pc:spChg>
        <pc:spChg chg="add mod">
          <ac:chgData name="Tanzeel Khan" userId="2613489bbadfa98c" providerId="LiveId" clId="{6A8B1D1D-6EF4-4C08-BB38-D67AFB122CE5}" dt="2023-02-19T18:35:20.862" v="4784" actId="1076"/>
          <ac:spMkLst>
            <pc:docMk/>
            <pc:sldMk cId="4116789569" sldId="299"/>
            <ac:spMk id="8" creationId="{3CA1551E-9806-F517-D2EA-49AB3BD584DB}"/>
          </ac:spMkLst>
        </pc:spChg>
        <pc:graphicFrameChg chg="add del mod modGraphic">
          <ac:chgData name="Tanzeel Khan" userId="2613489bbadfa98c" providerId="LiveId" clId="{6A8B1D1D-6EF4-4C08-BB38-D67AFB122CE5}" dt="2023-02-19T17:21:28.729" v="2500" actId="478"/>
          <ac:graphicFrameMkLst>
            <pc:docMk/>
            <pc:sldMk cId="4116789569" sldId="299"/>
            <ac:graphicFrameMk id="4" creationId="{05942C1B-B110-E4F3-D0F7-423A9E4CD725}"/>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75000"/>
                    <a:lumOff val="25000"/>
                  </a:schemeClr>
                </a:solidFill>
                <a:latin typeface="+mn-lt"/>
                <a:ea typeface="+mn-ea"/>
                <a:cs typeface="+mn-cs"/>
              </a:defRPr>
            </a:pPr>
            <a:r>
              <a:rPr lang="en-GB" noProof="0" dirty="0">
                <a:solidFill>
                  <a:schemeClr val="tx1">
                    <a:lumMod val="75000"/>
                    <a:lumOff val="25000"/>
                  </a:schemeClr>
                </a:solidFill>
              </a:rPr>
              <a:t>Company Sales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75000"/>
                  <a:lumOff val="25000"/>
                </a:schemeClr>
              </a:solidFill>
              <a:latin typeface="+mn-lt"/>
              <a:ea typeface="+mn-ea"/>
              <a:cs typeface="+mn-cs"/>
            </a:defRPr>
          </a:pPr>
          <a:endParaRPr lang="en-US"/>
        </a:p>
      </c:txPr>
    </c:title>
    <c:autoTitleDeleted val="0"/>
    <c:plotArea>
      <c:layout/>
      <c:doughnutChart>
        <c:varyColors val="1"/>
        <c:dLbls>
          <c:showLegendKey val="0"/>
          <c:showVal val="0"/>
          <c:showCatName val="0"/>
          <c:showSerName val="0"/>
          <c:showPercent val="0"/>
          <c:showBubbleSize val="0"/>
          <c:showLeaderLines val="0"/>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70E05E-3D85-4142-8DDB-971655F33A73}" type="doc">
      <dgm:prSet loTypeId="urn:microsoft.com/office/officeart/2005/8/layout/pList2" loCatId="list" qsTypeId="urn:microsoft.com/office/officeart/2005/8/quickstyle/simple1" qsCatId="simple" csTypeId="urn:microsoft.com/office/officeart/2005/8/colors/accent1_2" csCatId="accent1" phldr="1"/>
      <dgm:spPr/>
    </dgm:pt>
    <dgm:pt modelId="{B811BCB6-1297-448D-BD0C-F2EF2755F08A}">
      <dgm:prSet phldrT="[Text]" custT="1"/>
      <dgm:spPr>
        <a:noFill/>
        <a:ln>
          <a:solidFill>
            <a:schemeClr val="tx1"/>
          </a:solidFill>
        </a:ln>
      </dgm:spPr>
      <dgm:t>
        <a:bodyPr/>
        <a:lstStyle/>
        <a:p>
          <a:pPr algn="l"/>
          <a:r>
            <a:rPr lang="en-GB" sz="1050" dirty="0">
              <a:solidFill>
                <a:schemeClr val="tx1"/>
              </a:solidFill>
            </a:rPr>
            <a:t>Digital skills required for Microsoft Word are key for student life. Word enables students to present their assignment with the support of this digital tool. </a:t>
          </a:r>
          <a:br>
            <a:rPr lang="en-GB" sz="1050" dirty="0">
              <a:solidFill>
                <a:schemeClr val="tx1"/>
              </a:solidFill>
            </a:rPr>
          </a:br>
          <a:br>
            <a:rPr lang="en-GB" sz="1050" dirty="0">
              <a:solidFill>
                <a:schemeClr val="tx1"/>
              </a:solidFill>
            </a:rPr>
          </a:br>
          <a:r>
            <a:rPr lang="en-GB" sz="1050" dirty="0">
              <a:solidFill>
                <a:schemeClr val="tx1"/>
              </a:solidFill>
            </a:rPr>
            <a:t>The digital skills that can be </a:t>
          </a:r>
          <a:r>
            <a:rPr lang="en-GB" sz="1050" b="1" dirty="0">
              <a:solidFill>
                <a:schemeClr val="tx1"/>
              </a:solidFill>
            </a:rPr>
            <a:t>acquired</a:t>
          </a:r>
          <a:r>
            <a:rPr lang="en-GB" sz="1050" dirty="0">
              <a:solidFill>
                <a:schemeClr val="tx1"/>
              </a:solidFill>
            </a:rPr>
            <a:t> and </a:t>
          </a:r>
          <a:r>
            <a:rPr lang="en-GB" sz="1050" b="1" dirty="0">
              <a:solidFill>
                <a:schemeClr val="tx1"/>
              </a:solidFill>
            </a:rPr>
            <a:t>used </a:t>
          </a:r>
          <a:r>
            <a:rPr lang="en-GB" sz="1050" b="0" dirty="0">
              <a:solidFill>
                <a:schemeClr val="tx1"/>
              </a:solidFill>
            </a:rPr>
            <a:t>by the student are as follows.</a:t>
          </a:r>
          <a:br>
            <a:rPr lang="en-GB" sz="1050" b="0" dirty="0">
              <a:solidFill>
                <a:schemeClr val="tx1"/>
              </a:solidFill>
            </a:rPr>
          </a:br>
          <a:br>
            <a:rPr lang="en-GB" sz="1050" b="0" dirty="0">
              <a:solidFill>
                <a:schemeClr val="tx1"/>
              </a:solidFill>
            </a:rPr>
          </a:br>
          <a:r>
            <a:rPr lang="en-GB" sz="1050" b="0" dirty="0">
              <a:solidFill>
                <a:schemeClr val="tx1"/>
              </a:solidFill>
            </a:rPr>
            <a:t>1. Creating Word documentation (speed typing)</a:t>
          </a:r>
        </a:p>
        <a:p>
          <a:pPr algn="l"/>
          <a:r>
            <a:rPr lang="en-GB" sz="1050" b="0" dirty="0">
              <a:solidFill>
                <a:schemeClr val="tx1"/>
              </a:solidFill>
            </a:rPr>
            <a:t>2. Formatting text </a:t>
          </a:r>
        </a:p>
        <a:p>
          <a:pPr algn="l"/>
          <a:r>
            <a:rPr lang="en-GB" sz="1050" b="0" dirty="0">
              <a:solidFill>
                <a:schemeClr val="tx1"/>
              </a:solidFill>
            </a:rPr>
            <a:t>3. Inserting images</a:t>
          </a:r>
        </a:p>
        <a:p>
          <a:pPr algn="l"/>
          <a:r>
            <a:rPr lang="en-GB" sz="1050" b="0" dirty="0">
              <a:solidFill>
                <a:schemeClr val="tx1"/>
              </a:solidFill>
            </a:rPr>
            <a:t>4. Grammar Check</a:t>
          </a:r>
        </a:p>
        <a:p>
          <a:pPr algn="l"/>
          <a:r>
            <a:rPr lang="en-GB" sz="1050" b="0" dirty="0">
              <a:solidFill>
                <a:schemeClr val="tx1"/>
              </a:solidFill>
            </a:rPr>
            <a:t>5. Inserting word art, media, graphs and charts </a:t>
          </a:r>
        </a:p>
      </dgm:t>
    </dgm:pt>
    <dgm:pt modelId="{8C4337B8-E7D5-4416-883A-6755C209335E}" type="parTrans" cxnId="{A19A933D-58F4-488F-8B88-5FF28A7DB9A0}">
      <dgm:prSet/>
      <dgm:spPr/>
      <dgm:t>
        <a:bodyPr/>
        <a:lstStyle/>
        <a:p>
          <a:endParaRPr lang="en-GB"/>
        </a:p>
      </dgm:t>
    </dgm:pt>
    <dgm:pt modelId="{E6F6AABC-9D01-4B21-B99E-F380C237591F}" type="sibTrans" cxnId="{A19A933D-58F4-488F-8B88-5FF28A7DB9A0}">
      <dgm:prSet/>
      <dgm:spPr/>
      <dgm:t>
        <a:bodyPr/>
        <a:lstStyle/>
        <a:p>
          <a:endParaRPr lang="en-GB"/>
        </a:p>
      </dgm:t>
    </dgm:pt>
    <dgm:pt modelId="{CD121547-1BE5-4994-A90B-08C0AA66E3A9}">
      <dgm:prSet phldrT="[Text]" custT="1"/>
      <dgm:spPr>
        <a:noFill/>
        <a:ln>
          <a:solidFill>
            <a:schemeClr val="tx1"/>
          </a:solidFill>
        </a:ln>
      </dgm:spPr>
      <dgm:t>
        <a:bodyPr/>
        <a:lstStyle/>
        <a:p>
          <a:pPr algn="l"/>
          <a:r>
            <a:rPr lang="en-GB" sz="1200" dirty="0">
              <a:solidFill>
                <a:schemeClr val="tx1"/>
              </a:solidFill>
              <a:highlight>
                <a:srgbClr val="000000"/>
              </a:highlight>
            </a:rPr>
            <a:t> </a:t>
          </a:r>
        </a:p>
      </dgm:t>
    </dgm:pt>
    <dgm:pt modelId="{8C941BCC-420D-41D9-BD97-B5437CB8AA28}" type="parTrans" cxnId="{76B664DC-1804-45A4-9A2E-73E45A6EA4FE}">
      <dgm:prSet/>
      <dgm:spPr/>
      <dgm:t>
        <a:bodyPr/>
        <a:lstStyle/>
        <a:p>
          <a:endParaRPr lang="en-GB"/>
        </a:p>
      </dgm:t>
    </dgm:pt>
    <dgm:pt modelId="{9CF2EE2E-CC05-4F0B-9EC9-E8887EE576ED}" type="sibTrans" cxnId="{76B664DC-1804-45A4-9A2E-73E45A6EA4FE}">
      <dgm:prSet/>
      <dgm:spPr/>
      <dgm:t>
        <a:bodyPr/>
        <a:lstStyle/>
        <a:p>
          <a:endParaRPr lang="en-GB"/>
        </a:p>
      </dgm:t>
    </dgm:pt>
    <dgm:pt modelId="{730E28BE-2AE2-4434-8DC1-615CE9260D7C}">
      <dgm:prSet phldrT="[Text]" custT="1"/>
      <dgm:spPr>
        <a:noFill/>
        <a:ln>
          <a:solidFill>
            <a:schemeClr val="tx1"/>
          </a:solidFill>
        </a:ln>
      </dgm:spPr>
      <dgm:t>
        <a:bodyPr/>
        <a:lstStyle/>
        <a:p>
          <a:pPr algn="l"/>
          <a:r>
            <a:rPr lang="en-GB" sz="1050" dirty="0">
              <a:solidFill>
                <a:schemeClr val="tx1"/>
              </a:solidFill>
            </a:rPr>
            <a:t>Microsoft Outlook plays a vital role in communication skills to be used by students at UWSTD, enabling them to use this tool to communicate with their lecturers and fellow students. </a:t>
          </a:r>
          <a:br>
            <a:rPr lang="en-GB" sz="1050" dirty="0">
              <a:solidFill>
                <a:schemeClr val="tx1"/>
              </a:solidFill>
            </a:rPr>
          </a:br>
          <a:br>
            <a:rPr lang="en-GB" sz="1050" dirty="0">
              <a:solidFill>
                <a:schemeClr val="tx1"/>
              </a:solidFill>
            </a:rPr>
          </a:br>
          <a:r>
            <a:rPr lang="en-GB" sz="1050" dirty="0">
              <a:solidFill>
                <a:schemeClr val="tx1"/>
              </a:solidFill>
            </a:rPr>
            <a:t>Below are some digital skills required by UWTSD students to make use of this tool:</a:t>
          </a:r>
          <a:br>
            <a:rPr lang="en-GB" sz="1050" dirty="0">
              <a:solidFill>
                <a:schemeClr val="tx1"/>
              </a:solidFill>
            </a:rPr>
          </a:br>
          <a:endParaRPr lang="en-GB" sz="1050" dirty="0">
            <a:solidFill>
              <a:schemeClr val="tx1"/>
            </a:solidFill>
          </a:endParaRPr>
        </a:p>
        <a:p>
          <a:pPr algn="l"/>
          <a:r>
            <a:rPr lang="en-GB" sz="1050" dirty="0">
              <a:solidFill>
                <a:schemeClr val="tx1"/>
              </a:solidFill>
            </a:rPr>
            <a:t>1. Used to keep you connected with your university and fellow students and supporting network whilst you are at university. </a:t>
          </a:r>
        </a:p>
        <a:p>
          <a:pPr algn="l"/>
          <a:r>
            <a:rPr lang="en-GB" sz="1050" dirty="0">
              <a:solidFill>
                <a:schemeClr val="tx1"/>
              </a:solidFill>
            </a:rPr>
            <a:t>2. Share sensitive and important information</a:t>
          </a:r>
          <a:r>
            <a:rPr lang="en-GB" sz="1200" dirty="0">
              <a:solidFill>
                <a:schemeClr val="tx1"/>
              </a:solidFill>
            </a:rPr>
            <a:t> </a:t>
          </a:r>
        </a:p>
      </dgm:t>
    </dgm:pt>
    <dgm:pt modelId="{4695AD15-BE9D-4DA3-BD9F-010D08CA1F2A}" type="sibTrans" cxnId="{01F64F6B-BA29-4608-A0AB-FFE0D1B93003}">
      <dgm:prSet/>
      <dgm:spPr/>
      <dgm:t>
        <a:bodyPr/>
        <a:lstStyle/>
        <a:p>
          <a:endParaRPr lang="en-GB"/>
        </a:p>
      </dgm:t>
    </dgm:pt>
    <dgm:pt modelId="{8717D236-B4A8-4D5A-B23B-9E27F42CD3E0}" type="parTrans" cxnId="{01F64F6B-BA29-4608-A0AB-FFE0D1B93003}">
      <dgm:prSet/>
      <dgm:spPr/>
      <dgm:t>
        <a:bodyPr/>
        <a:lstStyle/>
        <a:p>
          <a:endParaRPr lang="en-GB"/>
        </a:p>
      </dgm:t>
    </dgm:pt>
    <dgm:pt modelId="{964BDE4B-B763-4F09-8334-E97A3FD54F13}" type="pres">
      <dgm:prSet presAssocID="{AA70E05E-3D85-4142-8DDB-971655F33A73}" presName="Name0" presStyleCnt="0">
        <dgm:presLayoutVars>
          <dgm:dir/>
          <dgm:resizeHandles val="exact"/>
        </dgm:presLayoutVars>
      </dgm:prSet>
      <dgm:spPr/>
    </dgm:pt>
    <dgm:pt modelId="{6AC1C926-7879-44B7-A1D0-2C66295C2C6A}" type="pres">
      <dgm:prSet presAssocID="{AA70E05E-3D85-4142-8DDB-971655F33A73}" presName="bkgdShp" presStyleLbl="alignAccFollowNode1" presStyleIdx="0" presStyleCnt="1" custLinFactNeighborX="0" custLinFactNeighborY="-17713"/>
      <dgm:spPr>
        <a:solidFill>
          <a:schemeClr val="tx2">
            <a:lumMod val="20000"/>
            <a:lumOff val="80000"/>
            <a:alpha val="90000"/>
          </a:schemeClr>
        </a:solidFill>
        <a:ln>
          <a:solidFill>
            <a:schemeClr val="tx1">
              <a:alpha val="90000"/>
            </a:schemeClr>
          </a:solidFill>
        </a:ln>
      </dgm:spPr>
    </dgm:pt>
    <dgm:pt modelId="{55C46FB2-A5D1-4FCC-B473-4D8D3491180D}" type="pres">
      <dgm:prSet presAssocID="{AA70E05E-3D85-4142-8DDB-971655F33A73}" presName="linComp" presStyleCnt="0"/>
      <dgm:spPr/>
    </dgm:pt>
    <dgm:pt modelId="{F640F902-641C-44F5-B752-E8D340420CB4}" type="pres">
      <dgm:prSet presAssocID="{B811BCB6-1297-448D-BD0C-F2EF2755F08A}" presName="compNode" presStyleCnt="0"/>
      <dgm:spPr/>
    </dgm:pt>
    <dgm:pt modelId="{949F6A5A-941A-4C0D-BA33-F9828AD7599D}" type="pres">
      <dgm:prSet presAssocID="{B811BCB6-1297-448D-BD0C-F2EF2755F08A}" presName="node" presStyleLbl="node1" presStyleIdx="0" presStyleCnt="3" custScaleX="98606" custScaleY="101236" custLinFactNeighborX="-1948" custLinFactNeighborY="2739">
        <dgm:presLayoutVars>
          <dgm:bulletEnabled val="1"/>
        </dgm:presLayoutVars>
      </dgm:prSet>
      <dgm:spPr/>
    </dgm:pt>
    <dgm:pt modelId="{8875B202-75AD-47DE-9C1C-A4E7D5500FE4}" type="pres">
      <dgm:prSet presAssocID="{B811BCB6-1297-448D-BD0C-F2EF2755F08A}" presName="invisiNode" presStyleLbl="node1" presStyleIdx="0" presStyleCnt="3"/>
      <dgm:spPr/>
    </dgm:pt>
    <dgm:pt modelId="{B18186C9-E492-4373-86D9-FD89AD525F9D}" type="pres">
      <dgm:prSet presAssocID="{B811BCB6-1297-448D-BD0C-F2EF2755F08A}"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6000" b="-16000"/>
          </a:stretch>
        </a:blipFill>
        <a:ln>
          <a:solidFill>
            <a:schemeClr val="tx1"/>
          </a:solidFill>
        </a:ln>
      </dgm:spPr>
    </dgm:pt>
    <dgm:pt modelId="{6AD7358A-333A-4F46-B6FB-9F144168361A}" type="pres">
      <dgm:prSet presAssocID="{E6F6AABC-9D01-4B21-B99E-F380C237591F}" presName="sibTrans" presStyleLbl="sibTrans2D1" presStyleIdx="0" presStyleCnt="0"/>
      <dgm:spPr/>
    </dgm:pt>
    <dgm:pt modelId="{74615D6F-AC76-4001-9F8A-FD3B0932AA2F}" type="pres">
      <dgm:prSet presAssocID="{CD121547-1BE5-4994-A90B-08C0AA66E3A9}" presName="compNode" presStyleCnt="0"/>
      <dgm:spPr/>
    </dgm:pt>
    <dgm:pt modelId="{F76A50A8-1D5A-4AED-9A56-B11558A2702C}" type="pres">
      <dgm:prSet presAssocID="{CD121547-1BE5-4994-A90B-08C0AA66E3A9}" presName="node" presStyleLbl="node1" presStyleIdx="1" presStyleCnt="3" custLinFactNeighborX="981" custLinFactNeighborY="984">
        <dgm:presLayoutVars>
          <dgm:bulletEnabled val="1"/>
        </dgm:presLayoutVars>
      </dgm:prSet>
      <dgm:spPr/>
    </dgm:pt>
    <dgm:pt modelId="{C3E54195-9B65-437C-80C0-7EDEC9068CFC}" type="pres">
      <dgm:prSet presAssocID="{CD121547-1BE5-4994-A90B-08C0AA66E3A9}" presName="invisiNode" presStyleLbl="node1" presStyleIdx="1" presStyleCnt="3"/>
      <dgm:spPr/>
    </dgm:pt>
    <dgm:pt modelId="{BF75C5DF-51DE-4275-92A8-51E43E2F1AFD}" type="pres">
      <dgm:prSet presAssocID="{CD121547-1BE5-4994-A90B-08C0AA66E3A9}"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a:solidFill>
            <a:schemeClr val="tx1"/>
          </a:solidFill>
        </a:ln>
      </dgm:spPr>
    </dgm:pt>
    <dgm:pt modelId="{ED2F252C-43FF-47BC-B763-BAA8E800444C}" type="pres">
      <dgm:prSet presAssocID="{9CF2EE2E-CC05-4F0B-9EC9-E8887EE576ED}" presName="sibTrans" presStyleLbl="sibTrans2D1" presStyleIdx="0" presStyleCnt="0"/>
      <dgm:spPr/>
    </dgm:pt>
    <dgm:pt modelId="{B48868D5-4EDB-4FD6-98B8-E075F036422B}" type="pres">
      <dgm:prSet presAssocID="{730E28BE-2AE2-4434-8DC1-615CE9260D7C}" presName="compNode" presStyleCnt="0"/>
      <dgm:spPr/>
    </dgm:pt>
    <dgm:pt modelId="{43915FED-5208-4472-85A4-181F6D73EFFD}" type="pres">
      <dgm:prSet presAssocID="{730E28BE-2AE2-4434-8DC1-615CE9260D7C}" presName="node" presStyleLbl="node1" presStyleIdx="2" presStyleCnt="3" custLinFactNeighborX="3895" custLinFactNeighborY="984">
        <dgm:presLayoutVars>
          <dgm:bulletEnabled val="1"/>
        </dgm:presLayoutVars>
      </dgm:prSet>
      <dgm:spPr/>
    </dgm:pt>
    <dgm:pt modelId="{C0E2D2D3-BA6E-4A03-AB40-B92D72B20788}" type="pres">
      <dgm:prSet presAssocID="{730E28BE-2AE2-4434-8DC1-615CE9260D7C}" presName="invisiNode" presStyleLbl="node1" presStyleIdx="2" presStyleCnt="3"/>
      <dgm:spPr/>
    </dgm:pt>
    <dgm:pt modelId="{1A3D9DAE-8C4E-413A-BC51-69F9E6285556}" type="pres">
      <dgm:prSet presAssocID="{730E28BE-2AE2-4434-8DC1-615CE9260D7C}" presName="imagNode" presStyleLbl="fgImgPlace1" presStyleIdx="2" presStyleCnt="3" custLinFactNeighborX="-2873"/>
      <dgm:spPr>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a:solidFill>
            <a:schemeClr val="tx1"/>
          </a:solidFill>
        </a:ln>
      </dgm:spPr>
    </dgm:pt>
  </dgm:ptLst>
  <dgm:cxnLst>
    <dgm:cxn modelId="{B61BD724-5CB9-4219-A3A8-EDE66254F27B}" type="presOf" srcId="{E6F6AABC-9D01-4B21-B99E-F380C237591F}" destId="{6AD7358A-333A-4F46-B6FB-9F144168361A}" srcOrd="0" destOrd="0" presId="urn:microsoft.com/office/officeart/2005/8/layout/pList2"/>
    <dgm:cxn modelId="{A19A933D-58F4-488F-8B88-5FF28A7DB9A0}" srcId="{AA70E05E-3D85-4142-8DDB-971655F33A73}" destId="{B811BCB6-1297-448D-BD0C-F2EF2755F08A}" srcOrd="0" destOrd="0" parTransId="{8C4337B8-E7D5-4416-883A-6755C209335E}" sibTransId="{E6F6AABC-9D01-4B21-B99E-F380C237591F}"/>
    <dgm:cxn modelId="{01F64F6B-BA29-4608-A0AB-FFE0D1B93003}" srcId="{AA70E05E-3D85-4142-8DDB-971655F33A73}" destId="{730E28BE-2AE2-4434-8DC1-615CE9260D7C}" srcOrd="2" destOrd="0" parTransId="{8717D236-B4A8-4D5A-B23B-9E27F42CD3E0}" sibTransId="{4695AD15-BE9D-4DA3-BD9F-010D08CA1F2A}"/>
    <dgm:cxn modelId="{6EB04577-05B5-4ED8-AA0F-A6BD3E176430}" type="presOf" srcId="{AA70E05E-3D85-4142-8DDB-971655F33A73}" destId="{964BDE4B-B763-4F09-8334-E97A3FD54F13}" srcOrd="0" destOrd="0" presId="urn:microsoft.com/office/officeart/2005/8/layout/pList2"/>
    <dgm:cxn modelId="{012FF577-16AF-4371-B927-58906E4958A5}" type="presOf" srcId="{B811BCB6-1297-448D-BD0C-F2EF2755F08A}" destId="{949F6A5A-941A-4C0D-BA33-F9828AD7599D}" srcOrd="0" destOrd="0" presId="urn:microsoft.com/office/officeart/2005/8/layout/pList2"/>
    <dgm:cxn modelId="{CBD7859D-41A9-43AA-A844-DEA1C984B044}" type="presOf" srcId="{9CF2EE2E-CC05-4F0B-9EC9-E8887EE576ED}" destId="{ED2F252C-43FF-47BC-B763-BAA8E800444C}" srcOrd="0" destOrd="0" presId="urn:microsoft.com/office/officeart/2005/8/layout/pList2"/>
    <dgm:cxn modelId="{5FD113B2-4D3E-4B63-9F63-2DB7F237ADE5}" type="presOf" srcId="{730E28BE-2AE2-4434-8DC1-615CE9260D7C}" destId="{43915FED-5208-4472-85A4-181F6D73EFFD}" srcOrd="0" destOrd="0" presId="urn:microsoft.com/office/officeart/2005/8/layout/pList2"/>
    <dgm:cxn modelId="{B868E3D5-E5B5-4248-9540-75E0C4256803}" type="presOf" srcId="{CD121547-1BE5-4994-A90B-08C0AA66E3A9}" destId="{F76A50A8-1D5A-4AED-9A56-B11558A2702C}" srcOrd="0" destOrd="0" presId="urn:microsoft.com/office/officeart/2005/8/layout/pList2"/>
    <dgm:cxn modelId="{76B664DC-1804-45A4-9A2E-73E45A6EA4FE}" srcId="{AA70E05E-3D85-4142-8DDB-971655F33A73}" destId="{CD121547-1BE5-4994-A90B-08C0AA66E3A9}" srcOrd="1" destOrd="0" parTransId="{8C941BCC-420D-41D9-BD97-B5437CB8AA28}" sibTransId="{9CF2EE2E-CC05-4F0B-9EC9-E8887EE576ED}"/>
    <dgm:cxn modelId="{AFA9E724-FB3B-49B5-8C5B-375EAC06C434}" type="presParOf" srcId="{964BDE4B-B763-4F09-8334-E97A3FD54F13}" destId="{6AC1C926-7879-44B7-A1D0-2C66295C2C6A}" srcOrd="0" destOrd="0" presId="urn:microsoft.com/office/officeart/2005/8/layout/pList2"/>
    <dgm:cxn modelId="{7C629AEC-0CD3-4694-9801-D8026F1FB9B8}" type="presParOf" srcId="{964BDE4B-B763-4F09-8334-E97A3FD54F13}" destId="{55C46FB2-A5D1-4FCC-B473-4D8D3491180D}" srcOrd="1" destOrd="0" presId="urn:microsoft.com/office/officeart/2005/8/layout/pList2"/>
    <dgm:cxn modelId="{A49B39EC-ADBA-463B-8655-588C3CD9A718}" type="presParOf" srcId="{55C46FB2-A5D1-4FCC-B473-4D8D3491180D}" destId="{F640F902-641C-44F5-B752-E8D340420CB4}" srcOrd="0" destOrd="0" presId="urn:microsoft.com/office/officeart/2005/8/layout/pList2"/>
    <dgm:cxn modelId="{41A338D8-3C06-4FEE-9076-1643E7E0DB5B}" type="presParOf" srcId="{F640F902-641C-44F5-B752-E8D340420CB4}" destId="{949F6A5A-941A-4C0D-BA33-F9828AD7599D}" srcOrd="0" destOrd="0" presId="urn:microsoft.com/office/officeart/2005/8/layout/pList2"/>
    <dgm:cxn modelId="{B3422925-ABD2-4224-89D4-E548429A4E1F}" type="presParOf" srcId="{F640F902-641C-44F5-B752-E8D340420CB4}" destId="{8875B202-75AD-47DE-9C1C-A4E7D5500FE4}" srcOrd="1" destOrd="0" presId="urn:microsoft.com/office/officeart/2005/8/layout/pList2"/>
    <dgm:cxn modelId="{19C85261-7358-434A-ADE9-BAE44CBB94F4}" type="presParOf" srcId="{F640F902-641C-44F5-B752-E8D340420CB4}" destId="{B18186C9-E492-4373-86D9-FD89AD525F9D}" srcOrd="2" destOrd="0" presId="urn:microsoft.com/office/officeart/2005/8/layout/pList2"/>
    <dgm:cxn modelId="{7EBFB2C1-2082-47EF-A0CB-562C991412F0}" type="presParOf" srcId="{55C46FB2-A5D1-4FCC-B473-4D8D3491180D}" destId="{6AD7358A-333A-4F46-B6FB-9F144168361A}" srcOrd="1" destOrd="0" presId="urn:microsoft.com/office/officeart/2005/8/layout/pList2"/>
    <dgm:cxn modelId="{188E7D8C-0E4C-48E3-AC1C-BB7DA343B29F}" type="presParOf" srcId="{55C46FB2-A5D1-4FCC-B473-4D8D3491180D}" destId="{74615D6F-AC76-4001-9F8A-FD3B0932AA2F}" srcOrd="2" destOrd="0" presId="urn:microsoft.com/office/officeart/2005/8/layout/pList2"/>
    <dgm:cxn modelId="{CE55C9D9-5208-4B86-A5CF-2CAF54964314}" type="presParOf" srcId="{74615D6F-AC76-4001-9F8A-FD3B0932AA2F}" destId="{F76A50A8-1D5A-4AED-9A56-B11558A2702C}" srcOrd="0" destOrd="0" presId="urn:microsoft.com/office/officeart/2005/8/layout/pList2"/>
    <dgm:cxn modelId="{8E63ABFE-F28E-4377-B977-41D5DCF259F1}" type="presParOf" srcId="{74615D6F-AC76-4001-9F8A-FD3B0932AA2F}" destId="{C3E54195-9B65-437C-80C0-7EDEC9068CFC}" srcOrd="1" destOrd="0" presId="urn:microsoft.com/office/officeart/2005/8/layout/pList2"/>
    <dgm:cxn modelId="{5D361D25-16FC-4C78-8E45-0E6C9309E698}" type="presParOf" srcId="{74615D6F-AC76-4001-9F8A-FD3B0932AA2F}" destId="{BF75C5DF-51DE-4275-92A8-51E43E2F1AFD}" srcOrd="2" destOrd="0" presId="urn:microsoft.com/office/officeart/2005/8/layout/pList2"/>
    <dgm:cxn modelId="{13EB3C8A-947D-4BA9-9FEC-AAC182980CFF}" type="presParOf" srcId="{55C46FB2-A5D1-4FCC-B473-4D8D3491180D}" destId="{ED2F252C-43FF-47BC-B763-BAA8E800444C}" srcOrd="3" destOrd="0" presId="urn:microsoft.com/office/officeart/2005/8/layout/pList2"/>
    <dgm:cxn modelId="{D8A059DA-69BF-4FE4-A257-96EE2E5CABEB}" type="presParOf" srcId="{55C46FB2-A5D1-4FCC-B473-4D8D3491180D}" destId="{B48868D5-4EDB-4FD6-98B8-E075F036422B}" srcOrd="4" destOrd="0" presId="urn:microsoft.com/office/officeart/2005/8/layout/pList2"/>
    <dgm:cxn modelId="{0EB42A47-0388-4D1B-974F-82E74BA1B430}" type="presParOf" srcId="{B48868D5-4EDB-4FD6-98B8-E075F036422B}" destId="{43915FED-5208-4472-85A4-181F6D73EFFD}" srcOrd="0" destOrd="0" presId="urn:microsoft.com/office/officeart/2005/8/layout/pList2"/>
    <dgm:cxn modelId="{1899C091-7F75-4613-9CC9-6ACD46E9935E}" type="presParOf" srcId="{B48868D5-4EDB-4FD6-98B8-E075F036422B}" destId="{C0E2D2D3-BA6E-4A03-AB40-B92D72B20788}" srcOrd="1" destOrd="0" presId="urn:microsoft.com/office/officeart/2005/8/layout/pList2"/>
    <dgm:cxn modelId="{BE658590-3A77-42C9-94D2-06F6A60D6047}" type="presParOf" srcId="{B48868D5-4EDB-4FD6-98B8-E075F036422B}" destId="{1A3D9DAE-8C4E-413A-BC51-69F9E6285556}"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1C926-7879-44B7-A1D0-2C66295C2C6A}">
      <dsp:nvSpPr>
        <dsp:cNvPr id="0" name=""/>
        <dsp:cNvSpPr/>
      </dsp:nvSpPr>
      <dsp:spPr>
        <a:xfrm>
          <a:off x="0" y="0"/>
          <a:ext cx="11835537" cy="1810061"/>
        </a:xfrm>
        <a:prstGeom prst="roundRect">
          <a:avLst>
            <a:gd name="adj" fmla="val 10000"/>
          </a:avLst>
        </a:prstGeom>
        <a:solidFill>
          <a:schemeClr val="tx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B18186C9-E492-4373-86D9-FD89AD525F9D}">
      <dsp:nvSpPr>
        <dsp:cNvPr id="0" name=""/>
        <dsp:cNvSpPr/>
      </dsp:nvSpPr>
      <dsp:spPr>
        <a:xfrm>
          <a:off x="355066" y="234505"/>
          <a:ext cx="3476688" cy="1327378"/>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6000" b="-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49F6A5A-941A-4C0D-BA33-F9828AD7599D}">
      <dsp:nvSpPr>
        <dsp:cNvPr id="0" name=""/>
        <dsp:cNvSpPr/>
      </dsp:nvSpPr>
      <dsp:spPr>
        <a:xfrm rot="10800000">
          <a:off x="311572" y="1789553"/>
          <a:ext cx="3428223" cy="2239640"/>
        </a:xfrm>
        <a:prstGeom prst="round2SameRect">
          <a:avLst>
            <a:gd name="adj1" fmla="val 10500"/>
            <a:gd name="adj2" fmla="val 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t" anchorCtr="0">
          <a:noAutofit/>
        </a:bodyPr>
        <a:lstStyle/>
        <a:p>
          <a:pPr marL="0" lvl="0" indent="0" algn="l" defTabSz="466725">
            <a:lnSpc>
              <a:spcPct val="90000"/>
            </a:lnSpc>
            <a:spcBef>
              <a:spcPct val="0"/>
            </a:spcBef>
            <a:spcAft>
              <a:spcPct val="35000"/>
            </a:spcAft>
            <a:buNone/>
          </a:pPr>
          <a:r>
            <a:rPr lang="en-GB" sz="1050" kern="1200" dirty="0">
              <a:solidFill>
                <a:schemeClr val="tx1"/>
              </a:solidFill>
            </a:rPr>
            <a:t>Digital skills required for Microsoft Word are key for student life. Word enables students to present their assignment with the support of this digital tool. </a:t>
          </a:r>
          <a:br>
            <a:rPr lang="en-GB" sz="1050" kern="1200" dirty="0">
              <a:solidFill>
                <a:schemeClr val="tx1"/>
              </a:solidFill>
            </a:rPr>
          </a:br>
          <a:br>
            <a:rPr lang="en-GB" sz="1050" kern="1200" dirty="0">
              <a:solidFill>
                <a:schemeClr val="tx1"/>
              </a:solidFill>
            </a:rPr>
          </a:br>
          <a:r>
            <a:rPr lang="en-GB" sz="1050" kern="1200" dirty="0">
              <a:solidFill>
                <a:schemeClr val="tx1"/>
              </a:solidFill>
            </a:rPr>
            <a:t>The digital skills that can be </a:t>
          </a:r>
          <a:r>
            <a:rPr lang="en-GB" sz="1050" b="1" kern="1200" dirty="0">
              <a:solidFill>
                <a:schemeClr val="tx1"/>
              </a:solidFill>
            </a:rPr>
            <a:t>acquired</a:t>
          </a:r>
          <a:r>
            <a:rPr lang="en-GB" sz="1050" kern="1200" dirty="0">
              <a:solidFill>
                <a:schemeClr val="tx1"/>
              </a:solidFill>
            </a:rPr>
            <a:t> and </a:t>
          </a:r>
          <a:r>
            <a:rPr lang="en-GB" sz="1050" b="1" kern="1200" dirty="0">
              <a:solidFill>
                <a:schemeClr val="tx1"/>
              </a:solidFill>
            </a:rPr>
            <a:t>used </a:t>
          </a:r>
          <a:r>
            <a:rPr lang="en-GB" sz="1050" b="0" kern="1200" dirty="0">
              <a:solidFill>
                <a:schemeClr val="tx1"/>
              </a:solidFill>
            </a:rPr>
            <a:t>by the student are as follows.</a:t>
          </a:r>
          <a:br>
            <a:rPr lang="en-GB" sz="1050" b="0" kern="1200" dirty="0">
              <a:solidFill>
                <a:schemeClr val="tx1"/>
              </a:solidFill>
            </a:rPr>
          </a:br>
          <a:br>
            <a:rPr lang="en-GB" sz="1050" b="0" kern="1200" dirty="0">
              <a:solidFill>
                <a:schemeClr val="tx1"/>
              </a:solidFill>
            </a:rPr>
          </a:br>
          <a:r>
            <a:rPr lang="en-GB" sz="1050" b="0" kern="1200" dirty="0">
              <a:solidFill>
                <a:schemeClr val="tx1"/>
              </a:solidFill>
            </a:rPr>
            <a:t>1. Creating Word documentation (speed typing)</a:t>
          </a:r>
        </a:p>
        <a:p>
          <a:pPr marL="0" lvl="0" indent="0" algn="l" defTabSz="466725">
            <a:lnSpc>
              <a:spcPct val="90000"/>
            </a:lnSpc>
            <a:spcBef>
              <a:spcPct val="0"/>
            </a:spcBef>
            <a:spcAft>
              <a:spcPct val="35000"/>
            </a:spcAft>
            <a:buNone/>
          </a:pPr>
          <a:r>
            <a:rPr lang="en-GB" sz="1050" b="0" kern="1200" dirty="0">
              <a:solidFill>
                <a:schemeClr val="tx1"/>
              </a:solidFill>
            </a:rPr>
            <a:t>2. Formatting text </a:t>
          </a:r>
        </a:p>
        <a:p>
          <a:pPr marL="0" lvl="0" indent="0" algn="l" defTabSz="466725">
            <a:lnSpc>
              <a:spcPct val="90000"/>
            </a:lnSpc>
            <a:spcBef>
              <a:spcPct val="0"/>
            </a:spcBef>
            <a:spcAft>
              <a:spcPct val="35000"/>
            </a:spcAft>
            <a:buNone/>
          </a:pPr>
          <a:r>
            <a:rPr lang="en-GB" sz="1050" b="0" kern="1200" dirty="0">
              <a:solidFill>
                <a:schemeClr val="tx1"/>
              </a:solidFill>
            </a:rPr>
            <a:t>3. Inserting images</a:t>
          </a:r>
        </a:p>
        <a:p>
          <a:pPr marL="0" lvl="0" indent="0" algn="l" defTabSz="466725">
            <a:lnSpc>
              <a:spcPct val="90000"/>
            </a:lnSpc>
            <a:spcBef>
              <a:spcPct val="0"/>
            </a:spcBef>
            <a:spcAft>
              <a:spcPct val="35000"/>
            </a:spcAft>
            <a:buNone/>
          </a:pPr>
          <a:r>
            <a:rPr lang="en-GB" sz="1050" b="0" kern="1200" dirty="0">
              <a:solidFill>
                <a:schemeClr val="tx1"/>
              </a:solidFill>
            </a:rPr>
            <a:t>4. Grammar Check</a:t>
          </a:r>
        </a:p>
        <a:p>
          <a:pPr marL="0" lvl="0" indent="0" algn="l" defTabSz="466725">
            <a:lnSpc>
              <a:spcPct val="90000"/>
            </a:lnSpc>
            <a:spcBef>
              <a:spcPct val="0"/>
            </a:spcBef>
            <a:spcAft>
              <a:spcPct val="35000"/>
            </a:spcAft>
            <a:buNone/>
          </a:pPr>
          <a:r>
            <a:rPr lang="en-GB" sz="1050" b="0" kern="1200" dirty="0">
              <a:solidFill>
                <a:schemeClr val="tx1"/>
              </a:solidFill>
            </a:rPr>
            <a:t>5. Inserting word art, media, graphs and charts </a:t>
          </a:r>
        </a:p>
      </dsp:txBody>
      <dsp:txXfrm rot="10800000">
        <a:off x="380449" y="1789553"/>
        <a:ext cx="3290469" cy="2170763"/>
      </dsp:txXfrm>
    </dsp:sp>
    <dsp:sp modelId="{BF75C5DF-51DE-4275-92A8-51E43E2F1AFD}">
      <dsp:nvSpPr>
        <dsp:cNvPr id="0" name=""/>
        <dsp:cNvSpPr/>
      </dsp:nvSpPr>
      <dsp:spPr>
        <a:xfrm>
          <a:off x="4179424" y="241341"/>
          <a:ext cx="3476688" cy="1327378"/>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76A50A8-1D5A-4AED-9A56-B11558A2702C}">
      <dsp:nvSpPr>
        <dsp:cNvPr id="0" name=""/>
        <dsp:cNvSpPr/>
      </dsp:nvSpPr>
      <dsp:spPr>
        <a:xfrm rot="10800000">
          <a:off x="4213530" y="1810061"/>
          <a:ext cx="3476688" cy="2212296"/>
        </a:xfrm>
        <a:prstGeom prst="round2SameRect">
          <a:avLst>
            <a:gd name="adj1" fmla="val 10500"/>
            <a:gd name="adj2" fmla="val 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l" defTabSz="533400">
            <a:lnSpc>
              <a:spcPct val="90000"/>
            </a:lnSpc>
            <a:spcBef>
              <a:spcPct val="0"/>
            </a:spcBef>
            <a:spcAft>
              <a:spcPct val="35000"/>
            </a:spcAft>
            <a:buNone/>
          </a:pPr>
          <a:r>
            <a:rPr lang="en-GB" sz="1200" kern="1200" dirty="0">
              <a:solidFill>
                <a:schemeClr val="tx1"/>
              </a:solidFill>
              <a:highlight>
                <a:srgbClr val="000000"/>
              </a:highlight>
            </a:rPr>
            <a:t> </a:t>
          </a:r>
        </a:p>
      </dsp:txBody>
      <dsp:txXfrm rot="10800000">
        <a:off x="4281566" y="1810061"/>
        <a:ext cx="3340616" cy="2144260"/>
      </dsp:txXfrm>
    </dsp:sp>
    <dsp:sp modelId="{1A3D9DAE-8C4E-413A-BC51-69F9E6285556}">
      <dsp:nvSpPr>
        <dsp:cNvPr id="0" name=""/>
        <dsp:cNvSpPr/>
      </dsp:nvSpPr>
      <dsp:spPr>
        <a:xfrm>
          <a:off x="7903896" y="241341"/>
          <a:ext cx="3476688" cy="132737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3915FED-5208-4472-85A4-181F6D73EFFD}">
      <dsp:nvSpPr>
        <dsp:cNvPr id="0" name=""/>
        <dsp:cNvSpPr/>
      </dsp:nvSpPr>
      <dsp:spPr>
        <a:xfrm rot="10800000">
          <a:off x="8139198" y="1810061"/>
          <a:ext cx="3476688" cy="2212296"/>
        </a:xfrm>
        <a:prstGeom prst="round2SameRect">
          <a:avLst>
            <a:gd name="adj1" fmla="val 10500"/>
            <a:gd name="adj2" fmla="val 0"/>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t" anchorCtr="0">
          <a:noAutofit/>
        </a:bodyPr>
        <a:lstStyle/>
        <a:p>
          <a:pPr marL="0" lvl="0" indent="0" algn="l" defTabSz="466725">
            <a:lnSpc>
              <a:spcPct val="90000"/>
            </a:lnSpc>
            <a:spcBef>
              <a:spcPct val="0"/>
            </a:spcBef>
            <a:spcAft>
              <a:spcPct val="35000"/>
            </a:spcAft>
            <a:buNone/>
          </a:pPr>
          <a:r>
            <a:rPr lang="en-GB" sz="1050" kern="1200" dirty="0">
              <a:solidFill>
                <a:schemeClr val="tx1"/>
              </a:solidFill>
            </a:rPr>
            <a:t>Microsoft Outlook plays a vital role in communication skills to be used by students at UWSTD, enabling them to use this tool to communicate with their lecturers and fellow students. </a:t>
          </a:r>
          <a:br>
            <a:rPr lang="en-GB" sz="1050" kern="1200" dirty="0">
              <a:solidFill>
                <a:schemeClr val="tx1"/>
              </a:solidFill>
            </a:rPr>
          </a:br>
          <a:br>
            <a:rPr lang="en-GB" sz="1050" kern="1200" dirty="0">
              <a:solidFill>
                <a:schemeClr val="tx1"/>
              </a:solidFill>
            </a:rPr>
          </a:br>
          <a:r>
            <a:rPr lang="en-GB" sz="1050" kern="1200" dirty="0">
              <a:solidFill>
                <a:schemeClr val="tx1"/>
              </a:solidFill>
            </a:rPr>
            <a:t>Below are some digital skills required by UWTSD students to make use of this tool:</a:t>
          </a:r>
          <a:br>
            <a:rPr lang="en-GB" sz="1050" kern="1200" dirty="0">
              <a:solidFill>
                <a:schemeClr val="tx1"/>
              </a:solidFill>
            </a:rPr>
          </a:br>
          <a:endParaRPr lang="en-GB" sz="1050" kern="1200" dirty="0">
            <a:solidFill>
              <a:schemeClr val="tx1"/>
            </a:solidFill>
          </a:endParaRPr>
        </a:p>
        <a:p>
          <a:pPr marL="0" lvl="0" indent="0" algn="l" defTabSz="466725">
            <a:lnSpc>
              <a:spcPct val="90000"/>
            </a:lnSpc>
            <a:spcBef>
              <a:spcPct val="0"/>
            </a:spcBef>
            <a:spcAft>
              <a:spcPct val="35000"/>
            </a:spcAft>
            <a:buNone/>
          </a:pPr>
          <a:r>
            <a:rPr lang="en-GB" sz="1050" kern="1200" dirty="0">
              <a:solidFill>
                <a:schemeClr val="tx1"/>
              </a:solidFill>
            </a:rPr>
            <a:t>1. Used to keep you connected with your university and fellow students and supporting network whilst you are at university. </a:t>
          </a:r>
        </a:p>
        <a:p>
          <a:pPr marL="0" lvl="0" indent="0" algn="l" defTabSz="466725">
            <a:lnSpc>
              <a:spcPct val="90000"/>
            </a:lnSpc>
            <a:spcBef>
              <a:spcPct val="0"/>
            </a:spcBef>
            <a:spcAft>
              <a:spcPct val="35000"/>
            </a:spcAft>
            <a:buNone/>
          </a:pPr>
          <a:r>
            <a:rPr lang="en-GB" sz="1050" kern="1200" dirty="0">
              <a:solidFill>
                <a:schemeClr val="tx1"/>
              </a:solidFill>
            </a:rPr>
            <a:t>2. Share sensitive and important information</a:t>
          </a:r>
          <a:r>
            <a:rPr lang="en-GB" sz="1200" kern="1200" dirty="0">
              <a:solidFill>
                <a:schemeClr val="tx1"/>
              </a:solidFill>
            </a:rPr>
            <a:t> </a:t>
          </a:r>
        </a:p>
      </dsp:txBody>
      <dsp:txXfrm rot="10800000">
        <a:off x="8207234" y="1810061"/>
        <a:ext cx="3340616" cy="2144260"/>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0.42197</cdr:x>
      <cdr:y>0.2983</cdr:y>
    </cdr:from>
    <cdr:to>
      <cdr:x>1</cdr:x>
      <cdr:y>1</cdr:y>
    </cdr:to>
    <cdr:sp macro="" textlink="">
      <cdr:nvSpPr>
        <cdr:cNvPr id="2" name="TextBox 1">
          <a:extLst xmlns:a="http://schemas.openxmlformats.org/drawingml/2006/main">
            <a:ext uri="{FF2B5EF4-FFF2-40B4-BE49-F238E27FC236}">
              <a16:creationId xmlns:a16="http://schemas.microsoft.com/office/drawing/2014/main" id="{7C0E636E-DC4B-D286-D609-A77D6ACA0499}"/>
            </a:ext>
          </a:extLst>
        </cdr:cNvPr>
        <cdr:cNvSpPr txBox="1"/>
      </cdr:nvSpPr>
      <cdr:spPr>
        <a:xfrm xmlns:a="http://schemas.openxmlformats.org/drawingml/2006/main">
          <a:off x="1241724" y="651559"/>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19/02/2023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19/02/2023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2656868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3822158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647242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9</a:t>
            </a:fld>
            <a:endParaRPr lang="en-GB" noProof="0"/>
          </a:p>
        </p:txBody>
      </p:sp>
    </p:spTree>
    <p:extLst>
      <p:ext uri="{BB962C8B-B14F-4D97-AF65-F5344CB8AC3E}">
        <p14:creationId xmlns:p14="http://schemas.microsoft.com/office/powerpoint/2010/main" val="3519719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10</a:t>
            </a:fld>
            <a:endParaRPr lang="en-GB" noProof="0"/>
          </a:p>
        </p:txBody>
      </p:sp>
    </p:spTree>
    <p:extLst>
      <p:ext uri="{BB962C8B-B14F-4D97-AF65-F5344CB8AC3E}">
        <p14:creationId xmlns:p14="http://schemas.microsoft.com/office/powerpoint/2010/main" val="1899269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GB"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chart" Target="../charts/chart1.xml"/><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07/s10551-014-2436-9"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t="7" b="7"/>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1558407"/>
            <a:ext cx="8991600" cy="2477107"/>
          </a:xfrm>
        </p:spPr>
        <p:txBody>
          <a:bodyPr rtlCol="0"/>
          <a:lstStyle/>
          <a:p>
            <a:pPr rtl="0"/>
            <a:r>
              <a:rPr lang="en-GB" sz="4000" dirty="0"/>
              <a:t>Module Title – Digital Skills and Research Methods</a:t>
            </a:r>
            <a:br>
              <a:rPr lang="en-GB" sz="4000" dirty="0"/>
            </a:br>
            <a:br>
              <a:rPr lang="en-GB" sz="4000" dirty="0"/>
            </a:br>
            <a:r>
              <a:rPr lang="en-GB" sz="4000" dirty="0"/>
              <a:t>Module Code – LCHS4002</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p:txBody>
          <a:bodyPr rtlCol="0"/>
          <a:lstStyle/>
          <a:p>
            <a:pPr rtl="0"/>
            <a:r>
              <a:rPr lang="en-GB" dirty="0"/>
              <a:t>Assignment Title – Digital Skill in the Working Environment</a:t>
            </a:r>
          </a:p>
        </p:txBody>
      </p:sp>
      <p:sp>
        <p:nvSpPr>
          <p:cNvPr id="51" name="TextBox 50">
            <a:extLst>
              <a:ext uri="{FF2B5EF4-FFF2-40B4-BE49-F238E27FC236}">
                <a16:creationId xmlns:a16="http://schemas.microsoft.com/office/drawing/2014/main" id="{66C1DE0A-7865-466B-B5D7-781C92357026}"/>
              </a:ext>
            </a:extLst>
          </p:cNvPr>
          <p:cNvSpPr txBox="1"/>
          <p:nvPr/>
        </p:nvSpPr>
        <p:spPr>
          <a:xfrm>
            <a:off x="9647680" y="4149217"/>
            <a:ext cx="2677228" cy="2702713"/>
          </a:xfrm>
          <a:prstGeom prst="rect">
            <a:avLst/>
          </a:prstGeom>
          <a:noFill/>
        </p:spPr>
        <p:txBody>
          <a:bodyPr wrap="square" tIns="108000" bIns="0" rtlCol="0" anchor="ctr">
            <a:spAutoFit/>
          </a:bodyPr>
          <a:lstStyle/>
          <a:p>
            <a:pPr algn="ctr" rtl="0">
              <a:lnSpc>
                <a:spcPts val="1000"/>
              </a:lnSpc>
            </a:pPr>
            <a:r>
              <a:rPr lang="en-GB" b="0" i="0" spc="140" dirty="0">
                <a:solidFill>
                  <a:schemeClr val="tx1">
                    <a:lumMod val="75000"/>
                    <a:lumOff val="25000"/>
                  </a:schemeClr>
                </a:solidFill>
                <a:latin typeface="+mj-lt"/>
              </a:rPr>
              <a:t>Lecturer: </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Daminabo Pokubo</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Tanzeel</a:t>
            </a: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 </a:t>
            </a: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(2221377)</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Sabrina</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(2221348)</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Date: 20.02.2023</a:t>
            </a:r>
            <a:br>
              <a:rPr lang="en-GB" b="0" i="0" spc="140" dirty="0">
                <a:solidFill>
                  <a:schemeClr val="tx1">
                    <a:lumMod val="75000"/>
                    <a:lumOff val="25000"/>
                  </a:schemeClr>
                </a:solidFill>
                <a:latin typeface="+mj-lt"/>
              </a:rPr>
            </a:br>
            <a:endParaRPr lang="en-GB" b="0" i="0" spc="140" dirty="0">
              <a:solidFill>
                <a:schemeClr val="tx1">
                  <a:lumMod val="75000"/>
                  <a:lumOff val="25000"/>
                </a:schemeClr>
              </a:solidFill>
              <a:latin typeface="+mj-lt"/>
            </a:endParaRPr>
          </a:p>
        </p:txBody>
      </p:sp>
      <p:sp>
        <p:nvSpPr>
          <p:cNvPr id="2" name="TextBox 1">
            <a:extLst>
              <a:ext uri="{FF2B5EF4-FFF2-40B4-BE49-F238E27FC236}">
                <a16:creationId xmlns:a16="http://schemas.microsoft.com/office/drawing/2014/main" id="{C223EFC3-14B3-09E1-BA3F-6CBC55CF3B32}"/>
              </a:ext>
            </a:extLst>
          </p:cNvPr>
          <p:cNvSpPr txBox="1"/>
          <p:nvPr/>
        </p:nvSpPr>
        <p:spPr>
          <a:xfrm>
            <a:off x="0" y="6491545"/>
            <a:ext cx="5640512" cy="253916"/>
          </a:xfrm>
          <a:prstGeom prst="rect">
            <a:avLst/>
          </a:prstGeom>
          <a:noFill/>
        </p:spPr>
        <p:txBody>
          <a:bodyPr wrap="square" rtlCol="0">
            <a:spAutoFit/>
          </a:bodyPr>
          <a:lstStyle/>
          <a:p>
            <a:r>
              <a:rPr lang="en-GB" sz="1050" dirty="0"/>
              <a:t>Source: Microsoft PowerPoint, pre-set theme image 2023</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GB" dirty="0"/>
              <a:t>Contents</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rtlCol="0"/>
          <a:lstStyle/>
          <a:p>
            <a:pPr rtl="0"/>
            <a:r>
              <a:rPr lang="en-GB" dirty="0"/>
              <a:t>A layout of subject matters covered within this presentation for Digital Skills in a Working Environment</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54112" y="-671905"/>
            <a:ext cx="5969286" cy="5603501"/>
          </a:xfrm>
        </p:spPr>
        <p:txBody>
          <a:bodyPr rtlCol="0"/>
          <a:lstStyle/>
          <a:p>
            <a:pPr marL="0" indent="0" rtl="0">
              <a:lnSpc>
                <a:spcPct val="150000"/>
              </a:lnSpc>
              <a:buNone/>
            </a:pPr>
            <a:r>
              <a:rPr lang="en-GB" sz="1600" dirty="0"/>
              <a:t>Introduction………………………………........................................3</a:t>
            </a:r>
          </a:p>
          <a:p>
            <a:pPr marL="0" indent="0" rtl="0">
              <a:lnSpc>
                <a:spcPct val="150000"/>
              </a:lnSpc>
              <a:buNone/>
            </a:pPr>
            <a:r>
              <a:rPr lang="en-GB" sz="1600" dirty="0"/>
              <a:t>Types of Digital Tools…………………………………......................4</a:t>
            </a:r>
          </a:p>
          <a:p>
            <a:pPr marL="0" indent="0" rtl="0">
              <a:lnSpc>
                <a:spcPct val="150000"/>
              </a:lnSpc>
              <a:buNone/>
            </a:pPr>
            <a:r>
              <a:rPr lang="en-GB" sz="1600" dirty="0"/>
              <a:t>Research Questions…………………………………………………5</a:t>
            </a:r>
          </a:p>
          <a:p>
            <a:pPr marL="0" indent="0" rtl="0">
              <a:lnSpc>
                <a:spcPct val="150000"/>
              </a:lnSpc>
              <a:buNone/>
            </a:pPr>
            <a:r>
              <a:rPr lang="en-GB" sz="1600" dirty="0"/>
              <a:t>Literature Review………………………………………...................6</a:t>
            </a:r>
          </a:p>
          <a:p>
            <a:pPr marL="0" indent="0" rtl="0">
              <a:lnSpc>
                <a:spcPct val="150000"/>
              </a:lnSpc>
              <a:buNone/>
            </a:pPr>
            <a:r>
              <a:rPr lang="en-GB" sz="1600" dirty="0"/>
              <a:t>Methodology………………………………………...………………7</a:t>
            </a:r>
          </a:p>
          <a:p>
            <a:pPr marL="0" indent="0" rtl="0">
              <a:lnSpc>
                <a:spcPct val="150000"/>
              </a:lnSpc>
              <a:buNone/>
            </a:pPr>
            <a:r>
              <a:rPr lang="en-GB" sz="1600" dirty="0"/>
              <a:t>Ethical Considerations…………………………………....................8</a:t>
            </a:r>
          </a:p>
          <a:p>
            <a:pPr marL="0" indent="0" rtl="0">
              <a:lnSpc>
                <a:spcPct val="150000"/>
              </a:lnSpc>
              <a:buNone/>
            </a:pPr>
            <a:r>
              <a:rPr lang="en-GB" sz="1600" dirty="0"/>
              <a:t>Recommendations and conclusion………………………………....9</a:t>
            </a:r>
            <a:br>
              <a:rPr lang="en-GB" sz="1600" dirty="0"/>
            </a:br>
            <a:r>
              <a:rPr lang="en-GB" sz="1600" dirty="0"/>
              <a:t>References…………………………………………………………...10</a:t>
            </a:r>
          </a:p>
          <a:p>
            <a:pPr marL="0" indent="0" rtl="0">
              <a:buNone/>
            </a:pP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2</a:t>
            </a:fld>
            <a:endParaRPr lang="en-GB"/>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graphicFrame>
        <p:nvGraphicFramePr>
          <p:cNvPr id="8" name="Table 9">
            <a:extLst>
              <a:ext uri="{FF2B5EF4-FFF2-40B4-BE49-F238E27FC236}">
                <a16:creationId xmlns:a16="http://schemas.microsoft.com/office/drawing/2014/main" id="{4A8A47DD-4BA1-87D0-F636-C5C8692B3599}"/>
              </a:ext>
            </a:extLst>
          </p:cNvPr>
          <p:cNvGraphicFramePr>
            <a:graphicFrameLocks noGrp="1"/>
          </p:cNvGraphicFramePr>
          <p:nvPr>
            <p:extLst>
              <p:ext uri="{D42A27DB-BD31-4B8C-83A1-F6EECF244321}">
                <p14:modId xmlns:p14="http://schemas.microsoft.com/office/powerpoint/2010/main" val="2926898525"/>
              </p:ext>
            </p:extLst>
          </p:nvPr>
        </p:nvGraphicFramePr>
        <p:xfrm>
          <a:off x="6096001" y="6371350"/>
          <a:ext cx="5664000" cy="432000"/>
        </p:xfrm>
        <a:graphic>
          <a:graphicData uri="http://schemas.openxmlformats.org/drawingml/2006/table">
            <a:tbl>
              <a:tblPr firstRow="1" bandRow="1">
                <a:tableStyleId>{073A0DAA-6AF3-43AB-8588-CEC1D06C72B9}</a:tableStyleId>
              </a:tblPr>
              <a:tblGrid>
                <a:gridCol w="5664000">
                  <a:extLst>
                    <a:ext uri="{9D8B030D-6E8A-4147-A177-3AD203B41FA5}">
                      <a16:colId xmlns:a16="http://schemas.microsoft.com/office/drawing/2014/main" val="956305872"/>
                    </a:ext>
                  </a:extLst>
                </a:gridCol>
              </a:tblGrid>
              <a:tr h="432000">
                <a:tc>
                  <a:txBody>
                    <a:bodyPr/>
                    <a:lstStyle/>
                    <a:p>
                      <a:r>
                        <a:rPr lang="en-GB" sz="1050" dirty="0"/>
                        <a:t>Source: Microsoft PowerPoint, pre-set theme image 2023</a:t>
                      </a:r>
                    </a:p>
                  </a:txBody>
                  <a:tcPr/>
                </a:tc>
                <a:extLst>
                  <a:ext uri="{0D108BD9-81ED-4DB2-BD59-A6C34878D82A}">
                    <a16:rowId xmlns:a16="http://schemas.microsoft.com/office/drawing/2014/main" val="944795822"/>
                  </a:ext>
                </a:extLst>
              </a:tr>
            </a:tbl>
          </a:graphicData>
        </a:graphic>
      </p:graphicFrame>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l="5" r="5"/>
          <a:stretch/>
        </p:blipFill>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550100" y="54649"/>
            <a:ext cx="6641900" cy="1124345"/>
          </a:xfrm>
        </p:spPr>
        <p:txBody>
          <a:bodyPr rtlCol="0"/>
          <a:lstStyle/>
          <a:p>
            <a:pPr rtl="0"/>
            <a:r>
              <a:rPr lang="en-GB" dirty="0"/>
              <a:t>Introduction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550374" y="1182670"/>
            <a:ext cx="6641626" cy="590155"/>
          </a:xfrm>
        </p:spPr>
        <p:txBody>
          <a:bodyPr rtlCol="0"/>
          <a:lstStyle/>
          <a:p>
            <a:pPr rtl="0"/>
            <a:r>
              <a:rPr lang="en-GB" dirty="0"/>
              <a:t>Digital Skills in the Working Environment </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8000" y="2121166"/>
            <a:ext cx="5472000" cy="4250184"/>
          </a:xfrm>
        </p:spPr>
        <p:txBody>
          <a:bodyPr rtlCol="0"/>
          <a:lstStyle/>
          <a:p>
            <a:pPr marL="0" indent="0" rtl="0">
              <a:buNone/>
            </a:pPr>
            <a:r>
              <a:rPr lang="en-GB" sz="1400" dirty="0"/>
              <a:t>Digital Skills are the ability to navigate through the mechanics of the technological world </a:t>
            </a:r>
            <a:r>
              <a:rPr lang="en-GB" sz="1400" b="1" dirty="0"/>
              <a:t>efficiently</a:t>
            </a:r>
            <a:r>
              <a:rPr lang="en-GB" sz="1400" dirty="0"/>
              <a:t>. These set of skills have now become common ground within most work places.</a:t>
            </a:r>
            <a:br>
              <a:rPr lang="en-GB" sz="1400" dirty="0"/>
            </a:br>
            <a:br>
              <a:rPr lang="en-GB" sz="1400" dirty="0"/>
            </a:br>
            <a:r>
              <a:rPr lang="en-GB" sz="1400" dirty="0"/>
              <a:t>The use of digital tools have been ground-breaking throughout multiple industries and sectors over the past two decades. The younger generations, particularly anyone born in the late 1990’s and early 2000’s, have been heavily influenced by the progression in technology and social networking. This has resulted in the younger generation having an edge in education and employment opportunities. </a:t>
            </a:r>
            <a:r>
              <a:rPr lang="en-GB" sz="1050" dirty="0"/>
              <a:t>(De Castro, 2016)</a:t>
            </a:r>
            <a:br>
              <a:rPr lang="en-GB" sz="1400" dirty="0"/>
            </a:br>
            <a:br>
              <a:rPr lang="en-GB" sz="1400" dirty="0"/>
            </a:br>
            <a:r>
              <a:rPr lang="en-GB" sz="1400" dirty="0"/>
              <a:t>Digital skills in a modern society have helped shape how we communicate on a day to day basis. Digital tools today, have become  second nature to us. We do not even realise and are automatically driven to how easily accessible everything is via technology. The entertainment, educational, health and social care sectors require these tools as an essential necessity. </a:t>
            </a:r>
            <a:r>
              <a:rPr lang="en-GB" sz="1050" dirty="0"/>
              <a:t>(Mishna et al., 2017)  </a:t>
            </a:r>
          </a:p>
          <a:p>
            <a:pPr marL="0" indent="0" rtl="0">
              <a:buNone/>
            </a:pPr>
            <a:endParaRPr lang="en-GB" sz="1050"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3</a:t>
            </a:fld>
            <a:endParaRPr lang="en-GB"/>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10207825" y="5464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8" name="Rectangle 7">
            <a:extLst>
              <a:ext uri="{FF2B5EF4-FFF2-40B4-BE49-F238E27FC236}">
                <a16:creationId xmlns:a16="http://schemas.microsoft.com/office/drawing/2014/main" id="{4181C23D-4A90-175B-2E24-3D2E9CC48CFC}"/>
              </a:ext>
            </a:extLst>
          </p:cNvPr>
          <p:cNvSpPr/>
          <p:nvPr/>
        </p:nvSpPr>
        <p:spPr>
          <a:xfrm>
            <a:off x="9780998" y="6371350"/>
            <a:ext cx="1979002" cy="432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CE3DA1F-AE15-EE4C-EA9B-310797C96005}"/>
              </a:ext>
            </a:extLst>
          </p:cNvPr>
          <p:cNvSpPr/>
          <p:nvPr/>
        </p:nvSpPr>
        <p:spPr>
          <a:xfrm>
            <a:off x="0" y="5856271"/>
            <a:ext cx="1859622" cy="5150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Source: Microsoft PowerPoint, Pre-set theme image 2023</a:t>
            </a:r>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318294" y="565080"/>
            <a:ext cx="9780588" cy="6238272"/>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0" y="133564"/>
            <a:ext cx="4572000" cy="1944000"/>
          </a:xfrm>
        </p:spPr>
        <p:txBody>
          <a:bodyPr rtlCol="0"/>
          <a:lstStyle/>
          <a:p>
            <a:pPr algn="ctr" rtl="0"/>
            <a:r>
              <a:rPr lang="en-GB" dirty="0"/>
              <a:t>Types of Digital Tools</a:t>
            </a: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318294" y="6570323"/>
            <a:ext cx="9780588" cy="233028"/>
          </a:xfrm>
        </p:spPr>
        <p:txBody>
          <a:bodyPr rtlCol="0"/>
          <a:lstStyle/>
          <a:p>
            <a:pPr rtl="0"/>
            <a:r>
              <a:rPr lang="en-GB" sz="1050" dirty="0"/>
              <a:t>Source: Microsoft PowerPoint, Pre-set theme image 2023</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a:t>4</a:t>
            </a:fld>
            <a:endParaRPr lang="en-GB"/>
          </a:p>
        </p:txBody>
      </p:sp>
      <p:sp>
        <p:nvSpPr>
          <p:cNvPr id="2" name="Rectangle 1">
            <a:extLst>
              <a:ext uri="{FF2B5EF4-FFF2-40B4-BE49-F238E27FC236}">
                <a16:creationId xmlns:a16="http://schemas.microsoft.com/office/drawing/2014/main" id="{597D5ADA-C903-D17F-49A0-C53B0B7E7CA5}"/>
              </a:ext>
            </a:extLst>
          </p:cNvPr>
          <p:cNvSpPr/>
          <p:nvPr/>
        </p:nvSpPr>
        <p:spPr>
          <a:xfrm>
            <a:off x="9780588" y="6371351"/>
            <a:ext cx="1979412" cy="43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4" name="Table 5">
            <a:extLst>
              <a:ext uri="{FF2B5EF4-FFF2-40B4-BE49-F238E27FC236}">
                <a16:creationId xmlns:a16="http://schemas.microsoft.com/office/drawing/2014/main" id="{046FB7EE-07CF-4CF6-5464-C34FD043CD68}"/>
              </a:ext>
            </a:extLst>
          </p:cNvPr>
          <p:cNvGraphicFramePr>
            <a:graphicFrameLocks noGrp="1"/>
          </p:cNvGraphicFramePr>
          <p:nvPr>
            <p:extLst>
              <p:ext uri="{D42A27DB-BD31-4B8C-83A1-F6EECF244321}">
                <p14:modId xmlns:p14="http://schemas.microsoft.com/office/powerpoint/2010/main" val="3823080541"/>
              </p:ext>
            </p:extLst>
          </p:nvPr>
        </p:nvGraphicFramePr>
        <p:xfrm>
          <a:off x="6832416" y="565080"/>
          <a:ext cx="5259756" cy="4687040"/>
        </p:xfrm>
        <a:graphic>
          <a:graphicData uri="http://schemas.openxmlformats.org/drawingml/2006/table">
            <a:tbl>
              <a:tblPr firstRow="1" bandRow="1">
                <a:tableStyleId>{073A0DAA-6AF3-43AB-8588-CEC1D06C72B9}</a:tableStyleId>
              </a:tblPr>
              <a:tblGrid>
                <a:gridCol w="2629878">
                  <a:extLst>
                    <a:ext uri="{9D8B030D-6E8A-4147-A177-3AD203B41FA5}">
                      <a16:colId xmlns:a16="http://schemas.microsoft.com/office/drawing/2014/main" val="2589365384"/>
                    </a:ext>
                  </a:extLst>
                </a:gridCol>
                <a:gridCol w="2629878">
                  <a:extLst>
                    <a:ext uri="{9D8B030D-6E8A-4147-A177-3AD203B41FA5}">
                      <a16:colId xmlns:a16="http://schemas.microsoft.com/office/drawing/2014/main" val="767525645"/>
                    </a:ext>
                  </a:extLst>
                </a:gridCol>
              </a:tblGrid>
              <a:tr h="657452">
                <a:tc>
                  <a:txBody>
                    <a:bodyPr/>
                    <a:lstStyle/>
                    <a:p>
                      <a:pPr algn="l"/>
                      <a:r>
                        <a:rPr lang="en-GB" sz="1200" dirty="0"/>
                        <a:t>Digital Tools</a:t>
                      </a:r>
                    </a:p>
                  </a:txBody>
                  <a:tcPr/>
                </a:tc>
                <a:tc>
                  <a:txBody>
                    <a:bodyPr/>
                    <a:lstStyle/>
                    <a:p>
                      <a:endParaRPr lang="en-GB" sz="1200" dirty="0"/>
                    </a:p>
                  </a:txBody>
                  <a:tcPr/>
                </a:tc>
                <a:extLst>
                  <a:ext uri="{0D108BD9-81ED-4DB2-BD59-A6C34878D82A}">
                    <a16:rowId xmlns:a16="http://schemas.microsoft.com/office/drawing/2014/main" val="3186309416"/>
                  </a:ext>
                </a:extLst>
              </a:tr>
              <a:tr h="595917">
                <a:tc>
                  <a:txBody>
                    <a:bodyPr/>
                    <a:lstStyle/>
                    <a:p>
                      <a:r>
                        <a:rPr lang="en-GB" sz="1200" dirty="0"/>
                        <a:t>Microsoft Word</a:t>
                      </a:r>
                    </a:p>
                  </a:txBody>
                  <a:tcPr/>
                </a:tc>
                <a:tc>
                  <a:txBody>
                    <a:bodyPr/>
                    <a:lstStyle/>
                    <a:p>
                      <a:r>
                        <a:rPr lang="en-GB" sz="1200" dirty="0"/>
                        <a:t>Creating, editing and formatting new and existing documents </a:t>
                      </a:r>
                    </a:p>
                  </a:txBody>
                  <a:tcPr/>
                </a:tc>
                <a:extLst>
                  <a:ext uri="{0D108BD9-81ED-4DB2-BD59-A6C34878D82A}">
                    <a16:rowId xmlns:a16="http://schemas.microsoft.com/office/drawing/2014/main" val="2772732464"/>
                  </a:ext>
                </a:extLst>
              </a:tr>
              <a:tr h="595917">
                <a:tc>
                  <a:txBody>
                    <a:bodyPr/>
                    <a:lstStyle/>
                    <a:p>
                      <a:r>
                        <a:rPr lang="en-GB" sz="1200" dirty="0"/>
                        <a:t>Microsoft PowerPoint</a:t>
                      </a:r>
                    </a:p>
                  </a:txBody>
                  <a:tcPr/>
                </a:tc>
                <a:tc>
                  <a:txBody>
                    <a:bodyPr/>
                    <a:lstStyle/>
                    <a:p>
                      <a:r>
                        <a:rPr lang="en-GB" sz="1200" dirty="0"/>
                        <a:t>Creating presentations for personal, educational and professional use</a:t>
                      </a:r>
                    </a:p>
                  </a:txBody>
                  <a:tcPr/>
                </a:tc>
                <a:extLst>
                  <a:ext uri="{0D108BD9-81ED-4DB2-BD59-A6C34878D82A}">
                    <a16:rowId xmlns:a16="http://schemas.microsoft.com/office/drawing/2014/main" val="1502963534"/>
                  </a:ext>
                </a:extLst>
              </a:tr>
              <a:tr h="595917">
                <a:tc>
                  <a:txBody>
                    <a:bodyPr/>
                    <a:lstStyle/>
                    <a:p>
                      <a:r>
                        <a:rPr lang="en-GB" sz="1200" dirty="0"/>
                        <a:t>Microsoft Excel</a:t>
                      </a:r>
                    </a:p>
                  </a:txBody>
                  <a:tcPr/>
                </a:tc>
                <a:tc>
                  <a:txBody>
                    <a:bodyPr/>
                    <a:lstStyle/>
                    <a:p>
                      <a:r>
                        <a:rPr lang="en-GB" sz="1200" dirty="0"/>
                        <a:t>Data collecting, formatting and analysing</a:t>
                      </a:r>
                    </a:p>
                  </a:txBody>
                  <a:tcPr/>
                </a:tc>
                <a:extLst>
                  <a:ext uri="{0D108BD9-81ED-4DB2-BD59-A6C34878D82A}">
                    <a16:rowId xmlns:a16="http://schemas.microsoft.com/office/drawing/2014/main" val="3964421361"/>
                  </a:ext>
                </a:extLst>
              </a:tr>
              <a:tr h="595917">
                <a:tc>
                  <a:txBody>
                    <a:bodyPr/>
                    <a:lstStyle/>
                    <a:p>
                      <a:r>
                        <a:rPr lang="en-GB" sz="1200" dirty="0"/>
                        <a:t>Microsoft Teams</a:t>
                      </a:r>
                    </a:p>
                  </a:txBody>
                  <a:tcPr/>
                </a:tc>
                <a:tc>
                  <a:txBody>
                    <a:bodyPr/>
                    <a:lstStyle/>
                    <a:p>
                      <a:r>
                        <a:rPr lang="en-GB" sz="1200" dirty="0"/>
                        <a:t>Video and audio calling with an added ability to share work/research</a:t>
                      </a:r>
                    </a:p>
                  </a:txBody>
                  <a:tcPr/>
                </a:tc>
                <a:extLst>
                  <a:ext uri="{0D108BD9-81ED-4DB2-BD59-A6C34878D82A}">
                    <a16:rowId xmlns:a16="http://schemas.microsoft.com/office/drawing/2014/main" val="4044883827"/>
                  </a:ext>
                </a:extLst>
              </a:tr>
              <a:tr h="595917">
                <a:tc>
                  <a:txBody>
                    <a:bodyPr/>
                    <a:lstStyle/>
                    <a:p>
                      <a:r>
                        <a:rPr lang="en-GB" sz="1200" dirty="0"/>
                        <a:t>Outlook</a:t>
                      </a:r>
                    </a:p>
                  </a:txBody>
                  <a:tcPr/>
                </a:tc>
                <a:tc>
                  <a:txBody>
                    <a:bodyPr/>
                    <a:lstStyle/>
                    <a:p>
                      <a:r>
                        <a:rPr lang="en-GB" sz="1200" dirty="0"/>
                        <a:t>Communication tool to share sensitive information in a secure manner via many platforms (i.e. office, school environments)</a:t>
                      </a:r>
                    </a:p>
                  </a:txBody>
                  <a:tcPr/>
                </a:tc>
                <a:extLst>
                  <a:ext uri="{0D108BD9-81ED-4DB2-BD59-A6C34878D82A}">
                    <a16:rowId xmlns:a16="http://schemas.microsoft.com/office/drawing/2014/main" val="730182089"/>
                  </a:ext>
                </a:extLst>
              </a:tr>
              <a:tr h="595917">
                <a:tc>
                  <a:txBody>
                    <a:bodyPr/>
                    <a:lstStyle/>
                    <a:p>
                      <a:r>
                        <a:rPr lang="en-GB" sz="1200" dirty="0"/>
                        <a:t>Social Media i.e. WhatsApp</a:t>
                      </a:r>
                    </a:p>
                  </a:txBody>
                  <a:tcPr/>
                </a:tc>
                <a:tc>
                  <a:txBody>
                    <a:bodyPr/>
                    <a:lstStyle/>
                    <a:p>
                      <a:r>
                        <a:rPr lang="en-GB" sz="1200" dirty="0"/>
                        <a:t>Social networking platform used to communicate with contacts with an added ability to share documentation, images and video/audio files</a:t>
                      </a:r>
                    </a:p>
                  </a:txBody>
                  <a:tcPr/>
                </a:tc>
                <a:extLst>
                  <a:ext uri="{0D108BD9-81ED-4DB2-BD59-A6C34878D82A}">
                    <a16:rowId xmlns:a16="http://schemas.microsoft.com/office/drawing/2014/main" val="3872728621"/>
                  </a:ext>
                </a:extLst>
              </a:tr>
            </a:tbl>
          </a:graphicData>
        </a:graphic>
      </p:graphicFrame>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lstStyle/>
          <a:p>
            <a:pPr rtl="0"/>
            <a:r>
              <a:rPr lang="en-GB" dirty="0"/>
              <a:t>Research Questions</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rtlCol="0"/>
          <a:lstStyle/>
          <a:p>
            <a:pPr rtl="0"/>
            <a:r>
              <a:rPr lang="en-GB" dirty="0"/>
              <a:t>Which digital skills do UWTSD students think is the most important?</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rtlCol="0"/>
          <a:lstStyle/>
          <a:p>
            <a:pPr rtl="0"/>
            <a:r>
              <a:rPr lang="en-GB" dirty="0"/>
              <a:t>Open-ended Questions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rtlCol="0"/>
          <a:lstStyle/>
          <a:p>
            <a:pPr marL="0" indent="0" rtl="0">
              <a:buNone/>
            </a:pPr>
            <a:r>
              <a:rPr lang="en-GB" dirty="0"/>
              <a:t>Which digital skills do you find best for students undertaking study in the modern age?</a:t>
            </a:r>
            <a:br>
              <a:rPr lang="en-GB" dirty="0"/>
            </a:br>
            <a:endParaRPr lang="en-GB" dirty="0"/>
          </a:p>
          <a:p>
            <a:pPr marL="0" indent="0" rtl="0">
              <a:buNone/>
            </a:pPr>
            <a:r>
              <a:rPr lang="en-GB" dirty="0"/>
              <a:t>Which digital tool would you say is most used by UWTSD students?</a:t>
            </a:r>
            <a:br>
              <a:rPr lang="en-GB" dirty="0"/>
            </a:br>
            <a:endParaRPr lang="en-GB" dirty="0"/>
          </a:p>
          <a:p>
            <a:pPr marL="0" indent="0" rtl="0">
              <a:buNone/>
            </a:pPr>
            <a:r>
              <a:rPr lang="en-GB" dirty="0"/>
              <a:t>Describe a situation where you have had to use your digital skills to support you in study?</a:t>
            </a:r>
          </a:p>
          <a:p>
            <a:pPr rtl="0"/>
            <a:endParaRPr lang="en-GB"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rtlCol="0"/>
          <a:lstStyle/>
          <a:p>
            <a:pPr rtl="0"/>
            <a:r>
              <a:rPr lang="en-GB" dirty="0"/>
              <a:t>Close-ended Questions</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20364"/>
            <a:ext cx="5472113" cy="2196041"/>
          </a:xfrm>
        </p:spPr>
        <p:txBody>
          <a:bodyPr rtlCol="0"/>
          <a:lstStyle/>
          <a:p>
            <a:pPr marL="0" indent="0">
              <a:buNone/>
            </a:pPr>
            <a:r>
              <a:rPr lang="en-GB" dirty="0"/>
              <a:t>As a student how many digital skills do you feel you use during your studies at UWTSD? </a:t>
            </a:r>
            <a:r>
              <a:rPr lang="en-GB" sz="1050" dirty="0"/>
              <a:t>(Please circle your answers)</a:t>
            </a:r>
            <a:br>
              <a:rPr lang="en-GB" dirty="0"/>
            </a:br>
            <a:br>
              <a:rPr lang="en-GB" dirty="0"/>
            </a:br>
            <a:r>
              <a:rPr lang="en-GB" sz="1200" dirty="0"/>
              <a:t>A</a:t>
            </a:r>
            <a:r>
              <a:rPr lang="en-GB" dirty="0"/>
              <a:t>) 1           </a:t>
            </a:r>
            <a:r>
              <a:rPr lang="en-GB" sz="1200" dirty="0"/>
              <a:t>B</a:t>
            </a:r>
            <a:r>
              <a:rPr lang="en-GB" dirty="0"/>
              <a:t>) 2        </a:t>
            </a:r>
            <a:r>
              <a:rPr lang="en-GB" sz="1200" dirty="0"/>
              <a:t>C</a:t>
            </a:r>
            <a:r>
              <a:rPr lang="en-GB" dirty="0"/>
              <a:t>) 3+     </a:t>
            </a:r>
          </a:p>
          <a:p>
            <a:pPr marL="0" indent="0">
              <a:buNone/>
            </a:pPr>
            <a:r>
              <a:rPr lang="en-GB" dirty="0"/>
              <a:t>Do you believe digital skills in using Microsoft Office are important as a student at UWTSD? Yes/No</a:t>
            </a:r>
            <a:br>
              <a:rPr lang="en-GB" dirty="0"/>
            </a:br>
            <a:endParaRPr lang="en-GB" dirty="0"/>
          </a:p>
          <a:p>
            <a:pPr marL="0" indent="0">
              <a:buNone/>
            </a:pPr>
            <a:r>
              <a:rPr lang="en-GB" dirty="0"/>
              <a:t>Which digital skill do you find most important as a student at UWTSD?    Yes/No                                                                </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p:txBody>
          <a:bodyPr rtlCol="0"/>
          <a:lstStyle/>
          <a:p>
            <a:pPr rtl="0"/>
            <a:fld id="{19B51A1E-902D-48AF-9020-955120F399B6}" type="slidenum">
              <a:rPr lang="en-GB" smtClean="0"/>
              <a:pPr/>
              <a:t>5</a:t>
            </a:fld>
            <a:endParaRPr lang="en-GB"/>
          </a:p>
        </p:txBody>
      </p:sp>
      <p:sp>
        <p:nvSpPr>
          <p:cNvPr id="12" name="Rectangle 11" descr="Accent block left">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cxnSp>
        <p:nvCxnSpPr>
          <p:cNvPr id="11" name="Straight Connector 10" descr="Slide divider">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descr="Accent bar right&#10;">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10" name="Rectangle 9">
            <a:extLst>
              <a:ext uri="{FF2B5EF4-FFF2-40B4-BE49-F238E27FC236}">
                <a16:creationId xmlns:a16="http://schemas.microsoft.com/office/drawing/2014/main" id="{336C40C0-E527-BAD6-76B1-A13D8DAE7DB8}"/>
              </a:ext>
            </a:extLst>
          </p:cNvPr>
          <p:cNvSpPr/>
          <p:nvPr/>
        </p:nvSpPr>
        <p:spPr>
          <a:xfrm>
            <a:off x="9801546" y="6371351"/>
            <a:ext cx="1958454"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p:txBody>
          <a:bodyPr rtlCol="0"/>
          <a:lstStyle/>
          <a:p>
            <a:pPr rtl="0"/>
            <a:r>
              <a:rPr lang="en-GB" dirty="0"/>
              <a:t>Literature Review </a:t>
            </a:r>
          </a:p>
        </p:txBody>
      </p:sp>
      <p:sp>
        <p:nvSpPr>
          <p:cNvPr id="3" name="Text Placeholder 2">
            <a:extLst>
              <a:ext uri="{FF2B5EF4-FFF2-40B4-BE49-F238E27FC236}">
                <a16:creationId xmlns:a16="http://schemas.microsoft.com/office/drawing/2014/main" id="{DE9D0F75-42B5-4960-8C3A-291285872DAF}"/>
              </a:ext>
            </a:extLst>
          </p:cNvPr>
          <p:cNvSpPr>
            <a:spLocks noGrp="1"/>
          </p:cNvSpPr>
          <p:nvPr>
            <p:ph type="body" sz="quarter" idx="32"/>
          </p:nvPr>
        </p:nvSpPr>
        <p:spPr/>
        <p:txBody>
          <a:bodyPr rtlCol="0"/>
          <a:lstStyle/>
          <a:p>
            <a:pPr rtl="0"/>
            <a:r>
              <a:rPr lang="en-GB" dirty="0"/>
              <a:t>Digital skills and tools required as a UWTSD student. </a:t>
            </a:r>
          </a:p>
        </p:txBody>
      </p:sp>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p:txBody>
          <a:bodyPr rtlCol="0"/>
          <a:lstStyle/>
          <a:p>
            <a:pPr rtl="0"/>
            <a:fld id="{19B51A1E-902D-48AF-9020-955120F399B6}" type="slidenum">
              <a:rPr lang="en-GB" smtClean="0"/>
              <a:pPr rtl="0"/>
              <a:t>6</a:t>
            </a:fld>
            <a:endParaRPr lang="en-GB" dirty="0"/>
          </a:p>
        </p:txBody>
      </p:sp>
      <p:graphicFrame>
        <p:nvGraphicFramePr>
          <p:cNvPr id="7" name="Chart 6" title="Gross revenue placeholder chart">
            <a:extLst>
              <a:ext uri="{FF2B5EF4-FFF2-40B4-BE49-F238E27FC236}">
                <a16:creationId xmlns:a16="http://schemas.microsoft.com/office/drawing/2014/main" id="{9BEBE5AF-1D10-425C-8F3C-2236E52E6E67}"/>
              </a:ext>
            </a:extLst>
          </p:cNvPr>
          <p:cNvGraphicFramePr/>
          <p:nvPr>
            <p:extLst>
              <p:ext uri="{D42A27DB-BD31-4B8C-83A1-F6EECF244321}">
                <p14:modId xmlns:p14="http://schemas.microsoft.com/office/powerpoint/2010/main" val="2899602214"/>
              </p:ext>
            </p:extLst>
          </p:nvPr>
        </p:nvGraphicFramePr>
        <p:xfrm>
          <a:off x="656087" y="1085772"/>
          <a:ext cx="1581935" cy="1303119"/>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7CD645CD-6A82-4B49-A6A3-6D13BBE0A512}"/>
              </a:ext>
            </a:extLst>
          </p:cNvPr>
          <p:cNvSpPr/>
          <p:nvPr/>
        </p:nvSpPr>
        <p:spPr>
          <a:xfrm>
            <a:off x="9760449" y="6371351"/>
            <a:ext cx="1999551"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aphicFrame>
        <p:nvGraphicFramePr>
          <p:cNvPr id="14" name="Diagram 13">
            <a:extLst>
              <a:ext uri="{FF2B5EF4-FFF2-40B4-BE49-F238E27FC236}">
                <a16:creationId xmlns:a16="http://schemas.microsoft.com/office/drawing/2014/main" id="{C92FC1D9-EDC6-2826-0162-88315BBAD252}"/>
              </a:ext>
            </a:extLst>
          </p:cNvPr>
          <p:cNvGraphicFramePr/>
          <p:nvPr>
            <p:extLst>
              <p:ext uri="{D42A27DB-BD31-4B8C-83A1-F6EECF244321}">
                <p14:modId xmlns:p14="http://schemas.microsoft.com/office/powerpoint/2010/main" val="3623128846"/>
              </p:ext>
            </p:extLst>
          </p:nvPr>
        </p:nvGraphicFramePr>
        <p:xfrm>
          <a:off x="212333" y="2001205"/>
          <a:ext cx="11835537" cy="40223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5" name="Rectangle 14">
            <a:extLst>
              <a:ext uri="{FF2B5EF4-FFF2-40B4-BE49-F238E27FC236}">
                <a16:creationId xmlns:a16="http://schemas.microsoft.com/office/drawing/2014/main" id="{046FD1C0-1344-59EB-01C0-4A93C0A19BCF}"/>
              </a:ext>
            </a:extLst>
          </p:cNvPr>
          <p:cNvSpPr/>
          <p:nvPr/>
        </p:nvSpPr>
        <p:spPr>
          <a:xfrm>
            <a:off x="212333" y="6193983"/>
            <a:ext cx="3739793" cy="179312"/>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solidFill>
                  <a:schemeClr val="tx1"/>
                </a:solidFill>
              </a:rPr>
              <a:t>Source: Google 2023</a:t>
            </a:r>
          </a:p>
        </p:txBody>
      </p:sp>
      <p:sp>
        <p:nvSpPr>
          <p:cNvPr id="4" name="TextBox 3">
            <a:extLst>
              <a:ext uri="{FF2B5EF4-FFF2-40B4-BE49-F238E27FC236}">
                <a16:creationId xmlns:a16="http://schemas.microsoft.com/office/drawing/2014/main" id="{3D86F817-97F8-7210-7498-F94E5EAE95AD}"/>
              </a:ext>
            </a:extLst>
          </p:cNvPr>
          <p:cNvSpPr txBox="1"/>
          <p:nvPr/>
        </p:nvSpPr>
        <p:spPr>
          <a:xfrm>
            <a:off x="4547557" y="3957174"/>
            <a:ext cx="3286664" cy="1892826"/>
          </a:xfrm>
          <a:prstGeom prst="rect">
            <a:avLst/>
          </a:prstGeom>
          <a:noFill/>
        </p:spPr>
        <p:txBody>
          <a:bodyPr wrap="square" rtlCol="0">
            <a:spAutoFit/>
          </a:bodyPr>
          <a:lstStyle/>
          <a:p>
            <a:r>
              <a:rPr lang="en-GB" sz="900" dirty="0"/>
              <a:t>Microsoft PowerPoint is a presentation program that allows users to create pages and slides to show important information, charts and images for presentation.</a:t>
            </a:r>
            <a:br>
              <a:rPr lang="en-GB" sz="900" dirty="0"/>
            </a:br>
            <a:br>
              <a:rPr lang="en-GB" sz="900" dirty="0"/>
            </a:br>
            <a:r>
              <a:rPr lang="en-GB" sz="900" dirty="0"/>
              <a:t>The digital skills required by UWTSD students to make use of this tool are as follows: </a:t>
            </a:r>
          </a:p>
          <a:p>
            <a:endParaRPr lang="en-GB" sz="900" dirty="0"/>
          </a:p>
          <a:p>
            <a:pPr marL="228600" indent="-228600">
              <a:buAutoNum type="arabicPeriod"/>
            </a:pPr>
            <a:r>
              <a:rPr lang="en-GB" sz="900" dirty="0"/>
              <a:t>The ability to create presentations from scratch or template</a:t>
            </a:r>
          </a:p>
          <a:p>
            <a:pPr marL="228600" indent="-228600">
              <a:buAutoNum type="arabicPeriod"/>
            </a:pPr>
            <a:r>
              <a:rPr lang="en-GB" sz="900" dirty="0"/>
              <a:t>The ability to navigate key features within the tool to create a professionally designed presentation</a:t>
            </a:r>
          </a:p>
          <a:p>
            <a:pPr marL="228600" indent="-228600">
              <a:buAutoNum type="arabicPeriod"/>
            </a:pPr>
            <a:r>
              <a:rPr lang="en-GB" sz="900" dirty="0"/>
              <a:t>The ability to add text, images and videos to showcase their given aim with any presentation</a:t>
            </a:r>
          </a:p>
        </p:txBody>
      </p:sp>
      <p:sp>
        <p:nvSpPr>
          <p:cNvPr id="10" name="TextBox 9">
            <a:extLst>
              <a:ext uri="{FF2B5EF4-FFF2-40B4-BE49-F238E27FC236}">
                <a16:creationId xmlns:a16="http://schemas.microsoft.com/office/drawing/2014/main" id="{763E4116-6C97-0966-04B3-98B84F65946B}"/>
              </a:ext>
            </a:extLst>
          </p:cNvPr>
          <p:cNvSpPr txBox="1"/>
          <p:nvPr/>
        </p:nvSpPr>
        <p:spPr>
          <a:xfrm>
            <a:off x="431800" y="1315831"/>
            <a:ext cx="10446109" cy="600164"/>
          </a:xfrm>
          <a:prstGeom prst="rect">
            <a:avLst/>
          </a:prstGeom>
          <a:noFill/>
        </p:spPr>
        <p:txBody>
          <a:bodyPr wrap="square" rtlCol="0">
            <a:spAutoFit/>
          </a:bodyPr>
          <a:lstStyle/>
          <a:p>
            <a:r>
              <a:rPr lang="en-GB" sz="1100" dirty="0"/>
              <a:t>Digital Literacy enables us to efficiently use data collected to create concise, accurate, informative varieties of context with academic and career sectors in our day to day life. Digital media opens a whole new window into the exploration of acquiring digital skills, as technology is ever increasing and ever growing. With the correct set of skills and knowledge in digital media, it allows you to use critical thinking to use the information obtained to create your own vision. (</a:t>
            </a:r>
            <a:r>
              <a:rPr lang="en-GB" sz="1100" dirty="0" err="1"/>
              <a:t>Gilster</a:t>
            </a:r>
            <a:r>
              <a:rPr lang="en-GB" sz="1100" dirty="0"/>
              <a:t>, 1997)</a:t>
            </a:r>
          </a:p>
        </p:txBody>
      </p:sp>
    </p:spTree>
    <p:extLst>
      <p:ext uri="{BB962C8B-B14F-4D97-AF65-F5344CB8AC3E}">
        <p14:creationId xmlns:p14="http://schemas.microsoft.com/office/powerpoint/2010/main" val="25800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a:xfrm>
            <a:off x="1" y="-1"/>
            <a:ext cx="12192000" cy="6393107"/>
          </a:xfrm>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129396" y="71055"/>
            <a:ext cx="4350589" cy="1191162"/>
          </a:xfrm>
          <a:solidFill>
            <a:schemeClr val="bg1"/>
          </a:solidFill>
          <a:ln>
            <a:solidFill>
              <a:schemeClr val="tx1"/>
            </a:solidFill>
          </a:ln>
        </p:spPr>
        <p:txBody>
          <a:bodyPr rtlCol="0"/>
          <a:lstStyle/>
          <a:p>
            <a:pPr algn="ctr" rtl="0"/>
            <a:r>
              <a:rPr lang="en-GB" dirty="0"/>
              <a:t>Methodology</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7</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
        <p:nvSpPr>
          <p:cNvPr id="5" name="Rectangle 4">
            <a:extLst>
              <a:ext uri="{FF2B5EF4-FFF2-40B4-BE49-F238E27FC236}">
                <a16:creationId xmlns:a16="http://schemas.microsoft.com/office/drawing/2014/main" id="{0D8ECFC0-FE1F-4683-2452-909A35B5EF1F}"/>
              </a:ext>
            </a:extLst>
          </p:cNvPr>
          <p:cNvSpPr/>
          <p:nvPr/>
        </p:nvSpPr>
        <p:spPr>
          <a:xfrm>
            <a:off x="9851366" y="6450337"/>
            <a:ext cx="1903907" cy="3530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12B584D-AF49-BED8-BE02-49686A6E17C2}"/>
              </a:ext>
            </a:extLst>
          </p:cNvPr>
          <p:cNvSpPr/>
          <p:nvPr/>
        </p:nvSpPr>
        <p:spPr>
          <a:xfrm>
            <a:off x="9782355" y="6393106"/>
            <a:ext cx="1972918" cy="41024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89A52EC7-3479-53AC-C4BA-0A57F4120BC6}"/>
              </a:ext>
            </a:extLst>
          </p:cNvPr>
          <p:cNvSpPr txBox="1"/>
          <p:nvPr/>
        </p:nvSpPr>
        <p:spPr>
          <a:xfrm>
            <a:off x="296002" y="251138"/>
            <a:ext cx="4727276" cy="830997"/>
          </a:xfrm>
          <a:prstGeom prst="rect">
            <a:avLst/>
          </a:prstGeom>
          <a:noFill/>
        </p:spPr>
        <p:txBody>
          <a:bodyPr wrap="square" rtlCol="0">
            <a:spAutoFit/>
          </a:bodyPr>
          <a:lstStyle/>
          <a:p>
            <a:r>
              <a:rPr lang="en-GB" sz="4800" b="1" dirty="0">
                <a:solidFill>
                  <a:schemeClr val="tx1">
                    <a:lumMod val="75000"/>
                    <a:lumOff val="25000"/>
                  </a:schemeClr>
                </a:solidFill>
                <a:latin typeface="Corbel" panose="020B0503020204020204" pitchFamily="34" charset="0"/>
              </a:rPr>
              <a:t>Methodology</a:t>
            </a:r>
          </a:p>
        </p:txBody>
      </p:sp>
      <p:sp>
        <p:nvSpPr>
          <p:cNvPr id="14" name="TextBox 13">
            <a:extLst>
              <a:ext uri="{FF2B5EF4-FFF2-40B4-BE49-F238E27FC236}">
                <a16:creationId xmlns:a16="http://schemas.microsoft.com/office/drawing/2014/main" id="{CA5F99EE-1E4C-70AE-D5D6-5CDF43FE8D3E}"/>
              </a:ext>
            </a:extLst>
          </p:cNvPr>
          <p:cNvSpPr txBox="1"/>
          <p:nvPr/>
        </p:nvSpPr>
        <p:spPr>
          <a:xfrm>
            <a:off x="129396" y="6450337"/>
            <a:ext cx="4589253" cy="253916"/>
          </a:xfrm>
          <a:prstGeom prst="rect">
            <a:avLst/>
          </a:prstGeom>
          <a:noFill/>
        </p:spPr>
        <p:txBody>
          <a:bodyPr wrap="square" rtlCol="0">
            <a:spAutoFit/>
          </a:bodyPr>
          <a:lstStyle/>
          <a:p>
            <a:r>
              <a:rPr lang="en-GB" sz="1050" dirty="0"/>
              <a:t>Source: Microsoft PowerPoint, pre-set theme image 2023</a:t>
            </a:r>
          </a:p>
        </p:txBody>
      </p:sp>
      <p:sp>
        <p:nvSpPr>
          <p:cNvPr id="15" name="Rectangle 14">
            <a:extLst>
              <a:ext uri="{FF2B5EF4-FFF2-40B4-BE49-F238E27FC236}">
                <a16:creationId xmlns:a16="http://schemas.microsoft.com/office/drawing/2014/main" id="{CF82C7BA-2E28-8329-A240-4BFA41D83439}"/>
              </a:ext>
            </a:extLst>
          </p:cNvPr>
          <p:cNvSpPr/>
          <p:nvPr/>
        </p:nvSpPr>
        <p:spPr>
          <a:xfrm>
            <a:off x="1966823" y="1319448"/>
            <a:ext cx="10165805" cy="43883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F16BB023-7D05-4F23-502C-18D7026931A7}"/>
              </a:ext>
            </a:extLst>
          </p:cNvPr>
          <p:cNvSpPr txBox="1"/>
          <p:nvPr/>
        </p:nvSpPr>
        <p:spPr>
          <a:xfrm>
            <a:off x="2424022" y="1587259"/>
            <a:ext cx="9592573" cy="3785652"/>
          </a:xfrm>
          <a:prstGeom prst="rect">
            <a:avLst/>
          </a:prstGeom>
          <a:noFill/>
        </p:spPr>
        <p:txBody>
          <a:bodyPr wrap="square" rtlCol="0">
            <a:spAutoFit/>
          </a:bodyPr>
          <a:lstStyle/>
          <a:p>
            <a:r>
              <a:rPr lang="en-GB" sz="1200" dirty="0"/>
              <a:t>Methodology is a breakdown of the process used to carry out your research. It demonstrates  the method you chose to use and how you chose to use it. </a:t>
            </a:r>
          </a:p>
          <a:p>
            <a:r>
              <a:rPr lang="en-GB" sz="1200" b="1" dirty="0"/>
              <a:t>Quantitative  Search  methods </a:t>
            </a:r>
          </a:p>
          <a:p>
            <a:pPr marL="171450" indent="-171450">
              <a:buFont typeface="Arial" panose="020B0604020202020204" pitchFamily="34" charset="0"/>
              <a:buChar char="•"/>
            </a:pPr>
            <a:r>
              <a:rPr lang="en-GB" sz="1200" dirty="0"/>
              <a:t>Open/closed questions</a:t>
            </a:r>
          </a:p>
          <a:p>
            <a:pPr marL="171450" indent="-171450">
              <a:buFont typeface="Arial" panose="020B0604020202020204" pitchFamily="34" charset="0"/>
              <a:buChar char="•"/>
            </a:pPr>
            <a:r>
              <a:rPr lang="en-GB" sz="1200" dirty="0"/>
              <a:t>Tables </a:t>
            </a:r>
          </a:p>
          <a:p>
            <a:pPr marL="171450" indent="-171450">
              <a:buFont typeface="Arial" panose="020B0604020202020204" pitchFamily="34" charset="0"/>
              <a:buChar char="•"/>
            </a:pPr>
            <a:r>
              <a:rPr lang="en-GB" sz="1200" dirty="0"/>
              <a:t>Charts </a:t>
            </a:r>
          </a:p>
          <a:p>
            <a:pPr marL="171450" indent="-171450">
              <a:buFont typeface="Arial" panose="020B0604020202020204" pitchFamily="34" charset="0"/>
              <a:buChar char="•"/>
            </a:pPr>
            <a:r>
              <a:rPr lang="en-GB" sz="1200" dirty="0"/>
              <a:t>Graphs </a:t>
            </a:r>
          </a:p>
          <a:p>
            <a:pPr marL="171450" indent="-171450">
              <a:buFont typeface="Arial" panose="020B0604020202020204" pitchFamily="34" charset="0"/>
              <a:buChar char="•"/>
            </a:pPr>
            <a:r>
              <a:rPr lang="en-GB" sz="1200" dirty="0"/>
              <a:t>Surveys </a:t>
            </a:r>
          </a:p>
          <a:p>
            <a:endParaRPr lang="en-GB" sz="1200" dirty="0"/>
          </a:p>
          <a:p>
            <a:r>
              <a:rPr lang="en-GB" sz="1200" b="1" dirty="0"/>
              <a:t>Two types of data </a:t>
            </a:r>
          </a:p>
          <a:p>
            <a:r>
              <a:rPr lang="en-GB" sz="1200" b="1" dirty="0"/>
              <a:t>Primary :  </a:t>
            </a:r>
            <a:r>
              <a:rPr lang="en-GB" sz="1200" dirty="0"/>
              <a:t>Data is original not found online but created with originality. (raw data)</a:t>
            </a:r>
          </a:p>
          <a:p>
            <a:r>
              <a:rPr lang="en-GB" sz="1200" b="1" dirty="0"/>
              <a:t>Secondary: </a:t>
            </a:r>
            <a:r>
              <a:rPr lang="en-GB" sz="1200" dirty="0"/>
              <a:t>Data/ Research which already exists</a:t>
            </a:r>
          </a:p>
          <a:p>
            <a:endParaRPr lang="en-GB" sz="1200" dirty="0"/>
          </a:p>
          <a:p>
            <a:r>
              <a:rPr lang="en-GB" sz="1200" dirty="0"/>
              <a:t>Our </a:t>
            </a:r>
            <a:r>
              <a:rPr lang="en-GB" sz="1200" b="1" dirty="0"/>
              <a:t>CHOSEN</a:t>
            </a:r>
            <a:r>
              <a:rPr lang="en-GB" sz="1200" dirty="0"/>
              <a:t> method is the 6 open / closed questions that we have selected on our research questions page 5</a:t>
            </a:r>
          </a:p>
          <a:p>
            <a:endParaRPr lang="en-GB" sz="1200" dirty="0"/>
          </a:p>
          <a:p>
            <a:r>
              <a:rPr lang="en-GB" sz="1200" b="1" dirty="0"/>
              <a:t>How we will use our chosen method via a survey to attain the data acquired. </a:t>
            </a:r>
          </a:p>
          <a:p>
            <a:pPr marL="171450" indent="-171450">
              <a:buFont typeface="Arial" panose="020B0604020202020204" pitchFamily="34" charset="0"/>
              <a:buChar char="•"/>
            </a:pPr>
            <a:r>
              <a:rPr lang="en-GB" sz="1200" dirty="0"/>
              <a:t>Send out all surveys via Birmingham student services to all UWTSD students </a:t>
            </a:r>
          </a:p>
          <a:p>
            <a:pPr marL="171450" indent="-171450">
              <a:buFont typeface="Arial" panose="020B0604020202020204" pitchFamily="34" charset="0"/>
              <a:buChar char="•"/>
            </a:pPr>
            <a:r>
              <a:rPr lang="en-GB" sz="1200" dirty="0"/>
              <a:t>Choose students in and around the university and your class to carry out your survey</a:t>
            </a:r>
          </a:p>
          <a:p>
            <a:endParaRPr lang="en-GB" sz="1200" dirty="0"/>
          </a:p>
          <a:p>
            <a:endParaRPr lang="en-GB" sz="1200" b="1" dirty="0"/>
          </a:p>
        </p:txBody>
      </p:sp>
    </p:spTree>
    <p:extLst>
      <p:ext uri="{BB962C8B-B14F-4D97-AF65-F5344CB8AC3E}">
        <p14:creationId xmlns:p14="http://schemas.microsoft.com/office/powerpoint/2010/main" val="665219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p:txBody>
          <a:bodyPr rtlCol="0"/>
          <a:lstStyle/>
          <a:p>
            <a:pPr rtl="0"/>
            <a:r>
              <a:rPr lang="en-GB" dirty="0"/>
              <a:t>Ethical Considerations</a:t>
            </a:r>
          </a:p>
        </p:txBody>
      </p:sp>
      <p:sp>
        <p:nvSpPr>
          <p:cNvPr id="3" name="Text Placeholder 2">
            <a:extLst>
              <a:ext uri="{FF2B5EF4-FFF2-40B4-BE49-F238E27FC236}">
                <a16:creationId xmlns:a16="http://schemas.microsoft.com/office/drawing/2014/main" id="{F204AFD2-303D-4B48-AA3E-C96B74D8127A}"/>
              </a:ext>
            </a:extLst>
          </p:cNvPr>
          <p:cNvSpPr>
            <a:spLocks noGrp="1"/>
          </p:cNvSpPr>
          <p:nvPr>
            <p:ph type="body" sz="quarter" idx="32"/>
          </p:nvPr>
        </p:nvSpPr>
        <p:spPr/>
        <p:txBody>
          <a:bodyPr rtlCol="0"/>
          <a:lstStyle/>
          <a:p>
            <a:pPr rtl="0"/>
            <a:r>
              <a:rPr lang="en-GB" dirty="0"/>
              <a:t>A researcher should always think of ethical issues that may arise (McLeod et al., 2016).</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p:txBody>
          <a:bodyPr rtlCol="0"/>
          <a:lstStyle/>
          <a:p>
            <a:pPr rtl="0"/>
            <a:fld id="{19B51A1E-902D-48AF-9020-955120F399B6}" type="slidenum">
              <a:rPr lang="en-GB" smtClean="0"/>
              <a:pPr rtl="0"/>
              <a:t>8</a:t>
            </a:fld>
            <a:endParaRPr lang="en-GB"/>
          </a:p>
        </p:txBody>
      </p:sp>
      <p:sp>
        <p:nvSpPr>
          <p:cNvPr id="5" name="Rectangle 4">
            <a:extLst>
              <a:ext uri="{FF2B5EF4-FFF2-40B4-BE49-F238E27FC236}">
                <a16:creationId xmlns:a16="http://schemas.microsoft.com/office/drawing/2014/main" id="{9CF6A473-ABEE-B250-42A8-4AFDD916736F}"/>
              </a:ext>
            </a:extLst>
          </p:cNvPr>
          <p:cNvSpPr/>
          <p:nvPr/>
        </p:nvSpPr>
        <p:spPr>
          <a:xfrm>
            <a:off x="9765102" y="6371351"/>
            <a:ext cx="2006211"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9BE59049-C539-D6C2-21AA-9472480F8C34}"/>
              </a:ext>
            </a:extLst>
          </p:cNvPr>
          <p:cNvSpPr txBox="1"/>
          <p:nvPr/>
        </p:nvSpPr>
        <p:spPr>
          <a:xfrm>
            <a:off x="345534" y="1379004"/>
            <a:ext cx="11339513" cy="2339102"/>
          </a:xfrm>
          <a:prstGeom prst="rect">
            <a:avLst/>
          </a:prstGeom>
          <a:noFill/>
        </p:spPr>
        <p:txBody>
          <a:bodyPr wrap="square" rtlCol="0">
            <a:spAutoFit/>
          </a:bodyPr>
          <a:lstStyle/>
          <a:p>
            <a:r>
              <a:rPr lang="en-GB" sz="2000" b="1" dirty="0"/>
              <a:t>Which issues can arise during data collection?</a:t>
            </a:r>
            <a:br>
              <a:rPr lang="en-GB" b="1" dirty="0"/>
            </a:br>
            <a:endParaRPr lang="en-GB" dirty="0"/>
          </a:p>
          <a:p>
            <a:pPr marL="285750" indent="-285750">
              <a:buFont typeface="Arial" panose="020B0604020202020204" pitchFamily="34" charset="0"/>
              <a:buChar char="•"/>
            </a:pPr>
            <a:r>
              <a:rPr lang="en-GB" dirty="0"/>
              <a:t>There could be a breach of personal information i.e. names, DOB’s, addresses etc</a:t>
            </a:r>
          </a:p>
          <a:p>
            <a:pPr marL="285750" indent="-285750">
              <a:buFont typeface="Arial" panose="020B0604020202020204" pitchFamily="34" charset="0"/>
              <a:buChar char="•"/>
            </a:pPr>
            <a:r>
              <a:rPr lang="en-GB" dirty="0"/>
              <a:t>People may change their mind regarding participation</a:t>
            </a:r>
          </a:p>
          <a:p>
            <a:pPr marL="285750" indent="-285750">
              <a:buFont typeface="Arial" panose="020B0604020202020204" pitchFamily="34" charset="0"/>
              <a:buChar char="•"/>
            </a:pPr>
            <a:r>
              <a:rPr lang="en-GB" dirty="0"/>
              <a:t>Incomplete data (unanswered questions/inaccurate analysis stats)</a:t>
            </a:r>
          </a:p>
          <a:p>
            <a:pPr marL="285750" indent="-285750">
              <a:buFont typeface="Arial" panose="020B0604020202020204" pitchFamily="34" charset="0"/>
              <a:buChar char="•"/>
            </a:pPr>
            <a:r>
              <a:rPr lang="en-GB" dirty="0"/>
              <a:t>Discriminative Issues</a:t>
            </a:r>
            <a:br>
              <a:rPr lang="en-GB" dirty="0"/>
            </a:br>
            <a:endParaRPr lang="en-GB" dirty="0"/>
          </a:p>
          <a:p>
            <a:endParaRPr lang="en-GB" b="1" dirty="0"/>
          </a:p>
        </p:txBody>
      </p:sp>
      <p:sp>
        <p:nvSpPr>
          <p:cNvPr id="8" name="TextBox 7">
            <a:extLst>
              <a:ext uri="{FF2B5EF4-FFF2-40B4-BE49-F238E27FC236}">
                <a16:creationId xmlns:a16="http://schemas.microsoft.com/office/drawing/2014/main" id="{3CA1551E-9806-F517-D2EA-49AB3BD584DB}"/>
              </a:ext>
            </a:extLst>
          </p:cNvPr>
          <p:cNvSpPr txBox="1"/>
          <p:nvPr/>
        </p:nvSpPr>
        <p:spPr>
          <a:xfrm>
            <a:off x="497645" y="3451946"/>
            <a:ext cx="11262355" cy="2616101"/>
          </a:xfrm>
          <a:prstGeom prst="rect">
            <a:avLst/>
          </a:prstGeom>
          <a:noFill/>
        </p:spPr>
        <p:txBody>
          <a:bodyPr wrap="square" rtlCol="0">
            <a:spAutoFit/>
          </a:bodyPr>
          <a:lstStyle/>
          <a:p>
            <a:r>
              <a:rPr lang="en-GB" sz="2000" b="1" dirty="0"/>
              <a:t>What can we do solve these issues?</a:t>
            </a:r>
          </a:p>
          <a:p>
            <a:endParaRPr lang="en-GB" b="1" dirty="0"/>
          </a:p>
          <a:p>
            <a:pPr marL="285750" indent="-285750">
              <a:buFont typeface="Arial" panose="020B0604020202020204" pitchFamily="34" charset="0"/>
              <a:buChar char="•"/>
            </a:pPr>
            <a:r>
              <a:rPr lang="en-GB" dirty="0"/>
              <a:t>Complete consent forms (with rights to change their mind)</a:t>
            </a:r>
          </a:p>
          <a:p>
            <a:pPr marL="285750" indent="-285750">
              <a:buFont typeface="Arial" panose="020B0604020202020204" pitchFamily="34" charset="0"/>
              <a:buChar char="•"/>
            </a:pPr>
            <a:r>
              <a:rPr lang="en-GB" dirty="0"/>
              <a:t>Store data collated on secure laptops, USB’s</a:t>
            </a:r>
          </a:p>
          <a:p>
            <a:pPr marL="285750" indent="-285750">
              <a:buFont typeface="Arial" panose="020B0604020202020204" pitchFamily="34" charset="0"/>
              <a:buChar char="•"/>
            </a:pPr>
            <a:r>
              <a:rPr lang="en-GB" dirty="0"/>
              <a:t>Ensure data deletion after use</a:t>
            </a:r>
          </a:p>
          <a:p>
            <a:pPr marL="285750" indent="-285750">
              <a:buFont typeface="Arial" panose="020B0604020202020204" pitchFamily="34" charset="0"/>
              <a:buChar char="•"/>
            </a:pPr>
            <a:r>
              <a:rPr lang="en-GB" dirty="0"/>
              <a:t>Coding data such as names, locations etc </a:t>
            </a:r>
          </a:p>
          <a:p>
            <a:pPr marL="285750" indent="-285750">
              <a:buFont typeface="Arial" panose="020B0604020202020204" pitchFamily="34" charset="0"/>
              <a:buChar char="•"/>
            </a:pPr>
            <a:r>
              <a:rPr lang="en-GB" dirty="0"/>
              <a:t>Ensuring data collated bares no focus on sex, race and religion</a:t>
            </a:r>
            <a:br>
              <a:rPr lang="en-GB" b="1" dirty="0"/>
            </a:br>
            <a:br>
              <a:rPr lang="en-GB" b="1" dirty="0"/>
            </a:br>
            <a:endParaRPr lang="en-GB" b="1" dirty="0"/>
          </a:p>
        </p:txBody>
      </p:sp>
    </p:spTree>
    <p:extLst>
      <p:ext uri="{BB962C8B-B14F-4D97-AF65-F5344CB8AC3E}">
        <p14:creationId xmlns:p14="http://schemas.microsoft.com/office/powerpoint/2010/main" val="4116789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l="7" r="7"/>
          <a:stretch>
            <a:fillRect/>
          </a:stretch>
        </p:blipFill>
        <p:spPr>
          <a:xfrm>
            <a:off x="0" y="0"/>
            <a:ext cx="7315200" cy="6804025"/>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7185804" y="2030"/>
            <a:ext cx="5006196" cy="803609"/>
          </a:xfrm>
        </p:spPr>
        <p:txBody>
          <a:bodyPr rtlCol="0"/>
          <a:lstStyle/>
          <a:p>
            <a:pPr rtl="0"/>
            <a:r>
              <a:rPr lang="en-GB" sz="4000" b="0" dirty="0">
                <a:latin typeface="Arial Black" panose="020B0A04020102020204" pitchFamily="34" charset="0"/>
                <a:cs typeface="Arial" panose="020B0604020202020204" pitchFamily="34" charset="0"/>
              </a:rPr>
              <a:t>Recommendations</a:t>
            </a: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a:xfrm>
            <a:off x="7787331" y="-619318"/>
            <a:ext cx="3863526" cy="4825440"/>
          </a:xfrm>
          <a:noFill/>
        </p:spPr>
        <p:txBody>
          <a:bodyPr rtlCol="0"/>
          <a:lstStyle/>
          <a:p>
            <a:pPr marL="285750" indent="-285750" algn="l" rtl="0">
              <a:buFont typeface="Arial" panose="020B0604020202020204" pitchFamily="34" charset="0"/>
              <a:buChar char="•"/>
            </a:pPr>
            <a:r>
              <a:rPr lang="en-GB" sz="1400" dirty="0">
                <a:solidFill>
                  <a:schemeClr val="tx1"/>
                </a:solidFill>
              </a:rPr>
              <a:t>ICT support to adult returning students who are not comfortable with using technology</a:t>
            </a:r>
          </a:p>
          <a:p>
            <a:pPr marL="285750" indent="-285750" algn="l" rtl="0">
              <a:buFont typeface="Arial" panose="020B0604020202020204" pitchFamily="34" charset="0"/>
              <a:buChar char="•"/>
            </a:pPr>
            <a:r>
              <a:rPr lang="en-GB" sz="1400" dirty="0">
                <a:solidFill>
                  <a:schemeClr val="tx1"/>
                </a:solidFill>
              </a:rPr>
              <a:t>Better laptops </a:t>
            </a:r>
          </a:p>
          <a:p>
            <a:pPr marL="285750" indent="-285750" algn="l" rtl="0">
              <a:buFont typeface="Arial" panose="020B0604020202020204" pitchFamily="34" charset="0"/>
              <a:buChar char="•"/>
            </a:pPr>
            <a:r>
              <a:rPr lang="en-GB" sz="1400" dirty="0">
                <a:solidFill>
                  <a:schemeClr val="tx1"/>
                </a:solidFill>
              </a:rPr>
              <a:t>Better facilities  </a:t>
            </a:r>
          </a:p>
          <a:p>
            <a:pPr marL="285750" indent="-285750" algn="l" rtl="0">
              <a:buFont typeface="Arial" panose="020B0604020202020204" pitchFamily="34" charset="0"/>
              <a:buChar char="•"/>
            </a:pPr>
            <a:r>
              <a:rPr lang="en-GB" sz="1400" dirty="0">
                <a:solidFill>
                  <a:schemeClr val="tx1"/>
                </a:solidFill>
              </a:rPr>
              <a:t>Support for those with language barrier’s </a:t>
            </a:r>
          </a:p>
          <a:p>
            <a:pPr marL="285750" indent="-285750" algn="l" rtl="0">
              <a:buFont typeface="Arial" panose="020B0604020202020204" pitchFamily="34" charset="0"/>
              <a:buChar char="•"/>
            </a:pPr>
            <a:endParaRPr lang="en-GB" sz="1400" dirty="0">
              <a:solidFill>
                <a:schemeClr val="tx1"/>
              </a:solidFill>
            </a:endParaRP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p:txBody>
          <a:bodyPr rtlCol="0"/>
          <a:lstStyle/>
          <a:p>
            <a:pPr rtl="0"/>
            <a:fld id="{19B51A1E-902D-48AF-9020-955120F399B6}" type="slidenum">
              <a:rPr lang="en-GB" smtClean="0"/>
              <a:pPr rtl="0"/>
              <a:t>9</a:t>
            </a:fld>
            <a:endParaRPr lang="en-GB"/>
          </a:p>
        </p:txBody>
      </p:sp>
      <p:sp>
        <p:nvSpPr>
          <p:cNvPr id="2" name="Rectangle 1">
            <a:extLst>
              <a:ext uri="{FF2B5EF4-FFF2-40B4-BE49-F238E27FC236}">
                <a16:creationId xmlns:a16="http://schemas.microsoft.com/office/drawing/2014/main" id="{4E2B6159-F561-DA22-B147-69DF58D2FE2D}"/>
              </a:ext>
            </a:extLst>
          </p:cNvPr>
          <p:cNvSpPr/>
          <p:nvPr/>
        </p:nvSpPr>
        <p:spPr>
          <a:xfrm>
            <a:off x="9780102" y="6371351"/>
            <a:ext cx="1979898"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1F2E1951-6F90-6112-C7ED-230D740691EE}"/>
              </a:ext>
            </a:extLst>
          </p:cNvPr>
          <p:cNvSpPr txBox="1"/>
          <p:nvPr/>
        </p:nvSpPr>
        <p:spPr>
          <a:xfrm>
            <a:off x="1862799" y="6549435"/>
            <a:ext cx="4900310" cy="253916"/>
          </a:xfrm>
          <a:prstGeom prst="rect">
            <a:avLst/>
          </a:prstGeom>
          <a:noFill/>
        </p:spPr>
        <p:txBody>
          <a:bodyPr wrap="square" rtlCol="0">
            <a:spAutoFit/>
          </a:bodyPr>
          <a:lstStyle/>
          <a:p>
            <a:r>
              <a:rPr lang="en-GB" sz="1050" dirty="0"/>
              <a:t>Source: Microsoft PowerPoint, Pre-set theme image 2023</a:t>
            </a:r>
          </a:p>
        </p:txBody>
      </p:sp>
      <p:sp>
        <p:nvSpPr>
          <p:cNvPr id="20" name="Rectangle 19">
            <a:extLst>
              <a:ext uri="{FF2B5EF4-FFF2-40B4-BE49-F238E27FC236}">
                <a16:creationId xmlns:a16="http://schemas.microsoft.com/office/drawing/2014/main" id="{2FF9580D-4F16-8446-3582-ED65B102D019}"/>
              </a:ext>
            </a:extLst>
          </p:cNvPr>
          <p:cNvSpPr/>
          <p:nvPr/>
        </p:nvSpPr>
        <p:spPr>
          <a:xfrm>
            <a:off x="7200804" y="2783826"/>
            <a:ext cx="5006196" cy="7442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3EA9B8F1-E607-A1A2-F4ED-212CA941E169}"/>
              </a:ext>
            </a:extLst>
          </p:cNvPr>
          <p:cNvSpPr txBox="1"/>
          <p:nvPr/>
        </p:nvSpPr>
        <p:spPr>
          <a:xfrm>
            <a:off x="7200804" y="2783826"/>
            <a:ext cx="5006196" cy="707886"/>
          </a:xfrm>
          <a:prstGeom prst="rect">
            <a:avLst/>
          </a:prstGeom>
          <a:solidFill>
            <a:schemeClr val="bg1"/>
          </a:solidFill>
        </p:spPr>
        <p:txBody>
          <a:bodyPr wrap="square" rtlCol="0">
            <a:spAutoFit/>
          </a:bodyPr>
          <a:lstStyle/>
          <a:p>
            <a:pPr algn="ctr"/>
            <a:r>
              <a:rPr lang="en-GB" sz="4000" dirty="0">
                <a:solidFill>
                  <a:schemeClr val="tx1">
                    <a:lumMod val="75000"/>
                    <a:lumOff val="25000"/>
                  </a:schemeClr>
                </a:solidFill>
                <a:latin typeface="Arial Black" panose="020B0A04020102020204" pitchFamily="34" charset="0"/>
              </a:rPr>
              <a:t>Conclusion</a:t>
            </a:r>
          </a:p>
        </p:txBody>
      </p:sp>
      <p:sp>
        <p:nvSpPr>
          <p:cNvPr id="22" name="TextBox 21">
            <a:extLst>
              <a:ext uri="{FF2B5EF4-FFF2-40B4-BE49-F238E27FC236}">
                <a16:creationId xmlns:a16="http://schemas.microsoft.com/office/drawing/2014/main" id="{BEDBBAB7-6A80-F752-E706-624E972C8968}"/>
              </a:ext>
            </a:extLst>
          </p:cNvPr>
          <p:cNvSpPr txBox="1"/>
          <p:nvPr/>
        </p:nvSpPr>
        <p:spPr>
          <a:xfrm>
            <a:off x="7643003" y="4084904"/>
            <a:ext cx="4477110" cy="1384995"/>
          </a:xfrm>
          <a:prstGeom prst="rect">
            <a:avLst/>
          </a:prstGeom>
          <a:noFill/>
        </p:spPr>
        <p:txBody>
          <a:bodyPr wrap="square" rtlCol="0">
            <a:spAutoFit/>
          </a:bodyPr>
          <a:lstStyle/>
          <a:p>
            <a:r>
              <a:rPr lang="en-GB" sz="1200" dirty="0"/>
              <a:t>In this presentation we have aimed to clarify the key skills which are most important to students at USTWD. We have gone into depth on how digital skills and tools can be used to achieve this. </a:t>
            </a:r>
            <a:br>
              <a:rPr lang="en-GB" sz="1200" dirty="0"/>
            </a:br>
            <a:br>
              <a:rPr lang="en-GB" sz="1200" dirty="0"/>
            </a:br>
            <a:r>
              <a:rPr lang="en-GB" sz="1200" dirty="0"/>
              <a:t>We have highlighted 3 digital tools which we feel play a vital role in the skills and  methods that can be implemented by students at UWTSD in order to obtain the data required.</a:t>
            </a:r>
          </a:p>
        </p:txBody>
      </p:sp>
    </p:spTree>
    <p:extLst>
      <p:ext uri="{BB962C8B-B14F-4D97-AF65-F5344CB8AC3E}">
        <p14:creationId xmlns:p14="http://schemas.microsoft.com/office/powerpoint/2010/main" val="4153678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descr="How to use this template&#10;">
            <a:extLst>
              <a:ext uri="{FF2B5EF4-FFF2-40B4-BE49-F238E27FC236}">
                <a16:creationId xmlns:a16="http://schemas.microsoft.com/office/drawing/2014/main" id="{AF827C88-045E-4F68-9447-36B04E5AF96E}"/>
              </a:ext>
            </a:extLst>
          </p:cNvPr>
          <p:cNvGrpSpPr/>
          <p:nvPr/>
        </p:nvGrpSpPr>
        <p:grpSpPr>
          <a:xfrm>
            <a:off x="216000" y="549577"/>
            <a:ext cx="5057989" cy="5211871"/>
            <a:chOff x="1341135" y="527364"/>
            <a:chExt cx="3002130" cy="3124307"/>
          </a:xfrm>
        </p:grpSpPr>
        <p:sp>
          <p:nvSpPr>
            <p:cNvPr id="37" name="Oval 36" title="Circle background graphics">
              <a:extLst>
                <a:ext uri="{FF2B5EF4-FFF2-40B4-BE49-F238E27FC236}">
                  <a16:creationId xmlns:a16="http://schemas.microsoft.com/office/drawing/2014/main" id="{C51FBE48-2848-4EC5-89D6-C5C86C105FD1}"/>
                </a:ext>
              </a:extLst>
            </p:cNvPr>
            <p:cNvSpPr/>
            <p:nvPr/>
          </p:nvSpPr>
          <p:spPr>
            <a:xfrm>
              <a:off x="1341135" y="855254"/>
              <a:ext cx="2796417" cy="279641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lnSpc>
                  <a:spcPts val="3000"/>
                </a:lnSpc>
              </a:pPr>
              <a:r>
                <a:rPr lang="en-GB" sz="4300" b="1" dirty="0"/>
                <a:t>Reference List</a:t>
              </a:r>
            </a:p>
          </p:txBody>
        </p:sp>
        <p:sp>
          <p:nvSpPr>
            <p:cNvPr id="40" name="Oval 39" title="Circle background graphics">
              <a:extLst>
                <a:ext uri="{FF2B5EF4-FFF2-40B4-BE49-F238E27FC236}">
                  <a16:creationId xmlns:a16="http://schemas.microsoft.com/office/drawing/2014/main" id="{DDBE5AE1-0732-46F6-A796-4251201817EE}"/>
                </a:ext>
              </a:extLst>
            </p:cNvPr>
            <p:cNvSpPr/>
            <p:nvPr/>
          </p:nvSpPr>
          <p:spPr>
            <a:xfrm>
              <a:off x="3125525" y="527364"/>
              <a:ext cx="1217740" cy="121774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1" name="Oval 40" title="Circle background graphics">
              <a:extLst>
                <a:ext uri="{FF2B5EF4-FFF2-40B4-BE49-F238E27FC236}">
                  <a16:creationId xmlns:a16="http://schemas.microsoft.com/office/drawing/2014/main" id="{4571EFCA-4D6B-4975-BCE3-09C7F433B4DA}"/>
                </a:ext>
              </a:extLst>
            </p:cNvPr>
            <p:cNvSpPr/>
            <p:nvPr/>
          </p:nvSpPr>
          <p:spPr>
            <a:xfrm>
              <a:off x="1537865" y="3001655"/>
              <a:ext cx="360000" cy="360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8" name="Title 2">
              <a:extLst>
                <a:ext uri="{FF2B5EF4-FFF2-40B4-BE49-F238E27FC236}">
                  <a16:creationId xmlns:a16="http://schemas.microsoft.com/office/drawing/2014/main" id="{E3AEFCE0-0A87-4B19-ABDE-39B6D794A7ED}"/>
                </a:ext>
              </a:extLst>
            </p:cNvPr>
            <p:cNvSpPr txBox="1">
              <a:spLocks/>
            </p:cNvSpPr>
            <p:nvPr/>
          </p:nvSpPr>
          <p:spPr>
            <a:xfrm>
              <a:off x="3133073" y="654208"/>
              <a:ext cx="1188691" cy="1186824"/>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3200" kern="1200" spc="-150">
                  <a:solidFill>
                    <a:schemeClr val="tx1">
                      <a:lumMod val="75000"/>
                      <a:lumOff val="25000"/>
                    </a:schemeClr>
                  </a:solidFill>
                  <a:latin typeface="+mj-lt"/>
                  <a:ea typeface="+mj-ea"/>
                  <a:cs typeface="+mj-cs"/>
                </a:defRPr>
              </a:lvl1pPr>
            </a:lstStyle>
            <a:p>
              <a:pPr algn="ctr" rtl="0"/>
              <a:r>
                <a:rPr lang="en-GB" sz="7200" b="1">
                  <a:solidFill>
                    <a:schemeClr val="bg1"/>
                  </a:solidFill>
                  <a:latin typeface="Times New Roman" panose="02020603050405020304" pitchFamily="18" charset="0"/>
                  <a:cs typeface="Times New Roman" panose="02020603050405020304" pitchFamily="18" charset="0"/>
                </a:rPr>
                <a:t>?</a:t>
              </a:r>
            </a:p>
          </p:txBody>
        </p:sp>
      </p:grpSp>
      <p:sp>
        <p:nvSpPr>
          <p:cNvPr id="6" name="Rectangle 5" descr="Instructions Background Box">
            <a:extLst>
              <a:ext uri="{FF2B5EF4-FFF2-40B4-BE49-F238E27FC236}">
                <a16:creationId xmlns:a16="http://schemas.microsoft.com/office/drawing/2014/main" id="{20779E53-6FBF-49D4-B71F-9C4591CB06D5}"/>
              </a:ext>
            </a:extLst>
          </p:cNvPr>
          <p:cNvSpPr/>
          <p:nvPr/>
        </p:nvSpPr>
        <p:spPr>
          <a:xfrm>
            <a:off x="5356472" y="54649"/>
            <a:ext cx="6619528" cy="619802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Slide Number Placeholder 1">
            <a:extLst>
              <a:ext uri="{FF2B5EF4-FFF2-40B4-BE49-F238E27FC236}">
                <a16:creationId xmlns:a16="http://schemas.microsoft.com/office/drawing/2014/main" id="{88DC1F28-E3FD-416B-8C76-7556A49440F5}"/>
              </a:ext>
            </a:extLst>
          </p:cNvPr>
          <p:cNvSpPr>
            <a:spLocks noGrp="1"/>
          </p:cNvSpPr>
          <p:nvPr>
            <p:ph type="sldNum" sz="quarter" idx="13"/>
          </p:nvPr>
        </p:nvSpPr>
        <p:spPr/>
        <p:txBody>
          <a:bodyPr rtlCol="0"/>
          <a:lstStyle/>
          <a:p>
            <a:pPr rtl="0"/>
            <a:fld id="{4B73C415-D670-4716-A5EC-CC4D52CA2BAC}" type="slidenum">
              <a:rPr lang="en-GB" smtClean="0"/>
              <a:pPr rtl="0"/>
              <a:t>10</a:t>
            </a:fld>
            <a:endParaRPr lang="en-GB"/>
          </a:p>
        </p:txBody>
      </p:sp>
      <p:sp>
        <p:nvSpPr>
          <p:cNvPr id="4" name="Title 3" hidden="1">
            <a:extLst>
              <a:ext uri="{FF2B5EF4-FFF2-40B4-BE49-F238E27FC236}">
                <a16:creationId xmlns:a16="http://schemas.microsoft.com/office/drawing/2014/main" id="{61A02E3A-E7B4-45B1-9EBC-3DB4D41F565D}"/>
              </a:ext>
            </a:extLst>
          </p:cNvPr>
          <p:cNvSpPr>
            <a:spLocks noGrp="1"/>
          </p:cNvSpPr>
          <p:nvPr>
            <p:ph type="title"/>
          </p:nvPr>
        </p:nvSpPr>
        <p:spPr/>
        <p:txBody>
          <a:bodyPr rtlCol="0"/>
          <a:lstStyle/>
          <a:p>
            <a:pPr rtl="0"/>
            <a:r>
              <a:rPr lang="en-gb"/>
              <a:t>How to customize this template</a:t>
            </a:r>
          </a:p>
        </p:txBody>
      </p:sp>
      <p:sp>
        <p:nvSpPr>
          <p:cNvPr id="3" name="Rectangle 2">
            <a:extLst>
              <a:ext uri="{FF2B5EF4-FFF2-40B4-BE49-F238E27FC236}">
                <a16:creationId xmlns:a16="http://schemas.microsoft.com/office/drawing/2014/main" id="{3CF89753-FE0E-18A4-B484-C1DBD68D4B94}"/>
              </a:ext>
            </a:extLst>
          </p:cNvPr>
          <p:cNvSpPr/>
          <p:nvPr/>
        </p:nvSpPr>
        <p:spPr>
          <a:xfrm>
            <a:off x="9739901" y="6371351"/>
            <a:ext cx="2020099" cy="43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0E40A81-A581-7CFB-1BA8-C0038F11EE5C}"/>
              </a:ext>
            </a:extLst>
          </p:cNvPr>
          <p:cNvSpPr txBox="1"/>
          <p:nvPr/>
        </p:nvSpPr>
        <p:spPr>
          <a:xfrm>
            <a:off x="5589931" y="1419772"/>
            <a:ext cx="6504777" cy="3323987"/>
          </a:xfrm>
          <a:prstGeom prst="rect">
            <a:avLst/>
          </a:prstGeom>
          <a:noFill/>
        </p:spPr>
        <p:txBody>
          <a:bodyPr wrap="square" rtlCol="0">
            <a:spAutoFit/>
          </a:bodyPr>
          <a:lstStyle/>
          <a:p>
            <a:r>
              <a:rPr lang="en-GB" sz="1050" dirty="0"/>
              <a:t>Mishna, F., </a:t>
            </a:r>
            <a:r>
              <a:rPr lang="en-GB" sz="1050" dirty="0" err="1"/>
              <a:t>Fantus</a:t>
            </a:r>
            <a:r>
              <a:rPr lang="en-GB" sz="1050" dirty="0"/>
              <a:t>, S., &amp; McInroy, L. B. (2017). Informal use of information and communication</a:t>
            </a:r>
          </a:p>
          <a:p>
            <a:r>
              <a:rPr lang="en-GB" sz="1050" dirty="0"/>
              <a:t>technology: Adjunct to traditional face-to-face social work practice. Clinical Social Work</a:t>
            </a:r>
          </a:p>
          <a:p>
            <a:r>
              <a:rPr lang="en-GB" sz="1050" dirty="0"/>
              <a:t>Journal, 45(1), 49–55. https://doi.org/10.1007/s10615-016-0576-3</a:t>
            </a:r>
          </a:p>
          <a:p>
            <a:endParaRPr lang="en-GB" sz="1050" dirty="0"/>
          </a:p>
          <a:p>
            <a:r>
              <a:rPr lang="en-GB" sz="1050" dirty="0"/>
              <a:t>De Castro, C. (2016). Acquiring autonomy at school and in work group through information and</a:t>
            </a:r>
          </a:p>
          <a:p>
            <a:r>
              <a:rPr lang="en-GB" sz="1050" dirty="0"/>
              <a:t>communication technologies [Paper presentation]. International technology, education and</a:t>
            </a:r>
          </a:p>
          <a:p>
            <a:r>
              <a:rPr lang="en-GB" sz="1050" dirty="0"/>
              <a:t>development conference (pp. 1359–1363).</a:t>
            </a:r>
            <a:br>
              <a:rPr lang="en-GB" sz="1050" dirty="0"/>
            </a:br>
            <a:br>
              <a:rPr lang="en-GB" sz="1050" dirty="0"/>
            </a:br>
            <a:r>
              <a:rPr lang="en-GB" sz="1050" dirty="0" err="1"/>
              <a:t>Gilster</a:t>
            </a:r>
            <a:r>
              <a:rPr lang="en-GB" sz="1050" dirty="0"/>
              <a:t>, P. (1997). Digital literacy. New York: John Wiley &amp; Sons.</a:t>
            </a:r>
            <a:br>
              <a:rPr lang="en-GB" sz="1050" dirty="0"/>
            </a:br>
            <a:br>
              <a:rPr lang="en-GB" sz="1050" dirty="0"/>
            </a:br>
            <a:r>
              <a:rPr lang="en-GB" sz="1050" b="0" i="0" dirty="0">
                <a:effectLst/>
                <a:latin typeface="Candara" panose="020E0502030303020204" pitchFamily="34" charset="0"/>
              </a:rPr>
              <a:t>McLeod, M. S., Payne, G. T., &amp; Evert, R. E. (2016). Organizational Ethics Research: A Systematic Review of Methods and Analytical Techniques. Journal of Business Ethics,134(3),429–443. </a:t>
            </a:r>
            <a:br>
              <a:rPr lang="en-GB" sz="1050" b="0" i="0" dirty="0">
                <a:effectLst/>
                <a:latin typeface="Candara" panose="020E0502030303020204" pitchFamily="34" charset="0"/>
              </a:rPr>
            </a:br>
            <a:r>
              <a:rPr lang="en-GB" sz="1050" b="0" i="0" dirty="0">
                <a:effectLst/>
                <a:latin typeface="Candara" panose="020E0502030303020204" pitchFamily="34" charset="0"/>
                <a:hlinkClick r:id="rId3"/>
              </a:rPr>
              <a:t>https://doi.org/10.1007/s10551-014-2436-9</a:t>
            </a:r>
            <a:endParaRPr lang="en-GB" sz="1050" b="0" i="0" dirty="0">
              <a:effectLst/>
              <a:latin typeface="Candara" panose="020E0502030303020204" pitchFamily="34" charset="0"/>
            </a:endParaRPr>
          </a:p>
          <a:p>
            <a:endParaRPr lang="en-GB" sz="1050" dirty="0">
              <a:latin typeface="Candara" panose="020E0502030303020204" pitchFamily="34" charset="0"/>
            </a:endParaRPr>
          </a:p>
          <a:p>
            <a:r>
              <a:rPr lang="en-GB" sz="1050" dirty="0"/>
              <a:t>Citations for images</a:t>
            </a:r>
            <a:br>
              <a:rPr lang="en-GB" sz="1050" dirty="0"/>
            </a:br>
            <a:br>
              <a:rPr lang="en-GB" sz="1050" dirty="0"/>
            </a:br>
            <a:r>
              <a:rPr lang="en-GB" sz="1050" dirty="0"/>
              <a:t>Microsoft PowerPoint, Pre-set theme image 2023 use on pages 1, 2,3,4, 7,8,9</a:t>
            </a:r>
          </a:p>
          <a:p>
            <a:endParaRPr lang="en-GB" sz="1050" dirty="0"/>
          </a:p>
          <a:p>
            <a:br>
              <a:rPr lang="en-GB" sz="1050" dirty="0"/>
            </a:br>
            <a:endParaRPr lang="en-GB" sz="1050" dirty="0"/>
          </a:p>
        </p:txBody>
      </p:sp>
    </p:spTree>
    <p:extLst>
      <p:ext uri="{BB962C8B-B14F-4D97-AF65-F5344CB8AC3E}">
        <p14:creationId xmlns:p14="http://schemas.microsoft.com/office/powerpoint/2010/main" val="742591817"/>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702</TotalTime>
  <Words>1513</Words>
  <Application>Microsoft Office PowerPoint</Application>
  <PresentationFormat>Widescreen</PresentationFormat>
  <Paragraphs>138</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Black</vt:lpstr>
      <vt:lpstr>Calibri</vt:lpstr>
      <vt:lpstr>Candara</vt:lpstr>
      <vt:lpstr>Corbel</vt:lpstr>
      <vt:lpstr>Times New Roman</vt:lpstr>
      <vt:lpstr>Office Theme</vt:lpstr>
      <vt:lpstr>Module Title – Digital Skills and Research Methods  Module Code – LCHS4002</vt:lpstr>
      <vt:lpstr>Contents</vt:lpstr>
      <vt:lpstr>Introduction</vt:lpstr>
      <vt:lpstr>Types of Digital Tools</vt:lpstr>
      <vt:lpstr>Research Questions</vt:lpstr>
      <vt:lpstr>Literature Review </vt:lpstr>
      <vt:lpstr>Large image</vt:lpstr>
      <vt:lpstr>Ethical Considerations</vt:lpstr>
      <vt:lpstr>Recommendations</vt:lpstr>
      <vt:lpstr>How to customize this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Digital Skills and Research Methods  Module Code – LCHS4002</dc:title>
  <dc:creator>Tanzeel Khan</dc:creator>
  <cp:lastModifiedBy>Tanzeel Khan</cp:lastModifiedBy>
  <cp:revision>1</cp:revision>
  <dcterms:created xsi:type="dcterms:W3CDTF">2023-02-18T10:22:45Z</dcterms:created>
  <dcterms:modified xsi:type="dcterms:W3CDTF">2023-02-19T19:18:40Z</dcterms:modified>
</cp:coreProperties>
</file>