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9"/>
  </p:notesMasterIdLst>
  <p:sldIdLst>
    <p:sldId id="256" r:id="rId3"/>
    <p:sldId id="261" r:id="rId4"/>
    <p:sldId id="286" r:id="rId5"/>
    <p:sldId id="288" r:id="rId6"/>
    <p:sldId id="289" r:id="rId7"/>
    <p:sldId id="287"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2/4/2026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vanderbiltpoliticalreview.com/12168/us/horseshoe-theory-in-american-politics/" TargetMode="External"/><Relationship Id="rId2" Type="http://schemas.openxmlformats.org/officeDocument/2006/relationships/hyperlink" Target="https://www-cambridge-org.uwtsd.idm.oclc.org/core/services/aop-cambridge-core/content/view/C46411F0228745583D2EB8E91A19D881/S0007123400004221a.pdf/similarities-and-differences-between-left-wing-and-right-wing-radicals.pdf"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Additional Material: An Alternative View of the Political Spectrum</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4FFEF-6125-53C0-4A49-3838B48B2B8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D2583A5-B446-BF94-5E1D-15D55F4B503F}"/>
              </a:ext>
            </a:extLst>
          </p:cNvPr>
          <p:cNvSpPr>
            <a:spLocks noGrp="1"/>
          </p:cNvSpPr>
          <p:nvPr>
            <p:ph type="title"/>
          </p:nvPr>
        </p:nvSpPr>
        <p:spPr>
          <a:xfrm>
            <a:off x="628650" y="264541"/>
            <a:ext cx="7886700" cy="439547"/>
          </a:xfrm>
        </p:spPr>
        <p:txBody>
          <a:bodyPr>
            <a:noAutofit/>
          </a:bodyPr>
          <a:lstStyle/>
          <a:p>
            <a:pPr algn="ctr"/>
            <a:r>
              <a:rPr lang="en-GB" sz="3200" b="1" dirty="0"/>
              <a:t>An Alternative View of the Political ‘Spectrum’</a:t>
            </a:r>
          </a:p>
        </p:txBody>
      </p:sp>
      <p:sp>
        <p:nvSpPr>
          <p:cNvPr id="7" name="TextBox 6">
            <a:extLst>
              <a:ext uri="{FF2B5EF4-FFF2-40B4-BE49-F238E27FC236}">
                <a16:creationId xmlns:a16="http://schemas.microsoft.com/office/drawing/2014/main" id="{D354A484-8AC1-16BA-C044-898265105BEF}"/>
              </a:ext>
            </a:extLst>
          </p:cNvPr>
          <p:cNvSpPr txBox="1"/>
          <p:nvPr/>
        </p:nvSpPr>
        <p:spPr>
          <a:xfrm>
            <a:off x="192024" y="832104"/>
            <a:ext cx="8842248" cy="449353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dirty="0"/>
              <a:t>It has been argued that the political spectrum can be seen as an almost complete circle or a ‘horseshoe’ (Faye, 1996)</a:t>
            </a:r>
          </a:p>
          <a:p>
            <a:pPr marL="342900" indent="-342900">
              <a:spcBef>
                <a:spcPts val="600"/>
              </a:spcBef>
              <a:spcAft>
                <a:spcPts val="600"/>
              </a:spcAft>
              <a:buFont typeface="Arial" panose="020B0604020202020204" pitchFamily="34" charset="0"/>
              <a:buChar char="•"/>
            </a:pPr>
            <a:r>
              <a:rPr lang="en-GB" dirty="0"/>
              <a:t>He argues that the far left and far right, despite appearing ideologically opposite, are closer to each other in practice than either is to the political centre. </a:t>
            </a:r>
          </a:p>
          <a:p>
            <a:pPr marL="342900" indent="-342900">
              <a:spcBef>
                <a:spcPts val="600"/>
              </a:spcBef>
              <a:spcAft>
                <a:spcPts val="600"/>
              </a:spcAft>
              <a:buFont typeface="Arial" panose="020B0604020202020204" pitchFamily="34" charset="0"/>
              <a:buChar char="•"/>
            </a:pPr>
            <a:r>
              <a:rPr lang="en-GB" dirty="0"/>
              <a:t>The historical examples of Nazi Germany and Stalinist USSR—though ideologically distinct—exhibited similar authoritarian and anti‑democratic tendencies. </a:t>
            </a:r>
          </a:p>
          <a:p>
            <a:pPr marL="342900" indent="-342900">
              <a:spcBef>
                <a:spcPts val="600"/>
              </a:spcBef>
              <a:spcAft>
                <a:spcPts val="600"/>
              </a:spcAft>
              <a:buFont typeface="Arial" panose="020B0604020202020204" pitchFamily="34" charset="0"/>
              <a:buChar char="•"/>
            </a:pPr>
            <a:r>
              <a:rPr lang="en-GB" dirty="0"/>
              <a:t>The metaphor suggests that, as political movements move toward extremes, they often appear similar in their: </a:t>
            </a:r>
          </a:p>
          <a:p>
            <a:pPr marL="800100" lvl="1" indent="-342900">
              <a:spcBef>
                <a:spcPts val="600"/>
              </a:spcBef>
              <a:spcAft>
                <a:spcPts val="600"/>
              </a:spcAft>
              <a:buFont typeface="Arial" panose="020B0604020202020204" pitchFamily="34" charset="0"/>
              <a:buChar char="•"/>
            </a:pPr>
            <a:r>
              <a:rPr lang="en-GB"/>
              <a:t>use of authoritarian </a:t>
            </a:r>
            <a:r>
              <a:rPr lang="en-GB" dirty="0"/>
              <a:t>methods; </a:t>
            </a:r>
          </a:p>
          <a:p>
            <a:pPr marL="800100" lvl="1" indent="-342900">
              <a:spcBef>
                <a:spcPts val="600"/>
              </a:spcBef>
              <a:spcAft>
                <a:spcPts val="600"/>
              </a:spcAft>
              <a:buFont typeface="Arial" panose="020B0604020202020204" pitchFamily="34" charset="0"/>
              <a:buChar char="•"/>
            </a:pPr>
            <a:r>
              <a:rPr lang="en-GB" dirty="0"/>
              <a:t>intolerance of dissent; </a:t>
            </a:r>
          </a:p>
          <a:p>
            <a:pPr marL="800100" lvl="1" indent="-342900">
              <a:spcBef>
                <a:spcPts val="600"/>
              </a:spcBef>
              <a:spcAft>
                <a:spcPts val="600"/>
              </a:spcAft>
              <a:buFont typeface="Arial" panose="020B0604020202020204" pitchFamily="34" charset="0"/>
              <a:buChar char="•"/>
            </a:pPr>
            <a:r>
              <a:rPr lang="en-GB" dirty="0"/>
              <a:t>simplified “us vs. them” world views and;</a:t>
            </a:r>
          </a:p>
          <a:p>
            <a:pPr marL="800100" lvl="1" indent="-342900">
              <a:spcBef>
                <a:spcPts val="600"/>
              </a:spcBef>
              <a:spcAft>
                <a:spcPts val="600"/>
              </a:spcAft>
              <a:buFont typeface="Arial" panose="020B0604020202020204" pitchFamily="34" charset="0"/>
              <a:buChar char="•"/>
            </a:pPr>
            <a:r>
              <a:rPr lang="en-GB" dirty="0"/>
              <a:t>distrust of institutions, elites, or democratic norms</a:t>
            </a:r>
          </a:p>
        </p:txBody>
      </p:sp>
    </p:spTree>
    <p:extLst>
      <p:ext uri="{BB962C8B-B14F-4D97-AF65-F5344CB8AC3E}">
        <p14:creationId xmlns:p14="http://schemas.microsoft.com/office/powerpoint/2010/main" val="2077928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4383402F-6BD4-9F31-6097-6C94DD77AFE8}"/>
              </a:ext>
            </a:extLst>
          </p:cNvPr>
          <p:cNvSpPr txBox="1">
            <a:spLocks/>
          </p:cNvSpPr>
          <p:nvPr/>
        </p:nvSpPr>
        <p:spPr>
          <a:xfrm>
            <a:off x="109728" y="136525"/>
            <a:ext cx="8924544" cy="4395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t>Faye’s ‘Horseshoe’ Theory: A Contemporary Illustration</a:t>
            </a:r>
          </a:p>
        </p:txBody>
      </p:sp>
      <p:sp>
        <p:nvSpPr>
          <p:cNvPr id="4" name="Block Arc 3">
            <a:extLst>
              <a:ext uri="{FF2B5EF4-FFF2-40B4-BE49-F238E27FC236}">
                <a16:creationId xmlns:a16="http://schemas.microsoft.com/office/drawing/2014/main" id="{99DA32B5-3FE2-9E19-486D-55889B9F3244}"/>
              </a:ext>
            </a:extLst>
          </p:cNvPr>
          <p:cNvSpPr/>
          <p:nvPr/>
        </p:nvSpPr>
        <p:spPr>
          <a:xfrm rot="10800000">
            <a:off x="2615184" y="1097280"/>
            <a:ext cx="3767328" cy="3931920"/>
          </a:xfrm>
          <a:prstGeom prst="blockArc">
            <a:avLst>
              <a:gd name="adj1" fmla="val 6846675"/>
              <a:gd name="adj2" fmla="val 3638060"/>
              <a:gd name="adj3" fmla="val 522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864E12A1-FE7A-8ACC-A1D8-8BE6D38C994C}"/>
              </a:ext>
            </a:extLst>
          </p:cNvPr>
          <p:cNvSpPr txBox="1"/>
          <p:nvPr/>
        </p:nvSpPr>
        <p:spPr>
          <a:xfrm>
            <a:off x="5715000" y="1097280"/>
            <a:ext cx="3218688" cy="646331"/>
          </a:xfrm>
          <a:prstGeom prst="rect">
            <a:avLst/>
          </a:prstGeom>
          <a:noFill/>
        </p:spPr>
        <p:txBody>
          <a:bodyPr wrap="square" rtlCol="0">
            <a:spAutoFit/>
          </a:bodyPr>
          <a:lstStyle/>
          <a:p>
            <a:pPr algn="ctr"/>
            <a:r>
              <a:rPr lang="en-GB" dirty="0"/>
              <a:t>Right Wing Authoritarian</a:t>
            </a:r>
          </a:p>
          <a:p>
            <a:pPr algn="ctr"/>
            <a:r>
              <a:rPr lang="en-GB" dirty="0"/>
              <a:t>e.g. Putin’s Russia</a:t>
            </a:r>
          </a:p>
        </p:txBody>
      </p:sp>
      <p:sp>
        <p:nvSpPr>
          <p:cNvPr id="6" name="TextBox 5">
            <a:extLst>
              <a:ext uri="{FF2B5EF4-FFF2-40B4-BE49-F238E27FC236}">
                <a16:creationId xmlns:a16="http://schemas.microsoft.com/office/drawing/2014/main" id="{2B314489-5FE2-7BDD-EF4B-1445FD9FC6BC}"/>
              </a:ext>
            </a:extLst>
          </p:cNvPr>
          <p:cNvSpPr txBox="1"/>
          <p:nvPr/>
        </p:nvSpPr>
        <p:spPr>
          <a:xfrm>
            <a:off x="210313" y="1097279"/>
            <a:ext cx="3218688" cy="646331"/>
          </a:xfrm>
          <a:prstGeom prst="rect">
            <a:avLst/>
          </a:prstGeom>
          <a:noFill/>
        </p:spPr>
        <p:txBody>
          <a:bodyPr wrap="square" rtlCol="0">
            <a:spAutoFit/>
          </a:bodyPr>
          <a:lstStyle/>
          <a:p>
            <a:pPr algn="ctr"/>
            <a:r>
              <a:rPr lang="en-GB" dirty="0"/>
              <a:t>Left Wing Authoritarian</a:t>
            </a:r>
          </a:p>
          <a:p>
            <a:pPr algn="ctr"/>
            <a:r>
              <a:rPr lang="en-GB" dirty="0"/>
              <a:t>e.g. China</a:t>
            </a:r>
          </a:p>
        </p:txBody>
      </p:sp>
      <p:sp>
        <p:nvSpPr>
          <p:cNvPr id="7" name="TextBox 6">
            <a:extLst>
              <a:ext uri="{FF2B5EF4-FFF2-40B4-BE49-F238E27FC236}">
                <a16:creationId xmlns:a16="http://schemas.microsoft.com/office/drawing/2014/main" id="{6E4590EC-B448-7152-3A01-1F8D8B986DE9}"/>
              </a:ext>
            </a:extLst>
          </p:cNvPr>
          <p:cNvSpPr txBox="1"/>
          <p:nvPr/>
        </p:nvSpPr>
        <p:spPr>
          <a:xfrm>
            <a:off x="-141733" y="3590543"/>
            <a:ext cx="3218688" cy="923330"/>
          </a:xfrm>
          <a:prstGeom prst="rect">
            <a:avLst/>
          </a:prstGeom>
          <a:noFill/>
        </p:spPr>
        <p:txBody>
          <a:bodyPr wrap="square" rtlCol="0">
            <a:spAutoFit/>
          </a:bodyPr>
          <a:lstStyle/>
          <a:p>
            <a:pPr algn="ctr"/>
            <a:r>
              <a:rPr lang="en-GB" dirty="0"/>
              <a:t>Centre Left Democratic</a:t>
            </a:r>
          </a:p>
          <a:p>
            <a:pPr algn="ctr"/>
            <a:r>
              <a:rPr lang="en-GB" dirty="0"/>
              <a:t>e.g. Australia’ Labour Government</a:t>
            </a:r>
          </a:p>
        </p:txBody>
      </p:sp>
      <p:sp>
        <p:nvSpPr>
          <p:cNvPr id="8" name="TextBox 7">
            <a:extLst>
              <a:ext uri="{FF2B5EF4-FFF2-40B4-BE49-F238E27FC236}">
                <a16:creationId xmlns:a16="http://schemas.microsoft.com/office/drawing/2014/main" id="{B1DC2990-984C-E4BE-9B57-DA5160140B32}"/>
              </a:ext>
            </a:extLst>
          </p:cNvPr>
          <p:cNvSpPr txBox="1"/>
          <p:nvPr/>
        </p:nvSpPr>
        <p:spPr>
          <a:xfrm>
            <a:off x="5925312" y="3590542"/>
            <a:ext cx="3218688" cy="923330"/>
          </a:xfrm>
          <a:prstGeom prst="rect">
            <a:avLst/>
          </a:prstGeom>
          <a:noFill/>
        </p:spPr>
        <p:txBody>
          <a:bodyPr wrap="square" rtlCol="0">
            <a:spAutoFit/>
          </a:bodyPr>
          <a:lstStyle/>
          <a:p>
            <a:pPr algn="ctr"/>
            <a:r>
              <a:rPr lang="en-GB" dirty="0"/>
              <a:t>Centre Right Democratic</a:t>
            </a:r>
          </a:p>
          <a:p>
            <a:pPr algn="ctr"/>
            <a:r>
              <a:rPr lang="en-GB" dirty="0"/>
              <a:t>e.g. Germany’s Christian Democratic Government</a:t>
            </a:r>
          </a:p>
        </p:txBody>
      </p:sp>
      <p:sp>
        <p:nvSpPr>
          <p:cNvPr id="9" name="TextBox 8">
            <a:extLst>
              <a:ext uri="{FF2B5EF4-FFF2-40B4-BE49-F238E27FC236}">
                <a16:creationId xmlns:a16="http://schemas.microsoft.com/office/drawing/2014/main" id="{7AD61BCD-671A-DB69-A204-C4C6AEE9F8B5}"/>
              </a:ext>
            </a:extLst>
          </p:cNvPr>
          <p:cNvSpPr txBox="1"/>
          <p:nvPr/>
        </p:nvSpPr>
        <p:spPr>
          <a:xfrm>
            <a:off x="2962656" y="5088744"/>
            <a:ext cx="3218688" cy="646331"/>
          </a:xfrm>
          <a:prstGeom prst="rect">
            <a:avLst/>
          </a:prstGeom>
          <a:noFill/>
        </p:spPr>
        <p:txBody>
          <a:bodyPr wrap="square" rtlCol="0">
            <a:spAutoFit/>
          </a:bodyPr>
          <a:lstStyle/>
          <a:p>
            <a:pPr algn="ctr"/>
            <a:r>
              <a:rPr lang="en-GB" dirty="0"/>
              <a:t>Centrist Democratic</a:t>
            </a:r>
          </a:p>
          <a:p>
            <a:pPr algn="ctr"/>
            <a:r>
              <a:rPr lang="en-GB" dirty="0"/>
              <a:t>e.g. France, Macron</a:t>
            </a:r>
          </a:p>
        </p:txBody>
      </p:sp>
    </p:spTree>
    <p:extLst>
      <p:ext uri="{BB962C8B-B14F-4D97-AF65-F5344CB8AC3E}">
        <p14:creationId xmlns:p14="http://schemas.microsoft.com/office/powerpoint/2010/main" val="333075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0AF2AFA6-2D35-CCDD-7862-78E2E63F453E}"/>
              </a:ext>
            </a:extLst>
          </p:cNvPr>
          <p:cNvSpPr txBox="1">
            <a:spLocks/>
          </p:cNvSpPr>
          <p:nvPr/>
        </p:nvSpPr>
        <p:spPr>
          <a:xfrm>
            <a:off x="628650" y="264541"/>
            <a:ext cx="7886700" cy="4395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t>Criticism of Faye’s theory</a:t>
            </a:r>
          </a:p>
        </p:txBody>
      </p:sp>
      <p:sp>
        <p:nvSpPr>
          <p:cNvPr id="3" name="TextBox 2">
            <a:extLst>
              <a:ext uri="{FF2B5EF4-FFF2-40B4-BE49-F238E27FC236}">
                <a16:creationId xmlns:a16="http://schemas.microsoft.com/office/drawing/2014/main" id="{B980FB15-DD27-51D2-9221-8D4AB8FE158E}"/>
              </a:ext>
            </a:extLst>
          </p:cNvPr>
          <p:cNvSpPr txBox="1"/>
          <p:nvPr/>
        </p:nvSpPr>
        <p:spPr>
          <a:xfrm>
            <a:off x="292608" y="932688"/>
            <a:ext cx="8595360" cy="455509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Writing before Faye’s work was published, McClosky and Chong (1985, p.360) have pointed out that: ‘the far-left and the far-right stand at opposite ends of the familiar left-right continuum on many issues of public policy, political philosophy and personal belief. </a:t>
            </a:r>
          </a:p>
          <a:p>
            <a:pPr marL="342900" indent="-342900">
              <a:spcBef>
                <a:spcPts val="600"/>
              </a:spcBef>
              <a:spcAft>
                <a:spcPts val="600"/>
              </a:spcAft>
              <a:buFont typeface="Arial" panose="020B0604020202020204" pitchFamily="34" charset="0"/>
              <a:buChar char="•"/>
            </a:pPr>
            <a:r>
              <a:rPr lang="en-GB" sz="2000" dirty="0"/>
              <a:t>A more contemporary challenge comes from Rachel Sobers (2024, no page) who argues that ‘The theoretical priorities of the left and right inherently oppose one another. Egalitarian economics and progressive policies cannot exist alongside laissez-faire economics and conservative policies’.</a:t>
            </a:r>
          </a:p>
          <a:p>
            <a:pPr marL="342900" indent="-342900">
              <a:spcBef>
                <a:spcPts val="600"/>
              </a:spcBef>
              <a:spcAft>
                <a:spcPts val="600"/>
              </a:spcAft>
              <a:buFont typeface="Arial" panose="020B0604020202020204" pitchFamily="34" charset="0"/>
              <a:buChar char="•"/>
            </a:pPr>
            <a:r>
              <a:rPr lang="en-GB" sz="2000" dirty="0"/>
              <a:t>Sobers argues that Faye’s theory oversimplifies politics reducing it to, what might be called, the methodological over the ideological (i.e. what regimes do rather than what they think).</a:t>
            </a:r>
          </a:p>
          <a:p>
            <a:pPr marL="342900" indent="-342900">
              <a:spcBef>
                <a:spcPts val="600"/>
              </a:spcBef>
              <a:spcAft>
                <a:spcPts val="600"/>
              </a:spcAft>
              <a:buFont typeface="Arial" panose="020B0604020202020204" pitchFamily="34" charset="0"/>
              <a:buChar char="•"/>
            </a:pPr>
            <a:r>
              <a:rPr lang="en-GB" sz="2000" dirty="0"/>
              <a:t>However, it could be argued that, if you are a citizen in China or Russia your day-to-day experience would be very similar.</a:t>
            </a:r>
          </a:p>
        </p:txBody>
      </p:sp>
    </p:spTree>
    <p:extLst>
      <p:ext uri="{BB962C8B-B14F-4D97-AF65-F5344CB8AC3E}">
        <p14:creationId xmlns:p14="http://schemas.microsoft.com/office/powerpoint/2010/main" val="368131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C5BE8-3ADB-1271-A285-04262DCBA7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07F63-4162-6E00-309E-B86916BA95B3}"/>
              </a:ext>
            </a:extLst>
          </p:cNvPr>
          <p:cNvSpPr>
            <a:spLocks noGrp="1"/>
          </p:cNvSpPr>
          <p:nvPr>
            <p:ph type="title"/>
          </p:nvPr>
        </p:nvSpPr>
        <p:spPr>
          <a:xfrm>
            <a:off x="324612" y="473034"/>
            <a:ext cx="6172200" cy="583574"/>
          </a:xfrm>
        </p:spPr>
        <p:txBody>
          <a:bodyPr>
            <a:normAutofit/>
          </a:bodyPr>
          <a:lstStyle/>
          <a:p>
            <a:r>
              <a:rPr lang="en-GB" sz="2700" b="1" dirty="0"/>
              <a:t>References</a:t>
            </a:r>
          </a:p>
        </p:txBody>
      </p:sp>
      <p:sp>
        <p:nvSpPr>
          <p:cNvPr id="3" name="TextBox 2">
            <a:extLst>
              <a:ext uri="{FF2B5EF4-FFF2-40B4-BE49-F238E27FC236}">
                <a16:creationId xmlns:a16="http://schemas.microsoft.com/office/drawing/2014/main" id="{12ED390D-E007-EF63-A199-B50A3A18696D}"/>
              </a:ext>
            </a:extLst>
          </p:cNvPr>
          <p:cNvSpPr txBox="1"/>
          <p:nvPr/>
        </p:nvSpPr>
        <p:spPr>
          <a:xfrm>
            <a:off x="466344" y="1034224"/>
            <a:ext cx="8353044" cy="2616101"/>
          </a:xfrm>
          <a:prstGeom prst="rect">
            <a:avLst/>
          </a:prstGeom>
          <a:noFill/>
        </p:spPr>
        <p:txBody>
          <a:bodyPr wrap="square" rtlCol="0">
            <a:spAutoFit/>
          </a:bodyPr>
          <a:lstStyle/>
          <a:p>
            <a:pPr>
              <a:spcBef>
                <a:spcPts val="600"/>
              </a:spcBef>
              <a:spcAft>
                <a:spcPts val="600"/>
              </a:spcAft>
            </a:pPr>
            <a:r>
              <a:rPr lang="en-GB" dirty="0"/>
              <a:t>Faye, J-P. (1996) </a:t>
            </a:r>
            <a:r>
              <a:rPr lang="en-GB" i="1" dirty="0"/>
              <a:t>Le </a:t>
            </a:r>
            <a:r>
              <a:rPr lang="en-GB" i="1" dirty="0" err="1"/>
              <a:t>Siècle</a:t>
            </a:r>
            <a:r>
              <a:rPr lang="en-GB" i="1" dirty="0"/>
              <a:t> des </a:t>
            </a:r>
            <a:r>
              <a:rPr lang="en-GB" i="1" dirty="0" err="1"/>
              <a:t>Idéologies</a:t>
            </a:r>
            <a:r>
              <a:rPr lang="en-GB" dirty="0"/>
              <a:t> Paris: Armand Colin [no translation available]</a:t>
            </a:r>
            <a:endParaRPr lang="en-GB" i="1" dirty="0"/>
          </a:p>
          <a:p>
            <a:pPr>
              <a:spcBef>
                <a:spcPts val="600"/>
              </a:spcBef>
              <a:spcAft>
                <a:spcPts val="600"/>
              </a:spcAft>
            </a:pPr>
            <a:r>
              <a:rPr lang="en-GB" dirty="0"/>
              <a:t>McClosky, H. and Chong, D. (1985) ‘Similarities and Differences Between Left-Wing and Right-Wing Radicals’ </a:t>
            </a:r>
            <a:r>
              <a:rPr lang="en-GB" i="1" dirty="0"/>
              <a:t>British Journal of Political Science</a:t>
            </a:r>
            <a:r>
              <a:rPr lang="en-GB" dirty="0"/>
              <a:t>, Vol. 15(3), pp. 329–363. Available at: </a:t>
            </a:r>
            <a:r>
              <a:rPr lang="en-GB" dirty="0">
                <a:hlinkClick r:id="rId2"/>
              </a:rPr>
              <a:t>Similarities and Differences Between Left-Wing and Right-Wing Radicals</a:t>
            </a:r>
            <a:r>
              <a:rPr lang="en-GB" dirty="0"/>
              <a:t> [Last accessed 04/02/2026]</a:t>
            </a:r>
          </a:p>
          <a:p>
            <a:pPr>
              <a:spcBef>
                <a:spcPts val="600"/>
              </a:spcBef>
              <a:spcAft>
                <a:spcPts val="600"/>
              </a:spcAft>
            </a:pPr>
            <a:r>
              <a:rPr lang="en-GB" dirty="0"/>
              <a:t>Sobers, R. (2024) </a:t>
            </a:r>
            <a:r>
              <a:rPr lang="en-GB" i="1" dirty="0"/>
              <a:t>Horseshoe Theory in American Politics </a:t>
            </a:r>
            <a:r>
              <a:rPr lang="en-GB" dirty="0"/>
              <a:t>Vanderbilt Political Review Available at: </a:t>
            </a:r>
            <a:r>
              <a:rPr lang="en-GB" dirty="0">
                <a:hlinkClick r:id="rId3"/>
              </a:rPr>
              <a:t>Horseshoe Theory in American Politics – Vanderbilt Political Review</a:t>
            </a:r>
            <a:r>
              <a:rPr lang="en-GB" dirty="0"/>
              <a:t> [Last Accessed 04/02/2024]</a:t>
            </a:r>
          </a:p>
        </p:txBody>
      </p:sp>
    </p:spTree>
    <p:extLst>
      <p:ext uri="{BB962C8B-B14F-4D97-AF65-F5344CB8AC3E}">
        <p14:creationId xmlns:p14="http://schemas.microsoft.com/office/powerpoint/2010/main" val="264593318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475</Words>
  <Application>Microsoft Office PowerPoint</Application>
  <PresentationFormat>On-screen Show (4:3)</PresentationFormat>
  <Paragraphs>31</Paragraphs>
  <Slides>6</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6</vt:i4>
      </vt:variant>
    </vt:vector>
  </HeadingPairs>
  <TitlesOfParts>
    <vt:vector size="11" baseType="lpstr">
      <vt:lpstr>Arial</vt:lpstr>
      <vt:lpstr>Calibri</vt:lpstr>
      <vt:lpstr>Calibri Light</vt:lpstr>
      <vt:lpstr>Holding PAge</vt:lpstr>
      <vt:lpstr>Accessible 2</vt:lpstr>
      <vt:lpstr>PowerPoint Presentation</vt:lpstr>
      <vt:lpstr>PowerPoint Presentation</vt:lpstr>
      <vt:lpstr>An Alternative View of the Political ‘Spectrum’</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13</cp:revision>
  <dcterms:created xsi:type="dcterms:W3CDTF">2024-09-09T09:14:57Z</dcterms:created>
  <dcterms:modified xsi:type="dcterms:W3CDTF">2026-02-04T16:25:04Z</dcterms:modified>
</cp:coreProperties>
</file>