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handoutMasterIdLst>
    <p:handoutMasterId r:id="rId6"/>
  </p:handout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0" autoAdjust="0"/>
    <p:restoredTop sz="94660"/>
  </p:normalViewPr>
  <p:slideViewPr>
    <p:cSldViewPr snapToGrid="0">
      <p:cViewPr varScale="1">
        <p:scale>
          <a:sx n="76" d="100"/>
          <a:sy n="76" d="100"/>
        </p:scale>
        <p:origin x="76"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C4731E-EC84-87DF-929B-F94A52F668C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1908632</a:t>
            </a:r>
          </a:p>
        </p:txBody>
      </p:sp>
      <p:sp>
        <p:nvSpPr>
          <p:cNvPr id="3" name="Date Placeholder 2">
            <a:extLst>
              <a:ext uri="{FF2B5EF4-FFF2-40B4-BE49-F238E27FC236}">
                <a16:creationId xmlns:a16="http://schemas.microsoft.com/office/drawing/2014/main" id="{28231895-23DE-B4BE-2CE9-0A927B826F8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4EB3B6A-165B-4C36-9C23-BBB3ADB772B3}" type="datetimeFigureOut">
              <a:rPr lang="en-GB" smtClean="0"/>
              <a:t>20/07/2025</a:t>
            </a:fld>
            <a:endParaRPr lang="en-GB"/>
          </a:p>
        </p:txBody>
      </p:sp>
      <p:sp>
        <p:nvSpPr>
          <p:cNvPr id="4" name="Footer Placeholder 3">
            <a:extLst>
              <a:ext uri="{FF2B5EF4-FFF2-40B4-BE49-F238E27FC236}">
                <a16:creationId xmlns:a16="http://schemas.microsoft.com/office/drawing/2014/main" id="{7243A8B5-FD3B-78E0-5A7E-BF4198822EB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73CDC9A-C9F2-18E0-3BB0-ACEEEFC4CC2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FBCBD33-159B-4BD5-8D6B-7309176FC2B6}" type="slidenum">
              <a:rPr lang="en-GB" smtClean="0"/>
              <a:t>‹#›</a:t>
            </a:fld>
            <a:endParaRPr lang="en-GB"/>
          </a:p>
        </p:txBody>
      </p:sp>
    </p:spTree>
    <p:extLst>
      <p:ext uri="{BB962C8B-B14F-4D97-AF65-F5344CB8AC3E}">
        <p14:creationId xmlns:p14="http://schemas.microsoft.com/office/powerpoint/2010/main" val="3180919739"/>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1908632</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28E32B-941D-4C8C-982B-115703F4D00F}" type="datetimeFigureOut">
              <a:rPr lang="en-GB" smtClean="0"/>
              <a:t>20/07/2025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69918-DB6F-43C6-A490-74D66499593A}" type="slidenum">
              <a:rPr lang="en-GB" smtClean="0"/>
              <a:t>‹#›</a:t>
            </a:fld>
            <a:endParaRPr lang="en-GB"/>
          </a:p>
        </p:txBody>
      </p:sp>
    </p:spTree>
    <p:extLst>
      <p:ext uri="{BB962C8B-B14F-4D97-AF65-F5344CB8AC3E}">
        <p14:creationId xmlns:p14="http://schemas.microsoft.com/office/powerpoint/2010/main" val="1152340318"/>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838A7-C402-229A-A6C7-1CC388AE3B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8B1282-7BED-98BF-D5E2-E718758C12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0C1CD0-38B5-96D9-AC39-1FA10526D55D}"/>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5" name="Footer Placeholder 4">
            <a:extLst>
              <a:ext uri="{FF2B5EF4-FFF2-40B4-BE49-F238E27FC236}">
                <a16:creationId xmlns:a16="http://schemas.microsoft.com/office/drawing/2014/main" id="{6980BCE1-623A-D44E-FE75-98DD90983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51867-A1BD-ED12-4572-9EDE7DB582E7}"/>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1886335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0991A-1A21-7F74-0FBF-3AD6F92B04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19A966-9190-6CBA-83AB-F94E33FD33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E17C8F-2E0B-F081-D650-591A9ADDACB9}"/>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5" name="Footer Placeholder 4">
            <a:extLst>
              <a:ext uri="{FF2B5EF4-FFF2-40B4-BE49-F238E27FC236}">
                <a16:creationId xmlns:a16="http://schemas.microsoft.com/office/drawing/2014/main" id="{E8D63559-78F0-113B-C537-3F4782F2ED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403323-A27D-452B-741D-23449F9F318E}"/>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3205148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C956A-C92F-2665-7D6E-7CB36D6E5A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250B072-3DC7-928F-0FD4-736A05BD6F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DD8C0A-4E7A-29DE-1D1D-0086D602521C}"/>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5" name="Footer Placeholder 4">
            <a:extLst>
              <a:ext uri="{FF2B5EF4-FFF2-40B4-BE49-F238E27FC236}">
                <a16:creationId xmlns:a16="http://schemas.microsoft.com/office/drawing/2014/main" id="{A3330A35-CF89-1759-C4A5-C842A0B7BC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0AC601-3A80-E66A-6514-98751248797A}"/>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2364712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FE56A-B7B2-F864-425D-27B19D4A89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15B3F4-F3E6-5FB7-4DF5-764290DE8B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7904FE-266B-A8B3-3DD1-76CEE7AECA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5B6B64-886D-8F88-08CB-C2C4B8B1947F}"/>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6" name="Footer Placeholder 5">
            <a:extLst>
              <a:ext uri="{FF2B5EF4-FFF2-40B4-BE49-F238E27FC236}">
                <a16:creationId xmlns:a16="http://schemas.microsoft.com/office/drawing/2014/main" id="{944F28C5-89F5-43AB-F43D-D3DDEAC100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5F4DD4-2FC9-E56E-6205-87F3704DB146}"/>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36805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9102-820A-F66C-3D16-336F8E1A21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8FCD99-4D6E-C97F-E055-68301B7F72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F37D25-052B-F1F7-4710-F35FFEA22D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BA172C-886B-2676-9994-691507ED9F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F6B19C-F96A-6EBF-1FD8-A4592501EE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098AF4-AE6D-8A70-0ACE-472D455E8951}"/>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8" name="Footer Placeholder 7">
            <a:extLst>
              <a:ext uri="{FF2B5EF4-FFF2-40B4-BE49-F238E27FC236}">
                <a16:creationId xmlns:a16="http://schemas.microsoft.com/office/drawing/2014/main" id="{26124CF6-72B5-8C1B-F586-B4B943D295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1108B0-89C5-1FF4-2AC0-AFDA934F32E9}"/>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3676257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ED3D0-281F-303F-C684-9BF6FE5D27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E32644-CF60-8D3D-6B62-3C4438038863}"/>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4" name="Footer Placeholder 3">
            <a:extLst>
              <a:ext uri="{FF2B5EF4-FFF2-40B4-BE49-F238E27FC236}">
                <a16:creationId xmlns:a16="http://schemas.microsoft.com/office/drawing/2014/main" id="{C461FEDE-134B-A982-FC6B-1B155FEEDA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7B76F7-BC92-C21D-30E1-B839105D669C}"/>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4170678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EE80B3-AFCB-CD2C-B898-A3BF05EB2CEC}"/>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3" name="Footer Placeholder 2">
            <a:extLst>
              <a:ext uri="{FF2B5EF4-FFF2-40B4-BE49-F238E27FC236}">
                <a16:creationId xmlns:a16="http://schemas.microsoft.com/office/drawing/2014/main" id="{0ABC8528-D4A9-DA79-A9AA-68A7180FA6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56E3D8-02EA-E122-0381-CB69D3B094EA}"/>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391697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7AD4D-46A8-D1E7-C76F-97DB66EB34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FBA6BF-CB23-DBC3-C3EA-4ED9135948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8D70BB-3D5B-A7F7-EA2B-A0DE424934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5407D5-CB52-4A44-88C4-40FA968AC9A1}"/>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6" name="Footer Placeholder 5">
            <a:extLst>
              <a:ext uri="{FF2B5EF4-FFF2-40B4-BE49-F238E27FC236}">
                <a16:creationId xmlns:a16="http://schemas.microsoft.com/office/drawing/2014/main" id="{9A38EA95-9CC0-A494-744E-64E0E732EE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77B2F-E6D9-9213-7F83-2098B4FEF9CD}"/>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2267664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05A5B-40BB-4067-F2F7-8772E58F9B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A0D051B-BE11-97A8-0074-5BD0FDF316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07CBD9-EA5E-683E-7FAD-5295A05B4F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1B5B10-5E39-B021-DE18-9FB49EA0650A}"/>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6" name="Footer Placeholder 5">
            <a:extLst>
              <a:ext uri="{FF2B5EF4-FFF2-40B4-BE49-F238E27FC236}">
                <a16:creationId xmlns:a16="http://schemas.microsoft.com/office/drawing/2014/main" id="{E04C192F-60FC-5E56-0B00-33FA9F994B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533553-C70D-F43A-991A-48330F9C194C}"/>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1699760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3AEB-898D-5F92-C540-A8B6C92E39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E1A572-C2DA-3A11-047C-6F31016E53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B2A5AF-009E-FD36-2C9D-CB41752F49AA}"/>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5" name="Footer Placeholder 4">
            <a:extLst>
              <a:ext uri="{FF2B5EF4-FFF2-40B4-BE49-F238E27FC236}">
                <a16:creationId xmlns:a16="http://schemas.microsoft.com/office/drawing/2014/main" id="{387C382D-E1B4-EB31-148D-33608E92E5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D64E4C-620D-0492-EA8C-684698C4CAFC}"/>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834508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966C28-59BC-D30E-1240-2D1DECC49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86D4CF-E3E2-33F9-D1C5-616EE4D228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9ACCAB-2A6B-4B2D-A73A-02B596BB3C68}"/>
              </a:ext>
            </a:extLst>
          </p:cNvPr>
          <p:cNvSpPr>
            <a:spLocks noGrp="1"/>
          </p:cNvSpPr>
          <p:nvPr>
            <p:ph type="dt" sz="half" idx="10"/>
          </p:nvPr>
        </p:nvSpPr>
        <p:spPr/>
        <p:txBody>
          <a:bodyPr/>
          <a:lstStyle/>
          <a:p>
            <a:fld id="{5073D18F-4D79-4998-9786-4A2F2AB6526B}" type="datetimeFigureOut">
              <a:rPr lang="en-GB" smtClean="0"/>
              <a:t>20/07/2025</a:t>
            </a:fld>
            <a:endParaRPr lang="en-GB"/>
          </a:p>
        </p:txBody>
      </p:sp>
      <p:sp>
        <p:nvSpPr>
          <p:cNvPr id="5" name="Footer Placeholder 4">
            <a:extLst>
              <a:ext uri="{FF2B5EF4-FFF2-40B4-BE49-F238E27FC236}">
                <a16:creationId xmlns:a16="http://schemas.microsoft.com/office/drawing/2014/main" id="{CD9033CC-CFD0-06FF-2F05-F94C8003CA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B1CAB8-4E39-0853-AB07-B166FCB513B9}"/>
              </a:ext>
            </a:extLst>
          </p:cNvPr>
          <p:cNvSpPr>
            <a:spLocks noGrp="1"/>
          </p:cNvSpPr>
          <p:nvPr>
            <p:ph type="sldNum" sz="quarter" idx="12"/>
          </p:nvPr>
        </p:nvSpPr>
        <p:spPr/>
        <p:txBody>
          <a:bodyPr/>
          <a:lstStyle/>
          <a:p>
            <a:fld id="{12FD3E04-E947-430D-9059-B4737F390B9B}" type="slidenum">
              <a:rPr lang="en-GB" smtClean="0"/>
              <a:t>‹#›</a:t>
            </a:fld>
            <a:endParaRPr lang="en-GB"/>
          </a:p>
        </p:txBody>
      </p:sp>
    </p:spTree>
    <p:extLst>
      <p:ext uri="{BB962C8B-B14F-4D97-AF65-F5344CB8AC3E}">
        <p14:creationId xmlns:p14="http://schemas.microsoft.com/office/powerpoint/2010/main" val="563190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7A062A-2B07-6FCA-B43A-5A27679037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1665AB-F8B2-566D-1EBA-3F65EFB426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9BA08B-37FA-66F5-0608-261D269EFF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073D18F-4D79-4998-9786-4A2F2AB6526B}" type="datetimeFigureOut">
              <a:rPr lang="en-GB" smtClean="0"/>
              <a:t>20/07/2025</a:t>
            </a:fld>
            <a:endParaRPr lang="en-GB"/>
          </a:p>
        </p:txBody>
      </p:sp>
      <p:sp>
        <p:nvSpPr>
          <p:cNvPr id="5" name="Footer Placeholder 4">
            <a:extLst>
              <a:ext uri="{FF2B5EF4-FFF2-40B4-BE49-F238E27FC236}">
                <a16:creationId xmlns:a16="http://schemas.microsoft.com/office/drawing/2014/main" id="{80D83C77-DA07-8DDC-E378-6DBB85E727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077DF40-B3FD-88BD-EC97-AC0DFD40CA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FD3E04-E947-430D-9059-B4737F390B9B}" type="slidenum">
              <a:rPr lang="en-GB" smtClean="0"/>
              <a:t>‹#›</a:t>
            </a:fld>
            <a:endParaRPr lang="en-GB"/>
          </a:p>
        </p:txBody>
      </p:sp>
    </p:spTree>
    <p:extLst>
      <p:ext uri="{BB962C8B-B14F-4D97-AF65-F5344CB8AC3E}">
        <p14:creationId xmlns:p14="http://schemas.microsoft.com/office/powerpoint/2010/main" val="903311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journals.sagepub.com/doi/abs/10.1177/1097184x20943254" TargetMode="External"/><Relationship Id="rId13" Type="http://schemas.openxmlformats.org/officeDocument/2006/relationships/hyperlink" Target="https://link.springer.com/article/10.1007/s10826-021-01904-8" TargetMode="External"/><Relationship Id="rId3" Type="http://schemas.openxmlformats.org/officeDocument/2006/relationships/hyperlink" Target="https://journals.sagepub.com/home/IAM" TargetMode="External"/><Relationship Id="rId7" Type="http://schemas.openxmlformats.org/officeDocument/2006/relationships/hyperlink" Target="https://adaa.org/learn-from-us/from-the-experts/blog-posts/consumer/what-toxic-masculinity-and-how-it-impacts-mental" TargetMode="External"/><Relationship Id="rId12" Type="http://schemas.openxmlformats.org/officeDocument/2006/relationships/hyperlink" Target="https://yougov.co.uk/society/articles/38382-smacking-parents-who-were-physically-punished-chil" TargetMode="External"/><Relationship Id="rId2" Type="http://schemas.openxmlformats.org/officeDocument/2006/relationships/hyperlink" Target="https://www.carmdas.org/aces-recovery-toolkit" TargetMode="External"/><Relationship Id="rId1" Type="http://schemas.openxmlformats.org/officeDocument/2006/relationships/slideLayout" Target="../slideLayouts/slideLayout2.xml"/><Relationship Id="rId6" Type="http://schemas.openxmlformats.org/officeDocument/2006/relationships/hyperlink" Target="https://ijern.com/journal/2023/May-2023/05.pdf" TargetMode="External"/><Relationship Id="rId11" Type="http://schemas.openxmlformats.org/officeDocument/2006/relationships/hyperlink" Target="https://pure.roehampton.ac.uk/portal/en/publications/child-to-parent-abuse#:~:text=This%20report%20was%20kindly%20produced%20by%20Dr%20Amanda,parent%20abuse%2C%20covering%20its%20prevalence%2C%20contexts%2C%20and%20impacts." TargetMode="External"/><Relationship Id="rId5" Type="http://schemas.openxmlformats.org/officeDocument/2006/relationships/hyperlink" Target="https://www.mdpi.com/2076-3425/12/1/122" TargetMode="External"/><Relationship Id="rId10" Type="http://schemas.openxmlformats.org/officeDocument/2006/relationships/hyperlink" Target="https://psychologybenefits.org/2017/02/01/why-do-parents-physically-punish-their-children/" TargetMode="External"/><Relationship Id="rId4" Type="http://schemas.openxmlformats.org/officeDocument/2006/relationships/hyperlink" Target="https://journals.sagepub.com/doi/full/10.1177/09731342231179017" TargetMode="External"/><Relationship Id="rId9" Type="http://schemas.openxmlformats.org/officeDocument/2006/relationships/hyperlink" Target="https://www.childrenssociety.org.uk/what-we-do/blogs/how-toxic-masculinity-affects-young-people" TargetMode="External"/><Relationship Id="rId14" Type="http://schemas.openxmlformats.org/officeDocument/2006/relationships/hyperlink" Target="https://www.sciencedirect.com/science/article/abs/pii/S014521342200182X"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pubmed.ncbi.nlm.nih.gov/?term=%22Janiri%20D%22%5BAuthor%5D" TargetMode="External"/><Relationship Id="rId13" Type="http://schemas.openxmlformats.org/officeDocument/2006/relationships/hyperlink" Target="https://backup.ons.gov.uk/wp-content/uploads/sites/3/2019/11/Domestic-abuse-victim-characteristics-England-and-Wales-year-ending-March-2019.pdf" TargetMode="External"/><Relationship Id="rId18" Type="http://schemas.openxmlformats.org/officeDocument/2006/relationships/hyperlink" Target="https://pubmed.ncbi.nlm.nih.gov/?term=%22L%C3%A5ngstr%C3%B6m%20N%22%5BAuthor%5D" TargetMode="External"/><Relationship Id="rId3" Type="http://schemas.openxmlformats.org/officeDocument/2006/relationships/hyperlink" Target="https://pubmed.ncbi.nlm.nih.gov/?term=%22Mazza%20M%22%5BAuthor%5D" TargetMode="External"/><Relationship Id="rId21" Type="http://schemas.openxmlformats.org/officeDocument/2006/relationships/hyperlink" Target="https://www.frontiersin.org/journals/psychology/articles/10.3389/fpsyg.2021.699726/full" TargetMode="External"/><Relationship Id="rId7" Type="http://schemas.openxmlformats.org/officeDocument/2006/relationships/hyperlink" Target="https://pubmed.ncbi.nlm.nih.gov/?term=%22Monti%20L%22%5BAuthor%5D" TargetMode="External"/><Relationship Id="rId12" Type="http://schemas.openxmlformats.org/officeDocument/2006/relationships/hyperlink" Target="https://learning.nspcc.org.uk/child-health-development/attachment-early-years" TargetMode="External"/><Relationship Id="rId17" Type="http://schemas.openxmlformats.org/officeDocument/2006/relationships/hyperlink" Target="https://pubmed.ncbi.nlm.nih.gov/?term=%22D%E2%80%99Onofrio%20B%22%5BAuthor%5D" TargetMode="External"/><Relationship Id="rId2" Type="http://schemas.openxmlformats.org/officeDocument/2006/relationships/hyperlink" Target="https://www.sciencedirect.com/science/article/pii/S0190740923000749" TargetMode="External"/><Relationship Id="rId16" Type="http://schemas.openxmlformats.org/officeDocument/2006/relationships/hyperlink" Target="https://pubmed.ncbi.nlm.nih.gov/?term=%22Larsson%20H%22%5BAuthor%5D" TargetMode="External"/><Relationship Id="rId20" Type="http://schemas.openxmlformats.org/officeDocument/2006/relationships/hyperlink" Target="https://pmc.ncbi.nlm.nih.gov/articles/PMC4180846/" TargetMode="External"/><Relationship Id="rId1" Type="http://schemas.openxmlformats.org/officeDocument/2006/relationships/slideLayout" Target="../slideLayouts/slideLayout7.xml"/><Relationship Id="rId6" Type="http://schemas.openxmlformats.org/officeDocument/2006/relationships/hyperlink" Target="https://pubmed.ncbi.nlm.nih.gov/?term=%22Chieffo%20D%22%5BAuthor%5D" TargetMode="External"/><Relationship Id="rId11" Type="http://schemas.openxmlformats.org/officeDocument/2006/relationships/hyperlink" Target="https://pmc.ncbi.nlm.nih.gov/articles/PMC8209536/" TargetMode="External"/><Relationship Id="rId5" Type="http://schemas.openxmlformats.org/officeDocument/2006/relationships/hyperlink" Target="https://pubmed.ncbi.nlm.nih.gov/?term=%22del%20Castillo%20AG%22%5BAuthor%5D" TargetMode="External"/><Relationship Id="rId15" Type="http://schemas.openxmlformats.org/officeDocument/2006/relationships/hyperlink" Target="https://pubmed.ncbi.nlm.nih.gov/?term=%22Sariaslan%20A%22%5BAuthor%5D" TargetMode="External"/><Relationship Id="rId23" Type="http://schemas.openxmlformats.org/officeDocument/2006/relationships/hyperlink" Target="https://www.gov.wales/physically-punishing-children-becomes-illegal-wales#:~:text=Under%20the%20Children%20%28Abolition%20of%20Defence%20of%20Reasonable,in%20Wales%2C%20including%20visitors%2C%20from%2021%20March%202022." TargetMode="External"/><Relationship Id="rId10" Type="http://schemas.openxmlformats.org/officeDocument/2006/relationships/hyperlink" Target="https://pubmed.ncbi.nlm.nih.gov/?term=%22Sani%20G%22%5BAuthor%5D" TargetMode="External"/><Relationship Id="rId19" Type="http://schemas.openxmlformats.org/officeDocument/2006/relationships/hyperlink" Target="https://pubmed.ncbi.nlm.nih.gov/?term=%22Lichtenstein%20P%22%5BAuthor%5D" TargetMode="External"/><Relationship Id="rId4" Type="http://schemas.openxmlformats.org/officeDocument/2006/relationships/hyperlink" Target="https://pubmed.ncbi.nlm.nih.gov/?term=%22Marano%20G%22%5BAuthor%5D" TargetMode="External"/><Relationship Id="rId9" Type="http://schemas.openxmlformats.org/officeDocument/2006/relationships/hyperlink" Target="https://pubmed.ncbi.nlm.nih.gov/?term=%22Moccia%20L%22%5BAuthor%5D" TargetMode="External"/><Relationship Id="rId14" Type="http://schemas.openxmlformats.org/officeDocument/2006/relationships/hyperlink" Target="https://www.pegsupport.co.uk/" TargetMode="External"/><Relationship Id="rId22" Type="http://schemas.openxmlformats.org/officeDocument/2006/relationships/hyperlink" Target="https://www.researchgate.net/publication/256064047_Corporal_Punishment_and_the_Rights_of_the_Child_in_Niger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5F1A599-86AF-8707-1F3C-388D7A53B092}"/>
              </a:ext>
            </a:extLst>
          </p:cNvPr>
          <p:cNvSpPr txBox="1"/>
          <p:nvPr/>
        </p:nvSpPr>
        <p:spPr>
          <a:xfrm>
            <a:off x="4153423" y="0"/>
            <a:ext cx="5888736" cy="307777"/>
          </a:xfrm>
          <a:prstGeom prst="rect">
            <a:avLst/>
          </a:prstGeom>
          <a:noFill/>
        </p:spPr>
        <p:txBody>
          <a:bodyPr wrap="square" rtlCol="0">
            <a:spAutoFit/>
          </a:bodyPr>
          <a:lstStyle/>
          <a:p>
            <a:r>
              <a:rPr lang="en-GB" sz="1400" dirty="0"/>
              <a:t>Do Violent Parents create violent children?</a:t>
            </a:r>
          </a:p>
        </p:txBody>
      </p:sp>
      <p:sp>
        <p:nvSpPr>
          <p:cNvPr id="9" name="Rectangle: Rounded Corners 8">
            <a:extLst>
              <a:ext uri="{FF2B5EF4-FFF2-40B4-BE49-F238E27FC236}">
                <a16:creationId xmlns:a16="http://schemas.microsoft.com/office/drawing/2014/main" id="{89E9E476-F413-96E7-0AF8-16EF0FD83490}"/>
              </a:ext>
            </a:extLst>
          </p:cNvPr>
          <p:cNvSpPr/>
          <p:nvPr/>
        </p:nvSpPr>
        <p:spPr>
          <a:xfrm>
            <a:off x="-24236" y="151851"/>
            <a:ext cx="3036815" cy="3016211"/>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7266FDC-51A7-AABA-BD8F-ED43C000A1F5}"/>
              </a:ext>
            </a:extLst>
          </p:cNvPr>
          <p:cNvSpPr txBox="1"/>
          <p:nvPr/>
        </p:nvSpPr>
        <p:spPr>
          <a:xfrm>
            <a:off x="221370" y="176335"/>
            <a:ext cx="2785145" cy="3016210"/>
          </a:xfrm>
          <a:prstGeom prst="rect">
            <a:avLst/>
          </a:prstGeom>
          <a:noFill/>
        </p:spPr>
        <p:txBody>
          <a:bodyPr wrap="square" rtlCol="0">
            <a:spAutoFit/>
          </a:bodyPr>
          <a:lstStyle/>
          <a:p>
            <a:r>
              <a:rPr lang="en-GB" sz="1000" b="1" u="sng" dirty="0"/>
              <a:t>What is  Child to Parent Abuse (CPA)?</a:t>
            </a:r>
          </a:p>
          <a:p>
            <a:r>
              <a:rPr lang="en-US" sz="1000" i="0" dirty="0">
                <a:effectLst/>
                <a:latin typeface="Segoe Sans"/>
              </a:rPr>
              <a:t>Child to Parent Violence </a:t>
            </a:r>
            <a:r>
              <a:rPr lang="en-US" sz="1000" b="0" i="0" dirty="0">
                <a:effectLst/>
                <a:latin typeface="Segoe Sans"/>
              </a:rPr>
              <a:t>involves </a:t>
            </a:r>
            <a:r>
              <a:rPr lang="en-US" sz="1000" b="0" i="0" dirty="0" err="1">
                <a:effectLst/>
                <a:latin typeface="Segoe Sans"/>
              </a:rPr>
              <a:t>behaviours</a:t>
            </a:r>
            <a:r>
              <a:rPr lang="en-US" sz="1000" b="0" i="0" dirty="0">
                <a:effectLst/>
                <a:latin typeface="Segoe Sans"/>
              </a:rPr>
              <a:t> used by children to control or dominate parents or carers, including </a:t>
            </a:r>
            <a:r>
              <a:rPr lang="en-US" sz="1000" i="0" dirty="0">
                <a:effectLst/>
                <a:latin typeface="Segoe Sans"/>
              </a:rPr>
              <a:t>physical, emotional, financial, sexual, or digital abuse </a:t>
            </a:r>
            <a:r>
              <a:rPr lang="en-US" sz="1000" b="0" i="0" dirty="0">
                <a:effectLst/>
                <a:latin typeface="Segoe Sans"/>
              </a:rPr>
              <a:t>(Holt, 2016; PEGS, 2021). This often causes parents to alter their behaviour in response.</a:t>
            </a:r>
          </a:p>
          <a:p>
            <a:r>
              <a:rPr lang="en-US" sz="1000" b="1" u="sng" dirty="0">
                <a:latin typeface="Segoe Sans"/>
              </a:rPr>
              <a:t>Why does it happen?</a:t>
            </a:r>
          </a:p>
          <a:p>
            <a:r>
              <a:rPr lang="en-US" sz="1000" dirty="0">
                <a:latin typeface="Segoe Sans"/>
              </a:rPr>
              <a:t>M</a:t>
            </a:r>
            <a:r>
              <a:rPr lang="en-US" sz="1000" i="0" dirty="0">
                <a:effectLst/>
                <a:latin typeface="Segoe Sans"/>
              </a:rPr>
              <a:t>ost children involved have a history of early exposure to domestic abuse, either directly or by witnessing it. According to Carmarthen Domestic Abuse Services (2025), Adverse Childhood Experiences (ACEs) can have lasting effects on how young people relate to others and may lead to intergenerational cycles of abuse.  Other influences such as toxic masculinity and parental incarceration also have an impact.</a:t>
            </a:r>
            <a:endParaRPr lang="en-GB" sz="1000" u="sng" dirty="0"/>
          </a:p>
        </p:txBody>
      </p:sp>
      <p:sp>
        <p:nvSpPr>
          <p:cNvPr id="11" name="Rectangle: Rounded Corners 10">
            <a:extLst>
              <a:ext uri="{FF2B5EF4-FFF2-40B4-BE49-F238E27FC236}">
                <a16:creationId xmlns:a16="http://schemas.microsoft.com/office/drawing/2014/main" id="{452421AB-2B11-F963-5520-73A56758261F}"/>
              </a:ext>
            </a:extLst>
          </p:cNvPr>
          <p:cNvSpPr/>
          <p:nvPr/>
        </p:nvSpPr>
        <p:spPr>
          <a:xfrm>
            <a:off x="-24236" y="3217028"/>
            <a:ext cx="3074832" cy="3464637"/>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4567CF5-F2EF-917B-A94F-2BD838253A01}"/>
              </a:ext>
            </a:extLst>
          </p:cNvPr>
          <p:cNvSpPr txBox="1"/>
          <p:nvPr/>
        </p:nvSpPr>
        <p:spPr>
          <a:xfrm>
            <a:off x="142778" y="3314959"/>
            <a:ext cx="2785145" cy="3323987"/>
          </a:xfrm>
          <a:prstGeom prst="rect">
            <a:avLst/>
          </a:prstGeom>
          <a:noFill/>
        </p:spPr>
        <p:txBody>
          <a:bodyPr wrap="square" rtlCol="0">
            <a:spAutoFit/>
          </a:bodyPr>
          <a:lstStyle/>
          <a:p>
            <a:r>
              <a:rPr lang="en-US" sz="1000" b="1" i="0" u="sng" dirty="0">
                <a:effectLst/>
                <a:latin typeface="Segoe Sans"/>
              </a:rPr>
              <a:t>Physical Punishment.</a:t>
            </a:r>
          </a:p>
          <a:p>
            <a:r>
              <a:rPr lang="en-US" sz="1000" i="0" dirty="0">
                <a:effectLst/>
                <a:latin typeface="Segoe Sans"/>
              </a:rPr>
              <a:t>The Children (Abolition of Defense of Reasonable Punishment) (Wales) Act 2020, implemented by the Welsh Government (2022), made all forms of physical punishment of children illegal. Despite this, some parents still believe physical punishment is necessary for discipline. Holden (2017) found that many use it to teach lessons through pain, aiming to prevent repeat </a:t>
            </a:r>
            <a:r>
              <a:rPr lang="en-US" sz="1000" i="0" dirty="0" err="1">
                <a:effectLst/>
                <a:latin typeface="Segoe Sans"/>
              </a:rPr>
              <a:t>behaviours</a:t>
            </a:r>
            <a:r>
              <a:rPr lang="en-US" sz="1000" i="0" dirty="0">
                <a:effectLst/>
                <a:latin typeface="Segoe Sans"/>
              </a:rPr>
              <a:t>. Ma </a:t>
            </a:r>
            <a:r>
              <a:rPr lang="en-US" sz="1000" i="1" dirty="0">
                <a:effectLst/>
                <a:latin typeface="Segoe Sans"/>
              </a:rPr>
              <a:t>et al</a:t>
            </a:r>
            <a:r>
              <a:rPr lang="en-US" sz="1000" i="0" dirty="0">
                <a:effectLst/>
                <a:latin typeface="Segoe Sans"/>
              </a:rPr>
              <a:t>. (2022) reported that 19% of parents believe it’s essential for proper upbringing. However, Gershoff and Grogan-Kaylor (2016) cited in Holden (2017) argue it models aggression, increasing the likelihood of aggressive behaviour in children. Ibbetson (2021) found that 39% of adults who experienced physical punishment as children believe it improves behaviour. Generational trends show a decline in its use, but it remains a significant concern.</a:t>
            </a:r>
            <a:endParaRPr lang="en-GB" sz="1000" dirty="0"/>
          </a:p>
        </p:txBody>
      </p:sp>
      <p:sp>
        <p:nvSpPr>
          <p:cNvPr id="13" name="Rectangle: Rounded Corners 12">
            <a:extLst>
              <a:ext uri="{FF2B5EF4-FFF2-40B4-BE49-F238E27FC236}">
                <a16:creationId xmlns:a16="http://schemas.microsoft.com/office/drawing/2014/main" id="{4EA96873-DB2D-EFF4-F4F2-C47BFFA0BC3D}"/>
              </a:ext>
            </a:extLst>
          </p:cNvPr>
          <p:cNvSpPr/>
          <p:nvPr/>
        </p:nvSpPr>
        <p:spPr>
          <a:xfrm>
            <a:off x="3081423" y="226837"/>
            <a:ext cx="2646652" cy="3202163"/>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A5A9B62-8FAC-F315-A3DF-AAFB81E487F8}"/>
              </a:ext>
            </a:extLst>
          </p:cNvPr>
          <p:cNvSpPr txBox="1"/>
          <p:nvPr/>
        </p:nvSpPr>
        <p:spPr>
          <a:xfrm>
            <a:off x="3211781" y="260085"/>
            <a:ext cx="2506566" cy="3154710"/>
          </a:xfrm>
          <a:prstGeom prst="rect">
            <a:avLst/>
          </a:prstGeom>
          <a:noFill/>
        </p:spPr>
        <p:txBody>
          <a:bodyPr wrap="square" rtlCol="0">
            <a:spAutoFit/>
          </a:bodyPr>
          <a:lstStyle/>
          <a:p>
            <a:r>
              <a:rPr lang="en-GB" sz="900" b="1" u="sng" dirty="0"/>
              <a:t>Cultural Approaches.</a:t>
            </a:r>
          </a:p>
          <a:p>
            <a:r>
              <a:rPr lang="en-US" sz="950" i="0" dirty="0">
                <a:effectLst/>
                <a:latin typeface="Segoe Sans"/>
              </a:rPr>
              <a:t>A study in </a:t>
            </a:r>
            <a:r>
              <a:rPr lang="en-US" sz="950" dirty="0">
                <a:latin typeface="Segoe Sans"/>
              </a:rPr>
              <a:t>from </a:t>
            </a:r>
            <a:r>
              <a:rPr lang="en-US" sz="950" i="0" dirty="0">
                <a:effectLst/>
                <a:latin typeface="Segoe Sans"/>
              </a:rPr>
              <a:t>Filani &amp; </a:t>
            </a:r>
            <a:r>
              <a:rPr lang="en-US" sz="950" i="0" dirty="0" err="1">
                <a:effectLst/>
                <a:latin typeface="Segoe Sans"/>
              </a:rPr>
              <a:t>Omoleye</a:t>
            </a:r>
            <a:r>
              <a:rPr lang="en-US" sz="950" dirty="0">
                <a:latin typeface="Segoe Sans"/>
              </a:rPr>
              <a:t> </a:t>
            </a:r>
            <a:r>
              <a:rPr lang="en-US" sz="950" i="0" dirty="0">
                <a:effectLst/>
                <a:latin typeface="Segoe Sans"/>
              </a:rPr>
              <a:t>(2023) highlights the cultural acceptance and encouragement of domestic corporal punishment, often referred to as “lawful correction.” This practice is seen as a way to deter children from repeating undesirable </a:t>
            </a:r>
            <a:r>
              <a:rPr lang="en-US" sz="950" i="0" dirty="0" err="1">
                <a:effectLst/>
                <a:latin typeface="Segoe Sans"/>
              </a:rPr>
              <a:t>behaviours</a:t>
            </a:r>
            <a:r>
              <a:rPr lang="en-US" sz="950" i="0" dirty="0">
                <a:effectLst/>
                <a:latin typeface="Segoe Sans"/>
              </a:rPr>
              <a:t>, with public canings also used to discourage criminal activity. It is believed that punishment administered by a parent, carer, or educator is more effective in eliciting remorse than law enforcement. Nigerian Magistrates and Juvenile courts support this approach, viewing it as a preventive measure against future criminality. Stephen (2013) notes that physical punishment in Nigeria is rarely framed as a human rights issue, but rather as a tool for enforcing cultural and moral values and maintaining societal order</a:t>
            </a:r>
            <a:r>
              <a:rPr lang="en-US" sz="950" b="0" i="0" dirty="0">
                <a:effectLst/>
                <a:latin typeface="Segoe Sans"/>
              </a:rPr>
              <a:t>.</a:t>
            </a:r>
            <a:endParaRPr lang="en-GB" sz="950" b="1" u="sng" dirty="0"/>
          </a:p>
        </p:txBody>
      </p:sp>
      <p:sp>
        <p:nvSpPr>
          <p:cNvPr id="15" name="Rectangle: Rounded Corners 14">
            <a:extLst>
              <a:ext uri="{FF2B5EF4-FFF2-40B4-BE49-F238E27FC236}">
                <a16:creationId xmlns:a16="http://schemas.microsoft.com/office/drawing/2014/main" id="{DD69ED39-6340-1E3D-407E-B925AD0E91E4}"/>
              </a:ext>
            </a:extLst>
          </p:cNvPr>
          <p:cNvSpPr/>
          <p:nvPr/>
        </p:nvSpPr>
        <p:spPr>
          <a:xfrm>
            <a:off x="5734139" y="264998"/>
            <a:ext cx="2670103" cy="6530085"/>
          </a:xfrm>
          <a:prstGeom prst="round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2993434E-F9EF-5DAA-6A51-80ABFD1A743B}"/>
              </a:ext>
            </a:extLst>
          </p:cNvPr>
          <p:cNvSpPr txBox="1"/>
          <p:nvPr/>
        </p:nvSpPr>
        <p:spPr>
          <a:xfrm>
            <a:off x="5809640" y="302544"/>
            <a:ext cx="2674562" cy="6478697"/>
          </a:xfrm>
          <a:prstGeom prst="rect">
            <a:avLst/>
          </a:prstGeom>
          <a:noFill/>
        </p:spPr>
        <p:txBody>
          <a:bodyPr wrap="square" rtlCol="0">
            <a:spAutoFit/>
          </a:bodyPr>
          <a:lstStyle/>
          <a:p>
            <a:r>
              <a:rPr lang="en-GB" sz="1000" b="1" u="sng" dirty="0"/>
              <a:t>Inter-parental Domestic Abuse.</a:t>
            </a:r>
          </a:p>
          <a:p>
            <a:pPr algn="l">
              <a:spcBef>
                <a:spcPts val="600"/>
              </a:spcBef>
              <a:spcAft>
                <a:spcPts val="300"/>
              </a:spcAft>
              <a:buNone/>
            </a:pPr>
            <a:r>
              <a:rPr lang="en-US" sz="1000" i="0" dirty="0">
                <a:effectLst/>
                <a:latin typeface="Segoe Sans"/>
              </a:rPr>
              <a:t>According to the Office for National Statistics (2019), 7.5% of women and 3.8% of men in the UK experienced domestic abuse in the year ending March 2019. Under the Domestic Abuse Act 2021, children are recognised as victims if they witness abuse, even indirectly. Cleaver (2025) estimates that 20% of UK children live with domestic  abuse, which is considered an Adverse Childhood Experience (ACE). This can lead to both short- and long-term impacts, including emotional detachment from parents and poor attachment, which may result in anger and behavioural issues (NSPCC Learning, 2021). Exposure to domestic abuse can also cause Traumatic Brain Injury (TBI), which may lead to PTSD, suicidal tendencies, and cognitive decline (Costello &amp; Greenwald, 2022). </a:t>
            </a:r>
            <a:r>
              <a:rPr lang="en-US" sz="1000" i="0" dirty="0" err="1">
                <a:effectLst/>
                <a:latin typeface="Segoe Sans"/>
              </a:rPr>
              <a:t>Sontate</a:t>
            </a:r>
            <a:r>
              <a:rPr lang="en-US" sz="1000" i="0" dirty="0">
                <a:effectLst/>
                <a:latin typeface="Segoe Sans"/>
              </a:rPr>
              <a:t> </a:t>
            </a:r>
            <a:r>
              <a:rPr lang="en-US" sz="1000" i="1" dirty="0">
                <a:effectLst/>
                <a:latin typeface="Segoe Sans"/>
              </a:rPr>
              <a:t>et al</a:t>
            </a:r>
            <a:r>
              <a:rPr lang="en-US" sz="1000" i="0" dirty="0">
                <a:effectLst/>
                <a:latin typeface="Segoe Sans"/>
              </a:rPr>
              <a:t>. (2021) link these outcomes to increased risks of substance misuse and violent behaviour. Importantly, such </a:t>
            </a:r>
            <a:r>
              <a:rPr lang="en-US" sz="1000" i="0" dirty="0" err="1">
                <a:effectLst/>
                <a:latin typeface="Segoe Sans"/>
              </a:rPr>
              <a:t>behaviours</a:t>
            </a:r>
            <a:r>
              <a:rPr lang="en-US" sz="1000" i="0" dirty="0">
                <a:effectLst/>
                <a:latin typeface="Segoe Sans"/>
              </a:rPr>
              <a:t> often stem from trauma, not simply learned aggression.</a:t>
            </a:r>
          </a:p>
          <a:p>
            <a:pPr algn="l">
              <a:spcBef>
                <a:spcPts val="600"/>
              </a:spcBef>
              <a:spcAft>
                <a:spcPts val="300"/>
              </a:spcAft>
              <a:buNone/>
            </a:pPr>
            <a:r>
              <a:rPr lang="en-US" sz="1000" i="0" dirty="0">
                <a:effectLst/>
                <a:latin typeface="Segoe Sans"/>
              </a:rPr>
              <a:t>Mazza </a:t>
            </a:r>
            <a:r>
              <a:rPr lang="en-US" sz="1000" i="1" dirty="0">
                <a:effectLst/>
                <a:latin typeface="Segoe Sans"/>
              </a:rPr>
              <a:t>et al. </a:t>
            </a:r>
            <a:r>
              <a:rPr lang="en-US" sz="1000" i="0" dirty="0">
                <a:effectLst/>
                <a:latin typeface="Segoe Sans"/>
              </a:rPr>
              <a:t>(2021) highlight that children exposed to domestic abuse are at increased risk of replicating such </a:t>
            </a:r>
            <a:r>
              <a:rPr lang="en-US" sz="1000" i="0" dirty="0" err="1">
                <a:effectLst/>
                <a:latin typeface="Segoe Sans"/>
              </a:rPr>
              <a:t>behaviours</a:t>
            </a:r>
            <a:r>
              <a:rPr lang="en-US" sz="1000" i="0" dirty="0">
                <a:effectLst/>
                <a:latin typeface="Segoe Sans"/>
              </a:rPr>
              <a:t>, particularly in the form of intimate partner abuse among young people. A key concern is the disruption of attachment between child and caregiver, which negatively affects their emotional, social, and psychological well-being. While some research suggests these </a:t>
            </a:r>
            <a:r>
              <a:rPr lang="en-US" sz="1000" i="0" dirty="0" err="1">
                <a:effectLst/>
                <a:latin typeface="Segoe Sans"/>
              </a:rPr>
              <a:t>behaviours</a:t>
            </a:r>
            <a:r>
              <a:rPr lang="en-US" sz="1000" i="0" dirty="0">
                <a:effectLst/>
                <a:latin typeface="Segoe Sans"/>
              </a:rPr>
              <a:t> emerge in adulthood, there is growing evidence of violent and abusive </a:t>
            </a:r>
            <a:r>
              <a:rPr lang="en-US" sz="1000" i="0" dirty="0" err="1">
                <a:effectLst/>
                <a:latin typeface="Segoe Sans"/>
              </a:rPr>
              <a:t>behaviours</a:t>
            </a:r>
            <a:r>
              <a:rPr lang="en-US" sz="1000" i="0" dirty="0">
                <a:effectLst/>
                <a:latin typeface="Segoe Sans"/>
              </a:rPr>
              <a:t> appearing during youth, especially in romantic relationships.</a:t>
            </a:r>
          </a:p>
          <a:p>
            <a:endParaRPr lang="en-GB" sz="1000" b="1" u="sng" dirty="0"/>
          </a:p>
        </p:txBody>
      </p:sp>
      <p:sp>
        <p:nvSpPr>
          <p:cNvPr id="17" name="Rectangle: Rounded Corners 16">
            <a:extLst>
              <a:ext uri="{FF2B5EF4-FFF2-40B4-BE49-F238E27FC236}">
                <a16:creationId xmlns:a16="http://schemas.microsoft.com/office/drawing/2014/main" id="{917EF093-768F-F683-3A20-6FB466754600}"/>
              </a:ext>
            </a:extLst>
          </p:cNvPr>
          <p:cNvSpPr/>
          <p:nvPr/>
        </p:nvSpPr>
        <p:spPr>
          <a:xfrm>
            <a:off x="8404242" y="54554"/>
            <a:ext cx="3787758" cy="3202163"/>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74505061-7D36-0251-7084-C9BD0D943543}"/>
              </a:ext>
            </a:extLst>
          </p:cNvPr>
          <p:cNvSpPr txBox="1"/>
          <p:nvPr/>
        </p:nvSpPr>
        <p:spPr>
          <a:xfrm>
            <a:off x="8534631" y="88980"/>
            <a:ext cx="3632297" cy="3023905"/>
          </a:xfrm>
          <a:prstGeom prst="rect">
            <a:avLst/>
          </a:prstGeom>
          <a:noFill/>
        </p:spPr>
        <p:txBody>
          <a:bodyPr wrap="square" rtlCol="0">
            <a:spAutoFit/>
          </a:bodyPr>
          <a:lstStyle/>
          <a:p>
            <a:r>
              <a:rPr lang="en-GB" sz="1000" b="1" u="sng" dirty="0"/>
              <a:t>Toxic </a:t>
            </a:r>
            <a:r>
              <a:rPr lang="en-GB" sz="1000" b="1" u="sng" dirty="0" err="1"/>
              <a:t>Maculinity</a:t>
            </a:r>
            <a:r>
              <a:rPr lang="en-GB" sz="1000" b="1" u="sng" dirty="0"/>
              <a:t>.</a:t>
            </a:r>
          </a:p>
          <a:p>
            <a:r>
              <a:rPr lang="en-US" sz="950" i="0" dirty="0">
                <a:effectLst/>
                <a:latin typeface="Segoe Sans"/>
              </a:rPr>
              <a:t>A growing issue is toxic masculinity, which includes misogynistic, aggressive, and anti-feminist attitudes (Harrington, 2021; Foss, 2022). While often associated with adult men, Milner (2024) notes limited research on its effects in children. Alarmingly, such </a:t>
            </a:r>
            <a:r>
              <a:rPr lang="en-US" sz="950" i="0" dirty="0" err="1">
                <a:effectLst/>
                <a:latin typeface="Segoe Sans"/>
              </a:rPr>
              <a:t>behaviours</a:t>
            </a:r>
            <a:r>
              <a:rPr lang="en-US" sz="950" i="0" dirty="0">
                <a:effectLst/>
                <a:latin typeface="Segoe Sans"/>
              </a:rPr>
              <a:t> are now being observed even in primary school-aged children.</a:t>
            </a:r>
          </a:p>
          <a:p>
            <a:r>
              <a:rPr lang="en-US" sz="950" i="0" dirty="0">
                <a:effectLst/>
                <a:latin typeface="Segoe Sans"/>
              </a:rPr>
              <a:t>Referring to Bandura’s social learning theory, children are likely to learn </a:t>
            </a:r>
            <a:r>
              <a:rPr lang="en-US" sz="950" i="0" dirty="0" err="1">
                <a:effectLst/>
                <a:latin typeface="Segoe Sans"/>
              </a:rPr>
              <a:t>behaviours</a:t>
            </a:r>
            <a:r>
              <a:rPr lang="en-US" sz="950" dirty="0">
                <a:latin typeface="Segoe Sans"/>
              </a:rPr>
              <a:t>, </a:t>
            </a:r>
            <a:r>
              <a:rPr lang="en-US" sz="950" i="0" dirty="0">
                <a:effectLst/>
                <a:latin typeface="Segoe Sans"/>
              </a:rPr>
              <a:t>especially aggression, by observing them at home, particularly from male role models (Harrington, 2021). However, Herbert (2025) offers a broader view, suggesting that toxic masculinity is shaped by societal pressures to conform to traditional masculine ideals—such as being dominant, aggressive, and unemotional. These gender stereotypes also promote the belief that women should handle domestic roles. In extreme cases, this mindset has led to harassment and sexual assault, driven by a perceived entitlement. While the focus is on parental influence, it’s important to recognise that societal norms also shape children's understanding of acceptable behaviour.</a:t>
            </a:r>
            <a:endParaRPr lang="en-GB" sz="950" u="sng" dirty="0"/>
          </a:p>
        </p:txBody>
      </p:sp>
      <p:sp>
        <p:nvSpPr>
          <p:cNvPr id="19" name="Rectangle: Rounded Corners 18">
            <a:extLst>
              <a:ext uri="{FF2B5EF4-FFF2-40B4-BE49-F238E27FC236}">
                <a16:creationId xmlns:a16="http://schemas.microsoft.com/office/drawing/2014/main" id="{3205AF47-4CAF-E8FC-4A04-78E34BC1A4EF}"/>
              </a:ext>
            </a:extLst>
          </p:cNvPr>
          <p:cNvSpPr/>
          <p:nvPr/>
        </p:nvSpPr>
        <p:spPr>
          <a:xfrm>
            <a:off x="3084649" y="3521029"/>
            <a:ext cx="2674562" cy="3202162"/>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09701F2D-0664-F665-5D83-91DE156EBBA9}"/>
              </a:ext>
            </a:extLst>
          </p:cNvPr>
          <p:cNvSpPr txBox="1"/>
          <p:nvPr/>
        </p:nvSpPr>
        <p:spPr>
          <a:xfrm>
            <a:off x="3126097" y="3626087"/>
            <a:ext cx="2718037" cy="3254737"/>
          </a:xfrm>
          <a:prstGeom prst="rect">
            <a:avLst/>
          </a:prstGeom>
          <a:noFill/>
        </p:spPr>
        <p:txBody>
          <a:bodyPr wrap="square" rtlCol="0">
            <a:spAutoFit/>
          </a:bodyPr>
          <a:lstStyle/>
          <a:p>
            <a:r>
              <a:rPr lang="en-GB" sz="900" b="1" u="sng" dirty="0"/>
              <a:t>Socio-economic Status and Criminal Activity.</a:t>
            </a:r>
          </a:p>
          <a:p>
            <a:r>
              <a:rPr lang="en-US" sz="900" i="0" dirty="0">
                <a:effectLst/>
                <a:latin typeface="Segoe Sans"/>
              </a:rPr>
              <a:t>Martins, Matos, and Sani (2023) found that parents and carers in deprived areas experience significantly higher stress levels, which increases the risk of child abuse. Jones</a:t>
            </a:r>
            <a:r>
              <a:rPr lang="en-US" sz="900" i="1" dirty="0">
                <a:effectLst/>
                <a:latin typeface="Segoe Sans"/>
              </a:rPr>
              <a:t> et al. </a:t>
            </a:r>
            <a:r>
              <a:rPr lang="en-US" sz="900" i="0" dirty="0">
                <a:effectLst/>
                <a:latin typeface="Segoe Sans"/>
              </a:rPr>
              <a:t>(2021) add that such stress can also lead to family conflict and challenging </a:t>
            </a:r>
            <a:r>
              <a:rPr lang="en-US" sz="900" i="0" dirty="0" err="1">
                <a:effectLst/>
                <a:latin typeface="Segoe Sans"/>
              </a:rPr>
              <a:t>behaviours</a:t>
            </a:r>
            <a:r>
              <a:rPr lang="en-US" sz="900" i="0" dirty="0">
                <a:effectLst/>
                <a:latin typeface="Segoe Sans"/>
              </a:rPr>
              <a:t> in children. </a:t>
            </a:r>
            <a:r>
              <a:rPr lang="en-US" sz="900" i="0" dirty="0" err="1">
                <a:effectLst/>
                <a:latin typeface="Segoe Sans"/>
              </a:rPr>
              <a:t>Sariaslan</a:t>
            </a:r>
            <a:r>
              <a:rPr lang="en-US" sz="900" i="0" dirty="0">
                <a:effectLst/>
                <a:latin typeface="Segoe Sans"/>
              </a:rPr>
              <a:t> </a:t>
            </a:r>
            <a:r>
              <a:rPr lang="en-US" sz="900" i="1" dirty="0">
                <a:effectLst/>
                <a:latin typeface="Segoe Sans"/>
              </a:rPr>
              <a:t>et al. </a:t>
            </a:r>
            <a:r>
              <a:rPr lang="en-US" sz="900" i="0" dirty="0">
                <a:effectLst/>
                <a:latin typeface="Segoe Sans"/>
              </a:rPr>
              <a:t>(2014) link low income to criminal behaviour and substance misuse, noting that families in deprived areas are twice as likely to be convicted of violent or drug-related crimes. These </a:t>
            </a:r>
            <a:r>
              <a:rPr lang="en-US" sz="900" i="0" dirty="0" err="1">
                <a:effectLst/>
                <a:latin typeface="Segoe Sans"/>
              </a:rPr>
              <a:t>behaviours</a:t>
            </a:r>
            <a:r>
              <a:rPr lang="en-US" sz="900" i="0" dirty="0">
                <a:effectLst/>
                <a:latin typeface="Segoe Sans"/>
              </a:rPr>
              <a:t> are often driven by financial strain, poor emotional regulation, and the need to generate income through illegal means. Chavda and Nisarga (2023) highlight the mental health impact of becoming a single parent, especially due to a partner’s incarceration. This transition can be stressful, financially challenging, and socially </a:t>
            </a:r>
            <a:r>
              <a:rPr lang="en-US" sz="900" i="0" dirty="0" err="1">
                <a:effectLst/>
                <a:latin typeface="Segoe Sans"/>
              </a:rPr>
              <a:t>stigmatised</a:t>
            </a:r>
            <a:r>
              <a:rPr lang="en-US" sz="900" i="0" dirty="0">
                <a:effectLst/>
                <a:latin typeface="Segoe Sans"/>
              </a:rPr>
              <a:t>, contributing to Adverse Childhood Experiences (ACEs) and affecting the well-being of the family.</a:t>
            </a:r>
          </a:p>
          <a:p>
            <a:endParaRPr lang="en-GB" sz="900" b="1" u="sng" dirty="0"/>
          </a:p>
        </p:txBody>
      </p:sp>
      <p:sp>
        <p:nvSpPr>
          <p:cNvPr id="21" name="Rectangle: Rounded Corners 20">
            <a:extLst>
              <a:ext uri="{FF2B5EF4-FFF2-40B4-BE49-F238E27FC236}">
                <a16:creationId xmlns:a16="http://schemas.microsoft.com/office/drawing/2014/main" id="{54FF39ED-D8B7-07AB-8428-7BC23180AC2F}"/>
              </a:ext>
            </a:extLst>
          </p:cNvPr>
          <p:cNvSpPr/>
          <p:nvPr/>
        </p:nvSpPr>
        <p:spPr>
          <a:xfrm>
            <a:off x="8353813" y="3203769"/>
            <a:ext cx="3787758" cy="3519422"/>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DA5F2ED9-1157-EB00-6FDE-2757CAA2B20A}"/>
              </a:ext>
            </a:extLst>
          </p:cNvPr>
          <p:cNvSpPr txBox="1"/>
          <p:nvPr/>
        </p:nvSpPr>
        <p:spPr>
          <a:xfrm>
            <a:off x="8465615" y="3295671"/>
            <a:ext cx="3749105" cy="3562514"/>
          </a:xfrm>
          <a:prstGeom prst="rect">
            <a:avLst/>
          </a:prstGeom>
          <a:noFill/>
        </p:spPr>
        <p:txBody>
          <a:bodyPr wrap="square" rtlCol="0">
            <a:spAutoFit/>
          </a:bodyPr>
          <a:lstStyle/>
          <a:p>
            <a:r>
              <a:rPr lang="en-GB" sz="900" b="1" u="sng" dirty="0"/>
              <a:t>Next Steps.</a:t>
            </a:r>
          </a:p>
          <a:p>
            <a:pPr algn="l">
              <a:spcBef>
                <a:spcPts val="600"/>
              </a:spcBef>
              <a:spcAft>
                <a:spcPts val="300"/>
              </a:spcAft>
              <a:buNone/>
            </a:pPr>
            <a:r>
              <a:rPr lang="en-US" sz="1000" i="0" dirty="0">
                <a:effectLst/>
                <a:latin typeface="Segoe Sans"/>
              </a:rPr>
              <a:t>This literature review highlights that violent and abusive </a:t>
            </a:r>
            <a:r>
              <a:rPr lang="en-US" sz="1000" i="0" dirty="0" err="1">
                <a:effectLst/>
                <a:latin typeface="Segoe Sans"/>
              </a:rPr>
              <a:t>behaviours</a:t>
            </a:r>
            <a:r>
              <a:rPr lang="en-US" sz="1000" i="0" dirty="0">
                <a:effectLst/>
                <a:latin typeface="Segoe Sans"/>
              </a:rPr>
              <a:t> in children stem from a range of factors, some clear, like witnessing domestic abuse or experiencing physical punishment, and others more complex, such as parental stress or incarceration. Drawing from professional experience, interventions must be tailored to each child, though engagement can be challenging due to lack of consent. While there are services for victims and violence reduction, there is a gap in targeted prevention services. Educating families on their role in child development and the impact of trauma could help break cycles of generational abuse. </a:t>
            </a:r>
            <a:r>
              <a:rPr lang="en-US" sz="1000" dirty="0">
                <a:latin typeface="Segoe Sans"/>
              </a:rPr>
              <a:t>I </a:t>
            </a:r>
            <a:r>
              <a:rPr lang="en-US" sz="1000" i="0" dirty="0">
                <a:effectLst/>
                <a:latin typeface="Segoe Sans"/>
              </a:rPr>
              <a:t>question  why intervention often only begins after safeguarding concerns arise, rather than proactively. The common theme is that children are shaped by their environment and caregivers, with Bandura’s social learning theory reinforcing the idea that </a:t>
            </a:r>
            <a:r>
              <a:rPr lang="en-US" sz="1000" i="0" dirty="0" err="1">
                <a:effectLst/>
                <a:latin typeface="Segoe Sans"/>
              </a:rPr>
              <a:t>behaviours</a:t>
            </a:r>
            <a:r>
              <a:rPr lang="en-US" sz="1000" i="0" dirty="0">
                <a:effectLst/>
                <a:latin typeface="Segoe Sans"/>
              </a:rPr>
              <a:t> are learned through observation. Adverse Childhood Experiences (ACEs) are a key factor, and while some are unavoidable, empowering families with knowledge could help foster positive home environments and reduce the risk of harmful </a:t>
            </a:r>
            <a:r>
              <a:rPr lang="en-US" sz="1000" i="0" dirty="0" err="1">
                <a:effectLst/>
                <a:latin typeface="Segoe Sans"/>
              </a:rPr>
              <a:t>behaviours</a:t>
            </a:r>
            <a:r>
              <a:rPr lang="en-US" sz="1000" i="0" dirty="0">
                <a:effectLst/>
                <a:latin typeface="Segoe Sans"/>
              </a:rPr>
              <a:t>.</a:t>
            </a:r>
          </a:p>
          <a:p>
            <a:endParaRPr lang="en-GB" sz="900" b="1" u="sng" dirty="0"/>
          </a:p>
        </p:txBody>
      </p:sp>
    </p:spTree>
    <p:extLst>
      <p:ext uri="{BB962C8B-B14F-4D97-AF65-F5344CB8AC3E}">
        <p14:creationId xmlns:p14="http://schemas.microsoft.com/office/powerpoint/2010/main" val="1007929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14E05-D55F-EA95-764B-039C23B6855C}"/>
              </a:ext>
            </a:extLst>
          </p:cNvPr>
          <p:cNvSpPr>
            <a:spLocks noGrp="1"/>
          </p:cNvSpPr>
          <p:nvPr>
            <p:ph type="title"/>
          </p:nvPr>
        </p:nvSpPr>
        <p:spPr/>
        <p:txBody>
          <a:bodyPr>
            <a:normAutofit/>
          </a:bodyPr>
          <a:lstStyle/>
          <a:p>
            <a:r>
              <a:rPr lang="en-GB" sz="1000" u="sng" dirty="0"/>
              <a:t>Reference list.</a:t>
            </a:r>
          </a:p>
        </p:txBody>
      </p:sp>
      <p:sp>
        <p:nvSpPr>
          <p:cNvPr id="3" name="Content Placeholder 2">
            <a:extLst>
              <a:ext uri="{FF2B5EF4-FFF2-40B4-BE49-F238E27FC236}">
                <a16:creationId xmlns:a16="http://schemas.microsoft.com/office/drawing/2014/main" id="{B39E0A14-1725-BD2F-0092-F9D60D507C3C}"/>
              </a:ext>
            </a:extLst>
          </p:cNvPr>
          <p:cNvSpPr>
            <a:spLocks noGrp="1"/>
          </p:cNvSpPr>
          <p:nvPr>
            <p:ph idx="1"/>
          </p:nvPr>
        </p:nvSpPr>
        <p:spPr>
          <a:xfrm>
            <a:off x="611698" y="1253331"/>
            <a:ext cx="10515600" cy="4351338"/>
          </a:xfrm>
        </p:spPr>
        <p:txBody>
          <a:bodyPr>
            <a:normAutofit fontScale="25000" lnSpcReduction="20000"/>
          </a:bodyPr>
          <a:lstStyle/>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Carmarthen Domestic Abuse Services (2025)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Emotional Resilience.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Emotional Resilience | CARMARTHEN DOMESTIC ABUSE SERVICES LTD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18</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April 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Chavda, K. and Nisarga, V. (2023) ‘Single Parenting: Impact on Child’s Development’, </a:t>
            </a:r>
            <a:r>
              <a:rPr lang="en-GB" sz="3200" i="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Journal of Indian Association for Child and Adolescent Mental Health</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19(1), pp. 14-20.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Single Parenting: Impact on Child’s Development - Kersi Chavda, Vinyas Nisarga, 2023</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20</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July 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Cleaver, H. (2025) ‘Domestic Abuse and the Impact on Young Children: A UK Perspective’,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Children and Youth Services Review,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172, pp. 1-5.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 action="ppaction://noaction"/>
              </a:rPr>
              <a:t>Domestic abuse and the impact on young children: A UK perspective</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30</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April 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Costello, K. and Greenwald, B.D. (2022) ‘Update on Domestic Violence and Traumatic Brain Injury: A Narrative Review’,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Brain Sciences,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12(1), pp. 1-17.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Update on Domestic Violence and Traumatic Brain Injury: A Narrative Review</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20</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May 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Filani, A.O. and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Omoleye</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B.O. (2023) ‘Corporal Punishment in Nigeria: An Overview’,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Education and Research,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11, pp. 45-56.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05.pdf</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18</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April 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Foss, K. (2022)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What is Toxic Masculinity and How it Impacts Mental Health.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What is Toxic Masculinity and How it Impacts Mental Health | Anxiety and Depression Association of America, ADAA</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13</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July 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Harrington, C. (2021) ‘What is “Toxic Masculinity” and Why Does it Matter?’,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Men and Masculinities,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24(2), pp. 345-352.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What is “Toxic Masculinity” and Why Does it Matter? - Carol Harrington, 2021</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12</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July 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Herbert, E. (2025)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Time to Banish Toxic Masculinity.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Toxic Masculinity In Childhood | The Children's Society</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12</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July 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Holden, G.W. (2017)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Why Do Parents Physically Punish Their Children?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Why Do Parents Physically Punish their Children? 5 Useful Analogies from Sedimentary Rocks – Psychology Benefits Society</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18</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April 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Holt, A. (2022)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Child to Parent Abuse.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Child to Parent Abuse - University of Roehampton Research Explorer</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5</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April 2025). </a:t>
            </a: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Ibbetson, C. (2021)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Smacking: Parents who were Physically Punished as Children are More Likely to Punish their Children.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Smacking: Parents who were physically punished as children are more likely to punish their children | YouGov</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Jones, J.H., Call, T.A., Wolford, S.N. and McWey, L.M. (2021) ‘Parental Stress and Child Outcomes: The Mediating Role of Family Conflict’,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Journal of Child and Family Studies,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30, pp. 746-756.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3"/>
              </a:rPr>
              <a:t>Parental Stress and Child Outcomes: The Mediating Role of Family Conflict | Journal of Child and Family Studies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20</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July 2025). </a:t>
            </a:r>
          </a:p>
          <a:p>
            <a:pPr>
              <a:lnSpc>
                <a:spcPct val="107000"/>
              </a:lnSpc>
              <a:spcAft>
                <a:spcPts val="800"/>
              </a:spcAft>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Ma, J., Grogan-Kaylor, A.C., Pace, G.T., Ward, K.P. and Lee, S.J. (2022) ‘The Association Between Spanking and Physical Abuse of Young Children in 56 Low- and Middle-Income Countries’,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Child Abuse and Neglect,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129. Available at: </a:t>
            </a:r>
            <a:r>
              <a:rPr lang="en-GB" sz="3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4"/>
              </a:rPr>
              <a:t>The association between spanking and physical abuse of young children in 56 low- and middle-income countries - ScienceDirect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(Accessed: 18</a:t>
            </a:r>
            <a:r>
              <a:rPr lang="en-GB" sz="3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April 2025). </a:t>
            </a:r>
          </a:p>
          <a:p>
            <a:endParaRPr lang="en-GB" sz="1000" dirty="0"/>
          </a:p>
        </p:txBody>
      </p:sp>
    </p:spTree>
    <p:extLst>
      <p:ext uri="{BB962C8B-B14F-4D97-AF65-F5344CB8AC3E}">
        <p14:creationId xmlns:p14="http://schemas.microsoft.com/office/powerpoint/2010/main" val="2581071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B46921-9392-A7D0-88E2-6920B8BEBAFE}"/>
              </a:ext>
            </a:extLst>
          </p:cNvPr>
          <p:cNvSpPr txBox="1"/>
          <p:nvPr/>
        </p:nvSpPr>
        <p:spPr>
          <a:xfrm>
            <a:off x="436228" y="243281"/>
            <a:ext cx="11065078" cy="3089307"/>
          </a:xfrm>
          <a:prstGeom prst="rect">
            <a:avLst/>
          </a:prstGeom>
          <a:noFill/>
        </p:spPr>
        <p:txBody>
          <a:bodyPr wrap="square" rtlCol="0">
            <a:spAutoFit/>
          </a:bodyPr>
          <a:lstStyle/>
          <a:p>
            <a:pPr>
              <a:lnSpc>
                <a:spcPct val="107000"/>
              </a:lnSpc>
              <a:spcAft>
                <a:spcPts val="800"/>
              </a:spcAft>
              <a:buNone/>
            </a:pPr>
            <a:r>
              <a:rPr lang="en-GB" sz="800" kern="100">
                <a:effectLst/>
                <a:latin typeface="Aptos" panose="020B0004020202020204" pitchFamily="34" charset="0"/>
                <a:ea typeface="Aptos" panose="020B0004020202020204" pitchFamily="34" charset="0"/>
                <a:cs typeface="Times New Roman" panose="02020603050405020304" pitchFamily="18" charset="0"/>
              </a:rPr>
              <a:t>Martins, P.C., Matos, C.D. and Sani, A.I. (2023) ‘Parental Stress and Risk of Child Abuse: The Role of Socioeconomic Status’, </a:t>
            </a:r>
            <a:r>
              <a:rPr lang="en-GB" sz="800" i="1" kern="100">
                <a:effectLst/>
                <a:latin typeface="Aptos" panose="020B0004020202020204" pitchFamily="34" charset="0"/>
                <a:ea typeface="Aptos" panose="020B0004020202020204" pitchFamily="34" charset="0"/>
                <a:cs typeface="Times New Roman" panose="02020603050405020304" pitchFamily="18" charset="0"/>
              </a:rPr>
              <a:t>Children and Youth Services Review, </a:t>
            </a:r>
            <a:r>
              <a:rPr lang="en-GB" sz="800" kern="100">
                <a:effectLst/>
                <a:latin typeface="Aptos" panose="020B0004020202020204" pitchFamily="34" charset="0"/>
                <a:ea typeface="Aptos" panose="020B0004020202020204" pitchFamily="34" charset="0"/>
                <a:cs typeface="Times New Roman" panose="02020603050405020304" pitchFamily="18" charset="0"/>
              </a:rPr>
              <a:t>148. Available at: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Parental stress and risk of child abuse: The role of socioeconomic status - ScienceDirect</a:t>
            </a:r>
            <a:r>
              <a:rPr lang="en-GB" sz="800" kern="100">
                <a:effectLst/>
                <a:latin typeface="Aptos" panose="020B0004020202020204" pitchFamily="34" charset="0"/>
                <a:ea typeface="Aptos" panose="020B0004020202020204" pitchFamily="34" charset="0"/>
                <a:cs typeface="Times New Roman" panose="02020603050405020304" pitchFamily="18" charset="0"/>
              </a:rPr>
              <a:t> (Accessed: 20</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July 2025). </a:t>
            </a:r>
          </a:p>
          <a:p>
            <a:pPr>
              <a:lnSpc>
                <a:spcPct val="107000"/>
              </a:lnSpc>
              <a:spcAft>
                <a:spcPts val="800"/>
              </a:spcAft>
              <a:buNone/>
            </a:pP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Mazza</a:t>
            </a:r>
            <a:r>
              <a:rPr lang="en-GB" sz="800" kern="100">
                <a:effectLst/>
                <a:latin typeface="Aptos" panose="020B0004020202020204" pitchFamily="34" charset="0"/>
                <a:ea typeface="Aptos" panose="020B0004020202020204" pitchFamily="34" charset="0"/>
                <a:cs typeface="Times New Roman" panose="02020603050405020304" pitchFamily="18" charset="0"/>
              </a:rPr>
              <a:t>, M.,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Marano</a:t>
            </a:r>
            <a:r>
              <a:rPr lang="en-GB" sz="800" kern="100">
                <a:effectLst/>
                <a:latin typeface="Aptos" panose="020B0004020202020204" pitchFamily="34" charset="0"/>
                <a:ea typeface="Aptos" panose="020B0004020202020204" pitchFamily="34" charset="0"/>
                <a:cs typeface="Times New Roman" panose="02020603050405020304" pitchFamily="18" charset="0"/>
              </a:rPr>
              <a:t>, G.,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Gonsalez del Castillo</a:t>
            </a:r>
            <a:r>
              <a:rPr lang="en-GB" sz="800" kern="100">
                <a:effectLst/>
                <a:latin typeface="Aptos" panose="020B0004020202020204" pitchFamily="34" charset="0"/>
                <a:ea typeface="Aptos" panose="020B0004020202020204" pitchFamily="34" charset="0"/>
                <a:cs typeface="Times New Roman" panose="02020603050405020304" pitchFamily="18" charset="0"/>
              </a:rPr>
              <a:t>, A.,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Chieffo</a:t>
            </a:r>
            <a:r>
              <a:rPr lang="en-GB" sz="800" kern="100">
                <a:effectLst/>
                <a:latin typeface="Aptos" panose="020B0004020202020204" pitchFamily="34" charset="0"/>
                <a:ea typeface="Aptos" panose="020B0004020202020204" pitchFamily="34" charset="0"/>
                <a:cs typeface="Times New Roman" panose="02020603050405020304" pitchFamily="18" charset="0"/>
              </a:rPr>
              <a:t>, D.,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Monti</a:t>
            </a:r>
            <a:r>
              <a:rPr lang="en-GB" sz="800" kern="100">
                <a:effectLst/>
                <a:latin typeface="Aptos" panose="020B0004020202020204" pitchFamily="34" charset="0"/>
                <a:ea typeface="Aptos" panose="020B0004020202020204" pitchFamily="34" charset="0"/>
                <a:cs typeface="Times New Roman" panose="02020603050405020304" pitchFamily="18" charset="0"/>
              </a:rPr>
              <a:t>, L.,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Janiri</a:t>
            </a:r>
            <a:r>
              <a:rPr lang="en-GB" sz="800" kern="100">
                <a:effectLst/>
                <a:latin typeface="Aptos" panose="020B0004020202020204" pitchFamily="34" charset="0"/>
                <a:ea typeface="Aptos" panose="020B0004020202020204" pitchFamily="34" charset="0"/>
                <a:cs typeface="Times New Roman" panose="02020603050405020304" pitchFamily="18" charset="0"/>
              </a:rPr>
              <a:t>, D.,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Moccia</a:t>
            </a:r>
            <a:r>
              <a:rPr lang="en-GB" sz="800" kern="100">
                <a:effectLst/>
                <a:latin typeface="Aptos" panose="020B0004020202020204" pitchFamily="34" charset="0"/>
                <a:ea typeface="Aptos" panose="020B0004020202020204" pitchFamily="34" charset="0"/>
                <a:cs typeface="Times New Roman" panose="02020603050405020304" pitchFamily="18" charset="0"/>
              </a:rPr>
              <a:t>, L. and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Sani</a:t>
            </a:r>
            <a:r>
              <a:rPr lang="en-GB" sz="800" kern="100">
                <a:effectLst/>
                <a:latin typeface="Aptos" panose="020B0004020202020204" pitchFamily="34" charset="0"/>
                <a:ea typeface="Aptos" panose="020B0004020202020204" pitchFamily="34" charset="0"/>
                <a:cs typeface="Times New Roman" panose="02020603050405020304" pitchFamily="18" charset="0"/>
              </a:rPr>
              <a:t>, G. (2021) ‘Intimate Partner Violence: A Loop of Abuse, Depression and Victimization’, </a:t>
            </a:r>
            <a:r>
              <a:rPr lang="en-GB" sz="800" i="1" kern="100">
                <a:effectLst/>
                <a:latin typeface="Aptos" panose="020B0004020202020204" pitchFamily="34" charset="0"/>
                <a:ea typeface="Aptos" panose="020B0004020202020204" pitchFamily="34" charset="0"/>
                <a:cs typeface="Times New Roman" panose="02020603050405020304" pitchFamily="18" charset="0"/>
              </a:rPr>
              <a:t>World Journal of Psychology, </a:t>
            </a:r>
            <a:r>
              <a:rPr lang="en-GB" sz="800" kern="100">
                <a:effectLst/>
                <a:latin typeface="Aptos" panose="020B0004020202020204" pitchFamily="34" charset="0"/>
                <a:ea typeface="Aptos" panose="020B0004020202020204" pitchFamily="34" charset="0"/>
                <a:cs typeface="Times New Roman" panose="02020603050405020304" pitchFamily="18" charset="0"/>
              </a:rPr>
              <a:t>11(6), pp. 215-221. Available at: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Intimate partner violence: A loop of abuse, depression and victimization - PMC</a:t>
            </a:r>
            <a:r>
              <a:rPr lang="en-GB" sz="800" kern="100">
                <a:effectLst/>
                <a:latin typeface="Aptos" panose="020B0004020202020204" pitchFamily="34" charset="0"/>
                <a:ea typeface="Aptos" panose="020B0004020202020204" pitchFamily="34" charset="0"/>
                <a:cs typeface="Times New Roman" panose="02020603050405020304" pitchFamily="18" charset="0"/>
              </a:rPr>
              <a:t> (Accessed: 20</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July 2025). </a:t>
            </a:r>
          </a:p>
          <a:p>
            <a:pPr>
              <a:lnSpc>
                <a:spcPct val="107000"/>
              </a:lnSpc>
              <a:spcAft>
                <a:spcPts val="800"/>
              </a:spcAft>
              <a:buNone/>
            </a:pPr>
            <a:r>
              <a:rPr lang="en-GB" sz="800" kern="100">
                <a:effectLst/>
                <a:latin typeface="Aptos" panose="020B0004020202020204" pitchFamily="34" charset="0"/>
                <a:ea typeface="Aptos" panose="020B0004020202020204" pitchFamily="34" charset="0"/>
                <a:cs typeface="Times New Roman" panose="02020603050405020304" pitchFamily="18" charset="0"/>
              </a:rPr>
              <a:t>Milner, A. (2024) </a:t>
            </a:r>
            <a:r>
              <a:rPr lang="en-GB" sz="800" i="1" kern="100">
                <a:effectLst/>
                <a:latin typeface="Aptos" panose="020B0004020202020204" pitchFamily="34" charset="0"/>
                <a:ea typeface="Aptos" panose="020B0004020202020204" pitchFamily="34" charset="0"/>
                <a:cs typeface="Times New Roman" panose="02020603050405020304" pitchFamily="18" charset="0"/>
              </a:rPr>
              <a:t>Unmasking Toxic Masculinity in Early Years and Primary School. </a:t>
            </a:r>
            <a:r>
              <a:rPr lang="en-GB" sz="800" kern="100">
                <a:effectLst/>
                <a:latin typeface="Aptos" panose="020B0004020202020204" pitchFamily="34" charset="0"/>
                <a:ea typeface="Aptos" panose="020B0004020202020204" pitchFamily="34" charset="0"/>
                <a:cs typeface="Times New Roman" panose="02020603050405020304" pitchFamily="18" charset="0"/>
              </a:rPr>
              <a:t>Routledge: London.</a:t>
            </a:r>
          </a:p>
          <a:p>
            <a:pPr>
              <a:lnSpc>
                <a:spcPct val="107000"/>
              </a:lnSpc>
              <a:spcAft>
                <a:spcPts val="800"/>
              </a:spcAft>
              <a:buNone/>
            </a:pPr>
            <a:r>
              <a:rPr lang="en-GB" sz="800" kern="100">
                <a:effectLst/>
                <a:latin typeface="Aptos" panose="020B0004020202020204" pitchFamily="34" charset="0"/>
                <a:ea typeface="Aptos" panose="020B0004020202020204" pitchFamily="34" charset="0"/>
                <a:cs typeface="Times New Roman" panose="02020603050405020304" pitchFamily="18" charset="0"/>
              </a:rPr>
              <a:t>NSPCC Learning (2021) </a:t>
            </a:r>
            <a:r>
              <a:rPr lang="en-GB" sz="800" i="1" kern="100">
                <a:effectLst/>
                <a:latin typeface="Aptos" panose="020B0004020202020204" pitchFamily="34" charset="0"/>
                <a:ea typeface="Aptos" panose="020B0004020202020204" pitchFamily="34" charset="0"/>
                <a:cs typeface="Times New Roman" panose="02020603050405020304" pitchFamily="18" charset="0"/>
              </a:rPr>
              <a:t>Attachment and Child Development. </a:t>
            </a:r>
            <a:r>
              <a:rPr lang="en-GB" sz="800" kern="100">
                <a:effectLst/>
                <a:latin typeface="Aptos" panose="020B0004020202020204" pitchFamily="34" charset="0"/>
                <a:ea typeface="Aptos" panose="020B0004020202020204" pitchFamily="34" charset="0"/>
                <a:cs typeface="Times New Roman" panose="02020603050405020304" pitchFamily="18" charset="0"/>
              </a:rPr>
              <a:t>Available at: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Attachment and child development | NSPCC Learning</a:t>
            </a:r>
            <a:r>
              <a:rPr lang="en-GB" sz="800" kern="100">
                <a:effectLst/>
                <a:latin typeface="Aptos" panose="020B0004020202020204" pitchFamily="34" charset="0"/>
                <a:ea typeface="Aptos" panose="020B0004020202020204" pitchFamily="34" charset="0"/>
                <a:cs typeface="Times New Roman" panose="02020603050405020304" pitchFamily="18" charset="0"/>
              </a:rPr>
              <a:t> (Accessed: 30</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April 2025). </a:t>
            </a:r>
          </a:p>
          <a:p>
            <a:pPr>
              <a:lnSpc>
                <a:spcPct val="107000"/>
              </a:lnSpc>
              <a:spcAft>
                <a:spcPts val="800"/>
              </a:spcAft>
              <a:buNone/>
            </a:pPr>
            <a:r>
              <a:rPr lang="en-GB" sz="800" kern="100">
                <a:effectLst/>
                <a:latin typeface="Aptos" panose="020B0004020202020204" pitchFamily="34" charset="0"/>
                <a:ea typeface="Aptos" panose="020B0004020202020204" pitchFamily="34" charset="0"/>
                <a:cs typeface="Times New Roman" panose="02020603050405020304" pitchFamily="18" charset="0"/>
              </a:rPr>
              <a:t>Office for National Statistics (2019) </a:t>
            </a:r>
            <a:r>
              <a:rPr lang="en-GB" sz="800" i="1" kern="100">
                <a:effectLst/>
                <a:latin typeface="Aptos" panose="020B0004020202020204" pitchFamily="34" charset="0"/>
                <a:ea typeface="Aptos" panose="020B0004020202020204" pitchFamily="34" charset="0"/>
                <a:cs typeface="Times New Roman" panose="02020603050405020304" pitchFamily="18" charset="0"/>
              </a:rPr>
              <a:t>Domestic abuse victim characteristics, England and Wales: year ending March 2019. </a:t>
            </a:r>
            <a:r>
              <a:rPr lang="en-GB" sz="800" kern="100">
                <a:effectLst/>
                <a:latin typeface="Aptos" panose="020B0004020202020204" pitchFamily="34" charset="0"/>
                <a:ea typeface="Aptos" panose="020B0004020202020204" pitchFamily="34" charset="0"/>
                <a:cs typeface="Times New Roman" panose="02020603050405020304" pitchFamily="18" charset="0"/>
              </a:rPr>
              <a:t>Available at: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3"/>
              </a:rPr>
              <a:t>Domestic abuse victim characteristics, England and Wales</a:t>
            </a:r>
            <a:r>
              <a:rPr lang="en-GB" sz="800" kern="100">
                <a:effectLst/>
                <a:latin typeface="Aptos" panose="020B0004020202020204" pitchFamily="34" charset="0"/>
                <a:ea typeface="Aptos" panose="020B0004020202020204" pitchFamily="34" charset="0"/>
                <a:cs typeface="Times New Roman" panose="02020603050405020304" pitchFamily="18" charset="0"/>
              </a:rPr>
              <a:t> (Accessed: 8</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May 2025). </a:t>
            </a:r>
          </a:p>
          <a:p>
            <a:pPr>
              <a:lnSpc>
                <a:spcPct val="107000"/>
              </a:lnSpc>
              <a:spcAft>
                <a:spcPts val="800"/>
              </a:spcAft>
              <a:buNone/>
            </a:pPr>
            <a:r>
              <a:rPr lang="en-GB" sz="800" kern="100">
                <a:effectLst/>
                <a:latin typeface="Aptos" panose="020B0004020202020204" pitchFamily="34" charset="0"/>
                <a:ea typeface="Aptos" panose="020B0004020202020204" pitchFamily="34" charset="0"/>
                <a:cs typeface="Times New Roman" panose="02020603050405020304" pitchFamily="18" charset="0"/>
              </a:rPr>
              <a:t>Parent Education Growth Support (2021) </a:t>
            </a:r>
            <a:r>
              <a:rPr lang="en-GB" sz="800" i="1" kern="100">
                <a:effectLst/>
                <a:latin typeface="Aptos" panose="020B0004020202020204" pitchFamily="34" charset="0"/>
                <a:ea typeface="Aptos" panose="020B0004020202020204" pitchFamily="34" charset="0"/>
                <a:cs typeface="Times New Roman" panose="02020603050405020304" pitchFamily="18" charset="0"/>
              </a:rPr>
              <a:t>Child to Parent Abuse: Supporting Parents and Professionals. </a:t>
            </a:r>
            <a:r>
              <a:rPr lang="en-GB" sz="800" kern="100">
                <a:effectLst/>
                <a:latin typeface="Aptos" panose="020B0004020202020204" pitchFamily="34" charset="0"/>
                <a:ea typeface="Aptos" panose="020B0004020202020204" pitchFamily="34" charset="0"/>
                <a:cs typeface="Times New Roman" panose="02020603050405020304" pitchFamily="18" charset="0"/>
              </a:rPr>
              <a:t>Available at: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4"/>
              </a:rPr>
              <a:t>Child to parent abuse | Parental Education Growth Support (PEGS)</a:t>
            </a:r>
            <a:r>
              <a:rPr lang="en-GB" sz="800" kern="100">
                <a:effectLst/>
                <a:latin typeface="Aptos" panose="020B0004020202020204" pitchFamily="34" charset="0"/>
                <a:ea typeface="Aptos" panose="020B0004020202020204" pitchFamily="34" charset="0"/>
                <a:cs typeface="Times New Roman" panose="02020603050405020304" pitchFamily="18" charset="0"/>
              </a:rPr>
              <a:t> (Accessed: 5</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April 2025). </a:t>
            </a:r>
          </a:p>
          <a:p>
            <a:pPr>
              <a:lnSpc>
                <a:spcPct val="107000"/>
              </a:lnSpc>
              <a:spcAft>
                <a:spcPts val="800"/>
              </a:spcAft>
              <a:buNone/>
            </a:pPr>
            <a:r>
              <a:rPr lang="en-GB" sz="800" u="none" strike="noStrike" kern="10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15"/>
              </a:rPr>
              <a:t>Sariaslan</a:t>
            </a:r>
            <a:r>
              <a:rPr lang="en-GB" sz="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 </a:t>
            </a:r>
            <a:r>
              <a:rPr lang="en-GB" sz="800" u="none" strike="noStrike" kern="10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16"/>
              </a:rPr>
              <a:t>Larsson</a:t>
            </a:r>
            <a:r>
              <a:rPr lang="en-GB" sz="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 H., </a:t>
            </a:r>
            <a:r>
              <a:rPr lang="en-GB" sz="800" u="none" strike="noStrike" kern="10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17"/>
              </a:rPr>
              <a:t> D’Onofrio</a:t>
            </a:r>
            <a:r>
              <a:rPr lang="en-GB" sz="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 B., </a:t>
            </a:r>
            <a:r>
              <a:rPr lang="en-GB" sz="800" u="none" strike="noStrike" kern="10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18"/>
              </a:rPr>
              <a:t>Långström</a:t>
            </a:r>
            <a:r>
              <a:rPr lang="en-GB" sz="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 and</a:t>
            </a:r>
            <a:r>
              <a:rPr lang="en-GB" sz="800" u="none" strike="noStrike" kern="10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19"/>
              </a:rPr>
              <a:t> Lichtenstein</a:t>
            </a:r>
            <a:r>
              <a:rPr lang="en-GB" sz="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800" kern="100">
                <a:effectLst/>
                <a:latin typeface="Aptos" panose="020B0004020202020204" pitchFamily="34" charset="0"/>
                <a:ea typeface="Aptos" panose="020B0004020202020204" pitchFamily="34" charset="0"/>
                <a:cs typeface="Times New Roman" panose="02020603050405020304" pitchFamily="18" charset="0"/>
              </a:rPr>
              <a:t>P. (2014) ‘Childhood Family Income, Adolescent Violent Criminality and Substance Misuse: Quasi-experimental Total Population Study’, </a:t>
            </a:r>
            <a:r>
              <a:rPr lang="en-GB" sz="800" i="1" kern="100">
                <a:effectLst/>
                <a:latin typeface="Aptos" panose="020B0004020202020204" pitchFamily="34" charset="0"/>
                <a:ea typeface="Aptos" panose="020B0004020202020204" pitchFamily="34" charset="0"/>
                <a:cs typeface="Times New Roman" panose="02020603050405020304" pitchFamily="18" charset="0"/>
              </a:rPr>
              <a:t>National Library of Medicine, </a:t>
            </a:r>
            <a:r>
              <a:rPr lang="en-GB" sz="800" kern="100">
                <a:effectLst/>
                <a:latin typeface="Aptos" panose="020B0004020202020204" pitchFamily="34" charset="0"/>
                <a:ea typeface="Aptos" panose="020B0004020202020204" pitchFamily="34" charset="0"/>
                <a:cs typeface="Times New Roman" panose="02020603050405020304" pitchFamily="18" charset="0"/>
              </a:rPr>
              <a:t>205(4), pp. 286-290. Available at: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0"/>
              </a:rPr>
              <a:t>Childhood family income, adolescent violent criminality and substance misuse: quasi-experimental total population study - PMC</a:t>
            </a:r>
            <a:r>
              <a:rPr lang="en-GB" sz="800" kern="100">
                <a:effectLst/>
                <a:latin typeface="Aptos" panose="020B0004020202020204" pitchFamily="34" charset="0"/>
                <a:ea typeface="Aptos" panose="020B0004020202020204" pitchFamily="34" charset="0"/>
                <a:cs typeface="Times New Roman" panose="02020603050405020304" pitchFamily="18" charset="0"/>
              </a:rPr>
              <a:t> (Accessed: 20</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July 2025). </a:t>
            </a:r>
          </a:p>
          <a:p>
            <a:pPr>
              <a:lnSpc>
                <a:spcPct val="107000"/>
              </a:lnSpc>
              <a:spcAft>
                <a:spcPts val="800"/>
              </a:spcAft>
              <a:buNone/>
            </a:pPr>
            <a:r>
              <a:rPr lang="en-GB" sz="800" kern="100">
                <a:effectLst/>
                <a:latin typeface="Aptos" panose="020B0004020202020204" pitchFamily="34" charset="0"/>
                <a:ea typeface="Aptos" panose="020B0004020202020204" pitchFamily="34" charset="0"/>
                <a:cs typeface="Times New Roman" panose="02020603050405020304" pitchFamily="18" charset="0"/>
              </a:rPr>
              <a:t>Sontate, K.V., Kamaluddin, M.R., Mohamed, I.N., Mohamed, R.M.P., Shaikh, F., Kamal, H. and Kumar, J. (2021) ‘Alcohol, Aggression, and Violence: From Public Health to Neuroscience’, </a:t>
            </a:r>
            <a:r>
              <a:rPr lang="en-GB" sz="800" i="1" kern="100">
                <a:effectLst/>
                <a:latin typeface="Aptos" panose="020B0004020202020204" pitchFamily="34" charset="0"/>
                <a:ea typeface="Aptos" panose="020B0004020202020204" pitchFamily="34" charset="0"/>
                <a:cs typeface="Times New Roman" panose="02020603050405020304" pitchFamily="18" charset="0"/>
              </a:rPr>
              <a:t>Frontiers in Psychology, </a:t>
            </a:r>
            <a:r>
              <a:rPr lang="en-GB" sz="800" kern="100">
                <a:effectLst/>
                <a:latin typeface="Aptos" panose="020B0004020202020204" pitchFamily="34" charset="0"/>
                <a:ea typeface="Aptos" panose="020B0004020202020204" pitchFamily="34" charset="0"/>
                <a:cs typeface="Times New Roman" panose="02020603050405020304" pitchFamily="18" charset="0"/>
              </a:rPr>
              <a:t>12, pp. 1-17. Available at: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1"/>
              </a:rPr>
              <a:t>Frontiers | Alcohol, Aggression, and Violence: From Public Health to Neuroscience</a:t>
            </a:r>
            <a:r>
              <a:rPr lang="en-GB" sz="800" kern="100">
                <a:effectLst/>
                <a:latin typeface="Aptos" panose="020B0004020202020204" pitchFamily="34" charset="0"/>
                <a:ea typeface="Aptos" panose="020B0004020202020204" pitchFamily="34" charset="0"/>
                <a:cs typeface="Times New Roman" panose="02020603050405020304" pitchFamily="18" charset="0"/>
              </a:rPr>
              <a:t> (Accessed: 20</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May 2025). </a:t>
            </a:r>
          </a:p>
          <a:p>
            <a:pPr>
              <a:lnSpc>
                <a:spcPct val="107000"/>
              </a:lnSpc>
              <a:spcAft>
                <a:spcPts val="800"/>
              </a:spcAft>
              <a:buNone/>
            </a:pPr>
            <a:r>
              <a:rPr lang="en-GB" sz="800" kern="100">
                <a:effectLst/>
                <a:latin typeface="Aptos" panose="020B0004020202020204" pitchFamily="34" charset="0"/>
                <a:ea typeface="Aptos" panose="020B0004020202020204" pitchFamily="34" charset="0"/>
                <a:cs typeface="Times New Roman" panose="02020603050405020304" pitchFamily="18" charset="0"/>
              </a:rPr>
              <a:t>Stephen, T.O. (2023) ‘Corporal Punishment and the Rights of the Child in Nigeria’, </a:t>
            </a:r>
            <a:r>
              <a:rPr lang="en-GB" sz="800" i="1" kern="100">
                <a:effectLst/>
                <a:latin typeface="Aptos" panose="020B0004020202020204" pitchFamily="34" charset="0"/>
                <a:ea typeface="Aptos" panose="020B0004020202020204" pitchFamily="34" charset="0"/>
                <a:cs typeface="Times New Roman" panose="02020603050405020304" pitchFamily="18" charset="0"/>
              </a:rPr>
              <a:t>SSRN Electric Journal. </a:t>
            </a:r>
            <a:r>
              <a:rPr lang="en-GB" sz="800" kern="100">
                <a:effectLst/>
                <a:latin typeface="Aptos" panose="020B0004020202020204" pitchFamily="34" charset="0"/>
                <a:ea typeface="Aptos" panose="020B0004020202020204" pitchFamily="34" charset="0"/>
                <a:cs typeface="Times New Roman" panose="02020603050405020304" pitchFamily="18" charset="0"/>
              </a:rPr>
              <a:t>Available at: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2"/>
              </a:rPr>
              <a:t>(PDF) Corporal Punishment and the Rights of the Child in Nigeria</a:t>
            </a:r>
            <a:r>
              <a:rPr lang="en-GB" sz="800" kern="100">
                <a:effectLst/>
                <a:latin typeface="Aptos" panose="020B0004020202020204" pitchFamily="34" charset="0"/>
                <a:ea typeface="Aptos" panose="020B0004020202020204" pitchFamily="34" charset="0"/>
                <a:cs typeface="Times New Roman" panose="02020603050405020304" pitchFamily="18" charset="0"/>
              </a:rPr>
              <a:t> (Accessed: 18</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April 2025). </a:t>
            </a:r>
          </a:p>
          <a:p>
            <a:pPr>
              <a:lnSpc>
                <a:spcPct val="107000"/>
              </a:lnSpc>
              <a:spcAft>
                <a:spcPts val="800"/>
              </a:spcAft>
              <a:buNone/>
            </a:pPr>
            <a:r>
              <a:rPr lang="en-GB" sz="800" kern="100">
                <a:effectLst/>
                <a:latin typeface="Aptos" panose="020B0004020202020204" pitchFamily="34" charset="0"/>
                <a:ea typeface="Aptos" panose="020B0004020202020204" pitchFamily="34" charset="0"/>
                <a:cs typeface="Times New Roman" panose="02020603050405020304" pitchFamily="18" charset="0"/>
              </a:rPr>
              <a:t>Welsh Government (2022) </a:t>
            </a:r>
            <a:r>
              <a:rPr lang="en-GB" sz="800" i="1" kern="100">
                <a:effectLst/>
                <a:latin typeface="Aptos" panose="020B0004020202020204" pitchFamily="34" charset="0"/>
                <a:ea typeface="Aptos" panose="020B0004020202020204" pitchFamily="34" charset="0"/>
                <a:cs typeface="Times New Roman" panose="02020603050405020304" pitchFamily="18" charset="0"/>
              </a:rPr>
              <a:t>Physically Punishing Children Becomes Illegal in Wales. </a:t>
            </a:r>
            <a:r>
              <a:rPr lang="en-GB" sz="800" kern="100">
                <a:effectLst/>
                <a:latin typeface="Aptos" panose="020B0004020202020204" pitchFamily="34" charset="0"/>
                <a:ea typeface="Aptos" panose="020B0004020202020204" pitchFamily="34" charset="0"/>
                <a:cs typeface="Times New Roman" panose="02020603050405020304" pitchFamily="18" charset="0"/>
              </a:rPr>
              <a:t>Available at: </a:t>
            </a:r>
            <a:r>
              <a:rPr lang="en-GB" sz="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3"/>
              </a:rPr>
              <a:t>Physically punishing children becomes illegal in Wales | GOV.WALES</a:t>
            </a:r>
            <a:r>
              <a:rPr lang="en-GB" sz="800" kern="100">
                <a:effectLst/>
                <a:latin typeface="Aptos" panose="020B0004020202020204" pitchFamily="34" charset="0"/>
                <a:ea typeface="Aptos" panose="020B0004020202020204" pitchFamily="34" charset="0"/>
                <a:cs typeface="Times New Roman" panose="02020603050405020304" pitchFamily="18" charset="0"/>
              </a:rPr>
              <a:t> (Accessed: 18</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April 2025). </a:t>
            </a:r>
          </a:p>
          <a:p>
            <a:pPr>
              <a:lnSpc>
                <a:spcPct val="107000"/>
              </a:lnSpc>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128445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TotalTime>
  <Words>2470</Words>
  <Application>Microsoft Office PowerPoint</Application>
  <PresentationFormat>Widescreen</PresentationFormat>
  <Paragraphs>44</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Segoe Sans</vt:lpstr>
      <vt:lpstr>Office Theme</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 Thomas (1908632)</dc:creator>
  <cp:lastModifiedBy>Lauren Thomas (1908632)</cp:lastModifiedBy>
  <cp:revision>4</cp:revision>
  <dcterms:created xsi:type="dcterms:W3CDTF">2025-07-20T19:35:34Z</dcterms:created>
  <dcterms:modified xsi:type="dcterms:W3CDTF">2025-07-20T20:51:16Z</dcterms:modified>
</cp:coreProperties>
</file>