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1" r:id="rId2"/>
    <p:sldId id="256" r:id="rId3"/>
    <p:sldId id="257" r:id="rId4"/>
    <p:sldId id="258" r:id="rId5"/>
    <p:sldId id="259" r:id="rId6"/>
    <p:sldId id="260"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027" autoAdjust="0"/>
  </p:normalViewPr>
  <p:slideViewPr>
    <p:cSldViewPr snapToGrid="0">
      <p:cViewPr varScale="1">
        <p:scale>
          <a:sx n="65" d="100"/>
          <a:sy n="65" d="100"/>
        </p:scale>
        <p:origin x="912" y="90"/>
      </p:cViewPr>
      <p:guideLst/>
    </p:cSldViewPr>
  </p:slideViewPr>
  <p:notesTextViewPr>
    <p:cViewPr>
      <p:scale>
        <a:sx n="75" d="100"/>
        <a:sy n="7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10/29/2019</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hyperlink" Target="https://www.biography.com/scientist%20.b.fskinner" TargetMode="External"/><Relationship Id="rId3" Type="http://schemas.openxmlformats.org/officeDocument/2006/relationships/hyperlink" Target="https://kidsdevelopment.co.uk/" TargetMode="External"/><Relationship Id="rId7" Type="http://schemas.openxmlformats.org/officeDocument/2006/relationships/hyperlink" Target="https://www.psychologytoday.com/" TargetMode="External"/><Relationship Id="rId2" Type="http://schemas.openxmlformats.org/officeDocument/2006/relationships/hyperlink" Target="https://www.challengingbehaviour.org.uk/learning-disability-files/02---Finding-the-Causes-of-Challe" TargetMode="External"/><Relationship Id="rId1" Type="http://schemas.openxmlformats.org/officeDocument/2006/relationships/slideLayout" Target="../slideLayouts/slideLayout2.xml"/><Relationship Id="rId6" Type="http://schemas.openxmlformats.org/officeDocument/2006/relationships/hyperlink" Target="https://infoalesnudo.com/" TargetMode="External"/><Relationship Id="rId5" Type="http://schemas.openxmlformats.org/officeDocument/2006/relationships/hyperlink" Target="https://www.berkshirepsychotherapist.co.uk/" TargetMode="External"/><Relationship Id="rId4" Type="http://schemas.openxmlformats.org/officeDocument/2006/relationships/hyperlink" Target="https://theguardian.com/education/2018/feb/27/schools-discipline-unconditional-positive-regard" TargetMode="External"/><Relationship Id="rId9" Type="http://schemas.openxmlformats.org/officeDocument/2006/relationships/hyperlink" Target="https://www.thoughtco.com/abc-antecedent-behaviour-and-consequen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38A53B-6848-40E7-A1CC-E9A31ECF16E5}"/>
              </a:ext>
            </a:extLst>
          </p:cNvPr>
          <p:cNvSpPr>
            <a:spLocks noGrp="1"/>
          </p:cNvSpPr>
          <p:nvPr>
            <p:ph idx="1"/>
          </p:nvPr>
        </p:nvSpPr>
        <p:spPr>
          <a:xfrm>
            <a:off x="1213644" y="1257300"/>
            <a:ext cx="9907588" cy="3615267"/>
          </a:xfrm>
        </p:spPr>
        <p:txBody>
          <a:bodyPr>
            <a:normAutofit fontScale="25000" lnSpcReduction="20000"/>
          </a:bodyPr>
          <a:lstStyle/>
          <a:p>
            <a:pPr marL="0" indent="0" algn="ctr">
              <a:buNone/>
            </a:pPr>
            <a:r>
              <a:rPr lang="en-GB" sz="32000" b="1" u="sng" dirty="0">
                <a:solidFill>
                  <a:schemeClr val="tx1"/>
                </a:solidFill>
                <a:latin typeface="Blackadder ITC" panose="04020505051007020D02" pitchFamily="82" charset="0"/>
                <a:cs typeface="Arial" panose="020B0604020202020204" pitchFamily="34" charset="0"/>
              </a:rPr>
              <a:t>Principles of Learning and </a:t>
            </a:r>
            <a:r>
              <a:rPr lang="en-GB" sz="32000" b="1" u="sng" dirty="0" smtClean="0">
                <a:solidFill>
                  <a:schemeClr val="tx1"/>
                </a:solidFill>
                <a:latin typeface="Blackadder ITC" panose="04020505051007020D02" pitchFamily="82" charset="0"/>
                <a:cs typeface="Arial" panose="020B0604020202020204" pitchFamily="34" charset="0"/>
              </a:rPr>
              <a:t>Teaching</a:t>
            </a:r>
          </a:p>
          <a:p>
            <a:pPr marL="0" indent="0" algn="ctr">
              <a:buNone/>
            </a:pPr>
            <a:endParaRPr lang="en-GB" sz="4800" b="1" dirty="0" smtClean="0">
              <a:solidFill>
                <a:schemeClr val="bg2"/>
              </a:solidFill>
              <a:latin typeface="Arial" panose="020B0604020202020204" pitchFamily="34" charset="0"/>
              <a:cs typeface="Arial" panose="020B0604020202020204" pitchFamily="34" charset="0"/>
            </a:endParaRPr>
          </a:p>
          <a:p>
            <a:pPr marL="0" indent="0" algn="ctr">
              <a:buNone/>
            </a:pPr>
            <a:endParaRPr lang="en-GB" sz="4800" b="1" dirty="0">
              <a:solidFill>
                <a:schemeClr val="bg2"/>
              </a:solidFill>
              <a:latin typeface="Arial" panose="020B0604020202020204" pitchFamily="34" charset="0"/>
              <a:cs typeface="Arial" panose="020B0604020202020204" pitchFamily="34" charset="0"/>
            </a:endParaRPr>
          </a:p>
          <a:p>
            <a:pPr marL="0" indent="0" algn="ctr">
              <a:buNone/>
            </a:pPr>
            <a:endParaRPr lang="en-GB" sz="4800" b="1" dirty="0" smtClean="0">
              <a:solidFill>
                <a:schemeClr val="bg2"/>
              </a:solidFill>
              <a:latin typeface="Arial" panose="020B0604020202020204" pitchFamily="34" charset="0"/>
              <a:cs typeface="Arial" panose="020B0604020202020204" pitchFamily="34" charset="0"/>
            </a:endParaRPr>
          </a:p>
          <a:p>
            <a:pPr marL="0" indent="0" algn="ctr">
              <a:buNone/>
            </a:pPr>
            <a:r>
              <a:rPr lang="en-GB" sz="11200" b="1" dirty="0" smtClean="0">
                <a:solidFill>
                  <a:schemeClr val="bg2"/>
                </a:solidFill>
                <a:latin typeface="Arial" panose="020B0604020202020204" pitchFamily="34" charset="0"/>
                <a:cs typeface="Arial" panose="020B0604020202020204" pitchFamily="34" charset="0"/>
              </a:rPr>
              <a:t>Page 1 – Front cover</a:t>
            </a:r>
          </a:p>
          <a:p>
            <a:pPr marL="0" indent="0" algn="ctr">
              <a:buNone/>
            </a:pPr>
            <a:r>
              <a:rPr lang="en-GB" sz="11200" b="1" dirty="0" smtClean="0">
                <a:solidFill>
                  <a:schemeClr val="bg2"/>
                </a:solidFill>
                <a:latin typeface="Arial" panose="020B0604020202020204" pitchFamily="34" charset="0"/>
                <a:cs typeface="Arial" panose="020B0604020202020204" pitchFamily="34" charset="0"/>
              </a:rPr>
              <a:t>Page 2 – Operant conditioning</a:t>
            </a:r>
          </a:p>
          <a:p>
            <a:pPr marL="0" indent="0" algn="ctr">
              <a:buNone/>
            </a:pPr>
            <a:r>
              <a:rPr lang="en-GB" sz="11200" b="1" dirty="0" smtClean="0">
                <a:solidFill>
                  <a:schemeClr val="bg2"/>
                </a:solidFill>
                <a:latin typeface="Arial" panose="020B0604020202020204" pitchFamily="34" charset="0"/>
                <a:cs typeface="Arial" panose="020B0604020202020204" pitchFamily="34" charset="0"/>
              </a:rPr>
              <a:t>Page 3 – Operant conditioning within the classroom</a:t>
            </a:r>
          </a:p>
          <a:p>
            <a:pPr marL="0" indent="0" algn="ctr">
              <a:buNone/>
            </a:pPr>
            <a:r>
              <a:rPr lang="en-GB" sz="11200" b="1" dirty="0" smtClean="0">
                <a:solidFill>
                  <a:schemeClr val="bg2"/>
                </a:solidFill>
                <a:latin typeface="Arial" panose="020B0604020202020204" pitchFamily="34" charset="0"/>
                <a:cs typeface="Arial" panose="020B0604020202020204" pitchFamily="34" charset="0"/>
              </a:rPr>
              <a:t>Page 4 – Client centred therapy</a:t>
            </a:r>
          </a:p>
          <a:p>
            <a:pPr marL="0" indent="0" algn="ctr">
              <a:buNone/>
            </a:pPr>
            <a:r>
              <a:rPr lang="en-GB" sz="11200" b="1" dirty="0" smtClean="0">
                <a:solidFill>
                  <a:schemeClr val="bg2"/>
                </a:solidFill>
                <a:latin typeface="Arial" panose="020B0604020202020204" pitchFamily="34" charset="0"/>
                <a:cs typeface="Arial" panose="020B0604020202020204" pitchFamily="34" charset="0"/>
              </a:rPr>
              <a:t>Page 5 – client centred therapy within the classroom</a:t>
            </a:r>
          </a:p>
          <a:p>
            <a:pPr marL="0" indent="0" algn="ctr">
              <a:buNone/>
            </a:pPr>
            <a:r>
              <a:rPr lang="en-GB" sz="11200" b="1" dirty="0" smtClean="0">
                <a:solidFill>
                  <a:schemeClr val="bg2"/>
                </a:solidFill>
                <a:latin typeface="Arial" panose="020B0604020202020204" pitchFamily="34" charset="0"/>
                <a:cs typeface="Arial" panose="020B0604020202020204" pitchFamily="34" charset="0"/>
              </a:rPr>
              <a:t>Page 6 – Reference list </a:t>
            </a:r>
            <a:endParaRPr lang="en-GB" sz="11200" b="1"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376127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3B6D106-B251-45C8-89C3-01DA0905EB40}"/>
              </a:ext>
            </a:extLst>
          </p:cNvPr>
          <p:cNvSpPr txBox="1"/>
          <p:nvPr/>
        </p:nvSpPr>
        <p:spPr>
          <a:xfrm>
            <a:off x="1291772" y="290284"/>
            <a:ext cx="9144000" cy="923330"/>
          </a:xfrm>
          <a:prstGeom prst="rect">
            <a:avLst/>
          </a:prstGeom>
          <a:noFill/>
        </p:spPr>
        <p:txBody>
          <a:bodyPr wrap="square" rtlCol="0">
            <a:spAutoFit/>
          </a:bodyPr>
          <a:lstStyle/>
          <a:p>
            <a:pPr algn="ctr"/>
            <a:r>
              <a:rPr lang="en-GB" sz="5400" b="1" u="sng" dirty="0"/>
              <a:t>Operant conditioning</a:t>
            </a:r>
          </a:p>
        </p:txBody>
      </p:sp>
      <p:pic>
        <p:nvPicPr>
          <p:cNvPr id="8" name="Picture 7">
            <a:extLst>
              <a:ext uri="{FF2B5EF4-FFF2-40B4-BE49-F238E27FC236}">
                <a16:creationId xmlns:a16="http://schemas.microsoft.com/office/drawing/2014/main" id="{C39868B0-0584-4BDA-B048-E88D07A73564}"/>
              </a:ext>
            </a:extLst>
          </p:cNvPr>
          <p:cNvPicPr>
            <a:picLocks noChangeAspect="1"/>
          </p:cNvPicPr>
          <p:nvPr/>
        </p:nvPicPr>
        <p:blipFill>
          <a:blip r:embed="rId2"/>
          <a:stretch>
            <a:fillRect/>
          </a:stretch>
        </p:blipFill>
        <p:spPr>
          <a:xfrm>
            <a:off x="4686301" y="1344243"/>
            <a:ext cx="2354942" cy="2191658"/>
          </a:xfrm>
          <a:prstGeom prst="rect">
            <a:avLst/>
          </a:prstGeom>
        </p:spPr>
      </p:pic>
      <p:sp>
        <p:nvSpPr>
          <p:cNvPr id="11" name="TextBox 10">
            <a:extLst>
              <a:ext uri="{FF2B5EF4-FFF2-40B4-BE49-F238E27FC236}">
                <a16:creationId xmlns:a16="http://schemas.microsoft.com/office/drawing/2014/main" id="{94AAB15C-1C47-4300-B255-ABBDB51443AC}"/>
              </a:ext>
            </a:extLst>
          </p:cNvPr>
          <p:cNvSpPr txBox="1"/>
          <p:nvPr/>
        </p:nvSpPr>
        <p:spPr>
          <a:xfrm>
            <a:off x="4223657" y="3535901"/>
            <a:ext cx="3352800" cy="369332"/>
          </a:xfrm>
          <a:prstGeom prst="rect">
            <a:avLst/>
          </a:prstGeom>
          <a:noFill/>
        </p:spPr>
        <p:txBody>
          <a:bodyPr wrap="square" rtlCol="0">
            <a:spAutoFit/>
          </a:bodyPr>
          <a:lstStyle/>
          <a:p>
            <a:r>
              <a:rPr lang="en-GB" dirty="0">
                <a:solidFill>
                  <a:schemeClr val="bg1">
                    <a:lumMod val="95000"/>
                    <a:lumOff val="5000"/>
                  </a:schemeClr>
                </a:solidFill>
              </a:rPr>
              <a:t>B.F Skinner biography, (2019)</a:t>
            </a:r>
          </a:p>
        </p:txBody>
      </p:sp>
      <p:sp>
        <p:nvSpPr>
          <p:cNvPr id="13" name="TextBox 12">
            <a:extLst>
              <a:ext uri="{FF2B5EF4-FFF2-40B4-BE49-F238E27FC236}">
                <a16:creationId xmlns:a16="http://schemas.microsoft.com/office/drawing/2014/main" id="{3279FC1C-E4E7-403C-B105-BEE08CA9443E}"/>
              </a:ext>
            </a:extLst>
          </p:cNvPr>
          <p:cNvSpPr txBox="1"/>
          <p:nvPr/>
        </p:nvSpPr>
        <p:spPr>
          <a:xfrm>
            <a:off x="562694" y="1832313"/>
            <a:ext cx="3352800" cy="646331"/>
          </a:xfrm>
          <a:prstGeom prst="rect">
            <a:avLst/>
          </a:prstGeom>
          <a:solidFill>
            <a:schemeClr val="tx2">
              <a:lumMod val="75000"/>
            </a:schemeClr>
          </a:solidFill>
          <a:ln>
            <a:solidFill>
              <a:schemeClr val="accent1">
                <a:lumMod val="75000"/>
              </a:schemeClr>
            </a:solidFill>
          </a:ln>
        </p:spPr>
        <p:txBody>
          <a:bodyPr wrap="square" rtlCol="0">
            <a:spAutoFit/>
          </a:bodyPr>
          <a:lstStyle/>
          <a:p>
            <a:pPr algn="ctr"/>
            <a:r>
              <a:rPr lang="en-GB" sz="1200" dirty="0">
                <a:solidFill>
                  <a:schemeClr val="bg1">
                    <a:lumMod val="95000"/>
                    <a:lumOff val="5000"/>
                  </a:schemeClr>
                </a:solidFill>
              </a:rPr>
              <a:t>Operant conditioning is a method of learning that occurs through rewards and punishment (Skinner, 1938)</a:t>
            </a:r>
          </a:p>
        </p:txBody>
      </p:sp>
      <p:sp>
        <p:nvSpPr>
          <p:cNvPr id="14" name="TextBox 13">
            <a:extLst>
              <a:ext uri="{FF2B5EF4-FFF2-40B4-BE49-F238E27FC236}">
                <a16:creationId xmlns:a16="http://schemas.microsoft.com/office/drawing/2014/main" id="{4D3D232A-87CA-4042-9CBE-8A4A0A6DCF21}"/>
              </a:ext>
            </a:extLst>
          </p:cNvPr>
          <p:cNvSpPr txBox="1"/>
          <p:nvPr/>
        </p:nvSpPr>
        <p:spPr>
          <a:xfrm>
            <a:off x="8034917" y="1781574"/>
            <a:ext cx="3918857" cy="2123658"/>
          </a:xfrm>
          <a:prstGeom prst="rect">
            <a:avLst/>
          </a:prstGeom>
          <a:solidFill>
            <a:schemeClr val="tx2">
              <a:lumMod val="75000"/>
            </a:schemeClr>
          </a:solidFill>
          <a:ln>
            <a:solidFill>
              <a:schemeClr val="accent1">
                <a:lumMod val="75000"/>
              </a:schemeClr>
            </a:solidFill>
          </a:ln>
        </p:spPr>
        <p:txBody>
          <a:bodyPr wrap="square" rtlCol="0">
            <a:spAutoFit/>
          </a:bodyPr>
          <a:lstStyle/>
          <a:p>
            <a:pPr algn="ctr"/>
            <a:r>
              <a:rPr lang="en-GB" sz="1200" dirty="0">
                <a:solidFill>
                  <a:schemeClr val="bg1"/>
                </a:solidFill>
              </a:rPr>
              <a:t>Skinner is famous for his research into learning and behaviour and based his theory on operant conditioning, carrying out many experiments on animals. One of his most well known experiments was using a rat in a box he called</a:t>
            </a:r>
          </a:p>
          <a:p>
            <a:pPr algn="ctr"/>
            <a:r>
              <a:rPr lang="en-GB" sz="1200" dirty="0">
                <a:solidFill>
                  <a:schemeClr val="bg1"/>
                </a:solidFill>
              </a:rPr>
              <a:t>The ‘Skinner box’. A lever that released food was placed in the box and it wasn’t long before the rat knew to press the lever  for food, Skinner referred to this as an operant response, the food acting as a positive reinforcer for the rats behaviour.  </a:t>
            </a:r>
          </a:p>
        </p:txBody>
      </p:sp>
      <p:pic>
        <p:nvPicPr>
          <p:cNvPr id="1026" name="Picture 2" descr="Image result for bf skinner operant conditioning">
            <a:extLst>
              <a:ext uri="{FF2B5EF4-FFF2-40B4-BE49-F238E27FC236}">
                <a16:creationId xmlns:a16="http://schemas.microsoft.com/office/drawing/2014/main" id="{B903DA71-0C0A-45B3-B422-3E40B3D9D9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65197" y="3905233"/>
            <a:ext cx="4019395" cy="2539110"/>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D23A463B-968E-4C21-8809-0116B92D36BF}"/>
              </a:ext>
            </a:extLst>
          </p:cNvPr>
          <p:cNvSpPr txBox="1"/>
          <p:nvPr/>
        </p:nvSpPr>
        <p:spPr>
          <a:xfrm>
            <a:off x="4912178" y="6512345"/>
            <a:ext cx="1975757" cy="369332"/>
          </a:xfrm>
          <a:prstGeom prst="rect">
            <a:avLst/>
          </a:prstGeom>
          <a:noFill/>
        </p:spPr>
        <p:txBody>
          <a:bodyPr wrap="square" rtlCol="0">
            <a:spAutoFit/>
          </a:bodyPr>
          <a:lstStyle/>
          <a:p>
            <a:r>
              <a:rPr lang="en-GB" dirty="0">
                <a:solidFill>
                  <a:schemeClr val="bg1"/>
                </a:solidFill>
              </a:rPr>
              <a:t>Cherry,(2019)</a:t>
            </a:r>
          </a:p>
        </p:txBody>
      </p:sp>
      <p:sp>
        <p:nvSpPr>
          <p:cNvPr id="17" name="TextBox 16">
            <a:extLst>
              <a:ext uri="{FF2B5EF4-FFF2-40B4-BE49-F238E27FC236}">
                <a16:creationId xmlns:a16="http://schemas.microsoft.com/office/drawing/2014/main" id="{DA0EACA4-3F96-4459-99CD-8B56B5E6FD22}"/>
              </a:ext>
            </a:extLst>
          </p:cNvPr>
          <p:cNvSpPr txBox="1"/>
          <p:nvPr/>
        </p:nvSpPr>
        <p:spPr>
          <a:xfrm>
            <a:off x="724414" y="2704904"/>
            <a:ext cx="3040783" cy="1015663"/>
          </a:xfrm>
          <a:prstGeom prst="rect">
            <a:avLst/>
          </a:prstGeom>
          <a:solidFill>
            <a:schemeClr val="tx2">
              <a:lumMod val="60000"/>
              <a:lumOff val="40000"/>
            </a:schemeClr>
          </a:solidFill>
          <a:ln>
            <a:solidFill>
              <a:schemeClr val="accent1">
                <a:lumMod val="75000"/>
              </a:schemeClr>
            </a:solidFill>
          </a:ln>
        </p:spPr>
        <p:txBody>
          <a:bodyPr wrap="square" rtlCol="0">
            <a:spAutoFit/>
          </a:bodyPr>
          <a:lstStyle/>
          <a:p>
            <a:pPr algn="ctr"/>
            <a:r>
              <a:rPr lang="en-GB" sz="1200" dirty="0">
                <a:solidFill>
                  <a:schemeClr val="bg1"/>
                </a:solidFill>
              </a:rPr>
              <a:t>According to skinner ‘The term Operant refers to any active behaviour that operates within the environment to create a consequence’ (Cherry,2019).</a:t>
            </a:r>
          </a:p>
        </p:txBody>
      </p:sp>
    </p:spTree>
    <p:extLst>
      <p:ext uri="{BB962C8B-B14F-4D97-AF65-F5344CB8AC3E}">
        <p14:creationId xmlns:p14="http://schemas.microsoft.com/office/powerpoint/2010/main" val="2572878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7B1AC63-E60E-4334-B1EC-A497D1AEA6CA}"/>
              </a:ext>
            </a:extLst>
          </p:cNvPr>
          <p:cNvSpPr txBox="1"/>
          <p:nvPr/>
        </p:nvSpPr>
        <p:spPr>
          <a:xfrm>
            <a:off x="297543" y="31965"/>
            <a:ext cx="11596914" cy="769441"/>
          </a:xfrm>
          <a:prstGeom prst="rect">
            <a:avLst/>
          </a:prstGeom>
          <a:noFill/>
        </p:spPr>
        <p:txBody>
          <a:bodyPr wrap="square" rtlCol="0">
            <a:spAutoFit/>
          </a:bodyPr>
          <a:lstStyle/>
          <a:p>
            <a:r>
              <a:rPr lang="en-GB" sz="4400" b="1" u="sng" dirty="0">
                <a:latin typeface="Arial" panose="020B0604020202020204" pitchFamily="34" charset="0"/>
                <a:cs typeface="Arial" panose="020B0604020202020204" pitchFamily="34" charset="0"/>
              </a:rPr>
              <a:t>Operant conditioning within the classroom </a:t>
            </a:r>
          </a:p>
        </p:txBody>
      </p:sp>
      <p:pic>
        <p:nvPicPr>
          <p:cNvPr id="9" name="Picture 8">
            <a:extLst>
              <a:ext uri="{FF2B5EF4-FFF2-40B4-BE49-F238E27FC236}">
                <a16:creationId xmlns:a16="http://schemas.microsoft.com/office/drawing/2014/main" id="{C9642581-1905-4055-964E-48C11D7B3DDC}"/>
              </a:ext>
            </a:extLst>
          </p:cNvPr>
          <p:cNvPicPr>
            <a:picLocks noChangeAspect="1"/>
          </p:cNvPicPr>
          <p:nvPr/>
        </p:nvPicPr>
        <p:blipFill>
          <a:blip r:embed="rId2"/>
          <a:stretch>
            <a:fillRect/>
          </a:stretch>
        </p:blipFill>
        <p:spPr>
          <a:xfrm>
            <a:off x="4079871" y="1939778"/>
            <a:ext cx="2949576" cy="2008749"/>
          </a:xfrm>
          <a:prstGeom prst="rect">
            <a:avLst/>
          </a:prstGeom>
        </p:spPr>
      </p:pic>
      <p:sp>
        <p:nvSpPr>
          <p:cNvPr id="10" name="TextBox 9">
            <a:extLst>
              <a:ext uri="{FF2B5EF4-FFF2-40B4-BE49-F238E27FC236}">
                <a16:creationId xmlns:a16="http://schemas.microsoft.com/office/drawing/2014/main" id="{2311AD60-3311-4DBE-8CF0-6928EBA0A8F5}"/>
              </a:ext>
            </a:extLst>
          </p:cNvPr>
          <p:cNvSpPr txBox="1"/>
          <p:nvPr/>
        </p:nvSpPr>
        <p:spPr>
          <a:xfrm>
            <a:off x="5014040" y="3954183"/>
            <a:ext cx="1765300" cy="215444"/>
          </a:xfrm>
          <a:prstGeom prst="rect">
            <a:avLst/>
          </a:prstGeom>
          <a:noFill/>
        </p:spPr>
        <p:txBody>
          <a:bodyPr wrap="square" rtlCol="0">
            <a:spAutoFit/>
          </a:bodyPr>
          <a:lstStyle/>
          <a:p>
            <a:r>
              <a:rPr lang="en-GB" sz="800" b="1" dirty="0">
                <a:solidFill>
                  <a:schemeClr val="bg1"/>
                </a:solidFill>
              </a:rPr>
              <a:t>Allen, (2016)</a:t>
            </a:r>
          </a:p>
        </p:txBody>
      </p:sp>
      <p:sp>
        <p:nvSpPr>
          <p:cNvPr id="13" name="TextBox 12">
            <a:extLst>
              <a:ext uri="{FF2B5EF4-FFF2-40B4-BE49-F238E27FC236}">
                <a16:creationId xmlns:a16="http://schemas.microsoft.com/office/drawing/2014/main" id="{F51F92BA-8487-4AB8-8657-60F29B2A304F}"/>
              </a:ext>
            </a:extLst>
          </p:cNvPr>
          <p:cNvSpPr txBox="1"/>
          <p:nvPr/>
        </p:nvSpPr>
        <p:spPr>
          <a:xfrm>
            <a:off x="2146300" y="801406"/>
            <a:ext cx="7175500" cy="1200329"/>
          </a:xfrm>
          <a:prstGeom prst="rect">
            <a:avLst/>
          </a:prstGeom>
          <a:noFill/>
          <a:ln>
            <a:solidFill>
              <a:schemeClr val="accent1">
                <a:lumMod val="75000"/>
              </a:schemeClr>
            </a:solidFill>
          </a:ln>
        </p:spPr>
        <p:txBody>
          <a:bodyPr wrap="square" rtlCol="0">
            <a:spAutoFit/>
          </a:bodyPr>
          <a:lstStyle/>
          <a:p>
            <a:pPr algn="ctr"/>
            <a:r>
              <a:rPr lang="en-GB" dirty="0">
                <a:solidFill>
                  <a:schemeClr val="bg1">
                    <a:lumMod val="95000"/>
                    <a:lumOff val="5000"/>
                  </a:schemeClr>
                </a:solidFill>
                <a:latin typeface="Arial" panose="020B0604020202020204" pitchFamily="34" charset="0"/>
                <a:cs typeface="Arial" panose="020B0604020202020204" pitchFamily="34" charset="0"/>
              </a:rPr>
              <a:t>B.F Skinners theory of operant conditioning  is still used widely within educational </a:t>
            </a:r>
            <a:r>
              <a:rPr lang="en-GB" dirty="0" smtClean="0">
                <a:solidFill>
                  <a:schemeClr val="bg1">
                    <a:lumMod val="95000"/>
                    <a:lumOff val="5000"/>
                  </a:schemeClr>
                </a:solidFill>
                <a:latin typeface="Arial" panose="020B0604020202020204" pitchFamily="34" charset="0"/>
                <a:cs typeface="Arial" panose="020B0604020202020204" pitchFamily="34" charset="0"/>
              </a:rPr>
              <a:t>settings, It is </a:t>
            </a:r>
            <a:r>
              <a:rPr lang="en-GB" dirty="0" err="1" smtClean="0">
                <a:solidFill>
                  <a:schemeClr val="bg1">
                    <a:lumMod val="95000"/>
                    <a:lumOff val="5000"/>
                  </a:schemeClr>
                </a:solidFill>
                <a:latin typeface="Arial" panose="020B0604020202020204" pitchFamily="34" charset="0"/>
                <a:cs typeface="Arial" panose="020B0604020202020204" pitchFamily="34" charset="0"/>
              </a:rPr>
              <a:t>incoportated</a:t>
            </a:r>
            <a:r>
              <a:rPr lang="en-GB" dirty="0" smtClean="0">
                <a:solidFill>
                  <a:schemeClr val="bg1">
                    <a:lumMod val="95000"/>
                    <a:lumOff val="5000"/>
                  </a:schemeClr>
                </a:solidFill>
                <a:latin typeface="Arial" panose="020B0604020202020204" pitchFamily="34" charset="0"/>
                <a:cs typeface="Arial" panose="020B0604020202020204" pitchFamily="34" charset="0"/>
              </a:rPr>
              <a:t> </a:t>
            </a:r>
            <a:r>
              <a:rPr lang="en-GB" dirty="0" smtClean="0">
                <a:solidFill>
                  <a:schemeClr val="bg1">
                    <a:lumMod val="95000"/>
                    <a:lumOff val="5000"/>
                  </a:schemeClr>
                </a:solidFill>
                <a:latin typeface="Arial" panose="020B0604020202020204" pitchFamily="34" charset="0"/>
                <a:cs typeface="Arial" panose="020B0604020202020204" pitchFamily="34" charset="0"/>
              </a:rPr>
              <a:t>into the classrooms every day and still proves really successful in aiding the development and behaviour control of many pupils. </a:t>
            </a:r>
            <a:endParaRPr lang="en-GB" dirty="0">
              <a:solidFill>
                <a:schemeClr val="bg1">
                  <a:lumMod val="95000"/>
                  <a:lumOff val="5000"/>
                </a:schemeClr>
              </a:solidFill>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5DA77EFA-A282-40EB-AE43-B60221FB24ED}"/>
              </a:ext>
            </a:extLst>
          </p:cNvPr>
          <p:cNvSpPr txBox="1"/>
          <p:nvPr/>
        </p:nvSpPr>
        <p:spPr>
          <a:xfrm>
            <a:off x="120649" y="1680602"/>
            <a:ext cx="3568700" cy="2031325"/>
          </a:xfrm>
          <a:prstGeom prst="rect">
            <a:avLst/>
          </a:prstGeom>
          <a:solidFill>
            <a:schemeClr val="tx2">
              <a:lumMod val="60000"/>
              <a:lumOff val="40000"/>
            </a:schemeClr>
          </a:solidFill>
          <a:ln>
            <a:solidFill>
              <a:schemeClr val="accent1">
                <a:lumMod val="75000"/>
              </a:schemeClr>
            </a:solidFill>
          </a:ln>
        </p:spPr>
        <p:txBody>
          <a:bodyPr wrap="square" rtlCol="0">
            <a:spAutoFit/>
          </a:bodyPr>
          <a:lstStyle/>
          <a:p>
            <a:pPr algn="ctr"/>
            <a:r>
              <a:rPr lang="en-GB" sz="1400" b="1" u="sng" dirty="0">
                <a:solidFill>
                  <a:schemeClr val="bg1"/>
                </a:solidFill>
                <a:latin typeface="Arial" panose="020B0604020202020204" pitchFamily="34" charset="0"/>
                <a:cs typeface="Arial" panose="020B0604020202020204" pitchFamily="34" charset="0"/>
              </a:rPr>
              <a:t>Pec’s</a:t>
            </a:r>
            <a:endParaRPr lang="en-GB" sz="1400" b="1" u="sng" dirty="0">
              <a:solidFill>
                <a:srgbClr val="FF0000"/>
              </a:solidFill>
              <a:latin typeface="Arial" panose="020B0604020202020204" pitchFamily="34" charset="0"/>
              <a:cs typeface="Arial" panose="020B0604020202020204" pitchFamily="34" charset="0"/>
            </a:endParaRPr>
          </a:p>
          <a:p>
            <a:pPr algn="ctr"/>
            <a:r>
              <a:rPr lang="en-GB" sz="1400" b="1" u="sng" dirty="0">
                <a:solidFill>
                  <a:schemeClr val="bg1"/>
                </a:solidFill>
                <a:latin typeface="Arial" panose="020B0604020202020204" pitchFamily="34" charset="0"/>
                <a:cs typeface="Arial" panose="020B0604020202020204" pitchFamily="34" charset="0"/>
              </a:rPr>
              <a:t>What is it??</a:t>
            </a:r>
          </a:p>
          <a:p>
            <a:pPr algn="ctr"/>
            <a:endParaRPr lang="en-GB" sz="1400" b="1" u="sng" dirty="0">
              <a:solidFill>
                <a:schemeClr val="bg1"/>
              </a:solidFill>
              <a:latin typeface="Arial" panose="020B0604020202020204" pitchFamily="34" charset="0"/>
              <a:cs typeface="Arial" panose="020B0604020202020204" pitchFamily="34" charset="0"/>
            </a:endParaRPr>
          </a:p>
          <a:p>
            <a:pPr algn="ctr"/>
            <a:r>
              <a:rPr lang="en-GB" sz="1200" dirty="0">
                <a:solidFill>
                  <a:schemeClr val="bg1"/>
                </a:solidFill>
                <a:latin typeface="Arial" panose="020B0604020202020204" pitchFamily="34" charset="0"/>
                <a:cs typeface="Arial" panose="020B0604020202020204" pitchFamily="34" charset="0"/>
              </a:rPr>
              <a:t>Picture exchange communication is a form of communication developed by Andy </a:t>
            </a:r>
            <a:r>
              <a:rPr lang="en-GB" sz="1200" dirty="0" err="1">
                <a:solidFill>
                  <a:schemeClr val="bg1"/>
                </a:solidFill>
                <a:latin typeface="Arial" panose="020B0604020202020204" pitchFamily="34" charset="0"/>
                <a:cs typeface="Arial" panose="020B0604020202020204" pitchFamily="34" charset="0"/>
              </a:rPr>
              <a:t>Bondy</a:t>
            </a:r>
            <a:r>
              <a:rPr lang="en-GB" sz="1200" dirty="0">
                <a:solidFill>
                  <a:schemeClr val="bg1"/>
                </a:solidFill>
                <a:latin typeface="Arial" panose="020B0604020202020204" pitchFamily="34" charset="0"/>
                <a:cs typeface="Arial" panose="020B0604020202020204" pitchFamily="34" charset="0"/>
              </a:rPr>
              <a:t> and Lori Frost to promote language development. It involves children exchanging a picture for a desired item, Pecs is often used in a class with pupils with autism .</a:t>
            </a:r>
          </a:p>
          <a:p>
            <a:pPr algn="ctr"/>
            <a:r>
              <a:rPr lang="en-GB" sz="1200" dirty="0">
                <a:solidFill>
                  <a:schemeClr val="bg1"/>
                </a:solidFill>
                <a:latin typeface="Arial" panose="020B0604020202020204" pitchFamily="34" charset="0"/>
                <a:cs typeface="Arial" panose="020B0604020202020204" pitchFamily="34" charset="0"/>
              </a:rPr>
              <a:t>(Vaughn,2019)</a:t>
            </a:r>
          </a:p>
        </p:txBody>
      </p:sp>
      <p:sp>
        <p:nvSpPr>
          <p:cNvPr id="16" name="TextBox 15">
            <a:extLst>
              <a:ext uri="{FF2B5EF4-FFF2-40B4-BE49-F238E27FC236}">
                <a16:creationId xmlns:a16="http://schemas.microsoft.com/office/drawing/2014/main" id="{1591FA90-7858-4C9D-A3E7-09D0D2287291}"/>
              </a:ext>
            </a:extLst>
          </p:cNvPr>
          <p:cNvSpPr txBox="1"/>
          <p:nvPr/>
        </p:nvSpPr>
        <p:spPr>
          <a:xfrm>
            <a:off x="204474" y="3820483"/>
            <a:ext cx="3501428" cy="1785104"/>
          </a:xfrm>
          <a:prstGeom prst="rect">
            <a:avLst/>
          </a:prstGeom>
          <a:solidFill>
            <a:schemeClr val="tx2">
              <a:lumMod val="75000"/>
            </a:schemeClr>
          </a:solidFill>
          <a:ln>
            <a:solidFill>
              <a:schemeClr val="accent1">
                <a:lumMod val="75000"/>
              </a:schemeClr>
            </a:solidFill>
          </a:ln>
        </p:spPr>
        <p:txBody>
          <a:bodyPr wrap="square" rtlCol="0">
            <a:spAutoFit/>
          </a:bodyPr>
          <a:lstStyle/>
          <a:p>
            <a:pPr algn="ctr"/>
            <a:r>
              <a:rPr lang="en-GB" sz="1200" dirty="0">
                <a:solidFill>
                  <a:schemeClr val="bg1"/>
                </a:solidFill>
                <a:latin typeface="Arial" panose="020B0604020202020204" pitchFamily="34" charset="0"/>
                <a:cs typeface="Arial" panose="020B0604020202020204" pitchFamily="34" charset="0"/>
              </a:rPr>
              <a:t>Andy </a:t>
            </a:r>
            <a:r>
              <a:rPr lang="en-GB" sz="1200" dirty="0" err="1">
                <a:solidFill>
                  <a:schemeClr val="bg1"/>
                </a:solidFill>
                <a:latin typeface="Arial" panose="020B0604020202020204" pitchFamily="34" charset="0"/>
                <a:cs typeface="Arial" panose="020B0604020202020204" pitchFamily="34" charset="0"/>
              </a:rPr>
              <a:t>Bondy</a:t>
            </a:r>
            <a:r>
              <a:rPr lang="en-GB" sz="1200" dirty="0">
                <a:solidFill>
                  <a:schemeClr val="bg1"/>
                </a:solidFill>
                <a:latin typeface="Arial" panose="020B0604020202020204" pitchFamily="34" charset="0"/>
                <a:cs typeface="Arial" panose="020B0604020202020204" pitchFamily="34" charset="0"/>
              </a:rPr>
              <a:t> a behaviourist and Lori Frost a speech and language pathologist developed the Pec’s language development system using B.F Skinner’s theory, they believed that language could be developed through the operant conditioning theory. </a:t>
            </a:r>
            <a:r>
              <a:rPr lang="en-GB" sz="1200" dirty="0" smtClean="0">
                <a:solidFill>
                  <a:schemeClr val="bg1"/>
                </a:solidFill>
                <a:latin typeface="Arial" panose="020B0604020202020204" pitchFamily="34" charset="0"/>
                <a:cs typeface="Arial" panose="020B0604020202020204" pitchFamily="34" charset="0"/>
              </a:rPr>
              <a:t>So when </a:t>
            </a:r>
            <a:r>
              <a:rPr lang="en-GB" sz="1200" dirty="0">
                <a:solidFill>
                  <a:schemeClr val="bg1"/>
                </a:solidFill>
                <a:latin typeface="Arial" panose="020B0604020202020204" pitchFamily="34" charset="0"/>
                <a:cs typeface="Arial" panose="020B0604020202020204" pitchFamily="34" charset="0"/>
              </a:rPr>
              <a:t>a child receives something they like when they exchange a picture this behaviour is likely to be repeated </a:t>
            </a:r>
          </a:p>
          <a:p>
            <a:pPr algn="ctr"/>
            <a:r>
              <a:rPr lang="en-GB" sz="1400" dirty="0">
                <a:solidFill>
                  <a:schemeClr val="bg1"/>
                </a:solidFill>
                <a:latin typeface="Arial" panose="020B0604020202020204" pitchFamily="34" charset="0"/>
                <a:cs typeface="Arial" panose="020B0604020202020204" pitchFamily="34" charset="0"/>
              </a:rPr>
              <a:t>(Vughn,2019)</a:t>
            </a:r>
          </a:p>
        </p:txBody>
      </p:sp>
      <p:sp>
        <p:nvSpPr>
          <p:cNvPr id="2" name="TextBox 1"/>
          <p:cNvSpPr txBox="1"/>
          <p:nvPr/>
        </p:nvSpPr>
        <p:spPr>
          <a:xfrm>
            <a:off x="3877905" y="4175283"/>
            <a:ext cx="3537991" cy="2492990"/>
          </a:xfrm>
          <a:prstGeom prst="rect">
            <a:avLst/>
          </a:prstGeom>
          <a:solidFill>
            <a:schemeClr val="tx2">
              <a:lumMod val="60000"/>
              <a:lumOff val="40000"/>
            </a:schemeClr>
          </a:solidFill>
          <a:ln>
            <a:solidFill>
              <a:schemeClr val="accent1">
                <a:lumMod val="75000"/>
              </a:schemeClr>
            </a:solidFill>
          </a:ln>
        </p:spPr>
        <p:txBody>
          <a:bodyPr wrap="square" rtlCol="0">
            <a:spAutoFit/>
          </a:bodyPr>
          <a:lstStyle/>
          <a:p>
            <a:pPr algn="ctr"/>
            <a:r>
              <a:rPr lang="en-GB" sz="1200" dirty="0" smtClean="0">
                <a:solidFill>
                  <a:schemeClr val="bg1"/>
                </a:solidFill>
                <a:latin typeface="Arial" panose="020B0604020202020204" pitchFamily="34" charset="0"/>
                <a:cs typeface="Arial" panose="020B0604020202020204" pitchFamily="34" charset="0"/>
              </a:rPr>
              <a:t>Skinner defines verbal behaviour as, behaviour reinforced through mediation of other people’. (Skinner, </a:t>
            </a:r>
            <a:r>
              <a:rPr lang="en-GB" sz="1200" dirty="0" err="1" smtClean="0">
                <a:solidFill>
                  <a:schemeClr val="bg1"/>
                </a:solidFill>
                <a:latin typeface="Arial" panose="020B0604020202020204" pitchFamily="34" charset="0"/>
                <a:cs typeface="Arial" panose="020B0604020202020204" pitchFamily="34" charset="0"/>
              </a:rPr>
              <a:t>Pg</a:t>
            </a:r>
            <a:r>
              <a:rPr lang="en-GB" sz="1200" dirty="0" smtClean="0">
                <a:solidFill>
                  <a:schemeClr val="bg1"/>
                </a:solidFill>
                <a:latin typeface="Arial" panose="020B0604020202020204" pitchFamily="34" charset="0"/>
                <a:cs typeface="Arial" panose="020B0604020202020204" pitchFamily="34" charset="0"/>
              </a:rPr>
              <a:t> 2 (2014). When using PEC’s within a classroom a staff member is acting as the mediator and reinforcing the child’s behaviour/Communication by giving them the item they have requested when they pass over the picture, this is Similar  to Skinner’s experiment with the rats pressing lever for food, children give a picture in order to receive something they like. This is the very early stage of developing a child’s language and communication skills.  </a:t>
            </a:r>
            <a:endParaRPr lang="en-GB" sz="1200" dirty="0">
              <a:solidFill>
                <a:schemeClr val="bg1"/>
              </a:solidFill>
              <a:latin typeface="Arial" panose="020B0604020202020204" pitchFamily="34" charset="0"/>
              <a:cs typeface="Arial" panose="020B0604020202020204" pitchFamily="34" charset="0"/>
            </a:endParaRPr>
          </a:p>
        </p:txBody>
      </p:sp>
      <p:sp>
        <p:nvSpPr>
          <p:cNvPr id="3" name="TextBox 2"/>
          <p:cNvSpPr txBox="1"/>
          <p:nvPr/>
        </p:nvSpPr>
        <p:spPr>
          <a:xfrm>
            <a:off x="7578961" y="2309049"/>
            <a:ext cx="4477643" cy="2616101"/>
          </a:xfrm>
          <a:prstGeom prst="rect">
            <a:avLst/>
          </a:prstGeom>
          <a:solidFill>
            <a:schemeClr val="tx2">
              <a:lumMod val="75000"/>
            </a:schemeClr>
          </a:solidFill>
          <a:ln>
            <a:solidFill>
              <a:schemeClr val="accent1">
                <a:lumMod val="75000"/>
              </a:schemeClr>
            </a:solidFill>
          </a:ln>
        </p:spPr>
        <p:txBody>
          <a:bodyPr wrap="square" rtlCol="0">
            <a:spAutoFit/>
          </a:bodyPr>
          <a:lstStyle/>
          <a:p>
            <a:pPr algn="ctr"/>
            <a:r>
              <a:rPr lang="en-GB" sz="1600" b="1" u="sng" dirty="0" smtClean="0">
                <a:solidFill>
                  <a:schemeClr val="bg1">
                    <a:lumMod val="95000"/>
                    <a:lumOff val="5000"/>
                  </a:schemeClr>
                </a:solidFill>
                <a:latin typeface="Arial" panose="020B0604020202020204" pitchFamily="34" charset="0"/>
                <a:cs typeface="Arial" panose="020B0604020202020204" pitchFamily="34" charset="0"/>
              </a:rPr>
              <a:t>ABC Charts</a:t>
            </a:r>
          </a:p>
          <a:p>
            <a:pPr algn="ctr"/>
            <a:endParaRPr lang="en-GB" sz="1600" b="1" u="sng" dirty="0">
              <a:solidFill>
                <a:schemeClr val="bg1">
                  <a:lumMod val="95000"/>
                  <a:lumOff val="5000"/>
                </a:schemeClr>
              </a:solidFill>
              <a:latin typeface="Arial" panose="020B0604020202020204" pitchFamily="34" charset="0"/>
              <a:cs typeface="Arial" panose="020B0604020202020204" pitchFamily="34" charset="0"/>
            </a:endParaRPr>
          </a:p>
          <a:p>
            <a:pPr algn="ctr"/>
            <a:r>
              <a:rPr lang="en-GB" sz="1200" dirty="0" smtClean="0">
                <a:solidFill>
                  <a:schemeClr val="bg1">
                    <a:lumMod val="95000"/>
                    <a:lumOff val="5000"/>
                  </a:schemeClr>
                </a:solidFill>
                <a:latin typeface="Arial" panose="020B0604020202020204" pitchFamily="34" charset="0"/>
                <a:cs typeface="Arial" panose="020B0604020202020204" pitchFamily="34" charset="0"/>
              </a:rPr>
              <a:t>ABC charts are a form of applied behaviour analysis, based on Skinner’s work. Skinner developed this to observe stimulus, response and reinforcement. </a:t>
            </a:r>
            <a:r>
              <a:rPr lang="en-GB" sz="1200" dirty="0" err="1" smtClean="0">
                <a:solidFill>
                  <a:schemeClr val="bg1">
                    <a:lumMod val="95000"/>
                    <a:lumOff val="5000"/>
                  </a:schemeClr>
                </a:solidFill>
                <a:latin typeface="Arial" panose="020B0604020202020204" pitchFamily="34" charset="0"/>
                <a:cs typeface="Arial" panose="020B0604020202020204" pitchFamily="34" charset="0"/>
              </a:rPr>
              <a:t>Abc</a:t>
            </a:r>
            <a:r>
              <a:rPr lang="en-GB" sz="1200" dirty="0" smtClean="0">
                <a:solidFill>
                  <a:schemeClr val="bg1">
                    <a:lumMod val="95000"/>
                    <a:lumOff val="5000"/>
                  </a:schemeClr>
                </a:solidFill>
                <a:latin typeface="Arial" panose="020B0604020202020204" pitchFamily="34" charset="0"/>
                <a:cs typeface="Arial" panose="020B0604020202020204" pitchFamily="34" charset="0"/>
              </a:rPr>
              <a:t> charts are often used within classrooms, often with children with Autism or challenging behaviour.</a:t>
            </a:r>
          </a:p>
          <a:p>
            <a:pPr algn="ctr"/>
            <a:r>
              <a:rPr lang="en-GB" sz="1200" dirty="0" smtClean="0">
                <a:solidFill>
                  <a:schemeClr val="bg1">
                    <a:lumMod val="95000"/>
                    <a:lumOff val="5000"/>
                  </a:schemeClr>
                </a:solidFill>
                <a:latin typeface="Arial" panose="020B0604020202020204" pitchFamily="34" charset="0"/>
                <a:cs typeface="Arial" panose="020B0604020202020204" pitchFamily="34" charset="0"/>
              </a:rPr>
              <a:t>These charts are used daily within my setting and help record behaviours happening on a daily basis </a:t>
            </a:r>
          </a:p>
          <a:p>
            <a:pPr algn="ctr"/>
            <a:r>
              <a:rPr lang="en-GB" sz="1200" dirty="0" smtClean="0">
                <a:solidFill>
                  <a:schemeClr val="bg1">
                    <a:lumMod val="95000"/>
                    <a:lumOff val="5000"/>
                  </a:schemeClr>
                </a:solidFill>
                <a:latin typeface="Arial" panose="020B0604020202020204" pitchFamily="34" charset="0"/>
                <a:cs typeface="Arial" panose="020B0604020202020204" pitchFamily="34" charset="0"/>
              </a:rPr>
              <a:t>These charts offer staff a ‘systematic way to look at Antecedent for the behaviour, </a:t>
            </a:r>
            <a:r>
              <a:rPr lang="en-GB" sz="1200" dirty="0">
                <a:solidFill>
                  <a:schemeClr val="bg1">
                    <a:lumMod val="95000"/>
                    <a:lumOff val="5000"/>
                  </a:schemeClr>
                </a:solidFill>
                <a:latin typeface="Arial" panose="020B0604020202020204" pitchFamily="34" charset="0"/>
                <a:cs typeface="Arial" panose="020B0604020202020204" pitchFamily="34" charset="0"/>
              </a:rPr>
              <a:t>t</a:t>
            </a:r>
            <a:r>
              <a:rPr lang="en-GB" sz="1200" dirty="0" smtClean="0">
                <a:solidFill>
                  <a:schemeClr val="bg1">
                    <a:lumMod val="95000"/>
                    <a:lumOff val="5000"/>
                  </a:schemeClr>
                </a:solidFill>
                <a:latin typeface="Arial" panose="020B0604020202020204" pitchFamily="34" charset="0"/>
                <a:cs typeface="Arial" panose="020B0604020202020204" pitchFamily="34" charset="0"/>
              </a:rPr>
              <a:t>he behaviour is the way in which the pupil responds to the antecedent and the consequence is the action that followed the behaviour’ (Webster,2019). </a:t>
            </a:r>
          </a:p>
        </p:txBody>
      </p:sp>
      <p:sp>
        <p:nvSpPr>
          <p:cNvPr id="5" name="TextBox 4"/>
          <p:cNvSpPr txBox="1"/>
          <p:nvPr/>
        </p:nvSpPr>
        <p:spPr>
          <a:xfrm>
            <a:off x="225914" y="5837276"/>
            <a:ext cx="3358171" cy="830997"/>
          </a:xfrm>
          <a:prstGeom prst="rect">
            <a:avLst/>
          </a:prstGeom>
          <a:noFill/>
          <a:ln>
            <a:solidFill>
              <a:schemeClr val="accent1">
                <a:lumMod val="75000"/>
              </a:schemeClr>
            </a:solidFill>
          </a:ln>
        </p:spPr>
        <p:txBody>
          <a:bodyPr wrap="square" rtlCol="0">
            <a:spAutoFit/>
          </a:bodyPr>
          <a:lstStyle/>
          <a:p>
            <a:r>
              <a:rPr lang="en-GB" sz="1200" dirty="0" smtClean="0"/>
              <a:t>‘</a:t>
            </a:r>
            <a:r>
              <a:rPr lang="en-GB" sz="1200" b="1" dirty="0" smtClean="0"/>
              <a:t>Behaviour which is effective only through the mediation of other persons has so many distinguishing properties that a special treatment is justified’ (Skinner,2014)</a:t>
            </a:r>
            <a:endParaRPr lang="en-GB" sz="1200" b="1" dirty="0"/>
          </a:p>
        </p:txBody>
      </p:sp>
      <p:sp>
        <p:nvSpPr>
          <p:cNvPr id="7" name="TextBox 6"/>
          <p:cNvSpPr txBox="1"/>
          <p:nvPr/>
        </p:nvSpPr>
        <p:spPr>
          <a:xfrm>
            <a:off x="7578961" y="5237111"/>
            <a:ext cx="4260602" cy="1200329"/>
          </a:xfrm>
          <a:prstGeom prst="rect">
            <a:avLst/>
          </a:prstGeom>
          <a:solidFill>
            <a:srgbClr val="00B0F0"/>
          </a:solidFill>
          <a:ln>
            <a:solidFill>
              <a:schemeClr val="accent1"/>
            </a:solidFill>
          </a:ln>
        </p:spPr>
        <p:txBody>
          <a:bodyPr wrap="square" rtlCol="0">
            <a:spAutoFit/>
          </a:bodyPr>
          <a:lstStyle/>
          <a:p>
            <a:pPr algn="ctr"/>
            <a:r>
              <a:rPr lang="en-GB" sz="1200" b="1" dirty="0" smtClean="0"/>
              <a:t>‘By carrying out a functional assessment (ABC chart) you are learning about the child the child before you intervene, rather than basing interventions on trial and error, the functional assessment process should guide you to the development of a more individually tailored support plan/ (Addison, 2019)</a:t>
            </a:r>
            <a:endParaRPr lang="en-GB" sz="1200" b="1" dirty="0"/>
          </a:p>
        </p:txBody>
      </p:sp>
    </p:spTree>
    <p:extLst>
      <p:ext uri="{BB962C8B-B14F-4D97-AF65-F5344CB8AC3E}">
        <p14:creationId xmlns:p14="http://schemas.microsoft.com/office/powerpoint/2010/main" val="9364803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C95551-A223-46CB-86DE-6763E6E412B5}"/>
              </a:ext>
            </a:extLst>
          </p:cNvPr>
          <p:cNvSpPr>
            <a:spLocks noGrp="1"/>
          </p:cNvSpPr>
          <p:nvPr>
            <p:ph idx="1"/>
          </p:nvPr>
        </p:nvSpPr>
        <p:spPr>
          <a:xfrm>
            <a:off x="1874383" y="279400"/>
            <a:ext cx="8534400" cy="896257"/>
          </a:xfrm>
        </p:spPr>
        <p:txBody>
          <a:bodyPr>
            <a:noAutofit/>
          </a:bodyPr>
          <a:lstStyle/>
          <a:p>
            <a:pPr marL="0" indent="0">
              <a:buNone/>
            </a:pPr>
            <a:r>
              <a:rPr lang="en-GB" sz="5400" b="1" u="sng" dirty="0" smtClean="0">
                <a:solidFill>
                  <a:schemeClr val="tx1"/>
                </a:solidFill>
                <a:latin typeface="Arial" panose="020B0604020202020204" pitchFamily="34" charset="0"/>
                <a:cs typeface="Arial" panose="020B0604020202020204" pitchFamily="34" charset="0"/>
              </a:rPr>
              <a:t>Client Centred therapy </a:t>
            </a:r>
            <a:endParaRPr lang="en-GB" sz="5400" b="1" u="sng" dirty="0">
              <a:solidFill>
                <a:schemeClr val="tx1"/>
              </a:solidFill>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24878" y="1233377"/>
            <a:ext cx="2075543" cy="1968803"/>
          </a:xfrm>
          <a:prstGeom prst="rect">
            <a:avLst/>
          </a:prstGeom>
        </p:spPr>
      </p:pic>
      <p:sp>
        <p:nvSpPr>
          <p:cNvPr id="5" name="TextBox 4"/>
          <p:cNvSpPr txBox="1"/>
          <p:nvPr/>
        </p:nvSpPr>
        <p:spPr>
          <a:xfrm>
            <a:off x="5106552" y="3259900"/>
            <a:ext cx="1712193" cy="246221"/>
          </a:xfrm>
          <a:prstGeom prst="rect">
            <a:avLst/>
          </a:prstGeom>
          <a:noFill/>
        </p:spPr>
        <p:txBody>
          <a:bodyPr wrap="square" rtlCol="0">
            <a:spAutoFit/>
          </a:bodyPr>
          <a:lstStyle/>
          <a:p>
            <a:r>
              <a:rPr lang="en-GB" sz="900" dirty="0" smtClean="0">
                <a:solidFill>
                  <a:schemeClr val="bg1"/>
                </a:solidFill>
              </a:rPr>
              <a:t>Psychology today (</a:t>
            </a:r>
            <a:r>
              <a:rPr lang="en-GB" sz="1000" dirty="0" smtClean="0">
                <a:solidFill>
                  <a:schemeClr val="bg1"/>
                </a:solidFill>
              </a:rPr>
              <a:t>2011)</a:t>
            </a:r>
            <a:endParaRPr lang="en-GB" sz="1000" dirty="0">
              <a:solidFill>
                <a:schemeClr val="bg1"/>
              </a:solidFill>
            </a:endParaRPr>
          </a:p>
        </p:txBody>
      </p:sp>
      <p:sp>
        <p:nvSpPr>
          <p:cNvPr id="2" name="TextBox 1"/>
          <p:cNvSpPr txBox="1"/>
          <p:nvPr/>
        </p:nvSpPr>
        <p:spPr>
          <a:xfrm>
            <a:off x="647700" y="1574800"/>
            <a:ext cx="3860800" cy="1569660"/>
          </a:xfrm>
          <a:prstGeom prst="rect">
            <a:avLst/>
          </a:prstGeom>
          <a:solidFill>
            <a:schemeClr val="tx2">
              <a:lumMod val="75000"/>
            </a:schemeClr>
          </a:solidFill>
          <a:ln>
            <a:solidFill>
              <a:schemeClr val="bg2">
                <a:lumMod val="75000"/>
              </a:schemeClr>
            </a:solidFill>
          </a:ln>
        </p:spPr>
        <p:txBody>
          <a:bodyPr wrap="square" rtlCol="0">
            <a:spAutoFit/>
          </a:bodyPr>
          <a:lstStyle/>
          <a:p>
            <a:pPr algn="ctr"/>
            <a:r>
              <a:rPr lang="en-GB" sz="1200" dirty="0" smtClean="0">
                <a:solidFill>
                  <a:schemeClr val="bg1"/>
                </a:solidFill>
              </a:rPr>
              <a:t>Rogers was an American psychologist born in 1902. He was born in the united states and was well known for his client centred approach therapy. He was one of six children and aged just 20 he began to show a keen interest in psychology. He became a very well known psychologist writing many books and winning lots of awards. </a:t>
            </a:r>
            <a:endParaRPr lang="en-GB" sz="1200" dirty="0">
              <a:solidFill>
                <a:schemeClr val="bg1"/>
              </a:solidFill>
            </a:endParaRPr>
          </a:p>
        </p:txBody>
      </p:sp>
      <p:sp>
        <p:nvSpPr>
          <p:cNvPr id="6" name="TextBox 5"/>
          <p:cNvSpPr txBox="1"/>
          <p:nvPr/>
        </p:nvSpPr>
        <p:spPr>
          <a:xfrm>
            <a:off x="7416800" y="1683657"/>
            <a:ext cx="3352800" cy="1015663"/>
          </a:xfrm>
          <a:prstGeom prst="rect">
            <a:avLst/>
          </a:prstGeom>
          <a:solidFill>
            <a:schemeClr val="tx2"/>
          </a:solidFill>
          <a:ln>
            <a:solidFill>
              <a:schemeClr val="bg2">
                <a:lumMod val="75000"/>
              </a:schemeClr>
            </a:solidFill>
          </a:ln>
        </p:spPr>
        <p:txBody>
          <a:bodyPr wrap="square" rtlCol="0">
            <a:spAutoFit/>
          </a:bodyPr>
          <a:lstStyle/>
          <a:p>
            <a:pPr algn="ctr"/>
            <a:r>
              <a:rPr lang="en-GB" sz="1200" dirty="0" smtClean="0"/>
              <a:t>‘Rogers was best known for creating what is know as client centred therapy, a non directive approach that places the client in control of the therapeutic process’ (Cherry,2019@</a:t>
            </a:r>
            <a:endParaRPr lang="en-GB" sz="1200" dirty="0"/>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5013" y="3563841"/>
            <a:ext cx="4006589" cy="2956940"/>
          </a:xfrm>
          <a:prstGeom prst="rect">
            <a:avLst/>
          </a:prstGeom>
        </p:spPr>
      </p:pic>
      <p:sp>
        <p:nvSpPr>
          <p:cNvPr id="12" name="TextBox 11"/>
          <p:cNvSpPr txBox="1"/>
          <p:nvPr/>
        </p:nvSpPr>
        <p:spPr>
          <a:xfrm>
            <a:off x="5454402" y="6478020"/>
            <a:ext cx="2068533" cy="246221"/>
          </a:xfrm>
          <a:prstGeom prst="rect">
            <a:avLst/>
          </a:prstGeom>
          <a:noFill/>
        </p:spPr>
        <p:txBody>
          <a:bodyPr wrap="square" rtlCol="0">
            <a:spAutoFit/>
          </a:bodyPr>
          <a:lstStyle/>
          <a:p>
            <a:r>
              <a:rPr lang="en-GB" sz="1000" dirty="0" smtClean="0">
                <a:solidFill>
                  <a:schemeClr val="bg1"/>
                </a:solidFill>
              </a:rPr>
              <a:t>(Meresca,2018)</a:t>
            </a:r>
            <a:endParaRPr lang="en-GB" sz="1000" dirty="0">
              <a:solidFill>
                <a:schemeClr val="bg1"/>
              </a:solidFill>
            </a:endParaRPr>
          </a:p>
        </p:txBody>
      </p:sp>
    </p:spTree>
    <p:extLst>
      <p:ext uri="{BB962C8B-B14F-4D97-AF65-F5344CB8AC3E}">
        <p14:creationId xmlns:p14="http://schemas.microsoft.com/office/powerpoint/2010/main" val="41066721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605521" y="-133412"/>
            <a:ext cx="7181850" cy="954107"/>
          </a:xfrm>
          <a:prstGeom prst="rect">
            <a:avLst/>
          </a:prstGeom>
          <a:noFill/>
        </p:spPr>
        <p:txBody>
          <a:bodyPr wrap="square" rtlCol="0">
            <a:spAutoFit/>
          </a:bodyPr>
          <a:lstStyle/>
          <a:p>
            <a:pPr algn="ctr"/>
            <a:r>
              <a:rPr lang="en-GB" sz="2800" b="1" u="sng" dirty="0" smtClean="0"/>
              <a:t>Client centred therapy and how its used within the classroom </a:t>
            </a:r>
            <a:endParaRPr lang="en-GB" sz="2800" b="1" u="sng"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43053" y="1553671"/>
            <a:ext cx="3489062" cy="2070017"/>
          </a:xfrm>
          <a:prstGeom prst="rect">
            <a:avLst/>
          </a:prstGeom>
        </p:spPr>
      </p:pic>
      <p:sp>
        <p:nvSpPr>
          <p:cNvPr id="7" name="TextBox 6"/>
          <p:cNvSpPr txBox="1"/>
          <p:nvPr/>
        </p:nvSpPr>
        <p:spPr>
          <a:xfrm>
            <a:off x="2779015" y="762175"/>
            <a:ext cx="5600459" cy="646331"/>
          </a:xfrm>
          <a:prstGeom prst="rect">
            <a:avLst/>
          </a:prstGeom>
          <a:solidFill>
            <a:schemeClr val="tx2">
              <a:lumMod val="75000"/>
            </a:schemeClr>
          </a:solidFill>
          <a:ln>
            <a:solidFill>
              <a:schemeClr val="accent1"/>
            </a:solidFill>
          </a:ln>
        </p:spPr>
        <p:txBody>
          <a:bodyPr wrap="square" rtlCol="0">
            <a:spAutoFit/>
          </a:bodyPr>
          <a:lstStyle/>
          <a:p>
            <a:pPr algn="ctr"/>
            <a:r>
              <a:rPr lang="en-GB" sz="1200" dirty="0" smtClean="0">
                <a:solidFill>
                  <a:schemeClr val="bg1"/>
                </a:solidFill>
              </a:rPr>
              <a:t>Carl Rogers client centred approach is used daily within my setting. It’s  a School of 55 pupils with profound and multiple learning difficulties so many of Rogers’s theories apply in many ways to these pupils. </a:t>
            </a:r>
            <a:endParaRPr lang="en-GB" sz="1200" dirty="0">
              <a:solidFill>
                <a:schemeClr val="bg1"/>
              </a:solidFill>
            </a:endParaRPr>
          </a:p>
        </p:txBody>
      </p:sp>
      <p:sp>
        <p:nvSpPr>
          <p:cNvPr id="10" name="TextBox 9"/>
          <p:cNvSpPr txBox="1"/>
          <p:nvPr/>
        </p:nvSpPr>
        <p:spPr>
          <a:xfrm>
            <a:off x="5756035" y="3641322"/>
            <a:ext cx="2576080" cy="246221"/>
          </a:xfrm>
          <a:prstGeom prst="rect">
            <a:avLst/>
          </a:prstGeom>
          <a:noFill/>
        </p:spPr>
        <p:txBody>
          <a:bodyPr wrap="square" rtlCol="0">
            <a:spAutoFit/>
          </a:bodyPr>
          <a:lstStyle/>
          <a:p>
            <a:r>
              <a:rPr lang="en-GB" sz="1000" dirty="0" smtClean="0">
                <a:solidFill>
                  <a:schemeClr val="bg1"/>
                </a:solidFill>
              </a:rPr>
              <a:t>(</a:t>
            </a:r>
            <a:r>
              <a:rPr lang="en-GB" sz="1000" dirty="0" err="1" smtClean="0">
                <a:solidFill>
                  <a:schemeClr val="bg1"/>
                </a:solidFill>
              </a:rPr>
              <a:t>Talksense</a:t>
            </a:r>
            <a:r>
              <a:rPr lang="en-GB" sz="1000" dirty="0" smtClean="0">
                <a:solidFill>
                  <a:schemeClr val="bg1"/>
                </a:solidFill>
              </a:rPr>
              <a:t>, 2019)</a:t>
            </a:r>
            <a:endParaRPr lang="en-GB" sz="1000" dirty="0">
              <a:solidFill>
                <a:schemeClr val="bg1"/>
              </a:solidFill>
            </a:endParaRPr>
          </a:p>
        </p:txBody>
      </p:sp>
      <p:sp>
        <p:nvSpPr>
          <p:cNvPr id="12" name="TextBox 11"/>
          <p:cNvSpPr txBox="1"/>
          <p:nvPr/>
        </p:nvSpPr>
        <p:spPr>
          <a:xfrm>
            <a:off x="80071" y="1724188"/>
            <a:ext cx="4558145" cy="2985433"/>
          </a:xfrm>
          <a:prstGeom prst="rect">
            <a:avLst/>
          </a:prstGeom>
          <a:solidFill>
            <a:schemeClr val="tx2">
              <a:lumMod val="60000"/>
              <a:lumOff val="40000"/>
            </a:schemeClr>
          </a:solidFill>
          <a:ln>
            <a:solidFill>
              <a:schemeClr val="accent1"/>
            </a:solidFill>
          </a:ln>
        </p:spPr>
        <p:txBody>
          <a:bodyPr wrap="square" rtlCol="0">
            <a:spAutoFit/>
          </a:bodyPr>
          <a:lstStyle/>
          <a:p>
            <a:pPr algn="ctr"/>
            <a:r>
              <a:rPr lang="en-GB" sz="1600" b="1" u="sng" dirty="0" smtClean="0">
                <a:solidFill>
                  <a:schemeClr val="bg2"/>
                </a:solidFill>
              </a:rPr>
              <a:t>Client centred approach</a:t>
            </a:r>
          </a:p>
          <a:p>
            <a:pPr algn="ctr"/>
            <a:r>
              <a:rPr lang="en-GB" sz="1600" b="1" u="sng" dirty="0" smtClean="0">
                <a:solidFill>
                  <a:schemeClr val="bg2"/>
                </a:solidFill>
              </a:rPr>
              <a:t>Intensive interaction</a:t>
            </a:r>
          </a:p>
          <a:p>
            <a:pPr algn="ctr"/>
            <a:endParaRPr lang="en-GB" sz="1200" dirty="0" smtClean="0">
              <a:solidFill>
                <a:schemeClr val="bg1"/>
              </a:solidFill>
            </a:endParaRPr>
          </a:p>
          <a:p>
            <a:pPr algn="ctr"/>
            <a:r>
              <a:rPr lang="en-GB" sz="1200" dirty="0" smtClean="0">
                <a:solidFill>
                  <a:schemeClr val="bg1"/>
                </a:solidFill>
              </a:rPr>
              <a:t>Rogers talks of the importance of client centred therapy. Within my setting Dave Hewitt’s concept of intensive interaction is used on a daily basis. This form of therapy is used mostly with children on the autistic spectrum. This therapy revolves solely around the individual child, encouraging them to lead the session however way they wish, so a child centred therapy. Intensive interaction teaches pupils to communicate in their own way, building relationships  between pupil and staff. </a:t>
            </a:r>
            <a:r>
              <a:rPr lang="en-GB" sz="1200" dirty="0">
                <a:solidFill>
                  <a:schemeClr val="bg1"/>
                </a:solidFill>
              </a:rPr>
              <a:t> </a:t>
            </a:r>
            <a:r>
              <a:rPr lang="en-GB" sz="1200" dirty="0" smtClean="0">
                <a:solidFill>
                  <a:schemeClr val="bg1"/>
                </a:solidFill>
              </a:rPr>
              <a:t>It’s an excellent way to encourage the pupils to be themselves,  showing them acceptance and stepping into their world instead of enticing them into ours.  </a:t>
            </a:r>
            <a:endParaRPr lang="en-GB" sz="1200" dirty="0">
              <a:solidFill>
                <a:schemeClr val="bg1"/>
              </a:solidFill>
            </a:endParaRPr>
          </a:p>
        </p:txBody>
      </p:sp>
      <p:sp>
        <p:nvSpPr>
          <p:cNvPr id="13" name="TextBox 12"/>
          <p:cNvSpPr txBox="1"/>
          <p:nvPr/>
        </p:nvSpPr>
        <p:spPr>
          <a:xfrm>
            <a:off x="80070" y="5151449"/>
            <a:ext cx="4558145" cy="923330"/>
          </a:xfrm>
          <a:prstGeom prst="rect">
            <a:avLst/>
          </a:prstGeom>
          <a:solidFill>
            <a:schemeClr val="tx2">
              <a:lumMod val="75000"/>
            </a:schemeClr>
          </a:solidFill>
          <a:ln>
            <a:solidFill>
              <a:schemeClr val="accent1"/>
            </a:solidFill>
          </a:ln>
        </p:spPr>
        <p:txBody>
          <a:bodyPr wrap="square" rtlCol="0">
            <a:spAutoFit/>
          </a:bodyPr>
          <a:lstStyle/>
          <a:p>
            <a:pPr algn="ctr"/>
            <a:r>
              <a:rPr lang="en-GB" sz="1200" b="1" dirty="0" smtClean="0"/>
              <a:t>‘Intensive interaction makes use of the range of interactive games that have been shown to occur in interactions between infants and their primary care givers’ </a:t>
            </a:r>
          </a:p>
          <a:p>
            <a:pPr algn="ctr"/>
            <a:r>
              <a:rPr lang="en-GB" sz="1200" b="1" dirty="0" smtClean="0"/>
              <a:t>(Melanie </a:t>
            </a:r>
            <a:r>
              <a:rPr lang="en-GB" sz="1200" b="1" dirty="0" err="1" smtClean="0"/>
              <a:t>Nind</a:t>
            </a:r>
            <a:r>
              <a:rPr lang="en-GB" sz="1200" b="1" dirty="0" smtClean="0"/>
              <a:t>, Dave Hewitt 2012, </a:t>
            </a:r>
            <a:r>
              <a:rPr lang="en-GB" sz="1200" b="1" dirty="0" err="1" smtClean="0"/>
              <a:t>pg</a:t>
            </a:r>
            <a:r>
              <a:rPr lang="en-GB" sz="1200" b="1" dirty="0" smtClean="0"/>
              <a:t> 6</a:t>
            </a:r>
            <a:r>
              <a:rPr lang="en-GB" dirty="0" smtClean="0"/>
              <a:t>)</a:t>
            </a:r>
            <a:endParaRPr lang="en-GB" dirty="0"/>
          </a:p>
        </p:txBody>
      </p:sp>
      <p:sp>
        <p:nvSpPr>
          <p:cNvPr id="14" name="TextBox 13"/>
          <p:cNvSpPr txBox="1"/>
          <p:nvPr/>
        </p:nvSpPr>
        <p:spPr>
          <a:xfrm>
            <a:off x="8469621" y="671401"/>
            <a:ext cx="3585028" cy="3170099"/>
          </a:xfrm>
          <a:prstGeom prst="rect">
            <a:avLst/>
          </a:prstGeom>
          <a:solidFill>
            <a:schemeClr val="tx2">
              <a:lumMod val="40000"/>
              <a:lumOff val="60000"/>
            </a:schemeClr>
          </a:solidFill>
          <a:ln>
            <a:solidFill>
              <a:schemeClr val="accent1"/>
            </a:solidFill>
          </a:ln>
        </p:spPr>
        <p:txBody>
          <a:bodyPr wrap="square" rtlCol="0">
            <a:spAutoFit/>
          </a:bodyPr>
          <a:lstStyle/>
          <a:p>
            <a:pPr algn="ctr"/>
            <a:r>
              <a:rPr lang="en-GB" sz="1600" b="1" u="sng" dirty="0" smtClean="0">
                <a:solidFill>
                  <a:schemeClr val="bg2"/>
                </a:solidFill>
              </a:rPr>
              <a:t>Unconditional Positive regard </a:t>
            </a:r>
          </a:p>
          <a:p>
            <a:pPr algn="ctr"/>
            <a:r>
              <a:rPr lang="en-GB" sz="1600" b="1" u="sng" dirty="0" smtClean="0">
                <a:solidFill>
                  <a:schemeClr val="bg2"/>
                </a:solidFill>
              </a:rPr>
              <a:t>Proud cloud/Reward charts</a:t>
            </a:r>
          </a:p>
          <a:p>
            <a:pPr algn="ctr"/>
            <a:endParaRPr lang="en-GB" sz="1200" dirty="0">
              <a:solidFill>
                <a:schemeClr val="bg1"/>
              </a:solidFill>
            </a:endParaRPr>
          </a:p>
          <a:p>
            <a:pPr algn="ctr"/>
            <a:r>
              <a:rPr lang="en-GB" sz="1200" dirty="0" smtClean="0">
                <a:solidFill>
                  <a:schemeClr val="bg1"/>
                </a:solidFill>
              </a:rPr>
              <a:t>Rogers talks of the importance of having an unconditional positive regard towards his clients. Every pupil should be treated with acceptance and staff should adopt a non Judgmental approach with each individual child. Within my setting we use lots of praise daily often incorporated into songs as many of the pupils respond really well to music. We have a proud cloud in the classroom where pupils will have their photograph on the wall when they have achieved something that week, We also use rewards charts and have a celebratory assembly once </a:t>
            </a:r>
            <a:r>
              <a:rPr lang="en-GB" sz="1200" dirty="0">
                <a:solidFill>
                  <a:schemeClr val="bg1"/>
                </a:solidFill>
              </a:rPr>
              <a:t> </a:t>
            </a:r>
            <a:r>
              <a:rPr lang="en-GB" sz="1200" dirty="0" smtClean="0">
                <a:solidFill>
                  <a:schemeClr val="bg1"/>
                </a:solidFill>
              </a:rPr>
              <a:t>a week. </a:t>
            </a:r>
            <a:endParaRPr lang="en-GB" sz="1200" dirty="0">
              <a:solidFill>
                <a:schemeClr val="bg1"/>
              </a:solidFill>
            </a:endParaRPr>
          </a:p>
        </p:txBody>
      </p:sp>
      <p:sp>
        <p:nvSpPr>
          <p:cNvPr id="15" name="TextBox 14"/>
          <p:cNvSpPr txBox="1"/>
          <p:nvPr/>
        </p:nvSpPr>
        <p:spPr>
          <a:xfrm>
            <a:off x="4794446" y="4235602"/>
            <a:ext cx="3585028" cy="2123658"/>
          </a:xfrm>
          <a:prstGeom prst="rect">
            <a:avLst/>
          </a:prstGeom>
          <a:solidFill>
            <a:schemeClr val="tx2">
              <a:lumMod val="75000"/>
            </a:schemeClr>
          </a:solidFill>
          <a:ln>
            <a:solidFill>
              <a:schemeClr val="accent1"/>
            </a:solidFill>
          </a:ln>
        </p:spPr>
        <p:txBody>
          <a:bodyPr wrap="square" rtlCol="0">
            <a:spAutoFit/>
          </a:bodyPr>
          <a:lstStyle/>
          <a:p>
            <a:pPr algn="ctr"/>
            <a:r>
              <a:rPr lang="en-GB" sz="1200" b="1" dirty="0" smtClean="0"/>
              <a:t>Professor Laura Winter an expert in educational psychology at the university of Manchester suggests that ‘ the concept of unconditional positive regard is growing in popularity in mainstream and special educational schools, it dates back to the 1950’s and links to the work of carl rogers, it means treating every human as equals instead of saying they are only good if they behave in a certain way’</a:t>
            </a:r>
          </a:p>
          <a:p>
            <a:pPr algn="ctr"/>
            <a:r>
              <a:rPr lang="en-GB" sz="1200" b="1" dirty="0" smtClean="0"/>
              <a:t>(Halliday, 2018)  </a:t>
            </a:r>
            <a:endParaRPr lang="en-GB" sz="1200" b="1" dirty="0"/>
          </a:p>
        </p:txBody>
      </p:sp>
      <p:sp>
        <p:nvSpPr>
          <p:cNvPr id="23" name="TextBox 22"/>
          <p:cNvSpPr txBox="1"/>
          <p:nvPr/>
        </p:nvSpPr>
        <p:spPr>
          <a:xfrm>
            <a:off x="8691933" y="4020159"/>
            <a:ext cx="3140403" cy="2554545"/>
          </a:xfrm>
          <a:prstGeom prst="rect">
            <a:avLst/>
          </a:prstGeom>
          <a:solidFill>
            <a:schemeClr val="tx2">
              <a:lumMod val="75000"/>
            </a:schemeClr>
          </a:solidFill>
          <a:ln>
            <a:solidFill>
              <a:schemeClr val="accent1"/>
            </a:solidFill>
          </a:ln>
        </p:spPr>
        <p:txBody>
          <a:bodyPr wrap="square" rtlCol="0">
            <a:spAutoFit/>
          </a:bodyPr>
          <a:lstStyle/>
          <a:p>
            <a:pPr algn="ctr"/>
            <a:r>
              <a:rPr lang="en-GB" sz="1600" b="1" u="sng" dirty="0" smtClean="0">
                <a:solidFill>
                  <a:schemeClr val="accent1"/>
                </a:solidFill>
              </a:rPr>
              <a:t>Multi disciplinary team </a:t>
            </a:r>
          </a:p>
          <a:p>
            <a:pPr algn="ctr"/>
            <a:r>
              <a:rPr lang="en-GB" sz="1200" dirty="0" smtClean="0">
                <a:solidFill>
                  <a:schemeClr val="accent1"/>
                </a:solidFill>
              </a:rPr>
              <a:t>Throughout my setting many pupils are supported by a multi disciplinary team, this is a team of specialists all involved with catering for pupils with complex needs. This team can involve school nurses, physiotherapists, speech and language specialists and occupational therapists. This team focuses solely on the pupil and ensures the best care is given so again linking to Roger’s client centred approach. This team can help each pupil reach their full potential.  </a:t>
            </a:r>
            <a:endParaRPr lang="en-GB" sz="1200" dirty="0">
              <a:solidFill>
                <a:schemeClr val="accent1"/>
              </a:solidFill>
            </a:endParaRPr>
          </a:p>
        </p:txBody>
      </p:sp>
    </p:spTree>
    <p:extLst>
      <p:ext uri="{BB962C8B-B14F-4D97-AF65-F5344CB8AC3E}">
        <p14:creationId xmlns:p14="http://schemas.microsoft.com/office/powerpoint/2010/main" val="15316679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65981" y="465636"/>
            <a:ext cx="6096000" cy="5447645"/>
          </a:xfrm>
          <a:prstGeom prst="rect">
            <a:avLst/>
          </a:prstGeom>
        </p:spPr>
        <p:txBody>
          <a:bodyPr>
            <a:spAutoFit/>
          </a:bodyPr>
          <a:lstStyle/>
          <a:p>
            <a:r>
              <a:rPr lang="en-GB" sz="1200" dirty="0">
                <a:solidFill>
                  <a:srgbClr val="000000"/>
                </a:solidFill>
                <a:latin typeface="Times New Roman" panose="02020603050405020304" pitchFamily="18" charset="0"/>
              </a:rPr>
              <a:t>- </a:t>
            </a:r>
            <a:r>
              <a:rPr lang="en-GB" sz="1200" dirty="0" err="1">
                <a:solidFill>
                  <a:srgbClr val="000000"/>
                </a:solidFill>
                <a:latin typeface="Times New Roman" panose="02020603050405020304" pitchFamily="18" charset="0"/>
              </a:rPr>
              <a:t>Addison,.M</a:t>
            </a:r>
            <a:r>
              <a:rPr lang="en-GB" sz="1200" dirty="0">
                <a:solidFill>
                  <a:srgbClr val="000000"/>
                </a:solidFill>
                <a:latin typeface="Times New Roman" panose="02020603050405020304" pitchFamily="18" charset="0"/>
              </a:rPr>
              <a:t> , (2019) Challenging behaviour-supporting change. Available at: </a:t>
            </a:r>
            <a:r>
              <a:rPr lang="en-GB" sz="1200" dirty="0">
                <a:solidFill>
                  <a:srgbClr val="000000"/>
                </a:solidFill>
                <a:latin typeface="Times New Roman" panose="02020603050405020304" pitchFamily="18" charset="0"/>
                <a:hlinkClick r:id="rId2"/>
              </a:rPr>
              <a:t>https://www.challengingbehaviour.org.uk/learning-disability-files/02---</a:t>
            </a:r>
            <a:r>
              <a:rPr lang="en-GB" sz="1200" dirty="0" smtClean="0">
                <a:solidFill>
                  <a:srgbClr val="000000"/>
                </a:solidFill>
                <a:latin typeface="Times New Roman" panose="02020603050405020304" pitchFamily="18" charset="0"/>
                <a:hlinkClick r:id="rId2"/>
              </a:rPr>
              <a:t>Finding-the-Causes-of-Challe</a:t>
            </a:r>
            <a:r>
              <a:rPr lang="en-GB" sz="1200" dirty="0" smtClean="0">
                <a:solidFill>
                  <a:srgbClr val="000000"/>
                </a:solidFill>
                <a:latin typeface="Times New Roman" panose="02020603050405020304" pitchFamily="18" charset="0"/>
              </a:rPr>
              <a:t> Wenging-Behaviour-Part-2</a:t>
            </a:r>
            <a:r>
              <a:rPr lang="en-GB" sz="1200" dirty="0">
                <a:solidFill>
                  <a:srgbClr val="000000"/>
                </a:solidFill>
                <a:latin typeface="Times New Roman" panose="02020603050405020304" pitchFamily="18" charset="0"/>
              </a:rPr>
              <a:t>.(Accessed on 24th October, 2019) </a:t>
            </a:r>
          </a:p>
          <a:p>
            <a:r>
              <a:rPr lang="en-GB" sz="1200" dirty="0">
                <a:solidFill>
                  <a:srgbClr val="000000"/>
                </a:solidFill>
                <a:latin typeface="Times New Roman" panose="02020603050405020304" pitchFamily="18" charset="0"/>
              </a:rPr>
              <a:t>- </a:t>
            </a:r>
            <a:r>
              <a:rPr lang="en-GB" sz="1200" dirty="0" err="1">
                <a:solidFill>
                  <a:srgbClr val="000000"/>
                </a:solidFill>
                <a:latin typeface="Times New Roman" panose="02020603050405020304" pitchFamily="18" charset="0"/>
              </a:rPr>
              <a:t>Allen,.S</a:t>
            </a:r>
            <a:r>
              <a:rPr lang="en-GB" sz="1200" dirty="0">
                <a:solidFill>
                  <a:srgbClr val="000000"/>
                </a:solidFill>
                <a:latin typeface="Times New Roman" panose="02020603050405020304" pitchFamily="18" charset="0"/>
              </a:rPr>
              <a:t>, (2016), Start thinking of communication now. Available at: https://www.theautismhelper.com/start-thinking-communication-now. Accessed on 23rd October 2019) </a:t>
            </a:r>
          </a:p>
          <a:p>
            <a:r>
              <a:rPr lang="en-GB" sz="1200" dirty="0">
                <a:solidFill>
                  <a:srgbClr val="000000"/>
                </a:solidFill>
                <a:latin typeface="Times New Roman" panose="02020603050405020304" pitchFamily="18" charset="0"/>
              </a:rPr>
              <a:t>- </a:t>
            </a:r>
            <a:r>
              <a:rPr lang="en-GB" sz="1200" dirty="0" err="1">
                <a:solidFill>
                  <a:srgbClr val="000000"/>
                </a:solidFill>
                <a:latin typeface="Times New Roman" panose="02020603050405020304" pitchFamily="18" charset="0"/>
              </a:rPr>
              <a:t>Bates,.B</a:t>
            </a:r>
            <a:r>
              <a:rPr lang="en-GB" sz="1200" dirty="0">
                <a:solidFill>
                  <a:srgbClr val="000000"/>
                </a:solidFill>
                <a:latin typeface="Times New Roman" panose="02020603050405020304" pitchFamily="18" charset="0"/>
              </a:rPr>
              <a:t> (2016) Learning theories simplified published by Sage </a:t>
            </a:r>
          </a:p>
          <a:p>
            <a:r>
              <a:rPr lang="en-GB" sz="1200" dirty="0">
                <a:solidFill>
                  <a:srgbClr val="000000"/>
                </a:solidFill>
                <a:latin typeface="Times New Roman" panose="02020603050405020304" pitchFamily="18" charset="0"/>
              </a:rPr>
              <a:t>- </a:t>
            </a:r>
            <a:r>
              <a:rPr lang="en-GB" sz="1200" dirty="0" err="1">
                <a:solidFill>
                  <a:srgbClr val="000000"/>
                </a:solidFill>
                <a:latin typeface="Times New Roman" panose="02020603050405020304" pitchFamily="18" charset="0"/>
              </a:rPr>
              <a:t>Cherry,.K</a:t>
            </a:r>
            <a:r>
              <a:rPr lang="en-GB" sz="1200" dirty="0">
                <a:solidFill>
                  <a:srgbClr val="000000"/>
                </a:solidFill>
                <a:latin typeface="Times New Roman" panose="02020603050405020304" pitchFamily="18" charset="0"/>
              </a:rPr>
              <a:t>, (2019),Pathology and life quotes from Carl Rogers. Available at https://www.verywellmind.com/carl-rogers-quotes-2795693. </a:t>
            </a:r>
          </a:p>
          <a:p>
            <a:r>
              <a:rPr lang="en-GB" sz="1200" dirty="0">
                <a:solidFill>
                  <a:srgbClr val="000000"/>
                </a:solidFill>
                <a:latin typeface="Times New Roman" panose="02020603050405020304" pitchFamily="18" charset="0"/>
              </a:rPr>
              <a:t>- (Accessed 21st October 2019) </a:t>
            </a:r>
          </a:p>
          <a:p>
            <a:r>
              <a:rPr lang="en-GB" sz="1200" dirty="0" smtClean="0">
                <a:solidFill>
                  <a:srgbClr val="000000"/>
                </a:solidFill>
                <a:latin typeface="Times New Roman" panose="02020603050405020304" pitchFamily="18" charset="0"/>
              </a:rPr>
              <a:t>-</a:t>
            </a:r>
            <a:r>
              <a:rPr lang="en-GB" sz="1200" dirty="0" err="1" smtClean="0">
                <a:solidFill>
                  <a:srgbClr val="000000"/>
                </a:solidFill>
                <a:latin typeface="Times New Roman" panose="02020603050405020304" pitchFamily="18" charset="0"/>
              </a:rPr>
              <a:t>Cherry</a:t>
            </a:r>
            <a:r>
              <a:rPr lang="en-GB" sz="1200" dirty="0" err="1">
                <a:solidFill>
                  <a:srgbClr val="000000"/>
                </a:solidFill>
                <a:latin typeface="Times New Roman" panose="02020603050405020304" pitchFamily="18" charset="0"/>
              </a:rPr>
              <a:t>,.K</a:t>
            </a:r>
            <a:r>
              <a:rPr lang="en-GB" sz="1200" dirty="0">
                <a:solidFill>
                  <a:srgbClr val="000000"/>
                </a:solidFill>
                <a:latin typeface="Times New Roman" panose="02020603050405020304" pitchFamily="18" charset="0"/>
              </a:rPr>
              <a:t>,(2019),What is operant conditioning and how does it work? Available at: https://www.verywellmind.com/operant-conditioning-a2-2794863.(Accessed 25th October </a:t>
            </a:r>
            <a:r>
              <a:rPr lang="en-GB" sz="1200" dirty="0" smtClean="0">
                <a:solidFill>
                  <a:srgbClr val="000000"/>
                </a:solidFill>
                <a:latin typeface="Times New Roman" panose="02020603050405020304" pitchFamily="18" charset="0"/>
              </a:rPr>
              <a:t>2019)</a:t>
            </a:r>
          </a:p>
          <a:p>
            <a:r>
              <a:rPr lang="en-GB" sz="1200" dirty="0" smtClean="0">
                <a:solidFill>
                  <a:srgbClr val="000000"/>
                </a:solidFill>
                <a:latin typeface="Times New Roman" panose="02020603050405020304" pitchFamily="18" charset="0"/>
              </a:rPr>
              <a:t>-</a:t>
            </a:r>
            <a:r>
              <a:rPr lang="en-GB" sz="1200" dirty="0" err="1" smtClean="0">
                <a:solidFill>
                  <a:srgbClr val="000000"/>
                </a:solidFill>
                <a:latin typeface="Times New Roman" panose="02020603050405020304" pitchFamily="18" charset="0"/>
              </a:rPr>
              <a:t>Grace,E</a:t>
            </a:r>
            <a:r>
              <a:rPr lang="en-GB" sz="1200" dirty="0" smtClean="0">
                <a:solidFill>
                  <a:srgbClr val="000000"/>
                </a:solidFill>
                <a:latin typeface="Times New Roman" panose="02020603050405020304" pitchFamily="18" charset="0"/>
              </a:rPr>
              <a:t>  (2019) B.F Skinner behavioural theory, Available at </a:t>
            </a:r>
            <a:r>
              <a:rPr lang="en-GB" sz="1200" dirty="0" smtClean="0">
                <a:solidFill>
                  <a:srgbClr val="000000"/>
                </a:solidFill>
                <a:latin typeface="Times New Roman" panose="02020603050405020304" pitchFamily="18" charset="0"/>
                <a:hlinkClick r:id="rId3"/>
              </a:rPr>
              <a:t>https://kidsdevelopment.co.uk</a:t>
            </a:r>
            <a:r>
              <a:rPr lang="en-GB" sz="1200" dirty="0" smtClean="0">
                <a:solidFill>
                  <a:srgbClr val="000000"/>
                </a:solidFill>
                <a:latin typeface="Times New Roman" panose="02020603050405020304" pitchFamily="18" charset="0"/>
              </a:rPr>
              <a:t> (Accessed on 24</a:t>
            </a:r>
            <a:r>
              <a:rPr lang="en-GB" sz="1200" baseline="30000" dirty="0" smtClean="0">
                <a:solidFill>
                  <a:srgbClr val="000000"/>
                </a:solidFill>
                <a:latin typeface="Times New Roman" panose="02020603050405020304" pitchFamily="18" charset="0"/>
              </a:rPr>
              <a:t>th</a:t>
            </a:r>
            <a:r>
              <a:rPr lang="en-GB" sz="1200" dirty="0" smtClean="0">
                <a:solidFill>
                  <a:srgbClr val="000000"/>
                </a:solidFill>
                <a:latin typeface="Times New Roman" panose="02020603050405020304" pitchFamily="18" charset="0"/>
              </a:rPr>
              <a:t> October 2019)</a:t>
            </a:r>
          </a:p>
          <a:p>
            <a:r>
              <a:rPr lang="en-GB" sz="1200" dirty="0" smtClean="0">
                <a:solidFill>
                  <a:srgbClr val="000000"/>
                </a:solidFill>
                <a:latin typeface="Times New Roman" panose="02020603050405020304" pitchFamily="18" charset="0"/>
              </a:rPr>
              <a:t>-Halliday, J (2018) The guardian. Available at </a:t>
            </a:r>
            <a:r>
              <a:rPr lang="en-GB" sz="1200" dirty="0" smtClean="0">
                <a:solidFill>
                  <a:srgbClr val="000000"/>
                </a:solidFill>
                <a:latin typeface="Times New Roman" panose="02020603050405020304" pitchFamily="18" charset="0"/>
                <a:hlinkClick r:id="rId4"/>
              </a:rPr>
              <a:t>https://theguardian.com/education/2018/feb/27/schools-discipline-unconditional-positive-regard</a:t>
            </a:r>
            <a:r>
              <a:rPr lang="en-GB" sz="1200" dirty="0" smtClean="0">
                <a:solidFill>
                  <a:srgbClr val="000000"/>
                </a:solidFill>
                <a:latin typeface="Times New Roman" panose="02020603050405020304" pitchFamily="18" charset="0"/>
              </a:rPr>
              <a:t> (Accessed 20th October 2019)</a:t>
            </a:r>
          </a:p>
          <a:p>
            <a:r>
              <a:rPr lang="en-GB" sz="1200" dirty="0" smtClean="0">
                <a:solidFill>
                  <a:srgbClr val="000000"/>
                </a:solidFill>
                <a:latin typeface="Times New Roman" panose="02020603050405020304" pitchFamily="18" charset="0"/>
              </a:rPr>
              <a:t>-</a:t>
            </a:r>
            <a:r>
              <a:rPr lang="en-GB" sz="1200" dirty="0" err="1" smtClean="0">
                <a:solidFill>
                  <a:srgbClr val="000000"/>
                </a:solidFill>
                <a:latin typeface="Times New Roman" panose="02020603050405020304" pitchFamily="18" charset="0"/>
              </a:rPr>
              <a:t>Meresca</a:t>
            </a:r>
            <a:r>
              <a:rPr lang="en-GB" sz="1200" dirty="0" smtClean="0">
                <a:solidFill>
                  <a:srgbClr val="000000"/>
                </a:solidFill>
                <a:latin typeface="Times New Roman" panose="02020603050405020304" pitchFamily="18" charset="0"/>
              </a:rPr>
              <a:t>, C (2018) Available at </a:t>
            </a:r>
            <a:r>
              <a:rPr lang="en-GB" sz="1200" dirty="0" smtClean="0">
                <a:solidFill>
                  <a:srgbClr val="000000"/>
                </a:solidFill>
                <a:latin typeface="Times New Roman" panose="02020603050405020304" pitchFamily="18" charset="0"/>
                <a:hlinkClick r:id="rId5"/>
              </a:rPr>
              <a:t>https://www.berkshirepsychotherapist.co.uk</a:t>
            </a:r>
            <a:r>
              <a:rPr lang="en-GB" sz="1200" dirty="0" smtClean="0">
                <a:solidFill>
                  <a:srgbClr val="000000"/>
                </a:solidFill>
                <a:latin typeface="Times New Roman" panose="02020603050405020304" pitchFamily="18" charset="0"/>
              </a:rPr>
              <a:t> (Accessed 25</a:t>
            </a:r>
            <a:r>
              <a:rPr lang="en-GB" sz="1200" baseline="30000" dirty="0" smtClean="0">
                <a:solidFill>
                  <a:srgbClr val="000000"/>
                </a:solidFill>
                <a:latin typeface="Times New Roman" panose="02020603050405020304" pitchFamily="18" charset="0"/>
              </a:rPr>
              <a:t>th</a:t>
            </a:r>
            <a:r>
              <a:rPr lang="en-GB" sz="1200" dirty="0" smtClean="0">
                <a:solidFill>
                  <a:srgbClr val="000000"/>
                </a:solidFill>
                <a:latin typeface="Times New Roman" panose="02020603050405020304" pitchFamily="18" charset="0"/>
              </a:rPr>
              <a:t> October 2019) </a:t>
            </a:r>
          </a:p>
          <a:p>
            <a:r>
              <a:rPr lang="en-GB" sz="1200" dirty="0" smtClean="0">
                <a:solidFill>
                  <a:srgbClr val="000000"/>
                </a:solidFill>
                <a:latin typeface="Times New Roman" panose="02020603050405020304" pitchFamily="18" charset="0"/>
              </a:rPr>
              <a:t>-Saul, M (2016) </a:t>
            </a:r>
            <a:r>
              <a:rPr lang="en-GB" sz="1200" dirty="0" err="1" smtClean="0">
                <a:solidFill>
                  <a:srgbClr val="000000"/>
                </a:solidFill>
                <a:latin typeface="Times New Roman" panose="02020603050405020304" pitchFamily="18" charset="0"/>
              </a:rPr>
              <a:t>Burrhus</a:t>
            </a:r>
            <a:r>
              <a:rPr lang="en-GB" sz="1200" dirty="0" smtClean="0">
                <a:solidFill>
                  <a:srgbClr val="000000"/>
                </a:solidFill>
                <a:latin typeface="Times New Roman" panose="02020603050405020304" pitchFamily="18" charset="0"/>
              </a:rPr>
              <a:t> Frederick Skinner- Operant conditioning. Available at </a:t>
            </a:r>
            <a:r>
              <a:rPr lang="en-GB" sz="1200" dirty="0" smtClean="0">
                <a:solidFill>
                  <a:srgbClr val="000000"/>
                </a:solidFill>
                <a:latin typeface="Times New Roman" panose="02020603050405020304" pitchFamily="18" charset="0"/>
                <a:hlinkClick r:id="rId6"/>
              </a:rPr>
              <a:t>https://infoalesnudo.com</a:t>
            </a:r>
            <a:r>
              <a:rPr lang="en-GB" sz="1200" dirty="0" smtClean="0">
                <a:solidFill>
                  <a:srgbClr val="000000"/>
                </a:solidFill>
                <a:latin typeface="Times New Roman" panose="02020603050405020304" pitchFamily="18" charset="0"/>
              </a:rPr>
              <a:t> (Accessed on 21</a:t>
            </a:r>
            <a:r>
              <a:rPr lang="en-GB" sz="1200" baseline="30000" dirty="0" smtClean="0">
                <a:solidFill>
                  <a:srgbClr val="000000"/>
                </a:solidFill>
                <a:latin typeface="Times New Roman" panose="02020603050405020304" pitchFamily="18" charset="0"/>
              </a:rPr>
              <a:t>st</a:t>
            </a:r>
            <a:r>
              <a:rPr lang="en-GB" sz="1200" dirty="0" smtClean="0">
                <a:solidFill>
                  <a:srgbClr val="000000"/>
                </a:solidFill>
                <a:latin typeface="Times New Roman" panose="02020603050405020304" pitchFamily="18" charset="0"/>
              </a:rPr>
              <a:t> October 2019) </a:t>
            </a:r>
          </a:p>
          <a:p>
            <a:r>
              <a:rPr lang="en-GB" sz="1200" dirty="0" smtClean="0">
                <a:solidFill>
                  <a:srgbClr val="000000"/>
                </a:solidFill>
                <a:latin typeface="Times New Roman" panose="02020603050405020304" pitchFamily="18" charset="0"/>
              </a:rPr>
              <a:t>-</a:t>
            </a:r>
            <a:r>
              <a:rPr lang="en-GB" sz="1200" dirty="0" err="1" smtClean="0">
                <a:solidFill>
                  <a:srgbClr val="000000"/>
                </a:solidFill>
                <a:latin typeface="Times New Roman" panose="02020603050405020304" pitchFamily="18" charset="0"/>
              </a:rPr>
              <a:t>Sarkis</a:t>
            </a:r>
            <a:r>
              <a:rPr lang="en-GB" sz="1200" dirty="0" smtClean="0">
                <a:solidFill>
                  <a:srgbClr val="000000"/>
                </a:solidFill>
                <a:latin typeface="Times New Roman" panose="02020603050405020304" pitchFamily="18" charset="0"/>
              </a:rPr>
              <a:t>, A S (2011) 6 Amazing things that rogers gave us, Available at </a:t>
            </a:r>
            <a:r>
              <a:rPr lang="en-GB" sz="1200" dirty="0" smtClean="0">
                <a:solidFill>
                  <a:srgbClr val="000000"/>
                </a:solidFill>
                <a:latin typeface="Times New Roman" panose="02020603050405020304" pitchFamily="18" charset="0"/>
                <a:hlinkClick r:id="rId7"/>
              </a:rPr>
              <a:t>https://www.psychologytoday.com</a:t>
            </a:r>
            <a:r>
              <a:rPr lang="en-GB" sz="1200" dirty="0" smtClean="0">
                <a:solidFill>
                  <a:srgbClr val="000000"/>
                </a:solidFill>
                <a:latin typeface="Times New Roman" panose="02020603050405020304" pitchFamily="18" charset="0"/>
              </a:rPr>
              <a:t> (Accessed 22</a:t>
            </a:r>
            <a:r>
              <a:rPr lang="en-GB" sz="1200" baseline="30000" dirty="0" smtClean="0">
                <a:solidFill>
                  <a:srgbClr val="000000"/>
                </a:solidFill>
                <a:latin typeface="Times New Roman" panose="02020603050405020304" pitchFamily="18" charset="0"/>
              </a:rPr>
              <a:t>nd</a:t>
            </a:r>
            <a:r>
              <a:rPr lang="en-GB" sz="1200" dirty="0" smtClean="0">
                <a:solidFill>
                  <a:srgbClr val="000000"/>
                </a:solidFill>
                <a:latin typeface="Times New Roman" panose="02020603050405020304" pitchFamily="18" charset="0"/>
              </a:rPr>
              <a:t> October 2019) </a:t>
            </a:r>
          </a:p>
          <a:p>
            <a:pPr marL="171450" indent="-171450">
              <a:buFontTx/>
              <a:buChar char="-"/>
            </a:pPr>
            <a:r>
              <a:rPr lang="en-GB" sz="1200" dirty="0" smtClean="0">
                <a:solidFill>
                  <a:srgbClr val="000000"/>
                </a:solidFill>
                <a:latin typeface="Times New Roman" panose="02020603050405020304" pitchFamily="18" charset="0"/>
              </a:rPr>
              <a:t>Skinner B.F (1904-1990) Biography psychologist Available at  </a:t>
            </a:r>
            <a:r>
              <a:rPr lang="en-GB" sz="1200" dirty="0" smtClean="0">
                <a:solidFill>
                  <a:srgbClr val="000000"/>
                </a:solidFill>
                <a:latin typeface="Times New Roman" panose="02020603050405020304" pitchFamily="18" charset="0"/>
                <a:hlinkClick r:id="rId8"/>
              </a:rPr>
              <a:t>https://www.biography.com/scientist .</a:t>
            </a:r>
            <a:r>
              <a:rPr lang="en-GB" sz="1200" dirty="0" err="1" smtClean="0">
                <a:solidFill>
                  <a:srgbClr val="000000"/>
                </a:solidFill>
                <a:latin typeface="Times New Roman" panose="02020603050405020304" pitchFamily="18" charset="0"/>
                <a:hlinkClick r:id="rId8"/>
              </a:rPr>
              <a:t>b.fskinner</a:t>
            </a:r>
            <a:r>
              <a:rPr lang="en-GB" sz="1200" dirty="0" smtClean="0">
                <a:solidFill>
                  <a:srgbClr val="000000"/>
                </a:solidFill>
                <a:latin typeface="Times New Roman" panose="02020603050405020304" pitchFamily="18" charset="0"/>
              </a:rPr>
              <a:t> (Accessed 25</a:t>
            </a:r>
            <a:r>
              <a:rPr lang="en-GB" sz="1200" baseline="30000" dirty="0" smtClean="0">
                <a:solidFill>
                  <a:srgbClr val="000000"/>
                </a:solidFill>
                <a:latin typeface="Times New Roman" panose="02020603050405020304" pitchFamily="18" charset="0"/>
              </a:rPr>
              <a:t>th</a:t>
            </a:r>
            <a:r>
              <a:rPr lang="en-GB" sz="1200" dirty="0" smtClean="0">
                <a:solidFill>
                  <a:srgbClr val="000000"/>
                </a:solidFill>
                <a:latin typeface="Times New Roman" panose="02020603050405020304" pitchFamily="18" charset="0"/>
              </a:rPr>
              <a:t> October 2019) </a:t>
            </a:r>
          </a:p>
          <a:p>
            <a:r>
              <a:rPr lang="en-GB" sz="1200" b="0" i="0" u="none" strike="noStrike" dirty="0" smtClean="0">
                <a:solidFill>
                  <a:srgbClr val="000000"/>
                </a:solidFill>
                <a:effectLst/>
                <a:latin typeface="Times New Roman" panose="02020603050405020304" pitchFamily="18" charset="0"/>
              </a:rPr>
              <a:t>-Skinner, BF </a:t>
            </a:r>
            <a:r>
              <a:rPr lang="en-GB" sz="1200" b="0" i="1" u="none" strike="noStrike" dirty="0" smtClean="0">
                <a:solidFill>
                  <a:srgbClr val="000000"/>
                </a:solidFill>
                <a:effectLst/>
                <a:latin typeface="Times New Roman" panose="02020603050405020304" pitchFamily="18" charset="0"/>
              </a:rPr>
              <a:t>(2014) Verbal behaviour </a:t>
            </a:r>
            <a:r>
              <a:rPr lang="en-GB" sz="1200" b="0" u="none" strike="noStrike" dirty="0" smtClean="0">
                <a:solidFill>
                  <a:srgbClr val="000000"/>
                </a:solidFill>
                <a:effectLst/>
                <a:latin typeface="Times New Roman" panose="02020603050405020304" pitchFamily="18" charset="0"/>
              </a:rPr>
              <a:t>B.F Skinner foundation </a:t>
            </a:r>
          </a:p>
          <a:p>
            <a:r>
              <a:rPr lang="en-GB" sz="1200" i="0" dirty="0" smtClean="0">
                <a:solidFill>
                  <a:srgbClr val="000000"/>
                </a:solidFill>
                <a:latin typeface="Times New Roman" panose="02020603050405020304" pitchFamily="18" charset="0"/>
              </a:rPr>
              <a:t>-Webster, J (2019) Available at </a:t>
            </a:r>
            <a:r>
              <a:rPr lang="en-GB" sz="1200" i="0" dirty="0" smtClean="0">
                <a:solidFill>
                  <a:srgbClr val="000000"/>
                </a:solidFill>
                <a:latin typeface="Times New Roman" panose="02020603050405020304" pitchFamily="18" charset="0"/>
                <a:hlinkClick r:id="rId9"/>
              </a:rPr>
              <a:t>https://www.thoughtco.com/abc-antecedent-behaviour-and-consequence</a:t>
            </a:r>
            <a:r>
              <a:rPr lang="en-GB" sz="1200" i="0" dirty="0" smtClean="0">
                <a:solidFill>
                  <a:srgbClr val="000000"/>
                </a:solidFill>
                <a:latin typeface="Times New Roman" panose="02020603050405020304" pitchFamily="18" charset="0"/>
              </a:rPr>
              <a:t> (Accessed 26th October 2019) </a:t>
            </a:r>
            <a:endParaRPr lang="en-GB" sz="1200" b="0" i="0" u="none" strike="noStrike" dirty="0">
              <a:solidFill>
                <a:srgbClr val="000000"/>
              </a:solidFill>
              <a:effectLst/>
              <a:latin typeface="Times New Roman" panose="02020603050405020304" pitchFamily="18" charset="0"/>
            </a:endParaRPr>
          </a:p>
        </p:txBody>
      </p:sp>
      <p:sp>
        <p:nvSpPr>
          <p:cNvPr id="6" name="TextBox 5"/>
          <p:cNvSpPr txBox="1"/>
          <p:nvPr/>
        </p:nvSpPr>
        <p:spPr>
          <a:xfrm>
            <a:off x="4937761" y="0"/>
            <a:ext cx="3291839" cy="369332"/>
          </a:xfrm>
          <a:prstGeom prst="rect">
            <a:avLst/>
          </a:prstGeom>
          <a:noFill/>
        </p:spPr>
        <p:txBody>
          <a:bodyPr wrap="square" rtlCol="0">
            <a:spAutoFit/>
          </a:bodyPr>
          <a:lstStyle/>
          <a:p>
            <a:r>
              <a:rPr lang="en-GB" dirty="0" smtClean="0"/>
              <a:t>Reference list </a:t>
            </a:r>
            <a:endParaRPr lang="en-GB" dirty="0"/>
          </a:p>
        </p:txBody>
      </p:sp>
    </p:spTree>
    <p:extLst>
      <p:ext uri="{BB962C8B-B14F-4D97-AF65-F5344CB8AC3E}">
        <p14:creationId xmlns:p14="http://schemas.microsoft.com/office/powerpoint/2010/main" val="332905025"/>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Glow Edge">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2354</TotalTime>
  <Words>1500</Words>
  <Application>Microsoft Office PowerPoint</Application>
  <PresentationFormat>Widescreen</PresentationFormat>
  <Paragraphs>72</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Blackadder ITC</vt:lpstr>
      <vt:lpstr>Century Gothic</vt:lpstr>
      <vt:lpstr>Times New Roman</vt:lpstr>
      <vt:lpstr>Wingdings 3</vt:lpstr>
      <vt:lpstr>Slice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Gemma Davies</dc:creator>
  <cp:lastModifiedBy>Gemma Davies</cp:lastModifiedBy>
  <cp:revision>54</cp:revision>
  <dcterms:created xsi:type="dcterms:W3CDTF">2019-10-25T16:08:26Z</dcterms:created>
  <dcterms:modified xsi:type="dcterms:W3CDTF">2019-10-29T22:17:29Z</dcterms:modified>
</cp:coreProperties>
</file>