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104497-74E4-4385-86C8-302153782B2E}" v="14" dt="2025-11-08T16:14:29.5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3" autoAdjust="0"/>
    <p:restoredTop sz="94660"/>
  </p:normalViewPr>
  <p:slideViewPr>
    <p:cSldViewPr snapToGrid="0">
      <p:cViewPr varScale="1">
        <p:scale>
          <a:sx n="96" d="100"/>
          <a:sy n="96" d="100"/>
        </p:scale>
        <p:origin x="68" y="1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60DE1A-F693-4A1C-A46F-5692001C2C48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EC1C08F3-274D-47F3-A783-33DBAA9CC5D2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influenza in Sunrise care homes </a:t>
          </a:r>
          <a:endParaRPr lang="en-IN" dirty="0"/>
        </a:p>
      </dgm:t>
    </dgm:pt>
    <dgm:pt modelId="{73B14353-F550-43ED-B9C7-D6A8696C1E33}" type="parTrans" cxnId="{654483EC-9D02-4EE2-B9A9-1CC0DC4C6553}">
      <dgm:prSet/>
      <dgm:spPr/>
      <dgm:t>
        <a:bodyPr/>
        <a:lstStyle/>
        <a:p>
          <a:endParaRPr lang="en-IN"/>
        </a:p>
      </dgm:t>
    </dgm:pt>
    <dgm:pt modelId="{04219A3F-88CF-4565-ACFB-B3FF7D362838}" type="sibTrans" cxnId="{654483EC-9D02-4EE2-B9A9-1CC0DC4C6553}">
      <dgm:prSet/>
      <dgm:spPr/>
      <dgm:t>
        <a:bodyPr/>
        <a:lstStyle/>
        <a:p>
          <a:endParaRPr lang="en-IN"/>
        </a:p>
      </dgm:t>
    </dgm:pt>
    <dgm:pt modelId="{008A2779-482A-4C60-A9C3-B56DFBCBE627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offering nursing-based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6F6AE6-5821-4C6E-9C04-4738F1033C60}" type="parTrans" cxnId="{9664DE28-EF59-441D-8D6C-9E9637FF6646}">
      <dgm:prSet/>
      <dgm:spPr/>
      <dgm:t>
        <a:bodyPr/>
        <a:lstStyle/>
        <a:p>
          <a:endParaRPr lang="en-IN"/>
        </a:p>
      </dgm:t>
    </dgm:pt>
    <dgm:pt modelId="{BAB3BE84-D4B0-4B77-B103-D20C66ACEE1E}" type="sibTrans" cxnId="{9664DE28-EF59-441D-8D6C-9E9637FF6646}">
      <dgm:prSet/>
      <dgm:spPr/>
      <dgm:t>
        <a:bodyPr/>
        <a:lstStyle/>
        <a:p>
          <a:endParaRPr lang="en-IN"/>
        </a:p>
      </dgm:t>
    </dgm:pt>
    <dgm:pt modelId="{DB260E52-4636-4AF1-95B1-177C38FAC355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controlling the incidence of the disease </a:t>
          </a:r>
          <a:endParaRPr lang="en-IN"/>
        </a:p>
      </dgm:t>
    </dgm:pt>
    <dgm:pt modelId="{8A1D129F-08FA-413D-BAC7-DC7AD25FF76A}" type="parTrans" cxnId="{F139670F-AEB9-4E58-8B7D-3FDFFFFB97AE}">
      <dgm:prSet/>
      <dgm:spPr/>
      <dgm:t>
        <a:bodyPr/>
        <a:lstStyle/>
        <a:p>
          <a:endParaRPr lang="en-IN"/>
        </a:p>
      </dgm:t>
    </dgm:pt>
    <dgm:pt modelId="{9929B7FF-40B1-4459-AF45-B86B574B5D59}" type="sibTrans" cxnId="{F139670F-AEB9-4E58-8B7D-3FDFFFFB97AE}">
      <dgm:prSet/>
      <dgm:spPr/>
      <dgm:t>
        <a:bodyPr/>
        <a:lstStyle/>
        <a:p>
          <a:endParaRPr lang="en-IN"/>
        </a:p>
      </dgm:t>
    </dgm:pt>
    <dgm:pt modelId="{8E2AFDA2-7420-4A75-89D0-E756DEE0D7C3}" type="pres">
      <dgm:prSet presAssocID="{EB60DE1A-F693-4A1C-A46F-5692001C2C48}" presName="CompostProcess" presStyleCnt="0">
        <dgm:presLayoutVars>
          <dgm:dir/>
          <dgm:resizeHandles val="exact"/>
        </dgm:presLayoutVars>
      </dgm:prSet>
      <dgm:spPr/>
    </dgm:pt>
    <dgm:pt modelId="{5169A4EF-3BD2-4D15-9C45-27BCCE4859B6}" type="pres">
      <dgm:prSet presAssocID="{EB60DE1A-F693-4A1C-A46F-5692001C2C48}" presName="arrow" presStyleLbl="bgShp" presStyleIdx="0" presStyleCnt="1"/>
      <dgm:spPr/>
    </dgm:pt>
    <dgm:pt modelId="{FC1BE863-9B5D-4454-B23A-C5DA6B571334}" type="pres">
      <dgm:prSet presAssocID="{EB60DE1A-F693-4A1C-A46F-5692001C2C48}" presName="linearProcess" presStyleCnt="0"/>
      <dgm:spPr/>
    </dgm:pt>
    <dgm:pt modelId="{E191D72C-FF48-4499-A2EE-D24B37C016E4}" type="pres">
      <dgm:prSet presAssocID="{EC1C08F3-274D-47F3-A783-33DBAA9CC5D2}" presName="textNode" presStyleLbl="node1" presStyleIdx="0" presStyleCnt="3">
        <dgm:presLayoutVars>
          <dgm:bulletEnabled val="1"/>
        </dgm:presLayoutVars>
      </dgm:prSet>
      <dgm:spPr/>
    </dgm:pt>
    <dgm:pt modelId="{6F5A9FD2-FBCB-4196-9C83-F5E1EF942DBD}" type="pres">
      <dgm:prSet presAssocID="{04219A3F-88CF-4565-ACFB-B3FF7D362838}" presName="sibTrans" presStyleCnt="0"/>
      <dgm:spPr/>
    </dgm:pt>
    <dgm:pt modelId="{596E080B-2801-44ED-BE41-EC481737ADB4}" type="pres">
      <dgm:prSet presAssocID="{008A2779-482A-4C60-A9C3-B56DFBCBE627}" presName="textNode" presStyleLbl="node1" presStyleIdx="1" presStyleCnt="3">
        <dgm:presLayoutVars>
          <dgm:bulletEnabled val="1"/>
        </dgm:presLayoutVars>
      </dgm:prSet>
      <dgm:spPr/>
    </dgm:pt>
    <dgm:pt modelId="{C614337F-9353-4AEB-B6C8-22A0735C8379}" type="pres">
      <dgm:prSet presAssocID="{BAB3BE84-D4B0-4B77-B103-D20C66ACEE1E}" presName="sibTrans" presStyleCnt="0"/>
      <dgm:spPr/>
    </dgm:pt>
    <dgm:pt modelId="{C1577717-FCCA-49A9-8B40-0B567C6D9183}" type="pres">
      <dgm:prSet presAssocID="{DB260E52-4636-4AF1-95B1-177C38FAC355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0E45A60D-086A-4FDC-888E-A11B2B2D94BA}" type="presOf" srcId="{DB260E52-4636-4AF1-95B1-177C38FAC355}" destId="{C1577717-FCCA-49A9-8B40-0B567C6D9183}" srcOrd="0" destOrd="0" presId="urn:microsoft.com/office/officeart/2005/8/layout/hProcess9"/>
    <dgm:cxn modelId="{F139670F-AEB9-4E58-8B7D-3FDFFFFB97AE}" srcId="{EB60DE1A-F693-4A1C-A46F-5692001C2C48}" destId="{DB260E52-4636-4AF1-95B1-177C38FAC355}" srcOrd="2" destOrd="0" parTransId="{8A1D129F-08FA-413D-BAC7-DC7AD25FF76A}" sibTransId="{9929B7FF-40B1-4459-AF45-B86B574B5D59}"/>
    <dgm:cxn modelId="{AC209A28-BA7B-418E-B26C-2DF2BE3A9A81}" type="presOf" srcId="{EB60DE1A-F693-4A1C-A46F-5692001C2C48}" destId="{8E2AFDA2-7420-4A75-89D0-E756DEE0D7C3}" srcOrd="0" destOrd="0" presId="urn:microsoft.com/office/officeart/2005/8/layout/hProcess9"/>
    <dgm:cxn modelId="{9664DE28-EF59-441D-8D6C-9E9637FF6646}" srcId="{EB60DE1A-F693-4A1C-A46F-5692001C2C48}" destId="{008A2779-482A-4C60-A9C3-B56DFBCBE627}" srcOrd="1" destOrd="0" parTransId="{9E6F6AE6-5821-4C6E-9C04-4738F1033C60}" sibTransId="{BAB3BE84-D4B0-4B77-B103-D20C66ACEE1E}"/>
    <dgm:cxn modelId="{CBE66A7B-513B-4ECB-B7D4-E2A4CD6D3CF0}" type="presOf" srcId="{EC1C08F3-274D-47F3-A783-33DBAA9CC5D2}" destId="{E191D72C-FF48-4499-A2EE-D24B37C016E4}" srcOrd="0" destOrd="0" presId="urn:microsoft.com/office/officeart/2005/8/layout/hProcess9"/>
    <dgm:cxn modelId="{C4232A8C-1415-4420-A1C3-1DDEEB395F51}" type="presOf" srcId="{008A2779-482A-4C60-A9C3-B56DFBCBE627}" destId="{596E080B-2801-44ED-BE41-EC481737ADB4}" srcOrd="0" destOrd="0" presId="urn:microsoft.com/office/officeart/2005/8/layout/hProcess9"/>
    <dgm:cxn modelId="{654483EC-9D02-4EE2-B9A9-1CC0DC4C6553}" srcId="{EB60DE1A-F693-4A1C-A46F-5692001C2C48}" destId="{EC1C08F3-274D-47F3-A783-33DBAA9CC5D2}" srcOrd="0" destOrd="0" parTransId="{73B14353-F550-43ED-B9C7-D6A8696C1E33}" sibTransId="{04219A3F-88CF-4565-ACFB-B3FF7D362838}"/>
    <dgm:cxn modelId="{71C6D51E-F2CE-4DA2-97ED-4B100DC70B40}" type="presParOf" srcId="{8E2AFDA2-7420-4A75-89D0-E756DEE0D7C3}" destId="{5169A4EF-3BD2-4D15-9C45-27BCCE4859B6}" srcOrd="0" destOrd="0" presId="urn:microsoft.com/office/officeart/2005/8/layout/hProcess9"/>
    <dgm:cxn modelId="{64244F5B-DA54-403E-B806-BF2AE388FFDB}" type="presParOf" srcId="{8E2AFDA2-7420-4A75-89D0-E756DEE0D7C3}" destId="{FC1BE863-9B5D-4454-B23A-C5DA6B571334}" srcOrd="1" destOrd="0" presId="urn:microsoft.com/office/officeart/2005/8/layout/hProcess9"/>
    <dgm:cxn modelId="{330BB1F1-6F3B-4E22-8E77-24A8E109BAC2}" type="presParOf" srcId="{FC1BE863-9B5D-4454-B23A-C5DA6B571334}" destId="{E191D72C-FF48-4499-A2EE-D24B37C016E4}" srcOrd="0" destOrd="0" presId="urn:microsoft.com/office/officeart/2005/8/layout/hProcess9"/>
    <dgm:cxn modelId="{8EC49C8D-B64E-4BF8-80D0-BD637FAC1EC8}" type="presParOf" srcId="{FC1BE863-9B5D-4454-B23A-C5DA6B571334}" destId="{6F5A9FD2-FBCB-4196-9C83-F5E1EF942DBD}" srcOrd="1" destOrd="0" presId="urn:microsoft.com/office/officeart/2005/8/layout/hProcess9"/>
    <dgm:cxn modelId="{E01D9D8C-3247-4FF7-8A31-4EB53B2EDA7B}" type="presParOf" srcId="{FC1BE863-9B5D-4454-B23A-C5DA6B571334}" destId="{596E080B-2801-44ED-BE41-EC481737ADB4}" srcOrd="2" destOrd="0" presId="urn:microsoft.com/office/officeart/2005/8/layout/hProcess9"/>
    <dgm:cxn modelId="{903C13DF-9D3C-4BCE-96C0-3892293DF5D6}" type="presParOf" srcId="{FC1BE863-9B5D-4454-B23A-C5DA6B571334}" destId="{C614337F-9353-4AEB-B6C8-22A0735C8379}" srcOrd="3" destOrd="0" presId="urn:microsoft.com/office/officeart/2005/8/layout/hProcess9"/>
    <dgm:cxn modelId="{632CEF34-769D-4A8C-A656-1841ABE7939D}" type="presParOf" srcId="{FC1BE863-9B5D-4454-B23A-C5DA6B571334}" destId="{C1577717-FCCA-49A9-8B40-0B567C6D9183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9A4EF-3BD2-4D15-9C45-27BCCE4859B6}">
      <dsp:nvSpPr>
        <dsp:cNvPr id="0" name=""/>
        <dsp:cNvSpPr/>
      </dsp:nvSpPr>
      <dsp:spPr>
        <a:xfrm>
          <a:off x="644941" y="0"/>
          <a:ext cx="7309331" cy="2118126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91D72C-FF48-4499-A2EE-D24B37C016E4}">
      <dsp:nvSpPr>
        <dsp:cNvPr id="0" name=""/>
        <dsp:cNvSpPr/>
      </dsp:nvSpPr>
      <dsp:spPr>
        <a:xfrm>
          <a:off x="9237" y="635437"/>
          <a:ext cx="2767872" cy="847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influenza in Sunrise care homes </a:t>
          </a:r>
          <a:endParaRPr lang="en-IN" sz="1800" kern="1200" dirty="0"/>
        </a:p>
      </dsp:txBody>
      <dsp:txXfrm>
        <a:off x="50596" y="676796"/>
        <a:ext cx="2685154" cy="764532"/>
      </dsp:txXfrm>
    </dsp:sp>
    <dsp:sp modelId="{596E080B-2801-44ED-BE41-EC481737ADB4}">
      <dsp:nvSpPr>
        <dsp:cNvPr id="0" name=""/>
        <dsp:cNvSpPr/>
      </dsp:nvSpPr>
      <dsp:spPr>
        <a:xfrm>
          <a:off x="2915670" y="635437"/>
          <a:ext cx="2767872" cy="847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offering nursing-based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029" y="676796"/>
        <a:ext cx="2685154" cy="764532"/>
      </dsp:txXfrm>
    </dsp:sp>
    <dsp:sp modelId="{C1577717-FCCA-49A9-8B40-0B567C6D9183}">
      <dsp:nvSpPr>
        <dsp:cNvPr id="0" name=""/>
        <dsp:cNvSpPr/>
      </dsp:nvSpPr>
      <dsp:spPr>
        <a:xfrm>
          <a:off x="5822104" y="635437"/>
          <a:ext cx="2767872" cy="847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controlling the incidence of the disease </a:t>
          </a:r>
          <a:endParaRPr lang="en-IN" sz="1800" kern="1200"/>
        </a:p>
      </dsp:txBody>
      <dsp:txXfrm>
        <a:off x="5863463" y="676796"/>
        <a:ext cx="2685154" cy="7645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17DB5-2286-5972-5439-319448A37A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522702-86CF-2858-AD01-5304FFC33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51E38-3AC8-C314-3BC5-7259522467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841CD-FBEE-4101-93F9-66A004796A94}" type="datetimeFigureOut">
              <a:rPr lang="en-IN" smtClean="0"/>
              <a:pPr/>
              <a:t>08-11-2025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36C34-4385-790B-0839-8DFFC22B3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6EB26F-70AD-CFA8-8F9E-3C93E8B34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B02C0-13AF-4F8F-9524-C9C85C40921A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72561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3AE3B-273B-D1F5-61DB-C8F580789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3D887-71FB-C277-132F-68DE5F2A9B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81C43F-3061-60C7-4BA0-CCCAF4E70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841CD-FBEE-4101-93F9-66A004796A94}" type="datetimeFigureOut">
              <a:rPr lang="en-IN" smtClean="0"/>
              <a:pPr/>
              <a:t>08-11-2025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D61790-E3DC-CE89-77F2-170055006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0F5328-9D32-AA1D-CD53-7C9BB2303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B02C0-13AF-4F8F-9524-C9C85C40921A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48522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CE098-242B-1510-1184-204D5336C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B7634C-E00A-2707-77B9-7BCD97479D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1D2061-EE07-84F7-2C35-E1CB81F70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841CD-FBEE-4101-93F9-66A004796A94}" type="datetimeFigureOut">
              <a:rPr lang="en-IN" smtClean="0"/>
              <a:pPr/>
              <a:t>08-11-2025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E492CF-F6FD-915F-5174-40C95ECF1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B4067-8442-23C9-2F8E-765EB2CC0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B02C0-13AF-4F8F-9524-C9C85C40921A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60318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DFBFA-E00C-CEC6-858B-EA326F778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B2504-DCE5-735B-AC0C-E754F687CF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6752E0-9417-5551-05C6-C3158B5FC1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3E788E-EDE7-6ECE-406D-701C8C3FE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841CD-FBEE-4101-93F9-66A004796A94}" type="datetimeFigureOut">
              <a:rPr lang="en-IN" smtClean="0"/>
              <a:pPr/>
              <a:t>08-11-2025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57119D-FB4B-8E59-2FD8-686B1193C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8B7A43-36C3-9D48-5646-4A87037A3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B02C0-13AF-4F8F-9524-C9C85C40921A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64381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A0D8C-D7A7-B78F-05ED-F3BB4ECFC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09C944-EBB7-2111-7E57-1398A35BC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CF57DF-FEDE-BD93-5060-45EF52F4DD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FC679B-2652-F86C-73AD-67DB311CAE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800B42-0E1D-E8C9-3019-6BB538AFB5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08EFE7-0685-ECF0-688C-139810016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841CD-FBEE-4101-93F9-66A004796A94}" type="datetimeFigureOut">
              <a:rPr lang="en-IN" smtClean="0"/>
              <a:pPr/>
              <a:t>08-11-2025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7A1AF7-0FDE-957C-91D4-5FB72AEA1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C7C744-BFCE-D011-A178-8BFA7DC9E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B02C0-13AF-4F8F-9524-C9C85C40921A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76990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01420-5712-5783-DA8C-5591563E8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8C7889-2D24-C870-8FF8-014EE2E9EA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841CD-FBEE-4101-93F9-66A004796A94}" type="datetimeFigureOut">
              <a:rPr lang="en-IN" smtClean="0"/>
              <a:pPr/>
              <a:t>08-11-2025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48384E-8859-DB74-D430-889B7F1243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CF5675-21AF-66C3-1FB4-D2D155986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B02C0-13AF-4F8F-9524-C9C85C40921A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36230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769F25-5B0A-A025-CF9C-C5066F047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841CD-FBEE-4101-93F9-66A004796A94}" type="datetimeFigureOut">
              <a:rPr lang="en-IN" smtClean="0"/>
              <a:pPr/>
              <a:t>08-11-2025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A26300-76DE-2BA4-972F-C9869E77E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16BAF0-3808-729A-C204-2125B10CB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B02C0-13AF-4F8F-9524-C9C85C40921A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10614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9DE5A-007F-A198-A647-43F8A857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3E09E-CE2A-8FDB-1534-1880F6796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87A206-5612-D34B-F5AE-832B805F95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EA891C-0B89-6FC6-95B0-1D728EC7E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841CD-FBEE-4101-93F9-66A004796A94}" type="datetimeFigureOut">
              <a:rPr lang="en-IN" smtClean="0"/>
              <a:pPr/>
              <a:t>08-11-2025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91C9E6-1D0A-03CA-A3FA-73684E78BB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55E3D5-EB85-9070-6D6D-8DC0B56BD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B02C0-13AF-4F8F-9524-C9C85C40921A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3487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AB56E-6359-1DF6-8FFD-208A4C1C4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CBF32C-C921-D31F-4071-84885BE1A4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E9A098-0922-5CC0-F462-24EE7DFCE5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3995C4-D553-F904-07D1-C6A9C91AB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841CD-FBEE-4101-93F9-66A004796A94}" type="datetimeFigureOut">
              <a:rPr lang="en-IN" smtClean="0"/>
              <a:pPr/>
              <a:t>08-11-2025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72E870-6558-9FD1-D660-7A2E81D29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E0E697-C914-3BCB-60D4-7A51F2DF2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B02C0-13AF-4F8F-9524-C9C85C40921A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58879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27574-E0D3-1515-956F-2E7F2B619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3ADA5-27B9-494C-3BE6-E11E23C29C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855E12-5876-65B7-D3C7-C6D8EE0ED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841CD-FBEE-4101-93F9-66A004796A94}" type="datetimeFigureOut">
              <a:rPr lang="en-IN" smtClean="0"/>
              <a:pPr/>
              <a:t>08-11-2025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C4EBAA-1763-8D12-6003-A301BE631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CBBFB7-5ABD-F22D-95D6-558B00F6B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B02C0-13AF-4F8F-9524-C9C85C40921A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35912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C544C8-65FC-FAF9-33D6-999DF09F29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38FE79-A52E-1A2B-1334-033DD2EE0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F3FC-1E64-1119-341F-83F503435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841CD-FBEE-4101-93F9-66A004796A94}" type="datetimeFigureOut">
              <a:rPr lang="en-IN" smtClean="0"/>
              <a:pPr/>
              <a:t>08-11-2025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C30033-0D54-AEFB-523F-E98B15443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1CDCE6-4F72-202E-AA2A-36ED33061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B02C0-13AF-4F8F-9524-C9C85C40921A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56801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92DC46-6250-579D-8C13-9405E9FFC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960585-0BED-0085-013F-160368B86E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B2ABF-6B83-8427-6B1F-9A07E9D655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7841CD-FBEE-4101-93F9-66A004796A94}" type="datetimeFigureOut">
              <a:rPr lang="en-IN" smtClean="0"/>
              <a:pPr/>
              <a:t>08-11-2025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919EBE-4AF3-51FB-8E5F-0C12E7C2E0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3C3045-EC56-98F8-0429-C25CC6DE51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BB02C0-13AF-4F8F-9524-C9C85C40921A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06526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national-infection-prevention-and-control-manual-nipcm-for-england/" TargetMode="External"/><Relationship Id="rId2" Type="http://schemas.openxmlformats.org/officeDocument/2006/relationships/hyperlink" Target="https://assets.publishing.service.gov.uk/media/6838317b5150d70c85aafab9/Green-book-chapter-19-influenza-28May2025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E92F0-2616-52E0-45BF-B87AE337E2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367" y="-426890"/>
            <a:ext cx="11375265" cy="728489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LCHS4008: INTRODUCTION TO PUBLIC HEALT</a:t>
            </a:r>
            <a:endParaRPr lang="en-IN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GROUP DISCUSSION</a:t>
            </a:r>
          </a:p>
          <a:p>
            <a:pPr marL="0" indent="0" algn="ctr">
              <a:buNone/>
            </a:pP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Anne Simao - Masuma  ID:2428694</a:t>
            </a:r>
          </a:p>
          <a:p>
            <a:pPr marL="0" indent="0" algn="ctr">
              <a:buNone/>
            </a:pP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ALHAJIE LOWE ID: 2440651</a:t>
            </a:r>
          </a:p>
          <a:p>
            <a:pPr marL="0" indent="0" algn="ctr">
              <a:buNone/>
            </a:pP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Daniella </a:t>
            </a:r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Ilunga</a:t>
            </a: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 Dada </a:t>
            </a:r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Mbonga</a:t>
            </a: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 ID:2442967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Sujan Gurung ID:2434791</a:t>
            </a:r>
          </a:p>
          <a:p>
            <a:pPr marL="0" indent="0" algn="ctr"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ANTONIO MARIO ARSENIO FERNANDES</a:t>
            </a:r>
          </a:p>
          <a:p>
            <a:pPr marL="0" indent="0" algn="ctr"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ID: 2440649</a:t>
            </a:r>
            <a:endParaRPr lang="it-IT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91849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80E74-25EC-F8FB-81CF-F779786544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1793" y="338960"/>
            <a:ext cx="11114690" cy="100111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br>
              <a:rPr lang="en-US" sz="2800" b="1" dirty="0"/>
            </a:br>
            <a:br>
              <a:rPr lang="en-US" sz="2800" b="1" dirty="0"/>
            </a:br>
            <a:br>
              <a:rPr lang="en-US" sz="2800" b="1" dirty="0"/>
            </a:br>
            <a:br>
              <a:rPr lang="en-US" sz="2800" b="1" dirty="0"/>
            </a:br>
            <a:br>
              <a:rPr lang="en-US" sz="2800" b="1" dirty="0"/>
            </a:br>
            <a:br>
              <a:rPr lang="en-US" sz="2800" b="1" dirty="0"/>
            </a:br>
            <a:br>
              <a:rPr lang="en-US" sz="2800" b="1" dirty="0"/>
            </a:br>
            <a:br>
              <a:rPr lang="en-US" sz="2800" b="1" dirty="0"/>
            </a:br>
            <a:r>
              <a:rPr lang="en-US" sz="2800" b="1" dirty="0"/>
              <a:t>Introduction </a:t>
            </a:r>
            <a:br>
              <a:rPr lang="en-IN" sz="2800" b="1" dirty="0"/>
            </a:br>
            <a:endParaRPr lang="en-IN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3159B9-E52F-0400-9996-785C34FAAE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5669" y="1954924"/>
            <a:ext cx="11240814" cy="456411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Public health has been seen as a broader concept that aims to protect and improve the health of the people as well as communities.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case study chosen for this assignment has been focusing on influenza in Sunrise care homes that has been a local community offering nursing-based help to residents.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this assignment the approaches, strategies that could be adopted for controlling the incidence of the disease have been stated in local community. 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7294E6A-0FC4-1478-FCEA-2A089C42FD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0709815"/>
              </p:ext>
            </p:extLst>
          </p:nvPr>
        </p:nvGraphicFramePr>
        <p:xfrm>
          <a:off x="1796393" y="4400914"/>
          <a:ext cx="8599214" cy="21181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8316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7ABD7-5609-CEF1-3DA5-0F37AB0A15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608" y="1690688"/>
            <a:ext cx="6085490" cy="4486275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What is an outbreak ?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It an infection or foodborne illness caused by a specific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Pathogen or a cases where the observe number exceed the expected number. 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As per the statistics, in England influenza related mortality has been 7757 deaths which have been higher than 2024 and 2025 but lower than 2022 and 2023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gov.uk, 2025)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Influenza caused by influenza virus through air, and  respiratory droplets when an infected individual sneezed , cough or talk or possibly through contact with contaminated surfaces. (ukhsa,2014) 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9ADC348-A10A-7299-2616-0B2D67BA0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608" y="365126"/>
            <a:ext cx="10991192" cy="84882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br>
              <a:rPr lang="en-US" b="1" dirty="0"/>
            </a:br>
            <a:r>
              <a:rPr lang="en-US" sz="1800" b="1" dirty="0"/>
              <a:t>THE MANAGEMENT OF AN OUTBREAK  OF INFECTION IN THE  SUNRISE CARE SETTING</a:t>
            </a:r>
            <a:br>
              <a:rPr lang="en-IN" b="1" dirty="0"/>
            </a:br>
            <a:endParaRPr lang="en-IN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235A0A-AAA1-B487-BEA8-A5362F2E7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7610" y="1690688"/>
            <a:ext cx="3497580" cy="25304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67E9FAB-9C8B-FA7A-C174-B9D37A436EB3}"/>
              </a:ext>
            </a:extLst>
          </p:cNvPr>
          <p:cNvSpPr txBox="1"/>
          <p:nvPr/>
        </p:nvSpPr>
        <p:spPr>
          <a:xfrm>
            <a:off x="6096000" y="4499203"/>
            <a:ext cx="6093372" cy="9811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1: Influenza incidents </a:t>
            </a:r>
            <a:endParaRPr lang="en-IN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(Source: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gov.uk, 2025)</a:t>
            </a:r>
            <a:endParaRPr lang="en-IN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0259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6E4C1-8B86-FB3A-23AB-995804B29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Main approaches </a:t>
            </a:r>
            <a:b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256DE-333B-5B1E-F0F3-77B5BEBC3F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Sunrise Care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homes might employ a structured response, informed by UKHSA and NICE guidance, to measure, monitor, and control local influenza outbreaks.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Residents and staff are monitored and reported for flu-like symptoms on a regular basis to facilitate early detection (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assets.publishing.service.gov.uk, 2025)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Infection control audits, vaccine documentation, and data collection tools may be useful for monitoring incidence trends.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Disease spread is restricted by isolation protocols, improved hygiene and rapid testing.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Ongoing staff education, working with local public health authorities and public health communication ensure that actions are taking place in a timely manner to manage the spread of influenza within the care home and surrounding community.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0980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67A80-23FC-984B-490C-05544621C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903" y="145010"/>
            <a:ext cx="11479925" cy="84882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GB" sz="1800" dirty="0"/>
              <a:t>How the new strategy will support residents, and health professionals who  have contact with the home to reduce </a:t>
            </a:r>
            <a:br>
              <a:rPr lang="en-GB" sz="1800" dirty="0"/>
            </a:br>
            <a:r>
              <a:rPr lang="en-GB" sz="1800" dirty="0"/>
              <a:t>infection spread and promote their safety.</a:t>
            </a:r>
            <a:endParaRPr lang="en-IN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1B485-8284-8F73-F5A9-3FCE93E19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903" y="1245477"/>
            <a:ext cx="11479925" cy="5467514"/>
          </a:xfrm>
        </p:spPr>
        <p:txBody>
          <a:bodyPr>
            <a:noAutofit/>
          </a:bodyPr>
          <a:lstStyle/>
          <a:p>
            <a:pPr algn="just">
              <a:lnSpc>
                <a:spcPct val="17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For health professionals and staff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Targeted training staff, according to the British journal, staff receive ongoing education on preventive infections including hand wash, safe practices and antimicrobial stewardship.</a:t>
            </a:r>
          </a:p>
          <a:p>
            <a:pPr algn="just">
              <a:lnSpc>
                <a:spcPct val="17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Compliance support ,according to UK Government (2025 ), managers and locals authorities offer the resources and oversight ensuring staffs follow the protocol of IPC with consistency. 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 risk assessment tools: the use of structured assessment to determine the risk of infection and apply the right controls during the care delivery, according to the National Institute of Care Excellence</a:t>
            </a:r>
          </a:p>
          <a:p>
            <a:pPr algn="just">
              <a:lnSpc>
                <a:spcPct val="17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Emotional and physical safety consists of reducing the risks of infection, the strategy and also the protection of staffs from </a:t>
            </a:r>
            <a:r>
              <a:rPr lang="en-IN" sz="1400" dirty="0" err="1">
                <a:latin typeface="Arial" panose="020B0604020202020204" pitchFamily="34" charset="0"/>
                <a:cs typeface="Arial" panose="020B0604020202020204" pitchFamily="34" charset="0"/>
              </a:rPr>
              <a:t>overwok</a:t>
            </a: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 and illness, to promote a health working atmosphere, (British, journal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lnSpc>
                <a:spcPct val="170000"/>
              </a:lnSpc>
              <a:buNone/>
            </a:pP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3895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51877-28CB-40E5-2A98-7FF768F536A5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 strategy, system or policy (National and or local) that links 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to underpins your Topic.</a:t>
            </a:r>
            <a:b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2B12C-3D24-58B9-240F-F7F7D6B011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Protect vulnerable residents with clear infection control measures , (NHS England,2019)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Support staff wellbeing through mental health resources and training (Public Health England,2020)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Maintain safe, including care for residents with diverse needs, including disabilities and mental health condition ( Department of Health and Social Care,2021)</a:t>
            </a:r>
          </a:p>
          <a:p>
            <a:pPr algn="just">
              <a:lnSpc>
                <a:spcPct val="150000"/>
              </a:lnSpc>
            </a:pP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Warning and personal protective equipment ppe sign hi-res stock ...">
            <a:extLst>
              <a:ext uri="{FF2B5EF4-FFF2-40B4-BE49-F238E27FC236}">
                <a16:creationId xmlns:a16="http://schemas.microsoft.com/office/drawing/2014/main" id="{62AA3D2A-6338-C2D3-FB03-0C644A12EC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5356" y="3896140"/>
            <a:ext cx="3617845" cy="296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4758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75096-3018-8273-0DE4-9D334C263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544" y="169916"/>
            <a:ext cx="11430001" cy="102224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Policy Link and Ethical Care</a:t>
            </a:r>
            <a:b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Title: National Policy and Ethical considerations</a:t>
            </a:r>
            <a:b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2E9EA-9658-4AE0-1AC9-BAE4B31982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159" y="1654629"/>
            <a:ext cx="10716413" cy="4452666"/>
          </a:xfrm>
        </p:spPr>
        <p:txBody>
          <a:bodyPr>
            <a:normAutofit/>
          </a:bodyPr>
          <a:lstStyle/>
          <a:p>
            <a:pPr algn="just">
              <a:lnSpc>
                <a:spcPct val="17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Keys Point: </a:t>
            </a:r>
          </a:p>
          <a:p>
            <a:pPr algn="just">
              <a:lnSpc>
                <a:spcPct val="17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Linked to NHS Long Term Plan (NHS England,2019)</a:t>
            </a:r>
          </a:p>
          <a:p>
            <a:pPr algn="just">
              <a:lnSpc>
                <a:spcPct val="17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Promotes prevention, personalised care, and digital tools</a:t>
            </a:r>
          </a:p>
          <a:p>
            <a:pPr algn="just">
              <a:lnSpc>
                <a:spcPct val="17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Ethical care: dignity, fairness, and inclusion</a:t>
            </a:r>
          </a:p>
          <a:p>
            <a:pPr algn="just">
              <a:lnSpc>
                <a:spcPct val="17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Visuals: NHS logo, quote bubble, ethical care icons</a:t>
            </a:r>
          </a:p>
          <a:p>
            <a:pPr marL="0" indent="0" algn="just">
              <a:lnSpc>
                <a:spcPct val="170000"/>
              </a:lnSpc>
              <a:buNone/>
            </a:pPr>
            <a:endParaRPr lang="en-IN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91E01E7-B873-16A2-07AA-9957A66B74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544" y="435429"/>
            <a:ext cx="4754880" cy="4958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8896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83ADCC0-FC83-4A4D-965A-99A539A66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617" y="374167"/>
            <a:ext cx="9843053" cy="1166749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15E779-6062-FC55-72BA-F54B8760F087}"/>
              </a:ext>
            </a:extLst>
          </p:cNvPr>
          <p:cNvSpPr txBox="1"/>
          <p:nvPr/>
        </p:nvSpPr>
        <p:spPr>
          <a:xfrm>
            <a:off x="1696278" y="2004742"/>
            <a:ext cx="6997148" cy="33650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From the above report it can be stated that influenza has been spreading in Sunrise care homes. 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report focuses on the need for framing strategies for reduction of this disease. 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Detailed analysis of the symptoms as well as approaches taken for eradication of the disease has been analyzed also. 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addition to those new strategies for management of outbreak of the disease.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3397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23641-F0F5-91D0-0F8F-9C401B962F6E}"/>
              </a:ext>
            </a:extLst>
          </p:cNvPr>
          <p:cNvSpPr txBox="1">
            <a:spLocks/>
          </p:cNvSpPr>
          <p:nvPr/>
        </p:nvSpPr>
        <p:spPr>
          <a:xfrm>
            <a:off x="644100" y="236178"/>
            <a:ext cx="11430001" cy="10222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IN" sz="28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D8AB39-7B9F-4EA4-1A74-A8DDDC59DA08}"/>
              </a:ext>
            </a:extLst>
          </p:cNvPr>
          <p:cNvSpPr txBox="1"/>
          <p:nvPr/>
        </p:nvSpPr>
        <p:spPr>
          <a:xfrm>
            <a:off x="2040834" y="1490870"/>
            <a:ext cx="6632713" cy="47579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assets.publishing.service.gov.uk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News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https://assets.publishing.service.gov.uk/media/6838317b5150d70c85aafab9/Green-book-chapter-19-influenza-28May2025.pdf</a:t>
            </a:r>
            <a:endParaRPr lang="en-IN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england.nhs.uk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News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https://www.england.nhs.uk/national-infection-prevention-and-control-manual-nipcm-for-england/</a:t>
            </a:r>
            <a:endParaRPr lang="en-IN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News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https://www.gov.uk/government/statistics/influenza-in-the-uk-annual-epidemiological-report-winter-2024-to-2025/influenza-in-the-uk-annual-epidemiological-report-winter-2024-to-2025#:~:text=There%20were%20a%20total%20of,2.5%25)%20from%20other%20settings </a:t>
            </a:r>
            <a:r>
              <a:rPr lang="en-IN" sz="1200" b="1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Accessed on oct 14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2025]</a:t>
            </a:r>
            <a:endParaRPr lang="en-IN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Kadota, C., Miyaoka, Y., Kabir, M.H., Hakim, H., Hasan, M.A., Shoham, D., Murakami, H. and Takehara, K., 2023. Evaluation of chlorine dioxide in liquid state and in gaseous state as virucidal agent against avian influenza virus and infectious bronchitis virus. 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Veterinary Medical Science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85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(10), pp.1040-1046.</a:t>
            </a:r>
          </a:p>
          <a:p>
            <a:pPr algn="just">
              <a:lnSpc>
                <a:spcPct val="170000"/>
              </a:lnSpc>
            </a:pPr>
            <a:endParaRPr lang="en-IN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70035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6006</TotalTime>
  <Words>954</Words>
  <Application>Microsoft Office PowerPoint</Application>
  <PresentationFormat>Widescreen</PresentationFormat>
  <Paragraphs>61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Wingdings</vt:lpstr>
      <vt:lpstr>Office Theme</vt:lpstr>
      <vt:lpstr>PowerPoint Presentation</vt:lpstr>
      <vt:lpstr>        Introduction  </vt:lpstr>
      <vt:lpstr> THE MANAGEMENT OF AN OUTBREAK  OF INFECTION IN THE  SUNRISE CARE SETTING </vt:lpstr>
      <vt:lpstr>Main approaches  </vt:lpstr>
      <vt:lpstr>How the new strategy will support residents, and health professionals who  have contact with the home to reduce  infection spread and promote their safety.</vt:lpstr>
      <vt:lpstr>A strategy, system or policy (National and or local) that links  to underpins your Topic. </vt:lpstr>
      <vt:lpstr>Policy Link and Ethical Care Title: National Policy and Ethical considerations </vt:lpstr>
      <vt:lpstr>Conclusion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SAHELEE GHOSH</dc:creator>
  <cp:lastModifiedBy>Anne Simao</cp:lastModifiedBy>
  <cp:revision>15</cp:revision>
  <dcterms:created xsi:type="dcterms:W3CDTF">2025-10-21T17:18:05Z</dcterms:created>
  <dcterms:modified xsi:type="dcterms:W3CDTF">2025-11-08T16:35:29Z</dcterms:modified>
</cp:coreProperties>
</file>