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7" r:id="rId5"/>
    <p:sldId id="270" r:id="rId6"/>
    <p:sldId id="271" r:id="rId7"/>
    <p:sldId id="272" r:id="rId8"/>
    <p:sldId id="273" r:id="rId9"/>
    <p:sldId id="274" r:id="rId10"/>
    <p:sldId id="260" r:id="rId11"/>
    <p:sldId id="261" r:id="rId12"/>
    <p:sldId id="262" r:id="rId13"/>
    <p:sldId id="263" r:id="rId14"/>
    <p:sldId id="264" r:id="rId15"/>
    <p:sldId id="265" r:id="rId16"/>
    <p:sldId id="266" r:id="rId17"/>
    <p:sldId id="268" r:id="rId18"/>
    <p:sldId id="275" r:id="rId19"/>
    <p:sldId id="276" r:id="rId20"/>
    <p:sldId id="277" r:id="rId21"/>
    <p:sldId id="26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5/23/24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5/23/24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5/23/24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5/23/24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BC9FC-0979-ECBC-E59C-E69BED5CD8F7}"/>
              </a:ext>
            </a:extLst>
          </p:cNvPr>
          <p:cNvSpPr>
            <a:spLocks noGrp="1"/>
          </p:cNvSpPr>
          <p:nvPr>
            <p:ph type="ctrTitle"/>
          </p:nvPr>
        </p:nvSpPr>
        <p:spPr/>
        <p:txBody>
          <a:bodyPr/>
          <a:lstStyle/>
          <a:p>
            <a:r>
              <a:rPr lang="en-GB" dirty="0"/>
              <a:t>Climate change </a:t>
            </a:r>
            <a:endParaRPr lang="en-US" dirty="0"/>
          </a:p>
        </p:txBody>
      </p:sp>
      <p:sp>
        <p:nvSpPr>
          <p:cNvPr id="3" name="Subtitle 2">
            <a:extLst>
              <a:ext uri="{FF2B5EF4-FFF2-40B4-BE49-F238E27FC236}">
                <a16:creationId xmlns:a16="http://schemas.microsoft.com/office/drawing/2014/main" id="{2DFD1C0B-1049-6021-87EB-7832110778AB}"/>
              </a:ext>
            </a:extLst>
          </p:cNvPr>
          <p:cNvSpPr>
            <a:spLocks noGrp="1"/>
          </p:cNvSpPr>
          <p:nvPr>
            <p:ph type="subTitle" idx="1"/>
          </p:nvPr>
        </p:nvSpPr>
        <p:spPr/>
        <p:txBody>
          <a:bodyPr/>
          <a:lstStyle/>
          <a:p>
            <a:r>
              <a:rPr lang="en-GB" dirty="0"/>
              <a:t>Sophie price </a:t>
            </a:r>
          </a:p>
          <a:p>
            <a:r>
              <a:rPr lang="en-GB" dirty="0"/>
              <a:t>2213749</a:t>
            </a:r>
            <a:endParaRPr lang="en-US" dirty="0"/>
          </a:p>
        </p:txBody>
      </p:sp>
    </p:spTree>
    <p:extLst>
      <p:ext uri="{BB962C8B-B14F-4D97-AF65-F5344CB8AC3E}">
        <p14:creationId xmlns:p14="http://schemas.microsoft.com/office/powerpoint/2010/main" val="2913133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34278-84A0-5602-16BE-89E82930ADD4}"/>
              </a:ext>
            </a:extLst>
          </p:cNvPr>
          <p:cNvSpPr>
            <a:spLocks noGrp="1"/>
          </p:cNvSpPr>
          <p:nvPr>
            <p:ph type="title"/>
          </p:nvPr>
        </p:nvSpPr>
        <p:spPr/>
        <p:txBody>
          <a:bodyPr/>
          <a:lstStyle/>
          <a:p>
            <a:r>
              <a:rPr lang="en-GB" dirty="0"/>
              <a:t>What </a:t>
            </a:r>
            <a:r>
              <a:rPr lang="en-GB"/>
              <a:t>I will be doing </a:t>
            </a:r>
            <a:endParaRPr lang="en-US"/>
          </a:p>
        </p:txBody>
      </p:sp>
      <p:sp>
        <p:nvSpPr>
          <p:cNvPr id="3" name="Content Placeholder 2">
            <a:extLst>
              <a:ext uri="{FF2B5EF4-FFF2-40B4-BE49-F238E27FC236}">
                <a16:creationId xmlns:a16="http://schemas.microsoft.com/office/drawing/2014/main" id="{4EA3054B-4066-9E69-1679-35D482A31ACB}"/>
              </a:ext>
            </a:extLst>
          </p:cNvPr>
          <p:cNvSpPr>
            <a:spLocks noGrp="1"/>
          </p:cNvSpPr>
          <p:nvPr>
            <p:ph idx="1"/>
          </p:nvPr>
        </p:nvSpPr>
        <p:spPr/>
        <p:txBody>
          <a:bodyPr>
            <a:normAutofit fontScale="92500" lnSpcReduction="10000"/>
          </a:bodyPr>
          <a:lstStyle/>
          <a:p>
            <a:r>
              <a:rPr lang="en-GB" sz="1800" dirty="0">
                <a:effectLst/>
                <a:latin typeface="Arial" panose="020B0604020202020204" pitchFamily="34" charset="0"/>
                <a:ea typeface="Times New Roman" panose="02020603050405020304" pitchFamily="18" charset="0"/>
              </a:rPr>
              <a:t>Seminar presentation 30 Minutes: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Present a seminar that includes the following:</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A rationale and lesson plan for an activity that promotes Education for Sustainability or / and Global Youth Work . You can if you wish also  demonstrate your activity (20 minutes).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You need to demonstrate links to </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ESDGC practice and policy and or Global Youth work </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Youth work principles and purposes / NOS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Links where appropriate to UN Sustainable Development Goals / Well-Being of Future Generations (Wales) </a:t>
            </a:r>
            <a:endParaRPr lang="en-US" dirty="0"/>
          </a:p>
        </p:txBody>
      </p:sp>
    </p:spTree>
    <p:extLst>
      <p:ext uri="{BB962C8B-B14F-4D97-AF65-F5344CB8AC3E}">
        <p14:creationId xmlns:p14="http://schemas.microsoft.com/office/powerpoint/2010/main" val="2250406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1EDC-6549-19E0-A2E7-948555DF96F9}"/>
              </a:ext>
            </a:extLst>
          </p:cNvPr>
          <p:cNvSpPr>
            <a:spLocks noGrp="1"/>
          </p:cNvSpPr>
          <p:nvPr>
            <p:ph type="title"/>
          </p:nvPr>
        </p:nvSpPr>
        <p:spPr/>
        <p:txBody>
          <a:bodyPr/>
          <a:lstStyle/>
          <a:p>
            <a:r>
              <a:rPr lang="en-GB" dirty="0"/>
              <a:t>My activity </a:t>
            </a:r>
            <a:endParaRPr lang="en-US" dirty="0"/>
          </a:p>
        </p:txBody>
      </p:sp>
      <p:sp>
        <p:nvSpPr>
          <p:cNvPr id="3" name="Content Placeholder 2">
            <a:extLst>
              <a:ext uri="{FF2B5EF4-FFF2-40B4-BE49-F238E27FC236}">
                <a16:creationId xmlns:a16="http://schemas.microsoft.com/office/drawing/2014/main" id="{A744F1CF-5B92-CC93-0326-5EC233C09EBC}"/>
              </a:ext>
            </a:extLst>
          </p:cNvPr>
          <p:cNvSpPr>
            <a:spLocks noGrp="1"/>
          </p:cNvSpPr>
          <p:nvPr>
            <p:ph idx="1"/>
          </p:nvPr>
        </p:nvSpPr>
        <p:spPr/>
        <p:txBody>
          <a:bodyPr/>
          <a:lstStyle/>
          <a:p>
            <a:r>
              <a:rPr lang="en-GB" dirty="0"/>
              <a:t>Took photos of Fruit </a:t>
            </a:r>
          </a:p>
          <a:p>
            <a:r>
              <a:rPr lang="en-GB" dirty="0"/>
              <a:t>Where they come from </a:t>
            </a:r>
          </a:p>
          <a:p>
            <a:r>
              <a:rPr lang="en-GB" dirty="0"/>
              <a:t>Carbon foot print to get to </a:t>
            </a:r>
            <a:r>
              <a:rPr lang="en-GB"/>
              <a:t>Tesco </a:t>
            </a:r>
            <a:endParaRPr lang="en-GB" dirty="0"/>
          </a:p>
        </p:txBody>
      </p:sp>
    </p:spTree>
    <p:extLst>
      <p:ext uri="{BB962C8B-B14F-4D97-AF65-F5344CB8AC3E}">
        <p14:creationId xmlns:p14="http://schemas.microsoft.com/office/powerpoint/2010/main" val="2503286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8AFD9-C290-047D-D05E-D900D2B158A1}"/>
              </a:ext>
            </a:extLst>
          </p:cNvPr>
          <p:cNvSpPr>
            <a:spLocks noGrp="1"/>
          </p:cNvSpPr>
          <p:nvPr>
            <p:ph type="title"/>
          </p:nvPr>
        </p:nvSpPr>
        <p:spPr/>
        <p:txBody>
          <a:bodyPr/>
          <a:lstStyle/>
          <a:p>
            <a:r>
              <a:rPr lang="en-GB" dirty="0" err="1"/>
              <a:t>NaomIe</a:t>
            </a:r>
            <a:r>
              <a:rPr lang="en-GB" dirty="0"/>
              <a:t> </a:t>
            </a:r>
            <a:endParaRPr lang="en-US" dirty="0"/>
          </a:p>
        </p:txBody>
      </p:sp>
      <p:sp>
        <p:nvSpPr>
          <p:cNvPr id="3" name="Content Placeholder 2">
            <a:extLst>
              <a:ext uri="{FF2B5EF4-FFF2-40B4-BE49-F238E27FC236}">
                <a16:creationId xmlns:a16="http://schemas.microsoft.com/office/drawing/2014/main" id="{3B863CDE-42C3-E9D9-E670-F5A6F36186C3}"/>
              </a:ext>
            </a:extLst>
          </p:cNvPr>
          <p:cNvSpPr>
            <a:spLocks noGrp="1"/>
          </p:cNvSpPr>
          <p:nvPr>
            <p:ph idx="1"/>
          </p:nvPr>
        </p:nvSpPr>
        <p:spPr/>
        <p:txBody>
          <a:bodyPr/>
          <a:lstStyle/>
          <a:p>
            <a:pPr marL="0" indent="0">
              <a:buNone/>
            </a:pPr>
            <a:r>
              <a:rPr lang="en-GB" dirty="0"/>
              <a:t>Needs- The main needs for this activity is to promote healthy eating with young people as there is a problem in wales with young people facing obesity </a:t>
            </a:r>
          </a:p>
          <a:p>
            <a:pPr marL="0" indent="0">
              <a:buNone/>
            </a:pPr>
            <a:r>
              <a:rPr lang="en-GB" dirty="0"/>
              <a:t>Teach young people growing fruit and veg in their home worth reduce carbon footprint </a:t>
            </a:r>
          </a:p>
        </p:txBody>
      </p:sp>
    </p:spTree>
    <p:extLst>
      <p:ext uri="{BB962C8B-B14F-4D97-AF65-F5344CB8AC3E}">
        <p14:creationId xmlns:p14="http://schemas.microsoft.com/office/powerpoint/2010/main" val="2145106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15D5F-12FC-9292-E7BB-AEDBB24880D9}"/>
              </a:ext>
            </a:extLst>
          </p:cNvPr>
          <p:cNvSpPr>
            <a:spLocks noGrp="1"/>
          </p:cNvSpPr>
          <p:nvPr>
            <p:ph type="title"/>
          </p:nvPr>
        </p:nvSpPr>
        <p:spPr/>
        <p:txBody>
          <a:bodyPr/>
          <a:lstStyle/>
          <a:p>
            <a:r>
              <a:rPr lang="en-GB" dirty="0"/>
              <a:t>Aims</a:t>
            </a:r>
            <a:endParaRPr lang="en-US" dirty="0"/>
          </a:p>
        </p:txBody>
      </p:sp>
      <p:sp>
        <p:nvSpPr>
          <p:cNvPr id="3" name="Content Placeholder 2">
            <a:extLst>
              <a:ext uri="{FF2B5EF4-FFF2-40B4-BE49-F238E27FC236}">
                <a16:creationId xmlns:a16="http://schemas.microsoft.com/office/drawing/2014/main" id="{A38207C4-B3E1-1F70-51D0-95DF81553C85}"/>
              </a:ext>
            </a:extLst>
          </p:cNvPr>
          <p:cNvSpPr>
            <a:spLocks noGrp="1"/>
          </p:cNvSpPr>
          <p:nvPr>
            <p:ph idx="1"/>
          </p:nvPr>
        </p:nvSpPr>
        <p:spPr/>
        <p:txBody>
          <a:bodyPr/>
          <a:lstStyle/>
          <a:p>
            <a:r>
              <a:rPr lang="en-GB" dirty="0"/>
              <a:t>Educating young people on a healthier lifestyle </a:t>
            </a:r>
          </a:p>
          <a:p>
            <a:r>
              <a:rPr lang="en-GB" dirty="0"/>
              <a:t>Healthier option available. </a:t>
            </a:r>
          </a:p>
          <a:p>
            <a:r>
              <a:rPr lang="en-GB" dirty="0"/>
              <a:t>Young people having a voice.</a:t>
            </a:r>
            <a:endParaRPr lang="en-US" dirty="0"/>
          </a:p>
        </p:txBody>
      </p:sp>
    </p:spTree>
    <p:extLst>
      <p:ext uri="{BB962C8B-B14F-4D97-AF65-F5344CB8AC3E}">
        <p14:creationId xmlns:p14="http://schemas.microsoft.com/office/powerpoint/2010/main" val="312610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AA488-DE41-FD21-DFFA-47ABD9EDCB3A}"/>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64C7FF56-B62F-C57A-89B0-A90651A94D84}"/>
              </a:ext>
            </a:extLst>
          </p:cNvPr>
          <p:cNvSpPr>
            <a:spLocks noGrp="1"/>
          </p:cNvSpPr>
          <p:nvPr>
            <p:ph idx="1"/>
          </p:nvPr>
        </p:nvSpPr>
        <p:spPr/>
        <p:txBody>
          <a:bodyPr/>
          <a:lstStyle/>
          <a:p>
            <a:r>
              <a:rPr lang="en-GB" dirty="0"/>
              <a:t>Grown and cook. More rewarding. </a:t>
            </a:r>
          </a:p>
          <a:p>
            <a:r>
              <a:rPr lang="en-GB" dirty="0"/>
              <a:t>May cook healthier at home if they are taught. </a:t>
            </a:r>
          </a:p>
          <a:p>
            <a:r>
              <a:rPr lang="en-GB" dirty="0"/>
              <a:t>Explain to young people how we are being sustainable by growing and cooking our own fruit and vegetables. </a:t>
            </a:r>
            <a:endParaRPr lang="en-US" dirty="0"/>
          </a:p>
        </p:txBody>
      </p:sp>
    </p:spTree>
    <p:extLst>
      <p:ext uri="{BB962C8B-B14F-4D97-AF65-F5344CB8AC3E}">
        <p14:creationId xmlns:p14="http://schemas.microsoft.com/office/powerpoint/2010/main" val="2129017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D5C14-82DE-A774-B482-A8D46E239CEB}"/>
              </a:ext>
            </a:extLst>
          </p:cNvPr>
          <p:cNvSpPr>
            <a:spLocks noGrp="1"/>
          </p:cNvSpPr>
          <p:nvPr>
            <p:ph type="title"/>
          </p:nvPr>
        </p:nvSpPr>
        <p:spPr/>
        <p:txBody>
          <a:bodyPr/>
          <a:lstStyle/>
          <a:p>
            <a:r>
              <a:rPr lang="en-GB" dirty="0"/>
              <a:t>Methods</a:t>
            </a:r>
            <a:endParaRPr lang="en-US" dirty="0"/>
          </a:p>
        </p:txBody>
      </p:sp>
      <p:sp>
        <p:nvSpPr>
          <p:cNvPr id="3" name="Content Placeholder 2">
            <a:extLst>
              <a:ext uri="{FF2B5EF4-FFF2-40B4-BE49-F238E27FC236}">
                <a16:creationId xmlns:a16="http://schemas.microsoft.com/office/drawing/2014/main" id="{E04F1E0D-9415-852E-CB08-F794E89E2336}"/>
              </a:ext>
            </a:extLst>
          </p:cNvPr>
          <p:cNvSpPr>
            <a:spLocks noGrp="1"/>
          </p:cNvSpPr>
          <p:nvPr>
            <p:ph idx="1"/>
          </p:nvPr>
        </p:nvSpPr>
        <p:spPr/>
        <p:txBody>
          <a:bodyPr/>
          <a:lstStyle/>
          <a:p>
            <a:r>
              <a:rPr lang="en-GB" dirty="0"/>
              <a:t>We are looking at today how to reduce our carbon footprint by growing ourselves. </a:t>
            </a:r>
          </a:p>
          <a:p>
            <a:r>
              <a:rPr lang="en-GB" dirty="0"/>
              <a:t>In youth work setting grown fruit and vegetables to cook with the young people more of an incentive whilst also running session on why its more suitable to grow fruit and vegetables ourselves. </a:t>
            </a:r>
            <a:endParaRPr lang="en-US" dirty="0"/>
          </a:p>
        </p:txBody>
      </p:sp>
    </p:spTree>
    <p:extLst>
      <p:ext uri="{BB962C8B-B14F-4D97-AF65-F5344CB8AC3E}">
        <p14:creationId xmlns:p14="http://schemas.microsoft.com/office/powerpoint/2010/main" val="4038939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A95A9-53FD-4AEC-04B9-6843EE6E4F60}"/>
              </a:ext>
            </a:extLst>
          </p:cNvPr>
          <p:cNvSpPr>
            <a:spLocks noGrp="1"/>
          </p:cNvSpPr>
          <p:nvPr>
            <p:ph type="title"/>
          </p:nvPr>
        </p:nvSpPr>
        <p:spPr/>
        <p:txBody>
          <a:bodyPr/>
          <a:lstStyle/>
          <a:p>
            <a:r>
              <a:rPr lang="en-GB" dirty="0"/>
              <a:t>Implementations </a:t>
            </a:r>
            <a:endParaRPr lang="en-US" dirty="0"/>
          </a:p>
        </p:txBody>
      </p:sp>
      <p:sp>
        <p:nvSpPr>
          <p:cNvPr id="3" name="Content Placeholder 2">
            <a:extLst>
              <a:ext uri="{FF2B5EF4-FFF2-40B4-BE49-F238E27FC236}">
                <a16:creationId xmlns:a16="http://schemas.microsoft.com/office/drawing/2014/main" id="{3BF2AEE8-A90B-54AE-7942-5314DDD872DF}"/>
              </a:ext>
            </a:extLst>
          </p:cNvPr>
          <p:cNvSpPr>
            <a:spLocks noGrp="1"/>
          </p:cNvSpPr>
          <p:nvPr>
            <p:ph idx="1"/>
          </p:nvPr>
        </p:nvSpPr>
        <p:spPr/>
        <p:txBody>
          <a:bodyPr/>
          <a:lstStyle/>
          <a:p>
            <a:r>
              <a:rPr lang="en-GB" dirty="0"/>
              <a:t>Ongoing sessions. </a:t>
            </a:r>
          </a:p>
          <a:p>
            <a:r>
              <a:rPr lang="en-GB" dirty="0"/>
              <a:t>Apply for funding for greenhouse then all bring on seeds from home. Eg peppers, tomatoes and apples.</a:t>
            </a:r>
          </a:p>
          <a:p>
            <a:r>
              <a:rPr lang="en-GB" dirty="0"/>
              <a:t>Young person led. Eg their cooking options. </a:t>
            </a:r>
          </a:p>
        </p:txBody>
      </p:sp>
    </p:spTree>
    <p:extLst>
      <p:ext uri="{BB962C8B-B14F-4D97-AF65-F5344CB8AC3E}">
        <p14:creationId xmlns:p14="http://schemas.microsoft.com/office/powerpoint/2010/main" val="939591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87468-5B06-6D04-B346-8B78655A814A}"/>
              </a:ext>
            </a:extLst>
          </p:cNvPr>
          <p:cNvSpPr>
            <a:spLocks noGrp="1"/>
          </p:cNvSpPr>
          <p:nvPr>
            <p:ph type="title"/>
          </p:nvPr>
        </p:nvSpPr>
        <p:spPr/>
        <p:txBody>
          <a:bodyPr/>
          <a:lstStyle/>
          <a:p>
            <a:r>
              <a:rPr lang="en-GB" dirty="0"/>
              <a:t>Evaluation </a:t>
            </a:r>
            <a:endParaRPr lang="en-US" dirty="0"/>
          </a:p>
        </p:txBody>
      </p:sp>
      <p:sp>
        <p:nvSpPr>
          <p:cNvPr id="3" name="Content Placeholder 2">
            <a:extLst>
              <a:ext uri="{FF2B5EF4-FFF2-40B4-BE49-F238E27FC236}">
                <a16:creationId xmlns:a16="http://schemas.microsoft.com/office/drawing/2014/main" id="{59A6B678-D6BA-DC7E-0A2B-06E17F6CD6ED}"/>
              </a:ext>
            </a:extLst>
          </p:cNvPr>
          <p:cNvSpPr>
            <a:spLocks noGrp="1"/>
          </p:cNvSpPr>
          <p:nvPr>
            <p:ph idx="1"/>
          </p:nvPr>
        </p:nvSpPr>
        <p:spPr/>
        <p:txBody>
          <a:bodyPr/>
          <a:lstStyle/>
          <a:p>
            <a:r>
              <a:rPr lang="en-GB" dirty="0"/>
              <a:t>Feedback after each session.</a:t>
            </a:r>
          </a:p>
          <a:p>
            <a:r>
              <a:rPr lang="en-GB" dirty="0"/>
              <a:t>Discuss next steps with staff after each week. </a:t>
            </a:r>
            <a:endParaRPr lang="en-US" dirty="0"/>
          </a:p>
        </p:txBody>
      </p:sp>
    </p:spTree>
    <p:extLst>
      <p:ext uri="{BB962C8B-B14F-4D97-AF65-F5344CB8AC3E}">
        <p14:creationId xmlns:p14="http://schemas.microsoft.com/office/powerpoint/2010/main" val="4021064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5576-8402-5B5F-E451-55C80C3B42F1}"/>
              </a:ext>
            </a:extLst>
          </p:cNvPr>
          <p:cNvSpPr>
            <a:spLocks noGrp="1"/>
          </p:cNvSpPr>
          <p:nvPr>
            <p:ph type="title"/>
          </p:nvPr>
        </p:nvSpPr>
        <p:spPr/>
        <p:txBody>
          <a:bodyPr/>
          <a:lstStyle/>
          <a:p>
            <a:r>
              <a:rPr lang="en-GB" dirty="0"/>
              <a:t>Themes </a:t>
            </a:r>
            <a:endParaRPr lang="en-US" dirty="0"/>
          </a:p>
        </p:txBody>
      </p:sp>
      <p:sp>
        <p:nvSpPr>
          <p:cNvPr id="3" name="Content Placeholder 2">
            <a:extLst>
              <a:ext uri="{FF2B5EF4-FFF2-40B4-BE49-F238E27FC236}">
                <a16:creationId xmlns:a16="http://schemas.microsoft.com/office/drawing/2014/main" id="{FF33B5DB-FCEB-8116-909A-D11D98087505}"/>
              </a:ext>
            </a:extLst>
          </p:cNvPr>
          <p:cNvSpPr>
            <a:spLocks noGrp="1"/>
          </p:cNvSpPr>
          <p:nvPr>
            <p:ph idx="1"/>
          </p:nvPr>
        </p:nvSpPr>
        <p:spPr>
          <a:xfrm>
            <a:off x="1141413" y="2097088"/>
            <a:ext cx="9905999" cy="3541714"/>
          </a:xfrm>
        </p:spPr>
        <p:txBody>
          <a:bodyPr>
            <a:normAutofit fontScale="92500" lnSpcReduction="10000"/>
          </a:bodyPr>
          <a:lstStyle/>
          <a:p>
            <a:r>
              <a:rPr lang="en-GB" dirty="0"/>
              <a:t>‘Environment’ (Welsh Government, 2008. Pg 15)- grow and cook. </a:t>
            </a:r>
          </a:p>
          <a:p>
            <a:r>
              <a:rPr lang="en-GB" dirty="0"/>
              <a:t>Eg- If we made fruit kebab we could have grown strawberries to eat but we could also make a strawberry jam. </a:t>
            </a:r>
          </a:p>
          <a:p>
            <a:r>
              <a:rPr lang="en-GB" dirty="0"/>
              <a:t>‘Identity and culture’ (Welsh Government, 2008. Pg 15)- We will talk about all the different fruit and what culture it fits in to. Eg Spanish and Portuguese</a:t>
            </a:r>
          </a:p>
          <a:p>
            <a:r>
              <a:rPr lang="en-GB" dirty="0"/>
              <a:t>Society- good health and well being. Obesity.</a:t>
            </a:r>
          </a:p>
          <a:p>
            <a:r>
              <a:rPr lang="en-GB" dirty="0"/>
              <a:t>Economy- educates the young people on fruit, session on health and well being and how to stay healthy. Growing our own fruit to reduce our carbon footprint </a:t>
            </a:r>
          </a:p>
        </p:txBody>
      </p:sp>
    </p:spTree>
    <p:extLst>
      <p:ext uri="{BB962C8B-B14F-4D97-AF65-F5344CB8AC3E}">
        <p14:creationId xmlns:p14="http://schemas.microsoft.com/office/powerpoint/2010/main" val="3443800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27FE4-8FBE-2E6F-629A-E62E5A7B5884}"/>
              </a:ext>
            </a:extLst>
          </p:cNvPr>
          <p:cNvSpPr>
            <a:spLocks noGrp="1"/>
          </p:cNvSpPr>
          <p:nvPr>
            <p:ph type="title"/>
          </p:nvPr>
        </p:nvSpPr>
        <p:spPr/>
        <p:txBody>
          <a:bodyPr/>
          <a:lstStyle/>
          <a:p>
            <a:r>
              <a:rPr lang="en-GB" dirty="0"/>
              <a:t>Education for sustainable development and global citizenship</a:t>
            </a:r>
            <a:endParaRPr lang="en-US" dirty="0"/>
          </a:p>
        </p:txBody>
      </p:sp>
      <p:sp>
        <p:nvSpPr>
          <p:cNvPr id="3" name="Content Placeholder 2">
            <a:extLst>
              <a:ext uri="{FF2B5EF4-FFF2-40B4-BE49-F238E27FC236}">
                <a16:creationId xmlns:a16="http://schemas.microsoft.com/office/drawing/2014/main" id="{65BAACBC-E65F-52C0-71A9-7A8F207413D3}"/>
              </a:ext>
            </a:extLst>
          </p:cNvPr>
          <p:cNvSpPr>
            <a:spLocks noGrp="1"/>
          </p:cNvSpPr>
          <p:nvPr>
            <p:ph idx="1"/>
          </p:nvPr>
        </p:nvSpPr>
        <p:spPr>
          <a:xfrm>
            <a:off x="874043" y="2097088"/>
            <a:ext cx="9905999" cy="3541714"/>
          </a:xfrm>
        </p:spPr>
        <p:txBody>
          <a:bodyPr>
            <a:normAutofit fontScale="92500"/>
          </a:bodyPr>
          <a:lstStyle/>
          <a:p>
            <a:r>
              <a:rPr lang="en-GB" dirty="0"/>
              <a:t>‘Choice and decisions’ (Welsh Government, 2008. Pg 16) – it is the young people choice we can only empower them, they get to choose their fruit and vegetables to cook. It is their choice and decision what they will and will not eat.</a:t>
            </a:r>
          </a:p>
          <a:p>
            <a:r>
              <a:rPr lang="en-GB" dirty="0"/>
              <a:t>‘Health’ (Welsh Government, 2008. Pg 16) – healthy eating, home grown fruit and vegetables. </a:t>
            </a:r>
          </a:p>
          <a:p>
            <a:r>
              <a:rPr lang="en-GB" dirty="0"/>
              <a:t>‘The natural environment’ (Welsh Government, 2008. Pg 16) - grow the fruit with young people and cook. More rewarding if they cook it. </a:t>
            </a:r>
          </a:p>
          <a:p>
            <a:endParaRPr lang="en-GB" dirty="0"/>
          </a:p>
          <a:p>
            <a:endParaRPr lang="en-US" dirty="0"/>
          </a:p>
        </p:txBody>
      </p:sp>
    </p:spTree>
    <p:extLst>
      <p:ext uri="{BB962C8B-B14F-4D97-AF65-F5344CB8AC3E}">
        <p14:creationId xmlns:p14="http://schemas.microsoft.com/office/powerpoint/2010/main" val="265401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69409-686D-93EC-737B-63189D96A15F}"/>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A4DDB874-24A9-F4B4-92B2-A087399548FE}"/>
              </a:ext>
            </a:extLst>
          </p:cNvPr>
          <p:cNvSpPr>
            <a:spLocks noGrp="1"/>
          </p:cNvSpPr>
          <p:nvPr>
            <p:ph idx="1"/>
          </p:nvPr>
        </p:nvSpPr>
        <p:spPr/>
        <p:txBody>
          <a:bodyPr/>
          <a:lstStyle/>
          <a:p>
            <a:r>
              <a:rPr lang="en-GB" dirty="0"/>
              <a:t>A- ‘Working with young people and others’ ‘build professional relationships and engage with young people’ (CLD Standards Scotland, 2018)</a:t>
            </a:r>
          </a:p>
          <a:p>
            <a:r>
              <a:rPr lang="en-GB" dirty="0"/>
              <a:t>B- ‘facilitate learning and development of young people through planning and implementing learning activities in youth work’ ‘provide access to informations, support and guidance’ (CLD Standards Scotland, 2018)</a:t>
            </a:r>
          </a:p>
        </p:txBody>
      </p:sp>
    </p:spTree>
    <p:extLst>
      <p:ext uri="{BB962C8B-B14F-4D97-AF65-F5344CB8AC3E}">
        <p14:creationId xmlns:p14="http://schemas.microsoft.com/office/powerpoint/2010/main" val="2808459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9DEBA-5B7B-7153-A444-B3547BFA2BD3}"/>
              </a:ext>
            </a:extLst>
          </p:cNvPr>
          <p:cNvSpPr>
            <a:spLocks noGrp="1"/>
          </p:cNvSpPr>
          <p:nvPr>
            <p:ph type="title"/>
          </p:nvPr>
        </p:nvSpPr>
        <p:spPr/>
        <p:txBody>
          <a:bodyPr/>
          <a:lstStyle/>
          <a:p>
            <a:r>
              <a:rPr lang="en-GB" dirty="0"/>
              <a:t> </a:t>
            </a:r>
            <a:endParaRPr lang="en-US" dirty="0"/>
          </a:p>
        </p:txBody>
      </p:sp>
      <p:sp>
        <p:nvSpPr>
          <p:cNvPr id="3" name="Content Placeholder 2">
            <a:extLst>
              <a:ext uri="{FF2B5EF4-FFF2-40B4-BE49-F238E27FC236}">
                <a16:creationId xmlns:a16="http://schemas.microsoft.com/office/drawing/2014/main" id="{83363DB4-4140-87A9-1986-90C6CC2E71C9}"/>
              </a:ext>
            </a:extLst>
          </p:cNvPr>
          <p:cNvSpPr>
            <a:spLocks noGrp="1"/>
          </p:cNvSpPr>
          <p:nvPr>
            <p:ph idx="1"/>
          </p:nvPr>
        </p:nvSpPr>
        <p:spPr/>
        <p:txBody>
          <a:bodyPr/>
          <a:lstStyle/>
          <a:p>
            <a:r>
              <a:rPr lang="en-GB" dirty="0"/>
              <a:t>F- ‘ work with communities’ ‘encourage engagement of young people in their communities’ could incorporate community food garden land. (CLD Standards Scotland, 2018)</a:t>
            </a:r>
          </a:p>
        </p:txBody>
      </p:sp>
    </p:spTree>
    <p:extLst>
      <p:ext uri="{BB962C8B-B14F-4D97-AF65-F5344CB8AC3E}">
        <p14:creationId xmlns:p14="http://schemas.microsoft.com/office/powerpoint/2010/main" val="2070815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00906-610D-6DCD-C924-EC1D54CA96B2}"/>
              </a:ext>
            </a:extLst>
          </p:cNvPr>
          <p:cNvSpPr>
            <a:spLocks noGrp="1"/>
          </p:cNvSpPr>
          <p:nvPr>
            <p:ph type="title"/>
          </p:nvPr>
        </p:nvSpPr>
        <p:spPr/>
        <p:txBody>
          <a:bodyPr/>
          <a:lstStyle/>
          <a:p>
            <a:r>
              <a:rPr lang="en-GB" dirty="0"/>
              <a:t>5 pillars </a:t>
            </a:r>
            <a:endParaRPr lang="en-US" dirty="0"/>
          </a:p>
        </p:txBody>
      </p:sp>
      <p:sp>
        <p:nvSpPr>
          <p:cNvPr id="3" name="Content Placeholder 2">
            <a:extLst>
              <a:ext uri="{FF2B5EF4-FFF2-40B4-BE49-F238E27FC236}">
                <a16:creationId xmlns:a16="http://schemas.microsoft.com/office/drawing/2014/main" id="{357DAB1C-D982-066D-4543-6EE686AC120A}"/>
              </a:ext>
            </a:extLst>
          </p:cNvPr>
          <p:cNvSpPr>
            <a:spLocks noGrp="1"/>
          </p:cNvSpPr>
          <p:nvPr>
            <p:ph idx="1"/>
          </p:nvPr>
        </p:nvSpPr>
        <p:spPr>
          <a:xfrm>
            <a:off x="874044" y="1357803"/>
            <a:ext cx="9905999" cy="3541714"/>
          </a:xfrm>
        </p:spPr>
        <p:txBody>
          <a:bodyPr>
            <a:normAutofit fontScale="92500" lnSpcReduction="20000"/>
          </a:bodyPr>
          <a:lstStyle/>
          <a:p>
            <a:r>
              <a:rPr lang="en-GB" sz="2600" dirty="0"/>
              <a:t>‘Educative- Enabling young people to gain the skills, knowledge, understanding, attitudes and values needed for their own personal development. Explain to them about healthy eating.’ </a:t>
            </a:r>
            <a:r>
              <a:rPr lang="en-GB" sz="2600" dirty="0">
                <a:effectLst/>
                <a:ea typeface="Times New Roman" panose="02020603050405020304" pitchFamily="18" charset="0"/>
              </a:rPr>
              <a:t>(</a:t>
            </a:r>
            <a:r>
              <a:rPr lang="cy-GB" sz="2600" kern="1200" dirty="0">
                <a:effectLst/>
                <a:ea typeface="Times New Roman" panose="02020603050405020304" pitchFamily="18" charset="0"/>
              </a:rPr>
              <a:t>Youth Work in Wales Review Group, 2022, p.8)</a:t>
            </a:r>
            <a:r>
              <a:rPr lang="en-GB" sz="2600" dirty="0">
                <a:effectLst/>
              </a:rPr>
              <a:t> </a:t>
            </a:r>
            <a:endParaRPr lang="en-GB" sz="2600" dirty="0"/>
          </a:p>
          <a:p>
            <a:r>
              <a:rPr lang="en-GB" sz="2600" dirty="0"/>
              <a:t>‘Expressive - Encouraging and enabling young people to express their understanding and knowledge and their ideas, opinions, emotions and aspirations through a broad range of creative and often challenging opportunities.’ (Youth Work In Wales Review Group, 2022, pg. 8) Expressing their opinions on healthy eating and sustainable development. </a:t>
            </a:r>
            <a:endParaRPr lang="en-US" dirty="0"/>
          </a:p>
        </p:txBody>
      </p:sp>
    </p:spTree>
    <p:extLst>
      <p:ext uri="{BB962C8B-B14F-4D97-AF65-F5344CB8AC3E}">
        <p14:creationId xmlns:p14="http://schemas.microsoft.com/office/powerpoint/2010/main" val="29907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9E21-4737-2F44-93BD-E7ADDFE23D65}"/>
              </a:ext>
            </a:extLst>
          </p:cNvPr>
          <p:cNvSpPr>
            <a:spLocks noGrp="1"/>
          </p:cNvSpPr>
          <p:nvPr>
            <p:ph type="title"/>
          </p:nvPr>
        </p:nvSpPr>
        <p:spPr/>
        <p:txBody>
          <a:bodyPr/>
          <a:lstStyle/>
          <a:p>
            <a:r>
              <a:rPr lang="en-GB" dirty="0"/>
              <a:t>5 pillars </a:t>
            </a:r>
            <a:endParaRPr lang="en-US" dirty="0"/>
          </a:p>
        </p:txBody>
      </p:sp>
      <p:sp>
        <p:nvSpPr>
          <p:cNvPr id="3" name="Content Placeholder 2">
            <a:extLst>
              <a:ext uri="{FF2B5EF4-FFF2-40B4-BE49-F238E27FC236}">
                <a16:creationId xmlns:a16="http://schemas.microsoft.com/office/drawing/2014/main" id="{CBFBC364-2B24-0858-655F-438783C2CFA4}"/>
              </a:ext>
            </a:extLst>
          </p:cNvPr>
          <p:cNvSpPr>
            <a:spLocks noGrp="1"/>
          </p:cNvSpPr>
          <p:nvPr>
            <p:ph idx="1"/>
          </p:nvPr>
        </p:nvSpPr>
        <p:spPr/>
        <p:txBody>
          <a:bodyPr>
            <a:normAutofit fontScale="47500" lnSpcReduction="20000"/>
          </a:bodyPr>
          <a:lstStyle/>
          <a:p>
            <a:r>
              <a:rPr lang="en-GB" dirty="0"/>
              <a:t>‘</a:t>
            </a:r>
            <a:r>
              <a:rPr lang="en-GB" sz="3400" dirty="0"/>
              <a:t>Participative- Encouraging and supporting young people to become partners in, and share responsibility for, the opportunities, learning processes and decision-making structures which affect their own and other people's lives and environments’ (Youth Work In Wales Review Group, 2022, p. 8).- having a say in the work, giving them a voice, why should they start eating healthy, how would it help climate change</a:t>
            </a:r>
          </a:p>
          <a:p>
            <a:r>
              <a:rPr lang="en-GB" sz="3400" dirty="0"/>
              <a:t>‘Empowering- Equipping young people with the understanding and skills to enable them to exercise their rights including recognising that all young people have rights and that this implies respecting the rights of others. supporting young people to carry out their responsibilities as citizens and members of their communities.’ </a:t>
            </a:r>
            <a:r>
              <a:rPr lang="en-GB" sz="3400" dirty="0">
                <a:effectLst/>
                <a:ea typeface="Times New Roman" panose="02020603050405020304" pitchFamily="18" charset="0"/>
              </a:rPr>
              <a:t>(</a:t>
            </a:r>
            <a:r>
              <a:rPr lang="cy-GB" sz="3400" kern="1200" dirty="0">
                <a:effectLst/>
                <a:ea typeface="Times New Roman" panose="02020603050405020304" pitchFamily="18" charset="0"/>
              </a:rPr>
              <a:t>Youth Work in Wales Review Group, 2022, p.8)</a:t>
            </a:r>
            <a:r>
              <a:rPr lang="en-GB" sz="3400" dirty="0">
                <a:effectLst/>
              </a:rPr>
              <a:t> </a:t>
            </a:r>
            <a:r>
              <a:rPr lang="en-GB" sz="3400" dirty="0"/>
              <a:t>- rights to article 24 (health and health services) ‘Every child has the right to the best possible health. Governments must provide good quality health care, clean water, nutritious food, and a clean environment and education on health and well-being so that children can stay healthy. Richer countries must help poorer countries achieve this.’ – (Welsh Government 2022)</a:t>
            </a:r>
          </a:p>
        </p:txBody>
      </p:sp>
    </p:spTree>
    <p:extLst>
      <p:ext uri="{BB962C8B-B14F-4D97-AF65-F5344CB8AC3E}">
        <p14:creationId xmlns:p14="http://schemas.microsoft.com/office/powerpoint/2010/main" val="3176108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26D07-E2A3-E1A4-E618-197883E625DB}"/>
              </a:ext>
            </a:extLst>
          </p:cNvPr>
          <p:cNvSpPr>
            <a:spLocks noGrp="1"/>
          </p:cNvSpPr>
          <p:nvPr>
            <p:ph type="title"/>
          </p:nvPr>
        </p:nvSpPr>
        <p:spPr/>
        <p:txBody>
          <a:bodyPr/>
          <a:lstStyle/>
          <a:p>
            <a:r>
              <a:rPr lang="en-GB" dirty="0"/>
              <a:t>17 goals sustainable development </a:t>
            </a:r>
            <a:endParaRPr lang="en-US" dirty="0"/>
          </a:p>
        </p:txBody>
      </p:sp>
      <p:sp>
        <p:nvSpPr>
          <p:cNvPr id="3" name="Content Placeholder 2">
            <a:extLst>
              <a:ext uri="{FF2B5EF4-FFF2-40B4-BE49-F238E27FC236}">
                <a16:creationId xmlns:a16="http://schemas.microsoft.com/office/drawing/2014/main" id="{9C613357-0F76-5936-C719-34FA3E3B69D5}"/>
              </a:ext>
            </a:extLst>
          </p:cNvPr>
          <p:cNvSpPr>
            <a:spLocks noGrp="1"/>
          </p:cNvSpPr>
          <p:nvPr>
            <p:ph idx="1"/>
          </p:nvPr>
        </p:nvSpPr>
        <p:spPr/>
        <p:txBody>
          <a:bodyPr/>
          <a:lstStyle/>
          <a:p>
            <a:r>
              <a:rPr lang="en-GB" dirty="0"/>
              <a:t>Goal 3- good health and well being- ‘ensuring healthy lives and promote well-being for all at all ages’ (</a:t>
            </a:r>
            <a:r>
              <a:rPr lang="en-GB" b="0" i="0" u="none" strike="noStrike" dirty="0">
                <a:effectLst/>
              </a:rPr>
              <a:t>United Nations Member States, 2015)</a:t>
            </a:r>
            <a:endParaRPr lang="en-GB" dirty="0"/>
          </a:p>
          <a:p>
            <a:r>
              <a:rPr lang="en-GB" dirty="0"/>
              <a:t>Goal 4- quality education- ‘ensure inclusive and equitable quality education and promote life long learning opportunities for all’ (</a:t>
            </a:r>
            <a:r>
              <a:rPr lang="en-GB" b="0" i="0" u="none" strike="noStrike" dirty="0">
                <a:effectLst/>
              </a:rPr>
              <a:t>United Nations Member States, 2015)</a:t>
            </a:r>
            <a:endParaRPr lang="en-US" dirty="0"/>
          </a:p>
        </p:txBody>
      </p:sp>
    </p:spTree>
    <p:extLst>
      <p:ext uri="{BB962C8B-B14F-4D97-AF65-F5344CB8AC3E}">
        <p14:creationId xmlns:p14="http://schemas.microsoft.com/office/powerpoint/2010/main" val="1767281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6364-0EFE-C290-74A2-BD5F838D31A7}"/>
              </a:ext>
            </a:extLst>
          </p:cNvPr>
          <p:cNvSpPr>
            <a:spLocks noGrp="1"/>
          </p:cNvSpPr>
          <p:nvPr>
            <p:ph type="title"/>
          </p:nvPr>
        </p:nvSpPr>
        <p:spPr/>
        <p:txBody>
          <a:bodyPr/>
          <a:lstStyle/>
          <a:p>
            <a:r>
              <a:rPr lang="en-GB" dirty="0"/>
              <a:t>What more can we do to help climate change. </a:t>
            </a:r>
            <a:endParaRPr lang="en-US" dirty="0"/>
          </a:p>
        </p:txBody>
      </p:sp>
      <p:sp>
        <p:nvSpPr>
          <p:cNvPr id="3" name="Content Placeholder 2">
            <a:extLst>
              <a:ext uri="{FF2B5EF4-FFF2-40B4-BE49-F238E27FC236}">
                <a16:creationId xmlns:a16="http://schemas.microsoft.com/office/drawing/2014/main" id="{D5EFDD4E-78A8-FDDC-15AC-B59FE9F18F10}"/>
              </a:ext>
            </a:extLst>
          </p:cNvPr>
          <p:cNvSpPr>
            <a:spLocks noGrp="1"/>
          </p:cNvSpPr>
          <p:nvPr>
            <p:ph idx="1"/>
          </p:nvPr>
        </p:nvSpPr>
        <p:spPr/>
        <p:txBody>
          <a:bodyPr/>
          <a:lstStyle/>
          <a:p>
            <a:r>
              <a:rPr lang="en-GB" dirty="0"/>
              <a:t>Teach the young people about disposing the plastic in a correct way this can lead onto a conversation about how unhealthy plastic is for the environment and how we can cut down the use of plastic. eg growing our own. </a:t>
            </a:r>
          </a:p>
          <a:p>
            <a:r>
              <a:rPr lang="en-GB" dirty="0"/>
              <a:t>Also by growing our own it is stopping countries importing fruit and vegetables from places and reduce the carbon footprint.</a:t>
            </a:r>
          </a:p>
          <a:p>
            <a:endParaRPr lang="en-GB" dirty="0"/>
          </a:p>
        </p:txBody>
      </p:sp>
    </p:spTree>
    <p:extLst>
      <p:ext uri="{BB962C8B-B14F-4D97-AF65-F5344CB8AC3E}">
        <p14:creationId xmlns:p14="http://schemas.microsoft.com/office/powerpoint/2010/main" val="792165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AEA1-84FB-6145-4686-6C1BC16575F1}"/>
              </a:ext>
            </a:extLst>
          </p:cNvPr>
          <p:cNvSpPr>
            <a:spLocks noGrp="1"/>
          </p:cNvSpPr>
          <p:nvPr>
            <p:ph type="title"/>
          </p:nvPr>
        </p:nvSpPr>
        <p:spPr/>
        <p:txBody>
          <a:bodyPr/>
          <a:lstStyle/>
          <a:p>
            <a:r>
              <a:rPr lang="en-GB"/>
              <a:t>Critical analysis </a:t>
            </a:r>
            <a:endParaRPr lang="en-US" dirty="0"/>
          </a:p>
        </p:txBody>
      </p:sp>
      <p:sp>
        <p:nvSpPr>
          <p:cNvPr id="3" name="Content Placeholder 2">
            <a:extLst>
              <a:ext uri="{FF2B5EF4-FFF2-40B4-BE49-F238E27FC236}">
                <a16:creationId xmlns:a16="http://schemas.microsoft.com/office/drawing/2014/main" id="{269360DB-8D39-BC17-89B3-9012667E580E}"/>
              </a:ext>
            </a:extLst>
          </p:cNvPr>
          <p:cNvSpPr>
            <a:spLocks noGrp="1"/>
          </p:cNvSpPr>
          <p:nvPr>
            <p:ph idx="1"/>
          </p:nvPr>
        </p:nvSpPr>
        <p:spPr/>
        <p:txBody>
          <a:bodyPr>
            <a:normAutofit lnSpcReduction="10000"/>
          </a:bodyPr>
          <a:lstStyle/>
          <a:p>
            <a:r>
              <a:rPr lang="en-GB" dirty="0"/>
              <a:t>Was the rationale/ lesson plan for the activity clear?</a:t>
            </a:r>
          </a:p>
          <a:p>
            <a:pPr marL="0" indent="0">
              <a:buNone/>
            </a:pPr>
            <a:r>
              <a:rPr lang="en-GB" dirty="0"/>
              <a:t>Yes, I fully understood what I was doing and when I got there it was explained clearly what needed to be done. </a:t>
            </a:r>
          </a:p>
          <a:p>
            <a:r>
              <a:rPr lang="en-GB" dirty="0"/>
              <a:t>How did the activity run?</a:t>
            </a:r>
          </a:p>
          <a:p>
            <a:pPr marL="0" indent="0">
              <a:buNone/>
            </a:pPr>
            <a:r>
              <a:rPr lang="en-GB" dirty="0"/>
              <a:t>Equipped with welsh speakers.</a:t>
            </a:r>
          </a:p>
          <a:p>
            <a:pPr marL="0" indent="0">
              <a:buNone/>
            </a:pPr>
            <a:r>
              <a:rPr lang="en-GB" dirty="0"/>
              <a:t>Young people enjoyed </a:t>
            </a:r>
          </a:p>
          <a:p>
            <a:pPr marL="0" indent="0">
              <a:buNone/>
            </a:pPr>
            <a:r>
              <a:rPr lang="en-GB" dirty="0"/>
              <a:t>Educative to young people </a:t>
            </a:r>
          </a:p>
        </p:txBody>
      </p:sp>
    </p:spTree>
    <p:extLst>
      <p:ext uri="{BB962C8B-B14F-4D97-AF65-F5344CB8AC3E}">
        <p14:creationId xmlns:p14="http://schemas.microsoft.com/office/powerpoint/2010/main" val="331964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1077-A633-6488-35EA-3F40A4F0308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7F94264-FDCF-016F-A9C8-8401BF335C4E}"/>
              </a:ext>
            </a:extLst>
          </p:cNvPr>
          <p:cNvSpPr>
            <a:spLocks noGrp="1"/>
          </p:cNvSpPr>
          <p:nvPr>
            <p:ph idx="1"/>
          </p:nvPr>
        </p:nvSpPr>
        <p:spPr/>
        <p:txBody>
          <a:bodyPr>
            <a:normAutofit fontScale="92500"/>
          </a:bodyPr>
          <a:lstStyle/>
          <a:p>
            <a:pPr marL="0" indent="0">
              <a:buNone/>
            </a:pPr>
            <a:r>
              <a:rPr lang="en-GB" dirty="0"/>
              <a:t>Young person appropriate. Eg hands drawing and equivalent to a bag of sugars. </a:t>
            </a:r>
          </a:p>
          <a:p>
            <a:pPr marL="0" indent="0">
              <a:buNone/>
            </a:pPr>
            <a:r>
              <a:rPr lang="en-GB" dirty="0"/>
              <a:t>PowerPoint with slides to start the session then split into groups more clear and less voices talking. </a:t>
            </a:r>
          </a:p>
          <a:p>
            <a:pPr marL="0" indent="0">
              <a:buNone/>
            </a:pPr>
            <a:r>
              <a:rPr lang="en-GB" dirty="0"/>
              <a:t>Chairs around the table as young people to make it more informal. </a:t>
            </a:r>
          </a:p>
          <a:p>
            <a:pPr marL="0" indent="0">
              <a:buNone/>
            </a:pPr>
            <a:r>
              <a:rPr lang="en-GB" dirty="0"/>
              <a:t>Switching schools, good way for the young people to interact with each other. </a:t>
            </a:r>
          </a:p>
          <a:p>
            <a:pPr marL="0" indent="0">
              <a:buNone/>
            </a:pPr>
            <a:r>
              <a:rPr lang="en-GB" dirty="0"/>
              <a:t>Lighter card as you could not see writing and their handprints. </a:t>
            </a:r>
          </a:p>
          <a:p>
            <a:pPr marL="0" indent="0">
              <a:buNone/>
            </a:pPr>
            <a:r>
              <a:rPr lang="en-GB" dirty="0"/>
              <a:t>Conversations were easier with young groups. Older groups were not so interested</a:t>
            </a:r>
          </a:p>
        </p:txBody>
      </p:sp>
    </p:spTree>
    <p:extLst>
      <p:ext uri="{BB962C8B-B14F-4D97-AF65-F5344CB8AC3E}">
        <p14:creationId xmlns:p14="http://schemas.microsoft.com/office/powerpoint/2010/main" val="3218226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A3B8F-2D62-45C4-56C7-5B44FE160C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8AC6AC0-E466-B28B-B1D0-F86FA5CDAB1B}"/>
              </a:ext>
            </a:extLst>
          </p:cNvPr>
          <p:cNvSpPr>
            <a:spLocks noGrp="1"/>
          </p:cNvSpPr>
          <p:nvPr>
            <p:ph idx="1"/>
          </p:nvPr>
        </p:nvSpPr>
        <p:spPr/>
        <p:txBody>
          <a:bodyPr>
            <a:normAutofit fontScale="92500" lnSpcReduction="10000"/>
          </a:bodyPr>
          <a:lstStyle/>
          <a:p>
            <a:r>
              <a:rPr lang="en-GB" dirty="0"/>
              <a:t>Would you use the activity?</a:t>
            </a:r>
          </a:p>
          <a:p>
            <a:pPr marL="0" indent="0">
              <a:buNone/>
            </a:pPr>
            <a:r>
              <a:rPr lang="en-GB" dirty="0"/>
              <a:t>Yes, in primary schools the younger groups were really interested. Older groups make it more informal have a chat about climate change what they know. </a:t>
            </a:r>
          </a:p>
          <a:p>
            <a:r>
              <a:rPr lang="en-GB" dirty="0"/>
              <a:t>How could you adapt the activity with different young people?</a:t>
            </a:r>
          </a:p>
          <a:p>
            <a:pPr marL="0" indent="0">
              <a:buNone/>
            </a:pPr>
            <a:r>
              <a:rPr lang="en-GB" dirty="0"/>
              <a:t>More interactive. Move chairs if you play Xbox, load dishwasher. </a:t>
            </a:r>
          </a:p>
          <a:p>
            <a:pPr marL="0" indent="0">
              <a:buNone/>
            </a:pPr>
            <a:r>
              <a:rPr lang="en-GB" dirty="0"/>
              <a:t>Pairs instead of groups. </a:t>
            </a:r>
          </a:p>
          <a:p>
            <a:pPr marL="0" indent="0">
              <a:buNone/>
            </a:pPr>
            <a:r>
              <a:rPr lang="en-GB" dirty="0"/>
              <a:t>Using pictures instead of texts. Same as the slides. </a:t>
            </a:r>
          </a:p>
          <a:p>
            <a:endParaRPr lang="en-US" dirty="0"/>
          </a:p>
        </p:txBody>
      </p:sp>
    </p:spTree>
    <p:extLst>
      <p:ext uri="{BB962C8B-B14F-4D97-AF65-F5344CB8AC3E}">
        <p14:creationId xmlns:p14="http://schemas.microsoft.com/office/powerpoint/2010/main" val="2430387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675AE-7397-D72D-853F-D9F71FA5E5CD}"/>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4B3D4395-7D6A-37AF-8715-ECED2ECC1AFA}"/>
              </a:ext>
            </a:extLst>
          </p:cNvPr>
          <p:cNvSpPr>
            <a:spLocks noGrp="1"/>
          </p:cNvSpPr>
          <p:nvPr>
            <p:ph idx="1"/>
          </p:nvPr>
        </p:nvSpPr>
        <p:spPr>
          <a:xfrm>
            <a:off x="757070" y="2097088"/>
            <a:ext cx="9905999" cy="3541714"/>
          </a:xfrm>
        </p:spPr>
        <p:txBody>
          <a:bodyPr>
            <a:normAutofit fontScale="92500"/>
          </a:bodyPr>
          <a:lstStyle/>
          <a:p>
            <a:r>
              <a:rPr lang="en-GB" kern="100" dirty="0">
                <a:effectLst/>
                <a:ea typeface="Times New Roman" panose="02020603050405020304" pitchFamily="18" charset="0"/>
                <a:cs typeface="Times New Roman" panose="02020603050405020304" pitchFamily="18" charset="0"/>
              </a:rPr>
              <a:t>CLD Standards Council Scotland (2018) National Occupational Standards</a:t>
            </a:r>
            <a:endParaRPr lang="en-GB" dirty="0">
              <a:effectLst/>
            </a:endParaRPr>
          </a:p>
          <a:p>
            <a:r>
              <a:rPr lang="en-GB" b="0" i="0" u="none" strike="noStrike" dirty="0">
                <a:effectLst/>
              </a:rPr>
              <a:t>United Nations Member States. (2015). </a:t>
            </a:r>
            <a:r>
              <a:rPr lang="en-GB" b="0" i="1" u="none" strike="noStrike" dirty="0">
                <a:effectLst/>
              </a:rPr>
              <a:t>The 17 Goals</a:t>
            </a:r>
            <a:r>
              <a:rPr lang="en-GB" b="0" i="0" u="none" strike="noStrike" dirty="0">
                <a:effectLst/>
              </a:rPr>
              <a:t>. [Online]. United nation. Last Updated: 2015. Available at: https://</a:t>
            </a:r>
            <a:r>
              <a:rPr lang="en-GB" b="0" i="0" u="none" strike="noStrike" dirty="0" err="1">
                <a:effectLst/>
              </a:rPr>
              <a:t>sdgs.un.org</a:t>
            </a:r>
            <a:r>
              <a:rPr lang="en-GB" b="0" i="0" u="none" strike="noStrike" dirty="0">
                <a:effectLst/>
              </a:rPr>
              <a:t>/goals [Accessed 22 May 2024].</a:t>
            </a:r>
            <a:endParaRPr lang="en-GB" kern="100" dirty="0">
              <a:effectLst/>
              <a:ea typeface="Times New Roman" panose="02020603050405020304" pitchFamily="18" charset="0"/>
              <a:cs typeface="Times New Roman" panose="02020603050405020304" pitchFamily="18" charset="0"/>
            </a:endParaRPr>
          </a:p>
          <a:p>
            <a:r>
              <a:rPr lang="en-US" dirty="0"/>
              <a:t>Welsh Government (2008 ). </a:t>
            </a:r>
            <a:r>
              <a:rPr lang="en-US" i="1" dirty="0"/>
              <a:t>Education for Sustainable Development  and Global Citizenship: A Common Understanding for the Youth Work Sector</a:t>
            </a:r>
            <a:r>
              <a:rPr lang="en-US" dirty="0"/>
              <a:t>. Cardiff: Welsh Government </a:t>
            </a:r>
            <a:endParaRPr lang="en-GB" dirty="0"/>
          </a:p>
          <a:p>
            <a:r>
              <a:rPr lang="en-US" kern="0" dirty="0">
                <a:effectLst/>
                <a:ea typeface="SimSun" panose="02010600030101010101" pitchFamily="2" charset="-122"/>
                <a:cs typeface="Arial" panose="020B0604020202020204" pitchFamily="34" charset="0"/>
              </a:rPr>
              <a:t>Youth Work in Wales: (2022) Principles and Purposes Document</a:t>
            </a:r>
            <a:r>
              <a:rPr lang="en-GB" dirty="0">
                <a:effectLst/>
              </a:rPr>
              <a:t> </a:t>
            </a:r>
            <a:endParaRPr lang="en-US" dirty="0"/>
          </a:p>
        </p:txBody>
      </p:sp>
    </p:spTree>
    <p:extLst>
      <p:ext uri="{BB962C8B-B14F-4D97-AF65-F5344CB8AC3E}">
        <p14:creationId xmlns:p14="http://schemas.microsoft.com/office/powerpoint/2010/main" val="1698464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Circuit</vt:lpstr>
      <vt:lpstr>Climate change </vt:lpstr>
      <vt:lpstr>What I will be doing </vt:lpstr>
      <vt:lpstr>My activity </vt:lpstr>
      <vt:lpstr>NaomIe </vt:lpstr>
      <vt:lpstr>Aims</vt:lpstr>
      <vt:lpstr>Objectives</vt:lpstr>
      <vt:lpstr>Methods</vt:lpstr>
      <vt:lpstr>Implementations </vt:lpstr>
      <vt:lpstr>Evaluation </vt:lpstr>
      <vt:lpstr>Themes </vt:lpstr>
      <vt:lpstr>Education for sustainable development and global citizenship</vt:lpstr>
      <vt:lpstr>PowerPoint Presentation</vt:lpstr>
      <vt:lpstr> </vt:lpstr>
      <vt:lpstr>5 pillars </vt:lpstr>
      <vt:lpstr>5 pillars </vt:lpstr>
      <vt:lpstr>17 goals sustainable development </vt:lpstr>
      <vt:lpstr>What more can we do to help climate change. </vt:lpstr>
      <vt:lpstr>Critical analysis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 </dc:title>
  <dc:creator>Sophie Price (2213749)</dc:creator>
  <cp:lastModifiedBy>Sophie Price (2213749)</cp:lastModifiedBy>
  <cp:revision>6</cp:revision>
  <dcterms:created xsi:type="dcterms:W3CDTF">2024-05-12T16:59:32Z</dcterms:created>
  <dcterms:modified xsi:type="dcterms:W3CDTF">2024-05-23T07:25:46Z</dcterms:modified>
</cp:coreProperties>
</file>