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1" r:id="rId1"/>
  </p:sldMasterIdLst>
  <p:notesMasterIdLst>
    <p:notesMasterId r:id="rId41"/>
  </p:notesMasterIdLst>
  <p:handoutMasterIdLst>
    <p:handoutMasterId r:id="rId42"/>
  </p:handoutMasterIdLst>
  <p:sldIdLst>
    <p:sldId id="297" r:id="rId2"/>
    <p:sldId id="257" r:id="rId3"/>
    <p:sldId id="258" r:id="rId4"/>
    <p:sldId id="302" r:id="rId5"/>
    <p:sldId id="299" r:id="rId6"/>
    <p:sldId id="300" r:id="rId7"/>
    <p:sldId id="301" r:id="rId8"/>
    <p:sldId id="304" r:id="rId9"/>
    <p:sldId id="259" r:id="rId10"/>
    <p:sldId id="260" r:id="rId11"/>
    <p:sldId id="262" r:id="rId12"/>
    <p:sldId id="303" r:id="rId13"/>
    <p:sldId id="293" r:id="rId14"/>
    <p:sldId id="296" r:id="rId15"/>
    <p:sldId id="316" r:id="rId16"/>
    <p:sldId id="292" r:id="rId17"/>
    <p:sldId id="263" r:id="rId18"/>
    <p:sldId id="307" r:id="rId19"/>
    <p:sldId id="265" r:id="rId20"/>
    <p:sldId id="266" r:id="rId21"/>
    <p:sldId id="308" r:id="rId22"/>
    <p:sldId id="267" r:id="rId23"/>
    <p:sldId id="270" r:id="rId24"/>
    <p:sldId id="269" r:id="rId25"/>
    <p:sldId id="309" r:id="rId26"/>
    <p:sldId id="310" r:id="rId27"/>
    <p:sldId id="311" r:id="rId28"/>
    <p:sldId id="312" r:id="rId29"/>
    <p:sldId id="313" r:id="rId30"/>
    <p:sldId id="314" r:id="rId31"/>
    <p:sldId id="315" r:id="rId32"/>
    <p:sldId id="328" r:id="rId33"/>
    <p:sldId id="329" r:id="rId34"/>
    <p:sldId id="330" r:id="rId35"/>
    <p:sldId id="325" r:id="rId36"/>
    <p:sldId id="331" r:id="rId37"/>
    <p:sldId id="326" r:id="rId38"/>
    <p:sldId id="333" r:id="rId39"/>
    <p:sldId id="332" r:id="rId40"/>
  </p:sldIdLst>
  <p:sldSz cx="9906000" cy="6858000" type="A4"/>
  <p:notesSz cx="6735763" cy="9869488"/>
  <p:kinsoku lang="ja-JP" invalStChars="、。，．・：；？！゛゜ヽヾゝゞ々ー’”）〕］｝〉》」』】°‰′″℃￠％ぁぃぅぇぉっゃゅょゎァィゥェォッャュョヮヵヶ!%),.:;?]}｡｣､･ｧｨｩｪｫｬｭｮｯｰﾞﾟ" invalEndChars="‘“（〔［｛〈《「『【￥＄$([\{｢￡"/>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15:guide id="1" orient="horz" pos="3109">
          <p15:clr>
            <a:srgbClr val="A4A3A4"/>
          </p15:clr>
        </p15:guide>
        <p15:guide id="2" pos="212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895" autoAdjust="0"/>
    <p:restoredTop sz="90929"/>
  </p:normalViewPr>
  <p:slideViewPr>
    <p:cSldViewPr>
      <p:cViewPr varScale="1">
        <p:scale>
          <a:sx n="81" d="100"/>
          <a:sy n="81" d="100"/>
        </p:scale>
        <p:origin x="576" y="96"/>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6520"/>
    </p:cViewPr>
  </p:sorterViewPr>
  <p:notesViewPr>
    <p:cSldViewPr>
      <p:cViewPr varScale="1">
        <p:scale>
          <a:sx n="37" d="100"/>
          <a:sy n="37" d="100"/>
        </p:scale>
        <p:origin x="-1578" y="-96"/>
      </p:cViewPr>
      <p:guideLst>
        <p:guide orient="horz" pos="3109"/>
        <p:guide pos="212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1913" y="100013"/>
            <a:ext cx="869950" cy="30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121" tIns="44761" rIns="91121" bIns="44761" anchor="ctr">
            <a:spAutoFit/>
          </a:bodyPr>
          <a:lstStyle>
            <a:lvl1pPr defTabSz="920750" eaLnBrk="0" hangingPunct="0">
              <a:defRPr sz="2400">
                <a:solidFill>
                  <a:schemeClr val="tx1"/>
                </a:solidFill>
                <a:latin typeface="Times New Roman" panose="02020603050405020304" pitchFamily="18" charset="0"/>
              </a:defRPr>
            </a:lvl1pPr>
            <a:lvl2pPr marL="460375" defTabSz="920750" eaLnBrk="0" hangingPunct="0">
              <a:defRPr sz="2400">
                <a:solidFill>
                  <a:schemeClr val="tx1"/>
                </a:solidFill>
                <a:latin typeface="Times New Roman" panose="02020603050405020304" pitchFamily="18" charset="0"/>
              </a:defRPr>
            </a:lvl2pPr>
            <a:lvl3pPr marL="920750" defTabSz="920750" eaLnBrk="0" hangingPunct="0">
              <a:defRPr sz="2400">
                <a:solidFill>
                  <a:schemeClr val="tx1"/>
                </a:solidFill>
                <a:latin typeface="Times New Roman" panose="02020603050405020304" pitchFamily="18" charset="0"/>
              </a:defRPr>
            </a:lvl3pPr>
            <a:lvl4pPr marL="1381125" defTabSz="920750" eaLnBrk="0" hangingPunct="0">
              <a:defRPr sz="2400">
                <a:solidFill>
                  <a:schemeClr val="tx1"/>
                </a:solidFill>
                <a:latin typeface="Times New Roman" panose="02020603050405020304" pitchFamily="18" charset="0"/>
              </a:defRPr>
            </a:lvl4pPr>
            <a:lvl5pPr marL="1841500" defTabSz="920750" eaLnBrk="0" hangingPunct="0">
              <a:defRPr sz="2400">
                <a:solidFill>
                  <a:schemeClr val="tx1"/>
                </a:solidFill>
                <a:latin typeface="Times New Roman" panose="02020603050405020304" pitchFamily="18" charset="0"/>
              </a:defRPr>
            </a:lvl5pPr>
            <a:lvl6pPr marL="2298700" defTabSz="920750" eaLnBrk="0" fontAlgn="base" hangingPunct="0">
              <a:spcBef>
                <a:spcPct val="0"/>
              </a:spcBef>
              <a:spcAft>
                <a:spcPct val="0"/>
              </a:spcAft>
              <a:defRPr sz="2400">
                <a:solidFill>
                  <a:schemeClr val="tx1"/>
                </a:solidFill>
                <a:latin typeface="Times New Roman" panose="02020603050405020304" pitchFamily="18" charset="0"/>
              </a:defRPr>
            </a:lvl6pPr>
            <a:lvl7pPr marL="2755900" defTabSz="920750" eaLnBrk="0" fontAlgn="base" hangingPunct="0">
              <a:spcBef>
                <a:spcPct val="0"/>
              </a:spcBef>
              <a:spcAft>
                <a:spcPct val="0"/>
              </a:spcAft>
              <a:defRPr sz="2400">
                <a:solidFill>
                  <a:schemeClr val="tx1"/>
                </a:solidFill>
                <a:latin typeface="Times New Roman" panose="02020603050405020304" pitchFamily="18" charset="0"/>
              </a:defRPr>
            </a:lvl7pPr>
            <a:lvl8pPr marL="3213100" defTabSz="920750" eaLnBrk="0" fontAlgn="base" hangingPunct="0">
              <a:spcBef>
                <a:spcPct val="0"/>
              </a:spcBef>
              <a:spcAft>
                <a:spcPct val="0"/>
              </a:spcAft>
              <a:defRPr sz="2400">
                <a:solidFill>
                  <a:schemeClr val="tx1"/>
                </a:solidFill>
                <a:latin typeface="Times New Roman" panose="02020603050405020304" pitchFamily="18" charset="0"/>
              </a:defRPr>
            </a:lvl8pPr>
            <a:lvl9pPr marL="3670300" defTabSz="92075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1400">
                <a:latin typeface="Book Antiqua" panose="02040602050305030304" pitchFamily="18" charset="0"/>
              </a:rPr>
              <a:t>Sue Maw</a:t>
            </a:r>
          </a:p>
        </p:txBody>
      </p:sp>
      <p:sp>
        <p:nvSpPr>
          <p:cNvPr id="3075" name="Rectangle 3"/>
          <p:cNvSpPr>
            <a:spLocks noChangeArrowheads="1"/>
          </p:cNvSpPr>
          <p:nvPr/>
        </p:nvSpPr>
        <p:spPr bwMode="auto">
          <a:xfrm>
            <a:off x="6281738" y="9466263"/>
            <a:ext cx="392112" cy="30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121" tIns="44761" rIns="91121" bIns="44761" anchor="ctr">
            <a:spAutoFit/>
          </a:bodyPr>
          <a:lstStyle>
            <a:lvl1pPr defTabSz="920750" eaLnBrk="0" hangingPunct="0">
              <a:defRPr sz="2400">
                <a:solidFill>
                  <a:schemeClr val="tx1"/>
                </a:solidFill>
                <a:latin typeface="Times New Roman" panose="02020603050405020304" pitchFamily="18" charset="0"/>
              </a:defRPr>
            </a:lvl1pPr>
            <a:lvl2pPr marL="460375" defTabSz="920750" eaLnBrk="0" hangingPunct="0">
              <a:defRPr sz="2400">
                <a:solidFill>
                  <a:schemeClr val="tx1"/>
                </a:solidFill>
                <a:latin typeface="Times New Roman" panose="02020603050405020304" pitchFamily="18" charset="0"/>
              </a:defRPr>
            </a:lvl2pPr>
            <a:lvl3pPr marL="920750" defTabSz="920750" eaLnBrk="0" hangingPunct="0">
              <a:defRPr sz="2400">
                <a:solidFill>
                  <a:schemeClr val="tx1"/>
                </a:solidFill>
                <a:latin typeface="Times New Roman" panose="02020603050405020304" pitchFamily="18" charset="0"/>
              </a:defRPr>
            </a:lvl3pPr>
            <a:lvl4pPr marL="1381125" defTabSz="920750" eaLnBrk="0" hangingPunct="0">
              <a:defRPr sz="2400">
                <a:solidFill>
                  <a:schemeClr val="tx1"/>
                </a:solidFill>
                <a:latin typeface="Times New Roman" panose="02020603050405020304" pitchFamily="18" charset="0"/>
              </a:defRPr>
            </a:lvl4pPr>
            <a:lvl5pPr marL="1841500" defTabSz="920750" eaLnBrk="0" hangingPunct="0">
              <a:defRPr sz="2400">
                <a:solidFill>
                  <a:schemeClr val="tx1"/>
                </a:solidFill>
                <a:latin typeface="Times New Roman" panose="02020603050405020304" pitchFamily="18" charset="0"/>
              </a:defRPr>
            </a:lvl5pPr>
            <a:lvl6pPr marL="2298700" defTabSz="920750" eaLnBrk="0" fontAlgn="base" hangingPunct="0">
              <a:spcBef>
                <a:spcPct val="0"/>
              </a:spcBef>
              <a:spcAft>
                <a:spcPct val="0"/>
              </a:spcAft>
              <a:defRPr sz="2400">
                <a:solidFill>
                  <a:schemeClr val="tx1"/>
                </a:solidFill>
                <a:latin typeface="Times New Roman" panose="02020603050405020304" pitchFamily="18" charset="0"/>
              </a:defRPr>
            </a:lvl6pPr>
            <a:lvl7pPr marL="2755900" defTabSz="920750" eaLnBrk="0" fontAlgn="base" hangingPunct="0">
              <a:spcBef>
                <a:spcPct val="0"/>
              </a:spcBef>
              <a:spcAft>
                <a:spcPct val="0"/>
              </a:spcAft>
              <a:defRPr sz="2400">
                <a:solidFill>
                  <a:schemeClr val="tx1"/>
                </a:solidFill>
                <a:latin typeface="Times New Roman" panose="02020603050405020304" pitchFamily="18" charset="0"/>
              </a:defRPr>
            </a:lvl7pPr>
            <a:lvl8pPr marL="3213100" defTabSz="920750" eaLnBrk="0" fontAlgn="base" hangingPunct="0">
              <a:spcBef>
                <a:spcPct val="0"/>
              </a:spcBef>
              <a:spcAft>
                <a:spcPct val="0"/>
              </a:spcAft>
              <a:defRPr sz="2400">
                <a:solidFill>
                  <a:schemeClr val="tx1"/>
                </a:solidFill>
                <a:latin typeface="Times New Roman" panose="02020603050405020304" pitchFamily="18" charset="0"/>
              </a:defRPr>
            </a:lvl8pPr>
            <a:lvl9pPr marL="3670300" defTabSz="920750" eaLnBrk="0" fontAlgn="base" hangingPunct="0">
              <a:spcBef>
                <a:spcPct val="0"/>
              </a:spcBef>
              <a:spcAft>
                <a:spcPct val="0"/>
              </a:spcAft>
              <a:defRPr sz="2400">
                <a:solidFill>
                  <a:schemeClr val="tx1"/>
                </a:solidFill>
                <a:latin typeface="Times New Roman" panose="02020603050405020304" pitchFamily="18" charset="0"/>
              </a:defRPr>
            </a:lvl9pPr>
          </a:lstStyle>
          <a:p>
            <a:pPr algn="r"/>
            <a:fld id="{4913E6D5-27DB-4EDF-986C-6EC4574B15C1}" type="slidenum">
              <a:rPr lang="en-GB" altLang="en-US" sz="1400">
                <a:latin typeface="Book Antiqua" panose="02040602050305030304" pitchFamily="18" charset="0"/>
              </a:rPr>
              <a:pPr algn="r"/>
              <a:t>‹#›</a:t>
            </a:fld>
            <a:endParaRPr lang="en-GB" altLang="en-US" sz="1400">
              <a:latin typeface="Book Antiqua" panose="02040602050305030304" pitchFamily="18" charset="0"/>
            </a:endParaRPr>
          </a:p>
        </p:txBody>
      </p:sp>
    </p:spTree>
    <p:extLst>
      <p:ext uri="{BB962C8B-B14F-4D97-AF65-F5344CB8AC3E}">
        <p14:creationId xmlns:p14="http://schemas.microsoft.com/office/powerpoint/2010/main" val="40772781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00113" y="4691063"/>
            <a:ext cx="4935537" cy="4154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21" tIns="44761" rIns="91121" bIns="44761" numCol="1" anchor="t" anchorCtr="0" compatLnSpc="1">
            <a:prstTxWarp prst="textNoShape">
              <a:avLst/>
            </a:prstTxWarp>
          </a:bodyPr>
          <a:lstStyle/>
          <a:p>
            <a:pPr lvl="0"/>
            <a:r>
              <a:rPr lang="en-GB" altLang="en-US"/>
              <a:t>Click to edit Master notes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051" name="Rectangle 3"/>
          <p:cNvSpPr>
            <a:spLocks noGrp="1" noRot="1" noChangeAspect="1" noChangeArrowheads="1" noTextEdit="1"/>
          </p:cNvSpPr>
          <p:nvPr>
            <p:ph type="sldImg" idx="2"/>
          </p:nvPr>
        </p:nvSpPr>
        <p:spPr bwMode="auto">
          <a:xfrm>
            <a:off x="696913" y="741363"/>
            <a:ext cx="5343525" cy="3698875"/>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2" name="Rectangle 4"/>
          <p:cNvSpPr>
            <a:spLocks noChangeArrowheads="1"/>
          </p:cNvSpPr>
          <p:nvPr/>
        </p:nvSpPr>
        <p:spPr bwMode="auto">
          <a:xfrm>
            <a:off x="61913" y="100013"/>
            <a:ext cx="869950" cy="30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121" tIns="44761" rIns="91121" bIns="44761" anchor="ctr">
            <a:spAutoFit/>
          </a:bodyPr>
          <a:lstStyle>
            <a:lvl1pPr defTabSz="920750" eaLnBrk="0" hangingPunct="0">
              <a:defRPr sz="2400">
                <a:solidFill>
                  <a:schemeClr val="tx1"/>
                </a:solidFill>
                <a:latin typeface="Times New Roman" panose="02020603050405020304" pitchFamily="18" charset="0"/>
              </a:defRPr>
            </a:lvl1pPr>
            <a:lvl2pPr marL="460375" defTabSz="920750" eaLnBrk="0" hangingPunct="0">
              <a:defRPr sz="2400">
                <a:solidFill>
                  <a:schemeClr val="tx1"/>
                </a:solidFill>
                <a:latin typeface="Times New Roman" panose="02020603050405020304" pitchFamily="18" charset="0"/>
              </a:defRPr>
            </a:lvl2pPr>
            <a:lvl3pPr marL="920750" defTabSz="920750" eaLnBrk="0" hangingPunct="0">
              <a:defRPr sz="2400">
                <a:solidFill>
                  <a:schemeClr val="tx1"/>
                </a:solidFill>
                <a:latin typeface="Times New Roman" panose="02020603050405020304" pitchFamily="18" charset="0"/>
              </a:defRPr>
            </a:lvl3pPr>
            <a:lvl4pPr marL="1381125" defTabSz="920750" eaLnBrk="0" hangingPunct="0">
              <a:defRPr sz="2400">
                <a:solidFill>
                  <a:schemeClr val="tx1"/>
                </a:solidFill>
                <a:latin typeface="Times New Roman" panose="02020603050405020304" pitchFamily="18" charset="0"/>
              </a:defRPr>
            </a:lvl4pPr>
            <a:lvl5pPr marL="1841500" defTabSz="920750" eaLnBrk="0" hangingPunct="0">
              <a:defRPr sz="2400">
                <a:solidFill>
                  <a:schemeClr val="tx1"/>
                </a:solidFill>
                <a:latin typeface="Times New Roman" panose="02020603050405020304" pitchFamily="18" charset="0"/>
              </a:defRPr>
            </a:lvl5pPr>
            <a:lvl6pPr marL="2298700" defTabSz="920750" eaLnBrk="0" fontAlgn="base" hangingPunct="0">
              <a:spcBef>
                <a:spcPct val="0"/>
              </a:spcBef>
              <a:spcAft>
                <a:spcPct val="0"/>
              </a:spcAft>
              <a:defRPr sz="2400">
                <a:solidFill>
                  <a:schemeClr val="tx1"/>
                </a:solidFill>
                <a:latin typeface="Times New Roman" panose="02020603050405020304" pitchFamily="18" charset="0"/>
              </a:defRPr>
            </a:lvl6pPr>
            <a:lvl7pPr marL="2755900" defTabSz="920750" eaLnBrk="0" fontAlgn="base" hangingPunct="0">
              <a:spcBef>
                <a:spcPct val="0"/>
              </a:spcBef>
              <a:spcAft>
                <a:spcPct val="0"/>
              </a:spcAft>
              <a:defRPr sz="2400">
                <a:solidFill>
                  <a:schemeClr val="tx1"/>
                </a:solidFill>
                <a:latin typeface="Times New Roman" panose="02020603050405020304" pitchFamily="18" charset="0"/>
              </a:defRPr>
            </a:lvl7pPr>
            <a:lvl8pPr marL="3213100" defTabSz="920750" eaLnBrk="0" fontAlgn="base" hangingPunct="0">
              <a:spcBef>
                <a:spcPct val="0"/>
              </a:spcBef>
              <a:spcAft>
                <a:spcPct val="0"/>
              </a:spcAft>
              <a:defRPr sz="2400">
                <a:solidFill>
                  <a:schemeClr val="tx1"/>
                </a:solidFill>
                <a:latin typeface="Times New Roman" panose="02020603050405020304" pitchFamily="18" charset="0"/>
              </a:defRPr>
            </a:lvl8pPr>
            <a:lvl9pPr marL="3670300" defTabSz="92075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1400">
                <a:latin typeface="Book Antiqua" panose="02040602050305030304" pitchFamily="18" charset="0"/>
              </a:rPr>
              <a:t>Sue Maw</a:t>
            </a:r>
          </a:p>
        </p:txBody>
      </p:sp>
      <p:sp>
        <p:nvSpPr>
          <p:cNvPr id="2053" name="Rectangle 5"/>
          <p:cNvSpPr>
            <a:spLocks noChangeArrowheads="1"/>
          </p:cNvSpPr>
          <p:nvPr/>
        </p:nvSpPr>
        <p:spPr bwMode="auto">
          <a:xfrm>
            <a:off x="6281738" y="9466263"/>
            <a:ext cx="392112" cy="30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121" tIns="44761" rIns="91121" bIns="44761" anchor="ctr">
            <a:spAutoFit/>
          </a:bodyPr>
          <a:lstStyle>
            <a:lvl1pPr defTabSz="920750" eaLnBrk="0" hangingPunct="0">
              <a:defRPr sz="2400">
                <a:solidFill>
                  <a:schemeClr val="tx1"/>
                </a:solidFill>
                <a:latin typeface="Times New Roman" panose="02020603050405020304" pitchFamily="18" charset="0"/>
              </a:defRPr>
            </a:lvl1pPr>
            <a:lvl2pPr marL="460375" defTabSz="920750" eaLnBrk="0" hangingPunct="0">
              <a:defRPr sz="2400">
                <a:solidFill>
                  <a:schemeClr val="tx1"/>
                </a:solidFill>
                <a:latin typeface="Times New Roman" panose="02020603050405020304" pitchFamily="18" charset="0"/>
              </a:defRPr>
            </a:lvl2pPr>
            <a:lvl3pPr marL="920750" defTabSz="920750" eaLnBrk="0" hangingPunct="0">
              <a:defRPr sz="2400">
                <a:solidFill>
                  <a:schemeClr val="tx1"/>
                </a:solidFill>
                <a:latin typeface="Times New Roman" panose="02020603050405020304" pitchFamily="18" charset="0"/>
              </a:defRPr>
            </a:lvl3pPr>
            <a:lvl4pPr marL="1381125" defTabSz="920750" eaLnBrk="0" hangingPunct="0">
              <a:defRPr sz="2400">
                <a:solidFill>
                  <a:schemeClr val="tx1"/>
                </a:solidFill>
                <a:latin typeface="Times New Roman" panose="02020603050405020304" pitchFamily="18" charset="0"/>
              </a:defRPr>
            </a:lvl4pPr>
            <a:lvl5pPr marL="1841500" defTabSz="920750" eaLnBrk="0" hangingPunct="0">
              <a:defRPr sz="2400">
                <a:solidFill>
                  <a:schemeClr val="tx1"/>
                </a:solidFill>
                <a:latin typeface="Times New Roman" panose="02020603050405020304" pitchFamily="18" charset="0"/>
              </a:defRPr>
            </a:lvl5pPr>
            <a:lvl6pPr marL="2298700" defTabSz="920750" eaLnBrk="0" fontAlgn="base" hangingPunct="0">
              <a:spcBef>
                <a:spcPct val="0"/>
              </a:spcBef>
              <a:spcAft>
                <a:spcPct val="0"/>
              </a:spcAft>
              <a:defRPr sz="2400">
                <a:solidFill>
                  <a:schemeClr val="tx1"/>
                </a:solidFill>
                <a:latin typeface="Times New Roman" panose="02020603050405020304" pitchFamily="18" charset="0"/>
              </a:defRPr>
            </a:lvl6pPr>
            <a:lvl7pPr marL="2755900" defTabSz="920750" eaLnBrk="0" fontAlgn="base" hangingPunct="0">
              <a:spcBef>
                <a:spcPct val="0"/>
              </a:spcBef>
              <a:spcAft>
                <a:spcPct val="0"/>
              </a:spcAft>
              <a:defRPr sz="2400">
                <a:solidFill>
                  <a:schemeClr val="tx1"/>
                </a:solidFill>
                <a:latin typeface="Times New Roman" panose="02020603050405020304" pitchFamily="18" charset="0"/>
              </a:defRPr>
            </a:lvl7pPr>
            <a:lvl8pPr marL="3213100" defTabSz="920750" eaLnBrk="0" fontAlgn="base" hangingPunct="0">
              <a:spcBef>
                <a:spcPct val="0"/>
              </a:spcBef>
              <a:spcAft>
                <a:spcPct val="0"/>
              </a:spcAft>
              <a:defRPr sz="2400">
                <a:solidFill>
                  <a:schemeClr val="tx1"/>
                </a:solidFill>
                <a:latin typeface="Times New Roman" panose="02020603050405020304" pitchFamily="18" charset="0"/>
              </a:defRPr>
            </a:lvl8pPr>
            <a:lvl9pPr marL="3670300" defTabSz="920750" eaLnBrk="0" fontAlgn="base" hangingPunct="0">
              <a:spcBef>
                <a:spcPct val="0"/>
              </a:spcBef>
              <a:spcAft>
                <a:spcPct val="0"/>
              </a:spcAft>
              <a:defRPr sz="2400">
                <a:solidFill>
                  <a:schemeClr val="tx1"/>
                </a:solidFill>
                <a:latin typeface="Times New Roman" panose="02020603050405020304" pitchFamily="18" charset="0"/>
              </a:defRPr>
            </a:lvl9pPr>
          </a:lstStyle>
          <a:p>
            <a:pPr algn="r"/>
            <a:fld id="{7E6BC948-71C3-4849-B41F-196E354A2306}" type="slidenum">
              <a:rPr lang="en-GB" altLang="en-US" sz="1400">
                <a:latin typeface="Book Antiqua" panose="02040602050305030304" pitchFamily="18" charset="0"/>
              </a:rPr>
              <a:pPr algn="r"/>
              <a:t>‹#›</a:t>
            </a:fld>
            <a:endParaRPr lang="en-GB" altLang="en-US" sz="1400">
              <a:latin typeface="Book Antiqua" panose="02040602050305030304" pitchFamily="18" charset="0"/>
            </a:endParaRPr>
          </a:p>
        </p:txBody>
      </p:sp>
    </p:spTree>
    <p:extLst>
      <p:ext uri="{BB962C8B-B14F-4D97-AF65-F5344CB8AC3E}">
        <p14:creationId xmlns:p14="http://schemas.microsoft.com/office/powerpoint/2010/main" val="11771561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a:noFill/>
        </p:spPr>
        <p:txBody>
          <a:bodyPr/>
          <a:lstStyle/>
          <a:p>
            <a:r>
              <a:rPr lang="en-GB"/>
              <a:t>HCI0183 Human-Computer Interaction</a:t>
            </a:r>
          </a:p>
        </p:txBody>
      </p:sp>
      <p:sp>
        <p:nvSpPr>
          <p:cNvPr id="59395" name="Rectangle 6"/>
          <p:cNvSpPr>
            <a:spLocks noGrp="1" noChangeArrowheads="1"/>
          </p:cNvSpPr>
          <p:nvPr>
            <p:ph type="ftr" sz="quarter" idx="4"/>
          </p:nvPr>
        </p:nvSpPr>
        <p:spPr>
          <a:noFill/>
        </p:spPr>
        <p:txBody>
          <a:bodyPr/>
          <a:lstStyle/>
          <a:p>
            <a:r>
              <a:rPr lang="en-GB"/>
              <a:t>Dr Nik Whitehead</a:t>
            </a:r>
          </a:p>
        </p:txBody>
      </p:sp>
      <p:sp>
        <p:nvSpPr>
          <p:cNvPr id="59396" name="Rectangle 7"/>
          <p:cNvSpPr>
            <a:spLocks noGrp="1" noChangeArrowheads="1"/>
          </p:cNvSpPr>
          <p:nvPr>
            <p:ph type="sldNum" sz="quarter" idx="5"/>
          </p:nvPr>
        </p:nvSpPr>
        <p:spPr>
          <a:noFill/>
        </p:spPr>
        <p:txBody>
          <a:bodyPr/>
          <a:lstStyle/>
          <a:p>
            <a:fld id="{B9224D2D-E66C-4C0B-A55E-871F1C7B97D9}" type="slidenum">
              <a:rPr lang="en-GB" smtClean="0"/>
              <a:pPr/>
              <a:t>8</a:t>
            </a:fld>
            <a:endParaRPr lang="en-GB"/>
          </a:p>
        </p:txBody>
      </p:sp>
      <p:sp>
        <p:nvSpPr>
          <p:cNvPr id="59397" name="Rectangle 2"/>
          <p:cNvSpPr>
            <a:spLocks noGrp="1" noRot="1" noChangeAspect="1" noChangeArrowheads="1" noTextEdit="1"/>
          </p:cNvSpPr>
          <p:nvPr>
            <p:ph type="sldImg"/>
          </p:nvPr>
        </p:nvSpPr>
        <p:spPr>
          <a:ln/>
        </p:spPr>
      </p:sp>
      <p:sp>
        <p:nvSpPr>
          <p:cNvPr id="59398" name="Rectangle 3"/>
          <p:cNvSpPr>
            <a:spLocks noGrp="1" noChangeArrowheads="1"/>
          </p:cNvSpPr>
          <p:nvPr>
            <p:ph type="body" idx="1"/>
          </p:nvPr>
        </p:nvSpPr>
        <p:spPr>
          <a:noFill/>
          <a:ln/>
        </p:spPr>
        <p:txBody>
          <a:bodyPr/>
          <a:lstStyle/>
          <a:p>
            <a:pPr eaLnBrk="1" hangingPunct="1"/>
            <a:r>
              <a:rPr lang="en-GB"/>
              <a:t>This lecture provides a brief overview of cognitive psychology. In order to design something for a user we need to know the user’s abilities in much the same way we need to know the abilities of the computer that our software will run upon. We cannot change the design of the human, therefore we change the design of the software.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a:noFill/>
        </p:spPr>
        <p:txBody>
          <a:bodyPr/>
          <a:lstStyle/>
          <a:p>
            <a:r>
              <a:rPr lang="en-GB"/>
              <a:t>HCI0183 Human-Computer Interaction</a:t>
            </a:r>
          </a:p>
        </p:txBody>
      </p:sp>
      <p:sp>
        <p:nvSpPr>
          <p:cNvPr id="60419" name="Rectangle 6"/>
          <p:cNvSpPr>
            <a:spLocks noGrp="1" noChangeArrowheads="1"/>
          </p:cNvSpPr>
          <p:nvPr>
            <p:ph type="ftr" sz="quarter" idx="4"/>
          </p:nvPr>
        </p:nvSpPr>
        <p:spPr>
          <a:noFill/>
        </p:spPr>
        <p:txBody>
          <a:bodyPr/>
          <a:lstStyle/>
          <a:p>
            <a:r>
              <a:rPr lang="en-GB"/>
              <a:t>Dr Nik Whitehead</a:t>
            </a:r>
          </a:p>
        </p:txBody>
      </p:sp>
      <p:sp>
        <p:nvSpPr>
          <p:cNvPr id="60420" name="Rectangle 7"/>
          <p:cNvSpPr>
            <a:spLocks noGrp="1" noChangeArrowheads="1"/>
          </p:cNvSpPr>
          <p:nvPr>
            <p:ph type="sldNum" sz="quarter" idx="5"/>
          </p:nvPr>
        </p:nvSpPr>
        <p:spPr>
          <a:noFill/>
        </p:spPr>
        <p:txBody>
          <a:bodyPr/>
          <a:lstStyle/>
          <a:p>
            <a:fld id="{4F10E0E6-D64A-4B17-8A79-3B0AAD785C71}" type="slidenum">
              <a:rPr lang="en-GB" smtClean="0"/>
              <a:pPr/>
              <a:t>9</a:t>
            </a:fld>
            <a:endParaRPr lang="en-GB"/>
          </a:p>
        </p:txBody>
      </p:sp>
      <p:sp>
        <p:nvSpPr>
          <p:cNvPr id="60421" name="Rectangle 2"/>
          <p:cNvSpPr>
            <a:spLocks noGrp="1" noRot="1" noChangeAspect="1" noChangeArrowheads="1" noTextEdit="1"/>
          </p:cNvSpPr>
          <p:nvPr>
            <p:ph type="sldImg"/>
          </p:nvPr>
        </p:nvSpPr>
        <p:spPr>
          <a:ln/>
        </p:spPr>
      </p:sp>
      <p:sp>
        <p:nvSpPr>
          <p:cNvPr id="60422" name="Rectangle 3"/>
          <p:cNvSpPr>
            <a:spLocks noGrp="1" noChangeArrowheads="1"/>
          </p:cNvSpPr>
          <p:nvPr>
            <p:ph type="body" idx="1"/>
          </p:nvPr>
        </p:nvSpPr>
        <p:spPr>
          <a:noFill/>
          <a:ln/>
        </p:spPr>
        <p:txBody>
          <a:bodyPr/>
          <a:lstStyle/>
          <a:p>
            <a:pPr eaLnBrk="1" hangingPunct="1"/>
            <a:r>
              <a:rPr lang="en-GB"/>
              <a:t>Taste and smell are not at present considered viable senses to use for human input from a computer. </a:t>
            </a:r>
          </a:p>
          <a:p>
            <a:pPr eaLnBrk="1" hangingPunct="1"/>
            <a:r>
              <a:rPr lang="en-GB"/>
              <a:t>Most of us use our hands as our output devices to a computer, but how do you output information if you have no hands or no control over your hands? A wide variety of other methods can be used, and we will look at some of these in lecture 12.</a:t>
            </a:r>
          </a:p>
          <a:p>
            <a:pPr eaLnBrk="1" hangingPunct="1"/>
            <a:r>
              <a:rPr lang="en-GB"/>
              <a:t>The study of how information gets from the outside world to the brain is called psychophysics.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a:noFill/>
        </p:spPr>
        <p:txBody>
          <a:bodyPr/>
          <a:lstStyle/>
          <a:p>
            <a:r>
              <a:rPr lang="en-GB"/>
              <a:t>HCI0183 Human-Computer Interaction</a:t>
            </a:r>
          </a:p>
        </p:txBody>
      </p:sp>
      <p:sp>
        <p:nvSpPr>
          <p:cNvPr id="61443" name="Rectangle 6"/>
          <p:cNvSpPr>
            <a:spLocks noGrp="1" noChangeArrowheads="1"/>
          </p:cNvSpPr>
          <p:nvPr>
            <p:ph type="ftr" sz="quarter" idx="4"/>
          </p:nvPr>
        </p:nvSpPr>
        <p:spPr>
          <a:noFill/>
        </p:spPr>
        <p:txBody>
          <a:bodyPr/>
          <a:lstStyle/>
          <a:p>
            <a:r>
              <a:rPr lang="en-GB"/>
              <a:t>Dr Nik Whitehead</a:t>
            </a:r>
          </a:p>
        </p:txBody>
      </p:sp>
      <p:sp>
        <p:nvSpPr>
          <p:cNvPr id="61444" name="Rectangle 7"/>
          <p:cNvSpPr>
            <a:spLocks noGrp="1" noChangeArrowheads="1"/>
          </p:cNvSpPr>
          <p:nvPr>
            <p:ph type="sldNum" sz="quarter" idx="5"/>
          </p:nvPr>
        </p:nvSpPr>
        <p:spPr>
          <a:noFill/>
        </p:spPr>
        <p:txBody>
          <a:bodyPr/>
          <a:lstStyle/>
          <a:p>
            <a:fld id="{F70E0A32-EF4E-4C24-9EDB-9E33912A3713}" type="slidenum">
              <a:rPr lang="en-GB" smtClean="0"/>
              <a:pPr/>
              <a:t>10</a:t>
            </a:fld>
            <a:endParaRPr lang="en-GB"/>
          </a:p>
        </p:txBody>
      </p:sp>
      <p:sp>
        <p:nvSpPr>
          <p:cNvPr id="61445" name="Rectangle 2"/>
          <p:cNvSpPr>
            <a:spLocks noGrp="1" noRot="1" noChangeAspect="1" noChangeArrowheads="1" noTextEdit="1"/>
          </p:cNvSpPr>
          <p:nvPr>
            <p:ph type="sldImg"/>
          </p:nvPr>
        </p:nvSpPr>
        <p:spPr>
          <a:ln/>
        </p:spPr>
      </p:sp>
      <p:sp>
        <p:nvSpPr>
          <p:cNvPr id="6144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idx="1"/>
          </p:nvPr>
        </p:nvSpPr>
        <p:spPr>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dirty="0"/>
              <a:t>Image: </a:t>
            </a:r>
            <a:r>
              <a:rPr lang="en-GB" altLang="en-US" dirty="0"/>
              <a:t>By Artwork by Holly Fischer - http://open.umich.edu/education/med/resources/second-look-series/materials - Eye Slide 3, CC BY 3.0, https://commons.wikimedia.org/w/index.php?curid=24367145</a:t>
            </a:r>
            <a:endParaRPr lang="en-US" altLang="en-US" dirty="0"/>
          </a:p>
          <a:p>
            <a:endParaRPr lang="en-US" altLang="en-US" dirty="0"/>
          </a:p>
        </p:txBody>
      </p:sp>
      <p:sp>
        <p:nvSpPr>
          <p:cNvPr id="17411" name="Rectangle 3"/>
          <p:cNvSpPr>
            <a:spLocks noGrp="1" noRot="1" noChangeAspect="1" noChangeArrowheads="1" noTextEdit="1"/>
          </p:cNvSpPr>
          <p:nvPr>
            <p:ph type="sldImg"/>
          </p:nvPr>
        </p:nvSpPr>
        <p:spPr>
          <a:ln cap="flat"/>
        </p:spPr>
      </p:sp>
    </p:spTree>
    <p:extLst>
      <p:ext uri="{BB962C8B-B14F-4D97-AF65-F5344CB8AC3E}">
        <p14:creationId xmlns:p14="http://schemas.microsoft.com/office/powerpoint/2010/main" val="1950831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idx="1"/>
          </p:nvPr>
        </p:nvSpPr>
        <p:spPr>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dirty="0"/>
              <a:t>Image: </a:t>
            </a:r>
            <a:r>
              <a:rPr lang="en-GB" altLang="en-US" dirty="0"/>
              <a:t>By Artwork by Holly Fischer - http://open.umich.edu/education/med/resources/second-look-series/materials - Eye Slide 3, CC BY 3.0, https://commons.wikimedia.org/w/index.php?curid=24367145</a:t>
            </a:r>
            <a:endParaRPr lang="en-US" altLang="en-US" dirty="0"/>
          </a:p>
          <a:p>
            <a:endParaRPr lang="en-US" altLang="en-US" dirty="0"/>
          </a:p>
        </p:txBody>
      </p:sp>
      <p:sp>
        <p:nvSpPr>
          <p:cNvPr id="17411" name="Rectangle 3"/>
          <p:cNvSpPr>
            <a:spLocks noGrp="1" noRot="1" noChangeAspect="1" noChangeArrowheads="1" noTextEdit="1"/>
          </p:cNvSpPr>
          <p:nvPr>
            <p:ph type="sldImg"/>
          </p:nvPr>
        </p:nvSpPr>
        <p:spPr>
          <a:ln cap="flat"/>
        </p:spPr>
      </p:sp>
    </p:spTree>
    <p:extLst>
      <p:ext uri="{BB962C8B-B14F-4D97-AF65-F5344CB8AC3E}">
        <p14:creationId xmlns:p14="http://schemas.microsoft.com/office/powerpoint/2010/main" val="2779901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https://www.colourblindawareness.org/colour-blindness/</a:t>
            </a:r>
          </a:p>
        </p:txBody>
      </p:sp>
    </p:spTree>
    <p:extLst>
      <p:ext uri="{BB962C8B-B14F-4D97-AF65-F5344CB8AC3E}">
        <p14:creationId xmlns:p14="http://schemas.microsoft.com/office/powerpoint/2010/main" val="8597244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a:noFill/>
        </p:spPr>
        <p:txBody>
          <a:bodyPr/>
          <a:lstStyle/>
          <a:p>
            <a:r>
              <a:rPr lang="en-GB"/>
              <a:t>HCI0183 Human-Computer Interaction</a:t>
            </a:r>
          </a:p>
        </p:txBody>
      </p:sp>
      <p:sp>
        <p:nvSpPr>
          <p:cNvPr id="64515" name="Rectangle 6"/>
          <p:cNvSpPr>
            <a:spLocks noGrp="1" noChangeArrowheads="1"/>
          </p:cNvSpPr>
          <p:nvPr>
            <p:ph type="ftr" sz="quarter" idx="4"/>
          </p:nvPr>
        </p:nvSpPr>
        <p:spPr>
          <a:noFill/>
        </p:spPr>
        <p:txBody>
          <a:bodyPr/>
          <a:lstStyle/>
          <a:p>
            <a:r>
              <a:rPr lang="en-GB"/>
              <a:t>Dr Nik Whitehead</a:t>
            </a:r>
          </a:p>
        </p:txBody>
      </p:sp>
      <p:sp>
        <p:nvSpPr>
          <p:cNvPr id="64516" name="Rectangle 7"/>
          <p:cNvSpPr>
            <a:spLocks noGrp="1" noChangeArrowheads="1"/>
          </p:cNvSpPr>
          <p:nvPr>
            <p:ph type="sldNum" sz="quarter" idx="5"/>
          </p:nvPr>
        </p:nvSpPr>
        <p:spPr>
          <a:noFill/>
        </p:spPr>
        <p:txBody>
          <a:bodyPr/>
          <a:lstStyle/>
          <a:p>
            <a:fld id="{EC2CECF7-0222-4E17-A663-62ADED59EDEB}" type="slidenum">
              <a:rPr lang="en-GB" smtClean="0"/>
              <a:pPr/>
              <a:t>17</a:t>
            </a:fld>
            <a:endParaRPr lang="en-GB"/>
          </a:p>
        </p:txBody>
      </p:sp>
      <p:sp>
        <p:nvSpPr>
          <p:cNvPr id="64517" name="Rectangle 2"/>
          <p:cNvSpPr>
            <a:spLocks noGrp="1" noRot="1" noChangeAspect="1" noChangeArrowheads="1" noTextEdit="1"/>
          </p:cNvSpPr>
          <p:nvPr>
            <p:ph type="sldImg"/>
          </p:nvPr>
        </p:nvSpPr>
        <p:spPr>
          <a:ln/>
        </p:spPr>
      </p:sp>
      <p:sp>
        <p:nvSpPr>
          <p:cNvPr id="64518" name="Rectangle 3"/>
          <p:cNvSpPr>
            <a:spLocks noGrp="1" noChangeArrowheads="1"/>
          </p:cNvSpPr>
          <p:nvPr>
            <p:ph type="body" idx="1"/>
          </p:nvPr>
        </p:nvSpPr>
        <p:spPr>
          <a:noFill/>
          <a:ln/>
        </p:spPr>
        <p:txBody>
          <a:bodyPr/>
          <a:lstStyle/>
          <a:p>
            <a:pPr eaLnBrk="1" hangingPunct="1"/>
            <a:r>
              <a:rPr lang="en-GB"/>
              <a:t>A notable Guinness advert has a man walking away from a bottle in the foreground of the picture only to bump into it in the background It’s actually huge and in the background but we assume it’s small and in the foreground.</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hdr" sz="quarter"/>
          </p:nvPr>
        </p:nvSpPr>
        <p:spPr>
          <a:noFill/>
        </p:spPr>
        <p:txBody>
          <a:bodyPr/>
          <a:lstStyle/>
          <a:p>
            <a:r>
              <a:rPr lang="en-GB"/>
              <a:t>HCI0183 Human-Computer Interaction</a:t>
            </a:r>
          </a:p>
        </p:txBody>
      </p:sp>
      <p:sp>
        <p:nvSpPr>
          <p:cNvPr id="65539" name="Rectangle 6"/>
          <p:cNvSpPr>
            <a:spLocks noGrp="1" noChangeArrowheads="1"/>
          </p:cNvSpPr>
          <p:nvPr>
            <p:ph type="ftr" sz="quarter" idx="4"/>
          </p:nvPr>
        </p:nvSpPr>
        <p:spPr>
          <a:noFill/>
        </p:spPr>
        <p:txBody>
          <a:bodyPr/>
          <a:lstStyle/>
          <a:p>
            <a:r>
              <a:rPr lang="en-GB"/>
              <a:t>Dr Nik Whitehead</a:t>
            </a:r>
          </a:p>
        </p:txBody>
      </p:sp>
      <p:sp>
        <p:nvSpPr>
          <p:cNvPr id="65540" name="Rectangle 7"/>
          <p:cNvSpPr>
            <a:spLocks noGrp="1" noChangeArrowheads="1"/>
          </p:cNvSpPr>
          <p:nvPr>
            <p:ph type="sldNum" sz="quarter" idx="5"/>
          </p:nvPr>
        </p:nvSpPr>
        <p:spPr>
          <a:noFill/>
        </p:spPr>
        <p:txBody>
          <a:bodyPr/>
          <a:lstStyle/>
          <a:p>
            <a:fld id="{BC8F49D6-09E6-4663-8542-75117FDC0DD0}" type="slidenum">
              <a:rPr lang="en-GB" smtClean="0"/>
              <a:pPr/>
              <a:t>18</a:t>
            </a:fld>
            <a:endParaRPr lang="en-GB"/>
          </a:p>
        </p:txBody>
      </p:sp>
      <p:sp>
        <p:nvSpPr>
          <p:cNvPr id="65541" name="Rectangle 2"/>
          <p:cNvSpPr>
            <a:spLocks noGrp="1" noRot="1" noChangeAspect="1" noChangeArrowheads="1" noTextEdit="1"/>
          </p:cNvSpPr>
          <p:nvPr>
            <p:ph type="sldImg"/>
          </p:nvPr>
        </p:nvSpPr>
        <p:spPr>
          <a:ln/>
        </p:spPr>
      </p:sp>
      <p:sp>
        <p:nvSpPr>
          <p:cNvPr id="65542" name="Rectangle 3"/>
          <p:cNvSpPr>
            <a:spLocks noGrp="1" noChangeArrowheads="1"/>
          </p:cNvSpPr>
          <p:nvPr>
            <p:ph type="body" idx="1"/>
          </p:nvPr>
        </p:nvSpPr>
        <p:spPr>
          <a:noFill/>
          <a:ln/>
        </p:spPr>
        <p:txBody>
          <a:bodyPr/>
          <a:lstStyle/>
          <a:p>
            <a:pPr eaLnBrk="1" hangingPunct="1"/>
            <a:r>
              <a:rPr lang="en-GB"/>
              <a:t>The same size object at different distances produces different visual angles, while different sized objects at different distances produce the same visual angle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a:noFill/>
        </p:spPr>
        <p:txBody>
          <a:bodyPr/>
          <a:lstStyle/>
          <a:p>
            <a:r>
              <a:rPr lang="en-GB"/>
              <a:t>HCI0183 Human-Computer Interaction</a:t>
            </a:r>
          </a:p>
        </p:txBody>
      </p:sp>
      <p:sp>
        <p:nvSpPr>
          <p:cNvPr id="66563" name="Rectangle 6"/>
          <p:cNvSpPr>
            <a:spLocks noGrp="1" noChangeArrowheads="1"/>
          </p:cNvSpPr>
          <p:nvPr>
            <p:ph type="ftr" sz="quarter" idx="4"/>
          </p:nvPr>
        </p:nvSpPr>
        <p:spPr>
          <a:noFill/>
        </p:spPr>
        <p:txBody>
          <a:bodyPr/>
          <a:lstStyle/>
          <a:p>
            <a:r>
              <a:rPr lang="en-GB"/>
              <a:t>Dr Nik Whitehead</a:t>
            </a:r>
          </a:p>
        </p:txBody>
      </p:sp>
      <p:sp>
        <p:nvSpPr>
          <p:cNvPr id="66564" name="Rectangle 7"/>
          <p:cNvSpPr>
            <a:spLocks noGrp="1" noChangeArrowheads="1"/>
          </p:cNvSpPr>
          <p:nvPr>
            <p:ph type="sldNum" sz="quarter" idx="5"/>
          </p:nvPr>
        </p:nvSpPr>
        <p:spPr>
          <a:noFill/>
        </p:spPr>
        <p:txBody>
          <a:bodyPr/>
          <a:lstStyle/>
          <a:p>
            <a:fld id="{3DDFE32E-93E1-427D-A855-861B475B40B6}" type="slidenum">
              <a:rPr lang="en-GB" smtClean="0"/>
              <a:pPr/>
              <a:t>19</a:t>
            </a:fld>
            <a:endParaRPr lang="en-GB"/>
          </a:p>
        </p:txBody>
      </p:sp>
      <p:sp>
        <p:nvSpPr>
          <p:cNvPr id="66565" name="Rectangle 2"/>
          <p:cNvSpPr>
            <a:spLocks noGrp="1" noRot="1" noChangeAspect="1" noChangeArrowheads="1" noTextEdit="1"/>
          </p:cNvSpPr>
          <p:nvPr>
            <p:ph type="sldImg"/>
          </p:nvPr>
        </p:nvSpPr>
        <p:spPr>
          <a:ln/>
        </p:spPr>
      </p:sp>
      <p:sp>
        <p:nvSpPr>
          <p:cNvPr id="66566" name="Rectangle 3"/>
          <p:cNvSpPr>
            <a:spLocks noGrp="1" noChangeArrowheads="1"/>
          </p:cNvSpPr>
          <p:nvPr>
            <p:ph type="body" idx="1"/>
          </p:nvPr>
        </p:nvSpPr>
        <p:spPr>
          <a:noFill/>
          <a:ln/>
        </p:spPr>
        <p:txBody>
          <a:bodyPr/>
          <a:lstStyle/>
          <a:p>
            <a:pPr eaLnBrk="1" hangingPunct="1"/>
            <a:r>
              <a:rPr lang="en-GB"/>
              <a:t>Individuals may vary from this if they have abnormally good eyesight, but we will look at individual variation later on.</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a:noFill/>
        </p:spPr>
        <p:txBody>
          <a:bodyPr/>
          <a:lstStyle/>
          <a:p>
            <a:r>
              <a:rPr lang="en-GB"/>
              <a:t>HCI0183 Human-Computer Interaction</a:t>
            </a:r>
          </a:p>
        </p:txBody>
      </p:sp>
      <p:sp>
        <p:nvSpPr>
          <p:cNvPr id="67587" name="Rectangle 6"/>
          <p:cNvSpPr>
            <a:spLocks noGrp="1" noChangeArrowheads="1"/>
          </p:cNvSpPr>
          <p:nvPr>
            <p:ph type="ftr" sz="quarter" idx="4"/>
          </p:nvPr>
        </p:nvSpPr>
        <p:spPr>
          <a:noFill/>
        </p:spPr>
        <p:txBody>
          <a:bodyPr/>
          <a:lstStyle/>
          <a:p>
            <a:r>
              <a:rPr lang="en-GB"/>
              <a:t>Dr Nik Whitehead</a:t>
            </a:r>
          </a:p>
        </p:txBody>
      </p:sp>
      <p:sp>
        <p:nvSpPr>
          <p:cNvPr id="67588" name="Rectangle 7"/>
          <p:cNvSpPr>
            <a:spLocks noGrp="1" noChangeArrowheads="1"/>
          </p:cNvSpPr>
          <p:nvPr>
            <p:ph type="sldNum" sz="quarter" idx="5"/>
          </p:nvPr>
        </p:nvSpPr>
        <p:spPr>
          <a:noFill/>
        </p:spPr>
        <p:txBody>
          <a:bodyPr/>
          <a:lstStyle/>
          <a:p>
            <a:fld id="{4CAF6E5D-BCD5-4E1B-9963-0E7E77CCFCA7}" type="slidenum">
              <a:rPr lang="en-GB" smtClean="0"/>
              <a:pPr/>
              <a:t>20</a:t>
            </a:fld>
            <a:endParaRPr lang="en-GB"/>
          </a:p>
        </p:txBody>
      </p:sp>
      <p:sp>
        <p:nvSpPr>
          <p:cNvPr id="67589" name="Rectangle 2"/>
          <p:cNvSpPr>
            <a:spLocks noGrp="1" noRot="1" noChangeAspect="1" noChangeArrowheads="1" noTextEdit="1"/>
          </p:cNvSpPr>
          <p:nvPr>
            <p:ph type="sldImg"/>
          </p:nvPr>
        </p:nvSpPr>
        <p:spPr>
          <a:ln/>
        </p:spPr>
      </p:sp>
      <p:sp>
        <p:nvSpPr>
          <p:cNvPr id="67590" name="Rectangle 3"/>
          <p:cNvSpPr>
            <a:spLocks noGrp="1" noChangeArrowheads="1"/>
          </p:cNvSpPr>
          <p:nvPr>
            <p:ph type="body" idx="1"/>
          </p:nvPr>
        </p:nvSpPr>
        <p:spPr>
          <a:noFill/>
          <a:ln/>
        </p:spPr>
        <p:txBody>
          <a:bodyPr/>
          <a:lstStyle/>
          <a:p>
            <a:pPr eaLnBrk="1" hangingPunct="1"/>
            <a:r>
              <a:rPr lang="en-GB"/>
              <a:t>Although we can differentiate 7 million colours with training, we only have basic colour names for 11: red, orange, yellow, green, blue, purple, black, white, pink, grey, olive</a:t>
            </a:r>
          </a:p>
          <a:p>
            <a:pPr eaLnBrk="1" hangingPunct="1"/>
            <a:r>
              <a:rPr lang="en-GB"/>
              <a:t>Visual acuity for colour vision is dependent upon the number of cones sensitive to that colour in the retina. Only 3-4% of the cones are sensitive to blue, therefore blue acuity is less than green or red.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a:noFill/>
        </p:spPr>
        <p:txBody>
          <a:bodyPr/>
          <a:lstStyle/>
          <a:p>
            <a:r>
              <a:rPr lang="en-GB"/>
              <a:t>HCI0183 Human-Computer Interaction</a:t>
            </a:r>
          </a:p>
        </p:txBody>
      </p:sp>
      <p:sp>
        <p:nvSpPr>
          <p:cNvPr id="68611" name="Rectangle 6"/>
          <p:cNvSpPr>
            <a:spLocks noGrp="1" noChangeArrowheads="1"/>
          </p:cNvSpPr>
          <p:nvPr>
            <p:ph type="ftr" sz="quarter" idx="4"/>
          </p:nvPr>
        </p:nvSpPr>
        <p:spPr>
          <a:noFill/>
        </p:spPr>
        <p:txBody>
          <a:bodyPr/>
          <a:lstStyle/>
          <a:p>
            <a:r>
              <a:rPr lang="en-GB"/>
              <a:t>Dr Nik Whitehead</a:t>
            </a:r>
          </a:p>
        </p:txBody>
      </p:sp>
      <p:sp>
        <p:nvSpPr>
          <p:cNvPr id="68612" name="Rectangle 7"/>
          <p:cNvSpPr>
            <a:spLocks noGrp="1" noChangeArrowheads="1"/>
          </p:cNvSpPr>
          <p:nvPr>
            <p:ph type="sldNum" sz="quarter" idx="5"/>
          </p:nvPr>
        </p:nvSpPr>
        <p:spPr>
          <a:noFill/>
        </p:spPr>
        <p:txBody>
          <a:bodyPr/>
          <a:lstStyle/>
          <a:p>
            <a:fld id="{1ECDE620-DCF0-4E6A-8EA5-BB1B48995CDF}" type="slidenum">
              <a:rPr lang="en-GB" smtClean="0"/>
              <a:pPr/>
              <a:t>21</a:t>
            </a:fld>
            <a:endParaRPr lang="en-GB"/>
          </a:p>
        </p:txBody>
      </p:sp>
      <p:sp>
        <p:nvSpPr>
          <p:cNvPr id="68613" name="Rectangle 2"/>
          <p:cNvSpPr>
            <a:spLocks noGrp="1" noRot="1" noChangeAspect="1" noChangeArrowheads="1" noTextEdit="1"/>
          </p:cNvSpPr>
          <p:nvPr>
            <p:ph type="sldImg"/>
          </p:nvPr>
        </p:nvSpPr>
        <p:spPr>
          <a:ln/>
        </p:spPr>
      </p:sp>
      <p:sp>
        <p:nvSpPr>
          <p:cNvPr id="68614" name="Rectangle 3"/>
          <p:cNvSpPr>
            <a:spLocks noGrp="1" noChangeArrowheads="1"/>
          </p:cNvSpPr>
          <p:nvPr>
            <p:ph type="body" idx="1"/>
          </p:nvPr>
        </p:nvSpPr>
        <p:spPr>
          <a:noFill/>
          <a:ln/>
        </p:spPr>
        <p:txBody>
          <a:bodyPr/>
          <a:lstStyle/>
          <a:p>
            <a:pPr eaLnBrk="1" hangingPunct="1"/>
            <a:r>
              <a:rPr lang="en-GB"/>
              <a:t>As intensity increases, so does the brightness of the colour</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a:noFill/>
        </p:spPr>
        <p:txBody>
          <a:bodyPr/>
          <a:lstStyle/>
          <a:p>
            <a:r>
              <a:rPr lang="en-GB"/>
              <a:t>HCI0183 Human-Computer Interaction</a:t>
            </a:r>
          </a:p>
        </p:txBody>
      </p:sp>
      <p:sp>
        <p:nvSpPr>
          <p:cNvPr id="69635" name="Rectangle 6"/>
          <p:cNvSpPr>
            <a:spLocks noGrp="1" noChangeArrowheads="1"/>
          </p:cNvSpPr>
          <p:nvPr>
            <p:ph type="ftr" sz="quarter" idx="4"/>
          </p:nvPr>
        </p:nvSpPr>
        <p:spPr>
          <a:noFill/>
        </p:spPr>
        <p:txBody>
          <a:bodyPr/>
          <a:lstStyle/>
          <a:p>
            <a:r>
              <a:rPr lang="en-GB"/>
              <a:t>Dr Nik Whitehead</a:t>
            </a:r>
          </a:p>
        </p:txBody>
      </p:sp>
      <p:sp>
        <p:nvSpPr>
          <p:cNvPr id="69636" name="Rectangle 7"/>
          <p:cNvSpPr>
            <a:spLocks noGrp="1" noChangeArrowheads="1"/>
          </p:cNvSpPr>
          <p:nvPr>
            <p:ph type="sldNum" sz="quarter" idx="5"/>
          </p:nvPr>
        </p:nvSpPr>
        <p:spPr>
          <a:noFill/>
        </p:spPr>
        <p:txBody>
          <a:bodyPr/>
          <a:lstStyle/>
          <a:p>
            <a:fld id="{5B1258F7-8C44-4260-A093-045DB4F84DEF}" type="slidenum">
              <a:rPr lang="en-GB" smtClean="0"/>
              <a:pPr/>
              <a:t>22</a:t>
            </a:fld>
            <a:endParaRPr lang="en-GB"/>
          </a:p>
        </p:txBody>
      </p:sp>
      <p:sp>
        <p:nvSpPr>
          <p:cNvPr id="69637" name="Rectangle 2"/>
          <p:cNvSpPr>
            <a:spLocks noGrp="1" noRot="1" noChangeAspect="1" noChangeArrowheads="1" noTextEdit="1"/>
          </p:cNvSpPr>
          <p:nvPr>
            <p:ph type="sldImg"/>
          </p:nvPr>
        </p:nvSpPr>
        <p:spPr>
          <a:ln/>
        </p:spPr>
      </p:sp>
      <p:sp>
        <p:nvSpPr>
          <p:cNvPr id="69638" name="Rectangle 3"/>
          <p:cNvSpPr>
            <a:spLocks noGrp="1" noChangeArrowheads="1"/>
          </p:cNvSpPr>
          <p:nvPr>
            <p:ph type="body" idx="1"/>
          </p:nvPr>
        </p:nvSpPr>
        <p:spPr>
          <a:noFill/>
          <a:ln/>
        </p:spPr>
        <p:txBody>
          <a:bodyPr/>
          <a:lstStyle/>
          <a:p>
            <a:pPr eaLnBrk="1" hangingPunct="1"/>
            <a:r>
              <a:rPr lang="en-GB"/>
              <a:t>As saturation increases the colour becomes less white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hdr" sz="quarter"/>
          </p:nvPr>
        </p:nvSpPr>
        <p:spPr>
          <a:noFill/>
        </p:spPr>
        <p:txBody>
          <a:bodyPr/>
          <a:lstStyle/>
          <a:p>
            <a:r>
              <a:rPr lang="en-GB"/>
              <a:t>HCI0183 Human-Computer Interaction</a:t>
            </a:r>
          </a:p>
        </p:txBody>
      </p:sp>
      <p:sp>
        <p:nvSpPr>
          <p:cNvPr id="70659" name="Rectangle 6"/>
          <p:cNvSpPr>
            <a:spLocks noGrp="1" noChangeArrowheads="1"/>
          </p:cNvSpPr>
          <p:nvPr>
            <p:ph type="ftr" sz="quarter" idx="4"/>
          </p:nvPr>
        </p:nvSpPr>
        <p:spPr>
          <a:noFill/>
        </p:spPr>
        <p:txBody>
          <a:bodyPr/>
          <a:lstStyle/>
          <a:p>
            <a:r>
              <a:rPr lang="en-GB"/>
              <a:t>Dr Nik Whitehead</a:t>
            </a:r>
          </a:p>
        </p:txBody>
      </p:sp>
      <p:sp>
        <p:nvSpPr>
          <p:cNvPr id="70660" name="Rectangle 7"/>
          <p:cNvSpPr>
            <a:spLocks noGrp="1" noChangeArrowheads="1"/>
          </p:cNvSpPr>
          <p:nvPr>
            <p:ph type="sldNum" sz="quarter" idx="5"/>
          </p:nvPr>
        </p:nvSpPr>
        <p:spPr>
          <a:noFill/>
        </p:spPr>
        <p:txBody>
          <a:bodyPr/>
          <a:lstStyle/>
          <a:p>
            <a:fld id="{6DC63993-A6FB-4AF9-A439-C9E81347EE48}" type="slidenum">
              <a:rPr lang="en-GB" smtClean="0"/>
              <a:pPr/>
              <a:t>23</a:t>
            </a:fld>
            <a:endParaRPr lang="en-GB"/>
          </a:p>
        </p:txBody>
      </p:sp>
      <p:sp>
        <p:nvSpPr>
          <p:cNvPr id="70661" name="Rectangle 2"/>
          <p:cNvSpPr>
            <a:spLocks noGrp="1" noRot="1" noChangeAspect="1" noChangeArrowheads="1" noTextEdit="1"/>
          </p:cNvSpPr>
          <p:nvPr>
            <p:ph type="sldImg"/>
          </p:nvPr>
        </p:nvSpPr>
        <p:spPr>
          <a:ln/>
        </p:spPr>
      </p:sp>
      <p:sp>
        <p:nvSpPr>
          <p:cNvPr id="70662" name="Rectangle 3"/>
          <p:cNvSpPr>
            <a:spLocks noGrp="1" noChangeArrowheads="1"/>
          </p:cNvSpPr>
          <p:nvPr>
            <p:ph type="body" idx="1"/>
          </p:nvPr>
        </p:nvSpPr>
        <p:spPr>
          <a:noFill/>
          <a:ln/>
        </p:spPr>
        <p:txBody>
          <a:bodyPr/>
          <a:lstStyle/>
          <a:p>
            <a:pPr eaLnBrk="1" hangingPunct="1"/>
            <a:r>
              <a:rPr lang="en-GB"/>
              <a:t>The eye can function is great variety of brightness conditions - e.g. bright daylight to a dark night looking at the faintest stars. The pupil expands or contracts to regulate the amount of light entering the eye depending upon the local brightness.</a:t>
            </a:r>
          </a:p>
          <a:p>
            <a:pPr eaLnBrk="1" hangingPunct="1"/>
            <a:r>
              <a:rPr lang="en-GB"/>
              <a:t>Flicker is best perceived by the cones, hence in the peripheral vision. If you’re using a large luminous screen you may see flicker around the edges. This also explains why a flashing object at the edge of a screen is easily visible.</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a:noFill/>
        </p:spPr>
        <p:txBody>
          <a:bodyPr/>
          <a:lstStyle/>
          <a:p>
            <a:r>
              <a:rPr lang="en-GB"/>
              <a:t>HCI0183 Human-Computer Interaction</a:t>
            </a:r>
          </a:p>
        </p:txBody>
      </p:sp>
      <p:sp>
        <p:nvSpPr>
          <p:cNvPr id="71683" name="Rectangle 6"/>
          <p:cNvSpPr>
            <a:spLocks noGrp="1" noChangeArrowheads="1"/>
          </p:cNvSpPr>
          <p:nvPr>
            <p:ph type="ftr" sz="quarter" idx="4"/>
          </p:nvPr>
        </p:nvSpPr>
        <p:spPr>
          <a:noFill/>
        </p:spPr>
        <p:txBody>
          <a:bodyPr/>
          <a:lstStyle/>
          <a:p>
            <a:r>
              <a:rPr lang="en-GB"/>
              <a:t>Dr Nik Whitehead</a:t>
            </a:r>
          </a:p>
        </p:txBody>
      </p:sp>
      <p:sp>
        <p:nvSpPr>
          <p:cNvPr id="71684" name="Rectangle 7"/>
          <p:cNvSpPr>
            <a:spLocks noGrp="1" noChangeArrowheads="1"/>
          </p:cNvSpPr>
          <p:nvPr>
            <p:ph type="sldNum" sz="quarter" idx="5"/>
          </p:nvPr>
        </p:nvSpPr>
        <p:spPr>
          <a:noFill/>
        </p:spPr>
        <p:txBody>
          <a:bodyPr/>
          <a:lstStyle/>
          <a:p>
            <a:fld id="{E4134601-1066-4378-BB37-EE9E0B6A0F2B}" type="slidenum">
              <a:rPr lang="en-GB" smtClean="0"/>
              <a:pPr/>
              <a:t>24</a:t>
            </a:fld>
            <a:endParaRPr lang="en-GB"/>
          </a:p>
        </p:txBody>
      </p:sp>
      <p:sp>
        <p:nvSpPr>
          <p:cNvPr id="71685" name="Rectangle 2"/>
          <p:cNvSpPr>
            <a:spLocks noGrp="1" noRot="1" noChangeAspect="1" noChangeArrowheads="1" noTextEdit="1"/>
          </p:cNvSpPr>
          <p:nvPr>
            <p:ph type="sldImg"/>
          </p:nvPr>
        </p:nvSpPr>
        <p:spPr>
          <a:ln/>
        </p:spPr>
      </p:sp>
      <p:sp>
        <p:nvSpPr>
          <p:cNvPr id="71686" name="Rectangle 3"/>
          <p:cNvSpPr>
            <a:spLocks noGrp="1" noChangeArrowheads="1"/>
          </p:cNvSpPr>
          <p:nvPr>
            <p:ph type="body" idx="1"/>
          </p:nvPr>
        </p:nvSpPr>
        <p:spPr>
          <a:noFill/>
          <a:ln/>
        </p:spPr>
        <p:txBody>
          <a:bodyPr/>
          <a:lstStyle/>
          <a:p>
            <a:pPr eaLnBrk="1" hangingPunct="1"/>
            <a:r>
              <a:rPr lang="en-GB"/>
              <a:t>The processing of the visual data is performed by the brain.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hdr" sz="quarter"/>
          </p:nvPr>
        </p:nvSpPr>
        <p:spPr>
          <a:noFill/>
        </p:spPr>
        <p:txBody>
          <a:bodyPr/>
          <a:lstStyle/>
          <a:p>
            <a:r>
              <a:rPr lang="en-GB"/>
              <a:t>HCI0183 Human-Computer Interaction</a:t>
            </a:r>
          </a:p>
        </p:txBody>
      </p:sp>
      <p:sp>
        <p:nvSpPr>
          <p:cNvPr id="72707" name="Rectangle 6"/>
          <p:cNvSpPr>
            <a:spLocks noGrp="1" noChangeArrowheads="1"/>
          </p:cNvSpPr>
          <p:nvPr>
            <p:ph type="ftr" sz="quarter" idx="4"/>
          </p:nvPr>
        </p:nvSpPr>
        <p:spPr>
          <a:noFill/>
        </p:spPr>
        <p:txBody>
          <a:bodyPr/>
          <a:lstStyle/>
          <a:p>
            <a:r>
              <a:rPr lang="en-GB"/>
              <a:t>Dr Nik Whitehead</a:t>
            </a:r>
          </a:p>
        </p:txBody>
      </p:sp>
      <p:sp>
        <p:nvSpPr>
          <p:cNvPr id="72708" name="Rectangle 7"/>
          <p:cNvSpPr>
            <a:spLocks noGrp="1" noChangeArrowheads="1"/>
          </p:cNvSpPr>
          <p:nvPr>
            <p:ph type="sldNum" sz="quarter" idx="5"/>
          </p:nvPr>
        </p:nvSpPr>
        <p:spPr>
          <a:noFill/>
        </p:spPr>
        <p:txBody>
          <a:bodyPr/>
          <a:lstStyle/>
          <a:p>
            <a:fld id="{54196B96-37FE-41EC-B5A3-17251FBDCB40}" type="slidenum">
              <a:rPr lang="en-GB" smtClean="0"/>
              <a:pPr/>
              <a:t>25</a:t>
            </a:fld>
            <a:endParaRPr lang="en-GB"/>
          </a:p>
        </p:txBody>
      </p:sp>
      <p:sp>
        <p:nvSpPr>
          <p:cNvPr id="72709" name="Rectangle 2"/>
          <p:cNvSpPr>
            <a:spLocks noGrp="1" noRot="1" noChangeAspect="1" noChangeArrowheads="1" noTextEdit="1"/>
          </p:cNvSpPr>
          <p:nvPr>
            <p:ph type="sldImg"/>
          </p:nvPr>
        </p:nvSpPr>
        <p:spPr>
          <a:ln/>
        </p:spPr>
      </p:sp>
      <p:sp>
        <p:nvSpPr>
          <p:cNvPr id="72710" name="Rectangle 3"/>
          <p:cNvSpPr>
            <a:spLocks noGrp="1" noChangeArrowheads="1"/>
          </p:cNvSpPr>
          <p:nvPr>
            <p:ph type="body" idx="1"/>
          </p:nvPr>
        </p:nvSpPr>
        <p:spPr>
          <a:noFill/>
          <a:ln/>
        </p:spPr>
        <p:txBody>
          <a:bodyPr/>
          <a:lstStyle/>
          <a:p>
            <a:pPr eaLnBrk="1" hangingPunct="1"/>
            <a:r>
              <a:rPr lang="en-GB"/>
              <a:t>Both are the same, but because the lower image is wider overall the brain decides that the line is longer</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a:noFill/>
        </p:spPr>
        <p:txBody>
          <a:bodyPr/>
          <a:lstStyle/>
          <a:p>
            <a:r>
              <a:rPr lang="en-GB"/>
              <a:t>HCI0183 Human-Computer Interaction</a:t>
            </a:r>
          </a:p>
        </p:txBody>
      </p:sp>
      <p:sp>
        <p:nvSpPr>
          <p:cNvPr id="73731" name="Rectangle 6"/>
          <p:cNvSpPr>
            <a:spLocks noGrp="1" noChangeArrowheads="1"/>
          </p:cNvSpPr>
          <p:nvPr>
            <p:ph type="ftr" sz="quarter" idx="4"/>
          </p:nvPr>
        </p:nvSpPr>
        <p:spPr>
          <a:noFill/>
        </p:spPr>
        <p:txBody>
          <a:bodyPr/>
          <a:lstStyle/>
          <a:p>
            <a:r>
              <a:rPr lang="en-GB"/>
              <a:t>Dr Nik Whitehead</a:t>
            </a:r>
          </a:p>
        </p:txBody>
      </p:sp>
      <p:sp>
        <p:nvSpPr>
          <p:cNvPr id="73732" name="Rectangle 7"/>
          <p:cNvSpPr>
            <a:spLocks noGrp="1" noChangeArrowheads="1"/>
          </p:cNvSpPr>
          <p:nvPr>
            <p:ph type="sldNum" sz="quarter" idx="5"/>
          </p:nvPr>
        </p:nvSpPr>
        <p:spPr>
          <a:noFill/>
        </p:spPr>
        <p:txBody>
          <a:bodyPr/>
          <a:lstStyle/>
          <a:p>
            <a:fld id="{500DFFD9-A260-40F0-BE3C-5C50F63429C4}" type="slidenum">
              <a:rPr lang="en-GB" smtClean="0"/>
              <a:pPr/>
              <a:t>26</a:t>
            </a:fld>
            <a:endParaRPr lang="en-GB"/>
          </a:p>
        </p:txBody>
      </p:sp>
      <p:sp>
        <p:nvSpPr>
          <p:cNvPr id="73733" name="Rectangle 2"/>
          <p:cNvSpPr>
            <a:spLocks noGrp="1" noRot="1" noChangeAspect="1" noChangeArrowheads="1" noTextEdit="1"/>
          </p:cNvSpPr>
          <p:nvPr>
            <p:ph type="sldImg"/>
          </p:nvPr>
        </p:nvSpPr>
        <p:spPr>
          <a:ln/>
        </p:spPr>
      </p:sp>
      <p:sp>
        <p:nvSpPr>
          <p:cNvPr id="73734" name="Rectangle 3"/>
          <p:cNvSpPr>
            <a:spLocks noGrp="1" noChangeArrowheads="1"/>
          </p:cNvSpPr>
          <p:nvPr>
            <p:ph type="body" idx="1"/>
          </p:nvPr>
        </p:nvSpPr>
        <p:spPr>
          <a:noFill/>
          <a:ln/>
        </p:spPr>
        <p:txBody>
          <a:bodyPr/>
          <a:lstStyle/>
          <a:p>
            <a:pPr eaLnBrk="1" hangingPunct="1"/>
            <a:r>
              <a:rPr lang="en-GB"/>
              <a:t>Both are the same size, but because we think the ladder is being viewed in perspective, the further block must be larger than the nearer one.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a:noFill/>
        </p:spPr>
        <p:txBody>
          <a:bodyPr/>
          <a:lstStyle/>
          <a:p>
            <a:r>
              <a:rPr lang="en-GB"/>
              <a:t>HCI0183 Human-Computer Interaction</a:t>
            </a:r>
          </a:p>
        </p:txBody>
      </p:sp>
      <p:sp>
        <p:nvSpPr>
          <p:cNvPr id="74755" name="Rectangle 6"/>
          <p:cNvSpPr>
            <a:spLocks noGrp="1" noChangeArrowheads="1"/>
          </p:cNvSpPr>
          <p:nvPr>
            <p:ph type="ftr" sz="quarter" idx="4"/>
          </p:nvPr>
        </p:nvSpPr>
        <p:spPr>
          <a:noFill/>
        </p:spPr>
        <p:txBody>
          <a:bodyPr/>
          <a:lstStyle/>
          <a:p>
            <a:r>
              <a:rPr lang="en-GB"/>
              <a:t>Dr Nik Whitehead</a:t>
            </a:r>
          </a:p>
        </p:txBody>
      </p:sp>
      <p:sp>
        <p:nvSpPr>
          <p:cNvPr id="74756" name="Rectangle 7"/>
          <p:cNvSpPr>
            <a:spLocks noGrp="1" noChangeArrowheads="1"/>
          </p:cNvSpPr>
          <p:nvPr>
            <p:ph type="sldNum" sz="quarter" idx="5"/>
          </p:nvPr>
        </p:nvSpPr>
        <p:spPr>
          <a:noFill/>
        </p:spPr>
        <p:txBody>
          <a:bodyPr/>
          <a:lstStyle/>
          <a:p>
            <a:fld id="{DB631BF0-1285-460C-9138-999202B993B6}" type="slidenum">
              <a:rPr lang="en-GB" smtClean="0"/>
              <a:pPr/>
              <a:t>27</a:t>
            </a:fld>
            <a:endParaRPr lang="en-GB"/>
          </a:p>
        </p:txBody>
      </p:sp>
      <p:sp>
        <p:nvSpPr>
          <p:cNvPr id="74757" name="Rectangle 2"/>
          <p:cNvSpPr>
            <a:spLocks noGrp="1" noRot="1" noChangeAspect="1" noChangeArrowheads="1" noTextEdit="1"/>
          </p:cNvSpPr>
          <p:nvPr>
            <p:ph type="sldImg"/>
          </p:nvPr>
        </p:nvSpPr>
        <p:spPr>
          <a:ln/>
        </p:spPr>
      </p:sp>
      <p:sp>
        <p:nvSpPr>
          <p:cNvPr id="7475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hdr" sz="quarter"/>
          </p:nvPr>
        </p:nvSpPr>
        <p:spPr>
          <a:noFill/>
        </p:spPr>
        <p:txBody>
          <a:bodyPr/>
          <a:lstStyle/>
          <a:p>
            <a:r>
              <a:rPr lang="en-GB"/>
              <a:t>HCI0183 Human-Computer Interaction</a:t>
            </a:r>
          </a:p>
        </p:txBody>
      </p:sp>
      <p:sp>
        <p:nvSpPr>
          <p:cNvPr id="75779" name="Rectangle 6"/>
          <p:cNvSpPr>
            <a:spLocks noGrp="1" noChangeArrowheads="1"/>
          </p:cNvSpPr>
          <p:nvPr>
            <p:ph type="ftr" sz="quarter" idx="4"/>
          </p:nvPr>
        </p:nvSpPr>
        <p:spPr>
          <a:noFill/>
        </p:spPr>
        <p:txBody>
          <a:bodyPr/>
          <a:lstStyle/>
          <a:p>
            <a:r>
              <a:rPr lang="en-GB"/>
              <a:t>Dr Nik Whitehead</a:t>
            </a:r>
          </a:p>
        </p:txBody>
      </p:sp>
      <p:sp>
        <p:nvSpPr>
          <p:cNvPr id="75780" name="Rectangle 7"/>
          <p:cNvSpPr>
            <a:spLocks noGrp="1" noChangeArrowheads="1"/>
          </p:cNvSpPr>
          <p:nvPr>
            <p:ph type="sldNum" sz="quarter" idx="5"/>
          </p:nvPr>
        </p:nvSpPr>
        <p:spPr>
          <a:noFill/>
        </p:spPr>
        <p:txBody>
          <a:bodyPr/>
          <a:lstStyle/>
          <a:p>
            <a:fld id="{8D9C8318-5A57-487D-B48D-00B06B271DB9}" type="slidenum">
              <a:rPr lang="en-GB" smtClean="0"/>
              <a:pPr/>
              <a:t>28</a:t>
            </a:fld>
            <a:endParaRPr lang="en-GB"/>
          </a:p>
        </p:txBody>
      </p:sp>
      <p:sp>
        <p:nvSpPr>
          <p:cNvPr id="75781" name="Rectangle 2"/>
          <p:cNvSpPr>
            <a:spLocks noGrp="1" noRot="1" noChangeAspect="1" noChangeArrowheads="1" noTextEdit="1"/>
          </p:cNvSpPr>
          <p:nvPr>
            <p:ph type="sldImg"/>
          </p:nvPr>
        </p:nvSpPr>
        <p:spPr>
          <a:ln/>
        </p:spPr>
      </p:sp>
      <p:sp>
        <p:nvSpPr>
          <p:cNvPr id="75782" name="Rectangle 3"/>
          <p:cNvSpPr>
            <a:spLocks noGrp="1" noChangeArrowheads="1"/>
          </p:cNvSpPr>
          <p:nvPr>
            <p:ph type="body" idx="1"/>
          </p:nvPr>
        </p:nvSpPr>
        <p:spPr>
          <a:noFill/>
          <a:ln/>
        </p:spPr>
        <p:txBody>
          <a:bodyPr/>
          <a:lstStyle/>
          <a:p>
            <a:pPr eaLnBrk="1" hangingPunct="1"/>
            <a:r>
              <a:rPr lang="en-GB"/>
              <a:t>Lots of research has been carried out on reading using eyetracking devices. Adult read at 250 words per minute so there isn’t enough time to scan letter by letter. Instead, the shape of the word is recognised so anything that changes the shape (INCLUDING WRITING IN CAPITALS!) slows down the reading process.</a:t>
            </a:r>
          </a:p>
          <a:p>
            <a:pPr eaLnBrk="1" hangingPunct="1"/>
            <a:r>
              <a:rPr lang="en-GB"/>
              <a:t>High contrast text is easier to read than low contrast text. Dark letters on a bright background (positive contrast) is best if there is no flicker, otherwise use bright letters on a dark background (negative contrast).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hdr" sz="quarter"/>
          </p:nvPr>
        </p:nvSpPr>
        <p:spPr>
          <a:noFill/>
        </p:spPr>
        <p:txBody>
          <a:bodyPr/>
          <a:lstStyle/>
          <a:p>
            <a:r>
              <a:rPr lang="en-GB"/>
              <a:t>HCI0183 Human-Computer Interaction</a:t>
            </a:r>
          </a:p>
        </p:txBody>
      </p:sp>
      <p:sp>
        <p:nvSpPr>
          <p:cNvPr id="76803" name="Rectangle 6"/>
          <p:cNvSpPr>
            <a:spLocks noGrp="1" noChangeArrowheads="1"/>
          </p:cNvSpPr>
          <p:nvPr>
            <p:ph type="ftr" sz="quarter" idx="4"/>
          </p:nvPr>
        </p:nvSpPr>
        <p:spPr>
          <a:noFill/>
        </p:spPr>
        <p:txBody>
          <a:bodyPr/>
          <a:lstStyle/>
          <a:p>
            <a:r>
              <a:rPr lang="en-GB"/>
              <a:t>Dr Nik Whitehead</a:t>
            </a:r>
          </a:p>
        </p:txBody>
      </p:sp>
      <p:sp>
        <p:nvSpPr>
          <p:cNvPr id="76804" name="Rectangle 7"/>
          <p:cNvSpPr>
            <a:spLocks noGrp="1" noChangeArrowheads="1"/>
          </p:cNvSpPr>
          <p:nvPr>
            <p:ph type="sldNum" sz="quarter" idx="5"/>
          </p:nvPr>
        </p:nvSpPr>
        <p:spPr>
          <a:noFill/>
        </p:spPr>
        <p:txBody>
          <a:bodyPr/>
          <a:lstStyle/>
          <a:p>
            <a:fld id="{22B02A28-3178-4CBF-83F0-D46A79FBE41E}" type="slidenum">
              <a:rPr lang="en-GB" smtClean="0"/>
              <a:pPr/>
              <a:t>29</a:t>
            </a:fld>
            <a:endParaRPr lang="en-GB"/>
          </a:p>
        </p:txBody>
      </p:sp>
      <p:sp>
        <p:nvSpPr>
          <p:cNvPr id="76805" name="Rectangle 2"/>
          <p:cNvSpPr>
            <a:spLocks noGrp="1" noRot="1" noChangeAspect="1" noChangeArrowheads="1" noTextEdit="1"/>
          </p:cNvSpPr>
          <p:nvPr>
            <p:ph type="sldImg"/>
          </p:nvPr>
        </p:nvSpPr>
        <p:spPr>
          <a:ln/>
        </p:spPr>
      </p:sp>
      <p:sp>
        <p:nvSpPr>
          <p:cNvPr id="76806" name="Rectangle 3"/>
          <p:cNvSpPr>
            <a:spLocks noGrp="1" noChangeArrowheads="1"/>
          </p:cNvSpPr>
          <p:nvPr>
            <p:ph type="body" idx="1"/>
          </p:nvPr>
        </p:nvSpPr>
        <p:spPr>
          <a:noFill/>
          <a:ln/>
        </p:spPr>
        <p:txBody>
          <a:bodyPr/>
          <a:lstStyle/>
          <a:p>
            <a:pPr eaLnBrk="1" hangingPunct="1"/>
            <a:r>
              <a:rPr lang="en-GB"/>
              <a:t>Close your eyes. What can you hear? You can not only hear a lot of noises, you can identify them and can also tell where the sounds are coming from.</a:t>
            </a:r>
          </a:p>
          <a:p>
            <a:pPr eaLnBrk="1" hangingPunct="1"/>
            <a:r>
              <a:rPr lang="en-GB"/>
              <a:t>The timbre of a sound can be determined by 4 different features: Attack, Decay, Sustain and Reverberation</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a:noFill/>
        </p:spPr>
        <p:txBody>
          <a:bodyPr/>
          <a:lstStyle/>
          <a:p>
            <a:r>
              <a:rPr lang="en-GB"/>
              <a:t>HCI0183 Human-Computer Interaction</a:t>
            </a:r>
          </a:p>
        </p:txBody>
      </p:sp>
      <p:sp>
        <p:nvSpPr>
          <p:cNvPr id="77827" name="Rectangle 6"/>
          <p:cNvSpPr>
            <a:spLocks noGrp="1" noChangeArrowheads="1"/>
          </p:cNvSpPr>
          <p:nvPr>
            <p:ph type="ftr" sz="quarter" idx="4"/>
          </p:nvPr>
        </p:nvSpPr>
        <p:spPr>
          <a:noFill/>
        </p:spPr>
        <p:txBody>
          <a:bodyPr/>
          <a:lstStyle/>
          <a:p>
            <a:r>
              <a:rPr lang="en-GB"/>
              <a:t>Dr Nik Whitehead</a:t>
            </a:r>
          </a:p>
        </p:txBody>
      </p:sp>
      <p:sp>
        <p:nvSpPr>
          <p:cNvPr id="77828" name="Rectangle 7"/>
          <p:cNvSpPr>
            <a:spLocks noGrp="1" noChangeArrowheads="1"/>
          </p:cNvSpPr>
          <p:nvPr>
            <p:ph type="sldNum" sz="quarter" idx="5"/>
          </p:nvPr>
        </p:nvSpPr>
        <p:spPr>
          <a:noFill/>
        </p:spPr>
        <p:txBody>
          <a:bodyPr/>
          <a:lstStyle/>
          <a:p>
            <a:fld id="{A109C9E0-48C5-4FED-AC9D-08D8B8E35586}" type="slidenum">
              <a:rPr lang="en-GB" smtClean="0"/>
              <a:pPr/>
              <a:t>30</a:t>
            </a:fld>
            <a:endParaRPr lang="en-GB"/>
          </a:p>
        </p:txBody>
      </p:sp>
      <p:sp>
        <p:nvSpPr>
          <p:cNvPr id="77829" name="Rectangle 2"/>
          <p:cNvSpPr>
            <a:spLocks noGrp="1" noRot="1" noChangeAspect="1" noChangeArrowheads="1" noTextEdit="1"/>
          </p:cNvSpPr>
          <p:nvPr>
            <p:ph type="sldImg"/>
          </p:nvPr>
        </p:nvSpPr>
        <p:spPr>
          <a:ln/>
        </p:spPr>
      </p:sp>
      <p:sp>
        <p:nvSpPr>
          <p:cNvPr id="77830" name="Rectangle 3"/>
          <p:cNvSpPr>
            <a:spLocks noGrp="1" noChangeArrowheads="1"/>
          </p:cNvSpPr>
          <p:nvPr>
            <p:ph type="body" idx="1"/>
          </p:nvPr>
        </p:nvSpPr>
        <p:spPr>
          <a:noFill/>
          <a:ln/>
        </p:spPr>
        <p:txBody>
          <a:bodyPr/>
          <a:lstStyle/>
          <a:p>
            <a:pPr eaLnBrk="1" hangingPunct="1"/>
            <a:r>
              <a:rPr lang="en-GB"/>
              <a:t>The ear is composed of three section, the outer, middle and inner. The outer consists of the pinna and the ear canal, which focus sound down towards the ear drum. Vibrations of the eardrum are then passed through the middle ear via the malleus (hammer), incus (anvil) and stapes (stirrup) bones. The movement of the stapes causes pressure waves to be set up in the fluid of the cochlea which are detected by hairs and the signals sent to the brain along the auditory nerve.</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hdr" sz="quarter"/>
          </p:nvPr>
        </p:nvSpPr>
        <p:spPr>
          <a:noFill/>
        </p:spPr>
        <p:txBody>
          <a:bodyPr/>
          <a:lstStyle/>
          <a:p>
            <a:r>
              <a:rPr lang="en-GB"/>
              <a:t>HCI0183 Human-Computer Interaction</a:t>
            </a:r>
          </a:p>
        </p:txBody>
      </p:sp>
      <p:sp>
        <p:nvSpPr>
          <p:cNvPr id="78851" name="Rectangle 6"/>
          <p:cNvSpPr>
            <a:spLocks noGrp="1" noChangeArrowheads="1"/>
          </p:cNvSpPr>
          <p:nvPr>
            <p:ph type="ftr" sz="quarter" idx="4"/>
          </p:nvPr>
        </p:nvSpPr>
        <p:spPr>
          <a:noFill/>
        </p:spPr>
        <p:txBody>
          <a:bodyPr/>
          <a:lstStyle/>
          <a:p>
            <a:r>
              <a:rPr lang="en-GB"/>
              <a:t>Dr Nik Whitehead</a:t>
            </a:r>
          </a:p>
        </p:txBody>
      </p:sp>
      <p:sp>
        <p:nvSpPr>
          <p:cNvPr id="78852" name="Rectangle 7"/>
          <p:cNvSpPr>
            <a:spLocks noGrp="1" noChangeArrowheads="1"/>
          </p:cNvSpPr>
          <p:nvPr>
            <p:ph type="sldNum" sz="quarter" idx="5"/>
          </p:nvPr>
        </p:nvSpPr>
        <p:spPr>
          <a:noFill/>
        </p:spPr>
        <p:txBody>
          <a:bodyPr/>
          <a:lstStyle/>
          <a:p>
            <a:fld id="{ADA2F130-8FE1-43F1-8590-7233A98F3D55}" type="slidenum">
              <a:rPr lang="en-GB" smtClean="0"/>
              <a:pPr/>
              <a:t>31</a:t>
            </a:fld>
            <a:endParaRPr lang="en-GB"/>
          </a:p>
        </p:txBody>
      </p:sp>
      <p:sp>
        <p:nvSpPr>
          <p:cNvPr id="78853" name="Rectangle 2"/>
          <p:cNvSpPr>
            <a:spLocks noGrp="1" noRot="1" noChangeAspect="1" noChangeArrowheads="1" noTextEdit="1"/>
          </p:cNvSpPr>
          <p:nvPr>
            <p:ph type="sldImg"/>
          </p:nvPr>
        </p:nvSpPr>
        <p:spPr>
          <a:ln/>
        </p:spPr>
      </p:sp>
      <p:sp>
        <p:nvSpPr>
          <p:cNvPr id="78854" name="Rectangle 3"/>
          <p:cNvSpPr>
            <a:spLocks noGrp="1" noChangeArrowheads="1"/>
          </p:cNvSpPr>
          <p:nvPr>
            <p:ph type="body" idx="1"/>
          </p:nvPr>
        </p:nvSpPr>
        <p:spPr>
          <a:noFill/>
          <a:ln/>
        </p:spPr>
        <p:txBody>
          <a:bodyPr/>
          <a:lstStyle/>
          <a:p>
            <a:pPr eaLnBrk="1" hangingPunct="1"/>
            <a:r>
              <a:rPr lang="en-GB"/>
              <a:t>Whereas light is a transverse electromagnetic wave form with the colour depending on the wavelength, sound is caused by longitudinal pressure waves.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hdr" sz="quarter"/>
          </p:nvPr>
        </p:nvSpPr>
        <p:spPr>
          <a:noFill/>
        </p:spPr>
        <p:txBody>
          <a:bodyPr/>
          <a:lstStyle/>
          <a:p>
            <a:r>
              <a:rPr lang="en-GB"/>
              <a:t>HCI0183 Human-Computer Interaction</a:t>
            </a:r>
          </a:p>
        </p:txBody>
      </p:sp>
      <p:sp>
        <p:nvSpPr>
          <p:cNvPr id="79875" name="Rectangle 6"/>
          <p:cNvSpPr>
            <a:spLocks noGrp="1" noChangeArrowheads="1"/>
          </p:cNvSpPr>
          <p:nvPr>
            <p:ph type="ftr" sz="quarter" idx="4"/>
          </p:nvPr>
        </p:nvSpPr>
        <p:spPr>
          <a:noFill/>
        </p:spPr>
        <p:txBody>
          <a:bodyPr/>
          <a:lstStyle/>
          <a:p>
            <a:r>
              <a:rPr lang="en-GB"/>
              <a:t>Dr Nik Whitehead</a:t>
            </a:r>
          </a:p>
        </p:txBody>
      </p:sp>
      <p:sp>
        <p:nvSpPr>
          <p:cNvPr id="79876" name="Rectangle 7"/>
          <p:cNvSpPr>
            <a:spLocks noGrp="1" noChangeArrowheads="1"/>
          </p:cNvSpPr>
          <p:nvPr>
            <p:ph type="sldNum" sz="quarter" idx="5"/>
          </p:nvPr>
        </p:nvSpPr>
        <p:spPr>
          <a:noFill/>
        </p:spPr>
        <p:txBody>
          <a:bodyPr/>
          <a:lstStyle/>
          <a:p>
            <a:fld id="{3F2A70DA-E3B7-41FE-9B75-2E62F17F16C7}" type="slidenum">
              <a:rPr lang="en-GB" smtClean="0"/>
              <a:pPr/>
              <a:t>32</a:t>
            </a:fld>
            <a:endParaRPr lang="en-GB"/>
          </a:p>
        </p:txBody>
      </p:sp>
      <p:sp>
        <p:nvSpPr>
          <p:cNvPr id="79877" name="Rectangle 2"/>
          <p:cNvSpPr>
            <a:spLocks noGrp="1" noRot="1" noChangeAspect="1" noChangeArrowheads="1" noTextEdit="1"/>
          </p:cNvSpPr>
          <p:nvPr>
            <p:ph type="sldImg"/>
          </p:nvPr>
        </p:nvSpPr>
        <p:spPr>
          <a:ln/>
        </p:spPr>
      </p:sp>
      <p:sp>
        <p:nvSpPr>
          <p:cNvPr id="7987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hdr" sz="quarter"/>
          </p:nvPr>
        </p:nvSpPr>
        <p:spPr>
          <a:noFill/>
        </p:spPr>
        <p:txBody>
          <a:bodyPr/>
          <a:lstStyle/>
          <a:p>
            <a:r>
              <a:rPr lang="en-GB"/>
              <a:t>HCI0183 Human-Computer Interaction</a:t>
            </a:r>
          </a:p>
        </p:txBody>
      </p:sp>
      <p:sp>
        <p:nvSpPr>
          <p:cNvPr id="80899" name="Rectangle 6"/>
          <p:cNvSpPr>
            <a:spLocks noGrp="1" noChangeArrowheads="1"/>
          </p:cNvSpPr>
          <p:nvPr>
            <p:ph type="ftr" sz="quarter" idx="4"/>
          </p:nvPr>
        </p:nvSpPr>
        <p:spPr>
          <a:noFill/>
        </p:spPr>
        <p:txBody>
          <a:bodyPr/>
          <a:lstStyle/>
          <a:p>
            <a:r>
              <a:rPr lang="en-GB"/>
              <a:t>Dr Nik Whitehead</a:t>
            </a:r>
          </a:p>
        </p:txBody>
      </p:sp>
      <p:sp>
        <p:nvSpPr>
          <p:cNvPr id="80900" name="Rectangle 7"/>
          <p:cNvSpPr>
            <a:spLocks noGrp="1" noChangeArrowheads="1"/>
          </p:cNvSpPr>
          <p:nvPr>
            <p:ph type="sldNum" sz="quarter" idx="5"/>
          </p:nvPr>
        </p:nvSpPr>
        <p:spPr>
          <a:noFill/>
        </p:spPr>
        <p:txBody>
          <a:bodyPr/>
          <a:lstStyle/>
          <a:p>
            <a:fld id="{4EC72C6E-3BB3-4A1D-BFBE-E021EC52B3F1}" type="slidenum">
              <a:rPr lang="en-GB" smtClean="0"/>
              <a:pPr/>
              <a:t>33</a:t>
            </a:fld>
            <a:endParaRPr lang="en-GB"/>
          </a:p>
        </p:txBody>
      </p:sp>
      <p:sp>
        <p:nvSpPr>
          <p:cNvPr id="80901" name="Rectangle 2"/>
          <p:cNvSpPr>
            <a:spLocks noGrp="1" noRot="1" noChangeAspect="1" noChangeArrowheads="1" noTextEdit="1"/>
          </p:cNvSpPr>
          <p:nvPr>
            <p:ph type="sldImg"/>
          </p:nvPr>
        </p:nvSpPr>
        <p:spPr>
          <a:ln/>
        </p:spPr>
      </p:sp>
      <p:sp>
        <p:nvSpPr>
          <p:cNvPr id="80902" name="Rectangle 3"/>
          <p:cNvSpPr>
            <a:spLocks noGrp="1" noChangeArrowheads="1"/>
          </p:cNvSpPr>
          <p:nvPr>
            <p:ph type="body" idx="1"/>
          </p:nvPr>
        </p:nvSpPr>
        <p:spPr>
          <a:noFill/>
          <a:ln/>
        </p:spPr>
        <p:txBody>
          <a:bodyPr/>
          <a:lstStyle/>
          <a:p>
            <a:pPr eaLnBrk="1" hangingPunct="1"/>
            <a:r>
              <a:rPr lang="en-GB"/>
              <a:t>The cocktail party effect shows how efficient the brain is at filtering information. In a room with many conversations going on you can focus entirely on your own local conversation yet still hear your name being mentioned somewhere across the room.</a:t>
            </a:r>
          </a:p>
          <a:p>
            <a:pPr eaLnBrk="1" hangingPunct="1"/>
            <a:r>
              <a:rPr lang="en-GB"/>
              <a:t>Most hearing problems are due to the hairs of the cochlea stiffening with age or being destroyed. Higher frequencies are generally lost first in aging. Loss due to damage can occur anywhere in the range and is often due to damage from loud noises, e.g. pneumatic drills, engines, guitar amplifiers, drumkits, nightclubs…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GB"/>
              <a:t>HCI0183 Human-Computer Interaction</a:t>
            </a:r>
          </a:p>
        </p:txBody>
      </p:sp>
      <p:sp>
        <p:nvSpPr>
          <p:cNvPr id="81923" name="Rectangle 6"/>
          <p:cNvSpPr>
            <a:spLocks noGrp="1" noChangeArrowheads="1"/>
          </p:cNvSpPr>
          <p:nvPr>
            <p:ph type="ftr" sz="quarter" idx="4"/>
          </p:nvPr>
        </p:nvSpPr>
        <p:spPr>
          <a:noFill/>
        </p:spPr>
        <p:txBody>
          <a:bodyPr/>
          <a:lstStyle/>
          <a:p>
            <a:r>
              <a:rPr lang="en-GB"/>
              <a:t>Dr Nik Whitehead</a:t>
            </a:r>
          </a:p>
        </p:txBody>
      </p:sp>
      <p:sp>
        <p:nvSpPr>
          <p:cNvPr id="81924" name="Rectangle 7"/>
          <p:cNvSpPr>
            <a:spLocks noGrp="1" noChangeArrowheads="1"/>
          </p:cNvSpPr>
          <p:nvPr>
            <p:ph type="sldNum" sz="quarter" idx="5"/>
          </p:nvPr>
        </p:nvSpPr>
        <p:spPr>
          <a:noFill/>
        </p:spPr>
        <p:txBody>
          <a:bodyPr/>
          <a:lstStyle/>
          <a:p>
            <a:fld id="{8746BB05-EA47-479A-8D16-AFC082DC9EBA}" type="slidenum">
              <a:rPr lang="en-GB" smtClean="0"/>
              <a:pPr/>
              <a:t>34</a:t>
            </a:fld>
            <a:endParaRPr lang="en-GB"/>
          </a:p>
        </p:txBody>
      </p:sp>
      <p:sp>
        <p:nvSpPr>
          <p:cNvPr id="81925" name="Rectangle 2"/>
          <p:cNvSpPr>
            <a:spLocks noGrp="1" noRot="1" noChangeAspect="1" noChangeArrowheads="1" noTextEdit="1"/>
          </p:cNvSpPr>
          <p:nvPr>
            <p:ph type="sldImg"/>
          </p:nvPr>
        </p:nvSpPr>
        <p:spPr>
          <a:ln/>
        </p:spPr>
      </p:sp>
      <p:sp>
        <p:nvSpPr>
          <p:cNvPr id="81926" name="Rectangle 3"/>
          <p:cNvSpPr>
            <a:spLocks noGrp="1" noChangeArrowheads="1"/>
          </p:cNvSpPr>
          <p:nvPr>
            <p:ph type="body" idx="1"/>
          </p:nvPr>
        </p:nvSpPr>
        <p:spPr>
          <a:noFill/>
          <a:ln/>
        </p:spPr>
        <p:txBody>
          <a:bodyPr/>
          <a:lstStyle/>
          <a:p>
            <a:pPr eaLnBrk="1" hangingPunct="1"/>
            <a:r>
              <a:rPr lang="en-GB"/>
              <a:t>Kinaesthesia is also the part of haptic perception that allows touch typists to type without looking at the keyboard - they ‘know’ where there fingers are.</a:t>
            </a:r>
          </a:p>
          <a:p>
            <a:pPr eaLnBrk="1" hangingPunct="1"/>
            <a:r>
              <a:rPr lang="en-GB"/>
              <a:t>To show the variation in sensitivity try the two point test. Take two pencils and hold them about 12mm apart. press them to you fingers and to other parts of your arm. Your fingertips will be able to feel two points, whereas your arm will only feel one.</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hdr" sz="quarter"/>
          </p:nvPr>
        </p:nvSpPr>
        <p:spPr>
          <a:noFill/>
        </p:spPr>
        <p:txBody>
          <a:bodyPr/>
          <a:lstStyle/>
          <a:p>
            <a:r>
              <a:rPr lang="en-GB"/>
              <a:t>HCI0183 Human-Computer Interaction</a:t>
            </a:r>
          </a:p>
        </p:txBody>
      </p:sp>
      <p:sp>
        <p:nvSpPr>
          <p:cNvPr id="82947" name="Rectangle 6"/>
          <p:cNvSpPr>
            <a:spLocks noGrp="1" noChangeArrowheads="1"/>
          </p:cNvSpPr>
          <p:nvPr>
            <p:ph type="ftr" sz="quarter" idx="4"/>
          </p:nvPr>
        </p:nvSpPr>
        <p:spPr>
          <a:noFill/>
        </p:spPr>
        <p:txBody>
          <a:bodyPr/>
          <a:lstStyle/>
          <a:p>
            <a:r>
              <a:rPr lang="en-GB"/>
              <a:t>Dr Nik Whitehead</a:t>
            </a:r>
          </a:p>
        </p:txBody>
      </p:sp>
      <p:sp>
        <p:nvSpPr>
          <p:cNvPr id="82948" name="Rectangle 7"/>
          <p:cNvSpPr>
            <a:spLocks noGrp="1" noChangeArrowheads="1"/>
          </p:cNvSpPr>
          <p:nvPr>
            <p:ph type="sldNum" sz="quarter" idx="5"/>
          </p:nvPr>
        </p:nvSpPr>
        <p:spPr>
          <a:noFill/>
        </p:spPr>
        <p:txBody>
          <a:bodyPr/>
          <a:lstStyle/>
          <a:p>
            <a:fld id="{349355D7-8487-4841-90FB-1006A5509561}" type="slidenum">
              <a:rPr lang="en-GB" smtClean="0"/>
              <a:pPr/>
              <a:t>35</a:t>
            </a:fld>
            <a:endParaRPr lang="en-GB"/>
          </a:p>
        </p:txBody>
      </p:sp>
      <p:sp>
        <p:nvSpPr>
          <p:cNvPr id="82949" name="Rectangle 2"/>
          <p:cNvSpPr>
            <a:spLocks noGrp="1" noRot="1" noChangeAspect="1" noChangeArrowheads="1" noTextEdit="1"/>
          </p:cNvSpPr>
          <p:nvPr>
            <p:ph type="sldImg"/>
          </p:nvPr>
        </p:nvSpPr>
        <p:spPr>
          <a:ln/>
        </p:spPr>
      </p:sp>
      <p:sp>
        <p:nvSpPr>
          <p:cNvPr id="82950" name="Rectangle 3"/>
          <p:cNvSpPr>
            <a:spLocks noGrp="1" noChangeArrowheads="1"/>
          </p:cNvSpPr>
          <p:nvPr>
            <p:ph type="body" idx="1"/>
          </p:nvPr>
        </p:nvSpPr>
        <p:spPr>
          <a:noFill/>
          <a:ln/>
        </p:spPr>
        <p:txBody>
          <a:bodyPr/>
          <a:lstStyle/>
          <a:p>
            <a:pPr eaLnBrk="1" hangingPunct="1"/>
            <a:r>
              <a:rPr lang="en-GB"/>
              <a:t>Kinaesthesia is also the part of haptic perception that allows touch typists to type without looking at the keyboard - they ‘know’ where there fingers are.</a:t>
            </a:r>
          </a:p>
          <a:p>
            <a:pPr eaLnBrk="1" hangingPunct="1"/>
            <a:r>
              <a:rPr lang="en-GB"/>
              <a:t>To show the variation in sensitivity try the two point test. Take two pencils and hold them about 12mm apart. press them to you fingers and to other parts of your arm. Your fingertips will be able to feel two points, whereas your arm will only feel one.</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hdr" sz="quarter"/>
          </p:nvPr>
        </p:nvSpPr>
        <p:spPr>
          <a:noFill/>
        </p:spPr>
        <p:txBody>
          <a:bodyPr/>
          <a:lstStyle/>
          <a:p>
            <a:r>
              <a:rPr lang="en-GB"/>
              <a:t>HCI0183 Human-Computer Interaction</a:t>
            </a:r>
          </a:p>
        </p:txBody>
      </p:sp>
      <p:sp>
        <p:nvSpPr>
          <p:cNvPr id="83971" name="Rectangle 6"/>
          <p:cNvSpPr>
            <a:spLocks noGrp="1" noChangeArrowheads="1"/>
          </p:cNvSpPr>
          <p:nvPr>
            <p:ph type="ftr" sz="quarter" idx="4"/>
          </p:nvPr>
        </p:nvSpPr>
        <p:spPr>
          <a:noFill/>
        </p:spPr>
        <p:txBody>
          <a:bodyPr/>
          <a:lstStyle/>
          <a:p>
            <a:r>
              <a:rPr lang="en-GB"/>
              <a:t>Dr Nik Whitehead</a:t>
            </a:r>
          </a:p>
        </p:txBody>
      </p:sp>
      <p:sp>
        <p:nvSpPr>
          <p:cNvPr id="83972" name="Rectangle 7"/>
          <p:cNvSpPr>
            <a:spLocks noGrp="1" noChangeArrowheads="1"/>
          </p:cNvSpPr>
          <p:nvPr>
            <p:ph type="sldNum" sz="quarter" idx="5"/>
          </p:nvPr>
        </p:nvSpPr>
        <p:spPr>
          <a:noFill/>
        </p:spPr>
        <p:txBody>
          <a:bodyPr/>
          <a:lstStyle/>
          <a:p>
            <a:fld id="{82A79EB0-4695-46C3-91F1-C216CD57A4C6}" type="slidenum">
              <a:rPr lang="en-GB" smtClean="0"/>
              <a:pPr/>
              <a:t>36</a:t>
            </a:fld>
            <a:endParaRPr lang="en-GB"/>
          </a:p>
        </p:txBody>
      </p:sp>
      <p:sp>
        <p:nvSpPr>
          <p:cNvPr id="83973" name="Rectangle 2"/>
          <p:cNvSpPr>
            <a:spLocks noGrp="1" noRot="1" noChangeAspect="1" noChangeArrowheads="1" noTextEdit="1"/>
          </p:cNvSpPr>
          <p:nvPr>
            <p:ph type="sldImg"/>
          </p:nvPr>
        </p:nvSpPr>
        <p:spPr>
          <a:ln/>
        </p:spPr>
      </p:sp>
      <p:sp>
        <p:nvSpPr>
          <p:cNvPr id="83974" name="Rectangle 3"/>
          <p:cNvSpPr>
            <a:spLocks noGrp="1" noChangeArrowheads="1"/>
          </p:cNvSpPr>
          <p:nvPr>
            <p:ph type="body" idx="1"/>
          </p:nvPr>
        </p:nvSpPr>
        <p:spPr>
          <a:noFill/>
          <a:ln/>
        </p:spPr>
        <p:txBody>
          <a:bodyPr/>
          <a:lstStyle/>
          <a:p>
            <a:pPr eaLnBrk="1" hangingPunct="1"/>
            <a:r>
              <a:rPr lang="en-GB"/>
              <a:t>If we want a high reaction speed to a stimulus we therefore want to provide a large target area to respond to that stimulus. It might be better to display menu items as a pie chart where frequently-used commands are given larger sections of pie. Alternatively we can rely on training an familiarity by putting the most commonly-needed commands at the top of the menu and assume that the user will rapidly learn where to aim the mouse.</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a:noFill/>
        </p:spPr>
        <p:txBody>
          <a:bodyPr/>
          <a:lstStyle/>
          <a:p>
            <a:r>
              <a:rPr lang="en-GB"/>
              <a:t>HCI0183 Human-Computer Interaction</a:t>
            </a:r>
          </a:p>
        </p:txBody>
      </p:sp>
      <p:sp>
        <p:nvSpPr>
          <p:cNvPr id="84995" name="Rectangle 6"/>
          <p:cNvSpPr>
            <a:spLocks noGrp="1" noChangeArrowheads="1"/>
          </p:cNvSpPr>
          <p:nvPr>
            <p:ph type="ftr" sz="quarter" idx="4"/>
          </p:nvPr>
        </p:nvSpPr>
        <p:spPr>
          <a:noFill/>
        </p:spPr>
        <p:txBody>
          <a:bodyPr/>
          <a:lstStyle/>
          <a:p>
            <a:r>
              <a:rPr lang="en-GB"/>
              <a:t>Dr Nik Whitehead</a:t>
            </a:r>
          </a:p>
        </p:txBody>
      </p:sp>
      <p:sp>
        <p:nvSpPr>
          <p:cNvPr id="84996" name="Rectangle 7"/>
          <p:cNvSpPr>
            <a:spLocks noGrp="1" noChangeArrowheads="1"/>
          </p:cNvSpPr>
          <p:nvPr>
            <p:ph type="sldNum" sz="quarter" idx="5"/>
          </p:nvPr>
        </p:nvSpPr>
        <p:spPr>
          <a:noFill/>
        </p:spPr>
        <p:txBody>
          <a:bodyPr/>
          <a:lstStyle/>
          <a:p>
            <a:fld id="{106E8A89-9108-4997-A89C-F6E963E41168}" type="slidenum">
              <a:rPr lang="en-GB" smtClean="0"/>
              <a:pPr/>
              <a:t>37</a:t>
            </a:fld>
            <a:endParaRPr lang="en-GB"/>
          </a:p>
        </p:txBody>
      </p:sp>
      <p:sp>
        <p:nvSpPr>
          <p:cNvPr id="84997" name="Rectangle 2"/>
          <p:cNvSpPr>
            <a:spLocks noGrp="1" noRot="1" noChangeAspect="1" noChangeArrowheads="1" noTextEdit="1"/>
          </p:cNvSpPr>
          <p:nvPr>
            <p:ph type="sldImg"/>
          </p:nvPr>
        </p:nvSpPr>
        <p:spPr>
          <a:ln/>
        </p:spPr>
      </p:sp>
      <p:sp>
        <p:nvSpPr>
          <p:cNvPr id="84998" name="Rectangle 3"/>
          <p:cNvSpPr>
            <a:spLocks noGrp="1" noChangeArrowheads="1"/>
          </p:cNvSpPr>
          <p:nvPr>
            <p:ph type="body" idx="1"/>
          </p:nvPr>
        </p:nvSpPr>
        <p:spPr>
          <a:noFill/>
          <a:ln/>
        </p:spPr>
        <p:txBody>
          <a:bodyPr/>
          <a:lstStyle/>
          <a:p>
            <a:pPr eaLnBrk="1" hangingPunct="1"/>
            <a:r>
              <a:rPr lang="en-GB"/>
              <a:t>If we want a high reaction speed to a stimulus we therefore want to provide a large target area to respond to that stimulus. It might be better to display menu items as a pie chart where frequently-used commands are given larger sections of pie. Alternatively we can rely on training an familiarity by putting the most commonly-needed commands at the top of the menu and assume that the user will rapidly learn where to aim the mouse.</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861031" y="3810001"/>
            <a:ext cx="4044971"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4" name="Rectangle 23"/>
          <p:cNvSpPr/>
          <p:nvPr/>
        </p:nvSpPr>
        <p:spPr>
          <a:xfrm flipV="1">
            <a:off x="5861051" y="3897010"/>
            <a:ext cx="404495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5" name="Rectangle 24"/>
          <p:cNvSpPr/>
          <p:nvPr/>
        </p:nvSpPr>
        <p:spPr>
          <a:xfrm flipV="1">
            <a:off x="5861051" y="4115167"/>
            <a:ext cx="404495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6" name="Rectangle 25"/>
          <p:cNvSpPr/>
          <p:nvPr/>
        </p:nvSpPr>
        <p:spPr>
          <a:xfrm flipV="1">
            <a:off x="5861050" y="4164403"/>
            <a:ext cx="212979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7" name="Rectangle 26"/>
          <p:cNvSpPr/>
          <p:nvPr/>
        </p:nvSpPr>
        <p:spPr>
          <a:xfrm flipV="1">
            <a:off x="5861050" y="4199572"/>
            <a:ext cx="212979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useBgFill="1">
        <p:nvSpPr>
          <p:cNvPr id="30" name="Rounded Rectangle 29"/>
          <p:cNvSpPr/>
          <p:nvPr/>
        </p:nvSpPr>
        <p:spPr bwMode="white">
          <a:xfrm>
            <a:off x="5861050" y="3962400"/>
            <a:ext cx="331851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useBgFill="1">
        <p:nvSpPr>
          <p:cNvPr id="31" name="Rounded Rectangle 30"/>
          <p:cNvSpPr/>
          <p:nvPr/>
        </p:nvSpPr>
        <p:spPr bwMode="white">
          <a:xfrm>
            <a:off x="7991216" y="4060983"/>
            <a:ext cx="173355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7" name="Rectangle 6"/>
          <p:cNvSpPr/>
          <p:nvPr/>
        </p:nvSpPr>
        <p:spPr>
          <a:xfrm>
            <a:off x="1" y="3649662"/>
            <a:ext cx="9906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10" name="Rectangle 9"/>
          <p:cNvSpPr/>
          <p:nvPr/>
        </p:nvSpPr>
        <p:spPr>
          <a:xfrm>
            <a:off x="1" y="3675528"/>
            <a:ext cx="9906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11" name="Rectangle 10"/>
          <p:cNvSpPr/>
          <p:nvPr/>
        </p:nvSpPr>
        <p:spPr>
          <a:xfrm flipV="1">
            <a:off x="6948555" y="3643090"/>
            <a:ext cx="2957446"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19" name="Rectangle 18"/>
          <p:cNvSpPr/>
          <p:nvPr/>
        </p:nvSpPr>
        <p:spPr>
          <a:xfrm>
            <a:off x="0" y="0"/>
            <a:ext cx="9906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8" name="Title 7"/>
          <p:cNvSpPr>
            <a:spLocks noGrp="1"/>
          </p:cNvSpPr>
          <p:nvPr>
            <p:ph type="ctrTitle"/>
          </p:nvPr>
        </p:nvSpPr>
        <p:spPr>
          <a:xfrm>
            <a:off x="495300" y="2401888"/>
            <a:ext cx="916305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95300" y="3899938"/>
            <a:ext cx="536575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264400" y="4206240"/>
            <a:ext cx="1040130" cy="457200"/>
          </a:xfrm>
          <a:prstGeom prst="rect">
            <a:avLst/>
          </a:prstGeom>
        </p:spPr>
        <p:txBody>
          <a:bodyPr/>
          <a:lstStyle/>
          <a:p>
            <a:endParaRPr lang="en-GB" altLang="en-US"/>
          </a:p>
        </p:txBody>
      </p:sp>
      <p:sp>
        <p:nvSpPr>
          <p:cNvPr id="17" name="Footer Placeholder 16"/>
          <p:cNvSpPr>
            <a:spLocks noGrp="1"/>
          </p:cNvSpPr>
          <p:nvPr>
            <p:ph type="ftr" sz="quarter" idx="11"/>
          </p:nvPr>
        </p:nvSpPr>
        <p:spPr>
          <a:xfrm>
            <a:off x="5861050" y="4205288"/>
            <a:ext cx="1403350" cy="457200"/>
          </a:xfrm>
          <a:prstGeom prst="rect">
            <a:avLst/>
          </a:prstGeom>
        </p:spPr>
        <p:txBody>
          <a:bodyPr/>
          <a:lstStyle/>
          <a:p>
            <a:endParaRPr lang="en-GB" altLang="en-US"/>
          </a:p>
        </p:txBody>
      </p:sp>
      <p:sp>
        <p:nvSpPr>
          <p:cNvPr id="29" name="Slide Number Placeholder 28"/>
          <p:cNvSpPr>
            <a:spLocks noGrp="1"/>
          </p:cNvSpPr>
          <p:nvPr>
            <p:ph type="sldNum" sz="quarter" idx="12"/>
          </p:nvPr>
        </p:nvSpPr>
        <p:spPr>
          <a:xfrm>
            <a:off x="9013429" y="1136"/>
            <a:ext cx="810021" cy="365760"/>
          </a:xfrm>
        </p:spPr>
        <p:txBody>
          <a:bodyPr/>
          <a:lstStyle>
            <a:lvl1pPr algn="r">
              <a:defRPr sz="1800">
                <a:solidFill>
                  <a:schemeClr val="bg1"/>
                </a:solidFill>
              </a:defRPr>
            </a:lvl1pPr>
          </a:lstStyle>
          <a:p>
            <a:fld id="{3C701DB3-510E-4D2C-A16D-6B5677A64150}" type="slidenum">
              <a:rPr lang="en-GB" altLang="en-US" smtClean="0"/>
              <a:pPr/>
              <a:t>‹#›</a:t>
            </a:fld>
            <a:endParaRPr lang="en-GB" altLang="en-US"/>
          </a:p>
        </p:txBody>
      </p:sp>
    </p:spTree>
    <p:extLst>
      <p:ext uri="{BB962C8B-B14F-4D97-AF65-F5344CB8AC3E}">
        <p14:creationId xmlns:p14="http://schemas.microsoft.com/office/powerpoint/2010/main" val="29127485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5300" y="445736"/>
            <a:ext cx="8915400" cy="534992"/>
          </a:xfrm>
        </p:spPr>
        <p:txBody>
          <a:bodyPr/>
          <a:lstStyle/>
          <a:p>
            <a:r>
              <a:rPr kumimoji="0" lang="en-US" dirty="0"/>
              <a:t>Click to edit Master title style</a:t>
            </a:r>
          </a:p>
        </p:txBody>
      </p:sp>
      <p:sp>
        <p:nvSpPr>
          <p:cNvPr id="3" name="Content Placeholder 2"/>
          <p:cNvSpPr>
            <a:spLocks noGrp="1"/>
          </p:cNvSpPr>
          <p:nvPr>
            <p:ph idx="1"/>
          </p:nvPr>
        </p:nvSpPr>
        <p:spPr>
          <a:xfrm>
            <a:off x="495300" y="1058432"/>
            <a:ext cx="8915400" cy="5322896"/>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12FD3577-F417-4526-92F5-1EAF10756361}" type="slidenum">
              <a:rPr lang="en-GB" altLang="en-US" smtClean="0"/>
              <a:pPr/>
              <a:t>‹#›</a:t>
            </a:fld>
            <a:endParaRPr lang="en-GB" altLang="en-US"/>
          </a:p>
        </p:txBody>
      </p:sp>
    </p:spTree>
    <p:extLst>
      <p:ext uri="{BB962C8B-B14F-4D97-AF65-F5344CB8AC3E}">
        <p14:creationId xmlns:p14="http://schemas.microsoft.com/office/powerpoint/2010/main" val="1838741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1981201"/>
            <a:ext cx="84201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82506" y="3367088"/>
            <a:ext cx="84201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7135414" y="612648"/>
            <a:ext cx="1037036" cy="457200"/>
          </a:xfrm>
          <a:prstGeom prst="rect">
            <a:avLst/>
          </a:prstGeom>
        </p:spPr>
        <p:txBody>
          <a:bodyPr/>
          <a:lstStyle/>
          <a:p>
            <a:endParaRPr lang="en-GB" altLang="en-US"/>
          </a:p>
        </p:txBody>
      </p:sp>
      <p:sp>
        <p:nvSpPr>
          <p:cNvPr id="5" name="Footer Placeholder 4"/>
          <p:cNvSpPr>
            <a:spLocks noGrp="1"/>
          </p:cNvSpPr>
          <p:nvPr>
            <p:ph type="ftr" sz="quarter" idx="11"/>
          </p:nvPr>
        </p:nvSpPr>
        <p:spPr>
          <a:xfrm>
            <a:off x="5695950" y="612648"/>
            <a:ext cx="1436370" cy="457200"/>
          </a:xfrm>
          <a:prstGeom prst="rect">
            <a:avLst/>
          </a:prstGeom>
        </p:spPr>
        <p:txBody>
          <a:bodyPr/>
          <a:lstStyle/>
          <a:p>
            <a:endParaRPr lang="en-GB" altLang="en-US"/>
          </a:p>
        </p:txBody>
      </p:sp>
      <p:sp>
        <p:nvSpPr>
          <p:cNvPr id="6" name="Slide Number Placeholder 5"/>
          <p:cNvSpPr>
            <a:spLocks noGrp="1"/>
          </p:cNvSpPr>
          <p:nvPr>
            <p:ph type="sldNum" sz="quarter" idx="12"/>
          </p:nvPr>
        </p:nvSpPr>
        <p:spPr/>
        <p:txBody>
          <a:bodyPr/>
          <a:lstStyle/>
          <a:p>
            <a:fld id="{DC3338F4-E87E-4A4A-A001-19778A6617D3}" type="slidenum">
              <a:rPr lang="en-GB" altLang="en-US" smtClean="0"/>
              <a:pPr/>
              <a:t>‹#›</a:t>
            </a:fld>
            <a:endParaRPr lang="en-GB" altLang="en-US"/>
          </a:p>
        </p:txBody>
      </p:sp>
    </p:spTree>
    <p:extLst>
      <p:ext uri="{BB962C8B-B14F-4D97-AF65-F5344CB8AC3E}">
        <p14:creationId xmlns:p14="http://schemas.microsoft.com/office/powerpoint/2010/main" val="1795437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5300" y="460909"/>
            <a:ext cx="8915400" cy="1066800"/>
          </a:xfrm>
        </p:spPr>
        <p:txBody>
          <a:bodyPr/>
          <a:lstStyle/>
          <a:p>
            <a:r>
              <a:rPr kumimoji="0" lang="en-US"/>
              <a:t>Click to edit Master title style</a:t>
            </a:r>
            <a:endParaRPr kumimoji="0" lang="en-US" dirty="0"/>
          </a:p>
        </p:txBody>
      </p:sp>
      <p:sp>
        <p:nvSpPr>
          <p:cNvPr id="3" name="Content Placeholder 2"/>
          <p:cNvSpPr>
            <a:spLocks noGrp="1"/>
          </p:cNvSpPr>
          <p:nvPr>
            <p:ph sz="half" idx="1"/>
          </p:nvPr>
        </p:nvSpPr>
        <p:spPr>
          <a:xfrm>
            <a:off x="495300" y="1567333"/>
            <a:ext cx="4375150" cy="4958011"/>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035550" y="1567333"/>
            <a:ext cx="4375150" cy="4958011"/>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Slide Number Placeholder 6"/>
          <p:cNvSpPr>
            <a:spLocks noGrp="1"/>
          </p:cNvSpPr>
          <p:nvPr>
            <p:ph type="sldNum" sz="quarter" idx="12"/>
          </p:nvPr>
        </p:nvSpPr>
        <p:spPr/>
        <p:txBody>
          <a:bodyPr/>
          <a:lstStyle/>
          <a:p>
            <a:fld id="{5165625D-86B9-4B12-A0CB-DA8FCDD9D43B}" type="slidenum">
              <a:rPr lang="en-GB" altLang="en-US" smtClean="0"/>
              <a:pPr/>
              <a:t>‹#›</a:t>
            </a:fld>
            <a:endParaRPr lang="en-GB" altLang="en-US"/>
          </a:p>
        </p:txBody>
      </p:sp>
    </p:spTree>
    <p:extLst>
      <p:ext uri="{BB962C8B-B14F-4D97-AF65-F5344CB8AC3E}">
        <p14:creationId xmlns:p14="http://schemas.microsoft.com/office/powerpoint/2010/main" val="1609984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12750" y="1143000"/>
            <a:ext cx="90805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412750" y="2244970"/>
            <a:ext cx="4378452"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5114661" y="2244970"/>
            <a:ext cx="4378590"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12750" y="2708519"/>
            <a:ext cx="4378452"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5111496" y="2708519"/>
            <a:ext cx="4378590"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Date Placeholder 25"/>
          <p:cNvSpPr>
            <a:spLocks noGrp="1"/>
          </p:cNvSpPr>
          <p:nvPr>
            <p:ph type="dt" sz="half" idx="10"/>
          </p:nvPr>
        </p:nvSpPr>
        <p:spPr>
          <a:xfrm>
            <a:off x="7135414" y="612648"/>
            <a:ext cx="1037036" cy="457200"/>
          </a:xfrm>
          <a:prstGeom prst="rect">
            <a:avLst/>
          </a:prstGeom>
        </p:spPr>
        <p:txBody>
          <a:bodyPr rtlCol="0"/>
          <a:lstStyle/>
          <a:p>
            <a:endParaRPr lang="en-GB" altLang="en-US"/>
          </a:p>
        </p:txBody>
      </p:sp>
      <p:sp>
        <p:nvSpPr>
          <p:cNvPr id="27" name="Slide Number Placeholder 26"/>
          <p:cNvSpPr>
            <a:spLocks noGrp="1"/>
          </p:cNvSpPr>
          <p:nvPr>
            <p:ph type="sldNum" sz="quarter" idx="11"/>
          </p:nvPr>
        </p:nvSpPr>
        <p:spPr/>
        <p:txBody>
          <a:bodyPr rtlCol="0"/>
          <a:lstStyle/>
          <a:p>
            <a:fld id="{E7CE630E-3403-4ED2-8DD9-9C701A6030F5}" type="slidenum">
              <a:rPr lang="en-GB" altLang="en-US" smtClean="0"/>
              <a:pPr/>
              <a:t>‹#›</a:t>
            </a:fld>
            <a:endParaRPr lang="en-GB" altLang="en-US"/>
          </a:p>
        </p:txBody>
      </p:sp>
      <p:sp>
        <p:nvSpPr>
          <p:cNvPr id="28" name="Footer Placeholder 27"/>
          <p:cNvSpPr>
            <a:spLocks noGrp="1"/>
          </p:cNvSpPr>
          <p:nvPr>
            <p:ph type="ftr" sz="quarter" idx="12"/>
          </p:nvPr>
        </p:nvSpPr>
        <p:spPr>
          <a:xfrm>
            <a:off x="5695950" y="612648"/>
            <a:ext cx="1436370" cy="457200"/>
          </a:xfrm>
          <a:prstGeom prst="rect">
            <a:avLst/>
          </a:prstGeom>
        </p:spPr>
        <p:txBody>
          <a:bodyPr rtlCol="0"/>
          <a:lstStyle/>
          <a:p>
            <a:endParaRPr lang="en-GB" altLang="en-US"/>
          </a:p>
        </p:txBody>
      </p:sp>
    </p:spTree>
    <p:extLst>
      <p:ext uri="{BB962C8B-B14F-4D97-AF65-F5344CB8AC3E}">
        <p14:creationId xmlns:p14="http://schemas.microsoft.com/office/powerpoint/2010/main" val="4180250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95300" y="404664"/>
            <a:ext cx="8915400" cy="1069848"/>
          </a:xfrm>
        </p:spPr>
        <p:txBody>
          <a:bodyPr anchor="ctr"/>
          <a:lstStyle>
            <a:lvl1pPr>
              <a:defRPr sz="4000">
                <a:solidFill>
                  <a:schemeClr val="tx2"/>
                </a:solidFill>
              </a:defRPr>
            </a:lvl1pPr>
          </a:lstStyle>
          <a:p>
            <a:r>
              <a:rPr kumimoji="0" lang="en-US"/>
              <a:t>Click to edit Master title style</a:t>
            </a:r>
          </a:p>
        </p:txBody>
      </p:sp>
      <p:sp>
        <p:nvSpPr>
          <p:cNvPr id="5" name="Slide Number Placeholder 4"/>
          <p:cNvSpPr>
            <a:spLocks noGrp="1"/>
          </p:cNvSpPr>
          <p:nvPr>
            <p:ph type="sldNum" sz="quarter" idx="12"/>
          </p:nvPr>
        </p:nvSpPr>
        <p:spPr>
          <a:xfrm>
            <a:off x="8855964" y="2272"/>
            <a:ext cx="825500" cy="365760"/>
          </a:xfrm>
        </p:spPr>
        <p:txBody>
          <a:bodyPr/>
          <a:lstStyle/>
          <a:p>
            <a:fld id="{C1C50B6D-ADC8-46B1-A501-A4F1A7433647}" type="slidenum">
              <a:rPr lang="en-GB" altLang="en-US" smtClean="0"/>
              <a:pPr/>
              <a:t>‹#›</a:t>
            </a:fld>
            <a:endParaRPr lang="en-GB" altLang="en-US"/>
          </a:p>
        </p:txBody>
      </p:sp>
    </p:spTree>
    <p:extLst>
      <p:ext uri="{BB962C8B-B14F-4D97-AF65-F5344CB8AC3E}">
        <p14:creationId xmlns:p14="http://schemas.microsoft.com/office/powerpoint/2010/main" val="3346826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135414" y="612648"/>
            <a:ext cx="1037036" cy="457200"/>
          </a:xfrm>
          <a:prstGeom prst="rect">
            <a:avLst/>
          </a:prstGeom>
        </p:spPr>
        <p:txBody>
          <a:bodyPr/>
          <a:lstStyle/>
          <a:p>
            <a:endParaRPr lang="en-GB" altLang="en-US"/>
          </a:p>
        </p:txBody>
      </p:sp>
      <p:sp>
        <p:nvSpPr>
          <p:cNvPr id="3" name="Footer Placeholder 2"/>
          <p:cNvSpPr>
            <a:spLocks noGrp="1"/>
          </p:cNvSpPr>
          <p:nvPr>
            <p:ph type="ftr" sz="quarter" idx="11"/>
          </p:nvPr>
        </p:nvSpPr>
        <p:spPr>
          <a:xfrm>
            <a:off x="5695950" y="612648"/>
            <a:ext cx="1436370" cy="457200"/>
          </a:xfrm>
          <a:prstGeom prst="rect">
            <a:avLst/>
          </a:prstGeom>
        </p:spPr>
        <p:txBody>
          <a:bodyPr/>
          <a:lstStyle/>
          <a:p>
            <a:endParaRPr lang="en-GB" altLang="en-US"/>
          </a:p>
        </p:txBody>
      </p:sp>
      <p:sp>
        <p:nvSpPr>
          <p:cNvPr id="4" name="Slide Number Placeholder 3"/>
          <p:cNvSpPr>
            <a:spLocks noGrp="1"/>
          </p:cNvSpPr>
          <p:nvPr>
            <p:ph type="sldNum" sz="quarter" idx="12"/>
          </p:nvPr>
        </p:nvSpPr>
        <p:spPr/>
        <p:txBody>
          <a:bodyPr/>
          <a:lstStyle/>
          <a:p>
            <a:fld id="{731B6368-CB3A-4CE5-ACB3-677123CDF92E}" type="slidenum">
              <a:rPr lang="en-GB" altLang="en-US" smtClean="0"/>
              <a:pPr/>
              <a:t>‹#›</a:t>
            </a:fld>
            <a:endParaRPr lang="en-GB" altLang="en-US"/>
          </a:p>
        </p:txBody>
      </p:sp>
    </p:spTree>
    <p:extLst>
      <p:ext uri="{BB962C8B-B14F-4D97-AF65-F5344CB8AC3E}">
        <p14:creationId xmlns:p14="http://schemas.microsoft.com/office/powerpoint/2010/main" val="2854170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99621" y="1101970"/>
            <a:ext cx="3665220" cy="877824"/>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799621" y="2010727"/>
            <a:ext cx="366522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65100" y="776287"/>
            <a:ext cx="5527548"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7135414" y="612648"/>
            <a:ext cx="1037036" cy="457200"/>
          </a:xfrm>
          <a:prstGeom prst="rect">
            <a:avLst/>
          </a:prstGeom>
        </p:spPr>
        <p:txBody>
          <a:bodyPr/>
          <a:lstStyle/>
          <a:p>
            <a:endParaRPr lang="en-GB" altLang="en-US"/>
          </a:p>
        </p:txBody>
      </p:sp>
      <p:sp>
        <p:nvSpPr>
          <p:cNvPr id="6" name="Footer Placeholder 5"/>
          <p:cNvSpPr>
            <a:spLocks noGrp="1"/>
          </p:cNvSpPr>
          <p:nvPr>
            <p:ph type="ftr" sz="quarter" idx="11"/>
          </p:nvPr>
        </p:nvSpPr>
        <p:spPr>
          <a:xfrm>
            <a:off x="5695950" y="612648"/>
            <a:ext cx="1436370" cy="457200"/>
          </a:xfrm>
          <a:prstGeom prst="rect">
            <a:avLst/>
          </a:prstGeom>
        </p:spPr>
        <p:txBody>
          <a:bodyPr/>
          <a:lstStyle/>
          <a:p>
            <a:endParaRPr lang="en-GB" altLang="en-US"/>
          </a:p>
        </p:txBody>
      </p:sp>
      <p:sp>
        <p:nvSpPr>
          <p:cNvPr id="7" name="Slide Number Placeholder 6"/>
          <p:cNvSpPr>
            <a:spLocks noGrp="1"/>
          </p:cNvSpPr>
          <p:nvPr>
            <p:ph type="sldNum" sz="quarter" idx="12"/>
          </p:nvPr>
        </p:nvSpPr>
        <p:spPr/>
        <p:txBody>
          <a:bodyPr/>
          <a:lstStyle/>
          <a:p>
            <a:fld id="{416C921A-28AE-436B-B7F1-F165674CD0D1}" type="slidenum">
              <a:rPr lang="en-GB" altLang="en-US" smtClean="0"/>
              <a:pPr/>
              <a:t>‹#›</a:t>
            </a:fld>
            <a:endParaRPr lang="en-GB" altLang="en-US"/>
          </a:p>
        </p:txBody>
      </p:sp>
    </p:spTree>
    <p:extLst>
      <p:ext uri="{BB962C8B-B14F-4D97-AF65-F5344CB8AC3E}">
        <p14:creationId xmlns:p14="http://schemas.microsoft.com/office/powerpoint/2010/main" val="4178076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93804" y="1109161"/>
            <a:ext cx="635703"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37310" y="1143000"/>
            <a:ext cx="4953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595813" y="3274309"/>
            <a:ext cx="28067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7135414" y="612648"/>
            <a:ext cx="1037036" cy="457200"/>
          </a:xfrm>
          <a:prstGeom prst="rect">
            <a:avLst/>
          </a:prstGeom>
        </p:spPr>
        <p:txBody>
          <a:bodyPr/>
          <a:lstStyle/>
          <a:p>
            <a:endParaRPr lang="en-GB" altLang="en-US"/>
          </a:p>
        </p:txBody>
      </p:sp>
      <p:sp>
        <p:nvSpPr>
          <p:cNvPr id="6" name="Footer Placeholder 5"/>
          <p:cNvSpPr>
            <a:spLocks noGrp="1"/>
          </p:cNvSpPr>
          <p:nvPr>
            <p:ph type="ftr" sz="quarter" idx="11"/>
          </p:nvPr>
        </p:nvSpPr>
        <p:spPr>
          <a:xfrm>
            <a:off x="5695950" y="612648"/>
            <a:ext cx="1436370" cy="457200"/>
          </a:xfrm>
          <a:prstGeom prst="rect">
            <a:avLst/>
          </a:prstGeom>
        </p:spPr>
        <p:txBody>
          <a:bodyPr/>
          <a:lstStyle/>
          <a:p>
            <a:endParaRPr lang="en-GB" altLang="en-US"/>
          </a:p>
        </p:txBody>
      </p:sp>
      <p:sp>
        <p:nvSpPr>
          <p:cNvPr id="7" name="Slide Number Placeholder 6"/>
          <p:cNvSpPr>
            <a:spLocks noGrp="1"/>
          </p:cNvSpPr>
          <p:nvPr>
            <p:ph type="sldNum" sz="quarter" idx="12"/>
          </p:nvPr>
        </p:nvSpPr>
        <p:spPr/>
        <p:txBody>
          <a:bodyPr/>
          <a:lstStyle/>
          <a:p>
            <a:fld id="{55C170AB-CAC2-43B1-A8F7-6489C443A10C}" type="slidenum">
              <a:rPr lang="en-GB" altLang="en-US" smtClean="0"/>
              <a:pPr/>
              <a:t>‹#›</a:t>
            </a:fld>
            <a:endParaRPr lang="en-GB" altLang="en-US"/>
          </a:p>
        </p:txBody>
      </p:sp>
    </p:spTree>
    <p:extLst>
      <p:ext uri="{BB962C8B-B14F-4D97-AF65-F5344CB8AC3E}">
        <p14:creationId xmlns:p14="http://schemas.microsoft.com/office/powerpoint/2010/main" val="1992503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7135414" y="612648"/>
            <a:ext cx="1037036" cy="457200"/>
          </a:xfrm>
          <a:prstGeom prst="rect">
            <a:avLst/>
          </a:prstGeom>
        </p:spPr>
        <p:txBody>
          <a:bodyPr/>
          <a:lstStyle/>
          <a:p>
            <a:endParaRPr lang="en-GB" altLang="en-US"/>
          </a:p>
        </p:txBody>
      </p:sp>
      <p:sp>
        <p:nvSpPr>
          <p:cNvPr id="5" name="Footer Placeholder 4"/>
          <p:cNvSpPr>
            <a:spLocks noGrp="1"/>
          </p:cNvSpPr>
          <p:nvPr>
            <p:ph type="ftr" sz="quarter" idx="11"/>
          </p:nvPr>
        </p:nvSpPr>
        <p:spPr>
          <a:xfrm>
            <a:off x="5695950" y="612648"/>
            <a:ext cx="1436370" cy="457200"/>
          </a:xfrm>
          <a:prstGeom prst="rect">
            <a:avLst/>
          </a:prstGeom>
        </p:spPr>
        <p:txBody>
          <a:bodyPr/>
          <a:lstStyle/>
          <a:p>
            <a:endParaRPr lang="en-GB" altLang="en-US"/>
          </a:p>
        </p:txBody>
      </p:sp>
      <p:sp>
        <p:nvSpPr>
          <p:cNvPr id="6" name="Slide Number Placeholder 5"/>
          <p:cNvSpPr>
            <a:spLocks noGrp="1"/>
          </p:cNvSpPr>
          <p:nvPr>
            <p:ph type="sldNum" sz="quarter" idx="12"/>
          </p:nvPr>
        </p:nvSpPr>
        <p:spPr/>
        <p:txBody>
          <a:bodyPr/>
          <a:lstStyle/>
          <a:p>
            <a:fld id="{0A781CC2-EFD4-4BD6-ACF5-8EDB8EC10F3E}" type="slidenum">
              <a:rPr lang="en-GB" altLang="en-US" smtClean="0"/>
              <a:pPr/>
              <a:t>‹#›</a:t>
            </a:fld>
            <a:endParaRPr lang="en-GB" altLang="en-US"/>
          </a:p>
        </p:txBody>
      </p:sp>
    </p:spTree>
    <p:extLst>
      <p:ext uri="{BB962C8B-B14F-4D97-AF65-F5344CB8AC3E}">
        <p14:creationId xmlns:p14="http://schemas.microsoft.com/office/powerpoint/2010/main" val="1251588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46950" y="1143000"/>
            <a:ext cx="206375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95300" y="1143000"/>
            <a:ext cx="67691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7135414" y="612648"/>
            <a:ext cx="1037036" cy="457200"/>
          </a:xfrm>
          <a:prstGeom prst="rect">
            <a:avLst/>
          </a:prstGeom>
        </p:spPr>
        <p:txBody>
          <a:bodyPr/>
          <a:lstStyle/>
          <a:p>
            <a:endParaRPr lang="en-GB" altLang="en-US"/>
          </a:p>
        </p:txBody>
      </p:sp>
      <p:sp>
        <p:nvSpPr>
          <p:cNvPr id="5" name="Footer Placeholder 4"/>
          <p:cNvSpPr>
            <a:spLocks noGrp="1"/>
          </p:cNvSpPr>
          <p:nvPr>
            <p:ph type="ftr" sz="quarter" idx="11"/>
          </p:nvPr>
        </p:nvSpPr>
        <p:spPr>
          <a:xfrm>
            <a:off x="5695950" y="612648"/>
            <a:ext cx="1436370" cy="457200"/>
          </a:xfrm>
          <a:prstGeom prst="rect">
            <a:avLst/>
          </a:prstGeom>
        </p:spPr>
        <p:txBody>
          <a:bodyPr/>
          <a:lstStyle/>
          <a:p>
            <a:endParaRPr lang="en-GB" altLang="en-US"/>
          </a:p>
        </p:txBody>
      </p:sp>
      <p:sp>
        <p:nvSpPr>
          <p:cNvPr id="6" name="Slide Number Placeholder 5"/>
          <p:cNvSpPr>
            <a:spLocks noGrp="1"/>
          </p:cNvSpPr>
          <p:nvPr>
            <p:ph type="sldNum" sz="quarter" idx="12"/>
          </p:nvPr>
        </p:nvSpPr>
        <p:spPr/>
        <p:txBody>
          <a:bodyPr/>
          <a:lstStyle/>
          <a:p>
            <a:fld id="{493E7EE3-2112-457B-AE95-D14678E7CB57}" type="slidenum">
              <a:rPr lang="en-GB" altLang="en-US" smtClean="0"/>
              <a:pPr/>
              <a:t>‹#›</a:t>
            </a:fld>
            <a:endParaRPr lang="en-GB" altLang="en-US"/>
          </a:p>
        </p:txBody>
      </p:sp>
    </p:spTree>
    <p:extLst>
      <p:ext uri="{BB962C8B-B14F-4D97-AF65-F5344CB8AC3E}">
        <p14:creationId xmlns:p14="http://schemas.microsoft.com/office/powerpoint/2010/main" val="4171903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9"/>
            <a:ext cx="9906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9" name="Rectangle 28"/>
          <p:cNvSpPr/>
          <p:nvPr/>
        </p:nvSpPr>
        <p:spPr>
          <a:xfrm>
            <a:off x="0" y="-1"/>
            <a:ext cx="9906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0" name="Rectangle 29"/>
          <p:cNvSpPr/>
          <p:nvPr/>
        </p:nvSpPr>
        <p:spPr>
          <a:xfrm>
            <a:off x="1" y="308277"/>
            <a:ext cx="9906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1" name="Rectangle 30"/>
          <p:cNvSpPr/>
          <p:nvPr/>
        </p:nvSpPr>
        <p:spPr>
          <a:xfrm flipV="1">
            <a:off x="5861031" y="360247"/>
            <a:ext cx="4044971"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2" name="Rectangle 31"/>
          <p:cNvSpPr/>
          <p:nvPr/>
        </p:nvSpPr>
        <p:spPr>
          <a:xfrm flipV="1">
            <a:off x="5861051" y="440113"/>
            <a:ext cx="404495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useBgFill="1">
        <p:nvSpPr>
          <p:cNvPr id="33" name="Rounded Rectangle 32"/>
          <p:cNvSpPr/>
          <p:nvPr/>
        </p:nvSpPr>
        <p:spPr bwMode="white">
          <a:xfrm>
            <a:off x="5857951" y="497504"/>
            <a:ext cx="331851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useBgFill="1">
        <p:nvSpPr>
          <p:cNvPr id="34" name="Rounded Rectangle 33"/>
          <p:cNvSpPr/>
          <p:nvPr/>
        </p:nvSpPr>
        <p:spPr bwMode="white">
          <a:xfrm>
            <a:off x="7988117" y="588943"/>
            <a:ext cx="173355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5" name="Rectangle 34"/>
          <p:cNvSpPr/>
          <p:nvPr/>
        </p:nvSpPr>
        <p:spPr bwMode="invGray">
          <a:xfrm>
            <a:off x="9842047" y="-2001"/>
            <a:ext cx="62428"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dirty="0"/>
          </a:p>
        </p:txBody>
      </p:sp>
      <p:sp>
        <p:nvSpPr>
          <p:cNvPr id="36" name="Rectangle 35"/>
          <p:cNvSpPr/>
          <p:nvPr/>
        </p:nvSpPr>
        <p:spPr bwMode="invGray">
          <a:xfrm>
            <a:off x="9798188" y="-2001"/>
            <a:ext cx="29718"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dirty="0"/>
          </a:p>
        </p:txBody>
      </p:sp>
      <p:sp>
        <p:nvSpPr>
          <p:cNvPr id="37" name="Rectangle 36"/>
          <p:cNvSpPr/>
          <p:nvPr/>
        </p:nvSpPr>
        <p:spPr bwMode="invGray">
          <a:xfrm>
            <a:off x="9777547" y="-2001"/>
            <a:ext cx="9906"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8" name="Rectangle 37"/>
          <p:cNvSpPr/>
          <p:nvPr/>
        </p:nvSpPr>
        <p:spPr bwMode="invGray">
          <a:xfrm>
            <a:off x="9723375" y="-2001"/>
            <a:ext cx="29718"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9" name="Rectangle 38"/>
          <p:cNvSpPr/>
          <p:nvPr/>
        </p:nvSpPr>
        <p:spPr bwMode="invGray">
          <a:xfrm>
            <a:off x="9658650" y="380"/>
            <a:ext cx="59436"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40" name="Rectangle 39"/>
          <p:cNvSpPr/>
          <p:nvPr/>
        </p:nvSpPr>
        <p:spPr bwMode="invGray">
          <a:xfrm>
            <a:off x="9612931" y="380"/>
            <a:ext cx="9906"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dirty="0"/>
          </a:p>
        </p:txBody>
      </p:sp>
      <p:sp>
        <p:nvSpPr>
          <p:cNvPr id="22" name="Title Placeholder 21"/>
          <p:cNvSpPr>
            <a:spLocks noGrp="1"/>
          </p:cNvSpPr>
          <p:nvPr>
            <p:ph type="title"/>
          </p:nvPr>
        </p:nvSpPr>
        <p:spPr>
          <a:xfrm>
            <a:off x="459736" y="430944"/>
            <a:ext cx="8915400" cy="621792"/>
          </a:xfrm>
          <a:prstGeom prst="rect">
            <a:avLst/>
          </a:prstGeom>
        </p:spPr>
        <p:txBody>
          <a:bodyPr vert="horz" anchor="ctr">
            <a:normAutofit/>
          </a:bodyPr>
          <a:lstStyle/>
          <a:p>
            <a:r>
              <a:rPr kumimoji="0" lang="en-US" dirty="0"/>
              <a:t>Click to edit Master title style</a:t>
            </a:r>
          </a:p>
        </p:txBody>
      </p:sp>
      <p:sp>
        <p:nvSpPr>
          <p:cNvPr id="13" name="Text Placeholder 12"/>
          <p:cNvSpPr>
            <a:spLocks noGrp="1"/>
          </p:cNvSpPr>
          <p:nvPr>
            <p:ph type="body" idx="1"/>
          </p:nvPr>
        </p:nvSpPr>
        <p:spPr>
          <a:xfrm>
            <a:off x="495300" y="1095351"/>
            <a:ext cx="8915400" cy="5479185"/>
          </a:xfrm>
          <a:prstGeom prst="rect">
            <a:avLst/>
          </a:prstGeom>
        </p:spPr>
        <p:txBody>
          <a:bodyPr vert="horz">
            <a:normAutofit/>
          </a:bodyPr>
          <a:lstStyle/>
          <a:p>
            <a:pPr lvl="0" eaLnBrk="1" latinLnBrk="0" hangingPunct="1"/>
            <a:r>
              <a:rPr kumimoji="0" lang="en-US" dirty="0"/>
              <a:t>Click to edit Master text styles</a:t>
            </a:r>
          </a:p>
          <a:p>
            <a:pPr lvl="1" eaLnBrk="1" latinLnBrk="0" hangingPunct="1"/>
            <a:r>
              <a:rPr kumimoji="0" lang="en-US" dirty="0"/>
              <a:t>Second level</a:t>
            </a:r>
          </a:p>
          <a:p>
            <a:pPr lvl="2" eaLnBrk="1" latinLnBrk="0" hangingPunct="1"/>
            <a:r>
              <a:rPr kumimoji="0" lang="en-US" dirty="0"/>
              <a:t>Third level</a:t>
            </a:r>
          </a:p>
          <a:p>
            <a:pPr lvl="3" eaLnBrk="1" latinLnBrk="0" hangingPunct="1"/>
            <a:r>
              <a:rPr kumimoji="0" lang="en-US" dirty="0"/>
              <a:t>Fourth level</a:t>
            </a:r>
          </a:p>
          <a:p>
            <a:pPr lvl="4" eaLnBrk="1" latinLnBrk="0" hangingPunct="1"/>
            <a:r>
              <a:rPr kumimoji="0" lang="en-US" dirty="0"/>
              <a:t>Fifth level</a:t>
            </a:r>
          </a:p>
        </p:txBody>
      </p:sp>
      <p:sp>
        <p:nvSpPr>
          <p:cNvPr id="23" name="Slide Number Placeholder 22"/>
          <p:cNvSpPr>
            <a:spLocks noGrp="1"/>
          </p:cNvSpPr>
          <p:nvPr>
            <p:ph type="sldNum" sz="quarter" idx="4"/>
          </p:nvPr>
        </p:nvSpPr>
        <p:spPr>
          <a:xfrm>
            <a:off x="8855964" y="2272"/>
            <a:ext cx="825500" cy="365760"/>
          </a:xfrm>
          <a:prstGeom prst="rect">
            <a:avLst/>
          </a:prstGeom>
        </p:spPr>
        <p:txBody>
          <a:bodyPr vert="horz" anchor="b"/>
          <a:lstStyle>
            <a:lvl1pPr algn="r" eaLnBrk="1" latinLnBrk="0" hangingPunct="1">
              <a:defRPr kumimoji="0" sz="1800">
                <a:solidFill>
                  <a:srgbClr val="FFFFFF"/>
                </a:solidFill>
              </a:defRPr>
            </a:lvl1pPr>
          </a:lstStyle>
          <a:p>
            <a:fld id="{25801A72-7E0D-4E5E-B69C-33344BA80FB4}" type="slidenum">
              <a:rPr lang="en-GB" altLang="en-US" smtClean="0"/>
              <a:pPr/>
              <a:t>‹#›</a:t>
            </a:fld>
            <a:endParaRPr lang="en-GB" altLang="en-US"/>
          </a:p>
        </p:txBody>
      </p:sp>
    </p:spTree>
    <p:extLst>
      <p:ext uri="{BB962C8B-B14F-4D97-AF65-F5344CB8AC3E}">
        <p14:creationId xmlns:p14="http://schemas.microsoft.com/office/powerpoint/2010/main" val="315623455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15.wmf"/><Relationship Id="rId4" Type="http://schemas.openxmlformats.org/officeDocument/2006/relationships/image" Target="../media/image14.wmf"/></Relationships>
</file>

<file path=ppt/slides/_rels/slide22.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18.wmf"/><Relationship Id="rId4" Type="http://schemas.openxmlformats.org/officeDocument/2006/relationships/image" Target="../media/image17.wmf"/></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en.wikipedia.org/wiki/Percep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FE766-05CD-4FA1-A3B4-52AD312C7908}"/>
              </a:ext>
            </a:extLst>
          </p:cNvPr>
          <p:cNvSpPr>
            <a:spLocks noGrp="1"/>
          </p:cNvSpPr>
          <p:nvPr>
            <p:ph type="ctrTitle"/>
          </p:nvPr>
        </p:nvSpPr>
        <p:spPr/>
        <p:txBody>
          <a:bodyPr/>
          <a:lstStyle/>
          <a:p>
            <a:r>
              <a:rPr lang="en-GB" dirty="0"/>
              <a:t>Usability Engineering</a:t>
            </a:r>
          </a:p>
        </p:txBody>
      </p:sp>
      <p:sp>
        <p:nvSpPr>
          <p:cNvPr id="3" name="Subtitle 2">
            <a:extLst>
              <a:ext uri="{FF2B5EF4-FFF2-40B4-BE49-F238E27FC236}">
                <a16:creationId xmlns:a16="http://schemas.microsoft.com/office/drawing/2014/main" id="{A35EB251-F1AE-4675-A14E-2C9BC2A6A3FF}"/>
              </a:ext>
            </a:extLst>
          </p:cNvPr>
          <p:cNvSpPr>
            <a:spLocks noGrp="1"/>
          </p:cNvSpPr>
          <p:nvPr>
            <p:ph type="subTitle" idx="1"/>
          </p:nvPr>
        </p:nvSpPr>
        <p:spPr/>
        <p:txBody>
          <a:bodyPr/>
          <a:lstStyle/>
          <a:p>
            <a:r>
              <a:rPr lang="en-GB" dirty="0"/>
              <a:t>ACCB6017</a:t>
            </a:r>
          </a:p>
          <a:p>
            <a:endParaRPr lang="en-GB" dirty="0"/>
          </a:p>
          <a:p>
            <a:r>
              <a:rPr lang="en-GB" dirty="0"/>
              <a:t>Workshop 1 – The Human I</a:t>
            </a:r>
          </a:p>
        </p:txBody>
      </p:sp>
    </p:spTree>
    <p:extLst>
      <p:ext uri="{BB962C8B-B14F-4D97-AF65-F5344CB8AC3E}">
        <p14:creationId xmlns:p14="http://schemas.microsoft.com/office/powerpoint/2010/main" val="593627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Aims</a:t>
            </a:r>
          </a:p>
        </p:txBody>
      </p:sp>
      <p:sp>
        <p:nvSpPr>
          <p:cNvPr id="3" name="Content Placeholder 2"/>
          <p:cNvSpPr>
            <a:spLocks noGrp="1"/>
          </p:cNvSpPr>
          <p:nvPr>
            <p:ph idx="1"/>
          </p:nvPr>
        </p:nvSpPr>
        <p:spPr/>
        <p:txBody>
          <a:bodyPr/>
          <a:lstStyle/>
          <a:p>
            <a:pPr marL="342900" lvl="0" indent="-342900" algn="just" fontAlgn="auto" hangingPunct="1">
              <a:spcBef>
                <a:spcPts val="1200"/>
              </a:spcBef>
              <a:spcAft>
                <a:spcPts val="0"/>
              </a:spcAft>
              <a:buFont typeface="Symbol" panose="05050102010706020507" pitchFamily="18" charset="2"/>
              <a:buChar char=""/>
            </a:pPr>
            <a:r>
              <a:rPr lang="en-GB" dirty="0">
                <a:effectLst/>
                <a:ea typeface="Times New Roman" panose="02020603050405020304" pitchFamily="18" charset="0"/>
              </a:rPr>
              <a:t>To build upon students’ interface design skills to give the ability to apply and analyse techniques of usability engineering.  </a:t>
            </a:r>
          </a:p>
          <a:p>
            <a:pPr marL="109728" indent="0">
              <a:buNone/>
            </a:pP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a:t>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445736"/>
            <a:ext cx="8915400" cy="462984"/>
          </a:xfrm>
        </p:spPr>
        <p:txBody>
          <a:bodyPr>
            <a:normAutofit fontScale="90000"/>
          </a:bodyPr>
          <a:lstStyle/>
          <a:p>
            <a:r>
              <a:rPr lang="en-GB" dirty="0"/>
              <a:t>Learning Outcomes</a:t>
            </a:r>
          </a:p>
        </p:txBody>
      </p:sp>
      <p:sp>
        <p:nvSpPr>
          <p:cNvPr id="3" name="Content Placeholder 2"/>
          <p:cNvSpPr>
            <a:spLocks noGrp="1"/>
          </p:cNvSpPr>
          <p:nvPr>
            <p:ph idx="1"/>
          </p:nvPr>
        </p:nvSpPr>
        <p:spPr>
          <a:xfrm>
            <a:off x="838200" y="980728"/>
            <a:ext cx="8229600" cy="5877272"/>
          </a:xfrm>
        </p:spPr>
        <p:txBody>
          <a:bodyPr>
            <a:normAutofit lnSpcReduction="10000"/>
          </a:bodyPr>
          <a:lstStyle/>
          <a:p>
            <a:r>
              <a:rPr lang="en-GB" dirty="0"/>
              <a:t>Upon successful completion of this module, the student will be able to:</a:t>
            </a:r>
          </a:p>
          <a:p>
            <a:endParaRPr lang="en-GB" sz="1000" dirty="0"/>
          </a:p>
          <a:p>
            <a:pPr marL="342900" lvl="0" indent="-342900" algn="just" fontAlgn="auto" hangingPunct="1">
              <a:spcBef>
                <a:spcPts val="1200"/>
              </a:spcBef>
              <a:spcAft>
                <a:spcPts val="0"/>
              </a:spcAft>
              <a:buFont typeface="Symbol" panose="05050102010706020507" pitchFamily="18" charset="2"/>
              <a:buChar char=""/>
            </a:pPr>
            <a:r>
              <a:rPr lang="en-GB" sz="2400" dirty="0">
                <a:effectLst/>
                <a:ea typeface="Times New Roman" panose="02020603050405020304" pitchFamily="18" charset="0"/>
              </a:rPr>
              <a:t>Research and evaluate cognitive and social information processing</a:t>
            </a:r>
          </a:p>
          <a:p>
            <a:pPr marL="342900" lvl="0" indent="-342900" algn="just" fontAlgn="auto" hangingPunct="1">
              <a:spcBef>
                <a:spcPts val="1200"/>
              </a:spcBef>
              <a:spcAft>
                <a:spcPts val="0"/>
              </a:spcAft>
              <a:buFont typeface="Symbol" panose="05050102010706020507" pitchFamily="18" charset="2"/>
              <a:buChar char=""/>
            </a:pPr>
            <a:r>
              <a:rPr lang="en-GB" sz="2400" dirty="0">
                <a:effectLst/>
                <a:ea typeface="Times New Roman" panose="02020603050405020304" pitchFamily="18" charset="0"/>
              </a:rPr>
              <a:t>Select, apply and analyse critically techniques of interface evaluation</a:t>
            </a:r>
          </a:p>
          <a:p>
            <a:pPr marL="342900" lvl="0" indent="-342900" algn="just" fontAlgn="auto" hangingPunct="1">
              <a:spcBef>
                <a:spcPts val="1200"/>
              </a:spcBef>
              <a:spcAft>
                <a:spcPts val="0"/>
              </a:spcAft>
              <a:buFont typeface="Symbol" panose="05050102010706020507" pitchFamily="18" charset="2"/>
              <a:buChar char=""/>
            </a:pPr>
            <a:r>
              <a:rPr lang="en-GB" sz="2400" dirty="0">
                <a:effectLst/>
                <a:ea typeface="Times New Roman" panose="02020603050405020304" pitchFamily="18" charset="0"/>
              </a:rPr>
              <a:t>Synthesize a solution to a complex design problem from the concepts and principles of usability engineering and software development</a:t>
            </a:r>
          </a:p>
          <a:p>
            <a:pPr marL="342900" lvl="0" indent="-342900" algn="just" fontAlgn="auto" hangingPunct="1">
              <a:spcBef>
                <a:spcPts val="1200"/>
              </a:spcBef>
              <a:spcAft>
                <a:spcPts val="0"/>
              </a:spcAft>
              <a:buFont typeface="Symbol" panose="05050102010706020507" pitchFamily="18" charset="2"/>
              <a:buChar char=""/>
            </a:pPr>
            <a:r>
              <a:rPr lang="en-GB" sz="2400" dirty="0">
                <a:effectLst/>
                <a:ea typeface="Times New Roman" panose="02020603050405020304" pitchFamily="18" charset="0"/>
              </a:rPr>
              <a:t>Critically analyse, individually and as part of a team exercise, input and output hardware appropriate for specialised applications, for example for use by disabled people, and for three-dimensional modelling applications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3</a:t>
            </a:fld>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6FFC4-DC25-4CE0-8FC9-6717E7B6FC85}"/>
              </a:ext>
            </a:extLst>
          </p:cNvPr>
          <p:cNvSpPr>
            <a:spLocks noGrp="1"/>
          </p:cNvSpPr>
          <p:nvPr>
            <p:ph type="title"/>
          </p:nvPr>
        </p:nvSpPr>
        <p:spPr/>
        <p:txBody>
          <a:bodyPr>
            <a:normAutofit fontScale="90000"/>
          </a:bodyPr>
          <a:lstStyle/>
          <a:p>
            <a:r>
              <a:rPr lang="en-GB" dirty="0"/>
              <a:t>Indicative Content</a:t>
            </a:r>
          </a:p>
        </p:txBody>
      </p:sp>
      <p:sp>
        <p:nvSpPr>
          <p:cNvPr id="3" name="Content Placeholder 2">
            <a:extLst>
              <a:ext uri="{FF2B5EF4-FFF2-40B4-BE49-F238E27FC236}">
                <a16:creationId xmlns:a16="http://schemas.microsoft.com/office/drawing/2014/main" id="{A5DBDE04-C59A-4065-AC7B-E9D263D121E4}"/>
              </a:ext>
            </a:extLst>
          </p:cNvPr>
          <p:cNvSpPr>
            <a:spLocks noGrp="1"/>
          </p:cNvSpPr>
          <p:nvPr>
            <p:ph idx="1"/>
          </p:nvPr>
        </p:nvSpPr>
        <p:spPr/>
        <p:txBody>
          <a:bodyPr>
            <a:normAutofit fontScale="92500" lnSpcReduction="10000"/>
          </a:bodyPr>
          <a:lstStyle/>
          <a:p>
            <a:pPr marL="342900" lvl="0" indent="-342900" algn="just">
              <a:lnSpc>
                <a:spcPct val="110000"/>
              </a:lnSpc>
              <a:spcBef>
                <a:spcPts val="1200"/>
              </a:spcBef>
              <a:buFont typeface="Symbol" panose="05050102010706020507" pitchFamily="18" charset="2"/>
              <a:buChar char=""/>
            </a:pPr>
            <a:r>
              <a:rPr lang="en-GB" sz="2400" dirty="0">
                <a:effectLst/>
                <a:ea typeface="Times New Roman" panose="02020603050405020304" pitchFamily="18" charset="0"/>
                <a:cs typeface="Times New Roman" panose="02020603050405020304" pitchFamily="18" charset="0"/>
              </a:rPr>
              <a:t>Cognitive aspects of information: perception: sensory inputs and the human memory system;  concept formation and knowledge representation; cognitive processing: attention, reasoning,</a:t>
            </a:r>
            <a:endParaRPr lang="en-GB" sz="2400" dirty="0">
              <a:effectLst/>
              <a:ea typeface="Calibri" panose="020F0502020204030204" pitchFamily="34" charset="0"/>
              <a:cs typeface="Times New Roman" panose="02020603050405020304" pitchFamily="18" charset="0"/>
            </a:endParaRPr>
          </a:p>
          <a:p>
            <a:pPr marL="342900" lvl="0" indent="-342900" algn="just">
              <a:lnSpc>
                <a:spcPct val="110000"/>
              </a:lnSpc>
              <a:spcBef>
                <a:spcPts val="1200"/>
              </a:spcBef>
              <a:buFont typeface="Symbol" panose="05050102010706020507" pitchFamily="18" charset="2"/>
              <a:buChar char=""/>
            </a:pPr>
            <a:r>
              <a:rPr lang="en-GB" sz="2400" dirty="0">
                <a:effectLst/>
                <a:ea typeface="Times New Roman" panose="02020603050405020304" pitchFamily="18" charset="0"/>
                <a:cs typeface="Times New Roman" panose="02020603050405020304" pitchFamily="18" charset="0"/>
              </a:rPr>
              <a:t>The social aspect of information: semiotics and language; verbal and non-verbal languages</a:t>
            </a:r>
            <a:endParaRPr lang="en-GB" sz="2400" dirty="0">
              <a:effectLst/>
              <a:ea typeface="Calibri" panose="020F0502020204030204" pitchFamily="34" charset="0"/>
              <a:cs typeface="Times New Roman" panose="02020603050405020304" pitchFamily="18" charset="0"/>
            </a:endParaRPr>
          </a:p>
          <a:p>
            <a:pPr marL="342900" lvl="0" indent="-342900" algn="just">
              <a:lnSpc>
                <a:spcPct val="110000"/>
              </a:lnSpc>
              <a:spcBef>
                <a:spcPts val="1200"/>
              </a:spcBef>
              <a:buFont typeface="Symbol" panose="05050102010706020507" pitchFamily="18" charset="2"/>
              <a:buChar char=""/>
            </a:pPr>
            <a:r>
              <a:rPr lang="en-GB" sz="2400" dirty="0">
                <a:effectLst/>
                <a:ea typeface="Times New Roman" panose="02020603050405020304" pitchFamily="18" charset="0"/>
                <a:cs typeface="Times New Roman" panose="02020603050405020304" pitchFamily="18" charset="0"/>
              </a:rPr>
              <a:t>Interface evaluation methods (for example, observation, verbal protocol analysis, structured expert reviewing).</a:t>
            </a:r>
            <a:endParaRPr lang="en-GB" sz="2400" dirty="0">
              <a:effectLst/>
              <a:ea typeface="Calibri" panose="020F0502020204030204" pitchFamily="34" charset="0"/>
              <a:cs typeface="Times New Roman" panose="02020603050405020304" pitchFamily="18" charset="0"/>
            </a:endParaRPr>
          </a:p>
          <a:p>
            <a:pPr marL="342900" lvl="0" indent="-342900" algn="just">
              <a:lnSpc>
                <a:spcPct val="110000"/>
              </a:lnSpc>
              <a:spcBef>
                <a:spcPts val="1200"/>
              </a:spcBef>
              <a:buFont typeface="Symbol" panose="05050102010706020507" pitchFamily="18" charset="2"/>
              <a:buChar char=""/>
            </a:pPr>
            <a:r>
              <a:rPr lang="en-GB" sz="2400" dirty="0">
                <a:effectLst/>
                <a:ea typeface="Times New Roman" panose="02020603050405020304" pitchFamily="18" charset="0"/>
                <a:cs typeface="Times New Roman" panose="02020603050405020304" pitchFamily="18" charset="0"/>
              </a:rPr>
              <a:t>The scope and role of usability engineering methods (for example, task analysis, GOMS, communicating sequential processes).	</a:t>
            </a:r>
            <a:endParaRPr lang="en-GB" sz="2400" dirty="0">
              <a:effectLst/>
              <a:ea typeface="Calibri" panose="020F0502020204030204" pitchFamily="34" charset="0"/>
              <a:cs typeface="Times New Roman" panose="02020603050405020304" pitchFamily="18" charset="0"/>
            </a:endParaRPr>
          </a:p>
          <a:p>
            <a:pPr marL="342900" lvl="0" indent="-342900" algn="just">
              <a:lnSpc>
                <a:spcPct val="110000"/>
              </a:lnSpc>
              <a:spcBef>
                <a:spcPts val="1200"/>
              </a:spcBef>
              <a:buFont typeface="Symbol" panose="05050102010706020507" pitchFamily="18" charset="2"/>
              <a:buChar char=""/>
            </a:pPr>
            <a:r>
              <a:rPr lang="en-GB" sz="2400" dirty="0">
                <a:effectLst/>
                <a:ea typeface="Times New Roman" panose="02020603050405020304" pitchFamily="18" charset="0"/>
                <a:cs typeface="Times New Roman" panose="02020603050405020304" pitchFamily="18" charset="0"/>
              </a:rPr>
              <a:t>Usability engineering methodologies to create a suitable interface and their relation to the software design process.</a:t>
            </a:r>
            <a:endParaRPr lang="en-GB" sz="2400" dirty="0">
              <a:effectLst/>
              <a:ea typeface="Calibri" panose="020F0502020204030204" pitchFamily="34" charset="0"/>
              <a:cs typeface="Times New Roman" panose="02020603050405020304" pitchFamily="18" charset="0"/>
            </a:endParaRPr>
          </a:p>
          <a:p>
            <a:pPr marL="342900" lvl="0" indent="-342900" algn="just">
              <a:lnSpc>
                <a:spcPct val="110000"/>
              </a:lnSpc>
              <a:spcBef>
                <a:spcPts val="1200"/>
              </a:spcBef>
              <a:buFont typeface="Symbol" panose="05050102010706020507" pitchFamily="18" charset="2"/>
              <a:buChar char=""/>
            </a:pPr>
            <a:r>
              <a:rPr lang="en-GB" sz="2400" dirty="0">
                <a:effectLst/>
                <a:ea typeface="Times New Roman" panose="02020603050405020304" pitchFamily="18" charset="0"/>
                <a:cs typeface="Times New Roman" panose="02020603050405020304" pitchFamily="18" charset="0"/>
              </a:rPr>
              <a:t>I/O devices for specialised design needs (for example, 3-dimensional interfaces and interfaces for users with disabilities).</a:t>
            </a:r>
            <a:endParaRPr lang="en-GB"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40603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Assessment</a:t>
            </a:r>
          </a:p>
        </p:txBody>
      </p:sp>
      <p:sp>
        <p:nvSpPr>
          <p:cNvPr id="3" name="Content Placeholder 2"/>
          <p:cNvSpPr>
            <a:spLocks noGrp="1"/>
          </p:cNvSpPr>
          <p:nvPr>
            <p:ph idx="1"/>
          </p:nvPr>
        </p:nvSpPr>
        <p:spPr/>
        <p:txBody>
          <a:bodyPr>
            <a:normAutofit/>
          </a:bodyPr>
          <a:lstStyle/>
          <a:p>
            <a:r>
              <a:rPr lang="en-GB" dirty="0"/>
              <a:t>100% Coursework</a:t>
            </a:r>
          </a:p>
          <a:p>
            <a:endParaRPr lang="en-GB" sz="1200" dirty="0"/>
          </a:p>
          <a:p>
            <a:r>
              <a:rPr lang="en-GB" dirty="0"/>
              <a:t>Coursework 1 (50%): </a:t>
            </a:r>
          </a:p>
          <a:p>
            <a:pPr lvl="1"/>
            <a:r>
              <a:rPr lang="en-GB" dirty="0"/>
              <a:t>Case study looking at the initial design and evaluation of an interface for a computer game</a:t>
            </a:r>
          </a:p>
          <a:p>
            <a:pPr lvl="1"/>
            <a:r>
              <a:rPr lang="en-GB" dirty="0"/>
              <a:t>Fulfils outcomes 1, 2 and 3</a:t>
            </a:r>
          </a:p>
          <a:p>
            <a:pPr lvl="1"/>
            <a:r>
              <a:rPr lang="en-GB" dirty="0"/>
              <a:t>15:00, 8</a:t>
            </a:r>
            <a:r>
              <a:rPr lang="en-GB" baseline="30000" dirty="0"/>
              <a:t>th</a:t>
            </a:r>
            <a:r>
              <a:rPr lang="en-GB" dirty="0"/>
              <a:t> December 2023</a:t>
            </a:r>
          </a:p>
          <a:p>
            <a:r>
              <a:rPr lang="en-GB" dirty="0"/>
              <a:t>Coursework 2 (50%):</a:t>
            </a:r>
          </a:p>
          <a:p>
            <a:pPr lvl="1"/>
            <a:r>
              <a:rPr lang="en-GB" dirty="0"/>
              <a:t>Further development and testing of the interface developed for coursework 1</a:t>
            </a:r>
          </a:p>
          <a:p>
            <a:pPr lvl="1"/>
            <a:r>
              <a:rPr lang="en-GB" dirty="0"/>
              <a:t>Fulfils outcomes 1, 2 &amp; 3</a:t>
            </a:r>
          </a:p>
          <a:p>
            <a:pPr lvl="1"/>
            <a:r>
              <a:rPr lang="en-GB" dirty="0"/>
              <a:t>15:00, Friday 12</a:t>
            </a:r>
            <a:r>
              <a:rPr lang="en-GB" baseline="30000" dirty="0"/>
              <a:t>th</a:t>
            </a:r>
            <a:r>
              <a:rPr lang="en-GB" dirty="0"/>
              <a:t> January 2024</a:t>
            </a:r>
            <a:endParaRPr lang="en-GB" sz="1200"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5</a:t>
            </a:fld>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638"/>
            <a:ext cx="8472518" cy="582594"/>
          </a:xfrm>
        </p:spPr>
        <p:txBody>
          <a:bodyPr>
            <a:normAutofit/>
          </a:bodyPr>
          <a:lstStyle/>
          <a:p>
            <a:r>
              <a:rPr lang="en-GB" sz="3200" dirty="0"/>
              <a:t>Recommended Books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6</a:t>
            </a:fld>
            <a:endParaRPr lang="en-GB"/>
          </a:p>
        </p:txBody>
      </p:sp>
      <p:graphicFrame>
        <p:nvGraphicFramePr>
          <p:cNvPr id="7" name="Content Placeholder 6">
            <a:extLst>
              <a:ext uri="{FF2B5EF4-FFF2-40B4-BE49-F238E27FC236}">
                <a16:creationId xmlns:a16="http://schemas.microsoft.com/office/drawing/2014/main" id="{E99DB1E1-7177-47C9-BF06-4F95D0E8129A}"/>
              </a:ext>
            </a:extLst>
          </p:cNvPr>
          <p:cNvGraphicFramePr>
            <a:graphicFrameLocks noGrp="1"/>
          </p:cNvGraphicFramePr>
          <p:nvPr>
            <p:ph idx="1"/>
            <p:extLst>
              <p:ext uri="{D42A27DB-BD31-4B8C-83A1-F6EECF244321}">
                <p14:modId xmlns:p14="http://schemas.microsoft.com/office/powerpoint/2010/main" val="3058883830"/>
              </p:ext>
            </p:extLst>
          </p:nvPr>
        </p:nvGraphicFramePr>
        <p:xfrm>
          <a:off x="560512" y="857232"/>
          <a:ext cx="9001000" cy="5812128"/>
        </p:xfrm>
        <a:graphic>
          <a:graphicData uri="http://schemas.openxmlformats.org/drawingml/2006/table">
            <a:tbl>
              <a:tblPr firstRow="1" firstCol="1" bandRow="1">
                <a:tableStyleId>{21E4AEA4-8DFA-4A89-87EB-49C32662AFE0}</a:tableStyleId>
              </a:tblPr>
              <a:tblGrid>
                <a:gridCol w="1584176">
                  <a:extLst>
                    <a:ext uri="{9D8B030D-6E8A-4147-A177-3AD203B41FA5}">
                      <a16:colId xmlns:a16="http://schemas.microsoft.com/office/drawing/2014/main" val="4012174296"/>
                    </a:ext>
                  </a:extLst>
                </a:gridCol>
                <a:gridCol w="7416824">
                  <a:extLst>
                    <a:ext uri="{9D8B030D-6E8A-4147-A177-3AD203B41FA5}">
                      <a16:colId xmlns:a16="http://schemas.microsoft.com/office/drawing/2014/main" val="1660714379"/>
                    </a:ext>
                  </a:extLst>
                </a:gridCol>
              </a:tblGrid>
              <a:tr h="722425">
                <a:tc>
                  <a:txBody>
                    <a:bodyPr/>
                    <a:lstStyle/>
                    <a:p>
                      <a:pPr algn="just" fontAlgn="base" hangingPunct="0">
                        <a:lnSpc>
                          <a:spcPct val="115000"/>
                        </a:lnSpc>
                        <a:spcAft>
                          <a:spcPts val="1000"/>
                        </a:spcAft>
                        <a:tabLst>
                          <a:tab pos="457200" algn="l"/>
                          <a:tab pos="914400" algn="l"/>
                        </a:tabLs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fontAlgn="base" hangingPunct="0">
                        <a:lnSpc>
                          <a:spcPct val="115000"/>
                        </a:lnSpc>
                        <a:spcAft>
                          <a:spcPts val="1000"/>
                        </a:spcAft>
                        <a:tabLst>
                          <a:tab pos="457200" algn="l"/>
                          <a:tab pos="914400" algn="l"/>
                        </a:tabLst>
                      </a:pPr>
                      <a:r>
                        <a:rPr lang="en-GB" sz="2000" dirty="0">
                          <a:effectLst/>
                        </a:rPr>
                        <a:t>Reading List entry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71550044"/>
                  </a:ext>
                </a:extLst>
              </a:tr>
              <a:tr h="1273279">
                <a:tc>
                  <a:txBody>
                    <a:bodyPr/>
                    <a:lstStyle/>
                    <a:p>
                      <a:pPr algn="just" fontAlgn="base" hangingPunct="0">
                        <a:lnSpc>
                          <a:spcPct val="115000"/>
                        </a:lnSpc>
                        <a:spcAft>
                          <a:spcPts val="1000"/>
                        </a:spcAft>
                        <a:tabLst>
                          <a:tab pos="457200" algn="l"/>
                          <a:tab pos="914400" algn="l"/>
                        </a:tabLst>
                      </a:pPr>
                      <a:r>
                        <a:rPr lang="en-GB" sz="2000" dirty="0">
                          <a:effectLst/>
                        </a:rPr>
                        <a:t>Essential</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fontAlgn="base" hangingPunct="0">
                        <a:lnSpc>
                          <a:spcPct val="115000"/>
                        </a:lnSpc>
                        <a:spcAft>
                          <a:spcPts val="1000"/>
                        </a:spcAft>
                        <a:tabLst>
                          <a:tab pos="548640" algn="l"/>
                          <a:tab pos="1005840" algn="l"/>
                          <a:tab pos="1463040" algn="l"/>
                          <a:tab pos="1920240" algn="l"/>
                          <a:tab pos="2377440" algn="l"/>
                          <a:tab pos="2834640" algn="l"/>
                          <a:tab pos="3291840" algn="l"/>
                          <a:tab pos="3749040" algn="l"/>
                          <a:tab pos="4206240" algn="l"/>
                          <a:tab pos="4663440" algn="l"/>
                          <a:tab pos="5120640" algn="l"/>
                          <a:tab pos="5577840" algn="l"/>
                          <a:tab pos="6035040" algn="l"/>
                          <a:tab pos="6492240" algn="l"/>
                          <a:tab pos="6949440" algn="l"/>
                          <a:tab pos="7406640" algn="l"/>
                          <a:tab pos="7863840" algn="l"/>
                          <a:tab pos="8321040" algn="l"/>
                          <a:tab pos="8778240" algn="l"/>
                          <a:tab pos="9235440" algn="l"/>
                          <a:tab pos="9692640" algn="l"/>
                          <a:tab pos="10149840" algn="l"/>
                        </a:tabLst>
                      </a:pPr>
                      <a:r>
                        <a:rPr lang="en-GB" sz="2000" dirty="0" err="1">
                          <a:effectLst/>
                        </a:rPr>
                        <a:t>Shneiderman</a:t>
                      </a:r>
                      <a:r>
                        <a:rPr lang="en-GB" sz="2000" dirty="0">
                          <a:effectLst/>
                        </a:rPr>
                        <a:t>, B (2017) </a:t>
                      </a:r>
                      <a:r>
                        <a:rPr lang="en-GB" sz="2000" b="1" dirty="0">
                          <a:effectLst/>
                        </a:rPr>
                        <a:t>Designing the User Interface: Strategies for Effective Human-Computer </a:t>
                      </a:r>
                      <a:r>
                        <a:rPr lang="en-GB" sz="2000" dirty="0">
                          <a:effectLst/>
                        </a:rPr>
                        <a:t>Interaction (6th Edition),  Addison-Wesley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59357262"/>
                  </a:ext>
                </a:extLst>
              </a:tr>
              <a:tr h="1224136">
                <a:tc>
                  <a:txBody>
                    <a:bodyPr/>
                    <a:lstStyle/>
                    <a:p>
                      <a:pPr algn="just" fontAlgn="base" hangingPunct="0">
                        <a:lnSpc>
                          <a:spcPct val="115000"/>
                        </a:lnSpc>
                        <a:spcAft>
                          <a:spcPts val="1000"/>
                        </a:spcAft>
                        <a:tabLst>
                          <a:tab pos="457200" algn="l"/>
                          <a:tab pos="914400" algn="l"/>
                        </a:tabLst>
                      </a:pPr>
                      <a:r>
                        <a:rPr lang="en-GB" sz="2000" dirty="0">
                          <a:effectLst/>
                        </a:rPr>
                        <a:t>Further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fontAlgn="base" hangingPunct="0">
                        <a:lnSpc>
                          <a:spcPct val="115000"/>
                        </a:lnSpc>
                        <a:spcAft>
                          <a:spcPts val="1000"/>
                        </a:spcAft>
                        <a:tabLst>
                          <a:tab pos="457200" algn="l"/>
                          <a:tab pos="914400" algn="l"/>
                        </a:tabLst>
                      </a:pPr>
                      <a:r>
                        <a:rPr lang="en-GB" sz="2000" dirty="0">
                          <a:effectLst/>
                        </a:rPr>
                        <a:t>Rogers Y, Sharp, H, &amp; </a:t>
                      </a:r>
                      <a:r>
                        <a:rPr lang="en-GB" sz="2000" dirty="0" err="1">
                          <a:effectLst/>
                        </a:rPr>
                        <a:t>Preece</a:t>
                      </a:r>
                      <a:r>
                        <a:rPr lang="en-GB" sz="2000" dirty="0">
                          <a:effectLst/>
                        </a:rPr>
                        <a:t>, J (2015) </a:t>
                      </a:r>
                      <a:r>
                        <a:rPr lang="en-GB" sz="2000" b="1" dirty="0">
                          <a:effectLst/>
                        </a:rPr>
                        <a:t>Interaction Design: Beyond Human-Computer Interaction. </a:t>
                      </a:r>
                      <a:r>
                        <a:rPr lang="en-GB" sz="2000" dirty="0">
                          <a:effectLst/>
                        </a:rPr>
                        <a:t>4</a:t>
                      </a:r>
                      <a:r>
                        <a:rPr lang="en-GB" sz="2000" baseline="30000" dirty="0">
                          <a:effectLst/>
                        </a:rPr>
                        <a:t>th</a:t>
                      </a:r>
                      <a:r>
                        <a:rPr lang="en-GB" sz="2000" dirty="0">
                          <a:effectLst/>
                        </a:rPr>
                        <a:t> Edition, John Wiley &amp; Sons, Inc</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13801390"/>
                  </a:ext>
                </a:extLst>
              </a:tr>
              <a:tr h="1152128">
                <a:tc>
                  <a:txBody>
                    <a:bodyPr/>
                    <a:lstStyle/>
                    <a:p>
                      <a:pPr algn="just" fontAlgn="base" hangingPunct="0">
                        <a:lnSpc>
                          <a:spcPct val="115000"/>
                        </a:lnSpc>
                        <a:spcAft>
                          <a:spcPts val="1000"/>
                        </a:spcAft>
                        <a:tabLst>
                          <a:tab pos="457200" algn="l"/>
                          <a:tab pos="914400" algn="l"/>
                        </a:tabLst>
                      </a:pPr>
                      <a:r>
                        <a:rPr lang="en-GB" sz="2000" dirty="0">
                          <a:effectLst/>
                        </a:rPr>
                        <a:t>Further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fontAlgn="base" hangingPunct="0">
                        <a:lnSpc>
                          <a:spcPct val="115000"/>
                        </a:lnSpc>
                        <a:spcAft>
                          <a:spcPts val="1000"/>
                        </a:spcAft>
                        <a:tabLst>
                          <a:tab pos="457200" algn="l"/>
                          <a:tab pos="914400" algn="l"/>
                        </a:tabLst>
                      </a:pPr>
                      <a:r>
                        <a:rPr lang="en-GB" sz="2000" dirty="0">
                          <a:effectLst/>
                        </a:rPr>
                        <a:t>Lazar, J., Fend, JH and </a:t>
                      </a:r>
                      <a:r>
                        <a:rPr lang="en-GB" sz="2000" dirty="0" err="1">
                          <a:effectLst/>
                        </a:rPr>
                        <a:t>Hochheiser</a:t>
                      </a:r>
                      <a:r>
                        <a:rPr lang="en-GB" sz="2000" dirty="0">
                          <a:effectLst/>
                        </a:rPr>
                        <a:t>, H (2017) </a:t>
                      </a:r>
                      <a:r>
                        <a:rPr lang="en-GB" sz="2000" b="1" dirty="0">
                          <a:effectLst/>
                        </a:rPr>
                        <a:t>Research Methods in Human-Computer Interaction 2</a:t>
                      </a:r>
                      <a:r>
                        <a:rPr lang="en-GB" sz="2000" b="1" baseline="30000" dirty="0">
                          <a:effectLst/>
                        </a:rPr>
                        <a:t>nd</a:t>
                      </a:r>
                      <a:r>
                        <a:rPr lang="en-GB" sz="2000" b="1" dirty="0">
                          <a:effectLst/>
                        </a:rPr>
                        <a:t> Edition, </a:t>
                      </a:r>
                      <a:r>
                        <a:rPr lang="en-GB" sz="2000" dirty="0">
                          <a:effectLst/>
                        </a:rPr>
                        <a:t>Wiley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01999957"/>
                  </a:ext>
                </a:extLst>
              </a:tr>
              <a:tr h="936104">
                <a:tc>
                  <a:txBody>
                    <a:bodyPr/>
                    <a:lstStyle/>
                    <a:p>
                      <a:pPr algn="just" fontAlgn="base" hangingPunct="0">
                        <a:lnSpc>
                          <a:spcPct val="115000"/>
                        </a:lnSpc>
                        <a:spcAft>
                          <a:spcPts val="1000"/>
                        </a:spcAft>
                        <a:tabLst>
                          <a:tab pos="457200" algn="l"/>
                          <a:tab pos="914400" algn="l"/>
                        </a:tabLst>
                      </a:pPr>
                      <a:r>
                        <a:rPr lang="en-GB" sz="2000" dirty="0">
                          <a:effectLst/>
                        </a:rPr>
                        <a:t>Further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fontAlgn="base" hangingPunct="0">
                        <a:lnSpc>
                          <a:spcPct val="115000"/>
                        </a:lnSpc>
                        <a:spcAft>
                          <a:spcPts val="1000"/>
                        </a:spcAft>
                        <a:tabLst>
                          <a:tab pos="457200" algn="l"/>
                          <a:tab pos="914400" algn="l"/>
                        </a:tabLst>
                      </a:pPr>
                      <a:r>
                        <a:rPr lang="en-GB" sz="2000" dirty="0" err="1">
                          <a:effectLst/>
                        </a:rPr>
                        <a:t>MacKenzie</a:t>
                      </a:r>
                      <a:r>
                        <a:rPr lang="en-GB" sz="2000" dirty="0">
                          <a:effectLst/>
                        </a:rPr>
                        <a:t>, S. (2014) </a:t>
                      </a:r>
                      <a:r>
                        <a:rPr lang="en-GB" sz="2000" b="1" dirty="0">
                          <a:effectLst/>
                        </a:rPr>
                        <a:t>Human-Computer Interaction: An Empirical Research Perspective</a:t>
                      </a:r>
                      <a:r>
                        <a:rPr lang="en-GB" sz="2000" dirty="0">
                          <a:effectLst/>
                        </a:rPr>
                        <a:t>,  Morgan Kaufmann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01219536"/>
                  </a:ext>
                </a:extLst>
              </a:tr>
              <a:tr h="504056">
                <a:tc>
                  <a:txBody>
                    <a:bodyPr/>
                    <a:lstStyle/>
                    <a:p>
                      <a:pPr algn="just" fontAlgn="base" hangingPunct="0">
                        <a:lnSpc>
                          <a:spcPct val="115000"/>
                        </a:lnSpc>
                        <a:spcAft>
                          <a:spcPts val="1000"/>
                        </a:spcAft>
                        <a:tabLst>
                          <a:tab pos="457200" algn="l"/>
                          <a:tab pos="914400" algn="l"/>
                        </a:tabLst>
                      </a:pPr>
                      <a:r>
                        <a:rPr lang="en-GB" sz="2000" dirty="0">
                          <a:effectLst/>
                        </a:rPr>
                        <a:t>Further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fontAlgn="base" hangingPunct="0">
                        <a:lnSpc>
                          <a:spcPct val="115000"/>
                        </a:lnSpc>
                        <a:spcAft>
                          <a:spcPts val="1000"/>
                        </a:spcAft>
                        <a:tabLst>
                          <a:tab pos="457200" algn="l"/>
                          <a:tab pos="914400" algn="l"/>
                        </a:tabLst>
                      </a:pPr>
                      <a:r>
                        <a:rPr lang="en-GB" sz="2000" b="1" dirty="0">
                          <a:effectLst/>
                        </a:rPr>
                        <a:t>BCS Human Computer Interaction Group Proceedings</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68794180"/>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2506" y="1981201"/>
            <a:ext cx="8634990" cy="1362075"/>
          </a:xfrm>
        </p:spPr>
        <p:txBody>
          <a:bodyPr/>
          <a:lstStyle/>
          <a:p>
            <a:r>
              <a:rPr lang="en-GB" dirty="0">
                <a:solidFill>
                  <a:schemeClr val="accent2"/>
                </a:solidFill>
              </a:rPr>
              <a:t>How Do You Take In Information?</a:t>
            </a:r>
          </a:p>
        </p:txBody>
      </p:sp>
      <p:sp>
        <p:nvSpPr>
          <p:cNvPr id="3" name="Text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7</a:t>
            </a:fld>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p:txBody>
          <a:bodyPr>
            <a:normAutofit fontScale="90000"/>
          </a:bodyPr>
          <a:lstStyle/>
          <a:p>
            <a:pPr eaLnBrk="1" hangingPunct="1">
              <a:defRPr/>
            </a:pPr>
            <a:r>
              <a:rPr lang="en-GB"/>
              <a:t>The Human</a:t>
            </a:r>
          </a:p>
        </p:txBody>
      </p:sp>
      <p:sp>
        <p:nvSpPr>
          <p:cNvPr id="1027" name="Rectangle 3"/>
          <p:cNvSpPr>
            <a:spLocks noGrp="1" noChangeArrowheads="1"/>
          </p:cNvSpPr>
          <p:nvPr>
            <p:ph idx="1"/>
          </p:nvPr>
        </p:nvSpPr>
        <p:spPr/>
        <p:txBody>
          <a:bodyPr>
            <a:normAutofit/>
          </a:bodyPr>
          <a:lstStyle/>
          <a:p>
            <a:pPr eaLnBrk="1" hangingPunct="1">
              <a:defRPr/>
            </a:pPr>
            <a:r>
              <a:rPr lang="en-GB" sz="2400" dirty="0"/>
              <a:t>Humans are limited in their capacity to process information</a:t>
            </a:r>
          </a:p>
          <a:p>
            <a:pPr eaLnBrk="1" hangingPunct="1">
              <a:defRPr/>
            </a:pPr>
            <a:r>
              <a:rPr lang="en-GB" sz="2400" dirty="0"/>
              <a:t>Humans receive information and give responses via  a limited number of channels: visual, auditory, haptic and movement</a:t>
            </a:r>
          </a:p>
          <a:p>
            <a:pPr eaLnBrk="1" hangingPunct="1">
              <a:defRPr/>
            </a:pPr>
            <a:r>
              <a:rPr lang="en-GB" sz="2400" dirty="0"/>
              <a:t>Information is stored in </a:t>
            </a:r>
            <a:r>
              <a:rPr lang="en-GB" sz="2400" dirty="0" err="1"/>
              <a:t>memory:sensory</a:t>
            </a:r>
            <a:r>
              <a:rPr lang="en-GB" sz="2400" dirty="0"/>
              <a:t> memory, short-term (working) memory, long-term memory</a:t>
            </a:r>
          </a:p>
          <a:p>
            <a:pPr eaLnBrk="1" hangingPunct="1">
              <a:defRPr/>
            </a:pPr>
            <a:r>
              <a:rPr lang="en-GB" sz="2400" dirty="0"/>
              <a:t>Information is processed and applied through reasoning, problem-solving, skill acquisition and error</a:t>
            </a:r>
          </a:p>
          <a:p>
            <a:pPr eaLnBrk="1" hangingPunct="1">
              <a:defRPr/>
            </a:pPr>
            <a:r>
              <a:rPr lang="en-GB" sz="2400" dirty="0"/>
              <a:t>Users share common abilities but are individuals with individual differences that should not be ignored</a:t>
            </a:r>
          </a:p>
          <a:p>
            <a:pPr eaLnBrk="1" hangingPunct="1">
              <a:defRPr/>
            </a:pPr>
            <a:endParaRPr lang="en-GB" sz="2400" dirty="0"/>
          </a:p>
          <a:p>
            <a:pPr eaLnBrk="1" hangingPunct="1">
              <a:defRPr/>
            </a:pPr>
            <a:r>
              <a:rPr lang="en-GB" sz="2400" dirty="0"/>
              <a:t>It is easier to redesign a computer interface than it is to redesign a human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fontScale="90000"/>
          </a:bodyPr>
          <a:lstStyle/>
          <a:p>
            <a:pPr eaLnBrk="1" hangingPunct="1">
              <a:defRPr/>
            </a:pPr>
            <a:r>
              <a:rPr lang="en-GB"/>
              <a:t>Input-Output Channels</a:t>
            </a:r>
          </a:p>
        </p:txBody>
      </p:sp>
      <p:sp>
        <p:nvSpPr>
          <p:cNvPr id="8195" name="Rectangle 3"/>
          <p:cNvSpPr>
            <a:spLocks noGrp="1" noChangeArrowheads="1"/>
          </p:cNvSpPr>
          <p:nvPr>
            <p:ph idx="1"/>
          </p:nvPr>
        </p:nvSpPr>
        <p:spPr/>
        <p:txBody>
          <a:bodyPr/>
          <a:lstStyle/>
          <a:p>
            <a:pPr eaLnBrk="1" hangingPunct="1">
              <a:defRPr/>
            </a:pPr>
            <a:r>
              <a:rPr lang="en-GB" sz="2400"/>
              <a:t>Input occurs via the senses</a:t>
            </a:r>
          </a:p>
          <a:p>
            <a:pPr eaLnBrk="1" hangingPunct="1">
              <a:defRPr/>
            </a:pPr>
            <a:r>
              <a:rPr lang="en-GB" sz="2400"/>
              <a:t>Output occurs via motor control of parts of the body</a:t>
            </a:r>
          </a:p>
          <a:p>
            <a:pPr eaLnBrk="1" hangingPunct="1">
              <a:defRPr/>
            </a:pPr>
            <a:r>
              <a:rPr lang="en-GB" sz="2400"/>
              <a:t>Main input senses</a:t>
            </a:r>
          </a:p>
          <a:p>
            <a:pPr lvl="1" eaLnBrk="1" hangingPunct="1">
              <a:defRPr/>
            </a:pPr>
            <a:r>
              <a:rPr lang="en-GB" sz="2000"/>
              <a:t>Vision</a:t>
            </a:r>
          </a:p>
          <a:p>
            <a:pPr lvl="1" eaLnBrk="1" hangingPunct="1">
              <a:defRPr/>
            </a:pPr>
            <a:r>
              <a:rPr lang="en-GB" sz="2000"/>
              <a:t>Hearing</a:t>
            </a:r>
          </a:p>
          <a:p>
            <a:pPr lvl="1" eaLnBrk="1" hangingPunct="1">
              <a:defRPr/>
            </a:pPr>
            <a:r>
              <a:rPr lang="en-GB" sz="2000"/>
              <a:t>Touch</a:t>
            </a:r>
          </a:p>
          <a:p>
            <a:pPr eaLnBrk="1" hangingPunct="1">
              <a:defRPr/>
            </a:pPr>
            <a:r>
              <a:rPr lang="en-GB" sz="2400"/>
              <a:t>Main output ‘devices’</a:t>
            </a:r>
          </a:p>
          <a:p>
            <a:pPr lvl="1" eaLnBrk="1" hangingPunct="1">
              <a:defRPr/>
            </a:pPr>
            <a:r>
              <a:rPr lang="en-GB" sz="2000"/>
              <a:t>Fingers</a:t>
            </a:r>
          </a:p>
          <a:p>
            <a:pPr lvl="1" eaLnBrk="1" hangingPunct="1">
              <a:defRPr/>
            </a:pPr>
            <a:r>
              <a:rPr lang="en-GB" sz="2000"/>
              <a:t>Eyes</a:t>
            </a:r>
          </a:p>
          <a:p>
            <a:pPr lvl="1" eaLnBrk="1" hangingPunct="1">
              <a:defRPr/>
            </a:pPr>
            <a:r>
              <a:rPr lang="en-GB" sz="2000"/>
              <a:t>Head</a:t>
            </a:r>
          </a:p>
          <a:p>
            <a:pPr lvl="1" eaLnBrk="1" hangingPunct="1">
              <a:defRPr/>
            </a:pPr>
            <a:r>
              <a:rPr lang="en-GB" sz="2000"/>
              <a:t>Voice</a:t>
            </a:r>
          </a:p>
          <a:p>
            <a:pPr lvl="1" eaLnBrk="1" hangingPunct="1">
              <a:defRPr/>
            </a:pPr>
            <a:r>
              <a:rPr lang="en-GB" sz="2000"/>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fontScale="90000"/>
          </a:bodyPr>
          <a:lstStyle/>
          <a:p>
            <a:pPr eaLnBrk="1" hangingPunct="1">
              <a:defRPr/>
            </a:pPr>
            <a:r>
              <a:rPr lang="en-GB"/>
              <a:t>Vision</a:t>
            </a:r>
          </a:p>
        </p:txBody>
      </p:sp>
      <p:sp>
        <p:nvSpPr>
          <p:cNvPr id="9219" name="Rectangle 3"/>
          <p:cNvSpPr>
            <a:spLocks noGrp="1" noChangeArrowheads="1"/>
          </p:cNvSpPr>
          <p:nvPr>
            <p:ph type="body" idx="1"/>
          </p:nvPr>
        </p:nvSpPr>
        <p:spPr/>
        <p:txBody>
          <a:bodyPr/>
          <a:lstStyle/>
          <a:p>
            <a:pPr eaLnBrk="1" hangingPunct="1">
              <a:defRPr/>
            </a:pPr>
            <a:r>
              <a:rPr lang="en-GB"/>
              <a:t>Vision takes place in two stages</a:t>
            </a:r>
          </a:p>
          <a:p>
            <a:pPr lvl="1" eaLnBrk="1" hangingPunct="1">
              <a:defRPr/>
            </a:pPr>
            <a:r>
              <a:rPr lang="en-GB" sz="2400"/>
              <a:t>Receiving sensory information from the outside world</a:t>
            </a:r>
          </a:p>
          <a:p>
            <a:pPr lvl="1" eaLnBrk="1" hangingPunct="1">
              <a:defRPr/>
            </a:pPr>
            <a:r>
              <a:rPr lang="en-GB" sz="2400"/>
              <a:t>Processing and interpreting the information</a:t>
            </a:r>
          </a:p>
          <a:p>
            <a:pPr eaLnBrk="1" hangingPunct="1">
              <a:defRPr/>
            </a:pPr>
            <a:r>
              <a:rPr lang="en-GB"/>
              <a:t>The sensory apparatus (the eye) put limits on what we can perceive</a:t>
            </a:r>
          </a:p>
          <a:p>
            <a:pPr eaLnBrk="1" hangingPunct="1">
              <a:defRPr/>
            </a:pPr>
            <a:r>
              <a:rPr lang="en-GB"/>
              <a:t>The interpretive system (the brain) allows us to make inferences from incomplete information</a:t>
            </a:r>
          </a:p>
          <a:p>
            <a:pPr eaLnBrk="1" hangingPunct="1">
              <a:defRPr/>
            </a:pPr>
            <a:r>
              <a:rPr lang="en-GB"/>
              <a:t>Need to understand both systems in order to create a good interface</a:t>
            </a:r>
            <a:endParaRPr lang="en-GB" sz="36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normAutofit fontScale="90000"/>
          </a:bodyPr>
          <a:lstStyle/>
          <a:p>
            <a:r>
              <a:rPr lang="en-GB" altLang="en-US"/>
              <a:t>The Human Eye</a:t>
            </a:r>
          </a:p>
        </p:txBody>
      </p:sp>
      <p:sp>
        <p:nvSpPr>
          <p:cNvPr id="16387" name="Rectangle 3"/>
          <p:cNvSpPr>
            <a:spLocks noGrp="1" noChangeArrowheads="1"/>
          </p:cNvSpPr>
          <p:nvPr>
            <p:ph idx="1"/>
          </p:nvPr>
        </p:nvSpPr>
        <p:spPr>
          <a:xfrm>
            <a:off x="495300" y="1058432"/>
            <a:ext cx="4457700" cy="5799568"/>
          </a:xfrm>
          <a:noFill/>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eaLnBrk="1" hangingPunct="1">
              <a:defRPr/>
            </a:pPr>
            <a:r>
              <a:rPr lang="en-GB" dirty="0"/>
              <a:t>The retina is covered with light-sensing cells</a:t>
            </a:r>
          </a:p>
          <a:p>
            <a:pPr lvl="1">
              <a:defRPr/>
            </a:pPr>
            <a:r>
              <a:rPr lang="en-GB" dirty="0"/>
              <a:t>Rods and cones</a:t>
            </a:r>
          </a:p>
          <a:p>
            <a:pPr eaLnBrk="1" hangingPunct="1">
              <a:defRPr/>
            </a:pPr>
            <a:r>
              <a:rPr lang="en-GB" dirty="0"/>
              <a:t>Rods are sensitive to light</a:t>
            </a:r>
          </a:p>
          <a:p>
            <a:pPr lvl="1" eaLnBrk="1" hangingPunct="1">
              <a:defRPr/>
            </a:pPr>
            <a:r>
              <a:rPr lang="en-GB" sz="2400" dirty="0"/>
              <a:t>No colour detection</a:t>
            </a:r>
          </a:p>
          <a:p>
            <a:pPr lvl="1" eaLnBrk="1" hangingPunct="1">
              <a:defRPr/>
            </a:pPr>
            <a:r>
              <a:rPr lang="en-GB" sz="2400" dirty="0"/>
              <a:t>Very good in low light levels (night vision)</a:t>
            </a:r>
          </a:p>
          <a:p>
            <a:pPr lvl="1" eaLnBrk="1" hangingPunct="1">
              <a:defRPr/>
            </a:pPr>
            <a:r>
              <a:rPr lang="en-GB" sz="2400" dirty="0"/>
              <a:t>Prone to saturation (temporary blindness entering a bright room)</a:t>
            </a:r>
          </a:p>
          <a:p>
            <a:pPr lvl="1" eaLnBrk="1" hangingPunct="1">
              <a:defRPr/>
            </a:pPr>
            <a:r>
              <a:rPr lang="en-GB" sz="2400" dirty="0"/>
              <a:t>Peripheral vision</a:t>
            </a:r>
          </a:p>
          <a:p>
            <a:pPr lvl="1" eaLnBrk="1" hangingPunct="1">
              <a:defRPr/>
            </a:pPr>
            <a:r>
              <a:rPr lang="en-GB" sz="2400" dirty="0"/>
              <a:t>120 million per eye</a:t>
            </a:r>
          </a:p>
        </p:txBody>
      </p:sp>
      <p:pic>
        <p:nvPicPr>
          <p:cNvPr id="4" name="Picture 10">
            <a:extLst>
              <a:ext uri="{FF2B5EF4-FFF2-40B4-BE49-F238E27FC236}">
                <a16:creationId xmlns:a16="http://schemas.microsoft.com/office/drawing/2014/main" id="{4A8B0655-3BFB-4324-91D9-BE334B98A7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9953" y="1729683"/>
            <a:ext cx="5083473" cy="3980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0919932"/>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normAutofit fontScale="90000"/>
          </a:bodyPr>
          <a:lstStyle/>
          <a:p>
            <a:r>
              <a:rPr lang="en-GB" altLang="en-US"/>
              <a:t>The Human Eye</a:t>
            </a:r>
          </a:p>
        </p:txBody>
      </p:sp>
      <p:sp>
        <p:nvSpPr>
          <p:cNvPr id="16387" name="Rectangle 3"/>
          <p:cNvSpPr>
            <a:spLocks noGrp="1" noChangeArrowheads="1"/>
          </p:cNvSpPr>
          <p:nvPr>
            <p:ph idx="1"/>
          </p:nvPr>
        </p:nvSpPr>
        <p:spPr>
          <a:xfrm>
            <a:off x="495300" y="1058432"/>
            <a:ext cx="4457700" cy="5799568"/>
          </a:xfrm>
          <a:noFill/>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eaLnBrk="1" hangingPunct="1">
              <a:defRPr/>
            </a:pPr>
            <a:r>
              <a:rPr lang="en-GB" dirty="0"/>
              <a:t>Cones are sensitive to colour</a:t>
            </a:r>
          </a:p>
          <a:p>
            <a:pPr lvl="1" eaLnBrk="1" hangingPunct="1">
              <a:defRPr/>
            </a:pPr>
            <a:r>
              <a:rPr lang="en-GB" sz="2400" dirty="0"/>
              <a:t>Less sensitive than cones therefore tolerate more light</a:t>
            </a:r>
          </a:p>
          <a:p>
            <a:pPr lvl="1" eaLnBrk="1" hangingPunct="1">
              <a:defRPr/>
            </a:pPr>
            <a:r>
              <a:rPr lang="en-GB" sz="2400" dirty="0"/>
              <a:t>Red, green, blue (also yellow, discovered 2002)</a:t>
            </a:r>
          </a:p>
          <a:p>
            <a:pPr lvl="1" eaLnBrk="1" hangingPunct="1">
              <a:defRPr/>
            </a:pPr>
            <a:r>
              <a:rPr lang="en-GB" sz="2400" dirty="0"/>
              <a:t>Resolve fine detail</a:t>
            </a:r>
          </a:p>
          <a:p>
            <a:pPr lvl="1" eaLnBrk="1" hangingPunct="1">
              <a:defRPr/>
            </a:pPr>
            <a:r>
              <a:rPr lang="en-GB" sz="2400" dirty="0"/>
              <a:t>6 million per eye</a:t>
            </a:r>
          </a:p>
        </p:txBody>
      </p:sp>
      <p:pic>
        <p:nvPicPr>
          <p:cNvPr id="4" name="Picture 10">
            <a:extLst>
              <a:ext uri="{FF2B5EF4-FFF2-40B4-BE49-F238E27FC236}">
                <a16:creationId xmlns:a16="http://schemas.microsoft.com/office/drawing/2014/main" id="{4A8B0655-3BFB-4324-91D9-BE334B98A7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9953" y="1729683"/>
            <a:ext cx="5083473" cy="3980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052606"/>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Ishihara Test</a:t>
            </a:r>
          </a:p>
        </p:txBody>
      </p:sp>
      <p:sp>
        <p:nvSpPr>
          <p:cNvPr id="3" name="Content Placeholder 2"/>
          <p:cNvSpPr>
            <a:spLocks noGrp="1"/>
          </p:cNvSpPr>
          <p:nvPr>
            <p:ph idx="1"/>
          </p:nvPr>
        </p:nvSpPr>
        <p:spPr/>
        <p:txBody>
          <a:bodyPr/>
          <a:lstStyle/>
          <a:p>
            <a:r>
              <a:rPr lang="en-GB" dirty="0"/>
              <a:t>This is used for the diagnosis of colour vision deficiency</a:t>
            </a:r>
          </a:p>
        </p:txBody>
      </p:sp>
      <p:sp>
        <p:nvSpPr>
          <p:cNvPr id="4" name="Slide Number Placeholder 3"/>
          <p:cNvSpPr>
            <a:spLocks noGrp="1"/>
          </p:cNvSpPr>
          <p:nvPr>
            <p:ph type="sldNum" sz="quarter" idx="12"/>
          </p:nvPr>
        </p:nvSpPr>
        <p:spPr/>
        <p:txBody>
          <a:bodyPr/>
          <a:lstStyle/>
          <a:p>
            <a:fld id="{3D235388-AC16-4203-8F81-92E80197F9EB}" type="slidenum">
              <a:rPr lang="en-GB" smtClean="0"/>
              <a:pPr/>
              <a:t>13</a:t>
            </a:fld>
            <a:endParaRPr lang="en-GB" dirty="0"/>
          </a:p>
        </p:txBody>
      </p:sp>
      <p:pic>
        <p:nvPicPr>
          <p:cNvPr id="5" name="Picture 4"/>
          <p:cNvPicPr>
            <a:picLocks noChangeAspect="1"/>
          </p:cNvPicPr>
          <p:nvPr/>
        </p:nvPicPr>
        <p:blipFill>
          <a:blip r:embed="rId2"/>
          <a:stretch>
            <a:fillRect/>
          </a:stretch>
        </p:blipFill>
        <p:spPr>
          <a:xfrm>
            <a:off x="560513" y="2204864"/>
            <a:ext cx="2486025" cy="2514600"/>
          </a:xfrm>
          <a:prstGeom prst="rect">
            <a:avLst/>
          </a:prstGeom>
        </p:spPr>
      </p:pic>
      <p:pic>
        <p:nvPicPr>
          <p:cNvPr id="6" name="Picture 5"/>
          <p:cNvPicPr>
            <a:picLocks noChangeAspect="1"/>
          </p:cNvPicPr>
          <p:nvPr/>
        </p:nvPicPr>
        <p:blipFill>
          <a:blip r:embed="rId3"/>
          <a:stretch>
            <a:fillRect/>
          </a:stretch>
        </p:blipFill>
        <p:spPr>
          <a:xfrm>
            <a:off x="3705225" y="2162175"/>
            <a:ext cx="2495550" cy="2533650"/>
          </a:xfrm>
          <a:prstGeom prst="rect">
            <a:avLst/>
          </a:prstGeom>
        </p:spPr>
      </p:pic>
      <p:pic>
        <p:nvPicPr>
          <p:cNvPr id="7" name="Picture 6"/>
          <p:cNvPicPr>
            <a:picLocks noChangeAspect="1"/>
          </p:cNvPicPr>
          <p:nvPr/>
        </p:nvPicPr>
        <p:blipFill>
          <a:blip r:embed="rId4"/>
          <a:stretch>
            <a:fillRect/>
          </a:stretch>
        </p:blipFill>
        <p:spPr>
          <a:xfrm>
            <a:off x="6787456" y="2162175"/>
            <a:ext cx="2486025" cy="2495550"/>
          </a:xfrm>
          <a:prstGeom prst="rect">
            <a:avLst/>
          </a:prstGeom>
        </p:spPr>
      </p:pic>
    </p:spTree>
    <p:extLst>
      <p:ext uri="{BB962C8B-B14F-4D97-AF65-F5344CB8AC3E}">
        <p14:creationId xmlns:p14="http://schemas.microsoft.com/office/powerpoint/2010/main" val="27941764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650" y="525959"/>
            <a:ext cx="8089900" cy="769441"/>
          </a:xfrm>
        </p:spPr>
        <p:txBody>
          <a:bodyPr/>
          <a:lstStyle/>
          <a:p>
            <a:r>
              <a:rPr lang="en-GB" dirty="0"/>
              <a:t>Colour Blindness</a:t>
            </a:r>
          </a:p>
        </p:txBody>
      </p:sp>
      <p:pic>
        <p:nvPicPr>
          <p:cNvPr id="5" name="Picture 4">
            <a:extLst>
              <a:ext uri="{FF2B5EF4-FFF2-40B4-BE49-F238E27FC236}">
                <a16:creationId xmlns:a16="http://schemas.microsoft.com/office/drawing/2014/main" id="{E7D72FF7-3035-49FA-9D8A-FD76712A372A}"/>
              </a:ext>
            </a:extLst>
          </p:cNvPr>
          <p:cNvPicPr>
            <a:picLocks noChangeAspect="1"/>
          </p:cNvPicPr>
          <p:nvPr/>
        </p:nvPicPr>
        <p:blipFill>
          <a:blip r:embed="rId3"/>
          <a:stretch>
            <a:fillRect/>
          </a:stretch>
        </p:blipFill>
        <p:spPr>
          <a:xfrm>
            <a:off x="4764197" y="1346855"/>
            <a:ext cx="4122996" cy="2754940"/>
          </a:xfrm>
          <a:prstGeom prst="rect">
            <a:avLst/>
          </a:prstGeom>
        </p:spPr>
      </p:pic>
      <p:pic>
        <p:nvPicPr>
          <p:cNvPr id="7" name="Picture 6">
            <a:extLst>
              <a:ext uri="{FF2B5EF4-FFF2-40B4-BE49-F238E27FC236}">
                <a16:creationId xmlns:a16="http://schemas.microsoft.com/office/drawing/2014/main" id="{3065A0F9-9247-497E-A377-33A7175E3B7F}"/>
              </a:ext>
            </a:extLst>
          </p:cNvPr>
          <p:cNvPicPr>
            <a:picLocks noChangeAspect="1"/>
          </p:cNvPicPr>
          <p:nvPr/>
        </p:nvPicPr>
        <p:blipFill rotWithShape="1">
          <a:blip r:embed="rId4"/>
          <a:srcRect l="49649" r="2760"/>
          <a:stretch/>
        </p:blipFill>
        <p:spPr>
          <a:xfrm>
            <a:off x="955480" y="1263379"/>
            <a:ext cx="3896942" cy="2937365"/>
          </a:xfrm>
          <a:prstGeom prst="rect">
            <a:avLst/>
          </a:prstGeom>
        </p:spPr>
      </p:pic>
      <p:pic>
        <p:nvPicPr>
          <p:cNvPr id="9" name="Picture 8">
            <a:extLst>
              <a:ext uri="{FF2B5EF4-FFF2-40B4-BE49-F238E27FC236}">
                <a16:creationId xmlns:a16="http://schemas.microsoft.com/office/drawing/2014/main" id="{DEB1BFA9-05FD-46CB-AC3F-0D1691F3B3BC}"/>
              </a:ext>
            </a:extLst>
          </p:cNvPr>
          <p:cNvPicPr>
            <a:picLocks noChangeAspect="1"/>
          </p:cNvPicPr>
          <p:nvPr/>
        </p:nvPicPr>
        <p:blipFill rotWithShape="1">
          <a:blip r:embed="rId5"/>
          <a:srcRect t="11170"/>
          <a:stretch/>
        </p:blipFill>
        <p:spPr>
          <a:xfrm>
            <a:off x="4852422" y="4200744"/>
            <a:ext cx="4267012" cy="2657256"/>
          </a:xfrm>
          <a:prstGeom prst="rect">
            <a:avLst/>
          </a:prstGeom>
        </p:spPr>
      </p:pic>
      <p:pic>
        <p:nvPicPr>
          <p:cNvPr id="11" name="Picture 10">
            <a:extLst>
              <a:ext uri="{FF2B5EF4-FFF2-40B4-BE49-F238E27FC236}">
                <a16:creationId xmlns:a16="http://schemas.microsoft.com/office/drawing/2014/main" id="{5DEDDF88-2BBE-49C2-99D2-CA70DB9B946E}"/>
              </a:ext>
            </a:extLst>
          </p:cNvPr>
          <p:cNvPicPr>
            <a:picLocks noChangeAspect="1"/>
          </p:cNvPicPr>
          <p:nvPr/>
        </p:nvPicPr>
        <p:blipFill>
          <a:blip r:embed="rId6"/>
          <a:stretch>
            <a:fillRect/>
          </a:stretch>
        </p:blipFill>
        <p:spPr>
          <a:xfrm>
            <a:off x="1018807" y="4125938"/>
            <a:ext cx="4032448" cy="2732062"/>
          </a:xfrm>
          <a:prstGeom prst="rect">
            <a:avLst/>
          </a:prstGeom>
        </p:spPr>
      </p:pic>
      <p:sp>
        <p:nvSpPr>
          <p:cNvPr id="12" name="TextBox 11">
            <a:extLst>
              <a:ext uri="{FF2B5EF4-FFF2-40B4-BE49-F238E27FC236}">
                <a16:creationId xmlns:a16="http://schemas.microsoft.com/office/drawing/2014/main" id="{41B54211-DD06-4FBD-9A9F-12631F003ADB}"/>
              </a:ext>
            </a:extLst>
          </p:cNvPr>
          <p:cNvSpPr txBox="1"/>
          <p:nvPr/>
        </p:nvSpPr>
        <p:spPr>
          <a:xfrm>
            <a:off x="8684785" y="2564904"/>
            <a:ext cx="1143262" cy="461665"/>
          </a:xfrm>
          <a:prstGeom prst="rect">
            <a:avLst/>
          </a:prstGeom>
          <a:noFill/>
        </p:spPr>
        <p:txBody>
          <a:bodyPr wrap="none" rtlCol="0">
            <a:spAutoFit/>
          </a:bodyPr>
          <a:lstStyle/>
          <a:p>
            <a:r>
              <a:rPr lang="en-GB" sz="2400" dirty="0"/>
              <a:t>-Green</a:t>
            </a:r>
          </a:p>
        </p:txBody>
      </p:sp>
      <p:sp>
        <p:nvSpPr>
          <p:cNvPr id="14" name="TextBox 13">
            <a:extLst>
              <a:ext uri="{FF2B5EF4-FFF2-40B4-BE49-F238E27FC236}">
                <a16:creationId xmlns:a16="http://schemas.microsoft.com/office/drawing/2014/main" id="{85B93FF9-B077-409A-98AE-1C6558CAE736}"/>
              </a:ext>
            </a:extLst>
          </p:cNvPr>
          <p:cNvSpPr txBox="1"/>
          <p:nvPr/>
        </p:nvSpPr>
        <p:spPr>
          <a:xfrm>
            <a:off x="84332" y="5327566"/>
            <a:ext cx="853119" cy="461665"/>
          </a:xfrm>
          <a:prstGeom prst="rect">
            <a:avLst/>
          </a:prstGeom>
          <a:noFill/>
        </p:spPr>
        <p:txBody>
          <a:bodyPr wrap="none" rtlCol="0">
            <a:spAutoFit/>
          </a:bodyPr>
          <a:lstStyle/>
          <a:p>
            <a:r>
              <a:rPr lang="en-GB" sz="2400" dirty="0"/>
              <a:t>-Red</a:t>
            </a:r>
          </a:p>
        </p:txBody>
      </p:sp>
      <p:sp>
        <p:nvSpPr>
          <p:cNvPr id="15" name="TextBox 14">
            <a:extLst>
              <a:ext uri="{FF2B5EF4-FFF2-40B4-BE49-F238E27FC236}">
                <a16:creationId xmlns:a16="http://schemas.microsoft.com/office/drawing/2014/main" id="{A122DAE5-B173-4A19-91CE-DF14AD0A9F8A}"/>
              </a:ext>
            </a:extLst>
          </p:cNvPr>
          <p:cNvSpPr txBox="1"/>
          <p:nvPr/>
        </p:nvSpPr>
        <p:spPr>
          <a:xfrm>
            <a:off x="8746042" y="5157192"/>
            <a:ext cx="904415" cy="461665"/>
          </a:xfrm>
          <a:prstGeom prst="rect">
            <a:avLst/>
          </a:prstGeom>
          <a:noFill/>
        </p:spPr>
        <p:txBody>
          <a:bodyPr wrap="none" rtlCol="0">
            <a:spAutoFit/>
          </a:bodyPr>
          <a:lstStyle/>
          <a:p>
            <a:r>
              <a:rPr lang="en-GB" sz="2400" dirty="0"/>
              <a:t>-Blue</a:t>
            </a:r>
          </a:p>
        </p:txBody>
      </p:sp>
    </p:spTree>
    <p:extLst>
      <p:ext uri="{BB962C8B-B14F-4D97-AF65-F5344CB8AC3E}">
        <p14:creationId xmlns:p14="http://schemas.microsoft.com/office/powerpoint/2010/main" val="3069425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Colours Test</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3805" y="2162288"/>
            <a:ext cx="8745967" cy="3254002"/>
          </a:xfrm>
        </p:spPr>
      </p:pic>
    </p:spTree>
    <p:extLst>
      <p:ext uri="{BB962C8B-B14F-4D97-AF65-F5344CB8AC3E}">
        <p14:creationId xmlns:p14="http://schemas.microsoft.com/office/powerpoint/2010/main" val="3195901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Dress</a:t>
            </a:r>
          </a:p>
        </p:txBody>
      </p:sp>
      <p:sp>
        <p:nvSpPr>
          <p:cNvPr id="3" name="Content Placeholder 2"/>
          <p:cNvSpPr>
            <a:spLocks noGrp="1"/>
          </p:cNvSpPr>
          <p:nvPr>
            <p:ph idx="1"/>
          </p:nvPr>
        </p:nvSpPr>
        <p:spPr/>
        <p:txBody>
          <a:bodyPr/>
          <a:lstStyle/>
          <a:p>
            <a:r>
              <a:rPr lang="en-GB" dirty="0"/>
              <a:t>Black and blue or gold and white?</a:t>
            </a:r>
          </a:p>
        </p:txBody>
      </p:sp>
      <p:sp>
        <p:nvSpPr>
          <p:cNvPr id="4" name="Slide Number Placeholder 3"/>
          <p:cNvSpPr>
            <a:spLocks noGrp="1"/>
          </p:cNvSpPr>
          <p:nvPr>
            <p:ph type="sldNum" sz="quarter" idx="12"/>
          </p:nvPr>
        </p:nvSpPr>
        <p:spPr/>
        <p:txBody>
          <a:bodyPr/>
          <a:lstStyle/>
          <a:p>
            <a:fld id="{3D235388-AC16-4203-8F81-92E80197F9EB}" type="slidenum">
              <a:rPr lang="en-GB" smtClean="0"/>
              <a:pPr/>
              <a:t>16</a:t>
            </a:fld>
            <a:endParaRPr lang="en-GB" dirty="0"/>
          </a:p>
        </p:txBody>
      </p:sp>
      <p:pic>
        <p:nvPicPr>
          <p:cNvPr id="1026" name="Picture 2" descr="TheDres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0592" y="1556793"/>
            <a:ext cx="6840760" cy="5130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5751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eaLnBrk="1" hangingPunct="1">
              <a:defRPr/>
            </a:pPr>
            <a:r>
              <a:rPr lang="en-GB"/>
              <a:t>Size, depth and distance</a:t>
            </a:r>
          </a:p>
        </p:txBody>
      </p:sp>
      <p:sp>
        <p:nvSpPr>
          <p:cNvPr id="16387" name="Rectangle 3"/>
          <p:cNvSpPr>
            <a:spLocks noGrp="1" noChangeArrowheads="1"/>
          </p:cNvSpPr>
          <p:nvPr>
            <p:ph idx="1"/>
          </p:nvPr>
        </p:nvSpPr>
        <p:spPr/>
        <p:txBody>
          <a:bodyPr/>
          <a:lstStyle/>
          <a:p>
            <a:pPr eaLnBrk="1" hangingPunct="1">
              <a:defRPr/>
            </a:pPr>
            <a:r>
              <a:rPr lang="en-GB"/>
              <a:t>Size is measured in terms of visual angle</a:t>
            </a:r>
          </a:p>
          <a:p>
            <a:pPr lvl="1" eaLnBrk="1" hangingPunct="1">
              <a:defRPr/>
            </a:pPr>
            <a:r>
              <a:rPr lang="en-GB" sz="2400"/>
              <a:t>Objects of same size at different distances have different visual angle</a:t>
            </a:r>
          </a:p>
          <a:p>
            <a:pPr lvl="1" eaLnBrk="1" hangingPunct="1">
              <a:defRPr/>
            </a:pPr>
            <a:r>
              <a:rPr lang="en-GB" sz="2400"/>
              <a:t>Objects of different size at different distances may have the same visual angle</a:t>
            </a:r>
          </a:p>
          <a:p>
            <a:pPr eaLnBrk="1" hangingPunct="1">
              <a:defRPr/>
            </a:pPr>
            <a:r>
              <a:rPr lang="en-GB"/>
              <a:t>Need to use knowledge of world and other visual clues to judge size correctly</a:t>
            </a:r>
          </a:p>
          <a:p>
            <a:pPr eaLnBrk="1" hangingPunct="1">
              <a:defRPr/>
            </a:pPr>
            <a:r>
              <a:rPr lang="en-GB"/>
              <a:t>Visual angle measured in degrees or minutes of arc</a:t>
            </a:r>
          </a:p>
          <a:p>
            <a:pPr eaLnBrk="1" hangingPunct="1">
              <a:defRPr/>
            </a:pPr>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defRPr/>
            </a:pPr>
            <a:r>
              <a:rPr lang="en-GB"/>
              <a:t>Visual angle</a:t>
            </a:r>
          </a:p>
        </p:txBody>
      </p:sp>
      <p:pic>
        <p:nvPicPr>
          <p:cNvPr id="14340" name="Picture 10"/>
          <p:cNvPicPr>
            <a:picLocks noChangeAspect="1" noChangeArrowheads="1"/>
          </p:cNvPicPr>
          <p:nvPr/>
        </p:nvPicPr>
        <p:blipFill>
          <a:blip r:embed="rId3" cstate="print"/>
          <a:srcRect/>
          <a:stretch>
            <a:fillRect/>
          </a:stretch>
        </p:blipFill>
        <p:spPr bwMode="auto">
          <a:xfrm>
            <a:off x="7162800" y="4648201"/>
            <a:ext cx="1714500" cy="1717675"/>
          </a:xfrm>
          <a:prstGeom prst="rect">
            <a:avLst/>
          </a:prstGeom>
          <a:noFill/>
          <a:ln w="9525">
            <a:noFill/>
            <a:miter lim="800000"/>
            <a:headEnd/>
            <a:tailEnd/>
          </a:ln>
        </p:spPr>
      </p:pic>
      <p:pic>
        <p:nvPicPr>
          <p:cNvPr id="14341" name="Picture 11"/>
          <p:cNvPicPr>
            <a:picLocks noChangeAspect="1" noChangeArrowheads="1"/>
          </p:cNvPicPr>
          <p:nvPr/>
        </p:nvPicPr>
        <p:blipFill>
          <a:blip r:embed="rId3" cstate="print"/>
          <a:srcRect/>
          <a:stretch>
            <a:fillRect/>
          </a:stretch>
        </p:blipFill>
        <p:spPr bwMode="auto">
          <a:xfrm>
            <a:off x="4648201" y="5029200"/>
            <a:ext cx="989013" cy="990600"/>
          </a:xfrm>
          <a:prstGeom prst="rect">
            <a:avLst/>
          </a:prstGeom>
          <a:noFill/>
          <a:ln w="9525">
            <a:noFill/>
            <a:miter lim="800000"/>
            <a:headEnd/>
            <a:tailEnd/>
          </a:ln>
        </p:spPr>
      </p:pic>
      <p:pic>
        <p:nvPicPr>
          <p:cNvPr id="14342" name="Picture 12"/>
          <p:cNvPicPr>
            <a:picLocks noChangeAspect="1" noChangeArrowheads="1"/>
          </p:cNvPicPr>
          <p:nvPr/>
        </p:nvPicPr>
        <p:blipFill>
          <a:blip r:embed="rId3" cstate="print"/>
          <a:srcRect/>
          <a:stretch>
            <a:fillRect/>
          </a:stretch>
        </p:blipFill>
        <p:spPr bwMode="auto">
          <a:xfrm>
            <a:off x="4114800" y="1905001"/>
            <a:ext cx="1714500" cy="1717675"/>
          </a:xfrm>
          <a:prstGeom prst="rect">
            <a:avLst/>
          </a:prstGeom>
          <a:noFill/>
          <a:ln w="9525">
            <a:noFill/>
            <a:miter lim="800000"/>
            <a:headEnd/>
            <a:tailEnd/>
          </a:ln>
        </p:spPr>
      </p:pic>
      <p:sp>
        <p:nvSpPr>
          <p:cNvPr id="14343" name="Line 13"/>
          <p:cNvSpPr>
            <a:spLocks noChangeShapeType="1"/>
          </p:cNvSpPr>
          <p:nvPr/>
        </p:nvSpPr>
        <p:spPr bwMode="auto">
          <a:xfrm flipV="1">
            <a:off x="1600200" y="1600200"/>
            <a:ext cx="3810000" cy="1219200"/>
          </a:xfrm>
          <a:prstGeom prst="line">
            <a:avLst/>
          </a:prstGeom>
          <a:noFill/>
          <a:ln w="9525">
            <a:solidFill>
              <a:schemeClr val="tx1"/>
            </a:solidFill>
            <a:round/>
            <a:headEnd/>
            <a:tailEnd/>
          </a:ln>
        </p:spPr>
        <p:txBody>
          <a:bodyPr wrap="none" anchor="ctr"/>
          <a:lstStyle/>
          <a:p>
            <a:endParaRPr lang="en-GB"/>
          </a:p>
        </p:txBody>
      </p:sp>
      <p:sp>
        <p:nvSpPr>
          <p:cNvPr id="14344" name="Line 14"/>
          <p:cNvSpPr>
            <a:spLocks noChangeShapeType="1"/>
          </p:cNvSpPr>
          <p:nvPr/>
        </p:nvSpPr>
        <p:spPr bwMode="auto">
          <a:xfrm>
            <a:off x="1600200" y="2819400"/>
            <a:ext cx="3810000" cy="1066800"/>
          </a:xfrm>
          <a:prstGeom prst="line">
            <a:avLst/>
          </a:prstGeom>
          <a:noFill/>
          <a:ln w="9525">
            <a:solidFill>
              <a:schemeClr val="tx1"/>
            </a:solidFill>
            <a:round/>
            <a:headEnd/>
            <a:tailEnd/>
          </a:ln>
        </p:spPr>
        <p:txBody>
          <a:bodyPr wrap="none" anchor="ctr"/>
          <a:lstStyle/>
          <a:p>
            <a:endParaRPr lang="en-GB"/>
          </a:p>
        </p:txBody>
      </p:sp>
      <p:sp>
        <p:nvSpPr>
          <p:cNvPr id="14345" name="Line 15"/>
          <p:cNvSpPr>
            <a:spLocks noChangeShapeType="1"/>
          </p:cNvSpPr>
          <p:nvPr/>
        </p:nvSpPr>
        <p:spPr bwMode="auto">
          <a:xfrm flipV="1">
            <a:off x="1676400" y="4495800"/>
            <a:ext cx="6781800" cy="1066800"/>
          </a:xfrm>
          <a:prstGeom prst="line">
            <a:avLst/>
          </a:prstGeom>
          <a:noFill/>
          <a:ln w="9525">
            <a:solidFill>
              <a:schemeClr val="tx1"/>
            </a:solidFill>
            <a:round/>
            <a:headEnd/>
            <a:tailEnd/>
          </a:ln>
        </p:spPr>
        <p:txBody>
          <a:bodyPr wrap="none" anchor="ctr"/>
          <a:lstStyle/>
          <a:p>
            <a:endParaRPr lang="en-GB"/>
          </a:p>
        </p:txBody>
      </p:sp>
      <p:sp>
        <p:nvSpPr>
          <p:cNvPr id="14346" name="Line 16"/>
          <p:cNvSpPr>
            <a:spLocks noChangeShapeType="1"/>
          </p:cNvSpPr>
          <p:nvPr/>
        </p:nvSpPr>
        <p:spPr bwMode="auto">
          <a:xfrm>
            <a:off x="1676400" y="5562600"/>
            <a:ext cx="6781800" cy="914400"/>
          </a:xfrm>
          <a:prstGeom prst="line">
            <a:avLst/>
          </a:prstGeom>
          <a:noFill/>
          <a:ln w="9525">
            <a:solidFill>
              <a:schemeClr val="tx1"/>
            </a:solidFill>
            <a:round/>
            <a:headEnd/>
            <a:tailEnd/>
          </a:ln>
        </p:spPr>
        <p:txBody>
          <a:bodyPr wrap="none" anchor="ctr"/>
          <a:lstStyle/>
          <a:p>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fontScale="90000"/>
          </a:bodyPr>
          <a:lstStyle/>
          <a:p>
            <a:pPr eaLnBrk="1" hangingPunct="1">
              <a:defRPr/>
            </a:pPr>
            <a:r>
              <a:rPr lang="en-GB"/>
              <a:t>Visual acuity</a:t>
            </a:r>
          </a:p>
        </p:txBody>
      </p:sp>
      <p:sp>
        <p:nvSpPr>
          <p:cNvPr id="20483" name="Rectangle 3"/>
          <p:cNvSpPr>
            <a:spLocks noGrp="1" noChangeArrowheads="1"/>
          </p:cNvSpPr>
          <p:nvPr>
            <p:ph type="body" idx="1"/>
          </p:nvPr>
        </p:nvSpPr>
        <p:spPr/>
        <p:txBody>
          <a:bodyPr/>
          <a:lstStyle/>
          <a:p>
            <a:pPr eaLnBrk="1" hangingPunct="1">
              <a:defRPr/>
            </a:pPr>
            <a:r>
              <a:rPr lang="en-GB"/>
              <a:t>Visual acuity is the ability to perceive fine detail</a:t>
            </a:r>
          </a:p>
          <a:p>
            <a:pPr eaLnBrk="1" hangingPunct="1">
              <a:defRPr/>
            </a:pPr>
            <a:r>
              <a:rPr lang="en-GB"/>
              <a:t>Normal vision</a:t>
            </a:r>
          </a:p>
          <a:p>
            <a:pPr lvl="1" eaLnBrk="1" hangingPunct="1">
              <a:defRPr/>
            </a:pPr>
            <a:r>
              <a:rPr lang="en-GB" sz="2400"/>
              <a:t>Single line with a visual angle of 0.5 seconds of arc</a:t>
            </a:r>
          </a:p>
          <a:p>
            <a:pPr lvl="1" eaLnBrk="1" hangingPunct="1">
              <a:defRPr/>
            </a:pPr>
            <a:r>
              <a:rPr lang="en-GB" sz="2400"/>
              <a:t>Two lines separated by 30 seconds of arc</a:t>
            </a:r>
          </a:p>
          <a:p>
            <a:pPr lvl="1" eaLnBrk="1" hangingPunct="1">
              <a:defRPr/>
            </a:pPr>
            <a:r>
              <a:rPr lang="en-GB" sz="2400"/>
              <a:t>Maximum normal visual acuity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fontScale="90000"/>
          </a:bodyPr>
          <a:lstStyle/>
          <a:p>
            <a:pPr eaLnBrk="1" hangingPunct="1">
              <a:defRPr/>
            </a:pPr>
            <a:r>
              <a:rPr lang="en-GB"/>
              <a:t>Colour</a:t>
            </a:r>
          </a:p>
        </p:txBody>
      </p:sp>
      <p:sp>
        <p:nvSpPr>
          <p:cNvPr id="22531" name="Rectangle 3"/>
          <p:cNvSpPr>
            <a:spLocks noGrp="1" noChangeArrowheads="1"/>
          </p:cNvSpPr>
          <p:nvPr>
            <p:ph idx="1"/>
          </p:nvPr>
        </p:nvSpPr>
        <p:spPr/>
        <p:txBody>
          <a:bodyPr/>
          <a:lstStyle/>
          <a:p>
            <a:pPr eaLnBrk="1" hangingPunct="1">
              <a:defRPr/>
            </a:pPr>
            <a:r>
              <a:rPr lang="en-GB" sz="2400"/>
              <a:t>Colour is made up of three components</a:t>
            </a:r>
          </a:p>
          <a:p>
            <a:pPr lvl="1" eaLnBrk="1" hangingPunct="1">
              <a:defRPr/>
            </a:pPr>
            <a:r>
              <a:rPr lang="en-GB" sz="2000"/>
              <a:t>Hue, dependent upon wavelength</a:t>
            </a:r>
          </a:p>
          <a:p>
            <a:pPr lvl="1" eaLnBrk="1" hangingPunct="1">
              <a:defRPr/>
            </a:pPr>
            <a:r>
              <a:rPr lang="en-GB" sz="2000"/>
              <a:t>Intensity or brightness</a:t>
            </a:r>
          </a:p>
          <a:p>
            <a:pPr lvl="1" eaLnBrk="1" hangingPunct="1">
              <a:defRPr/>
            </a:pPr>
            <a:r>
              <a:rPr lang="en-GB" sz="2000"/>
              <a:t>Saturation or the amount of white in the colour</a:t>
            </a:r>
          </a:p>
          <a:p>
            <a:pPr eaLnBrk="1" hangingPunct="1">
              <a:defRPr/>
            </a:pPr>
            <a:r>
              <a:rPr lang="en-GB" sz="2400"/>
              <a:t>Can differentiate approximately</a:t>
            </a:r>
          </a:p>
          <a:p>
            <a:pPr lvl="1" eaLnBrk="1" hangingPunct="1">
              <a:defRPr/>
            </a:pPr>
            <a:r>
              <a:rPr lang="en-GB" sz="2000"/>
              <a:t>150 hues</a:t>
            </a:r>
          </a:p>
          <a:p>
            <a:pPr lvl="1" eaLnBrk="1" hangingPunct="1">
              <a:defRPr/>
            </a:pPr>
            <a:r>
              <a:rPr lang="en-GB" sz="2000"/>
              <a:t>7 million combinations of hue, intensity and brightness</a:t>
            </a:r>
          </a:p>
          <a:p>
            <a:pPr lvl="1" eaLnBrk="1" hangingPunct="1">
              <a:defRPr/>
            </a:pPr>
            <a:r>
              <a:rPr lang="en-GB" sz="2000"/>
              <a:t>11 colours</a:t>
            </a:r>
          </a:p>
          <a:p>
            <a:pPr eaLnBrk="1" hangingPunct="1">
              <a:defRPr/>
            </a:pPr>
            <a:r>
              <a:rPr lang="en-GB" sz="2400"/>
              <a:t>Green acuity highest, blue acuity lowest</a:t>
            </a:r>
          </a:p>
          <a:p>
            <a:pPr eaLnBrk="1" hangingPunct="1">
              <a:defRPr/>
            </a:pPr>
            <a:r>
              <a:rPr lang="en-GB" sz="2400"/>
              <a:t>8% males, 1% females have some form of colour deficiency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defRPr/>
            </a:pPr>
            <a:r>
              <a:rPr lang="en-GB"/>
              <a:t>Intensity</a:t>
            </a:r>
          </a:p>
        </p:txBody>
      </p:sp>
      <p:pic>
        <p:nvPicPr>
          <p:cNvPr id="17412" name="Picture 3"/>
          <p:cNvPicPr>
            <a:picLocks noChangeAspect="1" noChangeArrowheads="1"/>
          </p:cNvPicPr>
          <p:nvPr/>
        </p:nvPicPr>
        <p:blipFill>
          <a:blip r:embed="rId3" cstate="print"/>
          <a:srcRect/>
          <a:stretch>
            <a:fillRect/>
          </a:stretch>
        </p:blipFill>
        <p:spPr bwMode="auto">
          <a:xfrm>
            <a:off x="1524000" y="1600200"/>
            <a:ext cx="3606800" cy="2268538"/>
          </a:xfrm>
          <a:prstGeom prst="rect">
            <a:avLst/>
          </a:prstGeom>
          <a:noFill/>
          <a:ln w="9525">
            <a:noFill/>
            <a:miter lim="800000"/>
            <a:headEnd/>
            <a:tailEnd/>
          </a:ln>
        </p:spPr>
      </p:pic>
      <p:pic>
        <p:nvPicPr>
          <p:cNvPr id="17413" name="Picture 4"/>
          <p:cNvPicPr>
            <a:picLocks noChangeAspect="1" noChangeArrowheads="1"/>
          </p:cNvPicPr>
          <p:nvPr/>
        </p:nvPicPr>
        <p:blipFill>
          <a:blip r:embed="rId4" cstate="print"/>
          <a:srcRect/>
          <a:stretch>
            <a:fillRect/>
          </a:stretch>
        </p:blipFill>
        <p:spPr bwMode="auto">
          <a:xfrm>
            <a:off x="5410200" y="1600200"/>
            <a:ext cx="3644900" cy="2286000"/>
          </a:xfrm>
          <a:prstGeom prst="rect">
            <a:avLst/>
          </a:prstGeom>
          <a:noFill/>
          <a:ln w="9525">
            <a:noFill/>
            <a:miter lim="800000"/>
            <a:headEnd/>
            <a:tailEnd/>
          </a:ln>
        </p:spPr>
      </p:pic>
      <p:pic>
        <p:nvPicPr>
          <p:cNvPr id="17414" name="Picture 5"/>
          <p:cNvPicPr>
            <a:picLocks noChangeAspect="1" noChangeArrowheads="1"/>
          </p:cNvPicPr>
          <p:nvPr/>
        </p:nvPicPr>
        <p:blipFill>
          <a:blip r:embed="rId5" cstate="print"/>
          <a:srcRect/>
          <a:stretch>
            <a:fillRect/>
          </a:stretch>
        </p:blipFill>
        <p:spPr bwMode="auto">
          <a:xfrm>
            <a:off x="3276600" y="4114800"/>
            <a:ext cx="3644900" cy="226695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defRPr/>
            </a:pPr>
            <a:r>
              <a:rPr lang="en-GB"/>
              <a:t>Saturation</a:t>
            </a:r>
          </a:p>
        </p:txBody>
      </p:sp>
      <p:grpSp>
        <p:nvGrpSpPr>
          <p:cNvPr id="18436" name="Group 3"/>
          <p:cNvGrpSpPr>
            <a:grpSpLocks/>
          </p:cNvGrpSpPr>
          <p:nvPr/>
        </p:nvGrpSpPr>
        <p:grpSpPr bwMode="auto">
          <a:xfrm>
            <a:off x="1371600" y="1676400"/>
            <a:ext cx="7759700" cy="4852988"/>
            <a:chOff x="624" y="1056"/>
            <a:chExt cx="4888" cy="3057"/>
          </a:xfrm>
        </p:grpSpPr>
        <p:pic>
          <p:nvPicPr>
            <p:cNvPr id="18437" name="Picture 4"/>
            <p:cNvPicPr>
              <a:picLocks noChangeAspect="1" noChangeArrowheads="1"/>
            </p:cNvPicPr>
            <p:nvPr/>
          </p:nvPicPr>
          <p:blipFill>
            <a:blip r:embed="rId3" cstate="print"/>
            <a:srcRect/>
            <a:stretch>
              <a:fillRect/>
            </a:stretch>
          </p:blipFill>
          <p:spPr bwMode="auto">
            <a:xfrm>
              <a:off x="624" y="1056"/>
              <a:ext cx="2368" cy="1483"/>
            </a:xfrm>
            <a:prstGeom prst="rect">
              <a:avLst/>
            </a:prstGeom>
            <a:noFill/>
            <a:ln w="9525">
              <a:noFill/>
              <a:miter lim="800000"/>
              <a:headEnd/>
              <a:tailEnd/>
            </a:ln>
          </p:spPr>
        </p:pic>
        <p:pic>
          <p:nvPicPr>
            <p:cNvPr id="18438" name="Picture 5"/>
            <p:cNvPicPr>
              <a:picLocks noChangeAspect="1" noChangeArrowheads="1"/>
            </p:cNvPicPr>
            <p:nvPr/>
          </p:nvPicPr>
          <p:blipFill>
            <a:blip r:embed="rId4" cstate="print"/>
            <a:srcRect/>
            <a:stretch>
              <a:fillRect/>
            </a:stretch>
          </p:blipFill>
          <p:spPr bwMode="auto">
            <a:xfrm>
              <a:off x="3120" y="1056"/>
              <a:ext cx="2392" cy="1494"/>
            </a:xfrm>
            <a:prstGeom prst="rect">
              <a:avLst/>
            </a:prstGeom>
            <a:noFill/>
            <a:ln w="9525">
              <a:noFill/>
              <a:miter lim="800000"/>
              <a:headEnd/>
              <a:tailEnd/>
            </a:ln>
          </p:spPr>
        </p:pic>
        <p:pic>
          <p:nvPicPr>
            <p:cNvPr id="18439" name="Picture 6"/>
            <p:cNvPicPr>
              <a:picLocks noChangeAspect="1" noChangeArrowheads="1"/>
            </p:cNvPicPr>
            <p:nvPr/>
          </p:nvPicPr>
          <p:blipFill>
            <a:blip r:embed="rId5" cstate="print"/>
            <a:srcRect/>
            <a:stretch>
              <a:fillRect/>
            </a:stretch>
          </p:blipFill>
          <p:spPr bwMode="auto">
            <a:xfrm>
              <a:off x="1776" y="2640"/>
              <a:ext cx="2352" cy="1473"/>
            </a:xfrm>
            <a:prstGeom prst="rect">
              <a:avLst/>
            </a:prstGeom>
            <a:noFill/>
            <a:ln w="9525">
              <a:noFill/>
              <a:miter lim="800000"/>
              <a:headEnd/>
              <a:tailEnd/>
            </a:ln>
          </p:spPr>
        </p:pic>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fontScale="90000"/>
          </a:bodyPr>
          <a:lstStyle/>
          <a:p>
            <a:pPr eaLnBrk="1" hangingPunct="1">
              <a:defRPr/>
            </a:pPr>
            <a:r>
              <a:rPr lang="en-GB"/>
              <a:t>Brightness</a:t>
            </a:r>
          </a:p>
        </p:txBody>
      </p:sp>
      <p:sp>
        <p:nvSpPr>
          <p:cNvPr id="34819" name="Rectangle 3"/>
          <p:cNvSpPr>
            <a:spLocks noGrp="1" noChangeArrowheads="1"/>
          </p:cNvSpPr>
          <p:nvPr>
            <p:ph idx="1"/>
          </p:nvPr>
        </p:nvSpPr>
        <p:spPr/>
        <p:txBody>
          <a:bodyPr/>
          <a:lstStyle/>
          <a:p>
            <a:pPr eaLnBrk="1" hangingPunct="1">
              <a:defRPr/>
            </a:pPr>
            <a:r>
              <a:rPr lang="en-GB" sz="2400"/>
              <a:t>Brightness is a subjective measure of the light level.</a:t>
            </a:r>
          </a:p>
          <a:p>
            <a:pPr eaLnBrk="1" hangingPunct="1">
              <a:defRPr/>
            </a:pPr>
            <a:r>
              <a:rPr lang="en-GB" sz="2400"/>
              <a:t>Related to luminance, a physical quantity measured with a photometer</a:t>
            </a:r>
          </a:p>
          <a:p>
            <a:pPr eaLnBrk="1" hangingPunct="1">
              <a:defRPr/>
            </a:pPr>
            <a:r>
              <a:rPr lang="en-GB" sz="2400"/>
              <a:t>Contrast is the ratio of two levels of brightness</a:t>
            </a:r>
          </a:p>
          <a:p>
            <a:pPr eaLnBrk="1" hangingPunct="1">
              <a:defRPr/>
            </a:pPr>
            <a:r>
              <a:rPr lang="en-GB" sz="2400"/>
              <a:t>The visual system compensates for changes in brightness automatically via the pupil</a:t>
            </a:r>
          </a:p>
          <a:p>
            <a:pPr eaLnBrk="1" hangingPunct="1">
              <a:defRPr/>
            </a:pPr>
            <a:r>
              <a:rPr lang="en-GB" sz="2400"/>
              <a:t>Visual acuity increases with increased luminance, but so does flicker</a:t>
            </a:r>
          </a:p>
          <a:p>
            <a:pPr lvl="1" eaLnBrk="1" hangingPunct="1">
              <a:defRPr/>
            </a:pPr>
            <a:r>
              <a:rPr lang="en-GB" sz="2000"/>
              <a:t>At low luminance flicker occurs at approx 50Hz</a:t>
            </a:r>
          </a:p>
          <a:p>
            <a:pPr lvl="1" eaLnBrk="1" hangingPunct="1">
              <a:defRPr/>
            </a:pPr>
            <a:r>
              <a:rPr lang="en-GB" sz="2000"/>
              <a:t>At high luminance flicker occurs below 50Hz </a:t>
            </a:r>
          </a:p>
          <a:p>
            <a:pPr lvl="1" eaLnBrk="1" hangingPunct="1">
              <a:defRPr/>
            </a:pPr>
            <a:r>
              <a:rPr lang="en-GB" sz="2000"/>
              <a:t>Flicker is more easily detected with peripheral vision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rmAutofit fontScale="90000"/>
          </a:bodyPr>
          <a:lstStyle/>
          <a:p>
            <a:pPr eaLnBrk="1" hangingPunct="1">
              <a:defRPr/>
            </a:pPr>
            <a:r>
              <a:rPr lang="en-GB"/>
              <a:t>Visual processing</a:t>
            </a:r>
          </a:p>
        </p:txBody>
      </p:sp>
      <p:sp>
        <p:nvSpPr>
          <p:cNvPr id="32771" name="Rectangle 3"/>
          <p:cNvSpPr>
            <a:spLocks noGrp="1" noChangeArrowheads="1"/>
          </p:cNvSpPr>
          <p:nvPr>
            <p:ph type="body" idx="1"/>
          </p:nvPr>
        </p:nvSpPr>
        <p:spPr/>
        <p:txBody>
          <a:bodyPr/>
          <a:lstStyle/>
          <a:p>
            <a:pPr eaLnBrk="1" hangingPunct="1">
              <a:defRPr/>
            </a:pPr>
            <a:r>
              <a:rPr lang="en-GB"/>
              <a:t>Visual processing is the action of the brain upon the input signals generated by the eye to turn them into a meaningful image</a:t>
            </a:r>
          </a:p>
          <a:p>
            <a:pPr eaLnBrk="1" hangingPunct="1">
              <a:defRPr/>
            </a:pPr>
            <a:r>
              <a:rPr lang="en-GB"/>
              <a:t>What we see is guided by our expectations, e.g. objects remain the same size no matter at what distance they are viewed</a:t>
            </a:r>
          </a:p>
          <a:p>
            <a:pPr eaLnBrk="1" hangingPunct="1">
              <a:defRPr/>
            </a:pPr>
            <a:r>
              <a:rPr lang="en-GB"/>
              <a:t>The brain is very good at taking incomplete information and inferring a complete image from it</a:t>
            </a:r>
          </a:p>
          <a:p>
            <a:pPr eaLnBrk="1" hangingPunct="1">
              <a:defRPr/>
            </a:pPr>
            <a:r>
              <a:rPr lang="en-GB"/>
              <a:t>This means that it’s easy to trick the brain…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normAutofit fontScale="90000"/>
          </a:bodyPr>
          <a:lstStyle/>
          <a:p>
            <a:pPr eaLnBrk="1" hangingPunct="1">
              <a:defRPr/>
            </a:pPr>
            <a:r>
              <a:rPr lang="en-GB"/>
              <a:t>Muller-Lyon Illusion</a:t>
            </a:r>
          </a:p>
        </p:txBody>
      </p:sp>
      <p:sp>
        <p:nvSpPr>
          <p:cNvPr id="37891" name="Rectangle 3"/>
          <p:cNvSpPr>
            <a:spLocks noGrp="1" noChangeArrowheads="1"/>
          </p:cNvSpPr>
          <p:nvPr>
            <p:ph type="body" idx="1"/>
          </p:nvPr>
        </p:nvSpPr>
        <p:spPr>
          <a:xfrm>
            <a:off x="838200" y="1600200"/>
            <a:ext cx="8229600" cy="755650"/>
          </a:xfrm>
        </p:spPr>
        <p:txBody>
          <a:bodyPr/>
          <a:lstStyle/>
          <a:p>
            <a:pPr eaLnBrk="1" hangingPunct="1">
              <a:defRPr/>
            </a:pPr>
            <a:r>
              <a:rPr lang="en-GB"/>
              <a:t>Which line is longer?</a:t>
            </a:r>
          </a:p>
        </p:txBody>
      </p:sp>
      <p:sp>
        <p:nvSpPr>
          <p:cNvPr id="21509" name="Line 4"/>
          <p:cNvSpPr>
            <a:spLocks noChangeShapeType="1"/>
          </p:cNvSpPr>
          <p:nvPr/>
        </p:nvSpPr>
        <p:spPr bwMode="auto">
          <a:xfrm>
            <a:off x="3276600" y="3810000"/>
            <a:ext cx="3657600" cy="0"/>
          </a:xfrm>
          <a:prstGeom prst="line">
            <a:avLst/>
          </a:prstGeom>
          <a:noFill/>
          <a:ln w="9525">
            <a:solidFill>
              <a:schemeClr val="tx1"/>
            </a:solidFill>
            <a:round/>
            <a:headEnd/>
            <a:tailEnd/>
          </a:ln>
        </p:spPr>
        <p:txBody>
          <a:bodyPr wrap="none" anchor="ctr"/>
          <a:lstStyle/>
          <a:p>
            <a:endParaRPr lang="en-GB"/>
          </a:p>
        </p:txBody>
      </p:sp>
      <p:sp>
        <p:nvSpPr>
          <p:cNvPr id="21510" name="Line 5"/>
          <p:cNvSpPr>
            <a:spLocks noChangeShapeType="1"/>
          </p:cNvSpPr>
          <p:nvPr/>
        </p:nvSpPr>
        <p:spPr bwMode="auto">
          <a:xfrm>
            <a:off x="3352800" y="5410200"/>
            <a:ext cx="3657600" cy="0"/>
          </a:xfrm>
          <a:prstGeom prst="line">
            <a:avLst/>
          </a:prstGeom>
          <a:noFill/>
          <a:ln w="9525">
            <a:solidFill>
              <a:schemeClr val="tx1"/>
            </a:solidFill>
            <a:round/>
            <a:headEnd/>
            <a:tailEnd/>
          </a:ln>
        </p:spPr>
        <p:txBody>
          <a:bodyPr wrap="none" anchor="ctr"/>
          <a:lstStyle/>
          <a:p>
            <a:endParaRPr lang="en-GB"/>
          </a:p>
        </p:txBody>
      </p:sp>
      <p:grpSp>
        <p:nvGrpSpPr>
          <p:cNvPr id="21511" name="Group 9"/>
          <p:cNvGrpSpPr>
            <a:grpSpLocks/>
          </p:cNvGrpSpPr>
          <p:nvPr/>
        </p:nvGrpSpPr>
        <p:grpSpPr bwMode="auto">
          <a:xfrm>
            <a:off x="7010400" y="4876800"/>
            <a:ext cx="914400" cy="1066800"/>
            <a:chOff x="1872" y="2064"/>
            <a:chExt cx="576" cy="672"/>
          </a:xfrm>
        </p:grpSpPr>
        <p:sp>
          <p:nvSpPr>
            <p:cNvPr id="21521" name="Line 6"/>
            <p:cNvSpPr>
              <a:spLocks noChangeShapeType="1"/>
            </p:cNvSpPr>
            <p:nvPr/>
          </p:nvSpPr>
          <p:spPr bwMode="auto">
            <a:xfrm flipH="1">
              <a:off x="1872" y="2064"/>
              <a:ext cx="576" cy="336"/>
            </a:xfrm>
            <a:prstGeom prst="line">
              <a:avLst/>
            </a:prstGeom>
            <a:noFill/>
            <a:ln w="9525">
              <a:solidFill>
                <a:schemeClr val="tx1"/>
              </a:solidFill>
              <a:round/>
              <a:headEnd/>
              <a:tailEnd/>
            </a:ln>
          </p:spPr>
          <p:txBody>
            <a:bodyPr wrap="none" anchor="ctr"/>
            <a:lstStyle/>
            <a:p>
              <a:endParaRPr lang="en-GB"/>
            </a:p>
          </p:txBody>
        </p:sp>
        <p:sp>
          <p:nvSpPr>
            <p:cNvPr id="21522" name="Line 7"/>
            <p:cNvSpPr>
              <a:spLocks noChangeShapeType="1"/>
            </p:cNvSpPr>
            <p:nvPr/>
          </p:nvSpPr>
          <p:spPr bwMode="auto">
            <a:xfrm flipH="1" flipV="1">
              <a:off x="1872" y="2400"/>
              <a:ext cx="576" cy="336"/>
            </a:xfrm>
            <a:prstGeom prst="line">
              <a:avLst/>
            </a:prstGeom>
            <a:noFill/>
            <a:ln w="9525">
              <a:solidFill>
                <a:schemeClr val="tx1"/>
              </a:solidFill>
              <a:round/>
              <a:headEnd/>
              <a:tailEnd/>
            </a:ln>
          </p:spPr>
          <p:txBody>
            <a:bodyPr wrap="none" anchor="ctr"/>
            <a:lstStyle/>
            <a:p>
              <a:endParaRPr lang="en-GB"/>
            </a:p>
          </p:txBody>
        </p:sp>
      </p:grpSp>
      <p:grpSp>
        <p:nvGrpSpPr>
          <p:cNvPr id="21512" name="Group 10"/>
          <p:cNvGrpSpPr>
            <a:grpSpLocks/>
          </p:cNvGrpSpPr>
          <p:nvPr/>
        </p:nvGrpSpPr>
        <p:grpSpPr bwMode="auto">
          <a:xfrm>
            <a:off x="3276600" y="3276600"/>
            <a:ext cx="914400" cy="1066800"/>
            <a:chOff x="1872" y="2064"/>
            <a:chExt cx="576" cy="672"/>
          </a:xfrm>
        </p:grpSpPr>
        <p:sp>
          <p:nvSpPr>
            <p:cNvPr id="21519" name="Line 11"/>
            <p:cNvSpPr>
              <a:spLocks noChangeShapeType="1"/>
            </p:cNvSpPr>
            <p:nvPr/>
          </p:nvSpPr>
          <p:spPr bwMode="auto">
            <a:xfrm flipH="1">
              <a:off x="1872" y="2064"/>
              <a:ext cx="576" cy="336"/>
            </a:xfrm>
            <a:prstGeom prst="line">
              <a:avLst/>
            </a:prstGeom>
            <a:noFill/>
            <a:ln w="9525">
              <a:solidFill>
                <a:schemeClr val="tx1"/>
              </a:solidFill>
              <a:round/>
              <a:headEnd/>
              <a:tailEnd/>
            </a:ln>
          </p:spPr>
          <p:txBody>
            <a:bodyPr wrap="none" anchor="ctr"/>
            <a:lstStyle/>
            <a:p>
              <a:endParaRPr lang="en-GB"/>
            </a:p>
          </p:txBody>
        </p:sp>
        <p:sp>
          <p:nvSpPr>
            <p:cNvPr id="21520" name="Line 12"/>
            <p:cNvSpPr>
              <a:spLocks noChangeShapeType="1"/>
            </p:cNvSpPr>
            <p:nvPr/>
          </p:nvSpPr>
          <p:spPr bwMode="auto">
            <a:xfrm flipH="1" flipV="1">
              <a:off x="1872" y="2400"/>
              <a:ext cx="576" cy="336"/>
            </a:xfrm>
            <a:prstGeom prst="line">
              <a:avLst/>
            </a:prstGeom>
            <a:noFill/>
            <a:ln w="9525">
              <a:solidFill>
                <a:schemeClr val="tx1"/>
              </a:solidFill>
              <a:round/>
              <a:headEnd/>
              <a:tailEnd/>
            </a:ln>
          </p:spPr>
          <p:txBody>
            <a:bodyPr wrap="none" anchor="ctr"/>
            <a:lstStyle/>
            <a:p>
              <a:endParaRPr lang="en-GB"/>
            </a:p>
          </p:txBody>
        </p:sp>
      </p:grpSp>
      <p:grpSp>
        <p:nvGrpSpPr>
          <p:cNvPr id="21513" name="Group 13"/>
          <p:cNvGrpSpPr>
            <a:grpSpLocks/>
          </p:cNvGrpSpPr>
          <p:nvPr/>
        </p:nvGrpSpPr>
        <p:grpSpPr bwMode="auto">
          <a:xfrm flipH="1">
            <a:off x="6019800" y="3276600"/>
            <a:ext cx="914400" cy="1066800"/>
            <a:chOff x="1872" y="2064"/>
            <a:chExt cx="576" cy="672"/>
          </a:xfrm>
        </p:grpSpPr>
        <p:sp>
          <p:nvSpPr>
            <p:cNvPr id="21517" name="Line 14"/>
            <p:cNvSpPr>
              <a:spLocks noChangeShapeType="1"/>
            </p:cNvSpPr>
            <p:nvPr/>
          </p:nvSpPr>
          <p:spPr bwMode="auto">
            <a:xfrm flipH="1">
              <a:off x="1872" y="2064"/>
              <a:ext cx="576" cy="336"/>
            </a:xfrm>
            <a:prstGeom prst="line">
              <a:avLst/>
            </a:prstGeom>
            <a:noFill/>
            <a:ln w="9525">
              <a:solidFill>
                <a:schemeClr val="tx1"/>
              </a:solidFill>
              <a:round/>
              <a:headEnd/>
              <a:tailEnd/>
            </a:ln>
          </p:spPr>
          <p:txBody>
            <a:bodyPr wrap="none" anchor="ctr"/>
            <a:lstStyle/>
            <a:p>
              <a:endParaRPr lang="en-GB"/>
            </a:p>
          </p:txBody>
        </p:sp>
        <p:sp>
          <p:nvSpPr>
            <p:cNvPr id="21518" name="Line 15"/>
            <p:cNvSpPr>
              <a:spLocks noChangeShapeType="1"/>
            </p:cNvSpPr>
            <p:nvPr/>
          </p:nvSpPr>
          <p:spPr bwMode="auto">
            <a:xfrm flipH="1" flipV="1">
              <a:off x="1872" y="2400"/>
              <a:ext cx="576" cy="336"/>
            </a:xfrm>
            <a:prstGeom prst="line">
              <a:avLst/>
            </a:prstGeom>
            <a:noFill/>
            <a:ln w="9525">
              <a:solidFill>
                <a:schemeClr val="tx1"/>
              </a:solidFill>
              <a:round/>
              <a:headEnd/>
              <a:tailEnd/>
            </a:ln>
          </p:spPr>
          <p:txBody>
            <a:bodyPr wrap="none" anchor="ctr"/>
            <a:lstStyle/>
            <a:p>
              <a:endParaRPr lang="en-GB"/>
            </a:p>
          </p:txBody>
        </p:sp>
      </p:grpSp>
      <p:grpSp>
        <p:nvGrpSpPr>
          <p:cNvPr id="21514" name="Group 16"/>
          <p:cNvGrpSpPr>
            <a:grpSpLocks/>
          </p:cNvGrpSpPr>
          <p:nvPr/>
        </p:nvGrpSpPr>
        <p:grpSpPr bwMode="auto">
          <a:xfrm flipH="1">
            <a:off x="2438400" y="4876800"/>
            <a:ext cx="914400" cy="1066800"/>
            <a:chOff x="1872" y="2064"/>
            <a:chExt cx="576" cy="672"/>
          </a:xfrm>
        </p:grpSpPr>
        <p:sp>
          <p:nvSpPr>
            <p:cNvPr id="21515" name="Line 17"/>
            <p:cNvSpPr>
              <a:spLocks noChangeShapeType="1"/>
            </p:cNvSpPr>
            <p:nvPr/>
          </p:nvSpPr>
          <p:spPr bwMode="auto">
            <a:xfrm flipH="1">
              <a:off x="1872" y="2064"/>
              <a:ext cx="576" cy="336"/>
            </a:xfrm>
            <a:prstGeom prst="line">
              <a:avLst/>
            </a:prstGeom>
            <a:noFill/>
            <a:ln w="9525">
              <a:solidFill>
                <a:schemeClr val="tx1"/>
              </a:solidFill>
              <a:round/>
              <a:headEnd/>
              <a:tailEnd/>
            </a:ln>
          </p:spPr>
          <p:txBody>
            <a:bodyPr wrap="none" anchor="ctr"/>
            <a:lstStyle/>
            <a:p>
              <a:endParaRPr lang="en-GB"/>
            </a:p>
          </p:txBody>
        </p:sp>
        <p:sp>
          <p:nvSpPr>
            <p:cNvPr id="21516" name="Line 18"/>
            <p:cNvSpPr>
              <a:spLocks noChangeShapeType="1"/>
            </p:cNvSpPr>
            <p:nvPr/>
          </p:nvSpPr>
          <p:spPr bwMode="auto">
            <a:xfrm flipH="1" flipV="1">
              <a:off x="1872" y="2400"/>
              <a:ext cx="576" cy="336"/>
            </a:xfrm>
            <a:prstGeom prst="line">
              <a:avLst/>
            </a:prstGeom>
            <a:noFill/>
            <a:ln w="9525">
              <a:solidFill>
                <a:schemeClr val="tx1"/>
              </a:solidFill>
              <a:round/>
              <a:headEnd/>
              <a:tailEnd/>
            </a:ln>
          </p:spPr>
          <p:txBody>
            <a:bodyPr wrap="none" anchor="ctr"/>
            <a:lstStyle/>
            <a:p>
              <a:endParaRPr lang="en-GB"/>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normAutofit fontScale="90000"/>
          </a:bodyPr>
          <a:lstStyle/>
          <a:p>
            <a:pPr eaLnBrk="1" hangingPunct="1">
              <a:defRPr/>
            </a:pPr>
            <a:r>
              <a:rPr lang="en-GB"/>
              <a:t>Ponzo Illusion</a:t>
            </a:r>
          </a:p>
        </p:txBody>
      </p:sp>
      <p:sp>
        <p:nvSpPr>
          <p:cNvPr id="38915" name="Rectangle 3"/>
          <p:cNvSpPr>
            <a:spLocks noGrp="1" noChangeArrowheads="1"/>
          </p:cNvSpPr>
          <p:nvPr>
            <p:ph type="body" idx="1"/>
          </p:nvPr>
        </p:nvSpPr>
        <p:spPr>
          <a:xfrm>
            <a:off x="838200" y="1600201"/>
            <a:ext cx="8229600" cy="671513"/>
          </a:xfrm>
        </p:spPr>
        <p:txBody>
          <a:bodyPr/>
          <a:lstStyle/>
          <a:p>
            <a:pPr eaLnBrk="1" hangingPunct="1">
              <a:defRPr/>
            </a:pPr>
            <a:r>
              <a:rPr lang="en-GB"/>
              <a:t>Which block is longer?</a:t>
            </a:r>
          </a:p>
        </p:txBody>
      </p:sp>
      <p:sp>
        <p:nvSpPr>
          <p:cNvPr id="22533" name="Rectangle 4"/>
          <p:cNvSpPr>
            <a:spLocks noChangeArrowheads="1"/>
          </p:cNvSpPr>
          <p:nvPr/>
        </p:nvSpPr>
        <p:spPr bwMode="auto">
          <a:xfrm>
            <a:off x="4038600" y="3048000"/>
            <a:ext cx="1752600" cy="381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22534" name="Rectangle 5"/>
          <p:cNvSpPr>
            <a:spLocks noChangeArrowheads="1"/>
          </p:cNvSpPr>
          <p:nvPr/>
        </p:nvSpPr>
        <p:spPr bwMode="auto">
          <a:xfrm>
            <a:off x="4038600" y="5257800"/>
            <a:ext cx="1752600" cy="381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22535" name="Line 6"/>
          <p:cNvSpPr>
            <a:spLocks noChangeShapeType="1"/>
          </p:cNvSpPr>
          <p:nvPr/>
        </p:nvSpPr>
        <p:spPr bwMode="auto">
          <a:xfrm flipH="1">
            <a:off x="3429000" y="2819400"/>
            <a:ext cx="1143000" cy="3429000"/>
          </a:xfrm>
          <a:prstGeom prst="line">
            <a:avLst/>
          </a:prstGeom>
          <a:noFill/>
          <a:ln w="9525">
            <a:solidFill>
              <a:schemeClr val="tx1"/>
            </a:solidFill>
            <a:round/>
            <a:headEnd/>
            <a:tailEnd/>
          </a:ln>
        </p:spPr>
        <p:txBody>
          <a:bodyPr wrap="none" anchor="ctr"/>
          <a:lstStyle/>
          <a:p>
            <a:endParaRPr lang="en-GB"/>
          </a:p>
        </p:txBody>
      </p:sp>
      <p:sp>
        <p:nvSpPr>
          <p:cNvPr id="22536" name="Line 7"/>
          <p:cNvSpPr>
            <a:spLocks noChangeShapeType="1"/>
          </p:cNvSpPr>
          <p:nvPr/>
        </p:nvSpPr>
        <p:spPr bwMode="auto">
          <a:xfrm>
            <a:off x="5257800" y="2743200"/>
            <a:ext cx="1143000" cy="3429000"/>
          </a:xfrm>
          <a:prstGeom prst="line">
            <a:avLst/>
          </a:prstGeom>
          <a:noFill/>
          <a:ln w="9525">
            <a:solidFill>
              <a:schemeClr val="tx1"/>
            </a:solidFill>
            <a:round/>
            <a:headEnd/>
            <a:tailEnd/>
          </a:ln>
        </p:spPr>
        <p:txBody>
          <a:bodyPr wrap="none" anchor="ctr"/>
          <a:lstStyle/>
          <a:p>
            <a:endParaRPr lang="en-GB"/>
          </a:p>
        </p:txBody>
      </p:sp>
      <p:sp>
        <p:nvSpPr>
          <p:cNvPr id="22537" name="Line 8"/>
          <p:cNvSpPr>
            <a:spLocks noChangeShapeType="1"/>
          </p:cNvSpPr>
          <p:nvPr/>
        </p:nvSpPr>
        <p:spPr bwMode="auto">
          <a:xfrm>
            <a:off x="3505200" y="5943600"/>
            <a:ext cx="2819400" cy="0"/>
          </a:xfrm>
          <a:prstGeom prst="line">
            <a:avLst/>
          </a:prstGeom>
          <a:noFill/>
          <a:ln w="9525">
            <a:solidFill>
              <a:schemeClr val="tx1"/>
            </a:solidFill>
            <a:round/>
            <a:headEnd/>
            <a:tailEnd/>
          </a:ln>
        </p:spPr>
        <p:txBody>
          <a:bodyPr wrap="none" anchor="ctr"/>
          <a:lstStyle/>
          <a:p>
            <a:endParaRPr lang="en-GB"/>
          </a:p>
        </p:txBody>
      </p:sp>
      <p:sp>
        <p:nvSpPr>
          <p:cNvPr id="22538" name="Line 11"/>
          <p:cNvSpPr>
            <a:spLocks noChangeShapeType="1"/>
          </p:cNvSpPr>
          <p:nvPr/>
        </p:nvSpPr>
        <p:spPr bwMode="auto">
          <a:xfrm>
            <a:off x="4495800" y="2971800"/>
            <a:ext cx="838200" cy="0"/>
          </a:xfrm>
          <a:prstGeom prst="line">
            <a:avLst/>
          </a:prstGeom>
          <a:noFill/>
          <a:ln w="9525">
            <a:solidFill>
              <a:schemeClr val="tx1"/>
            </a:solidFill>
            <a:round/>
            <a:headEnd/>
            <a:tailEnd/>
          </a:ln>
        </p:spPr>
        <p:txBody>
          <a:bodyPr wrap="none" anchor="ctr"/>
          <a:lstStyle/>
          <a:p>
            <a:endParaRPr lang="en-GB"/>
          </a:p>
        </p:txBody>
      </p:sp>
      <p:sp>
        <p:nvSpPr>
          <p:cNvPr id="22539" name="Line 12"/>
          <p:cNvSpPr>
            <a:spLocks noChangeShapeType="1"/>
          </p:cNvSpPr>
          <p:nvPr/>
        </p:nvSpPr>
        <p:spPr bwMode="auto">
          <a:xfrm>
            <a:off x="3886200" y="5029200"/>
            <a:ext cx="2133600" cy="0"/>
          </a:xfrm>
          <a:prstGeom prst="line">
            <a:avLst/>
          </a:prstGeom>
          <a:noFill/>
          <a:ln w="9525">
            <a:solidFill>
              <a:schemeClr val="tx1"/>
            </a:solidFill>
            <a:round/>
            <a:headEnd/>
            <a:tailEnd/>
          </a:ln>
        </p:spPr>
        <p:txBody>
          <a:bodyPr wrap="none" anchor="ctr"/>
          <a:lstStyle/>
          <a:p>
            <a:endParaRPr lang="en-GB"/>
          </a:p>
        </p:txBody>
      </p:sp>
      <p:sp>
        <p:nvSpPr>
          <p:cNvPr id="22540" name="Line 13"/>
          <p:cNvSpPr>
            <a:spLocks noChangeShapeType="1"/>
          </p:cNvSpPr>
          <p:nvPr/>
        </p:nvSpPr>
        <p:spPr bwMode="auto">
          <a:xfrm>
            <a:off x="4038600" y="4419600"/>
            <a:ext cx="1752600" cy="0"/>
          </a:xfrm>
          <a:prstGeom prst="line">
            <a:avLst/>
          </a:prstGeom>
          <a:noFill/>
          <a:ln w="9525">
            <a:solidFill>
              <a:schemeClr val="tx1"/>
            </a:solidFill>
            <a:round/>
            <a:headEnd/>
            <a:tailEnd/>
          </a:ln>
        </p:spPr>
        <p:txBody>
          <a:bodyPr wrap="none" anchor="ctr"/>
          <a:lstStyle/>
          <a:p>
            <a:endParaRPr lang="en-GB"/>
          </a:p>
        </p:txBody>
      </p:sp>
      <p:sp>
        <p:nvSpPr>
          <p:cNvPr id="22541" name="Line 14"/>
          <p:cNvSpPr>
            <a:spLocks noChangeShapeType="1"/>
          </p:cNvSpPr>
          <p:nvPr/>
        </p:nvSpPr>
        <p:spPr bwMode="auto">
          <a:xfrm>
            <a:off x="4191000" y="3962400"/>
            <a:ext cx="1447800" cy="0"/>
          </a:xfrm>
          <a:prstGeom prst="line">
            <a:avLst/>
          </a:prstGeom>
          <a:noFill/>
          <a:ln w="9525">
            <a:solidFill>
              <a:schemeClr val="tx1"/>
            </a:solidFill>
            <a:round/>
            <a:headEnd/>
            <a:tailEnd/>
          </a:ln>
        </p:spPr>
        <p:txBody>
          <a:bodyPr wrap="none" anchor="ctr"/>
          <a:lstStyle/>
          <a:p>
            <a:endParaRPr lang="en-GB"/>
          </a:p>
        </p:txBody>
      </p:sp>
      <p:sp>
        <p:nvSpPr>
          <p:cNvPr id="22542" name="Line 15"/>
          <p:cNvSpPr>
            <a:spLocks noChangeShapeType="1"/>
          </p:cNvSpPr>
          <p:nvPr/>
        </p:nvSpPr>
        <p:spPr bwMode="auto">
          <a:xfrm>
            <a:off x="4343400" y="3581400"/>
            <a:ext cx="1143000" cy="0"/>
          </a:xfrm>
          <a:prstGeom prst="line">
            <a:avLst/>
          </a:prstGeom>
          <a:noFill/>
          <a:ln w="9525">
            <a:solidFill>
              <a:schemeClr val="tx1"/>
            </a:solidFill>
            <a:round/>
            <a:headEnd/>
            <a:tailEnd/>
          </a:ln>
        </p:spPr>
        <p:txBody>
          <a:bodyPr wrap="none" anchor="ctr"/>
          <a:lstStyle/>
          <a:p>
            <a:endParaRPr lang="en-GB"/>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fontScale="90000"/>
          </a:bodyPr>
          <a:lstStyle/>
          <a:p>
            <a:pPr eaLnBrk="1" hangingPunct="1">
              <a:defRPr/>
            </a:pPr>
            <a:r>
              <a:rPr lang="en-GB"/>
              <a:t>Is this text correct?</a:t>
            </a:r>
          </a:p>
        </p:txBody>
      </p:sp>
      <p:sp>
        <p:nvSpPr>
          <p:cNvPr id="39939" name="Rectangle 3"/>
          <p:cNvSpPr>
            <a:spLocks noGrp="1" noChangeArrowheads="1"/>
          </p:cNvSpPr>
          <p:nvPr>
            <p:ph type="body" idx="1"/>
          </p:nvPr>
        </p:nvSpPr>
        <p:spPr>
          <a:xfrm>
            <a:off x="776288" y="2781300"/>
            <a:ext cx="8229600" cy="2908300"/>
          </a:xfrm>
        </p:spPr>
        <p:txBody>
          <a:bodyPr/>
          <a:lstStyle/>
          <a:p>
            <a:pPr algn="ctr" eaLnBrk="1" hangingPunct="1">
              <a:buFont typeface="Wingdings" pitchFamily="2" charset="2"/>
              <a:buNone/>
              <a:defRPr/>
            </a:pPr>
            <a:r>
              <a:rPr lang="en-GB" sz="4800"/>
              <a:t>The quick brown fox</a:t>
            </a:r>
          </a:p>
          <a:p>
            <a:pPr algn="ctr" eaLnBrk="1" hangingPunct="1">
              <a:buFont typeface="Wingdings" pitchFamily="2" charset="2"/>
              <a:buNone/>
              <a:defRPr/>
            </a:pPr>
            <a:r>
              <a:rPr lang="en-GB" sz="4800"/>
              <a:t>jumps over the</a:t>
            </a:r>
          </a:p>
          <a:p>
            <a:pPr algn="ctr" eaLnBrk="1" hangingPunct="1">
              <a:buFont typeface="Wingdings" pitchFamily="2" charset="2"/>
              <a:buNone/>
              <a:defRPr/>
            </a:pPr>
            <a:r>
              <a:rPr lang="en-GB" sz="4800"/>
              <a:t>the lazy dog</a:t>
            </a:r>
            <a:endParaRPr lang="en-GB"/>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normAutofit fontScale="90000"/>
          </a:bodyPr>
          <a:lstStyle/>
          <a:p>
            <a:pPr eaLnBrk="1" hangingPunct="1">
              <a:defRPr/>
            </a:pPr>
            <a:r>
              <a:rPr lang="en-GB"/>
              <a:t>Reading</a:t>
            </a:r>
          </a:p>
        </p:txBody>
      </p:sp>
      <p:sp>
        <p:nvSpPr>
          <p:cNvPr id="43011" name="Rectangle 3"/>
          <p:cNvSpPr>
            <a:spLocks noGrp="1" noChangeArrowheads="1"/>
          </p:cNvSpPr>
          <p:nvPr>
            <p:ph idx="1"/>
          </p:nvPr>
        </p:nvSpPr>
        <p:spPr/>
        <p:txBody>
          <a:bodyPr/>
          <a:lstStyle/>
          <a:p>
            <a:pPr eaLnBrk="1" hangingPunct="1">
              <a:lnSpc>
                <a:spcPct val="90000"/>
              </a:lnSpc>
              <a:defRPr/>
            </a:pPr>
            <a:r>
              <a:rPr lang="en-GB" sz="2400"/>
              <a:t>Very big topic!</a:t>
            </a:r>
          </a:p>
          <a:p>
            <a:pPr eaLnBrk="1" hangingPunct="1">
              <a:lnSpc>
                <a:spcPct val="90000"/>
              </a:lnSpc>
              <a:defRPr/>
            </a:pPr>
            <a:r>
              <a:rPr lang="en-GB" sz="2400"/>
              <a:t>The eye moves in  jerky saccades and rests in fixations  - 94% of time spent in fixations</a:t>
            </a:r>
          </a:p>
          <a:p>
            <a:pPr eaLnBrk="1" hangingPunct="1">
              <a:lnSpc>
                <a:spcPct val="90000"/>
              </a:lnSpc>
              <a:defRPr/>
            </a:pPr>
            <a:r>
              <a:rPr lang="en-GB" sz="2400"/>
              <a:t>Information is collected during fixations </a:t>
            </a:r>
          </a:p>
          <a:p>
            <a:pPr eaLnBrk="1" hangingPunct="1">
              <a:lnSpc>
                <a:spcPct val="90000"/>
              </a:lnSpc>
              <a:defRPr/>
            </a:pPr>
            <a:r>
              <a:rPr lang="en-GB" sz="2400"/>
              <a:t>Normally there are 3-5 fixations per line of text</a:t>
            </a:r>
          </a:p>
          <a:p>
            <a:pPr eaLnBrk="1" hangingPunct="1">
              <a:lnSpc>
                <a:spcPct val="90000"/>
              </a:lnSpc>
              <a:defRPr/>
            </a:pPr>
            <a:r>
              <a:rPr lang="en-GB" sz="2400"/>
              <a:t>Eye sometimes moves backwards - regressions</a:t>
            </a:r>
          </a:p>
          <a:p>
            <a:pPr eaLnBrk="1" hangingPunct="1">
              <a:lnSpc>
                <a:spcPct val="90000"/>
              </a:lnSpc>
              <a:defRPr/>
            </a:pPr>
            <a:r>
              <a:rPr lang="en-GB" sz="2400"/>
              <a:t>The more complex a text, the more regressions</a:t>
            </a:r>
          </a:p>
          <a:p>
            <a:pPr eaLnBrk="1" hangingPunct="1">
              <a:lnSpc>
                <a:spcPct val="90000"/>
              </a:lnSpc>
              <a:defRPr/>
            </a:pPr>
            <a:r>
              <a:rPr lang="en-GB" sz="2400"/>
              <a:t>Adults read native language at approx 250 words per minute</a:t>
            </a:r>
          </a:p>
          <a:p>
            <a:pPr eaLnBrk="1" hangingPunct="1">
              <a:lnSpc>
                <a:spcPct val="90000"/>
              </a:lnSpc>
              <a:defRPr/>
            </a:pPr>
            <a:r>
              <a:rPr lang="en-GB" sz="2400"/>
              <a:t>Reading a screen is more difficult than reading a page</a:t>
            </a:r>
          </a:p>
          <a:p>
            <a:pPr eaLnBrk="1" hangingPunct="1">
              <a:lnSpc>
                <a:spcPct val="90000"/>
              </a:lnSpc>
              <a:defRPr/>
            </a:pPr>
            <a:r>
              <a:rPr lang="en-GB" sz="2400"/>
              <a:t>Bright letters on a dark screen are easiest to read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normAutofit fontScale="90000"/>
          </a:bodyPr>
          <a:lstStyle/>
          <a:p>
            <a:pPr eaLnBrk="1" hangingPunct="1">
              <a:defRPr/>
            </a:pPr>
            <a:r>
              <a:rPr lang="en-GB"/>
              <a:t>Hearing</a:t>
            </a:r>
          </a:p>
        </p:txBody>
      </p:sp>
      <p:sp>
        <p:nvSpPr>
          <p:cNvPr id="45059" name="Rectangle 3"/>
          <p:cNvSpPr>
            <a:spLocks noGrp="1" noChangeArrowheads="1"/>
          </p:cNvSpPr>
          <p:nvPr>
            <p:ph type="body" idx="1"/>
          </p:nvPr>
        </p:nvSpPr>
        <p:spPr/>
        <p:txBody>
          <a:bodyPr/>
          <a:lstStyle/>
          <a:p>
            <a:pPr eaLnBrk="1" hangingPunct="1">
              <a:defRPr/>
            </a:pPr>
            <a:r>
              <a:rPr lang="en-GB"/>
              <a:t>Hearing is generally considered secondary to vision</a:t>
            </a:r>
          </a:p>
          <a:p>
            <a:pPr eaLnBrk="1" hangingPunct="1">
              <a:defRPr/>
            </a:pPr>
            <a:r>
              <a:rPr lang="en-GB"/>
              <a:t>Much more information is gathered by the ears than we normally realise</a:t>
            </a:r>
          </a:p>
          <a:p>
            <a:pPr eaLnBrk="1" hangingPunct="1">
              <a:defRPr/>
            </a:pPr>
            <a:r>
              <a:rPr lang="en-GB"/>
              <a:t>The pinna (the flappy bit on the side of the head) acts as a funnel to channel sound into the ear.</a:t>
            </a:r>
          </a:p>
          <a:p>
            <a:pPr eaLnBrk="1" hangingPunct="1">
              <a:defRPr/>
            </a:pPr>
            <a:r>
              <a:rPr lang="en-GB"/>
              <a:t>Can locate sounds by calculating the time delay between the sound arriving at each ear</a:t>
            </a:r>
          </a:p>
          <a:p>
            <a:pPr eaLnBrk="1" hangingPunct="1">
              <a:defRPr/>
            </a:pPr>
            <a:endParaRPr lang="en-GB"/>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1"/>
          <p:cNvSpPr>
            <a:spLocks noGrp="1"/>
          </p:cNvSpPr>
          <p:nvPr>
            <p:ph type="dt" sz="quarter" idx="10"/>
          </p:nvPr>
        </p:nvSpPr>
        <p:spPr/>
        <p:txBody>
          <a:bodyPr/>
          <a:lstStyle/>
          <a:p>
            <a:pPr>
              <a:defRPr/>
            </a:pPr>
            <a:r>
              <a:rPr lang="en-US"/>
              <a:t>Dr Nik Whitehead</a:t>
            </a:r>
            <a:endParaRPr lang="en-GB"/>
          </a:p>
        </p:txBody>
      </p:sp>
      <p:pic>
        <p:nvPicPr>
          <p:cNvPr id="26627" name="Picture 2"/>
          <p:cNvPicPr>
            <a:picLocks noChangeAspect="1" noChangeArrowheads="1"/>
          </p:cNvPicPr>
          <p:nvPr/>
        </p:nvPicPr>
        <p:blipFill>
          <a:blip r:embed="rId3" cstate="print"/>
          <a:srcRect/>
          <a:stretch>
            <a:fillRect/>
          </a:stretch>
        </p:blipFill>
        <p:spPr bwMode="auto">
          <a:xfrm>
            <a:off x="1460500" y="863600"/>
            <a:ext cx="6985000" cy="51308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normAutofit fontScale="90000"/>
          </a:bodyPr>
          <a:lstStyle/>
          <a:p>
            <a:pPr eaLnBrk="1" hangingPunct="1">
              <a:defRPr/>
            </a:pPr>
            <a:r>
              <a:rPr lang="en-GB"/>
              <a:t>Sound</a:t>
            </a:r>
          </a:p>
        </p:txBody>
      </p:sp>
      <p:sp>
        <p:nvSpPr>
          <p:cNvPr id="49155" name="Rectangle 3"/>
          <p:cNvSpPr>
            <a:spLocks noGrp="1" noChangeArrowheads="1"/>
          </p:cNvSpPr>
          <p:nvPr>
            <p:ph idx="1"/>
          </p:nvPr>
        </p:nvSpPr>
        <p:spPr/>
        <p:txBody>
          <a:bodyPr/>
          <a:lstStyle/>
          <a:p>
            <a:pPr eaLnBrk="1" hangingPunct="1">
              <a:defRPr/>
            </a:pPr>
            <a:r>
              <a:rPr lang="en-GB" sz="2400"/>
              <a:t>Sound has three basic components</a:t>
            </a:r>
          </a:p>
          <a:p>
            <a:pPr lvl="1" eaLnBrk="1" hangingPunct="1">
              <a:defRPr/>
            </a:pPr>
            <a:r>
              <a:rPr lang="en-GB" sz="2000"/>
              <a:t>Pitch or frequency</a:t>
            </a:r>
          </a:p>
          <a:p>
            <a:pPr lvl="1" eaLnBrk="1" hangingPunct="1">
              <a:defRPr/>
            </a:pPr>
            <a:r>
              <a:rPr lang="en-GB" sz="2000"/>
              <a:t>Loudness or amplitude</a:t>
            </a:r>
          </a:p>
          <a:p>
            <a:pPr lvl="1" eaLnBrk="1" hangingPunct="1">
              <a:defRPr/>
            </a:pPr>
            <a:r>
              <a:rPr lang="en-GB" sz="2000"/>
              <a:t>Timbre or shape of the sound</a:t>
            </a:r>
          </a:p>
          <a:p>
            <a:pPr eaLnBrk="1" hangingPunct="1">
              <a:defRPr/>
            </a:pPr>
            <a:r>
              <a:rPr lang="en-GB" sz="2400"/>
              <a:t>Musical timbre is not the same as auditory timbre</a:t>
            </a:r>
          </a:p>
          <a:p>
            <a:pPr eaLnBrk="1" hangingPunct="1">
              <a:defRPr/>
            </a:pPr>
            <a:r>
              <a:rPr lang="en-GB" sz="2400"/>
              <a:t>Auditory timbre depends on</a:t>
            </a:r>
          </a:p>
          <a:p>
            <a:pPr lvl="1" eaLnBrk="1" hangingPunct="1">
              <a:defRPr/>
            </a:pPr>
            <a:r>
              <a:rPr lang="en-GB" sz="2000"/>
              <a:t>Attack</a:t>
            </a:r>
          </a:p>
          <a:p>
            <a:pPr lvl="1" eaLnBrk="1" hangingPunct="1">
              <a:defRPr/>
            </a:pPr>
            <a:r>
              <a:rPr lang="en-GB" sz="2000"/>
              <a:t>Decay</a:t>
            </a:r>
          </a:p>
          <a:p>
            <a:pPr lvl="1" eaLnBrk="1" hangingPunct="1">
              <a:defRPr/>
            </a:pPr>
            <a:r>
              <a:rPr lang="en-GB" sz="2000"/>
              <a:t>Sustain</a:t>
            </a:r>
          </a:p>
          <a:p>
            <a:pPr eaLnBrk="1" hangingPunct="1">
              <a:defRPr/>
            </a:pPr>
            <a:r>
              <a:rPr lang="en-GB" sz="2400"/>
              <a:t>Musical timbre depends on harmonic frequencies as well as ADS (sometimes known as reverberation)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normAutofit fontScale="90000"/>
          </a:bodyPr>
          <a:lstStyle/>
          <a:p>
            <a:pPr eaLnBrk="1" hangingPunct="1">
              <a:defRPr/>
            </a:pPr>
            <a:r>
              <a:rPr lang="en-GB"/>
              <a:t>ADSR</a:t>
            </a:r>
          </a:p>
        </p:txBody>
      </p:sp>
      <p:sp>
        <p:nvSpPr>
          <p:cNvPr id="172035" name="Rectangle 3"/>
          <p:cNvSpPr>
            <a:spLocks noGrp="1" noChangeArrowheads="1"/>
          </p:cNvSpPr>
          <p:nvPr>
            <p:ph type="body" idx="1"/>
          </p:nvPr>
        </p:nvSpPr>
        <p:spPr/>
        <p:txBody>
          <a:bodyPr/>
          <a:lstStyle/>
          <a:p>
            <a:pPr eaLnBrk="1" hangingPunct="1">
              <a:defRPr/>
            </a:pPr>
            <a:r>
              <a:rPr lang="en-GB"/>
              <a:t>ADSR – Attack, Decay, Sustain, Release</a:t>
            </a:r>
          </a:p>
        </p:txBody>
      </p:sp>
      <p:pic>
        <p:nvPicPr>
          <p:cNvPr id="28677" name="Picture 4"/>
          <p:cNvPicPr>
            <a:picLocks noChangeAspect="1" noChangeArrowheads="1"/>
          </p:cNvPicPr>
          <p:nvPr/>
        </p:nvPicPr>
        <p:blipFill>
          <a:blip r:embed="rId3" cstate="print"/>
          <a:srcRect/>
          <a:stretch>
            <a:fillRect/>
          </a:stretch>
        </p:blipFill>
        <p:spPr bwMode="auto">
          <a:xfrm>
            <a:off x="1928813" y="2781301"/>
            <a:ext cx="6049962" cy="2868613"/>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normAutofit fontScale="90000"/>
          </a:bodyPr>
          <a:lstStyle/>
          <a:p>
            <a:pPr eaLnBrk="1" hangingPunct="1">
              <a:defRPr/>
            </a:pPr>
            <a:r>
              <a:rPr lang="en-GB"/>
              <a:t>Processing sound</a:t>
            </a:r>
          </a:p>
        </p:txBody>
      </p:sp>
      <p:sp>
        <p:nvSpPr>
          <p:cNvPr id="51203" name="Rectangle 3"/>
          <p:cNvSpPr>
            <a:spLocks noGrp="1" noChangeArrowheads="1"/>
          </p:cNvSpPr>
          <p:nvPr>
            <p:ph idx="1"/>
          </p:nvPr>
        </p:nvSpPr>
        <p:spPr/>
        <p:txBody>
          <a:bodyPr/>
          <a:lstStyle/>
          <a:p>
            <a:pPr eaLnBrk="1" hangingPunct="1">
              <a:defRPr/>
            </a:pPr>
            <a:r>
              <a:rPr lang="en-GB" sz="2400"/>
              <a:t>Human hearing range is from approx 20Hz to 15kHz</a:t>
            </a:r>
          </a:p>
          <a:p>
            <a:pPr lvl="1" eaLnBrk="1" hangingPunct="1">
              <a:defRPr/>
            </a:pPr>
            <a:r>
              <a:rPr lang="en-GB" sz="2000"/>
              <a:t>Dogs can hear higher (ultrasonic) sounds</a:t>
            </a:r>
          </a:p>
          <a:p>
            <a:pPr lvl="1" eaLnBrk="1" hangingPunct="1">
              <a:defRPr/>
            </a:pPr>
            <a:r>
              <a:rPr lang="en-GB" sz="2000"/>
              <a:t>Elephants communicate using lower (infrasonic) sounds</a:t>
            </a:r>
          </a:p>
          <a:p>
            <a:pPr eaLnBrk="1" hangingPunct="1">
              <a:defRPr/>
            </a:pPr>
            <a:r>
              <a:rPr lang="en-GB" sz="2400"/>
              <a:t>At low frequencies can distinguish changes as small as 1.5Hz</a:t>
            </a:r>
          </a:p>
          <a:p>
            <a:pPr eaLnBrk="1" hangingPunct="1">
              <a:defRPr/>
            </a:pPr>
            <a:r>
              <a:rPr lang="en-GB" sz="2400"/>
              <a:t>Frequency discrimination lessens with increasing frequency</a:t>
            </a:r>
          </a:p>
          <a:p>
            <a:pPr eaLnBrk="1" hangingPunct="1">
              <a:defRPr/>
            </a:pPr>
            <a:r>
              <a:rPr lang="en-GB" sz="2400"/>
              <a:t>Hearing range decreases with age and injury</a:t>
            </a:r>
          </a:p>
          <a:p>
            <a:pPr eaLnBrk="1" hangingPunct="1">
              <a:defRPr/>
            </a:pPr>
            <a:r>
              <a:rPr lang="en-GB" sz="2400"/>
              <a:t>Brain can filter sounds very efficiently, e.g. the cocktail party effect</a:t>
            </a:r>
          </a:p>
          <a:p>
            <a:pPr eaLnBrk="1" hangingPunct="1">
              <a:defRPr/>
            </a:pPr>
            <a:r>
              <a:rPr lang="en-GB" sz="2400"/>
              <a:t>Auditory illusions exist in the same way as visual illusions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normAutofit fontScale="90000"/>
          </a:bodyPr>
          <a:lstStyle/>
          <a:p>
            <a:pPr eaLnBrk="1" hangingPunct="1">
              <a:defRPr/>
            </a:pPr>
            <a:r>
              <a:rPr lang="en-GB"/>
              <a:t>Touch</a:t>
            </a:r>
          </a:p>
        </p:txBody>
      </p:sp>
      <p:sp>
        <p:nvSpPr>
          <p:cNvPr id="53251" name="Rectangle 3"/>
          <p:cNvSpPr>
            <a:spLocks noGrp="1" noChangeArrowheads="1"/>
          </p:cNvSpPr>
          <p:nvPr>
            <p:ph idx="1"/>
          </p:nvPr>
        </p:nvSpPr>
        <p:spPr/>
        <p:txBody>
          <a:bodyPr/>
          <a:lstStyle/>
          <a:p>
            <a:pPr eaLnBrk="1" hangingPunct="1">
              <a:defRPr/>
            </a:pPr>
            <a:r>
              <a:rPr lang="en-GB"/>
              <a:t>Touch is also known as haptic perception</a:t>
            </a:r>
          </a:p>
          <a:p>
            <a:pPr eaLnBrk="1" hangingPunct="1">
              <a:defRPr/>
            </a:pPr>
            <a:r>
              <a:rPr lang="en-GB"/>
              <a:t>Generally used as an unconscious feedback mechanism</a:t>
            </a:r>
          </a:p>
          <a:p>
            <a:pPr lvl="1" eaLnBrk="1" hangingPunct="1">
              <a:defRPr/>
            </a:pPr>
            <a:r>
              <a:rPr lang="en-GB"/>
              <a:t>The pressure exerted by keys as you type (haptic)</a:t>
            </a:r>
          </a:p>
          <a:p>
            <a:pPr lvl="1" eaLnBrk="1" hangingPunct="1">
              <a:defRPr/>
            </a:pPr>
            <a:r>
              <a:rPr lang="en-GB"/>
              <a:t>The sense of location of the mouse (kinaesthetic)</a:t>
            </a:r>
          </a:p>
          <a:p>
            <a:pPr lvl="1" eaLnBrk="1" hangingPunct="1">
              <a:defRPr/>
            </a:pPr>
            <a:r>
              <a:rPr lang="en-GB"/>
              <a:t>Vibration in mobile phones and games machines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normAutofit fontScale="90000"/>
          </a:bodyPr>
          <a:lstStyle/>
          <a:p>
            <a:pPr eaLnBrk="1" hangingPunct="1">
              <a:defRPr/>
            </a:pPr>
            <a:r>
              <a:rPr lang="en-GB"/>
              <a:t>Touch</a:t>
            </a:r>
          </a:p>
        </p:txBody>
      </p:sp>
      <p:sp>
        <p:nvSpPr>
          <p:cNvPr id="160771" name="Rectangle 3"/>
          <p:cNvSpPr>
            <a:spLocks noGrp="1" noChangeArrowheads="1"/>
          </p:cNvSpPr>
          <p:nvPr>
            <p:ph idx="1"/>
          </p:nvPr>
        </p:nvSpPr>
        <p:spPr/>
        <p:txBody>
          <a:bodyPr/>
          <a:lstStyle/>
          <a:p>
            <a:pPr eaLnBrk="1" hangingPunct="1">
              <a:defRPr/>
            </a:pPr>
            <a:r>
              <a:rPr lang="en-GB"/>
              <a:t>Indirect stimulus through receptors in the skin</a:t>
            </a:r>
          </a:p>
          <a:p>
            <a:pPr lvl="1" eaLnBrk="1" hangingPunct="1">
              <a:defRPr/>
            </a:pPr>
            <a:r>
              <a:rPr lang="en-GB"/>
              <a:t>Mechanoreceptors (pressure)</a:t>
            </a:r>
          </a:p>
          <a:p>
            <a:pPr lvl="1" eaLnBrk="1" hangingPunct="1">
              <a:defRPr/>
            </a:pPr>
            <a:r>
              <a:rPr lang="en-GB"/>
              <a:t>Thermoreceptors (heat)</a:t>
            </a:r>
          </a:p>
          <a:p>
            <a:pPr lvl="1" eaLnBrk="1" hangingPunct="1">
              <a:defRPr/>
            </a:pPr>
            <a:r>
              <a:rPr lang="en-GB"/>
              <a:t>Nocioreceptor (pain, intense heat, intense pressure)</a:t>
            </a:r>
          </a:p>
          <a:p>
            <a:pPr eaLnBrk="1" hangingPunct="1">
              <a:defRPr/>
            </a:pPr>
            <a:r>
              <a:rPr lang="en-GB"/>
              <a:t>Sensitivity varies across the body; the fingertips are about 10 times as sensitive as the forearm</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normAutofit fontScale="90000"/>
          </a:bodyPr>
          <a:lstStyle/>
          <a:p>
            <a:pPr eaLnBrk="1" hangingPunct="1">
              <a:defRPr/>
            </a:pPr>
            <a:r>
              <a:rPr lang="en-GB"/>
              <a:t>Movement</a:t>
            </a:r>
          </a:p>
        </p:txBody>
      </p:sp>
      <p:sp>
        <p:nvSpPr>
          <p:cNvPr id="55299" name="Rectangle 3"/>
          <p:cNvSpPr>
            <a:spLocks noGrp="1" noChangeArrowheads="1"/>
          </p:cNvSpPr>
          <p:nvPr>
            <p:ph idx="1"/>
          </p:nvPr>
        </p:nvSpPr>
        <p:spPr/>
        <p:txBody>
          <a:bodyPr/>
          <a:lstStyle/>
          <a:p>
            <a:pPr eaLnBrk="1" hangingPunct="1">
              <a:defRPr/>
            </a:pPr>
            <a:r>
              <a:rPr lang="en-GB"/>
              <a:t>Movement has two important features</a:t>
            </a:r>
          </a:p>
          <a:p>
            <a:pPr lvl="1" eaLnBrk="1" hangingPunct="1">
              <a:defRPr/>
            </a:pPr>
            <a:r>
              <a:rPr lang="en-GB"/>
              <a:t>Speed</a:t>
            </a:r>
          </a:p>
          <a:p>
            <a:pPr lvl="1" eaLnBrk="1" hangingPunct="1">
              <a:defRPr/>
            </a:pPr>
            <a:r>
              <a:rPr lang="en-GB"/>
              <a:t>Accuracy</a:t>
            </a:r>
          </a:p>
          <a:p>
            <a:pPr eaLnBrk="1" hangingPunct="1">
              <a:defRPr/>
            </a:pPr>
            <a:endParaRPr lang="en-GB"/>
          </a:p>
          <a:p>
            <a:pPr eaLnBrk="1" hangingPunct="1">
              <a:defRPr/>
            </a:pPr>
            <a:r>
              <a:rPr lang="en-GB"/>
              <a:t>Speed (reaction time) is dependent upon two things</a:t>
            </a:r>
          </a:p>
          <a:p>
            <a:pPr lvl="1" eaLnBrk="1" hangingPunct="1">
              <a:defRPr/>
            </a:pPr>
            <a:r>
              <a:rPr lang="en-GB"/>
              <a:t>Processing time</a:t>
            </a:r>
          </a:p>
          <a:p>
            <a:pPr lvl="1" eaLnBrk="1" hangingPunct="1">
              <a:defRPr/>
            </a:pPr>
            <a:r>
              <a:rPr lang="en-GB"/>
              <a:t>Movement time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normAutofit fontScale="90000"/>
          </a:bodyPr>
          <a:lstStyle/>
          <a:p>
            <a:pPr eaLnBrk="1" hangingPunct="1">
              <a:defRPr/>
            </a:pPr>
            <a:r>
              <a:rPr lang="en-GB"/>
              <a:t>Movement</a:t>
            </a:r>
          </a:p>
        </p:txBody>
      </p:sp>
      <p:sp>
        <p:nvSpPr>
          <p:cNvPr id="162819" name="Rectangle 3"/>
          <p:cNvSpPr>
            <a:spLocks noGrp="1" noChangeArrowheads="1"/>
          </p:cNvSpPr>
          <p:nvPr>
            <p:ph idx="1"/>
          </p:nvPr>
        </p:nvSpPr>
        <p:spPr/>
        <p:txBody>
          <a:bodyPr/>
          <a:lstStyle/>
          <a:p>
            <a:pPr eaLnBrk="1" hangingPunct="1">
              <a:defRPr/>
            </a:pPr>
            <a:r>
              <a:rPr lang="en-GB"/>
              <a:t>Reaction time lowers with age but can be improved with training</a:t>
            </a:r>
          </a:p>
          <a:p>
            <a:pPr lvl="1" eaLnBrk="1" hangingPunct="1">
              <a:defRPr/>
            </a:pPr>
            <a:r>
              <a:rPr lang="en-GB" sz="2400"/>
              <a:t>Audio: 150 ms</a:t>
            </a:r>
          </a:p>
          <a:p>
            <a:pPr lvl="1" eaLnBrk="1" hangingPunct="1">
              <a:defRPr/>
            </a:pPr>
            <a:r>
              <a:rPr lang="en-GB" sz="2400"/>
              <a:t>Visual: 200 ms</a:t>
            </a:r>
          </a:p>
          <a:p>
            <a:pPr eaLnBrk="1" hangingPunct="1">
              <a:defRPr/>
            </a:pPr>
            <a:endParaRPr lang="en-GB"/>
          </a:p>
          <a:p>
            <a:pPr eaLnBrk="1" hangingPunct="1">
              <a:defRPr/>
            </a:pPr>
            <a:r>
              <a:rPr lang="en-GB"/>
              <a:t>Short reaction times generally lead to poor accuracy</a:t>
            </a:r>
          </a:p>
          <a:p>
            <a:pPr eaLnBrk="1" hangingPunct="1">
              <a:defRPr/>
            </a:pPr>
            <a:endParaRPr lang="en-GB"/>
          </a:p>
          <a:p>
            <a:pPr eaLnBrk="1" hangingPunct="1">
              <a:defRPr/>
            </a:pPr>
            <a:r>
              <a:rPr lang="en-GB"/>
              <a:t>Movement does not have to be performed with the hands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F1993-7288-47AB-A601-8A9CB56DAEED}"/>
              </a:ext>
            </a:extLst>
          </p:cNvPr>
          <p:cNvSpPr>
            <a:spLocks noGrp="1"/>
          </p:cNvSpPr>
          <p:nvPr>
            <p:ph type="title"/>
          </p:nvPr>
        </p:nvSpPr>
        <p:spPr/>
        <p:txBody>
          <a:bodyPr>
            <a:normAutofit fontScale="90000"/>
          </a:bodyPr>
          <a:lstStyle/>
          <a:p>
            <a:r>
              <a:rPr lang="en-GB" dirty="0"/>
              <a:t>Exercise</a:t>
            </a:r>
          </a:p>
        </p:txBody>
      </p:sp>
      <p:sp>
        <p:nvSpPr>
          <p:cNvPr id="3" name="Content Placeholder 2">
            <a:extLst>
              <a:ext uri="{FF2B5EF4-FFF2-40B4-BE49-F238E27FC236}">
                <a16:creationId xmlns:a16="http://schemas.microsoft.com/office/drawing/2014/main" id="{87B15D67-A5A6-4994-B34A-48DC6D7F1BF7}"/>
              </a:ext>
            </a:extLst>
          </p:cNvPr>
          <p:cNvSpPr>
            <a:spLocks noGrp="1"/>
          </p:cNvSpPr>
          <p:nvPr>
            <p:ph idx="1"/>
          </p:nvPr>
        </p:nvSpPr>
        <p:spPr/>
        <p:txBody>
          <a:bodyPr/>
          <a:lstStyle/>
          <a:p>
            <a:r>
              <a:rPr lang="en-GB" dirty="0"/>
              <a:t>The Train Ticket Dispenser</a:t>
            </a:r>
          </a:p>
          <a:p>
            <a:pPr lvl="1"/>
            <a:r>
              <a:rPr lang="en-GB" dirty="0"/>
              <a:t>Imagine that you are going on a train journey. You plan to buy your ticket at the station from one of the ticket machines.</a:t>
            </a:r>
          </a:p>
          <a:p>
            <a:pPr marL="925830" lvl="1" indent="-514350">
              <a:buFont typeface="+mj-lt"/>
              <a:buAutoNum type="arabicPeriod"/>
            </a:pPr>
            <a:r>
              <a:rPr lang="en-GB" dirty="0"/>
              <a:t>Design an interface for the machine that will allow you to buy a ticket of your choice.</a:t>
            </a:r>
          </a:p>
          <a:p>
            <a:pPr marL="925830" lvl="1" indent="-514350">
              <a:buFont typeface="+mj-lt"/>
              <a:buAutoNum type="arabicPeriod"/>
            </a:pPr>
            <a:r>
              <a:rPr lang="en-GB" dirty="0"/>
              <a:t>Evaluate how well it works by considering the sensory information you get from it as you use it. Does it give you all the information you need? Is it easy to use?</a:t>
            </a:r>
          </a:p>
          <a:p>
            <a:pPr marL="925830" lvl="1" indent="-514350">
              <a:buFont typeface="+mj-lt"/>
              <a:buAutoNum type="arabicPeriod"/>
            </a:pPr>
            <a:endParaRPr lang="en-GB" dirty="0"/>
          </a:p>
        </p:txBody>
      </p:sp>
    </p:spTree>
    <p:extLst>
      <p:ext uri="{BB962C8B-B14F-4D97-AF65-F5344CB8AC3E}">
        <p14:creationId xmlns:p14="http://schemas.microsoft.com/office/powerpoint/2010/main" val="12364205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557C0-CE89-4907-86CC-17670F837703}"/>
              </a:ext>
            </a:extLst>
          </p:cNvPr>
          <p:cNvSpPr>
            <a:spLocks noGrp="1"/>
          </p:cNvSpPr>
          <p:nvPr>
            <p:ph type="title"/>
          </p:nvPr>
        </p:nvSpPr>
        <p:spPr/>
        <p:txBody>
          <a:bodyPr>
            <a:normAutofit fontScale="90000"/>
          </a:bodyPr>
          <a:lstStyle/>
          <a:p>
            <a:r>
              <a:rPr lang="en-GB" dirty="0"/>
              <a:t>Coming Soon</a:t>
            </a:r>
          </a:p>
        </p:txBody>
      </p:sp>
      <p:sp>
        <p:nvSpPr>
          <p:cNvPr id="3" name="Content Placeholder 2">
            <a:extLst>
              <a:ext uri="{FF2B5EF4-FFF2-40B4-BE49-F238E27FC236}">
                <a16:creationId xmlns:a16="http://schemas.microsoft.com/office/drawing/2014/main" id="{9BCC903E-A7E5-47E1-9774-5C8E5426A0A5}"/>
              </a:ext>
            </a:extLst>
          </p:cNvPr>
          <p:cNvSpPr>
            <a:spLocks noGrp="1"/>
          </p:cNvSpPr>
          <p:nvPr>
            <p:ph idx="1"/>
          </p:nvPr>
        </p:nvSpPr>
        <p:spPr/>
        <p:txBody>
          <a:bodyPr/>
          <a:lstStyle/>
          <a:p>
            <a:r>
              <a:rPr lang="en-GB" dirty="0"/>
              <a:t>More on the Human</a:t>
            </a:r>
          </a:p>
          <a:p>
            <a:endParaRPr lang="en-GB" dirty="0"/>
          </a:p>
          <a:p>
            <a:r>
              <a:rPr lang="en-GB" dirty="0"/>
              <a:t>Homework: </a:t>
            </a:r>
          </a:p>
          <a:p>
            <a:pPr lvl="1"/>
            <a:r>
              <a:rPr lang="en-GB" dirty="0"/>
              <a:t>Read the Wikipedia article on </a:t>
            </a:r>
          </a:p>
          <a:p>
            <a:pPr lvl="2"/>
            <a:r>
              <a:rPr lang="en-GB" dirty="0"/>
              <a:t>Perception (</a:t>
            </a:r>
            <a:r>
              <a:rPr lang="en-GB" dirty="0">
                <a:hlinkClick r:id="rId2"/>
              </a:rPr>
              <a:t>https://en.wikipedia.org/wiki/Perception</a:t>
            </a:r>
            <a:r>
              <a:rPr lang="en-GB" dirty="0"/>
              <a:t>)</a:t>
            </a:r>
          </a:p>
          <a:p>
            <a:pPr lvl="1"/>
            <a:endParaRPr lang="en-GB" dirty="0"/>
          </a:p>
          <a:p>
            <a:pPr lvl="1"/>
            <a:r>
              <a:rPr lang="en-GB" dirty="0"/>
              <a:t>If a link looks interesting, follow it. Try to spend an hour reading around the topic on Wikipedia.</a:t>
            </a:r>
          </a:p>
          <a:p>
            <a:pPr lvl="1"/>
            <a:endParaRPr lang="en-GB" dirty="0"/>
          </a:p>
        </p:txBody>
      </p:sp>
    </p:spTree>
    <p:extLst>
      <p:ext uri="{BB962C8B-B14F-4D97-AF65-F5344CB8AC3E}">
        <p14:creationId xmlns:p14="http://schemas.microsoft.com/office/powerpoint/2010/main" val="42698584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M (OME)">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RM (OME)" id="{F24D4D1C-B317-4E3A-8654-5C7F6A463FEC}" vid="{74E123B6-7B12-4998-8F01-917DF20A357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RM (OME)</Template>
  <TotalTime>1396623914</TotalTime>
  <Pages>13</Pages>
  <Words>3115</Words>
  <Application>Microsoft Office PowerPoint</Application>
  <PresentationFormat>A4 Paper (210x297 mm)</PresentationFormat>
  <Paragraphs>335</Paragraphs>
  <Slides>39</Slides>
  <Notes>27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Book Antiqua</vt:lpstr>
      <vt:lpstr>Calibri</vt:lpstr>
      <vt:lpstr>Georgia</vt:lpstr>
      <vt:lpstr>Symbol</vt:lpstr>
      <vt:lpstr>Trebuchet MS</vt:lpstr>
      <vt:lpstr>Wingdings</vt:lpstr>
      <vt:lpstr>Wingdings 2</vt:lpstr>
      <vt:lpstr>RM (OME)</vt:lpstr>
      <vt:lpstr>Usability Engineering</vt:lpstr>
      <vt:lpstr>Aims</vt:lpstr>
      <vt:lpstr>Learning Outcomes</vt:lpstr>
      <vt:lpstr>Indicative Content</vt:lpstr>
      <vt:lpstr>Assessment</vt:lpstr>
      <vt:lpstr>Recommended Books</vt:lpstr>
      <vt:lpstr>How Do You Take In Information?</vt:lpstr>
      <vt:lpstr>The Human</vt:lpstr>
      <vt:lpstr>Input-Output Channels</vt:lpstr>
      <vt:lpstr>Vision</vt:lpstr>
      <vt:lpstr>The Human Eye</vt:lpstr>
      <vt:lpstr>The Human Eye</vt:lpstr>
      <vt:lpstr>Ishihara Test</vt:lpstr>
      <vt:lpstr>Colour Blindness</vt:lpstr>
      <vt:lpstr>Colours Test</vt:lpstr>
      <vt:lpstr>The Dress</vt:lpstr>
      <vt:lpstr>Size, depth and distance</vt:lpstr>
      <vt:lpstr>Visual angle</vt:lpstr>
      <vt:lpstr>Visual acuity</vt:lpstr>
      <vt:lpstr>Colour</vt:lpstr>
      <vt:lpstr>Intensity</vt:lpstr>
      <vt:lpstr>Saturation</vt:lpstr>
      <vt:lpstr>Brightness</vt:lpstr>
      <vt:lpstr>Visual processing</vt:lpstr>
      <vt:lpstr>Muller-Lyon Illusion</vt:lpstr>
      <vt:lpstr>Ponzo Illusion</vt:lpstr>
      <vt:lpstr>Is this text correct?</vt:lpstr>
      <vt:lpstr>Reading</vt:lpstr>
      <vt:lpstr>Hearing</vt:lpstr>
      <vt:lpstr>PowerPoint Presentation</vt:lpstr>
      <vt:lpstr>Sound</vt:lpstr>
      <vt:lpstr>ADSR</vt:lpstr>
      <vt:lpstr>Processing sound</vt:lpstr>
      <vt:lpstr>Touch</vt:lpstr>
      <vt:lpstr>Touch</vt:lpstr>
      <vt:lpstr>Movement</vt:lpstr>
      <vt:lpstr>Movement</vt:lpstr>
      <vt:lpstr>Exercise</vt:lpstr>
      <vt:lpstr>Coming Soon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Human-Computer Interaction</dc:title>
  <dc:subject/>
  <dc:creator>Sue Maw</dc:creator>
  <cp:keywords/>
  <dc:description/>
  <cp:lastModifiedBy>Nik Whitehead</cp:lastModifiedBy>
  <cp:revision>36</cp:revision>
  <cp:lastPrinted>2000-09-29T15:48:22Z</cp:lastPrinted>
  <dcterms:created xsi:type="dcterms:W3CDTF">1996-02-20T11:20:32Z</dcterms:created>
  <dcterms:modified xsi:type="dcterms:W3CDTF">2023-10-02T15:55:40Z</dcterms:modified>
</cp:coreProperties>
</file>