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56" r:id="rId2"/>
    <p:sldId id="259" r:id="rId3"/>
    <p:sldId id="262" r:id="rId4"/>
    <p:sldId id="264" r:id="rId5"/>
    <p:sldId id="260" r:id="rId6"/>
    <p:sldId id="263" r:id="rId7"/>
    <p:sldId id="265" r:id="rId8"/>
    <p:sldId id="266" r:id="rId9"/>
    <p:sldId id="267" r:id="rId10"/>
    <p:sldId id="261" r:id="rId11"/>
    <p:sldId id="269" r:id="rId12"/>
  </p:sldIdLst>
  <p:sldSz cx="12192000" cy="6858000"/>
  <p:notesSz cx="6858000" cy="1095375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6FD7F2-3F68-676B-0525-44C30EB14D41}" v="310" dt="2020-05-11T06:11:10.587"/>
    <p1510:client id="{0F90CE07-F9C7-DBDA-8963-1ECE6F541A9A}" v="2" dt="2020-05-07T16:11:05.581"/>
    <p1510:client id="{173EE294-90CC-45A4-91E3-8741783B5674}" v="1330" dt="2020-05-03T17:23:42.024"/>
    <p1510:client id="{2138046F-D39D-45D0-5A73-D3F63490276B}" v="499" dt="2020-05-11T12:02:12.507"/>
    <p1510:client id="{2D7535E8-0776-35C9-92F4-7FC684785437}" v="1725" dt="2020-05-11T04:05:59.074"/>
    <p1510:client id="{4F045236-B021-67E9-7850-7CB3F056368A}" v="273" dt="2020-05-11T12:28:03.341"/>
    <p1510:client id="{68B758BE-9A87-570C-5116-ED0346D2820E}" v="770" dt="2020-05-11T00:35:57.913"/>
    <p1510:client id="{6D86C782-58DA-55EF-249A-A0467FA0840A}" v="62" dt="2020-05-06T21:46:56.121"/>
    <p1510:client id="{ADDD0AD4-631E-7BCE-6957-0644462725C6}" v="65" dt="2020-05-11T11:09:19.833"/>
    <p1510:client id="{B15AC2BB-EC9D-B8E8-3877-4608377E2CF9}" v="3087" dt="2020-05-06T21:57:35.662"/>
    <p1510:client id="{BDE5D1A7-9D33-EE79-6BB8-2C345A455966}" v="341" dt="2020-05-11T02:21:57.690"/>
    <p1510:client id="{DCFBBAD6-D08B-B50B-6FCC-1325D1A3C6FA}" v="57" dt="2020-05-11T02:24:41.204"/>
    <p1510:client id="{E79BAEAF-6297-E29F-5399-BE93300DEE46}" v="183" dt="2020-05-03T17:59:20.695"/>
    <p1510:client id="{EEF87A7C-07D6-65D4-9386-92B721948633}" v="93" dt="2020-05-10T23:58:10.592"/>
    <p1510:client id="{F03D05DD-8D4C-54E0-EEEB-AD9C5EF1DE96}" v="1786" dt="2020-05-06T19:40:21.5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5/13/2020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88667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5/13/2020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81048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5/13/2020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9081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5/13/2020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487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5/13/2020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81468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5/13/2020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0757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5/13/2020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6988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5/13/2020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92001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5/13/2020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54646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5/13/2020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41369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5/13/2020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439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5/13/2020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99082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8">
            <a:extLst>
              <a:ext uri="{FF2B5EF4-FFF2-40B4-BE49-F238E27FC236}">
                <a16:creationId xmlns:a16="http://schemas.microsoft.com/office/drawing/2014/main" id="{25D5C296-F4B1-4AE5-8EEB-9FEB7ED17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C908AA4-C66C-43D0-9A1E-6AF403625F2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t="29081" r="9092" b="1799"/>
          <a:stretch/>
        </p:blipFill>
        <p:spPr>
          <a:xfrm>
            <a:off x="4642359" y="0"/>
            <a:ext cx="7558316" cy="6857999"/>
          </a:xfrm>
          <a:prstGeom prst="rect">
            <a:avLst/>
          </a:prstGeom>
        </p:spPr>
      </p:pic>
      <p:sp>
        <p:nvSpPr>
          <p:cNvPr id="8" name="Rectangle 10">
            <a:extLst>
              <a:ext uri="{FF2B5EF4-FFF2-40B4-BE49-F238E27FC236}">
                <a16:creationId xmlns:a16="http://schemas.microsoft.com/office/drawing/2014/main" id="{9C1ACE66-194D-48C4-A14A-6933B3528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>
              <a:lumMod val="50000"/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3467" y="1157771"/>
            <a:ext cx="3685070" cy="2282249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chemeClr val="tx1"/>
                </a:solidFill>
                <a:latin typeface="Arial Black"/>
                <a:cs typeface="Calibri Light"/>
              </a:rPr>
              <a:t>Effective       Teamwork</a:t>
            </a:r>
            <a:br>
              <a:rPr lang="en-GB" sz="4000">
                <a:cs typeface="Calibri Light"/>
              </a:rPr>
            </a:br>
            <a:br>
              <a:rPr lang="en-GB" sz="2400">
                <a:cs typeface="Calibri Light"/>
              </a:rPr>
            </a:br>
            <a:endParaRPr lang="en-GB" sz="2400"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3467" y="4670246"/>
            <a:ext cx="3685069" cy="9144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b="1">
                <a:solidFill>
                  <a:schemeClr val="tx1"/>
                </a:solidFill>
                <a:latin typeface="Arial Black"/>
                <a:cs typeface="Calibri"/>
              </a:rPr>
              <a:t>Gail Phillips – 1918511</a:t>
            </a:r>
          </a:p>
          <a:p>
            <a:r>
              <a:rPr lang="en-GB" b="1">
                <a:solidFill>
                  <a:schemeClr val="tx1"/>
                </a:solidFill>
                <a:latin typeface="Arial Black"/>
                <a:cs typeface="Calibri"/>
              </a:rPr>
              <a:t>       May 2020</a:t>
            </a:r>
          </a:p>
        </p:txBody>
      </p:sp>
      <p:sp>
        <p:nvSpPr>
          <p:cNvPr id="10" name="Rectangle 12">
            <a:extLst>
              <a:ext uri="{FF2B5EF4-FFF2-40B4-BE49-F238E27FC236}">
                <a16:creationId xmlns:a16="http://schemas.microsoft.com/office/drawing/2014/main" id="{025B886A-7ED1-4B77-819B-76ACBEFB0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4F645BF8-7885-4398-80BC-4C0DF24F5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212FB65-CD2B-4005-B910-132DCE19FC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E9F5D7F-1BBC-4096-ADA7-AA9C9E4D28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6D370DD-716B-4528-B475-331F84CEA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9514" y="758953"/>
            <a:ext cx="7052486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5144FF-959F-43A9-9D74-BB5B961F20D1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5451642" y="1123837"/>
            <a:ext cx="6451110" cy="12554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>
                <a:solidFill>
                  <a:schemeClr val="tx1"/>
                </a:solidFill>
              </a:rPr>
              <a:t>Teamwork: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79D076F-656A-4CD9-83AD-AF8F4B28C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912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Graphic 6" descr="User Network">
            <a:extLst>
              <a:ext uri="{FF2B5EF4-FFF2-40B4-BE49-F238E27FC236}">
                <a16:creationId xmlns:a16="http://schemas.microsoft.com/office/drawing/2014/main" id="{94FE83B3-CF22-436C-83C1-87C8CF6333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60771" y="1535135"/>
            <a:ext cx="3778286" cy="377828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1E964-C1D2-4E95-AE74-96C9D0ADB7F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193737" y="2053195"/>
            <a:ext cx="6709016" cy="373178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/>
            <a:r>
              <a:rPr lang="en-US">
                <a:solidFill>
                  <a:schemeClr val="tx1"/>
                </a:solidFill>
              </a:rPr>
              <a:t>When working in a team environment, it is important that all staff can focus on working together, as well as individually it is certain at some point situations will arise that call for teamwork. </a:t>
            </a:r>
          </a:p>
          <a:p>
            <a:pPr marL="285750"/>
            <a:r>
              <a:rPr lang="en-US">
                <a:solidFill>
                  <a:schemeClr val="tx1"/>
                </a:solidFill>
              </a:rPr>
              <a:t>Personal preferences must be set aside.</a:t>
            </a:r>
          </a:p>
          <a:p>
            <a:pPr marL="285750"/>
            <a:r>
              <a:rPr lang="en-US">
                <a:solidFill>
                  <a:schemeClr val="tx1"/>
                </a:solidFill>
              </a:rPr>
              <a:t>It is also important that communication flows within the workplace, developing effective communication. </a:t>
            </a:r>
          </a:p>
          <a:p>
            <a:pPr marL="285750"/>
            <a:r>
              <a:rPr lang="en-US">
                <a:solidFill>
                  <a:schemeClr val="tx1"/>
                </a:solidFill>
              </a:rPr>
              <a:t>This is a skill management should adapt and promote throughout their workplace team.</a:t>
            </a:r>
          </a:p>
          <a:p>
            <a:pPr marL="305435">
              <a:spcBef>
                <a:spcPts val="0"/>
              </a:spcBef>
              <a:spcAft>
                <a:spcPts val="0"/>
              </a:spcAft>
            </a:pPr>
            <a:r>
              <a:rPr lang="en-US">
                <a:solidFill>
                  <a:schemeClr val="tx1"/>
                </a:solidFill>
              </a:rPr>
              <a:t>Team building exercises promote the flow of communication.                                                                                           </a:t>
            </a:r>
          </a:p>
          <a:p>
            <a:pPr marL="324485" lvl="1">
              <a:spcBef>
                <a:spcPts val="0"/>
              </a:spcBef>
              <a:spcAft>
                <a:spcPts val="0"/>
              </a:spcAft>
            </a:pPr>
            <a:r>
              <a:rPr lang="en-US" sz="2000">
                <a:solidFill>
                  <a:schemeClr val="tx1"/>
                </a:solidFill>
              </a:rPr>
              <a:t>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</a:t>
            </a:r>
            <a:r>
              <a:rPr lang="en-US" sz="2000" err="1">
                <a:solidFill>
                  <a:schemeClr val="tx1"/>
                </a:solidFill>
              </a:rPr>
              <a:t>Leonard,M</a:t>
            </a:r>
            <a:r>
              <a:rPr lang="en-US" sz="2000">
                <a:solidFill>
                  <a:schemeClr val="tx1"/>
                </a:solidFill>
              </a:rPr>
              <a:t> et al (2004).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FDF8A1-8CC1-4515-B23A-90D2BE50A40A}"/>
              </a:ext>
            </a:extLst>
          </p:cNvPr>
          <p:cNvSpPr txBox="1"/>
          <p:nvPr/>
        </p:nvSpPr>
        <p:spPr>
          <a:xfrm>
            <a:off x="9344166" y="6035302"/>
            <a:ext cx="218677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endParaRPr lang="en-US">
              <a:latin typeface="Verdana"/>
              <a:ea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34862323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9">
            <a:extLst>
              <a:ext uri="{FF2B5EF4-FFF2-40B4-BE49-F238E27FC236}">
                <a16:creationId xmlns:a16="http://schemas.microsoft.com/office/drawing/2014/main" id="{4F645BF8-7885-4398-80BC-4C0DF24F5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11">
            <a:extLst>
              <a:ext uri="{FF2B5EF4-FFF2-40B4-BE49-F238E27FC236}">
                <a16:creationId xmlns:a16="http://schemas.microsoft.com/office/drawing/2014/main" id="{3212FB65-CD2B-4005-B910-132DCE19FC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697C2A-62A2-45D2-A675-452A8FA2E5AF}"/>
              </a:ext>
            </a:extLst>
          </p:cNvPr>
          <p:cNvSpPr txBox="1"/>
          <p:nvPr/>
        </p:nvSpPr>
        <p:spPr>
          <a:xfrm>
            <a:off x="252919" y="1123837"/>
            <a:ext cx="2947482" cy="462462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b="0" cap="all" spc="-6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b="0" cap="all" spc="-6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cap="all" spc="-60">
                <a:latin typeface="+mj-lt"/>
                <a:ea typeface="+mj-ea"/>
                <a:cs typeface="+mj-cs"/>
              </a:rPr>
              <a:t>Positive</a:t>
            </a:r>
            <a:r>
              <a:rPr lang="en-US" sz="4000" b="1" cap="all" spc="-6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  </a:t>
            </a:r>
            <a:r>
              <a:rPr lang="en-US" sz="3600" b="1" cap="all" spc="-6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     </a:t>
            </a:r>
            <a:r>
              <a:rPr lang="en-US" sz="3600" b="1" cap="all" spc="-60">
                <a:latin typeface="+mj-lt"/>
                <a:ea typeface="+mj-ea"/>
                <a:cs typeface="+mj-cs"/>
              </a:rPr>
              <a:t> Role -  model :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b="0" cap="all" spc="-6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b="0" cap="all" spc="-6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BBEDD1E-F3CD-4323-8276-73354476B840}"/>
              </a:ext>
            </a:extLst>
          </p:cNvPr>
          <p:cNvSpPr txBox="1"/>
          <p:nvPr/>
        </p:nvSpPr>
        <p:spPr>
          <a:xfrm>
            <a:off x="3869267" y="864108"/>
            <a:ext cx="3585891" cy="512064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18288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itchFamily="18" charset="2"/>
              <a:buChar char=""/>
            </a:pPr>
            <a:r>
              <a:rPr lang="en-US" sz="1700">
                <a:solidFill>
                  <a:schemeClr val="tx1">
                    <a:lumMod val="65000"/>
                    <a:lumOff val="35000"/>
                  </a:schemeClr>
                </a:solidFill>
              </a:rPr>
              <a:t> Setting a good example as a manager helps produce productive teamwork.</a:t>
            </a:r>
          </a:p>
          <a:p>
            <a:pPr indent="-18288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itchFamily="18" charset="2"/>
              <a:buChar char=""/>
            </a:pPr>
            <a:r>
              <a:rPr lang="en-US" sz="1700">
                <a:solidFill>
                  <a:schemeClr val="tx1">
                    <a:lumMod val="65000"/>
                    <a:lumOff val="35000"/>
                  </a:schemeClr>
                </a:solidFill>
              </a:rPr>
              <a:t> Other skills a good manager could promote to get the best out of the workforce:</a:t>
            </a:r>
          </a:p>
          <a:p>
            <a:pPr indent="-18288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itchFamily="18" charset="2"/>
              <a:buChar char=""/>
            </a:pPr>
            <a:r>
              <a:rPr lang="en-US" sz="1700">
                <a:solidFill>
                  <a:schemeClr val="tx1">
                    <a:lumMod val="65000"/>
                    <a:lumOff val="35000"/>
                  </a:schemeClr>
                </a:solidFill>
              </a:rPr>
              <a:t>   Be approachable</a:t>
            </a:r>
          </a:p>
          <a:p>
            <a:pPr marL="285750" indent="-18288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itchFamily="18" charset="2"/>
              <a:buChar char=""/>
            </a:pPr>
            <a:r>
              <a:rPr lang="en-US" sz="1700">
                <a:solidFill>
                  <a:schemeClr val="tx1">
                    <a:lumMod val="65000"/>
                    <a:lumOff val="35000"/>
                  </a:schemeClr>
                </a:solidFill>
              </a:rPr>
              <a:t>Encourage trust building</a:t>
            </a:r>
          </a:p>
          <a:p>
            <a:pPr marL="285750" indent="-18288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itchFamily="18" charset="2"/>
              <a:buChar char=""/>
            </a:pPr>
            <a:r>
              <a:rPr lang="en-US" sz="1700">
                <a:solidFill>
                  <a:schemeClr val="tx1">
                    <a:lumMod val="65000"/>
                    <a:lumOff val="35000"/>
                  </a:schemeClr>
                </a:solidFill>
              </a:rPr>
              <a:t>Effective communication skills</a:t>
            </a:r>
          </a:p>
          <a:p>
            <a:pPr marL="285750" indent="-18288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itchFamily="18" charset="2"/>
              <a:buChar char=""/>
            </a:pPr>
            <a:r>
              <a:rPr lang="en-US" sz="1700">
                <a:solidFill>
                  <a:schemeClr val="tx1">
                    <a:lumMod val="65000"/>
                    <a:lumOff val="35000"/>
                  </a:schemeClr>
                </a:solidFill>
              </a:rPr>
              <a:t>Positive attitude</a:t>
            </a:r>
          </a:p>
          <a:p>
            <a:pPr marL="285750" indent="-18288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itchFamily="18" charset="2"/>
              <a:buChar char=""/>
            </a:pPr>
            <a:r>
              <a:rPr lang="en-US" sz="1700">
                <a:solidFill>
                  <a:schemeClr val="tx1">
                    <a:lumMod val="65000"/>
                    <a:lumOff val="35000"/>
                  </a:schemeClr>
                </a:solidFill>
              </a:rPr>
              <a:t>Be honest</a:t>
            </a:r>
          </a:p>
          <a:p>
            <a:pPr marL="285750" indent="-18288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itchFamily="18" charset="2"/>
              <a:buChar char=""/>
            </a:pPr>
            <a:r>
              <a:rPr lang="en-US" sz="1700">
                <a:solidFill>
                  <a:schemeClr val="tx1">
                    <a:lumMod val="65000"/>
                    <a:lumOff val="35000"/>
                  </a:schemeClr>
                </a:solidFill>
              </a:rPr>
              <a:t>Accept responsibility</a:t>
            </a:r>
          </a:p>
          <a:p>
            <a:pPr marL="285750" indent="-18288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itchFamily="18" charset="2"/>
              <a:buChar char=""/>
            </a:pPr>
            <a:r>
              <a:rPr lang="en-US" sz="1700">
                <a:solidFill>
                  <a:schemeClr val="tx1">
                    <a:lumMod val="65000"/>
                    <a:lumOff val="35000"/>
                  </a:schemeClr>
                </a:solidFill>
              </a:rPr>
              <a:t>Encourage growth</a:t>
            </a:r>
          </a:p>
          <a:p>
            <a:pPr indent="-18288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itchFamily="18" charset="2"/>
              <a:buChar char=""/>
            </a:pPr>
            <a:r>
              <a:rPr lang="en-US" sz="1700">
                <a:solidFill>
                  <a:schemeClr val="tx1">
                    <a:lumMod val="65000"/>
                    <a:lumOff val="35000"/>
                  </a:schemeClr>
                </a:solidFill>
              </a:rPr>
              <a:t>   By using and showing the above skills, the team will learn the skills you use.</a:t>
            </a:r>
          </a:p>
          <a:p>
            <a:pPr indent="-18288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itchFamily="18" charset="2"/>
              <a:buChar char=""/>
            </a:pPr>
            <a:endParaRPr lang="en-US" sz="170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5" name="Picture 5" descr="A person holding his hands up&#10;&#10;Description generated with very high confidence">
            <a:extLst>
              <a:ext uri="{FF2B5EF4-FFF2-40B4-BE49-F238E27FC236}">
                <a16:creationId xmlns:a16="http://schemas.microsoft.com/office/drawing/2014/main" id="{582570D9-7A78-4A03-BBF7-469C02CC1E8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3485"/>
          <a:stretch/>
        </p:blipFill>
        <p:spPr>
          <a:xfrm>
            <a:off x="7818120" y="2088553"/>
            <a:ext cx="3474720" cy="268089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E598486-5CFA-4C6F-98E1-456134059F1A}"/>
              </a:ext>
            </a:extLst>
          </p:cNvPr>
          <p:cNvSpPr txBox="1"/>
          <p:nvPr/>
        </p:nvSpPr>
        <p:spPr>
          <a:xfrm flipH="1">
            <a:off x="7943850" y="3314700"/>
            <a:ext cx="3686175" cy="595547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endParaRPr lang="en-US">
              <a:solidFill>
                <a:schemeClr val="tx1">
                  <a:lumMod val="50000"/>
                </a:schemeClr>
              </a:solidFill>
            </a:endParaRPr>
          </a:p>
          <a:p>
            <a:pPr>
              <a:spcAft>
                <a:spcPts val="600"/>
              </a:spcAft>
            </a:pPr>
            <a:endParaRPr lang="en-US">
              <a:solidFill>
                <a:schemeClr val="tx1">
                  <a:lumMod val="50000"/>
                </a:schemeClr>
              </a:solidFill>
              <a:ea typeface="+mn-lt"/>
              <a:cs typeface="+mn-lt"/>
            </a:endParaRPr>
          </a:p>
          <a:p>
            <a:pPr>
              <a:spcAft>
                <a:spcPts val="600"/>
              </a:spcAft>
            </a:pPr>
            <a:endParaRPr lang="en-US">
              <a:solidFill>
                <a:schemeClr val="tx1">
                  <a:lumMod val="50000"/>
                </a:schemeClr>
              </a:solidFill>
              <a:ea typeface="+mn-lt"/>
              <a:cs typeface="+mn-lt"/>
            </a:endParaRPr>
          </a:p>
          <a:p>
            <a:pPr>
              <a:spcAft>
                <a:spcPts val="600"/>
              </a:spcAft>
            </a:pPr>
            <a:endParaRPr lang="en-US">
              <a:solidFill>
                <a:schemeClr val="tx1">
                  <a:lumMod val="50000"/>
                </a:schemeClr>
              </a:solidFill>
              <a:ea typeface="+mn-lt"/>
              <a:cs typeface="+mn-lt"/>
            </a:endParaRPr>
          </a:p>
          <a:p>
            <a:pPr>
              <a:spcAft>
                <a:spcPts val="600"/>
              </a:spcAft>
            </a:pPr>
            <a:endParaRPr lang="en-US">
              <a:solidFill>
                <a:schemeClr val="tx1">
                  <a:lumMod val="50000"/>
                </a:schemeClr>
              </a:solidFill>
              <a:ea typeface="+mn-lt"/>
              <a:cs typeface="+mn-lt"/>
            </a:endParaRPr>
          </a:p>
          <a:p>
            <a:pPr>
              <a:spcAft>
                <a:spcPts val="600"/>
              </a:spcAft>
            </a:pPr>
            <a:endParaRPr lang="en-US">
              <a:solidFill>
                <a:schemeClr val="tx1">
                  <a:lumMod val="50000"/>
                </a:schemeClr>
              </a:solidFill>
              <a:ea typeface="+mn-lt"/>
              <a:cs typeface="+mn-lt"/>
            </a:endParaRPr>
          </a:p>
          <a:p>
            <a:pPr>
              <a:spcAft>
                <a:spcPts val="600"/>
              </a:spcAft>
            </a:pPr>
            <a:endParaRPr lang="en-US">
              <a:solidFill>
                <a:schemeClr val="tx1">
                  <a:lumMod val="50000"/>
                </a:schemeClr>
              </a:solidFill>
              <a:ea typeface="+mn-lt"/>
              <a:cs typeface="+mn-lt"/>
            </a:endParaRPr>
          </a:p>
          <a:p>
            <a:pPr>
              <a:spcAft>
                <a:spcPts val="600"/>
              </a:spcAft>
            </a:pPr>
            <a:endParaRPr lang="en-US">
              <a:solidFill>
                <a:schemeClr val="tx1">
                  <a:lumMod val="50000"/>
                </a:schemeClr>
              </a:solidFill>
              <a:ea typeface="+mn-lt"/>
              <a:cs typeface="+mn-lt"/>
            </a:endParaRPr>
          </a:p>
          <a:p>
            <a:pPr>
              <a:spcAft>
                <a:spcPts val="600"/>
              </a:spcAft>
            </a:pPr>
            <a:endParaRPr lang="en-US">
              <a:solidFill>
                <a:schemeClr val="tx1">
                  <a:lumMod val="50000"/>
                </a:schemeClr>
              </a:solidFill>
              <a:ea typeface="+mn-lt"/>
              <a:cs typeface="+mn-lt"/>
            </a:endParaRPr>
          </a:p>
          <a:p>
            <a:pPr>
              <a:spcAft>
                <a:spcPts val="600"/>
              </a:spcAft>
            </a:pPr>
            <a:endParaRPr lang="en-US">
              <a:solidFill>
                <a:schemeClr val="tx1">
                  <a:lumMod val="50000"/>
                </a:schemeClr>
              </a:solidFill>
              <a:ea typeface="+mn-lt"/>
              <a:cs typeface="+mn-lt"/>
            </a:endParaRPr>
          </a:p>
          <a:p>
            <a:pPr>
              <a:spcAft>
                <a:spcPts val="600"/>
              </a:spcAft>
            </a:pPr>
            <a:endParaRPr lang="en-US">
              <a:solidFill>
                <a:schemeClr val="tx1">
                  <a:lumMod val="50000"/>
                </a:schemeClr>
              </a:solidFill>
              <a:ea typeface="+mn-lt"/>
              <a:cs typeface="+mn-lt"/>
            </a:endParaRPr>
          </a:p>
          <a:p>
            <a:pPr>
              <a:spcAft>
                <a:spcPts val="600"/>
              </a:spcAft>
            </a:pPr>
            <a:r>
              <a:rPr lang="en-US">
                <a:solidFill>
                  <a:schemeClr val="tx1">
                    <a:lumMod val="50000"/>
                  </a:schemeClr>
                </a:solidFill>
                <a:ea typeface="+mn-lt"/>
                <a:cs typeface="+mn-lt"/>
              </a:rPr>
              <a:t>                                                          Jones, G.R. et al (1998)</a:t>
            </a:r>
            <a:endParaRPr lang="en-US">
              <a:solidFill>
                <a:schemeClr val="tx1">
                  <a:lumMod val="50000"/>
                </a:schemeClr>
              </a:solidFill>
            </a:endParaRPr>
          </a:p>
          <a:p>
            <a:pPr>
              <a:spcAft>
                <a:spcPts val="600"/>
              </a:spcAft>
            </a:pPr>
            <a:endParaRPr lang="en-US">
              <a:solidFill>
                <a:schemeClr val="tx1">
                  <a:lumMod val="50000"/>
                </a:schemeClr>
              </a:solidFill>
            </a:endParaRPr>
          </a:p>
          <a:p>
            <a:pPr>
              <a:spcAft>
                <a:spcPts val="600"/>
              </a:spcAft>
            </a:pPr>
            <a:endParaRPr lang="en-US">
              <a:solidFill>
                <a:schemeClr val="tx1">
                  <a:lumMod val="50000"/>
                </a:schemeClr>
              </a:solidFill>
            </a:endParaRPr>
          </a:p>
          <a:p>
            <a:pPr>
              <a:spcAft>
                <a:spcPts val="600"/>
              </a:spcAft>
            </a:pPr>
            <a:endParaRPr lang="en-US">
              <a:solidFill>
                <a:schemeClr val="tx1">
                  <a:lumMod val="50000"/>
                </a:schemeClr>
              </a:solidFill>
            </a:endParaRPr>
          </a:p>
          <a:p>
            <a:pPr>
              <a:spcAft>
                <a:spcPts val="600"/>
              </a:spcAft>
            </a:pPr>
            <a:endParaRPr lang="en-US">
              <a:solidFill>
                <a:schemeClr val="tx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77098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93EADF7-98E2-412B-9BFE-A2F8C9C889F8}"/>
              </a:ext>
            </a:extLst>
          </p:cNvPr>
          <p:cNvSpPr txBox="1"/>
          <p:nvPr/>
        </p:nvSpPr>
        <p:spPr>
          <a:xfrm>
            <a:off x="266700" y="866775"/>
            <a:ext cx="5610224" cy="46166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/>
              <a:t>Bad teamwork example:</a:t>
            </a:r>
          </a:p>
          <a:p>
            <a:endParaRPr lang="en-US"/>
          </a:p>
          <a:p>
            <a:r>
              <a:rPr lang="en-US"/>
              <a:t>A team that is ineffective can sometimes consist of :</a:t>
            </a:r>
          </a:p>
          <a:p>
            <a:endParaRPr lang="en-US"/>
          </a:p>
          <a:p>
            <a:pPr marL="285750" indent="-285750">
              <a:buFont typeface="Arial"/>
              <a:buChar char="•"/>
            </a:pPr>
            <a:r>
              <a:rPr lang="en-US"/>
              <a:t>Poor communication 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Not cooperating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Conflict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Disagreements 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Lack of effort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Poor flexibility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Negativity.</a:t>
            </a:r>
          </a:p>
          <a:p>
            <a:endParaRPr lang="en-US"/>
          </a:p>
          <a:p>
            <a:r>
              <a:rPr lang="en-US"/>
              <a:t>In this environment problems normally occur when first selecting a team and trying new ideas. If an individual puts themselves and their needs before the team, conflict occurs.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C811548-4F6C-4A53-B9AF-036588681953}"/>
              </a:ext>
            </a:extLst>
          </p:cNvPr>
          <p:cNvSpPr txBox="1"/>
          <p:nvPr/>
        </p:nvSpPr>
        <p:spPr>
          <a:xfrm flipV="1">
            <a:off x="1866900" y="4893707"/>
            <a:ext cx="70675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4" name="Picture 4" descr="A picture containing sitting, red, table, white&#10;&#10;Description generated with very high confidence">
            <a:extLst>
              <a:ext uri="{FF2B5EF4-FFF2-40B4-BE49-F238E27FC236}">
                <a16:creationId xmlns:a16="http://schemas.microsoft.com/office/drawing/2014/main" id="{2181A149-9EFA-491A-85C2-C3BF2F4DF0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0872" y="968619"/>
            <a:ext cx="5867400" cy="4429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15546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 descr="A group of people in a room&#10;&#10;Description generated with very high confidence">
            <a:extLst>
              <a:ext uri="{FF2B5EF4-FFF2-40B4-BE49-F238E27FC236}">
                <a16:creationId xmlns:a16="http://schemas.microsoft.com/office/drawing/2014/main" id="{5CD99007-DE25-4471-841E-3E2A2DA9FC1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958" b="2772"/>
          <a:stretch/>
        </p:blipFill>
        <p:spPr>
          <a:xfrm>
            <a:off x="11743" y="164133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A133C1E-CB83-47F3-8F35-94C2A7C58E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9251F8-F1E4-4013-9092-23E03DD965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1283461"/>
          </a:xfrm>
        </p:spPr>
        <p:txBody>
          <a:bodyPr anchor="b">
            <a:normAutofit/>
          </a:bodyPr>
          <a:lstStyle/>
          <a:p>
            <a:r>
              <a:rPr lang="en-GB" sz="2400" b="1">
                <a:solidFill>
                  <a:schemeClr val="tx1"/>
                </a:solidFill>
              </a:rPr>
              <a:t>Requirements for Effective teamwork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37B673-A8B7-4735-954C-4376D5F534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2920" y="2407298"/>
            <a:ext cx="2947482" cy="3498980"/>
          </a:xfrm>
        </p:spPr>
        <p:txBody>
          <a:bodyPr anchor="t">
            <a:normAutofit/>
          </a:bodyPr>
          <a:lstStyle/>
          <a:p>
            <a:pPr marL="305435" indent="-305435">
              <a:buFont typeface="Wingdings" panose="05020102010507070707" pitchFamily="18" charset="2"/>
              <a:buChar char="§"/>
            </a:pPr>
            <a:r>
              <a:rPr lang="en-GB" sz="1200">
                <a:solidFill>
                  <a:schemeClr val="tx1"/>
                </a:solidFill>
              </a:rPr>
              <a:t>Ensure safety in workplace</a:t>
            </a:r>
          </a:p>
          <a:p>
            <a:pPr marL="305435" indent="-305435">
              <a:buFont typeface="Wingdings" panose="05020102010507070707" pitchFamily="18" charset="2"/>
              <a:buChar char="§"/>
            </a:pPr>
            <a:r>
              <a:rPr lang="en-GB" sz="1200">
                <a:solidFill>
                  <a:schemeClr val="tx1"/>
                </a:solidFill>
              </a:rPr>
              <a:t>Have open door policy</a:t>
            </a:r>
          </a:p>
          <a:p>
            <a:pPr marL="305435" indent="-305435">
              <a:buFont typeface="Wingdings" panose="05020102010507070707" pitchFamily="18" charset="2"/>
              <a:buChar char="§"/>
            </a:pPr>
            <a:r>
              <a:rPr lang="en-GB" sz="1200">
                <a:solidFill>
                  <a:schemeClr val="tx1"/>
                </a:solidFill>
              </a:rPr>
              <a:t>Be clear</a:t>
            </a:r>
          </a:p>
          <a:p>
            <a:pPr marL="305435" indent="-305435">
              <a:buFont typeface="Wingdings" panose="05020102010507070707" pitchFamily="18" charset="2"/>
              <a:buChar char="§"/>
            </a:pPr>
            <a:r>
              <a:rPr lang="en-GB" sz="1200">
                <a:solidFill>
                  <a:schemeClr val="tx1"/>
                </a:solidFill>
              </a:rPr>
              <a:t>Introduce team building</a:t>
            </a:r>
          </a:p>
          <a:p>
            <a:pPr marL="305435" indent="-305435">
              <a:buFont typeface="Wingdings" panose="05020102010507070707" pitchFamily="18" charset="2"/>
              <a:buChar char="§"/>
            </a:pPr>
            <a:r>
              <a:rPr lang="en-GB" sz="1200">
                <a:solidFill>
                  <a:schemeClr val="tx1"/>
                </a:solidFill>
              </a:rPr>
              <a:t>Keep up team spirits</a:t>
            </a:r>
          </a:p>
          <a:p>
            <a:pPr marL="305435" indent="-305435">
              <a:buFont typeface="Wingdings" panose="05020102010507070707" pitchFamily="18" charset="2"/>
              <a:buChar char="§"/>
            </a:pPr>
            <a:r>
              <a:rPr lang="en-GB" sz="1200">
                <a:solidFill>
                  <a:schemeClr val="tx1"/>
                </a:solidFill>
              </a:rPr>
              <a:t>Promote out people's strength</a:t>
            </a:r>
          </a:p>
          <a:p>
            <a:pPr marL="305435" indent="-305435">
              <a:buFont typeface="Wingdings" panose="05020102010507070707" pitchFamily="18" charset="2"/>
              <a:buChar char="§"/>
            </a:pPr>
            <a:r>
              <a:rPr lang="en-GB" sz="1200">
                <a:solidFill>
                  <a:schemeClr val="tx1"/>
                </a:solidFill>
              </a:rPr>
              <a:t>Offer support</a:t>
            </a:r>
          </a:p>
          <a:p>
            <a:pPr marL="305435" indent="-305435">
              <a:buFont typeface="Wingdings" panose="05020102010507070707" pitchFamily="18" charset="2"/>
              <a:buChar char="§"/>
            </a:pPr>
            <a:r>
              <a:rPr lang="en-GB" sz="1200">
                <a:solidFill>
                  <a:schemeClr val="tx1"/>
                </a:solidFill>
              </a:rPr>
              <a:t>Organisation </a:t>
            </a:r>
          </a:p>
          <a:p>
            <a:pPr marL="305435" indent="-305435">
              <a:buFont typeface="Wingdings" panose="05020102010507070707" pitchFamily="18" charset="2"/>
              <a:buChar char="§"/>
            </a:pPr>
            <a:r>
              <a:rPr lang="en-GB" sz="1200">
                <a:solidFill>
                  <a:schemeClr val="tx1"/>
                </a:solidFill>
              </a:rPr>
              <a:t>Have courtesy </a:t>
            </a:r>
          </a:p>
          <a:p>
            <a:pPr marL="0" indent="0">
              <a:buNone/>
            </a:pPr>
            <a:r>
              <a:rPr lang="en-GB" sz="1200">
                <a:solidFill>
                  <a:schemeClr val="tx1"/>
                </a:solidFill>
              </a:rPr>
              <a:t>There are many more things you can do to achieve an effective team.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89E943A-225D-44B1-B345-D7FDBA43C1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EA1B14-A237-4253-8C46-FF4CA2765682}"/>
              </a:ext>
            </a:extLst>
          </p:cNvPr>
          <p:cNvSpPr txBox="1"/>
          <p:nvPr/>
        </p:nvSpPr>
        <p:spPr>
          <a:xfrm flipH="1">
            <a:off x="3444153" y="1561383"/>
            <a:ext cx="8655831" cy="63863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endParaRPr lang="en-GB"/>
          </a:p>
          <a:p>
            <a:pPr>
              <a:spcAft>
                <a:spcPts val="600"/>
              </a:spcAft>
            </a:pPr>
            <a:endParaRPr lang="en-GB"/>
          </a:p>
          <a:p>
            <a:pPr>
              <a:spcAft>
                <a:spcPts val="600"/>
              </a:spcAft>
            </a:pPr>
            <a:endParaRPr lang="en-GB"/>
          </a:p>
          <a:p>
            <a:pPr>
              <a:spcAft>
                <a:spcPts val="600"/>
              </a:spcAft>
            </a:pPr>
            <a:endParaRPr lang="en-GB"/>
          </a:p>
          <a:p>
            <a:pPr>
              <a:spcAft>
                <a:spcPts val="600"/>
              </a:spcAft>
            </a:pPr>
            <a:endParaRPr lang="en-GB"/>
          </a:p>
          <a:p>
            <a:pPr>
              <a:spcAft>
                <a:spcPts val="600"/>
              </a:spcAft>
            </a:pPr>
            <a:endParaRPr lang="en-GB"/>
          </a:p>
          <a:p>
            <a:pPr>
              <a:spcAft>
                <a:spcPts val="600"/>
              </a:spcAft>
            </a:pPr>
            <a:endParaRPr lang="en-GB"/>
          </a:p>
          <a:p>
            <a:pPr>
              <a:spcAft>
                <a:spcPts val="600"/>
              </a:spcAft>
            </a:pPr>
            <a:endParaRPr lang="en-GB"/>
          </a:p>
          <a:p>
            <a:pPr>
              <a:spcAft>
                <a:spcPts val="600"/>
              </a:spcAft>
            </a:pPr>
            <a:r>
              <a:rPr lang="en-GB"/>
              <a:t>(</a:t>
            </a:r>
          </a:p>
          <a:p>
            <a:pPr>
              <a:spcAft>
                <a:spcPts val="600"/>
              </a:spcAft>
            </a:pPr>
            <a:endParaRPr lang="en-GB"/>
          </a:p>
          <a:p>
            <a:pPr>
              <a:spcAft>
                <a:spcPts val="600"/>
              </a:spcAft>
            </a:pPr>
            <a:endParaRPr lang="en-GB"/>
          </a:p>
          <a:p>
            <a:pPr>
              <a:spcAft>
                <a:spcPts val="600"/>
              </a:spcAft>
            </a:pPr>
            <a:endParaRPr lang="en-GB"/>
          </a:p>
          <a:p>
            <a:pPr>
              <a:spcAft>
                <a:spcPts val="600"/>
              </a:spcAft>
            </a:pPr>
            <a:endParaRPr lang="en-GB"/>
          </a:p>
          <a:p>
            <a:pPr>
              <a:spcAft>
                <a:spcPts val="600"/>
              </a:spcAft>
            </a:pPr>
            <a:endParaRPr lang="en-GB"/>
          </a:p>
          <a:p>
            <a:pPr>
              <a:spcAft>
                <a:spcPts val="600"/>
              </a:spcAft>
            </a:pPr>
            <a:r>
              <a:rPr lang="en-GB"/>
              <a:t>   </a:t>
            </a:r>
            <a:endParaRPr lang="en-GB">
              <a:ea typeface="+mn-lt"/>
              <a:cs typeface="+mn-lt"/>
            </a:endParaRPr>
          </a:p>
          <a:p>
            <a:pPr>
              <a:spcAft>
                <a:spcPts val="600"/>
              </a:spcAft>
            </a:pPr>
            <a:endParaRPr lang="en-GB">
              <a:ea typeface="+mn-lt"/>
              <a:cs typeface="+mn-lt"/>
            </a:endParaRPr>
          </a:p>
          <a:p>
            <a:pPr>
              <a:spcAft>
                <a:spcPts val="600"/>
              </a:spcAft>
            </a:pPr>
            <a:endParaRPr lang="en-GB">
              <a:ea typeface="+mn-lt"/>
              <a:cs typeface="+mn-lt"/>
            </a:endParaRPr>
          </a:p>
          <a:p>
            <a:pPr>
              <a:spcAft>
                <a:spcPts val="600"/>
              </a:spcAft>
            </a:pPr>
            <a:r>
              <a:rPr lang="en-GB">
                <a:ea typeface="+mn-lt"/>
                <a:cs typeface="+mn-lt"/>
              </a:rPr>
              <a:t>Nadal, C.(2015)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1038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3E18B25-9F62-4C61-B5DD-AB050CE23DAB}"/>
              </a:ext>
            </a:extLst>
          </p:cNvPr>
          <p:cNvSpPr txBox="1"/>
          <p:nvPr/>
        </p:nvSpPr>
        <p:spPr>
          <a:xfrm>
            <a:off x="10003" y="4361897"/>
            <a:ext cx="12177155" cy="249138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600" b="1" cap="all">
                <a:solidFill>
                  <a:schemeClr val="bg1"/>
                </a:solidFill>
                <a:latin typeface="+mj-lt"/>
                <a:ea typeface="+mj-ea"/>
                <a:cs typeface="+mj-cs"/>
              </a:rPr>
              <a:t>Tuckman :</a:t>
            </a:r>
          </a:p>
          <a:p>
            <a:pPr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1600" b="1" cap="all">
              <a:solidFill>
                <a:schemeClr val="bg1"/>
              </a:solidFill>
              <a:latin typeface="+mj-lt"/>
              <a:ea typeface="+mj-ea"/>
              <a:cs typeface="+mj-cs"/>
            </a:endParaRPr>
          </a:p>
          <a:p>
            <a:pPr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600" b="1" cap="all">
                <a:solidFill>
                  <a:schemeClr val="bg1"/>
                </a:solidFill>
                <a:latin typeface="+mj-lt"/>
                <a:ea typeface="+mj-ea"/>
                <a:cs typeface="+mj-cs"/>
              </a:rPr>
              <a:t>Like the beginning of anything you start learning takes time.</a:t>
            </a:r>
          </a:p>
          <a:p>
            <a:pPr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1600" b="1" cap="all">
              <a:solidFill>
                <a:schemeClr val="bg1"/>
              </a:solidFill>
              <a:latin typeface="+mj-lt"/>
              <a:ea typeface="+mj-ea"/>
              <a:cs typeface="+mj-cs"/>
            </a:endParaRPr>
          </a:p>
          <a:p>
            <a:pPr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600" b="1" cap="all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There is a study by Tuckman (2016) on team formation.</a:t>
            </a:r>
          </a:p>
          <a:p>
            <a:pPr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1600" b="1" cap="all">
              <a:solidFill>
                <a:schemeClr val="bg1"/>
              </a:solidFill>
              <a:latin typeface="+mj-lt"/>
              <a:ea typeface="+mj-ea"/>
              <a:cs typeface="+mj-cs"/>
            </a:endParaRPr>
          </a:p>
          <a:p>
            <a:pPr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600" b="1" cap="all">
                <a:solidFill>
                  <a:schemeClr val="bg1"/>
                </a:solidFill>
                <a:latin typeface="+mj-lt"/>
                <a:ea typeface="+mj-ea"/>
                <a:cs typeface="+mj-cs"/>
              </a:rPr>
              <a:t>Tuckman promotes the team development theory opposite : forming, storming, norming , performing and adjourning</a:t>
            </a:r>
          </a:p>
        </p:txBody>
      </p:sp>
      <p:pic>
        <p:nvPicPr>
          <p:cNvPr id="3" name="Picture 3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A70B6962-D7E8-4CDC-B3CF-BED51B1836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2" y="1836"/>
            <a:ext cx="12174294" cy="4359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10639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D85F7-4FDE-4FAF-9BC1-A4D1FD8576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1705583"/>
          </a:xfrm>
        </p:spPr>
        <p:txBody>
          <a:bodyPr/>
          <a:lstStyle/>
          <a:p>
            <a:r>
              <a:rPr lang="en-US" b="1">
                <a:solidFill>
                  <a:schemeClr val="tx1"/>
                </a:solidFill>
              </a:rPr>
              <a:t>Key Behavior Outcomes: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0BC2F5-F541-4EDA-836A-75A82CA66B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80076" y="2977547"/>
            <a:ext cx="3392345" cy="2537672"/>
          </a:xfrm>
        </p:spPr>
        <p:txBody>
          <a:bodyPr>
            <a:normAutofit lnSpcReduction="10000"/>
          </a:bodyPr>
          <a:lstStyle/>
          <a:p>
            <a:pPr marL="305435" indent="-305435"/>
            <a:r>
              <a:rPr lang="en-US" b="1">
                <a:solidFill>
                  <a:schemeClr val="tx1"/>
                </a:solidFill>
              </a:rPr>
              <a:t>Positive </a:t>
            </a:r>
            <a:r>
              <a:rPr lang="en-US">
                <a:solidFill>
                  <a:schemeClr val="tx1"/>
                </a:solidFill>
              </a:rPr>
              <a:t>team members behaviors enhance good team spirit and work efficiently. communicate to ensure productivity, assist other staff members, promoting a happy successful working environment.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A07765-DDB4-40C1-9B76-3CAA63E053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91557" y="92938"/>
            <a:ext cx="3938201" cy="5779835"/>
          </a:xfrm>
        </p:spPr>
        <p:txBody>
          <a:bodyPr>
            <a:normAutofit lnSpcReduction="10000"/>
          </a:bodyPr>
          <a:lstStyle/>
          <a:p>
            <a:pPr marL="305435" indent="-305435"/>
            <a:r>
              <a:rPr lang="en-US" b="1">
                <a:solidFill>
                  <a:schemeClr val="tx1"/>
                </a:solidFill>
              </a:rPr>
              <a:t>Negative </a:t>
            </a:r>
            <a:r>
              <a:rPr lang="en-US">
                <a:solidFill>
                  <a:schemeClr val="tx1"/>
                </a:solidFill>
              </a:rPr>
              <a:t>team members behaviors are opposite often creating issues and friction, causing unwanted stress which slows down progress. Whilst dampening team spirit, other staff members become resentful underachievers.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B80DB8-284F-4625-85BA-4ECD8168145A}"/>
              </a:ext>
            </a:extLst>
          </p:cNvPr>
          <p:cNvSpPr txBox="1"/>
          <p:nvPr/>
        </p:nvSpPr>
        <p:spPr>
          <a:xfrm>
            <a:off x="6829425" y="619125"/>
            <a:ext cx="49815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>
              <a:solidFill>
                <a:srgbClr val="222222"/>
              </a:solidFill>
              <a:latin typeface="arial"/>
              <a:cs typeface="arial"/>
            </a:endParaRPr>
          </a:p>
        </p:txBody>
      </p:sp>
      <p:pic>
        <p:nvPicPr>
          <p:cNvPr id="8" name="Picture 8" descr="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64F50A2D-02BD-4307-91D7-3F007EE481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08285" y="1523268"/>
            <a:ext cx="1142292" cy="4114797"/>
          </a:xfrm>
          <a:prstGeom prst="rect">
            <a:avLst/>
          </a:prstGeom>
        </p:spPr>
      </p:pic>
      <p:pic>
        <p:nvPicPr>
          <p:cNvPr id="10" name="Picture 10" descr="A person posing for a picture&#10;&#10;Description generated with very high confidence">
            <a:extLst>
              <a:ext uri="{FF2B5EF4-FFF2-40B4-BE49-F238E27FC236}">
                <a16:creationId xmlns:a16="http://schemas.microsoft.com/office/drawing/2014/main" id="{51172347-83FD-4120-ABD3-44623A579F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5494" y="2604722"/>
            <a:ext cx="2248095" cy="326707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796E71D-4BA7-4639-A6E4-96D5CF5B2509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09B3366-3B63-4C44-A354-802761D027CE}"/>
              </a:ext>
            </a:extLst>
          </p:cNvPr>
          <p:cNvSpPr txBox="1"/>
          <p:nvPr/>
        </p:nvSpPr>
        <p:spPr>
          <a:xfrm>
            <a:off x="6778137" y="5277583"/>
            <a:ext cx="454855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                            </a:t>
            </a:r>
          </a:p>
          <a:p>
            <a:endParaRPr lang="en-US"/>
          </a:p>
          <a:p>
            <a:r>
              <a:rPr lang="en-US"/>
              <a:t>                               Drogrady.com. (2020</a:t>
            </a:r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)</a:t>
            </a:r>
            <a:r>
              <a:rPr lang="en-US">
                <a:solidFill>
                  <a:srgbClr val="FFFFFF"/>
                </a:solidFill>
                <a:ea typeface="+mn-lt"/>
                <a:cs typeface="+mn-lt"/>
              </a:rPr>
              <a:t>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9042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6765BDD-F440-41A5-B943-2D89247F5C68}"/>
              </a:ext>
            </a:extLst>
          </p:cNvPr>
          <p:cNvSpPr txBox="1"/>
          <p:nvPr/>
        </p:nvSpPr>
        <p:spPr>
          <a:xfrm>
            <a:off x="4724400" y="3429000"/>
            <a:ext cx="66865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>
              <a:solidFill>
                <a:srgbClr val="777777"/>
              </a:solidFill>
              <a:latin typeface="Nunito San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EC4B93-101B-4F05-99F1-70316E3B82A0}"/>
              </a:ext>
            </a:extLst>
          </p:cNvPr>
          <p:cNvSpPr txBox="1"/>
          <p:nvPr/>
        </p:nvSpPr>
        <p:spPr>
          <a:xfrm>
            <a:off x="6977428" y="2033222"/>
            <a:ext cx="394481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/>
              <a:t>   Team Building: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6338EB-6AD3-4F74-B17E-24BCBAC8CC98}"/>
              </a:ext>
            </a:extLst>
          </p:cNvPr>
          <p:cNvSpPr txBox="1"/>
          <p:nvPr/>
        </p:nvSpPr>
        <p:spPr>
          <a:xfrm>
            <a:off x="670414" y="457934"/>
            <a:ext cx="309489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/>
              <a:t>Team Training</a:t>
            </a:r>
            <a:r>
              <a:rPr lang="en-US" b="1"/>
              <a:t>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2A0A4F-B33A-4D95-BC4F-11B64F6A68F2}"/>
              </a:ext>
            </a:extLst>
          </p:cNvPr>
          <p:cNvSpPr txBox="1"/>
          <p:nvPr/>
        </p:nvSpPr>
        <p:spPr>
          <a:xfrm>
            <a:off x="106973" y="1436077"/>
            <a:ext cx="5700347" cy="9394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A team is a group of people chosen to work together and to meet the needs of their customers by accomplishing their needs and goals.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A345D29-58DD-40D1-BA57-9B4A024EA62B}"/>
              </a:ext>
            </a:extLst>
          </p:cNvPr>
          <p:cNvSpPr txBox="1"/>
          <p:nvPr/>
        </p:nvSpPr>
        <p:spPr>
          <a:xfrm>
            <a:off x="8113832" y="2615712"/>
            <a:ext cx="2667735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Many managers organize team building events, these can be fun, tactical bringing co-workers closer together.</a:t>
            </a:r>
          </a:p>
        </p:txBody>
      </p:sp>
      <p:pic>
        <p:nvPicPr>
          <p:cNvPr id="7" name="Picture 7" descr="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E501928E-34C1-470B-A17B-ED08970AD2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240" y="2615202"/>
            <a:ext cx="7322526" cy="4129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18867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8">
            <a:extLst>
              <a:ext uri="{FF2B5EF4-FFF2-40B4-BE49-F238E27FC236}">
                <a16:creationId xmlns:a16="http://schemas.microsoft.com/office/drawing/2014/main" id="{64C9EE1D-12BB-43F7-9A2A-893578DCA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7" name="Rectangle 40">
            <a:extLst>
              <a:ext uri="{FF2B5EF4-FFF2-40B4-BE49-F238E27FC236}">
                <a16:creationId xmlns:a16="http://schemas.microsoft.com/office/drawing/2014/main" id="{43962A31-C54E-4762-B155-59777FED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38" name="Rectangle 42">
            <a:extLst>
              <a:ext uri="{FF2B5EF4-FFF2-40B4-BE49-F238E27FC236}">
                <a16:creationId xmlns:a16="http://schemas.microsoft.com/office/drawing/2014/main" id="{4B392D36-B685-45E0-B197-6EE5D7480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44">
            <a:extLst>
              <a:ext uri="{FF2B5EF4-FFF2-40B4-BE49-F238E27FC236}">
                <a16:creationId xmlns:a16="http://schemas.microsoft.com/office/drawing/2014/main" id="{9DCA8533-CC5E-4754-9A04-047EDE49E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367639"/>
            <a:ext cx="11707367" cy="18521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98AFBDE-76E9-4210-8974-BF6CCA512B97}"/>
              </a:ext>
            </a:extLst>
          </p:cNvPr>
          <p:cNvSpPr txBox="1"/>
          <p:nvPr/>
        </p:nvSpPr>
        <p:spPr>
          <a:xfrm>
            <a:off x="1069848" y="4590661"/>
            <a:ext cx="10210862" cy="106569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900" b="1" cap="all" spc="-1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         Any Questions?</a:t>
            </a:r>
          </a:p>
        </p:txBody>
      </p:sp>
      <p:pic>
        <p:nvPicPr>
          <p:cNvPr id="4" name="Picture 7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5468B2B0-27FD-47C4-80D9-B24A7A0F76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3691" y="921811"/>
            <a:ext cx="4789994" cy="2682396"/>
          </a:xfrm>
          <a:prstGeom prst="rect">
            <a:avLst/>
          </a:prstGeom>
        </p:spPr>
      </p:pic>
      <p:pic>
        <p:nvPicPr>
          <p:cNvPr id="3" name="Picture 3" descr="A picture containing drawing, cake, looking, man&#10;&#10;Description generated with very high confidence">
            <a:extLst>
              <a:ext uri="{FF2B5EF4-FFF2-40B4-BE49-F238E27FC236}">
                <a16:creationId xmlns:a16="http://schemas.microsoft.com/office/drawing/2014/main" id="{336D42CC-0A83-4B8A-8F99-B17A38645BF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685" r="1" b="1166"/>
          <a:stretch/>
        </p:blipFill>
        <p:spPr>
          <a:xfrm>
            <a:off x="6351098" y="578417"/>
            <a:ext cx="4272059" cy="3556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56157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D8ED1-B2C2-452A-ABCA-46D8984E1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900" y="702156"/>
            <a:ext cx="11240631" cy="602567"/>
          </a:xfrm>
        </p:spPr>
        <p:txBody>
          <a:bodyPr/>
          <a:lstStyle/>
          <a:p>
            <a:r>
              <a:rPr lang="en-GB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160EF0-4C5F-4029-B24F-B7C6940459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14451" y="1172314"/>
            <a:ext cx="11561135" cy="2446697"/>
          </a:xfrm>
        </p:spPr>
        <p:txBody>
          <a:bodyPr/>
          <a:lstStyle/>
          <a:p>
            <a:pPr marL="305435" indent="-305435"/>
            <a:r>
              <a:rPr lang="en-GB">
                <a:latin typeface="News Gothic MT"/>
                <a:ea typeface="+mn-lt"/>
                <a:cs typeface="+mn-lt"/>
              </a:rPr>
              <a:t>Team, M.T.E., 1996. Forming, Storming, Norming, and Performing: understanding the Stages of Team Formation. </a:t>
            </a:r>
            <a:r>
              <a:rPr lang="en-GB" i="1">
                <a:latin typeface="News Gothic MT"/>
                <a:ea typeface="+mn-lt"/>
                <a:cs typeface="+mn-lt"/>
              </a:rPr>
              <a:t>Mind Tools Ltd</a:t>
            </a:r>
            <a:r>
              <a:rPr lang="en-GB">
                <a:latin typeface="News Gothic MT"/>
                <a:ea typeface="+mn-lt"/>
                <a:cs typeface="+mn-lt"/>
              </a:rPr>
              <a:t>, </a:t>
            </a:r>
            <a:r>
              <a:rPr lang="en-GB" i="1">
                <a:latin typeface="News Gothic MT"/>
                <a:ea typeface="+mn-lt"/>
                <a:cs typeface="+mn-lt"/>
              </a:rPr>
              <a:t>2016</a:t>
            </a:r>
            <a:r>
              <a:rPr lang="en-GB">
                <a:latin typeface="News Gothic MT"/>
                <a:ea typeface="+mn-lt"/>
                <a:cs typeface="+mn-lt"/>
              </a:rPr>
              <a:t>.</a:t>
            </a:r>
            <a:endParaRPr lang="en-GB">
              <a:latin typeface="News Gothic M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B5326B5-09B7-4511-BFE2-F89C250DC892}"/>
              </a:ext>
            </a:extLst>
          </p:cNvPr>
          <p:cNvSpPr txBox="1"/>
          <p:nvPr/>
        </p:nvSpPr>
        <p:spPr>
          <a:xfrm>
            <a:off x="243214" y="1380919"/>
            <a:ext cx="1181177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rgbClr val="222222"/>
                </a:solidFill>
                <a:latin typeface="News Gothic MT"/>
                <a:cs typeface="Arial"/>
              </a:rPr>
              <a:t>Nadal, C.T., </a:t>
            </a:r>
            <a:r>
              <a:rPr lang="en-US" b="1" err="1">
                <a:solidFill>
                  <a:srgbClr val="222222"/>
                </a:solidFill>
                <a:latin typeface="News Gothic MT"/>
                <a:cs typeface="Arial"/>
              </a:rPr>
              <a:t>Mañas</a:t>
            </a:r>
            <a:r>
              <a:rPr lang="en-US" b="1">
                <a:solidFill>
                  <a:srgbClr val="222222"/>
                </a:solidFill>
                <a:latin typeface="News Gothic MT"/>
                <a:cs typeface="Arial"/>
              </a:rPr>
              <a:t>, G.P., </a:t>
            </a:r>
            <a:r>
              <a:rPr lang="en-US" b="1" err="1">
                <a:solidFill>
                  <a:srgbClr val="222222"/>
                </a:solidFill>
                <a:latin typeface="News Gothic MT"/>
                <a:cs typeface="Arial"/>
              </a:rPr>
              <a:t>Bernadó</a:t>
            </a:r>
            <a:r>
              <a:rPr lang="en-US" b="1">
                <a:solidFill>
                  <a:srgbClr val="222222"/>
                </a:solidFill>
                <a:latin typeface="News Gothic MT"/>
                <a:cs typeface="Arial"/>
              </a:rPr>
              <a:t>, B.S. and Mora, C.A., 2015. Assessing teamwork competence. </a:t>
            </a:r>
            <a:r>
              <a:rPr lang="en-US" b="1" i="1" err="1">
                <a:solidFill>
                  <a:srgbClr val="222222"/>
                </a:solidFill>
                <a:latin typeface="News Gothic MT"/>
                <a:cs typeface="Arial"/>
              </a:rPr>
              <a:t>Psicothema</a:t>
            </a:r>
            <a:r>
              <a:rPr lang="en-US" b="1">
                <a:solidFill>
                  <a:srgbClr val="222222"/>
                </a:solidFill>
                <a:latin typeface="News Gothic MT"/>
                <a:cs typeface="Arial"/>
              </a:rPr>
              <a:t>, </a:t>
            </a:r>
            <a:r>
              <a:rPr lang="en-US" b="1" i="1">
                <a:solidFill>
                  <a:srgbClr val="222222"/>
                </a:solidFill>
                <a:latin typeface="News Gothic MT"/>
                <a:cs typeface="Arial"/>
              </a:rPr>
              <a:t>27</a:t>
            </a:r>
            <a:r>
              <a:rPr lang="en-US" b="1">
                <a:solidFill>
                  <a:srgbClr val="222222"/>
                </a:solidFill>
                <a:latin typeface="News Gothic MT"/>
                <a:cs typeface="Arial"/>
              </a:rPr>
              <a:t>(4), pp.354-361.</a:t>
            </a:r>
          </a:p>
          <a:p>
            <a:endParaRPr lang="en-US" b="1">
              <a:solidFill>
                <a:srgbClr val="222222"/>
              </a:solidFill>
              <a:latin typeface="Arial"/>
              <a:cs typeface="Arial"/>
            </a:endParaRPr>
          </a:p>
          <a:p>
            <a:endParaRPr lang="en-US" b="1">
              <a:solidFill>
                <a:srgbClr val="222222"/>
              </a:solidFill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8267F9-06DB-4944-AF72-1AF0F48C473B}"/>
              </a:ext>
            </a:extLst>
          </p:cNvPr>
          <p:cNvSpPr txBox="1"/>
          <p:nvPr/>
        </p:nvSpPr>
        <p:spPr>
          <a:xfrm flipH="1">
            <a:off x="-1750276" y="-414232"/>
            <a:ext cx="1827542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>
              <a:latin typeface="&amp;quot"/>
            </a:endParaRPr>
          </a:p>
          <a:p>
            <a:endParaRPr lang="en-US">
              <a:latin typeface="&amp;quot"/>
            </a:endParaRPr>
          </a:p>
          <a:p>
            <a:endParaRPr lang="en-US">
              <a:latin typeface="Gill Sans MT"/>
              <a:cs typeface="Arial"/>
            </a:endParaRPr>
          </a:p>
          <a:p>
            <a:endParaRPr lang="en-US">
              <a:latin typeface="&amp;quot"/>
              <a:cs typeface="Arial"/>
            </a:endParaRPr>
          </a:p>
          <a:p>
            <a:endParaRPr lang="en-US">
              <a:latin typeface="&amp;quot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66847C8-E52B-4ACA-922C-8F6919E5F739}"/>
              </a:ext>
            </a:extLst>
          </p:cNvPr>
          <p:cNvSpPr txBox="1"/>
          <p:nvPr/>
        </p:nvSpPr>
        <p:spPr>
          <a:xfrm>
            <a:off x="82064" y="2450123"/>
            <a:ext cx="12063043" cy="53435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>
              <a:ea typeface="+mn-lt"/>
              <a:cs typeface="+mn-lt"/>
            </a:endParaRPr>
          </a:p>
          <a:p>
            <a:r>
              <a:rPr lang="en-US" b="1" i="1">
                <a:latin typeface="News Gothic MT"/>
                <a:ea typeface="+mn-lt"/>
                <a:cs typeface="+mn-lt"/>
              </a:rPr>
              <a:t>TEAMWORK</a:t>
            </a:r>
            <a:r>
              <a:rPr lang="en-US" b="1" i="1">
                <a:latin typeface="News Gothic MT"/>
              </a:rPr>
              <a:t> | Meaning In The Cambridge English Dictionary</a:t>
            </a:r>
            <a:r>
              <a:rPr lang="en-US" b="1">
                <a:latin typeface="News Gothic MT"/>
              </a:rPr>
              <a:t>. [online] Available at:      </a:t>
            </a:r>
            <a:endParaRPr lang="en-US" b="1">
              <a:latin typeface="News Gothic MT"/>
              <a:ea typeface="+mn-lt"/>
              <a:cs typeface="+mn-lt"/>
            </a:endParaRPr>
          </a:p>
          <a:p>
            <a:r>
              <a:rPr lang="en-US" b="1">
                <a:latin typeface="News Gothic MT"/>
              </a:rPr>
              <a:t>&lt;https://dictionary.cambridge.org/dictionary/english/teamwork&gt; [Accessed 6 May 2020].</a:t>
            </a:r>
            <a:endParaRPr lang="en-US" b="1">
              <a:latin typeface="News Gothic MT"/>
              <a:ea typeface="+mn-lt"/>
              <a:cs typeface="+mn-lt"/>
            </a:endParaRPr>
          </a:p>
          <a:p>
            <a:r>
              <a:rPr lang="en-US" b="1">
                <a:latin typeface="News Gothic MT"/>
              </a:rPr>
              <a:t> Lincoln, J., 2020.</a:t>
            </a:r>
            <a:endParaRPr lang="en-US" b="1">
              <a:ea typeface="+mn-lt"/>
              <a:cs typeface="+mn-lt"/>
            </a:endParaRPr>
          </a:p>
          <a:p>
            <a:endParaRPr lang="en-US">
              <a:latin typeface="News Gothic MT"/>
            </a:endParaRPr>
          </a:p>
          <a:p>
            <a:r>
              <a:rPr lang="en-US">
                <a:latin typeface="News Gothic MT"/>
              </a:rPr>
              <a:t>Jones, G.R. and George, J.M., 1998. The experience and evolution of trust: Implications for cooperation     and  teamwork. </a:t>
            </a:r>
            <a:r>
              <a:rPr lang="en-US" i="1">
                <a:latin typeface="News Gothic MT"/>
              </a:rPr>
              <a:t>Academy of management review</a:t>
            </a:r>
            <a:r>
              <a:rPr lang="en-US">
                <a:latin typeface="News Gothic MT"/>
              </a:rPr>
              <a:t>, </a:t>
            </a:r>
            <a:r>
              <a:rPr lang="en-US" i="1">
                <a:latin typeface="News Gothic MT"/>
              </a:rPr>
              <a:t>23</a:t>
            </a:r>
            <a:r>
              <a:rPr lang="en-US">
                <a:latin typeface="News Gothic MT"/>
              </a:rPr>
              <a:t>(3), pp.531-546.</a:t>
            </a:r>
            <a:endParaRPr lang="en-US">
              <a:ea typeface="+mn-lt"/>
              <a:cs typeface="+mn-lt"/>
            </a:endParaRPr>
          </a:p>
          <a:p>
            <a:endParaRPr lang="en-US">
              <a:latin typeface="News Gothic MT"/>
              <a:ea typeface="+mn-lt"/>
              <a:cs typeface="+mn-lt"/>
            </a:endParaRPr>
          </a:p>
          <a:p>
            <a:r>
              <a:rPr lang="en-US" b="1">
                <a:latin typeface="News Gothic MT"/>
              </a:rPr>
              <a:t>Leonard, M., Graham, S. and </a:t>
            </a:r>
            <a:r>
              <a:rPr lang="en-US" b="1" err="1">
                <a:latin typeface="News Gothic MT"/>
              </a:rPr>
              <a:t>Bonacum</a:t>
            </a:r>
            <a:r>
              <a:rPr lang="en-US" b="1">
                <a:latin typeface="News Gothic MT"/>
              </a:rPr>
              <a:t>, D., 2004. The human factor: the critical importance of effective teamwork and     communication in providing safe care. </a:t>
            </a:r>
            <a:r>
              <a:rPr lang="en-US" b="1" i="1">
                <a:latin typeface="News Gothic MT"/>
              </a:rPr>
              <a:t>BMJ Quality &amp; Safety</a:t>
            </a:r>
            <a:r>
              <a:rPr lang="en-US" b="1">
                <a:latin typeface="News Gothic MT"/>
              </a:rPr>
              <a:t>, </a:t>
            </a:r>
            <a:r>
              <a:rPr lang="en-US" b="1" i="1">
                <a:latin typeface="News Gothic MT"/>
              </a:rPr>
              <a:t>13</a:t>
            </a:r>
            <a:r>
              <a:rPr lang="en-US" b="1">
                <a:latin typeface="News Gothic MT"/>
              </a:rPr>
              <a:t>(suppl 1), pp.i85-i90. </a:t>
            </a:r>
            <a:endParaRPr lang="en-US" b="1">
              <a:ea typeface="+mn-lt"/>
              <a:cs typeface="+mn-lt"/>
            </a:endParaRPr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latin typeface="News Gothic MT"/>
              </a:rPr>
              <a:t>Mindtools.com. 2020. </a:t>
            </a:r>
            <a:r>
              <a:rPr lang="en-US" i="1">
                <a:latin typeface="News Gothic MT"/>
              </a:rPr>
              <a:t>Building A Positive Team: - Helping Your People To Be Happy And Engaged</a:t>
            </a:r>
            <a:r>
              <a:rPr lang="en-US">
                <a:latin typeface="News Gothic MT"/>
              </a:rPr>
              <a:t>. [online] Available at:   &lt;https://www.mindtools.com/pages/article/building-positive-team.htm&gt; [Accessed 11 May 2020].</a:t>
            </a:r>
            <a:endParaRPr lang="en-US">
              <a:ea typeface="+mn-lt"/>
              <a:cs typeface="+mn-lt"/>
            </a:endParaRPr>
          </a:p>
          <a:p>
            <a:endParaRPr lang="en-US">
              <a:ea typeface="+mn-lt"/>
              <a:cs typeface="+mn-lt"/>
            </a:endParaRPr>
          </a:p>
          <a:p>
            <a:endParaRPr lang="en-US">
              <a:ea typeface="+mn-lt"/>
              <a:cs typeface="+mn-lt"/>
            </a:endParaRPr>
          </a:p>
          <a:p>
            <a:endParaRPr lang="en-US">
              <a:ea typeface="+mn-lt"/>
              <a:cs typeface="+mn-lt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06993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0149624-8E2B-4F28-B6AD-13413A90DDAA}"/>
              </a:ext>
            </a:extLst>
          </p:cNvPr>
          <p:cNvSpPr txBox="1"/>
          <p:nvPr/>
        </p:nvSpPr>
        <p:spPr>
          <a:xfrm>
            <a:off x="108438" y="1017710"/>
            <a:ext cx="10220325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600">
              <a:latin typeface="News Gothic MT"/>
            </a:endParaRPr>
          </a:p>
          <a:p>
            <a:endParaRPr lang="en-US" sz="1600">
              <a:latin typeface="News Gothic MT"/>
            </a:endParaRPr>
          </a:p>
          <a:p>
            <a:endParaRPr lang="en-US" sz="1600">
              <a:latin typeface="News Gothic MT"/>
            </a:endParaRPr>
          </a:p>
          <a:p>
            <a:endParaRPr lang="en-US" sz="1600">
              <a:latin typeface="News Gothic MT"/>
            </a:endParaRPr>
          </a:p>
          <a:p>
            <a:r>
              <a:rPr lang="en-US" sz="1600">
                <a:latin typeface="News Gothic MT"/>
              </a:rPr>
              <a:t>Drogrady.com. 2020. </a:t>
            </a:r>
            <a:r>
              <a:rPr lang="en-US" sz="1600" i="1" err="1">
                <a:latin typeface="News Gothic MT"/>
              </a:rPr>
              <a:t>Let’S</a:t>
            </a:r>
            <a:r>
              <a:rPr lang="en-US" sz="1600" i="1">
                <a:latin typeface="News Gothic MT"/>
              </a:rPr>
              <a:t> Be Negative And Positive About Teamwork – Dr. Dennis </a:t>
            </a:r>
            <a:r>
              <a:rPr lang="en-US" sz="1600" i="1" err="1">
                <a:latin typeface="News Gothic MT"/>
              </a:rPr>
              <a:t>O'grady</a:t>
            </a:r>
            <a:r>
              <a:rPr lang="en-US" sz="1600" i="1">
                <a:latin typeface="News Gothic MT"/>
              </a:rPr>
              <a:t> | TALK2ME Communication System</a:t>
            </a:r>
            <a:r>
              <a:rPr lang="en-US" sz="1600">
                <a:latin typeface="News Gothic MT"/>
              </a:rPr>
              <a:t>. [online] Available at: &lt;https://www.drogrady.com/415/lets-be-negative-and-positive-about-teamwork/&gt; [Accessed 11 May 2020].</a:t>
            </a:r>
            <a:endParaRPr lang="en-US"/>
          </a:p>
          <a:p>
            <a:endParaRPr lang="en-US" sz="1600">
              <a:latin typeface="News Gothic MT"/>
            </a:endParaRPr>
          </a:p>
          <a:p>
            <a:endParaRPr lang="en-US" sz="1600">
              <a:latin typeface="News Gothic MT"/>
            </a:endParaRPr>
          </a:p>
          <a:p>
            <a:endParaRPr lang="en-US"/>
          </a:p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7605457-C7D0-4766-98AA-D1F173C83DCF}"/>
              </a:ext>
            </a:extLst>
          </p:cNvPr>
          <p:cNvSpPr txBox="1"/>
          <p:nvPr/>
        </p:nvSpPr>
        <p:spPr>
          <a:xfrm flipV="1">
            <a:off x="-1" y="5077984"/>
            <a:ext cx="11617570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endParaRPr lang="en-US">
              <a:latin typeface="News Gothic MT"/>
              <a:cs typeface="Segoe UI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latin typeface="News Gothic MT"/>
                <a:cs typeface="Segoe UI"/>
              </a:rPr>
              <a:t>​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latin typeface="News Gothic MT"/>
                <a:cs typeface="Segoe UI"/>
              </a:rPr>
              <a:t>​ </a:t>
            </a:r>
          </a:p>
          <a:p>
            <a:pPr marL="285750" indent="-285750">
              <a:buFont typeface="Arial"/>
              <a:buChar char="•"/>
            </a:pPr>
            <a:endParaRPr lang="en-US">
              <a:latin typeface="News Gothic MT"/>
              <a:cs typeface="Segoe UI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latin typeface="News Gothic MT"/>
                <a:cs typeface="Segoe UI"/>
              </a:rPr>
              <a:t>​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latin typeface="News Gothic MT"/>
                <a:cs typeface="Segoe UI"/>
              </a:rPr>
              <a:t>​</a:t>
            </a:r>
          </a:p>
          <a:p>
            <a:endParaRPr lang="en-US">
              <a:latin typeface="News Gothic MT"/>
              <a:cs typeface="Segoe UI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cs typeface="Segoe UI"/>
              </a:rPr>
              <a:t>​</a:t>
            </a:r>
          </a:p>
          <a:p>
            <a:r>
              <a:rPr lang="en-US">
                <a:latin typeface="Segoe UI"/>
                <a:cs typeface="Segoe UI"/>
              </a:rPr>
              <a:t>​</a:t>
            </a:r>
          </a:p>
          <a:p>
            <a:r>
              <a:rPr lang="en-US">
                <a:latin typeface="Segoe UI"/>
                <a:cs typeface="Segoe UI"/>
              </a:rPr>
              <a:t>​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4B34C7F-DF53-41B9-BFB5-604CAC78E5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330" y="936616"/>
            <a:ext cx="9306324" cy="919090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chemeClr val="tx1"/>
                </a:solidFill>
              </a:rPr>
              <a:t>References: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A0E15C6-73DE-4E8C-B332-4E9FEBDF9E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269" y="2340864"/>
            <a:ext cx="11510261" cy="5568793"/>
          </a:xfrm>
        </p:spPr>
        <p:txBody>
          <a:bodyPr/>
          <a:lstStyle/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0341026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Frame</vt:lpstr>
      <vt:lpstr>Effective       Teamwork  </vt:lpstr>
      <vt:lpstr>Teamwork:</vt:lpstr>
      <vt:lpstr>PowerPoint Presentation</vt:lpstr>
      <vt:lpstr>PowerPoint Presentation</vt:lpstr>
      <vt:lpstr>Requirements for Effective teamwork</vt:lpstr>
      <vt:lpstr>PowerPoint Presentation</vt:lpstr>
      <vt:lpstr>Key Behavior Outcomes:</vt:lpstr>
      <vt:lpstr>PowerPoint Presentation</vt:lpstr>
      <vt:lpstr>PowerPoint Presentation</vt:lpstr>
      <vt:lpstr>References: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</cp:revision>
  <dcterms:created xsi:type="dcterms:W3CDTF">2020-05-03T16:27:44Z</dcterms:created>
  <dcterms:modified xsi:type="dcterms:W3CDTF">2020-05-13T14:15:34Z</dcterms:modified>
</cp:coreProperties>
</file>