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5"/>
  </p:sldMasterIdLst>
  <p:notesMasterIdLst>
    <p:notesMasterId r:id="rId20"/>
  </p:notesMasterIdLst>
  <p:handoutMasterIdLst>
    <p:handoutMasterId r:id="rId21"/>
  </p:handoutMasterIdLst>
  <p:sldIdLst>
    <p:sldId id="531" r:id="rId6"/>
    <p:sldId id="881" r:id="rId7"/>
    <p:sldId id="860" r:id="rId8"/>
    <p:sldId id="877" r:id="rId9"/>
    <p:sldId id="882" r:id="rId10"/>
    <p:sldId id="875" r:id="rId11"/>
    <p:sldId id="876" r:id="rId12"/>
    <p:sldId id="886" r:id="rId13"/>
    <p:sldId id="885" r:id="rId14"/>
    <p:sldId id="878" r:id="rId15"/>
    <p:sldId id="879" r:id="rId16"/>
    <p:sldId id="880" r:id="rId17"/>
    <p:sldId id="884" r:id="rId18"/>
    <p:sldId id="883" r:id="rId19"/>
  </p:sldIdLst>
  <p:sldSz cx="9144000" cy="6858000" type="screen4x3"/>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8" userDrawn="1">
          <p15:clr>
            <a:srgbClr val="A4A3A4"/>
          </p15:clr>
        </p15:guide>
        <p15:guide id="2" pos="2142"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erson, Matt (WILM)" initials="AM(" lastIdx="1" clrIdx="0">
    <p:extLst>
      <p:ext uri="{19B8F6BF-5375-455C-9EA6-DF929625EA0E}">
        <p15:presenceInfo xmlns:p15="http://schemas.microsoft.com/office/powerpoint/2012/main" userId="S-1-5-21-1275210071-1606980848-1801674531-59161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251B"/>
    <a:srgbClr val="0070AB"/>
    <a:srgbClr val="0000CC"/>
    <a:srgbClr val="7F0000"/>
    <a:srgbClr val="003300"/>
    <a:srgbClr val="CCECFF"/>
    <a:srgbClr val="CCFFCC"/>
    <a:srgbClr val="CCFFFF"/>
    <a:srgbClr val="0D0D0D"/>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338" autoAdjust="0"/>
    <p:restoredTop sz="95865" autoAdjust="0"/>
  </p:normalViewPr>
  <p:slideViewPr>
    <p:cSldViewPr>
      <p:cViewPr varScale="1">
        <p:scale>
          <a:sx n="108" d="100"/>
          <a:sy n="108" d="100"/>
        </p:scale>
        <p:origin x="2120" y="192"/>
      </p:cViewPr>
      <p:guideLst>
        <p:guide orient="horz" pos="2160"/>
        <p:guide pos="2880"/>
      </p:guideLst>
    </p:cSldViewPr>
  </p:slideViewPr>
  <p:outlineViewPr>
    <p:cViewPr>
      <p:scale>
        <a:sx n="33" d="100"/>
        <a:sy n="33" d="100"/>
      </p:scale>
      <p:origin x="0" y="-2160"/>
    </p:cViewPr>
  </p:outlineViewPr>
  <p:notesTextViewPr>
    <p:cViewPr>
      <p:scale>
        <a:sx n="125" d="100"/>
        <a:sy n="125" d="100"/>
      </p:scale>
      <p:origin x="0" y="0"/>
    </p:cViewPr>
  </p:notesTextViewPr>
  <p:sorterViewPr>
    <p:cViewPr>
      <p:scale>
        <a:sx n="100" d="100"/>
        <a:sy n="100" d="100"/>
      </p:scale>
      <p:origin x="0" y="0"/>
    </p:cViewPr>
  </p:sorterViewPr>
  <p:notesViewPr>
    <p:cSldViewPr>
      <p:cViewPr varScale="1">
        <p:scale>
          <a:sx n="114" d="100"/>
          <a:sy n="114" d="100"/>
        </p:scale>
        <p:origin x="2388" y="90"/>
      </p:cViewPr>
      <p:guideLst>
        <p:guide orient="horz" pos="3128"/>
        <p:guide pos="2142"/>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963" cy="496831"/>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50761" y="0"/>
            <a:ext cx="2946963" cy="496831"/>
          </a:xfrm>
          <a:prstGeom prst="rect">
            <a:avLst/>
          </a:prstGeom>
        </p:spPr>
        <p:txBody>
          <a:bodyPr vert="horz" lIns="91440" tIns="45720" rIns="91440" bIns="45720" rtlCol="0"/>
          <a:lstStyle>
            <a:lvl1pPr algn="r">
              <a:defRPr sz="1200"/>
            </a:lvl1pPr>
          </a:lstStyle>
          <a:p>
            <a:fld id="{58F150BD-E4D5-4F71-BE2C-BC0168FF2E89}" type="datetimeFigureOut">
              <a:rPr lang="en-US" smtClean="0"/>
              <a:pPr/>
              <a:t>5/29/24</a:t>
            </a:fld>
            <a:endParaRPr lang="en-US" dirty="0"/>
          </a:p>
        </p:txBody>
      </p:sp>
      <p:sp>
        <p:nvSpPr>
          <p:cNvPr id="4" name="Footer Placeholder 3"/>
          <p:cNvSpPr>
            <a:spLocks noGrp="1"/>
          </p:cNvSpPr>
          <p:nvPr>
            <p:ph type="ftr" sz="quarter" idx="2"/>
          </p:nvPr>
        </p:nvSpPr>
        <p:spPr>
          <a:xfrm>
            <a:off x="1" y="9431287"/>
            <a:ext cx="2946963" cy="496831"/>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50761" y="9431287"/>
            <a:ext cx="2946963" cy="496831"/>
          </a:xfrm>
          <a:prstGeom prst="rect">
            <a:avLst/>
          </a:prstGeom>
        </p:spPr>
        <p:txBody>
          <a:bodyPr vert="horz" lIns="91440" tIns="45720" rIns="91440" bIns="45720" rtlCol="0" anchor="b"/>
          <a:lstStyle>
            <a:lvl1pPr algn="r">
              <a:defRPr sz="1200"/>
            </a:lvl1pPr>
          </a:lstStyle>
          <a:p>
            <a:fld id="{BFB91148-77FB-4B28-9B20-D017BFA913BB}" type="slidenum">
              <a:rPr lang="en-US" smtClean="0"/>
              <a:pPr/>
              <a:t>‹#›</a:t>
            </a:fld>
            <a:endParaRPr lang="en-US" dirty="0"/>
          </a:p>
        </p:txBody>
      </p:sp>
    </p:spTree>
    <p:extLst>
      <p:ext uri="{BB962C8B-B14F-4D97-AF65-F5344CB8AC3E}">
        <p14:creationId xmlns:p14="http://schemas.microsoft.com/office/powerpoint/2010/main" val="24993058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946347" cy="496490"/>
          </a:xfrm>
          <a:prstGeom prst="rect">
            <a:avLst/>
          </a:prstGeom>
        </p:spPr>
        <p:txBody>
          <a:bodyPr vert="horz" lIns="93177" tIns="46589" rIns="93177" bIns="46589" rtlCol="0"/>
          <a:lstStyle>
            <a:lvl1pPr algn="l">
              <a:defRPr sz="1200"/>
            </a:lvl1pPr>
          </a:lstStyle>
          <a:p>
            <a:endParaRPr lang="en-US" dirty="0"/>
          </a:p>
        </p:txBody>
      </p:sp>
      <p:sp>
        <p:nvSpPr>
          <p:cNvPr id="3" name="Date Placeholder 2"/>
          <p:cNvSpPr>
            <a:spLocks noGrp="1"/>
          </p:cNvSpPr>
          <p:nvPr>
            <p:ph type="dt" idx="1"/>
          </p:nvPr>
        </p:nvSpPr>
        <p:spPr>
          <a:xfrm>
            <a:off x="3851343" y="1"/>
            <a:ext cx="2946347" cy="496490"/>
          </a:xfrm>
          <a:prstGeom prst="rect">
            <a:avLst/>
          </a:prstGeom>
        </p:spPr>
        <p:txBody>
          <a:bodyPr vert="horz" lIns="93177" tIns="46589" rIns="93177" bIns="46589" rtlCol="0"/>
          <a:lstStyle>
            <a:lvl1pPr algn="r">
              <a:defRPr sz="1200"/>
            </a:lvl1pPr>
          </a:lstStyle>
          <a:p>
            <a:fld id="{117AF004-3D40-4F96-A58E-52569B03EBD8}" type="datetimeFigureOut">
              <a:rPr lang="en-US" smtClean="0"/>
              <a:pPr/>
              <a:t>5/29/24</a:t>
            </a:fld>
            <a:endParaRPr lang="en-US" dirty="0"/>
          </a:p>
        </p:txBody>
      </p:sp>
      <p:sp>
        <p:nvSpPr>
          <p:cNvPr id="4" name="Slide Image Placeholder 3"/>
          <p:cNvSpPr>
            <a:spLocks noGrp="1" noRot="1" noChangeAspect="1"/>
          </p:cNvSpPr>
          <p:nvPr>
            <p:ph type="sldImg" idx="2"/>
          </p:nvPr>
        </p:nvSpPr>
        <p:spPr>
          <a:xfrm>
            <a:off x="919163" y="744538"/>
            <a:ext cx="4960937" cy="3722687"/>
          </a:xfrm>
          <a:prstGeom prst="rect">
            <a:avLst/>
          </a:prstGeom>
          <a:noFill/>
          <a:ln w="12700">
            <a:solidFill>
              <a:prstClr val="black"/>
            </a:solidFill>
          </a:ln>
        </p:spPr>
        <p:txBody>
          <a:bodyPr vert="horz" lIns="93177" tIns="46589" rIns="93177" bIns="46589" rtlCol="0" anchor="ctr"/>
          <a:lstStyle/>
          <a:p>
            <a:endParaRPr lang="en-US" dirty="0"/>
          </a:p>
        </p:txBody>
      </p:sp>
      <p:sp>
        <p:nvSpPr>
          <p:cNvPr id="5" name="Notes Placeholder 4"/>
          <p:cNvSpPr>
            <a:spLocks noGrp="1"/>
          </p:cNvSpPr>
          <p:nvPr>
            <p:ph type="body" sz="quarter" idx="3"/>
          </p:nvPr>
        </p:nvSpPr>
        <p:spPr>
          <a:xfrm>
            <a:off x="679927" y="4716661"/>
            <a:ext cx="5439410" cy="4468415"/>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431602"/>
            <a:ext cx="2946347" cy="496490"/>
          </a:xfrm>
          <a:prstGeom prst="rect">
            <a:avLst/>
          </a:prstGeom>
        </p:spPr>
        <p:txBody>
          <a:bodyPr vert="horz" lIns="93177" tIns="46589" rIns="93177" bIns="46589"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1343" y="9431602"/>
            <a:ext cx="2946347" cy="496490"/>
          </a:xfrm>
          <a:prstGeom prst="rect">
            <a:avLst/>
          </a:prstGeom>
        </p:spPr>
        <p:txBody>
          <a:bodyPr vert="horz" lIns="93177" tIns="46589" rIns="93177" bIns="46589" rtlCol="0" anchor="b"/>
          <a:lstStyle>
            <a:lvl1pPr algn="r">
              <a:defRPr sz="1200"/>
            </a:lvl1pPr>
          </a:lstStyle>
          <a:p>
            <a:fld id="{C765D3E3-2424-4484-A8B0-7EC9F44A06AA}" type="slidenum">
              <a:rPr lang="en-US" smtClean="0"/>
              <a:pPr/>
              <a:t>‹#›</a:t>
            </a:fld>
            <a:endParaRPr lang="en-US" dirty="0"/>
          </a:p>
        </p:txBody>
      </p:sp>
    </p:spTree>
    <p:extLst>
      <p:ext uri="{BB962C8B-B14F-4D97-AF65-F5344CB8AC3E}">
        <p14:creationId xmlns:p14="http://schemas.microsoft.com/office/powerpoint/2010/main" val="2286117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765D3E3-2424-4484-A8B0-7EC9F44A06AA}" type="slidenum">
              <a:rPr lang="en-US" smtClean="0"/>
              <a:pPr/>
              <a:t>1</a:t>
            </a:fld>
            <a:endParaRPr lang="en-US" dirty="0"/>
          </a:p>
        </p:txBody>
      </p:sp>
    </p:spTree>
    <p:extLst>
      <p:ext uri="{BB962C8B-B14F-4D97-AF65-F5344CB8AC3E}">
        <p14:creationId xmlns:p14="http://schemas.microsoft.com/office/powerpoint/2010/main" val="3248215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65D3E3-2424-4484-A8B0-7EC9F44A06A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76912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65D3E3-2424-4484-A8B0-7EC9F44A06A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09938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65D3E3-2424-4484-A8B0-7EC9F44A06A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376771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65D3E3-2424-4484-A8B0-7EC9F44A06A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527425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a:solidFill>
            <a:schemeClr val="tx2"/>
          </a:solidFill>
        </p:spPr>
      </p:pic>
      <p:sp>
        <p:nvSpPr>
          <p:cNvPr id="2" name="Title 1"/>
          <p:cNvSpPr>
            <a:spLocks noGrp="1"/>
          </p:cNvSpPr>
          <p:nvPr>
            <p:ph type="ctrTitle"/>
          </p:nvPr>
        </p:nvSpPr>
        <p:spPr>
          <a:xfrm>
            <a:off x="380999" y="1752600"/>
            <a:ext cx="4876801" cy="1524000"/>
          </a:xfrm>
        </p:spPr>
        <p:txBody>
          <a:bodyPr anchor="b" anchorCtr="0">
            <a:noAutofit/>
          </a:bodyPr>
          <a:lstStyle>
            <a:lvl1pPr algn="l">
              <a:defRPr sz="32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380999" y="3461658"/>
            <a:ext cx="4876800" cy="729342"/>
          </a:xfrm>
        </p:spPr>
        <p:txBody>
          <a:bodyPr anchor="t" anchorCtr="0">
            <a:no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1" name="TextBox 10"/>
          <p:cNvSpPr txBox="1"/>
          <p:nvPr userDrawn="1"/>
        </p:nvSpPr>
        <p:spPr>
          <a:xfrm>
            <a:off x="152400" y="6566356"/>
            <a:ext cx="1572546" cy="215444"/>
          </a:xfrm>
          <a:prstGeom prst="rect">
            <a:avLst/>
          </a:prstGeom>
          <a:noFill/>
        </p:spPr>
        <p:txBody>
          <a:bodyPr wrap="none" lIns="0" rIns="0" rtlCol="0" anchor="b" anchorCtr="0">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800" dirty="0">
                <a:solidFill>
                  <a:schemeClr val="tx2"/>
                </a:solidFill>
                <a:effectLst/>
              </a:rPr>
              <a:t>© 2018 Valero. All rights reserved.</a:t>
            </a:r>
            <a:endParaRPr lang="en-GB" sz="800" dirty="0">
              <a:solidFill>
                <a:schemeClr val="tx2"/>
              </a:solidFill>
              <a:effectLst/>
            </a:endParaRP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512325" y="4939421"/>
            <a:ext cx="2614148" cy="461119"/>
          </a:xfrm>
          <a:prstGeom prst="rect">
            <a:avLst/>
          </a:prstGeom>
        </p:spPr>
      </p:pic>
    </p:spTree>
    <p:extLst>
      <p:ext uri="{BB962C8B-B14F-4D97-AF65-F5344CB8AC3E}">
        <p14:creationId xmlns:p14="http://schemas.microsoft.com/office/powerpoint/2010/main" val="1585551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p:txBody>
          <a:bodyPr/>
          <a:lstStyle>
            <a:lvl1pPr>
              <a:spcBef>
                <a:spcPts val="300"/>
              </a:spcBef>
              <a:spcAft>
                <a:spcPts val="400"/>
              </a:spcAft>
              <a:defRPr/>
            </a:lvl1pPr>
            <a:lvl2pPr>
              <a:spcBef>
                <a:spcPts val="300"/>
              </a:spcBef>
              <a:spcAft>
                <a:spcPts val="400"/>
              </a:spcAft>
              <a:defRPr/>
            </a:lvl2pPr>
            <a:lvl3pPr>
              <a:spcBef>
                <a:spcPts val="300"/>
              </a:spcBef>
              <a:spcAft>
                <a:spcPts val="300"/>
              </a:spcAft>
              <a:defRPr/>
            </a:lvl3pPr>
            <a:lvl4pPr>
              <a:spcBef>
                <a:spcPts val="300"/>
              </a:spcBef>
              <a:spcAft>
                <a:spcPts val="300"/>
              </a:spcAft>
              <a:defRPr/>
            </a:lvl4pPr>
            <a:lvl5pPr>
              <a:spcBef>
                <a:spcPts val="300"/>
              </a:spcBef>
              <a:spcAft>
                <a:spcPts val="3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67589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normAutofit/>
          </a:bodyPr>
          <a:lstStyle>
            <a:lvl1pPr>
              <a:defRPr sz="2400"/>
            </a:lvl1pPr>
            <a:lvl2pPr>
              <a:defRPr sz="2000"/>
            </a:lvl2pPr>
            <a:lvl3pPr>
              <a:defRPr sz="1800"/>
            </a:lvl3pPr>
            <a:lvl4pPr>
              <a:defRPr sz="16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00200"/>
            <a:ext cx="4038600" cy="4525963"/>
          </a:xfrm>
        </p:spPr>
        <p:txBody>
          <a:bodyPr>
            <a:normAutofit/>
          </a:bodyPr>
          <a:lstStyle>
            <a:lvl1pPr>
              <a:defRPr sz="2400"/>
            </a:lvl1pPr>
            <a:lvl2pPr>
              <a:defRPr sz="2000"/>
            </a:lvl2pPr>
            <a:lvl3pPr>
              <a:defRPr sz="1800"/>
            </a:lvl3pPr>
            <a:lvl4pPr>
              <a:defRPr sz="1600"/>
            </a:lvl4pPr>
            <a:lvl5pPr>
              <a:defRPr sz="14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61782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457200" y="247718"/>
            <a:ext cx="8229600" cy="849244"/>
          </a:xfrm>
          <a:prstGeom prst="rect">
            <a:avLst/>
          </a:prstGeom>
        </p:spPr>
        <p:txBody>
          <a:bodyPr vert="horz" lIns="91440" tIns="45720" rIns="91440" bIns="45720" rtlCol="0" anchor="b" anchorCtr="0">
            <a:normAutofit/>
          </a:bodyPr>
          <a:lstStyle/>
          <a:p>
            <a:r>
              <a:rPr lang="en-US"/>
              <a:t>Click to edit Master title style</a:t>
            </a:r>
            <a:endParaRPr lang="en-US" dirty="0"/>
          </a:p>
        </p:txBody>
      </p:sp>
    </p:spTree>
    <p:extLst>
      <p:ext uri="{BB962C8B-B14F-4D97-AF65-F5344CB8AC3E}">
        <p14:creationId xmlns:p14="http://schemas.microsoft.com/office/powerpoint/2010/main" val="3594496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nip Single Corner Rectangle 4"/>
          <p:cNvSpPr/>
          <p:nvPr userDrawn="1"/>
        </p:nvSpPr>
        <p:spPr>
          <a:xfrm flipH="1">
            <a:off x="1384942" y="6477000"/>
            <a:ext cx="7759058" cy="381000"/>
          </a:xfrm>
          <a:prstGeom prst="snip1Rect">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6" name="Snip Single Corner Rectangle 5"/>
          <p:cNvSpPr/>
          <p:nvPr userDrawn="1"/>
        </p:nvSpPr>
        <p:spPr>
          <a:xfrm flipH="1">
            <a:off x="-6671" y="6477000"/>
            <a:ext cx="381000" cy="381000"/>
          </a:xfrm>
          <a:prstGeom prst="snip1Rect">
            <a:avLst>
              <a:gd name="adj" fmla="val 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8" name="Snip Single Corner Rectangle 7"/>
          <p:cNvSpPr/>
          <p:nvPr userDrawn="1"/>
        </p:nvSpPr>
        <p:spPr>
          <a:xfrm flipH="1">
            <a:off x="457200" y="6477000"/>
            <a:ext cx="381000" cy="381000"/>
          </a:xfrm>
          <a:prstGeom prst="snip1Rect">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0" name="Snip Single Corner Rectangle 9"/>
          <p:cNvSpPr/>
          <p:nvPr userDrawn="1"/>
        </p:nvSpPr>
        <p:spPr>
          <a:xfrm flipH="1">
            <a:off x="921071" y="6477000"/>
            <a:ext cx="381000" cy="381000"/>
          </a:xfrm>
          <a:prstGeom prst="snip1Rect">
            <a:avLst>
              <a:gd name="adj" fmla="val 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1" name="Slide Number Placeholder 5"/>
          <p:cNvSpPr txBox="1">
            <a:spLocks/>
          </p:cNvSpPr>
          <p:nvPr userDrawn="1"/>
        </p:nvSpPr>
        <p:spPr>
          <a:xfrm>
            <a:off x="457200" y="6528033"/>
            <a:ext cx="381000" cy="273844"/>
          </a:xfrm>
          <a:prstGeom prst="rect">
            <a:avLst/>
          </a:prstGeom>
        </p:spPr>
        <p:txBody>
          <a:bodyPr vert="horz" lIns="91440" tIns="45720" rIns="91440" bIns="45720" rtlCol="0" anchor="ctr"/>
          <a:lstStyle>
            <a:defPPr>
              <a:defRPr lang="en-US"/>
            </a:defPPr>
            <a:lvl1pPr marL="0" algn="ctr" defTabSz="914400" rtl="0" eaLnBrk="1" latinLnBrk="0" hangingPunct="1">
              <a:defRPr sz="10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746A045-542F-428B-926C-15C9557EA5EF}" type="slidenum">
              <a:rPr lang="en-US" smtClean="0"/>
              <a:pPr/>
              <a:t>‹#›</a:t>
            </a:fld>
            <a:endParaRPr lang="en-US"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239000" y="6546977"/>
            <a:ext cx="1447802" cy="255753"/>
          </a:xfrm>
          <a:prstGeom prst="rect">
            <a:avLst/>
          </a:prstGeom>
        </p:spPr>
      </p:pic>
    </p:spTree>
    <p:extLst>
      <p:ext uri="{BB962C8B-B14F-4D97-AF65-F5344CB8AC3E}">
        <p14:creationId xmlns:p14="http://schemas.microsoft.com/office/powerpoint/2010/main" val="727654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lide_Break_1">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Subtitle 2"/>
          <p:cNvSpPr>
            <a:spLocks noGrp="1"/>
          </p:cNvSpPr>
          <p:nvPr>
            <p:ph type="subTitle" idx="1" hasCustomPrompt="1"/>
          </p:nvPr>
        </p:nvSpPr>
        <p:spPr>
          <a:xfrm>
            <a:off x="380999" y="3461658"/>
            <a:ext cx="4876801" cy="729342"/>
          </a:xfrm>
        </p:spPr>
        <p:txBody>
          <a:bodyPr>
            <a:no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Section subtitle</a:t>
            </a:r>
          </a:p>
        </p:txBody>
      </p:sp>
      <p:sp>
        <p:nvSpPr>
          <p:cNvPr id="3" name="Title 1"/>
          <p:cNvSpPr>
            <a:spLocks noGrp="1"/>
          </p:cNvSpPr>
          <p:nvPr>
            <p:ph type="ctrTitle" hasCustomPrompt="1"/>
          </p:nvPr>
        </p:nvSpPr>
        <p:spPr>
          <a:xfrm>
            <a:off x="380999" y="1752601"/>
            <a:ext cx="4876801" cy="1524000"/>
          </a:xfrm>
        </p:spPr>
        <p:txBody>
          <a:bodyPr anchor="b" anchorCtr="0">
            <a:noAutofit/>
          </a:bodyPr>
          <a:lstStyle>
            <a:lvl1pPr algn="l">
              <a:defRPr sz="3200">
                <a:solidFill>
                  <a:schemeClr val="bg1"/>
                </a:solidFill>
              </a:defRPr>
            </a:lvl1pPr>
          </a:lstStyle>
          <a:p>
            <a:r>
              <a:rPr lang="en-US" dirty="0"/>
              <a:t>Click to edit Section title</a:t>
            </a:r>
          </a:p>
        </p:txBody>
      </p:sp>
      <p:pic>
        <p:nvPicPr>
          <p:cNvPr id="24" name="Picture 2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512325" y="4939421"/>
            <a:ext cx="2614148" cy="461119"/>
          </a:xfrm>
          <a:prstGeom prst="rect">
            <a:avLst/>
          </a:prstGeom>
        </p:spPr>
      </p:pic>
      <p:sp>
        <p:nvSpPr>
          <p:cNvPr id="7" name="TextBox 6"/>
          <p:cNvSpPr txBox="1"/>
          <p:nvPr userDrawn="1"/>
        </p:nvSpPr>
        <p:spPr>
          <a:xfrm>
            <a:off x="152400" y="6566356"/>
            <a:ext cx="1572546" cy="215444"/>
          </a:xfrm>
          <a:prstGeom prst="rect">
            <a:avLst/>
          </a:prstGeom>
          <a:noFill/>
        </p:spPr>
        <p:txBody>
          <a:bodyPr wrap="none" lIns="0" rIns="0" rtlCol="0" anchor="b" anchorCtr="0">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800" dirty="0">
                <a:solidFill>
                  <a:schemeClr val="tx2"/>
                </a:solidFill>
                <a:effectLst/>
              </a:rPr>
              <a:t>© 2018 Valero. All rights reserved.</a:t>
            </a:r>
            <a:endParaRPr lang="en-GB" sz="800" dirty="0">
              <a:solidFill>
                <a:schemeClr val="tx2"/>
              </a:solidFill>
              <a:effectLst/>
            </a:endParaRPr>
          </a:p>
        </p:txBody>
      </p:sp>
    </p:spTree>
    <p:extLst>
      <p:ext uri="{BB962C8B-B14F-4D97-AF65-F5344CB8AC3E}">
        <p14:creationId xmlns:p14="http://schemas.microsoft.com/office/powerpoint/2010/main" val="424137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Slide_Break_2">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Subtitle 2"/>
          <p:cNvSpPr>
            <a:spLocks noGrp="1"/>
          </p:cNvSpPr>
          <p:nvPr>
            <p:ph type="subTitle" idx="1" hasCustomPrompt="1"/>
          </p:nvPr>
        </p:nvSpPr>
        <p:spPr>
          <a:xfrm>
            <a:off x="380999" y="3461658"/>
            <a:ext cx="4876801" cy="729342"/>
          </a:xfrm>
        </p:spPr>
        <p:txBody>
          <a:bodyPr>
            <a:no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Section subtitle</a:t>
            </a:r>
          </a:p>
        </p:txBody>
      </p:sp>
      <p:sp>
        <p:nvSpPr>
          <p:cNvPr id="3" name="Title 1"/>
          <p:cNvSpPr>
            <a:spLocks noGrp="1"/>
          </p:cNvSpPr>
          <p:nvPr>
            <p:ph type="ctrTitle" hasCustomPrompt="1"/>
          </p:nvPr>
        </p:nvSpPr>
        <p:spPr>
          <a:xfrm>
            <a:off x="380999" y="1752601"/>
            <a:ext cx="4876801" cy="1524000"/>
          </a:xfrm>
        </p:spPr>
        <p:txBody>
          <a:bodyPr anchor="b" anchorCtr="0">
            <a:noAutofit/>
          </a:bodyPr>
          <a:lstStyle>
            <a:lvl1pPr algn="l">
              <a:defRPr sz="3200">
                <a:solidFill>
                  <a:schemeClr val="bg1"/>
                </a:solidFill>
              </a:defRPr>
            </a:lvl1pPr>
          </a:lstStyle>
          <a:p>
            <a:r>
              <a:rPr lang="en-US" dirty="0"/>
              <a:t>Click to edit Section title</a:t>
            </a:r>
          </a:p>
        </p:txBody>
      </p:sp>
      <p:sp>
        <p:nvSpPr>
          <p:cNvPr id="7" name="TextBox 6"/>
          <p:cNvSpPr txBox="1"/>
          <p:nvPr userDrawn="1"/>
        </p:nvSpPr>
        <p:spPr>
          <a:xfrm>
            <a:off x="152400" y="6566356"/>
            <a:ext cx="1572546" cy="215444"/>
          </a:xfrm>
          <a:prstGeom prst="rect">
            <a:avLst/>
          </a:prstGeom>
          <a:noFill/>
        </p:spPr>
        <p:txBody>
          <a:bodyPr wrap="none" lIns="0" rIns="0" rtlCol="0" anchor="b" anchorCtr="0">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800" dirty="0">
                <a:solidFill>
                  <a:schemeClr val="tx2"/>
                </a:solidFill>
                <a:effectLst/>
              </a:rPr>
              <a:t>© 2018 Valero. All rights reserved.</a:t>
            </a:r>
            <a:endParaRPr lang="en-GB" sz="800" dirty="0">
              <a:solidFill>
                <a:schemeClr val="tx2"/>
              </a:solidFill>
              <a:effectLst/>
            </a:endParaRPr>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512325" y="4939421"/>
            <a:ext cx="2614148" cy="461119"/>
          </a:xfrm>
          <a:prstGeom prst="rect">
            <a:avLst/>
          </a:prstGeom>
        </p:spPr>
      </p:pic>
    </p:spTree>
    <p:extLst>
      <p:ext uri="{BB962C8B-B14F-4D97-AF65-F5344CB8AC3E}">
        <p14:creationId xmlns:p14="http://schemas.microsoft.com/office/powerpoint/2010/main" val="446034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Slide_Break_3">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Subtitle 2"/>
          <p:cNvSpPr>
            <a:spLocks noGrp="1"/>
          </p:cNvSpPr>
          <p:nvPr>
            <p:ph type="subTitle" idx="1" hasCustomPrompt="1"/>
          </p:nvPr>
        </p:nvSpPr>
        <p:spPr>
          <a:xfrm>
            <a:off x="380999" y="3461658"/>
            <a:ext cx="4876801" cy="729342"/>
          </a:xfrm>
        </p:spPr>
        <p:txBody>
          <a:bodyPr>
            <a:no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Section subtitle</a:t>
            </a:r>
          </a:p>
        </p:txBody>
      </p:sp>
      <p:sp>
        <p:nvSpPr>
          <p:cNvPr id="3" name="Title 1"/>
          <p:cNvSpPr>
            <a:spLocks noGrp="1"/>
          </p:cNvSpPr>
          <p:nvPr>
            <p:ph type="ctrTitle" hasCustomPrompt="1"/>
          </p:nvPr>
        </p:nvSpPr>
        <p:spPr>
          <a:xfrm>
            <a:off x="380999" y="1752601"/>
            <a:ext cx="4876801" cy="1524000"/>
          </a:xfrm>
        </p:spPr>
        <p:txBody>
          <a:bodyPr anchor="b" anchorCtr="0">
            <a:noAutofit/>
          </a:bodyPr>
          <a:lstStyle>
            <a:lvl1pPr algn="l">
              <a:defRPr sz="3200">
                <a:solidFill>
                  <a:schemeClr val="bg1"/>
                </a:solidFill>
              </a:defRPr>
            </a:lvl1pPr>
          </a:lstStyle>
          <a:p>
            <a:r>
              <a:rPr lang="en-US" dirty="0"/>
              <a:t>Click to edit Section title</a:t>
            </a:r>
          </a:p>
        </p:txBody>
      </p:sp>
      <p:sp>
        <p:nvSpPr>
          <p:cNvPr id="7" name="TextBox 6"/>
          <p:cNvSpPr txBox="1"/>
          <p:nvPr userDrawn="1"/>
        </p:nvSpPr>
        <p:spPr>
          <a:xfrm>
            <a:off x="152400" y="6566356"/>
            <a:ext cx="1572546" cy="215444"/>
          </a:xfrm>
          <a:prstGeom prst="rect">
            <a:avLst/>
          </a:prstGeom>
          <a:noFill/>
        </p:spPr>
        <p:txBody>
          <a:bodyPr wrap="none" lIns="0" rIns="0" rtlCol="0" anchor="b" anchorCtr="0">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800" dirty="0">
                <a:solidFill>
                  <a:schemeClr val="tx2"/>
                </a:solidFill>
                <a:effectLst/>
              </a:rPr>
              <a:t>© 2018 Valero. All rights reserved.</a:t>
            </a:r>
            <a:endParaRPr lang="en-GB" sz="800" dirty="0">
              <a:solidFill>
                <a:schemeClr val="tx2"/>
              </a:solidFill>
              <a:effectLst/>
            </a:endParaRPr>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512325" y="4939421"/>
            <a:ext cx="2614148" cy="461119"/>
          </a:xfrm>
          <a:prstGeom prst="rect">
            <a:avLst/>
          </a:prstGeom>
        </p:spPr>
      </p:pic>
    </p:spTree>
    <p:extLst>
      <p:ext uri="{BB962C8B-B14F-4D97-AF65-F5344CB8AC3E}">
        <p14:creationId xmlns:p14="http://schemas.microsoft.com/office/powerpoint/2010/main" val="2193946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lide_Break_4">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Subtitle 2"/>
          <p:cNvSpPr>
            <a:spLocks noGrp="1"/>
          </p:cNvSpPr>
          <p:nvPr>
            <p:ph type="subTitle" idx="1" hasCustomPrompt="1"/>
          </p:nvPr>
        </p:nvSpPr>
        <p:spPr>
          <a:xfrm>
            <a:off x="380999" y="3461658"/>
            <a:ext cx="4876801" cy="729342"/>
          </a:xfrm>
        </p:spPr>
        <p:txBody>
          <a:bodyPr>
            <a:no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Section subtitle</a:t>
            </a:r>
          </a:p>
        </p:txBody>
      </p:sp>
      <p:sp>
        <p:nvSpPr>
          <p:cNvPr id="3" name="Title 1"/>
          <p:cNvSpPr>
            <a:spLocks noGrp="1"/>
          </p:cNvSpPr>
          <p:nvPr>
            <p:ph type="ctrTitle" hasCustomPrompt="1"/>
          </p:nvPr>
        </p:nvSpPr>
        <p:spPr>
          <a:xfrm>
            <a:off x="380999" y="1752601"/>
            <a:ext cx="4876801" cy="1524000"/>
          </a:xfrm>
        </p:spPr>
        <p:txBody>
          <a:bodyPr anchor="b" anchorCtr="0">
            <a:noAutofit/>
          </a:bodyPr>
          <a:lstStyle>
            <a:lvl1pPr algn="l">
              <a:defRPr sz="3200">
                <a:solidFill>
                  <a:schemeClr val="bg1"/>
                </a:solidFill>
              </a:defRPr>
            </a:lvl1pPr>
          </a:lstStyle>
          <a:p>
            <a:r>
              <a:rPr lang="en-US" dirty="0"/>
              <a:t>Click to edit Section title</a:t>
            </a:r>
          </a:p>
        </p:txBody>
      </p:sp>
      <p:sp>
        <p:nvSpPr>
          <p:cNvPr id="7" name="TextBox 6"/>
          <p:cNvSpPr txBox="1"/>
          <p:nvPr userDrawn="1"/>
        </p:nvSpPr>
        <p:spPr>
          <a:xfrm>
            <a:off x="152400" y="6566356"/>
            <a:ext cx="1572546" cy="215444"/>
          </a:xfrm>
          <a:prstGeom prst="rect">
            <a:avLst/>
          </a:prstGeom>
          <a:noFill/>
        </p:spPr>
        <p:txBody>
          <a:bodyPr wrap="none" lIns="0" rIns="0" rtlCol="0" anchor="b" anchorCtr="0">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800" dirty="0">
                <a:solidFill>
                  <a:schemeClr val="tx2"/>
                </a:solidFill>
                <a:effectLst/>
              </a:rPr>
              <a:t>© 2018 Valero. All rights reserved.</a:t>
            </a:r>
            <a:endParaRPr lang="en-GB" sz="800" dirty="0">
              <a:solidFill>
                <a:schemeClr val="tx2"/>
              </a:solidFill>
              <a:effectLst/>
            </a:endParaRPr>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512325" y="4939421"/>
            <a:ext cx="2614148" cy="461119"/>
          </a:xfrm>
          <a:prstGeom prst="rect">
            <a:avLst/>
          </a:prstGeom>
        </p:spPr>
      </p:pic>
    </p:spTree>
    <p:extLst>
      <p:ext uri="{BB962C8B-B14F-4D97-AF65-F5344CB8AC3E}">
        <p14:creationId xmlns:p14="http://schemas.microsoft.com/office/powerpoint/2010/main" val="4206734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lide_Break_5">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Subtitle 2"/>
          <p:cNvSpPr>
            <a:spLocks noGrp="1"/>
          </p:cNvSpPr>
          <p:nvPr>
            <p:ph type="subTitle" idx="1" hasCustomPrompt="1"/>
          </p:nvPr>
        </p:nvSpPr>
        <p:spPr>
          <a:xfrm>
            <a:off x="380999" y="3461658"/>
            <a:ext cx="4876801" cy="729342"/>
          </a:xfrm>
        </p:spPr>
        <p:txBody>
          <a:bodyPr>
            <a:no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Section subtitle</a:t>
            </a:r>
          </a:p>
        </p:txBody>
      </p:sp>
      <p:sp>
        <p:nvSpPr>
          <p:cNvPr id="3" name="Title 1"/>
          <p:cNvSpPr>
            <a:spLocks noGrp="1"/>
          </p:cNvSpPr>
          <p:nvPr>
            <p:ph type="ctrTitle" hasCustomPrompt="1"/>
          </p:nvPr>
        </p:nvSpPr>
        <p:spPr>
          <a:xfrm>
            <a:off x="380999" y="1752601"/>
            <a:ext cx="4876801" cy="1524000"/>
          </a:xfrm>
        </p:spPr>
        <p:txBody>
          <a:bodyPr anchor="b" anchorCtr="0">
            <a:noAutofit/>
          </a:bodyPr>
          <a:lstStyle>
            <a:lvl1pPr algn="l">
              <a:defRPr sz="3200">
                <a:solidFill>
                  <a:schemeClr val="bg1"/>
                </a:solidFill>
              </a:defRPr>
            </a:lvl1pPr>
          </a:lstStyle>
          <a:p>
            <a:r>
              <a:rPr lang="en-US" dirty="0"/>
              <a:t>Click to edit Section title</a:t>
            </a:r>
          </a:p>
        </p:txBody>
      </p:sp>
      <p:sp>
        <p:nvSpPr>
          <p:cNvPr id="7" name="TextBox 6"/>
          <p:cNvSpPr txBox="1"/>
          <p:nvPr userDrawn="1"/>
        </p:nvSpPr>
        <p:spPr>
          <a:xfrm>
            <a:off x="152400" y="6566356"/>
            <a:ext cx="1572546" cy="215444"/>
          </a:xfrm>
          <a:prstGeom prst="rect">
            <a:avLst/>
          </a:prstGeom>
          <a:noFill/>
        </p:spPr>
        <p:txBody>
          <a:bodyPr wrap="none" lIns="0" rIns="0" rtlCol="0" anchor="b" anchorCtr="0">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800" dirty="0">
                <a:solidFill>
                  <a:schemeClr val="tx2"/>
                </a:solidFill>
                <a:effectLst/>
              </a:rPr>
              <a:t>© 2018 Valero. All rights reserved.</a:t>
            </a:r>
            <a:endParaRPr lang="en-GB" sz="800" dirty="0">
              <a:solidFill>
                <a:schemeClr val="tx2"/>
              </a:solidFill>
              <a:effectLst/>
            </a:endParaRPr>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512325" y="4939421"/>
            <a:ext cx="2614148" cy="461119"/>
          </a:xfrm>
          <a:prstGeom prst="rect">
            <a:avLst/>
          </a:prstGeom>
        </p:spPr>
      </p:pic>
    </p:spTree>
    <p:extLst>
      <p:ext uri="{BB962C8B-B14F-4D97-AF65-F5344CB8AC3E}">
        <p14:creationId xmlns:p14="http://schemas.microsoft.com/office/powerpoint/2010/main" val="1102438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lide_Break_6">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Subtitle 2"/>
          <p:cNvSpPr>
            <a:spLocks noGrp="1"/>
          </p:cNvSpPr>
          <p:nvPr>
            <p:ph type="subTitle" idx="1" hasCustomPrompt="1"/>
          </p:nvPr>
        </p:nvSpPr>
        <p:spPr>
          <a:xfrm>
            <a:off x="380999" y="3461658"/>
            <a:ext cx="4876801" cy="729342"/>
          </a:xfrm>
        </p:spPr>
        <p:txBody>
          <a:bodyPr>
            <a:no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Section subtitle</a:t>
            </a:r>
          </a:p>
        </p:txBody>
      </p:sp>
      <p:sp>
        <p:nvSpPr>
          <p:cNvPr id="3" name="Title 1"/>
          <p:cNvSpPr>
            <a:spLocks noGrp="1"/>
          </p:cNvSpPr>
          <p:nvPr>
            <p:ph type="ctrTitle" hasCustomPrompt="1"/>
          </p:nvPr>
        </p:nvSpPr>
        <p:spPr>
          <a:xfrm>
            <a:off x="380999" y="1752601"/>
            <a:ext cx="4876801" cy="1524000"/>
          </a:xfrm>
        </p:spPr>
        <p:txBody>
          <a:bodyPr anchor="b" anchorCtr="0">
            <a:noAutofit/>
          </a:bodyPr>
          <a:lstStyle>
            <a:lvl1pPr algn="l">
              <a:defRPr sz="3200">
                <a:solidFill>
                  <a:schemeClr val="bg1"/>
                </a:solidFill>
              </a:defRPr>
            </a:lvl1pPr>
          </a:lstStyle>
          <a:p>
            <a:r>
              <a:rPr lang="en-US" dirty="0"/>
              <a:t>Click to edit Section title</a:t>
            </a:r>
          </a:p>
        </p:txBody>
      </p:sp>
      <p:sp>
        <p:nvSpPr>
          <p:cNvPr id="7" name="TextBox 6"/>
          <p:cNvSpPr txBox="1"/>
          <p:nvPr userDrawn="1"/>
        </p:nvSpPr>
        <p:spPr>
          <a:xfrm>
            <a:off x="152400" y="6566356"/>
            <a:ext cx="1572546" cy="215444"/>
          </a:xfrm>
          <a:prstGeom prst="rect">
            <a:avLst/>
          </a:prstGeom>
          <a:noFill/>
        </p:spPr>
        <p:txBody>
          <a:bodyPr wrap="none" lIns="0" rIns="0" rtlCol="0" anchor="b" anchorCtr="0">
            <a:spAutoFit/>
          </a:bodyPr>
          <a:lstStyle/>
          <a:p>
            <a:pPr marL="0" marR="0" indent="0" algn="l" defTabSz="914400" rtl="0" eaLnBrk="1" fontAlgn="base" latinLnBrk="0" hangingPunct="1">
              <a:lnSpc>
                <a:spcPct val="100000"/>
              </a:lnSpc>
              <a:spcBef>
                <a:spcPct val="0"/>
              </a:spcBef>
              <a:spcAft>
                <a:spcPct val="0"/>
              </a:spcAft>
              <a:buClrTx/>
              <a:buSzTx/>
              <a:buFontTx/>
              <a:buNone/>
              <a:tabLst/>
              <a:defRPr/>
            </a:pPr>
            <a:r>
              <a:rPr lang="en-US" sz="800" dirty="0">
                <a:solidFill>
                  <a:schemeClr val="tx2"/>
                </a:solidFill>
                <a:effectLst/>
              </a:rPr>
              <a:t>© 2018 Valero. All rights reserved.</a:t>
            </a:r>
            <a:endParaRPr lang="en-GB" sz="800" dirty="0">
              <a:solidFill>
                <a:schemeClr val="tx2"/>
              </a:solidFill>
              <a:effectLst/>
            </a:endParaRPr>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512325" y="4939421"/>
            <a:ext cx="2614148" cy="461119"/>
          </a:xfrm>
          <a:prstGeom prst="rect">
            <a:avLst/>
          </a:prstGeom>
        </p:spPr>
      </p:pic>
    </p:spTree>
    <p:extLst>
      <p:ext uri="{BB962C8B-B14F-4D97-AF65-F5344CB8AC3E}">
        <p14:creationId xmlns:p14="http://schemas.microsoft.com/office/powerpoint/2010/main" val="4042023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ppendix">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457200" y="247718"/>
            <a:ext cx="7391400" cy="849244"/>
          </a:xfrm>
          <a:prstGeom prst="rect">
            <a:avLst/>
          </a:prstGeom>
        </p:spPr>
        <p:txBody>
          <a:bodyPr vert="horz" lIns="91440" tIns="45720" rIns="91440" bIns="45720" rtlCol="0" anchor="b" anchorCtr="0">
            <a:normAutofit/>
          </a:bodyPr>
          <a:lstStyle/>
          <a:p>
            <a:r>
              <a:rPr lang="en-US"/>
              <a:t>Click to edit Master title style</a:t>
            </a:r>
            <a:endParaRPr lang="en-US" dirty="0"/>
          </a:p>
        </p:txBody>
      </p:sp>
    </p:spTree>
    <p:extLst>
      <p:ext uri="{BB962C8B-B14F-4D97-AF65-F5344CB8AC3E}">
        <p14:creationId xmlns:p14="http://schemas.microsoft.com/office/powerpoint/2010/main" val="27264211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reak_Slide">
    <p:spTree>
      <p:nvGrpSpPr>
        <p:cNvPr id="1" name=""/>
        <p:cNvGrpSpPr/>
        <p:nvPr/>
      </p:nvGrpSpPr>
      <p:grpSpPr>
        <a:xfrm>
          <a:off x="0" y="0"/>
          <a:ext cx="0" cy="0"/>
          <a:chOff x="0" y="0"/>
          <a:chExt cx="0" cy="0"/>
        </a:xfrm>
      </p:grpSpPr>
      <p:sp>
        <p:nvSpPr>
          <p:cNvPr id="3" name="Title Placeholder 1"/>
          <p:cNvSpPr>
            <a:spLocks noGrp="1"/>
          </p:cNvSpPr>
          <p:nvPr>
            <p:ph type="title"/>
          </p:nvPr>
        </p:nvSpPr>
        <p:spPr>
          <a:xfrm>
            <a:off x="457200" y="247718"/>
            <a:ext cx="7367853" cy="849244"/>
          </a:xfrm>
          <a:prstGeom prst="rect">
            <a:avLst/>
          </a:prstGeom>
        </p:spPr>
        <p:txBody>
          <a:bodyPr vert="horz" lIns="91440" tIns="45720" rIns="91440" bIns="45720" rtlCol="0" anchor="b" anchorCtr="0">
            <a:noAutofit/>
          </a:bodyPr>
          <a:lstStyle>
            <a:lvl1pPr>
              <a:defRPr sz="4050"/>
            </a:lvl1pPr>
          </a:lstStyle>
          <a:p>
            <a:r>
              <a:rPr lang="en-US"/>
              <a:t>Click to edit Master title style</a:t>
            </a:r>
            <a:endParaRPr lang="en-US" dirty="0"/>
          </a:p>
        </p:txBody>
      </p:sp>
      <p:grpSp>
        <p:nvGrpSpPr>
          <p:cNvPr id="18" name="Group 17"/>
          <p:cNvGrpSpPr/>
          <p:nvPr userDrawn="1"/>
        </p:nvGrpSpPr>
        <p:grpSpPr>
          <a:xfrm>
            <a:off x="1066800" y="1981201"/>
            <a:ext cx="7010400" cy="2140683"/>
            <a:chOff x="2667000" y="1981200"/>
            <a:chExt cx="7004005" cy="2140683"/>
          </a:xfrm>
        </p:grpSpPr>
        <p:sp>
          <p:nvSpPr>
            <p:cNvPr id="19" name="Freeform 18"/>
            <p:cNvSpPr>
              <a:spLocks noEditPoints="1"/>
            </p:cNvSpPr>
            <p:nvPr userDrawn="1"/>
          </p:nvSpPr>
          <p:spPr bwMode="auto">
            <a:xfrm>
              <a:off x="5607870" y="2179379"/>
              <a:ext cx="1219650" cy="1942504"/>
            </a:xfrm>
            <a:custGeom>
              <a:avLst/>
              <a:gdLst>
                <a:gd name="T0" fmla="*/ 155 w 196"/>
                <a:gd name="T1" fmla="*/ 27 h 313"/>
                <a:gd name="T2" fmla="*/ 155 w 196"/>
                <a:gd name="T3" fmla="*/ 15 h 313"/>
                <a:gd name="T4" fmla="*/ 133 w 196"/>
                <a:gd name="T5" fmla="*/ 0 h 313"/>
                <a:gd name="T6" fmla="*/ 111 w 196"/>
                <a:gd name="T7" fmla="*/ 15 h 313"/>
                <a:gd name="T8" fmla="*/ 111 w 196"/>
                <a:gd name="T9" fmla="*/ 27 h 313"/>
                <a:gd name="T10" fmla="*/ 44 w 196"/>
                <a:gd name="T11" fmla="*/ 27 h 313"/>
                <a:gd name="T12" fmla="*/ 0 w 196"/>
                <a:gd name="T13" fmla="*/ 71 h 313"/>
                <a:gd name="T14" fmla="*/ 0 w 196"/>
                <a:gd name="T15" fmla="*/ 255 h 313"/>
                <a:gd name="T16" fmla="*/ 58 w 196"/>
                <a:gd name="T17" fmla="*/ 313 h 313"/>
                <a:gd name="T18" fmla="*/ 137 w 196"/>
                <a:gd name="T19" fmla="*/ 313 h 313"/>
                <a:gd name="T20" fmla="*/ 196 w 196"/>
                <a:gd name="T21" fmla="*/ 255 h 313"/>
                <a:gd name="T22" fmla="*/ 196 w 196"/>
                <a:gd name="T23" fmla="*/ 71 h 313"/>
                <a:gd name="T24" fmla="*/ 155 w 196"/>
                <a:gd name="T25" fmla="*/ 27 h 313"/>
                <a:gd name="T26" fmla="*/ 98 w 196"/>
                <a:gd name="T27" fmla="*/ 293 h 313"/>
                <a:gd name="T28" fmla="*/ 77 w 196"/>
                <a:gd name="T29" fmla="*/ 272 h 313"/>
                <a:gd name="T30" fmla="*/ 98 w 196"/>
                <a:gd name="T31" fmla="*/ 251 h 313"/>
                <a:gd name="T32" fmla="*/ 119 w 196"/>
                <a:gd name="T33" fmla="*/ 272 h 313"/>
                <a:gd name="T34" fmla="*/ 98 w 196"/>
                <a:gd name="T35" fmla="*/ 293 h 313"/>
                <a:gd name="T36" fmla="*/ 170 w 196"/>
                <a:gd name="T37" fmla="*/ 218 h 313"/>
                <a:gd name="T38" fmla="*/ 150 w 196"/>
                <a:gd name="T39" fmla="*/ 238 h 313"/>
                <a:gd name="T40" fmla="*/ 45 w 196"/>
                <a:gd name="T41" fmla="*/ 238 h 313"/>
                <a:gd name="T42" fmla="*/ 26 w 196"/>
                <a:gd name="T43" fmla="*/ 218 h 313"/>
                <a:gd name="T44" fmla="*/ 26 w 196"/>
                <a:gd name="T45" fmla="*/ 73 h 313"/>
                <a:gd name="T46" fmla="*/ 45 w 196"/>
                <a:gd name="T47" fmla="*/ 54 h 313"/>
                <a:gd name="T48" fmla="*/ 150 w 196"/>
                <a:gd name="T49" fmla="*/ 54 h 313"/>
                <a:gd name="T50" fmla="*/ 170 w 196"/>
                <a:gd name="T51" fmla="*/ 73 h 313"/>
                <a:gd name="T52" fmla="*/ 170 w 196"/>
                <a:gd name="T53" fmla="*/ 218 h 3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96" h="313">
                  <a:moveTo>
                    <a:pt x="155" y="27"/>
                  </a:moveTo>
                  <a:cubicBezTo>
                    <a:pt x="155" y="15"/>
                    <a:pt x="155" y="15"/>
                    <a:pt x="155" y="15"/>
                  </a:cubicBezTo>
                  <a:cubicBezTo>
                    <a:pt x="155" y="6"/>
                    <a:pt x="145" y="0"/>
                    <a:pt x="133" y="0"/>
                  </a:cubicBezTo>
                  <a:cubicBezTo>
                    <a:pt x="121" y="0"/>
                    <a:pt x="111" y="6"/>
                    <a:pt x="111" y="15"/>
                  </a:cubicBezTo>
                  <a:cubicBezTo>
                    <a:pt x="111" y="27"/>
                    <a:pt x="111" y="27"/>
                    <a:pt x="111" y="27"/>
                  </a:cubicBezTo>
                  <a:cubicBezTo>
                    <a:pt x="44" y="27"/>
                    <a:pt x="44" y="27"/>
                    <a:pt x="44" y="27"/>
                  </a:cubicBezTo>
                  <a:cubicBezTo>
                    <a:pt x="20" y="27"/>
                    <a:pt x="0" y="46"/>
                    <a:pt x="0" y="71"/>
                  </a:cubicBezTo>
                  <a:cubicBezTo>
                    <a:pt x="0" y="255"/>
                    <a:pt x="0" y="255"/>
                    <a:pt x="0" y="255"/>
                  </a:cubicBezTo>
                  <a:cubicBezTo>
                    <a:pt x="0" y="287"/>
                    <a:pt x="26" y="313"/>
                    <a:pt x="58" y="313"/>
                  </a:cubicBezTo>
                  <a:cubicBezTo>
                    <a:pt x="137" y="313"/>
                    <a:pt x="137" y="313"/>
                    <a:pt x="137" y="313"/>
                  </a:cubicBezTo>
                  <a:cubicBezTo>
                    <a:pt x="170" y="313"/>
                    <a:pt x="196" y="287"/>
                    <a:pt x="196" y="255"/>
                  </a:cubicBezTo>
                  <a:cubicBezTo>
                    <a:pt x="196" y="71"/>
                    <a:pt x="196" y="71"/>
                    <a:pt x="196" y="71"/>
                  </a:cubicBezTo>
                  <a:cubicBezTo>
                    <a:pt x="196" y="48"/>
                    <a:pt x="178" y="29"/>
                    <a:pt x="155" y="27"/>
                  </a:cubicBezTo>
                  <a:close/>
                  <a:moveTo>
                    <a:pt x="98" y="293"/>
                  </a:moveTo>
                  <a:cubicBezTo>
                    <a:pt x="86" y="293"/>
                    <a:pt x="77" y="283"/>
                    <a:pt x="77" y="272"/>
                  </a:cubicBezTo>
                  <a:cubicBezTo>
                    <a:pt x="77" y="260"/>
                    <a:pt x="86" y="251"/>
                    <a:pt x="98" y="251"/>
                  </a:cubicBezTo>
                  <a:cubicBezTo>
                    <a:pt x="109" y="251"/>
                    <a:pt x="119" y="260"/>
                    <a:pt x="119" y="272"/>
                  </a:cubicBezTo>
                  <a:cubicBezTo>
                    <a:pt x="119" y="283"/>
                    <a:pt x="109" y="293"/>
                    <a:pt x="98" y="293"/>
                  </a:cubicBezTo>
                  <a:close/>
                  <a:moveTo>
                    <a:pt x="170" y="218"/>
                  </a:moveTo>
                  <a:cubicBezTo>
                    <a:pt x="170" y="229"/>
                    <a:pt x="161" y="238"/>
                    <a:pt x="150" y="238"/>
                  </a:cubicBezTo>
                  <a:cubicBezTo>
                    <a:pt x="45" y="238"/>
                    <a:pt x="45" y="238"/>
                    <a:pt x="45" y="238"/>
                  </a:cubicBezTo>
                  <a:cubicBezTo>
                    <a:pt x="35" y="238"/>
                    <a:pt x="26" y="229"/>
                    <a:pt x="26" y="218"/>
                  </a:cubicBezTo>
                  <a:cubicBezTo>
                    <a:pt x="26" y="73"/>
                    <a:pt x="26" y="73"/>
                    <a:pt x="26" y="73"/>
                  </a:cubicBezTo>
                  <a:cubicBezTo>
                    <a:pt x="26" y="63"/>
                    <a:pt x="35" y="54"/>
                    <a:pt x="45" y="54"/>
                  </a:cubicBezTo>
                  <a:cubicBezTo>
                    <a:pt x="150" y="54"/>
                    <a:pt x="150" y="54"/>
                    <a:pt x="150" y="54"/>
                  </a:cubicBezTo>
                  <a:cubicBezTo>
                    <a:pt x="161" y="54"/>
                    <a:pt x="170" y="63"/>
                    <a:pt x="170" y="73"/>
                  </a:cubicBezTo>
                  <a:lnTo>
                    <a:pt x="170" y="218"/>
                  </a:ln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sz="1350"/>
            </a:p>
          </p:txBody>
        </p:sp>
        <p:sp>
          <p:nvSpPr>
            <p:cNvPr id="20" name="Freeform 22"/>
            <p:cNvSpPr>
              <a:spLocks noEditPoints="1"/>
            </p:cNvSpPr>
            <p:nvPr userDrawn="1"/>
          </p:nvSpPr>
          <p:spPr bwMode="auto">
            <a:xfrm>
              <a:off x="2667000" y="1981200"/>
              <a:ext cx="2093022" cy="2102487"/>
            </a:xfrm>
            <a:custGeom>
              <a:avLst/>
              <a:gdLst>
                <a:gd name="T0" fmla="*/ 588 w 749"/>
                <a:gd name="T1" fmla="*/ 558 h 752"/>
                <a:gd name="T2" fmla="*/ 664 w 749"/>
                <a:gd name="T3" fmla="*/ 650 h 752"/>
                <a:gd name="T4" fmla="*/ 0 w 749"/>
                <a:gd name="T5" fmla="*/ 650 h 752"/>
                <a:gd name="T6" fmla="*/ 15 w 749"/>
                <a:gd name="T7" fmla="*/ 311 h 752"/>
                <a:gd name="T8" fmla="*/ 16 w 749"/>
                <a:gd name="T9" fmla="*/ 310 h 752"/>
                <a:gd name="T10" fmla="*/ 236 w 749"/>
                <a:gd name="T11" fmla="*/ 267 h 752"/>
                <a:gd name="T12" fmla="*/ 325 w 749"/>
                <a:gd name="T13" fmla="*/ 365 h 752"/>
                <a:gd name="T14" fmla="*/ 409 w 749"/>
                <a:gd name="T15" fmla="*/ 267 h 752"/>
                <a:gd name="T16" fmla="*/ 646 w 749"/>
                <a:gd name="T17" fmla="*/ 310 h 752"/>
                <a:gd name="T18" fmla="*/ 642 w 749"/>
                <a:gd name="T19" fmla="*/ 367 h 752"/>
                <a:gd name="T20" fmla="*/ 668 w 749"/>
                <a:gd name="T21" fmla="*/ 541 h 752"/>
                <a:gd name="T22" fmla="*/ 64 w 749"/>
                <a:gd name="T23" fmla="*/ 376 h 752"/>
                <a:gd name="T24" fmla="*/ 127 w 749"/>
                <a:gd name="T25" fmla="*/ 389 h 752"/>
                <a:gd name="T26" fmla="*/ 532 w 749"/>
                <a:gd name="T27" fmla="*/ 637 h 752"/>
                <a:gd name="T28" fmla="*/ 122 w 749"/>
                <a:gd name="T29" fmla="*/ 634 h 752"/>
                <a:gd name="T30" fmla="*/ 327 w 749"/>
                <a:gd name="T31" fmla="*/ 711 h 752"/>
                <a:gd name="T32" fmla="*/ 533 w 749"/>
                <a:gd name="T33" fmla="*/ 637 h 752"/>
                <a:gd name="T34" fmla="*/ 593 w 749"/>
                <a:gd name="T35" fmla="*/ 523 h 752"/>
                <a:gd name="T36" fmla="*/ 593 w 749"/>
                <a:gd name="T37" fmla="*/ 522 h 752"/>
                <a:gd name="T38" fmla="*/ 637 w 749"/>
                <a:gd name="T39" fmla="*/ 404 h 752"/>
                <a:gd name="T40" fmla="*/ 646 w 749"/>
                <a:gd name="T41" fmla="*/ 512 h 752"/>
                <a:gd name="T42" fmla="*/ 410 w 749"/>
                <a:gd name="T43" fmla="*/ 246 h 752"/>
                <a:gd name="T44" fmla="*/ 396 w 749"/>
                <a:gd name="T45" fmla="*/ 277 h 752"/>
                <a:gd name="T46" fmla="*/ 338 w 749"/>
                <a:gd name="T47" fmla="*/ 273 h 752"/>
                <a:gd name="T48" fmla="*/ 338 w 749"/>
                <a:gd name="T49" fmla="*/ 272 h 752"/>
                <a:gd name="T50" fmla="*/ 339 w 749"/>
                <a:gd name="T51" fmla="*/ 264 h 752"/>
                <a:gd name="T52" fmla="*/ 344 w 749"/>
                <a:gd name="T53" fmla="*/ 252 h 752"/>
                <a:gd name="T54" fmla="*/ 349 w 749"/>
                <a:gd name="T55" fmla="*/ 244 h 752"/>
                <a:gd name="T56" fmla="*/ 349 w 749"/>
                <a:gd name="T57" fmla="*/ 244 h 752"/>
                <a:gd name="T58" fmla="*/ 396 w 749"/>
                <a:gd name="T59" fmla="*/ 106 h 752"/>
                <a:gd name="T60" fmla="*/ 410 w 749"/>
                <a:gd name="T61" fmla="*/ 246 h 752"/>
                <a:gd name="T62" fmla="*/ 424 w 749"/>
                <a:gd name="T63" fmla="*/ 342 h 752"/>
                <a:gd name="T64" fmla="*/ 332 w 749"/>
                <a:gd name="T65" fmla="*/ 264 h 752"/>
                <a:gd name="T66" fmla="*/ 300 w 749"/>
                <a:gd name="T67" fmla="*/ 264 h 752"/>
                <a:gd name="T68" fmla="*/ 331 w 749"/>
                <a:gd name="T69" fmla="*/ 252 h 752"/>
                <a:gd name="T70" fmla="*/ 332 w 749"/>
                <a:gd name="T71" fmla="*/ 264 h 752"/>
                <a:gd name="T72" fmla="*/ 292 w 749"/>
                <a:gd name="T73" fmla="*/ 244 h 752"/>
                <a:gd name="T74" fmla="*/ 292 w 749"/>
                <a:gd name="T75" fmla="*/ 262 h 752"/>
                <a:gd name="T76" fmla="*/ 292 w 749"/>
                <a:gd name="T77" fmla="*/ 262 h 752"/>
                <a:gd name="T78" fmla="*/ 345 w 749"/>
                <a:gd name="T79" fmla="*/ 318 h 752"/>
                <a:gd name="T80" fmla="*/ 248 w 749"/>
                <a:gd name="T81" fmla="*/ 266 h 752"/>
                <a:gd name="T82" fmla="*/ 235 w 749"/>
                <a:gd name="T83" fmla="*/ 250 h 752"/>
                <a:gd name="T84" fmla="*/ 308 w 749"/>
                <a:gd name="T85" fmla="*/ 0 h 7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749" h="752">
                  <a:moveTo>
                    <a:pt x="668" y="541"/>
                  </a:moveTo>
                  <a:cubicBezTo>
                    <a:pt x="642" y="555"/>
                    <a:pt x="613" y="561"/>
                    <a:pt x="588" y="558"/>
                  </a:cubicBezTo>
                  <a:cubicBezTo>
                    <a:pt x="584" y="566"/>
                    <a:pt x="580" y="573"/>
                    <a:pt x="576" y="581"/>
                  </a:cubicBezTo>
                  <a:cubicBezTo>
                    <a:pt x="630" y="599"/>
                    <a:pt x="664" y="623"/>
                    <a:pt x="664" y="650"/>
                  </a:cubicBezTo>
                  <a:cubicBezTo>
                    <a:pt x="664" y="707"/>
                    <a:pt x="515" y="752"/>
                    <a:pt x="332" y="752"/>
                  </a:cubicBezTo>
                  <a:cubicBezTo>
                    <a:pt x="148" y="752"/>
                    <a:pt x="0" y="707"/>
                    <a:pt x="0" y="650"/>
                  </a:cubicBezTo>
                  <a:cubicBezTo>
                    <a:pt x="0" y="624"/>
                    <a:pt x="32" y="600"/>
                    <a:pt x="86" y="581"/>
                  </a:cubicBezTo>
                  <a:cubicBezTo>
                    <a:pt x="44" y="507"/>
                    <a:pt x="18" y="413"/>
                    <a:pt x="15" y="311"/>
                  </a:cubicBezTo>
                  <a:cubicBezTo>
                    <a:pt x="16" y="311"/>
                    <a:pt x="16" y="311"/>
                    <a:pt x="16" y="311"/>
                  </a:cubicBezTo>
                  <a:cubicBezTo>
                    <a:pt x="16" y="310"/>
                    <a:pt x="16" y="310"/>
                    <a:pt x="16" y="310"/>
                  </a:cubicBezTo>
                  <a:cubicBezTo>
                    <a:pt x="16" y="285"/>
                    <a:pt x="102" y="263"/>
                    <a:pt x="224" y="255"/>
                  </a:cubicBezTo>
                  <a:cubicBezTo>
                    <a:pt x="227" y="260"/>
                    <a:pt x="234" y="266"/>
                    <a:pt x="236" y="267"/>
                  </a:cubicBezTo>
                  <a:cubicBezTo>
                    <a:pt x="128" y="274"/>
                    <a:pt x="51" y="293"/>
                    <a:pt x="51" y="315"/>
                  </a:cubicBezTo>
                  <a:cubicBezTo>
                    <a:pt x="51" y="343"/>
                    <a:pt x="174" y="365"/>
                    <a:pt x="325" y="365"/>
                  </a:cubicBezTo>
                  <a:cubicBezTo>
                    <a:pt x="477" y="365"/>
                    <a:pt x="599" y="343"/>
                    <a:pt x="599" y="315"/>
                  </a:cubicBezTo>
                  <a:cubicBezTo>
                    <a:pt x="599" y="292"/>
                    <a:pt x="519" y="273"/>
                    <a:pt x="409" y="267"/>
                  </a:cubicBezTo>
                  <a:cubicBezTo>
                    <a:pt x="411" y="262"/>
                    <a:pt x="413" y="258"/>
                    <a:pt x="415" y="254"/>
                  </a:cubicBezTo>
                  <a:cubicBezTo>
                    <a:pt x="548" y="261"/>
                    <a:pt x="646" y="283"/>
                    <a:pt x="646" y="310"/>
                  </a:cubicBezTo>
                  <a:cubicBezTo>
                    <a:pt x="646" y="311"/>
                    <a:pt x="646" y="312"/>
                    <a:pt x="646" y="312"/>
                  </a:cubicBezTo>
                  <a:cubicBezTo>
                    <a:pt x="645" y="331"/>
                    <a:pt x="644" y="349"/>
                    <a:pt x="642" y="367"/>
                  </a:cubicBezTo>
                  <a:cubicBezTo>
                    <a:pt x="678" y="365"/>
                    <a:pt x="710" y="379"/>
                    <a:pt x="725" y="407"/>
                  </a:cubicBezTo>
                  <a:cubicBezTo>
                    <a:pt x="749" y="450"/>
                    <a:pt x="724" y="510"/>
                    <a:pt x="668" y="541"/>
                  </a:cubicBezTo>
                  <a:close/>
                  <a:moveTo>
                    <a:pt x="127" y="389"/>
                  </a:moveTo>
                  <a:cubicBezTo>
                    <a:pt x="96" y="389"/>
                    <a:pt x="64" y="376"/>
                    <a:pt x="64" y="376"/>
                  </a:cubicBezTo>
                  <a:cubicBezTo>
                    <a:pt x="76" y="580"/>
                    <a:pt x="166" y="555"/>
                    <a:pt x="166" y="555"/>
                  </a:cubicBezTo>
                  <a:cubicBezTo>
                    <a:pt x="140" y="542"/>
                    <a:pt x="127" y="389"/>
                    <a:pt x="127" y="389"/>
                  </a:cubicBezTo>
                  <a:close/>
                  <a:moveTo>
                    <a:pt x="533" y="637"/>
                  </a:moveTo>
                  <a:cubicBezTo>
                    <a:pt x="533" y="637"/>
                    <a:pt x="532" y="637"/>
                    <a:pt x="532" y="637"/>
                  </a:cubicBezTo>
                  <a:cubicBezTo>
                    <a:pt x="511" y="666"/>
                    <a:pt x="428" y="687"/>
                    <a:pt x="328" y="687"/>
                  </a:cubicBezTo>
                  <a:cubicBezTo>
                    <a:pt x="224" y="687"/>
                    <a:pt x="138" y="664"/>
                    <a:pt x="122" y="634"/>
                  </a:cubicBezTo>
                  <a:cubicBezTo>
                    <a:pt x="119" y="638"/>
                    <a:pt x="117" y="642"/>
                    <a:pt x="117" y="647"/>
                  </a:cubicBezTo>
                  <a:cubicBezTo>
                    <a:pt x="117" y="682"/>
                    <a:pt x="211" y="711"/>
                    <a:pt x="327" y="711"/>
                  </a:cubicBezTo>
                  <a:cubicBezTo>
                    <a:pt x="442" y="711"/>
                    <a:pt x="536" y="682"/>
                    <a:pt x="536" y="647"/>
                  </a:cubicBezTo>
                  <a:cubicBezTo>
                    <a:pt x="536" y="643"/>
                    <a:pt x="535" y="640"/>
                    <a:pt x="533" y="637"/>
                  </a:cubicBezTo>
                  <a:close/>
                  <a:moveTo>
                    <a:pt x="593" y="522"/>
                  </a:moveTo>
                  <a:cubicBezTo>
                    <a:pt x="593" y="523"/>
                    <a:pt x="593" y="523"/>
                    <a:pt x="593" y="523"/>
                  </a:cubicBezTo>
                  <a:cubicBezTo>
                    <a:pt x="595" y="523"/>
                    <a:pt x="596" y="523"/>
                    <a:pt x="597" y="523"/>
                  </a:cubicBezTo>
                  <a:lnTo>
                    <a:pt x="593" y="522"/>
                  </a:lnTo>
                  <a:close/>
                  <a:moveTo>
                    <a:pt x="686" y="429"/>
                  </a:moveTo>
                  <a:cubicBezTo>
                    <a:pt x="676" y="414"/>
                    <a:pt x="658" y="405"/>
                    <a:pt x="637" y="404"/>
                  </a:cubicBezTo>
                  <a:cubicBezTo>
                    <a:pt x="636" y="409"/>
                    <a:pt x="621" y="489"/>
                    <a:pt x="603" y="523"/>
                  </a:cubicBezTo>
                  <a:cubicBezTo>
                    <a:pt x="617" y="522"/>
                    <a:pt x="632" y="519"/>
                    <a:pt x="646" y="512"/>
                  </a:cubicBezTo>
                  <a:cubicBezTo>
                    <a:pt x="685" y="493"/>
                    <a:pt x="703" y="456"/>
                    <a:pt x="686" y="429"/>
                  </a:cubicBezTo>
                  <a:close/>
                  <a:moveTo>
                    <a:pt x="410" y="246"/>
                  </a:moveTo>
                  <a:cubicBezTo>
                    <a:pt x="403" y="255"/>
                    <a:pt x="396" y="277"/>
                    <a:pt x="396" y="277"/>
                  </a:cubicBezTo>
                  <a:cubicBezTo>
                    <a:pt x="396" y="277"/>
                    <a:pt x="396" y="277"/>
                    <a:pt x="396" y="277"/>
                  </a:cubicBezTo>
                  <a:cubicBezTo>
                    <a:pt x="381" y="325"/>
                    <a:pt x="413" y="338"/>
                    <a:pt x="422" y="341"/>
                  </a:cubicBezTo>
                  <a:cubicBezTo>
                    <a:pt x="408" y="337"/>
                    <a:pt x="338" y="315"/>
                    <a:pt x="338" y="273"/>
                  </a:cubicBezTo>
                  <a:cubicBezTo>
                    <a:pt x="339" y="273"/>
                    <a:pt x="339" y="273"/>
                    <a:pt x="339" y="273"/>
                  </a:cubicBezTo>
                  <a:cubicBezTo>
                    <a:pt x="338" y="272"/>
                    <a:pt x="338" y="272"/>
                    <a:pt x="338" y="272"/>
                  </a:cubicBezTo>
                  <a:cubicBezTo>
                    <a:pt x="339" y="269"/>
                    <a:pt x="339" y="267"/>
                    <a:pt x="339" y="264"/>
                  </a:cubicBezTo>
                  <a:cubicBezTo>
                    <a:pt x="339" y="264"/>
                    <a:pt x="339" y="264"/>
                    <a:pt x="339" y="264"/>
                  </a:cubicBezTo>
                  <a:cubicBezTo>
                    <a:pt x="340" y="260"/>
                    <a:pt x="342" y="255"/>
                    <a:pt x="344" y="252"/>
                  </a:cubicBezTo>
                  <a:cubicBezTo>
                    <a:pt x="344" y="252"/>
                    <a:pt x="344" y="252"/>
                    <a:pt x="344" y="252"/>
                  </a:cubicBezTo>
                  <a:cubicBezTo>
                    <a:pt x="344" y="251"/>
                    <a:pt x="345" y="251"/>
                    <a:pt x="345" y="250"/>
                  </a:cubicBezTo>
                  <a:cubicBezTo>
                    <a:pt x="347" y="247"/>
                    <a:pt x="349" y="245"/>
                    <a:pt x="349" y="244"/>
                  </a:cubicBezTo>
                  <a:cubicBezTo>
                    <a:pt x="349" y="244"/>
                    <a:pt x="350" y="244"/>
                    <a:pt x="350" y="244"/>
                  </a:cubicBezTo>
                  <a:cubicBezTo>
                    <a:pt x="349" y="244"/>
                    <a:pt x="349" y="244"/>
                    <a:pt x="349" y="244"/>
                  </a:cubicBezTo>
                  <a:cubicBezTo>
                    <a:pt x="353" y="237"/>
                    <a:pt x="359" y="231"/>
                    <a:pt x="367" y="224"/>
                  </a:cubicBezTo>
                  <a:cubicBezTo>
                    <a:pt x="455" y="143"/>
                    <a:pt x="418" y="128"/>
                    <a:pt x="396" y="106"/>
                  </a:cubicBezTo>
                  <a:cubicBezTo>
                    <a:pt x="396" y="106"/>
                    <a:pt x="496" y="120"/>
                    <a:pt x="424" y="224"/>
                  </a:cubicBezTo>
                  <a:cubicBezTo>
                    <a:pt x="418" y="232"/>
                    <a:pt x="414" y="239"/>
                    <a:pt x="410" y="246"/>
                  </a:cubicBezTo>
                  <a:close/>
                  <a:moveTo>
                    <a:pt x="422" y="341"/>
                  </a:moveTo>
                  <a:cubicBezTo>
                    <a:pt x="423" y="341"/>
                    <a:pt x="424" y="342"/>
                    <a:pt x="424" y="342"/>
                  </a:cubicBezTo>
                  <a:cubicBezTo>
                    <a:pt x="424" y="342"/>
                    <a:pt x="423" y="341"/>
                    <a:pt x="422" y="341"/>
                  </a:cubicBezTo>
                  <a:close/>
                  <a:moveTo>
                    <a:pt x="332" y="264"/>
                  </a:moveTo>
                  <a:cubicBezTo>
                    <a:pt x="330" y="264"/>
                    <a:pt x="327" y="264"/>
                    <a:pt x="325" y="264"/>
                  </a:cubicBezTo>
                  <a:cubicBezTo>
                    <a:pt x="317" y="264"/>
                    <a:pt x="308" y="264"/>
                    <a:pt x="300" y="264"/>
                  </a:cubicBezTo>
                  <a:cubicBezTo>
                    <a:pt x="300" y="261"/>
                    <a:pt x="299" y="256"/>
                    <a:pt x="299" y="252"/>
                  </a:cubicBezTo>
                  <a:cubicBezTo>
                    <a:pt x="309" y="252"/>
                    <a:pt x="320" y="252"/>
                    <a:pt x="331" y="252"/>
                  </a:cubicBezTo>
                  <a:cubicBezTo>
                    <a:pt x="332" y="252"/>
                    <a:pt x="333" y="252"/>
                    <a:pt x="335" y="252"/>
                  </a:cubicBezTo>
                  <a:cubicBezTo>
                    <a:pt x="331" y="260"/>
                    <a:pt x="332" y="264"/>
                    <a:pt x="332" y="264"/>
                  </a:cubicBezTo>
                  <a:close/>
                  <a:moveTo>
                    <a:pt x="345" y="159"/>
                  </a:moveTo>
                  <a:cubicBezTo>
                    <a:pt x="309" y="194"/>
                    <a:pt x="294" y="222"/>
                    <a:pt x="292" y="244"/>
                  </a:cubicBezTo>
                  <a:cubicBezTo>
                    <a:pt x="291" y="244"/>
                    <a:pt x="291" y="244"/>
                    <a:pt x="291" y="244"/>
                  </a:cubicBezTo>
                  <a:cubicBezTo>
                    <a:pt x="291" y="244"/>
                    <a:pt x="291" y="255"/>
                    <a:pt x="292" y="262"/>
                  </a:cubicBezTo>
                  <a:cubicBezTo>
                    <a:pt x="292" y="262"/>
                    <a:pt x="292" y="262"/>
                    <a:pt x="292" y="262"/>
                  </a:cubicBezTo>
                  <a:cubicBezTo>
                    <a:pt x="292" y="262"/>
                    <a:pt x="292" y="262"/>
                    <a:pt x="292" y="262"/>
                  </a:cubicBezTo>
                  <a:cubicBezTo>
                    <a:pt x="292" y="264"/>
                    <a:pt x="293" y="266"/>
                    <a:pt x="294" y="268"/>
                  </a:cubicBezTo>
                  <a:cubicBezTo>
                    <a:pt x="304" y="303"/>
                    <a:pt x="345" y="318"/>
                    <a:pt x="345" y="318"/>
                  </a:cubicBezTo>
                  <a:cubicBezTo>
                    <a:pt x="345" y="318"/>
                    <a:pt x="283" y="299"/>
                    <a:pt x="248" y="266"/>
                  </a:cubicBezTo>
                  <a:cubicBezTo>
                    <a:pt x="248" y="266"/>
                    <a:pt x="248" y="266"/>
                    <a:pt x="248" y="266"/>
                  </a:cubicBezTo>
                  <a:cubicBezTo>
                    <a:pt x="241" y="260"/>
                    <a:pt x="235" y="250"/>
                    <a:pt x="235" y="250"/>
                  </a:cubicBezTo>
                  <a:cubicBezTo>
                    <a:pt x="235" y="250"/>
                    <a:pt x="235" y="250"/>
                    <a:pt x="235" y="250"/>
                  </a:cubicBezTo>
                  <a:cubicBezTo>
                    <a:pt x="218" y="225"/>
                    <a:pt x="220" y="195"/>
                    <a:pt x="268" y="159"/>
                  </a:cubicBezTo>
                  <a:cubicBezTo>
                    <a:pt x="397" y="63"/>
                    <a:pt x="331" y="32"/>
                    <a:pt x="308" y="0"/>
                  </a:cubicBezTo>
                  <a:cubicBezTo>
                    <a:pt x="308" y="0"/>
                    <a:pt x="470" y="43"/>
                    <a:pt x="345" y="159"/>
                  </a:cubicBezTo>
                  <a:close/>
                </a:path>
              </a:pathLst>
            </a:custGeom>
            <a:solidFill>
              <a:schemeClr val="accent5"/>
            </a:solidFill>
            <a:ln>
              <a:noFill/>
            </a:ln>
          </p:spPr>
          <p:txBody>
            <a:bodyPr vert="horz" wrap="square" lIns="91440" tIns="45720" rIns="91440" bIns="45720" numCol="1" anchor="t" anchorCtr="0" compatLnSpc="1">
              <a:prstTxWarp prst="textNoShape">
                <a:avLst/>
              </a:prstTxWarp>
            </a:bodyPr>
            <a:lstStyle/>
            <a:p>
              <a:endParaRPr lang="en-US" sz="1350"/>
            </a:p>
          </p:txBody>
        </p:sp>
        <p:grpSp>
          <p:nvGrpSpPr>
            <p:cNvPr id="21" name="Group 20"/>
            <p:cNvGrpSpPr/>
            <p:nvPr userDrawn="1"/>
          </p:nvGrpSpPr>
          <p:grpSpPr>
            <a:xfrm>
              <a:off x="7854696" y="2290960"/>
              <a:ext cx="1816309" cy="1816309"/>
              <a:chOff x="5181600" y="3402012"/>
              <a:chExt cx="2071687" cy="2071687"/>
            </a:xfrm>
          </p:grpSpPr>
          <p:sp>
            <p:nvSpPr>
              <p:cNvPr id="22" name="Oval 21"/>
              <p:cNvSpPr/>
              <p:nvPr/>
            </p:nvSpPr>
            <p:spPr>
              <a:xfrm>
                <a:off x="5181600" y="3402012"/>
                <a:ext cx="2071687" cy="2071687"/>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Freeform 30"/>
              <p:cNvSpPr>
                <a:spLocks/>
              </p:cNvSpPr>
              <p:nvPr/>
            </p:nvSpPr>
            <p:spPr bwMode="auto">
              <a:xfrm>
                <a:off x="5399088" y="4029075"/>
                <a:ext cx="655638" cy="1023938"/>
              </a:xfrm>
              <a:custGeom>
                <a:avLst/>
                <a:gdLst>
                  <a:gd name="T0" fmla="*/ 113 w 175"/>
                  <a:gd name="T1" fmla="*/ 0 h 273"/>
                  <a:gd name="T2" fmla="*/ 148 w 175"/>
                  <a:gd name="T3" fmla="*/ 24 h 273"/>
                  <a:gd name="T4" fmla="*/ 171 w 175"/>
                  <a:gd name="T5" fmla="*/ 99 h 273"/>
                  <a:gd name="T6" fmla="*/ 150 w 175"/>
                  <a:gd name="T7" fmla="*/ 106 h 273"/>
                  <a:gd name="T8" fmla="*/ 129 w 175"/>
                  <a:gd name="T9" fmla="*/ 37 h 273"/>
                  <a:gd name="T10" fmla="*/ 117 w 175"/>
                  <a:gd name="T11" fmla="*/ 37 h 273"/>
                  <a:gd name="T12" fmla="*/ 152 w 175"/>
                  <a:gd name="T13" fmla="*/ 160 h 273"/>
                  <a:gd name="T14" fmla="*/ 119 w 175"/>
                  <a:gd name="T15" fmla="*/ 160 h 273"/>
                  <a:gd name="T16" fmla="*/ 119 w 175"/>
                  <a:gd name="T17" fmla="*/ 256 h 273"/>
                  <a:gd name="T18" fmla="*/ 94 w 175"/>
                  <a:gd name="T19" fmla="*/ 256 h 273"/>
                  <a:gd name="T20" fmla="*/ 94 w 175"/>
                  <a:gd name="T21" fmla="*/ 160 h 273"/>
                  <a:gd name="T22" fmla="*/ 81 w 175"/>
                  <a:gd name="T23" fmla="*/ 160 h 273"/>
                  <a:gd name="T24" fmla="*/ 81 w 175"/>
                  <a:gd name="T25" fmla="*/ 256 h 273"/>
                  <a:gd name="T26" fmla="*/ 57 w 175"/>
                  <a:gd name="T27" fmla="*/ 256 h 273"/>
                  <a:gd name="T28" fmla="*/ 57 w 175"/>
                  <a:gd name="T29" fmla="*/ 160 h 273"/>
                  <a:gd name="T30" fmla="*/ 23 w 175"/>
                  <a:gd name="T31" fmla="*/ 160 h 273"/>
                  <a:gd name="T32" fmla="*/ 58 w 175"/>
                  <a:gd name="T33" fmla="*/ 37 h 273"/>
                  <a:gd name="T34" fmla="*/ 46 w 175"/>
                  <a:gd name="T35" fmla="*/ 37 h 273"/>
                  <a:gd name="T36" fmla="*/ 26 w 175"/>
                  <a:gd name="T37" fmla="*/ 107 h 273"/>
                  <a:gd name="T38" fmla="*/ 5 w 175"/>
                  <a:gd name="T39" fmla="*/ 99 h 273"/>
                  <a:gd name="T40" fmla="*/ 28 w 175"/>
                  <a:gd name="T41" fmla="*/ 24 h 273"/>
                  <a:gd name="T42" fmla="*/ 60 w 175"/>
                  <a:gd name="T43" fmla="*/ 0 h 273"/>
                  <a:gd name="T44" fmla="*/ 113 w 175"/>
                  <a:gd name="T45" fmla="*/ 0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5" h="273">
                    <a:moveTo>
                      <a:pt x="113" y="0"/>
                    </a:moveTo>
                    <a:cubicBezTo>
                      <a:pt x="131" y="0"/>
                      <a:pt x="145" y="15"/>
                      <a:pt x="148" y="24"/>
                    </a:cubicBezTo>
                    <a:cubicBezTo>
                      <a:pt x="171" y="99"/>
                      <a:pt x="171" y="99"/>
                      <a:pt x="171" y="99"/>
                    </a:cubicBezTo>
                    <a:cubicBezTo>
                      <a:pt x="175" y="115"/>
                      <a:pt x="154" y="122"/>
                      <a:pt x="150" y="106"/>
                    </a:cubicBezTo>
                    <a:cubicBezTo>
                      <a:pt x="129" y="37"/>
                      <a:pt x="129" y="37"/>
                      <a:pt x="129" y="37"/>
                    </a:cubicBezTo>
                    <a:cubicBezTo>
                      <a:pt x="117" y="37"/>
                      <a:pt x="117" y="37"/>
                      <a:pt x="117" y="37"/>
                    </a:cubicBezTo>
                    <a:cubicBezTo>
                      <a:pt x="152" y="160"/>
                      <a:pt x="152" y="160"/>
                      <a:pt x="152" y="160"/>
                    </a:cubicBezTo>
                    <a:cubicBezTo>
                      <a:pt x="119" y="160"/>
                      <a:pt x="119" y="160"/>
                      <a:pt x="119" y="160"/>
                    </a:cubicBezTo>
                    <a:cubicBezTo>
                      <a:pt x="119" y="256"/>
                      <a:pt x="119" y="256"/>
                      <a:pt x="119" y="256"/>
                    </a:cubicBezTo>
                    <a:cubicBezTo>
                      <a:pt x="119" y="273"/>
                      <a:pt x="94" y="273"/>
                      <a:pt x="94" y="256"/>
                    </a:cubicBezTo>
                    <a:cubicBezTo>
                      <a:pt x="94" y="160"/>
                      <a:pt x="94" y="160"/>
                      <a:pt x="94" y="160"/>
                    </a:cubicBezTo>
                    <a:cubicBezTo>
                      <a:pt x="81" y="160"/>
                      <a:pt x="81" y="160"/>
                      <a:pt x="81" y="160"/>
                    </a:cubicBezTo>
                    <a:cubicBezTo>
                      <a:pt x="81" y="256"/>
                      <a:pt x="81" y="256"/>
                      <a:pt x="81" y="256"/>
                    </a:cubicBezTo>
                    <a:cubicBezTo>
                      <a:pt x="81" y="273"/>
                      <a:pt x="57" y="273"/>
                      <a:pt x="57" y="256"/>
                    </a:cubicBezTo>
                    <a:cubicBezTo>
                      <a:pt x="57" y="160"/>
                      <a:pt x="57" y="160"/>
                      <a:pt x="57" y="160"/>
                    </a:cubicBezTo>
                    <a:cubicBezTo>
                      <a:pt x="23" y="160"/>
                      <a:pt x="23" y="160"/>
                      <a:pt x="23" y="160"/>
                    </a:cubicBezTo>
                    <a:cubicBezTo>
                      <a:pt x="58" y="37"/>
                      <a:pt x="58" y="37"/>
                      <a:pt x="58" y="37"/>
                    </a:cubicBezTo>
                    <a:cubicBezTo>
                      <a:pt x="46" y="37"/>
                      <a:pt x="46" y="37"/>
                      <a:pt x="46" y="37"/>
                    </a:cubicBezTo>
                    <a:cubicBezTo>
                      <a:pt x="26" y="107"/>
                      <a:pt x="26" y="107"/>
                      <a:pt x="26" y="107"/>
                    </a:cubicBezTo>
                    <a:cubicBezTo>
                      <a:pt x="21" y="122"/>
                      <a:pt x="0" y="116"/>
                      <a:pt x="5" y="99"/>
                    </a:cubicBezTo>
                    <a:cubicBezTo>
                      <a:pt x="28" y="24"/>
                      <a:pt x="28" y="24"/>
                      <a:pt x="28" y="24"/>
                    </a:cubicBezTo>
                    <a:cubicBezTo>
                      <a:pt x="30" y="15"/>
                      <a:pt x="41" y="0"/>
                      <a:pt x="60" y="0"/>
                    </a:cubicBezTo>
                    <a:cubicBezTo>
                      <a:pt x="113" y="0"/>
                      <a:pt x="113" y="0"/>
                      <a:pt x="113" y="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350"/>
              </a:p>
            </p:txBody>
          </p:sp>
          <p:sp>
            <p:nvSpPr>
              <p:cNvPr id="24" name="Oval 31"/>
              <p:cNvSpPr>
                <a:spLocks noChangeArrowheads="1"/>
              </p:cNvSpPr>
              <p:nvPr/>
            </p:nvSpPr>
            <p:spPr bwMode="auto">
              <a:xfrm>
                <a:off x="5627688" y="3808413"/>
                <a:ext cx="198438" cy="198438"/>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350"/>
              </a:p>
            </p:txBody>
          </p:sp>
          <p:sp>
            <p:nvSpPr>
              <p:cNvPr id="25" name="Oval 32"/>
              <p:cNvSpPr>
                <a:spLocks noChangeArrowheads="1"/>
              </p:cNvSpPr>
              <p:nvPr/>
            </p:nvSpPr>
            <p:spPr bwMode="auto">
              <a:xfrm>
                <a:off x="6602413" y="3803650"/>
                <a:ext cx="203200" cy="203200"/>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350"/>
              </a:p>
            </p:txBody>
          </p:sp>
          <p:sp>
            <p:nvSpPr>
              <p:cNvPr id="26" name="Freeform 33"/>
              <p:cNvSpPr>
                <a:spLocks/>
              </p:cNvSpPr>
              <p:nvPr/>
            </p:nvSpPr>
            <p:spPr bwMode="auto">
              <a:xfrm>
                <a:off x="6442075" y="4025900"/>
                <a:ext cx="523875" cy="1008063"/>
              </a:xfrm>
              <a:custGeom>
                <a:avLst/>
                <a:gdLst>
                  <a:gd name="T0" fmla="*/ 34 w 140"/>
                  <a:gd name="T1" fmla="*/ 254 h 269"/>
                  <a:gd name="T2" fmla="*/ 49 w 140"/>
                  <a:gd name="T3" fmla="*/ 269 h 269"/>
                  <a:gd name="T4" fmla="*/ 64 w 140"/>
                  <a:gd name="T5" fmla="*/ 254 h 269"/>
                  <a:gd name="T6" fmla="*/ 64 w 140"/>
                  <a:gd name="T7" fmla="*/ 128 h 269"/>
                  <a:gd name="T8" fmla="*/ 76 w 140"/>
                  <a:gd name="T9" fmla="*/ 128 h 269"/>
                  <a:gd name="T10" fmla="*/ 76 w 140"/>
                  <a:gd name="T11" fmla="*/ 254 h 269"/>
                  <a:gd name="T12" fmla="*/ 91 w 140"/>
                  <a:gd name="T13" fmla="*/ 269 h 269"/>
                  <a:gd name="T14" fmla="*/ 106 w 140"/>
                  <a:gd name="T15" fmla="*/ 254 h 269"/>
                  <a:gd name="T16" fmla="*/ 106 w 140"/>
                  <a:gd name="T17" fmla="*/ 37 h 269"/>
                  <a:gd name="T18" fmla="*/ 119 w 140"/>
                  <a:gd name="T19" fmla="*/ 37 h 269"/>
                  <a:gd name="T20" fmla="*/ 119 w 140"/>
                  <a:gd name="T21" fmla="*/ 117 h 269"/>
                  <a:gd name="T22" fmla="*/ 140 w 140"/>
                  <a:gd name="T23" fmla="*/ 117 h 269"/>
                  <a:gd name="T24" fmla="*/ 140 w 140"/>
                  <a:gd name="T25" fmla="*/ 36 h 269"/>
                  <a:gd name="T26" fmla="*/ 105 w 140"/>
                  <a:gd name="T27" fmla="*/ 0 h 269"/>
                  <a:gd name="T28" fmla="*/ 34 w 140"/>
                  <a:gd name="T29" fmla="*/ 0 h 269"/>
                  <a:gd name="T30" fmla="*/ 0 w 140"/>
                  <a:gd name="T31" fmla="*/ 35 h 269"/>
                  <a:gd name="T32" fmla="*/ 0 w 140"/>
                  <a:gd name="T33" fmla="*/ 117 h 269"/>
                  <a:gd name="T34" fmla="*/ 21 w 140"/>
                  <a:gd name="T35" fmla="*/ 117 h 269"/>
                  <a:gd name="T36" fmla="*/ 21 w 140"/>
                  <a:gd name="T37" fmla="*/ 37 h 269"/>
                  <a:gd name="T38" fmla="*/ 34 w 140"/>
                  <a:gd name="T39" fmla="*/ 37 h 269"/>
                  <a:gd name="T40" fmla="*/ 34 w 140"/>
                  <a:gd name="T41" fmla="*/ 254 h 2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0" h="269">
                    <a:moveTo>
                      <a:pt x="34" y="254"/>
                    </a:moveTo>
                    <a:cubicBezTo>
                      <a:pt x="34" y="263"/>
                      <a:pt x="40" y="269"/>
                      <a:pt x="49" y="269"/>
                    </a:cubicBezTo>
                    <a:cubicBezTo>
                      <a:pt x="57" y="269"/>
                      <a:pt x="64" y="263"/>
                      <a:pt x="64" y="254"/>
                    </a:cubicBezTo>
                    <a:cubicBezTo>
                      <a:pt x="64" y="128"/>
                      <a:pt x="64" y="128"/>
                      <a:pt x="64" y="128"/>
                    </a:cubicBezTo>
                    <a:cubicBezTo>
                      <a:pt x="76" y="128"/>
                      <a:pt x="76" y="128"/>
                      <a:pt x="76" y="128"/>
                    </a:cubicBezTo>
                    <a:cubicBezTo>
                      <a:pt x="76" y="254"/>
                      <a:pt x="76" y="254"/>
                      <a:pt x="76" y="254"/>
                    </a:cubicBezTo>
                    <a:cubicBezTo>
                      <a:pt x="76" y="263"/>
                      <a:pt x="83" y="269"/>
                      <a:pt x="91" y="269"/>
                    </a:cubicBezTo>
                    <a:cubicBezTo>
                      <a:pt x="100" y="269"/>
                      <a:pt x="106" y="263"/>
                      <a:pt x="106" y="254"/>
                    </a:cubicBezTo>
                    <a:cubicBezTo>
                      <a:pt x="106" y="37"/>
                      <a:pt x="106" y="37"/>
                      <a:pt x="106" y="37"/>
                    </a:cubicBezTo>
                    <a:cubicBezTo>
                      <a:pt x="119" y="37"/>
                      <a:pt x="119" y="37"/>
                      <a:pt x="119" y="37"/>
                    </a:cubicBezTo>
                    <a:cubicBezTo>
                      <a:pt x="119" y="117"/>
                      <a:pt x="119" y="117"/>
                      <a:pt x="119" y="117"/>
                    </a:cubicBezTo>
                    <a:cubicBezTo>
                      <a:pt x="119" y="133"/>
                      <a:pt x="140" y="133"/>
                      <a:pt x="140" y="117"/>
                    </a:cubicBezTo>
                    <a:cubicBezTo>
                      <a:pt x="140" y="36"/>
                      <a:pt x="140" y="36"/>
                      <a:pt x="140" y="36"/>
                    </a:cubicBezTo>
                    <a:cubicBezTo>
                      <a:pt x="140" y="18"/>
                      <a:pt x="126" y="0"/>
                      <a:pt x="105" y="0"/>
                    </a:cubicBezTo>
                    <a:cubicBezTo>
                      <a:pt x="34" y="0"/>
                      <a:pt x="34" y="0"/>
                      <a:pt x="34" y="0"/>
                    </a:cubicBezTo>
                    <a:cubicBezTo>
                      <a:pt x="15" y="0"/>
                      <a:pt x="0" y="16"/>
                      <a:pt x="0" y="35"/>
                    </a:cubicBezTo>
                    <a:cubicBezTo>
                      <a:pt x="0" y="117"/>
                      <a:pt x="0" y="117"/>
                      <a:pt x="0" y="117"/>
                    </a:cubicBezTo>
                    <a:cubicBezTo>
                      <a:pt x="0" y="133"/>
                      <a:pt x="21" y="133"/>
                      <a:pt x="21" y="117"/>
                    </a:cubicBezTo>
                    <a:cubicBezTo>
                      <a:pt x="21" y="37"/>
                      <a:pt x="21" y="37"/>
                      <a:pt x="21" y="37"/>
                    </a:cubicBezTo>
                    <a:cubicBezTo>
                      <a:pt x="34" y="37"/>
                      <a:pt x="34" y="37"/>
                      <a:pt x="34" y="37"/>
                    </a:cubicBezTo>
                    <a:cubicBezTo>
                      <a:pt x="34" y="254"/>
                      <a:pt x="34" y="254"/>
                      <a:pt x="34" y="25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350"/>
              </a:p>
            </p:txBody>
          </p:sp>
          <p:cxnSp>
            <p:nvCxnSpPr>
              <p:cNvPr id="27" name="Straight Connector 26"/>
              <p:cNvCxnSpPr/>
              <p:nvPr/>
            </p:nvCxnSpPr>
            <p:spPr>
              <a:xfrm>
                <a:off x="6210300" y="3808413"/>
                <a:ext cx="0" cy="1225550"/>
              </a:xfrm>
              <a:prstGeom prst="line">
                <a:avLst/>
              </a:prstGeom>
              <a:ln w="38100" cap="rnd">
                <a:solidFill>
                  <a:schemeClr val="bg1"/>
                </a:solidFill>
              </a:ln>
            </p:spPr>
            <p:style>
              <a:lnRef idx="1">
                <a:schemeClr val="accent1"/>
              </a:lnRef>
              <a:fillRef idx="0">
                <a:schemeClr val="accent1"/>
              </a:fillRef>
              <a:effectRef idx="0">
                <a:schemeClr val="accent1"/>
              </a:effectRef>
              <a:fontRef idx="minor">
                <a:schemeClr val="tx1"/>
              </a:fontRef>
            </p:style>
          </p:cxnSp>
        </p:grpSp>
      </p:grpSp>
      <p:sp>
        <p:nvSpPr>
          <p:cNvPr id="28" name="Text Placeholder 13"/>
          <p:cNvSpPr>
            <a:spLocks noGrp="1"/>
          </p:cNvSpPr>
          <p:nvPr>
            <p:ph type="body" sz="quarter" idx="10" hasCustomPrompt="1"/>
          </p:nvPr>
        </p:nvSpPr>
        <p:spPr>
          <a:xfrm>
            <a:off x="2000250" y="4876800"/>
            <a:ext cx="5253004" cy="685800"/>
          </a:xfrm>
        </p:spPr>
        <p:txBody>
          <a:bodyPr anchor="ctr">
            <a:noAutofit/>
          </a:bodyPr>
          <a:lstStyle>
            <a:lvl1pPr marL="0" indent="0" algn="ctr">
              <a:spcBef>
                <a:spcPts val="0"/>
              </a:spcBef>
              <a:spcAft>
                <a:spcPts val="0"/>
              </a:spcAft>
              <a:buNone/>
              <a:defRPr sz="2700" baseline="0">
                <a:solidFill>
                  <a:schemeClr val="tx2"/>
                </a:solidFill>
              </a:defRPr>
            </a:lvl1pPr>
          </a:lstStyle>
          <a:p>
            <a:pPr lvl="0"/>
            <a:r>
              <a:rPr lang="en-US" dirty="0"/>
              <a:t>Click to edit Break Length</a:t>
            </a:r>
          </a:p>
        </p:txBody>
      </p:sp>
    </p:spTree>
    <p:extLst>
      <p:ext uri="{BB962C8B-B14F-4D97-AF65-F5344CB8AC3E}">
        <p14:creationId xmlns:p14="http://schemas.microsoft.com/office/powerpoint/2010/main" val="1289213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nip Single Corner Rectangle 4"/>
          <p:cNvSpPr/>
          <p:nvPr userDrawn="1"/>
        </p:nvSpPr>
        <p:spPr>
          <a:xfrm flipH="1">
            <a:off x="1384942" y="6477000"/>
            <a:ext cx="7759058" cy="381000"/>
          </a:xfrm>
          <a:prstGeom prst="snip1Rect">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9" name="Snip Single Corner Rectangle 8"/>
          <p:cNvSpPr/>
          <p:nvPr userDrawn="1"/>
        </p:nvSpPr>
        <p:spPr>
          <a:xfrm flipH="1">
            <a:off x="-6671" y="6477000"/>
            <a:ext cx="381000" cy="381000"/>
          </a:xfrm>
          <a:prstGeom prst="snip1Rect">
            <a:avLst>
              <a:gd name="adj" fmla="val 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0" name="Snip Single Corner Rectangle 9"/>
          <p:cNvSpPr/>
          <p:nvPr userDrawn="1"/>
        </p:nvSpPr>
        <p:spPr>
          <a:xfrm flipH="1">
            <a:off x="457200" y="6477000"/>
            <a:ext cx="381000" cy="381000"/>
          </a:xfrm>
          <a:prstGeom prst="snip1Rect">
            <a:avLst>
              <a:gd name="adj" fmla="val 0"/>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11" name="Snip Single Corner Rectangle 10"/>
          <p:cNvSpPr/>
          <p:nvPr userDrawn="1"/>
        </p:nvSpPr>
        <p:spPr>
          <a:xfrm flipH="1">
            <a:off x="921071" y="6477000"/>
            <a:ext cx="381000" cy="381000"/>
          </a:xfrm>
          <a:prstGeom prst="snip1Rect">
            <a:avLst>
              <a:gd name="adj" fmla="val 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noFill/>
            </a:endParaRPr>
          </a:p>
        </p:txBody>
      </p:sp>
      <p:sp>
        <p:nvSpPr>
          <p:cNvPr id="4" name="Rectangle 3"/>
          <p:cNvSpPr/>
          <p:nvPr userDrawn="1"/>
        </p:nvSpPr>
        <p:spPr>
          <a:xfrm>
            <a:off x="-2317" y="0"/>
            <a:ext cx="9146317" cy="1219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247718"/>
            <a:ext cx="7315200" cy="849244"/>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txBox="1">
            <a:spLocks/>
          </p:cNvSpPr>
          <p:nvPr userDrawn="1"/>
        </p:nvSpPr>
        <p:spPr>
          <a:xfrm>
            <a:off x="457200" y="6528033"/>
            <a:ext cx="381000" cy="273844"/>
          </a:xfrm>
          <a:prstGeom prst="rect">
            <a:avLst/>
          </a:prstGeom>
        </p:spPr>
        <p:txBody>
          <a:bodyPr vert="horz" lIns="91440" tIns="45720" rIns="91440" bIns="45720" rtlCol="0" anchor="ctr"/>
          <a:lstStyle>
            <a:defPPr>
              <a:defRPr lang="en-US"/>
            </a:defPPr>
            <a:lvl1pPr marL="0" algn="ctr" defTabSz="914400" rtl="0" eaLnBrk="1" latinLnBrk="0" hangingPunct="1">
              <a:defRPr sz="1000" b="0"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746A045-542F-428B-926C-15C9557EA5EF}" type="slidenum">
              <a:rPr lang="en-US" smtClean="0"/>
              <a:pPr/>
              <a:t>‹#›</a:t>
            </a:fld>
            <a:endParaRPr lang="en-US" dirty="0"/>
          </a:p>
        </p:txBody>
      </p:sp>
      <p:pic>
        <p:nvPicPr>
          <p:cNvPr id="8" name="Picture 7"/>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7239000" y="6546977"/>
            <a:ext cx="1447802" cy="255753"/>
          </a:xfrm>
          <a:prstGeom prst="rect">
            <a:avLst/>
          </a:prstGeom>
        </p:spPr>
      </p:pic>
    </p:spTree>
    <p:extLst>
      <p:ext uri="{BB962C8B-B14F-4D97-AF65-F5344CB8AC3E}">
        <p14:creationId xmlns:p14="http://schemas.microsoft.com/office/powerpoint/2010/main" val="781091625"/>
      </p:ext>
    </p:extLst>
  </p:cSld>
  <p:clrMap bg1="lt1" tx1="dk1" bg2="lt2" tx2="dk2" accent1="accent1" accent2="accent2" accent3="accent3" accent4="accent4" accent5="accent5" accent6="accent6" hlink="hlink" folHlink="folHlink"/>
  <p:sldLayoutIdLst>
    <p:sldLayoutId id="2147483677" r:id="rId1"/>
    <p:sldLayoutId id="2147483650" r:id="rId2"/>
    <p:sldLayoutId id="2147483652" r:id="rId3"/>
    <p:sldLayoutId id="2147483654" r:id="rId4"/>
    <p:sldLayoutId id="2147483655" r:id="rId5"/>
    <p:sldLayoutId id="2147483670" r:id="rId6"/>
    <p:sldLayoutId id="2147483678" r:id="rId7"/>
    <p:sldLayoutId id="2147483679" r:id="rId8"/>
    <p:sldLayoutId id="2147483680" r:id="rId9"/>
    <p:sldLayoutId id="2147483681" r:id="rId10"/>
    <p:sldLayoutId id="2147483682" r:id="rId11"/>
    <p:sldLayoutId id="2147483665" r:id="rId12"/>
    <p:sldLayoutId id="2147483676" r:id="rId13"/>
  </p:sldLayoutIdLst>
  <p:txStyles>
    <p:titleStyle>
      <a:lvl1pPr algn="l" defTabSz="914400" rtl="0" eaLnBrk="1" latinLnBrk="0" hangingPunct="1">
        <a:spcBef>
          <a:spcPct val="0"/>
        </a:spcBef>
        <a:buNone/>
        <a:defRPr sz="2800" kern="1200">
          <a:solidFill>
            <a:schemeClr val="bg1"/>
          </a:solidFill>
          <a:latin typeface="+mj-lt"/>
          <a:ea typeface="+mj-ea"/>
          <a:cs typeface="+mj-cs"/>
        </a:defRPr>
      </a:lvl1pPr>
    </p:titleStyle>
    <p:bodyStyle>
      <a:lvl1pPr marL="342900" indent="-342900" algn="l" defTabSz="914400" rtl="0" eaLnBrk="1" latinLnBrk="0" hangingPunct="1">
        <a:spcBef>
          <a:spcPts val="300"/>
        </a:spcBef>
        <a:spcAft>
          <a:spcPts val="400"/>
        </a:spcAft>
        <a:buClr>
          <a:schemeClr val="tx2"/>
        </a:buClr>
        <a:buFont typeface="Arial" pitchFamily="34" charset="0"/>
        <a:buChar char="•"/>
        <a:defRPr sz="2400" kern="1200">
          <a:solidFill>
            <a:schemeClr val="tx1">
              <a:lumMod val="75000"/>
              <a:lumOff val="25000"/>
            </a:schemeClr>
          </a:solidFill>
          <a:latin typeface="+mn-lt"/>
          <a:ea typeface="+mn-ea"/>
          <a:cs typeface="+mn-cs"/>
        </a:defRPr>
      </a:lvl1pPr>
      <a:lvl2pPr marL="742950" indent="-285750" algn="l" defTabSz="914400" rtl="0" eaLnBrk="1" latinLnBrk="0" hangingPunct="1">
        <a:spcBef>
          <a:spcPts val="300"/>
        </a:spcBef>
        <a:spcAft>
          <a:spcPts val="400"/>
        </a:spcAft>
        <a:buClr>
          <a:schemeClr val="tx2"/>
        </a:buClr>
        <a:buFont typeface="Arial" pitchFamily="34" charset="0"/>
        <a:buChar char="–"/>
        <a:defRPr sz="2000" kern="1200">
          <a:solidFill>
            <a:schemeClr val="tx1">
              <a:lumMod val="75000"/>
              <a:lumOff val="25000"/>
            </a:schemeClr>
          </a:solidFill>
          <a:latin typeface="+mn-lt"/>
          <a:ea typeface="+mn-ea"/>
          <a:cs typeface="+mn-cs"/>
        </a:defRPr>
      </a:lvl2pPr>
      <a:lvl3pPr marL="1143000" indent="-228600" algn="l" defTabSz="914400" rtl="0" eaLnBrk="1" latinLnBrk="0" hangingPunct="1">
        <a:spcBef>
          <a:spcPts val="300"/>
        </a:spcBef>
        <a:spcAft>
          <a:spcPts val="300"/>
        </a:spcAft>
        <a:buClr>
          <a:schemeClr val="tx2"/>
        </a:buClr>
        <a:buFont typeface="Arial" pitchFamily="34" charset="0"/>
        <a:buChar char="•"/>
        <a:defRPr sz="1800" kern="1200">
          <a:solidFill>
            <a:schemeClr val="tx1">
              <a:lumMod val="75000"/>
              <a:lumOff val="25000"/>
            </a:schemeClr>
          </a:solidFill>
          <a:latin typeface="+mn-lt"/>
          <a:ea typeface="+mn-ea"/>
          <a:cs typeface="+mn-cs"/>
        </a:defRPr>
      </a:lvl3pPr>
      <a:lvl4pPr marL="1600200" indent="-228600" algn="l" defTabSz="914400" rtl="0" eaLnBrk="1" latinLnBrk="0" hangingPunct="1">
        <a:spcBef>
          <a:spcPts val="300"/>
        </a:spcBef>
        <a:spcAft>
          <a:spcPts val="300"/>
        </a:spcAft>
        <a:buClr>
          <a:schemeClr val="tx2"/>
        </a:buClr>
        <a:buFont typeface="Arial"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spcBef>
          <a:spcPts val="300"/>
        </a:spcBef>
        <a:spcAft>
          <a:spcPts val="300"/>
        </a:spcAft>
        <a:buClr>
          <a:schemeClr val="tx2"/>
        </a:buClr>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0.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0.png"/><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png"/><Relationship Id="rId5" Type="http://schemas.openxmlformats.org/officeDocument/2006/relationships/image" Target="../media/image13.emf"/><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png"/><Relationship Id="rId5" Type="http://schemas.openxmlformats.org/officeDocument/2006/relationships/image" Target="../media/image1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0.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png"/><Relationship Id="rId5" Type="http://schemas.openxmlformats.org/officeDocument/2006/relationships/image" Target="../media/image16.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png"/><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0.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0.png"/><Relationship Id="rId5" Type="http://schemas.openxmlformats.org/officeDocument/2006/relationships/image" Target="../media/image23.emf"/><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0.png"/><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31" y="0"/>
            <a:ext cx="5638801" cy="3352800"/>
          </a:xfrm>
        </p:spPr>
        <p:txBody>
          <a:bodyPr/>
          <a:lstStyle/>
          <a:p>
            <a:pPr algn="ctr"/>
            <a:br>
              <a:rPr lang="en-US" dirty="0"/>
            </a:br>
            <a:br>
              <a:rPr lang="en-US" dirty="0"/>
            </a:br>
            <a:br>
              <a:rPr lang="en-US" dirty="0"/>
            </a:br>
            <a:br>
              <a:rPr lang="en-US" dirty="0"/>
            </a:br>
            <a:br>
              <a:rPr lang="en-US" dirty="0"/>
            </a:br>
            <a:br>
              <a:rPr lang="en-US" dirty="0"/>
            </a:br>
            <a:br>
              <a:rPr lang="en-US" dirty="0"/>
            </a:br>
            <a:r>
              <a:rPr lang="en-US" dirty="0"/>
              <a:t>Joel Codd</a:t>
            </a:r>
            <a:br>
              <a:rPr lang="en-US" dirty="0"/>
            </a:br>
            <a:r>
              <a:rPr lang="en-US" dirty="0"/>
              <a:t>Reflective Project </a:t>
            </a:r>
            <a:br>
              <a:rPr lang="en-US" dirty="0"/>
            </a:br>
            <a:r>
              <a:rPr lang="en-US" dirty="0"/>
              <a:t>PowerPoint Presentation</a:t>
            </a:r>
            <a:br>
              <a:rPr lang="en-US" sz="2800" dirty="0"/>
            </a:br>
            <a:br>
              <a:rPr lang="en-US" sz="2800" dirty="0"/>
            </a:br>
            <a:br>
              <a:rPr lang="en-US" dirty="0"/>
            </a:br>
            <a:endParaRPr lang="en-US" sz="2000" i="1" dirty="0"/>
          </a:p>
        </p:txBody>
      </p:sp>
      <p:sp>
        <p:nvSpPr>
          <p:cNvPr id="3" name="Subtitle 2">
            <a:extLst>
              <a:ext uri="{FF2B5EF4-FFF2-40B4-BE49-F238E27FC236}">
                <a16:creationId xmlns:a16="http://schemas.microsoft.com/office/drawing/2014/main" id="{A2664DF8-4806-4A07-BAE4-ED1A7FD7C210}"/>
              </a:ext>
            </a:extLst>
          </p:cNvPr>
          <p:cNvSpPr txBox="1">
            <a:spLocks/>
          </p:cNvSpPr>
          <p:nvPr/>
        </p:nvSpPr>
        <p:spPr>
          <a:xfrm>
            <a:off x="3505200" y="6248400"/>
            <a:ext cx="2133601" cy="518984"/>
          </a:xfrm>
          <a:prstGeom prst="rect">
            <a:avLst/>
          </a:prstGeom>
        </p:spPr>
        <p:txBody>
          <a:bodyPr vert="horz" lIns="91440" tIns="45720" rIns="91440" bIns="45720" rtlCol="0" anchor="t" anchorCtr="0">
            <a:noAutofit/>
          </a:bodyPr>
          <a:lstStyle>
            <a:lvl1pPr marL="0" indent="0" algn="l" defTabSz="914400" rtl="0" eaLnBrk="1" latinLnBrk="0" hangingPunct="1">
              <a:spcBef>
                <a:spcPts val="300"/>
              </a:spcBef>
              <a:spcAft>
                <a:spcPts val="400"/>
              </a:spcAft>
              <a:buClr>
                <a:schemeClr val="tx2"/>
              </a:buClr>
              <a:buFont typeface="Arial" pitchFamily="34" charset="0"/>
              <a:buNone/>
              <a:defRPr sz="2000" kern="1200">
                <a:solidFill>
                  <a:schemeClr val="tx2"/>
                </a:solidFill>
                <a:latin typeface="+mn-lt"/>
                <a:ea typeface="+mn-ea"/>
                <a:cs typeface="+mn-cs"/>
              </a:defRPr>
            </a:lvl1pPr>
            <a:lvl2pPr marL="457200" indent="0" algn="ctr" defTabSz="914400" rtl="0" eaLnBrk="1" latinLnBrk="0" hangingPunct="1">
              <a:spcBef>
                <a:spcPts val="300"/>
              </a:spcBef>
              <a:spcAft>
                <a:spcPts val="400"/>
              </a:spcAft>
              <a:buClr>
                <a:schemeClr val="tx2"/>
              </a:buClr>
              <a:buFont typeface="Arial" pitchFamily="34" charset="0"/>
              <a:buNone/>
              <a:defRPr sz="2000" kern="1200">
                <a:solidFill>
                  <a:schemeClr val="tx1">
                    <a:tint val="75000"/>
                  </a:schemeClr>
                </a:solidFill>
                <a:latin typeface="+mn-lt"/>
                <a:ea typeface="+mn-ea"/>
                <a:cs typeface="+mn-cs"/>
              </a:defRPr>
            </a:lvl2pPr>
            <a:lvl3pPr marL="914400" indent="0" algn="ctr" defTabSz="914400" rtl="0" eaLnBrk="1" latinLnBrk="0" hangingPunct="1">
              <a:spcBef>
                <a:spcPts val="300"/>
              </a:spcBef>
              <a:spcAft>
                <a:spcPts val="300"/>
              </a:spcAft>
              <a:buClr>
                <a:schemeClr val="tx2"/>
              </a:buClr>
              <a:buFont typeface="Arial" pitchFamily="34" charset="0"/>
              <a:buNone/>
              <a:defRPr sz="1800" kern="1200">
                <a:solidFill>
                  <a:schemeClr val="tx1">
                    <a:tint val="75000"/>
                  </a:schemeClr>
                </a:solidFill>
                <a:latin typeface="+mn-lt"/>
                <a:ea typeface="+mn-ea"/>
                <a:cs typeface="+mn-cs"/>
              </a:defRPr>
            </a:lvl3pPr>
            <a:lvl4pPr marL="1371600" indent="0" algn="ctr" defTabSz="914400" rtl="0" eaLnBrk="1" latinLnBrk="0" hangingPunct="1">
              <a:spcBef>
                <a:spcPts val="300"/>
              </a:spcBef>
              <a:spcAft>
                <a:spcPts val="300"/>
              </a:spcAft>
              <a:buClr>
                <a:schemeClr val="tx2"/>
              </a:buClr>
              <a:buFont typeface="Arial" pitchFamily="34" charset="0"/>
              <a:buNone/>
              <a:defRPr sz="1600" kern="1200">
                <a:solidFill>
                  <a:schemeClr val="tx1">
                    <a:tint val="75000"/>
                  </a:schemeClr>
                </a:solidFill>
                <a:latin typeface="+mn-lt"/>
                <a:ea typeface="+mn-ea"/>
                <a:cs typeface="+mn-cs"/>
              </a:defRPr>
            </a:lvl4pPr>
            <a:lvl5pPr marL="1828800" indent="0" algn="ctr" defTabSz="914400" rtl="0" eaLnBrk="1" latinLnBrk="0" hangingPunct="1">
              <a:spcBef>
                <a:spcPts val="300"/>
              </a:spcBef>
              <a:spcAft>
                <a:spcPts val="300"/>
              </a:spcAft>
              <a:buClr>
                <a:schemeClr val="tx2"/>
              </a:buClr>
              <a:buFont typeface="Arial" pitchFamily="34" charset="0"/>
              <a:buNone/>
              <a:defRPr sz="14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endParaRPr lang="en-US" sz="1800" b="1" dirty="0"/>
          </a:p>
          <a:p>
            <a:endParaRPr lang="en-US" sz="1800" dirty="0"/>
          </a:p>
        </p:txBody>
      </p:sp>
      <p:pic>
        <p:nvPicPr>
          <p:cNvPr id="6" name="Audio 5">
            <a:extLst>
              <a:ext uri="{FF2B5EF4-FFF2-40B4-BE49-F238E27FC236}">
                <a16:creationId xmlns:a16="http://schemas.microsoft.com/office/drawing/2014/main" id="{9BFA073D-1292-9097-4C90-8189CFE728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419200207"/>
      </p:ext>
    </p:extLst>
  </p:cSld>
  <p:clrMapOvr>
    <a:masterClrMapping/>
  </p:clrMapOvr>
  <mc:AlternateContent xmlns:mc="http://schemas.openxmlformats.org/markup-compatibility/2006">
    <mc:Choice xmlns:p14="http://schemas.microsoft.com/office/powerpoint/2010/main" Requires="p14">
      <p:transition spd="med" p14:dur="700" advTm="34160">
        <p:fade/>
      </p:transition>
    </mc:Choice>
    <mc:Fallback>
      <p:transition spd="med" advTm="341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E89B-ABEA-4E81-B0F9-7B5CB7958B01}"/>
              </a:ext>
            </a:extLst>
          </p:cNvPr>
          <p:cNvSpPr>
            <a:spLocks noGrp="1"/>
          </p:cNvSpPr>
          <p:nvPr>
            <p:ph type="title"/>
          </p:nvPr>
        </p:nvSpPr>
        <p:spPr>
          <a:xfrm>
            <a:off x="914400" y="304801"/>
            <a:ext cx="7315200" cy="838199"/>
          </a:xfrm>
        </p:spPr>
        <p:txBody>
          <a:bodyPr/>
          <a:lstStyle/>
          <a:p>
            <a:pPr algn="ctr"/>
            <a:r>
              <a:rPr lang="en-GB" dirty="0"/>
              <a:t>Valero Pembroke Refinery </a:t>
            </a:r>
            <a:br>
              <a:rPr lang="en-GB" dirty="0"/>
            </a:br>
            <a:endParaRPr lang="en-GB" dirty="0"/>
          </a:p>
        </p:txBody>
      </p:sp>
      <p:pic>
        <p:nvPicPr>
          <p:cNvPr id="4" name="Picture 3">
            <a:extLst>
              <a:ext uri="{FF2B5EF4-FFF2-40B4-BE49-F238E27FC236}">
                <a16:creationId xmlns:a16="http://schemas.microsoft.com/office/drawing/2014/main" id="{3BA7582C-23F7-4FF9-B9A1-D02619325D3D}"/>
              </a:ext>
            </a:extLst>
          </p:cNvPr>
          <p:cNvPicPr/>
          <p:nvPr/>
        </p:nvPicPr>
        <p:blipFill>
          <a:blip r:embed="rId4"/>
          <a:stretch>
            <a:fillRect/>
          </a:stretch>
        </p:blipFill>
        <p:spPr>
          <a:xfrm>
            <a:off x="1866900" y="3733800"/>
            <a:ext cx="5410200" cy="2590800"/>
          </a:xfrm>
          <a:prstGeom prst="rect">
            <a:avLst/>
          </a:prstGeom>
        </p:spPr>
      </p:pic>
      <p:pic>
        <p:nvPicPr>
          <p:cNvPr id="7" name="Content Placeholder 6">
            <a:extLst>
              <a:ext uri="{FF2B5EF4-FFF2-40B4-BE49-F238E27FC236}">
                <a16:creationId xmlns:a16="http://schemas.microsoft.com/office/drawing/2014/main" id="{50FF268A-4466-4112-A352-F2CB921E2934}"/>
              </a:ext>
            </a:extLst>
          </p:cNvPr>
          <p:cNvPicPr>
            <a:picLocks noGrp="1" noChangeAspect="1"/>
          </p:cNvPicPr>
          <p:nvPr>
            <p:ph idx="1"/>
          </p:nvPr>
        </p:nvPicPr>
        <p:blipFill>
          <a:blip r:embed="rId5"/>
          <a:stretch>
            <a:fillRect/>
          </a:stretch>
        </p:blipFill>
        <p:spPr>
          <a:xfrm>
            <a:off x="914400" y="1613411"/>
            <a:ext cx="7325161" cy="1954777"/>
          </a:xfrm>
          <a:prstGeom prst="rect">
            <a:avLst/>
          </a:prstGeom>
        </p:spPr>
      </p:pic>
      <p:pic>
        <p:nvPicPr>
          <p:cNvPr id="12" name="Audio 11">
            <a:extLst>
              <a:ext uri="{FF2B5EF4-FFF2-40B4-BE49-F238E27FC236}">
                <a16:creationId xmlns:a16="http://schemas.microsoft.com/office/drawing/2014/main" id="{533A47A5-0BF1-D02C-8848-713F95EFAAB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823816685"/>
      </p:ext>
    </p:extLst>
  </p:cSld>
  <p:clrMapOvr>
    <a:masterClrMapping/>
  </p:clrMapOvr>
  <mc:AlternateContent xmlns:mc="http://schemas.openxmlformats.org/markup-compatibility/2006">
    <mc:Choice xmlns:p14="http://schemas.microsoft.com/office/powerpoint/2010/main" Requires="p14">
      <p:transition spd="slow" p14:dur="2000" advTm="59482"/>
    </mc:Choice>
    <mc:Fallback>
      <p:transition spd="slow" advTm="59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94295"/>
            <a:ext cx="7315200" cy="849244"/>
          </a:xfrm>
        </p:spPr>
        <p:txBody>
          <a:bodyPr/>
          <a:lstStyle/>
          <a:p>
            <a:pPr algn="ctr"/>
            <a:r>
              <a:rPr lang="en-US" dirty="0"/>
              <a:t>Exchanger Update</a:t>
            </a:r>
          </a:p>
        </p:txBody>
      </p:sp>
      <p:sp>
        <p:nvSpPr>
          <p:cNvPr id="7" name="Rectangle 6">
            <a:extLst>
              <a:ext uri="{FF2B5EF4-FFF2-40B4-BE49-F238E27FC236}">
                <a16:creationId xmlns:a16="http://schemas.microsoft.com/office/drawing/2014/main" id="{25028401-9E01-427E-8FA6-9AD5595511EB}"/>
              </a:ext>
            </a:extLst>
          </p:cNvPr>
          <p:cNvSpPr/>
          <p:nvPr/>
        </p:nvSpPr>
        <p:spPr>
          <a:xfrm>
            <a:off x="304800" y="1265396"/>
            <a:ext cx="8229600" cy="1877437"/>
          </a:xfrm>
          <a:prstGeom prst="rect">
            <a:avLst/>
          </a:prstGeom>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solidFill>
                  <a:prstClr val="black"/>
                </a:solidFill>
                <a:latin typeface="Arial"/>
              </a:rPr>
              <a:t>4-E-1 exchanger fouling increase since CDU outage for reflux line repair- cold feed processing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solidFill>
                  <a:prstClr val="black"/>
                </a:solidFill>
                <a:latin typeface="Arial"/>
              </a:rPr>
              <a:t>B train exchangers (N-P) affected most significantly with ~1.5 </a:t>
            </a:r>
            <a:r>
              <a:rPr lang="en-GB" sz="1400" dirty="0" err="1">
                <a:solidFill>
                  <a:prstClr val="black"/>
                </a:solidFill>
                <a:latin typeface="Arial"/>
              </a:rPr>
              <a:t>Gcal</a:t>
            </a:r>
            <a:r>
              <a:rPr lang="en-GB" sz="1400" dirty="0">
                <a:solidFill>
                  <a:prstClr val="black"/>
                </a:solidFill>
                <a:latin typeface="Arial"/>
              </a:rPr>
              <a:t>/hr duty reduction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solidFill>
                  <a:prstClr val="black"/>
                </a:solidFill>
                <a:latin typeface="Arial"/>
              </a:rPr>
              <a:t>Equivalent feed rate reduction of 10 m3/hr on B train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a:solidFill>
                <a:prstClr val="black"/>
              </a:solidFill>
              <a:latin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a:solidFill>
                <a:prstClr val="black"/>
              </a:solidFill>
              <a:latin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a:solidFill>
                <a:prstClr val="black"/>
              </a:solidFill>
            </a:endParaRPr>
          </a:p>
          <a:p>
            <a:pPr lvl="1">
              <a:defRPr/>
            </a:pPr>
            <a:endParaRPr lang="en-GB" sz="1600" dirty="0">
              <a:solidFill>
                <a:prstClr val="black"/>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solidFill>
                <a:prstClr val="black"/>
              </a:solidFill>
              <a:latin typeface="Arial"/>
            </a:endParaRPr>
          </a:p>
        </p:txBody>
      </p:sp>
      <p:sp>
        <p:nvSpPr>
          <p:cNvPr id="4" name="TextBox 6">
            <a:extLst>
              <a:ext uri="{FF2B5EF4-FFF2-40B4-BE49-F238E27FC236}">
                <a16:creationId xmlns:a16="http://schemas.microsoft.com/office/drawing/2014/main" id="{3128B2D7-F524-4136-9912-8F72F6D7D8C9}"/>
              </a:ext>
            </a:extLst>
          </p:cNvPr>
          <p:cNvSpPr txBox="1">
            <a:spLocks noChangeArrowheads="1"/>
          </p:cNvSpPr>
          <p:nvPr/>
        </p:nvSpPr>
        <p:spPr bwMode="auto">
          <a:xfrm>
            <a:off x="224154" y="6019800"/>
            <a:ext cx="8390892" cy="338554"/>
          </a:xfrm>
          <a:prstGeom prst="rect">
            <a:avLst/>
          </a:prstGeom>
          <a:solidFill>
            <a:srgbClr val="99FF99">
              <a:alpha val="70000"/>
            </a:srgbClr>
          </a:solidFill>
          <a:ln w="25400">
            <a:solidFill>
              <a:schemeClr val="tx1"/>
            </a:solidFill>
            <a:miter lim="800000"/>
            <a:headEnd type="none" w="sm" len="sm"/>
            <a:tailEnd type="none" w="sm" len="sm"/>
          </a:ln>
        </p:spPr>
        <p:txBody>
          <a:bodyPr wrap="square">
            <a:spAutoFit/>
          </a:bodyPr>
          <a:lstStyle/>
          <a:p>
            <a:pPr algn="ctr" fontAlgn="base"/>
            <a:r>
              <a:rPr lang="en-US" sz="1600" b="1" dirty="0">
                <a:solidFill>
                  <a:srgbClr val="000000"/>
                </a:solidFill>
              </a:rPr>
              <a:t>B train exchanger cleaning recommended </a:t>
            </a:r>
          </a:p>
        </p:txBody>
      </p:sp>
      <p:grpSp>
        <p:nvGrpSpPr>
          <p:cNvPr id="8" name="Group 7">
            <a:extLst>
              <a:ext uri="{FF2B5EF4-FFF2-40B4-BE49-F238E27FC236}">
                <a16:creationId xmlns:a16="http://schemas.microsoft.com/office/drawing/2014/main" id="{A0B9D236-A9B7-490A-BABD-18EC4C47619B}"/>
              </a:ext>
            </a:extLst>
          </p:cNvPr>
          <p:cNvGrpSpPr/>
          <p:nvPr/>
        </p:nvGrpSpPr>
        <p:grpSpPr>
          <a:xfrm>
            <a:off x="487719" y="2057400"/>
            <a:ext cx="7863761" cy="3687604"/>
            <a:chOff x="1066800" y="1981200"/>
            <a:chExt cx="7269321" cy="2895600"/>
          </a:xfrm>
        </p:grpSpPr>
        <p:pic>
          <p:nvPicPr>
            <p:cNvPr id="3" name="Picture 2">
              <a:extLst>
                <a:ext uri="{FF2B5EF4-FFF2-40B4-BE49-F238E27FC236}">
                  <a16:creationId xmlns:a16="http://schemas.microsoft.com/office/drawing/2014/main" id="{2C7FCDC9-B4D8-4E8B-AB17-168CA23E0E4A}"/>
                </a:ext>
              </a:extLst>
            </p:cNvPr>
            <p:cNvPicPr>
              <a:picLocks noChangeAspect="1"/>
            </p:cNvPicPr>
            <p:nvPr/>
          </p:nvPicPr>
          <p:blipFill>
            <a:blip r:embed="rId5"/>
            <a:stretch>
              <a:fillRect/>
            </a:stretch>
          </p:blipFill>
          <p:spPr>
            <a:xfrm>
              <a:off x="1066800" y="1981200"/>
              <a:ext cx="7269321" cy="2895600"/>
            </a:xfrm>
            <a:prstGeom prst="rect">
              <a:avLst/>
            </a:prstGeom>
          </p:spPr>
        </p:pic>
        <p:sp>
          <p:nvSpPr>
            <p:cNvPr id="6" name="Rectangle 5">
              <a:extLst>
                <a:ext uri="{FF2B5EF4-FFF2-40B4-BE49-F238E27FC236}">
                  <a16:creationId xmlns:a16="http://schemas.microsoft.com/office/drawing/2014/main" id="{159C7513-8710-4933-BA0B-E6EAD0729B15}"/>
                </a:ext>
              </a:extLst>
            </p:cNvPr>
            <p:cNvSpPr/>
            <p:nvPr/>
          </p:nvSpPr>
          <p:spPr>
            <a:xfrm>
              <a:off x="6934200" y="2514600"/>
              <a:ext cx="609600" cy="12192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0" name="Audio 9">
            <a:extLst>
              <a:ext uri="{FF2B5EF4-FFF2-40B4-BE49-F238E27FC236}">
                <a16:creationId xmlns:a16="http://schemas.microsoft.com/office/drawing/2014/main" id="{800A894F-75DF-2330-186A-9982B0B5C9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387081262"/>
      </p:ext>
    </p:extLst>
  </p:cSld>
  <p:clrMapOvr>
    <a:masterClrMapping/>
  </p:clrMapOvr>
  <mc:AlternateContent xmlns:mc="http://schemas.openxmlformats.org/markup-compatibility/2006">
    <mc:Choice xmlns:p14="http://schemas.microsoft.com/office/powerpoint/2010/main" Requires="p14">
      <p:transition spd="slow" p14:dur="2000" advTm="73829"/>
    </mc:Choice>
    <mc:Fallback>
      <p:transition spd="slow" advTm="73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6DA36F5-C972-4359-B762-C63E45366C31}"/>
              </a:ext>
            </a:extLst>
          </p:cNvPr>
          <p:cNvPicPr>
            <a:picLocks noChangeAspect="1"/>
          </p:cNvPicPr>
          <p:nvPr/>
        </p:nvPicPr>
        <p:blipFill rotWithShape="1">
          <a:blip r:embed="rId5"/>
          <a:srcRect t="18537" r="30714"/>
          <a:stretch/>
        </p:blipFill>
        <p:spPr>
          <a:xfrm>
            <a:off x="1915885" y="2542553"/>
            <a:ext cx="5007429" cy="3573046"/>
          </a:xfrm>
          <a:prstGeom prst="rect">
            <a:avLst/>
          </a:prstGeom>
        </p:spPr>
      </p:pic>
      <p:sp>
        <p:nvSpPr>
          <p:cNvPr id="2" name="Title 1"/>
          <p:cNvSpPr>
            <a:spLocks noGrp="1"/>
          </p:cNvSpPr>
          <p:nvPr>
            <p:ph type="title"/>
          </p:nvPr>
        </p:nvSpPr>
        <p:spPr>
          <a:xfrm>
            <a:off x="457200" y="247718"/>
            <a:ext cx="7315200" cy="849244"/>
          </a:xfrm>
        </p:spPr>
        <p:txBody>
          <a:bodyPr/>
          <a:lstStyle/>
          <a:p>
            <a:r>
              <a:rPr lang="en-US" dirty="0"/>
              <a:t>4-E-1 Overview </a:t>
            </a:r>
          </a:p>
        </p:txBody>
      </p:sp>
      <p:sp>
        <p:nvSpPr>
          <p:cNvPr id="7" name="Rectangle 6">
            <a:extLst>
              <a:ext uri="{FF2B5EF4-FFF2-40B4-BE49-F238E27FC236}">
                <a16:creationId xmlns:a16="http://schemas.microsoft.com/office/drawing/2014/main" id="{25028401-9E01-427E-8FA6-9AD5595511EB}"/>
              </a:ext>
            </a:extLst>
          </p:cNvPr>
          <p:cNvSpPr/>
          <p:nvPr/>
        </p:nvSpPr>
        <p:spPr>
          <a:xfrm>
            <a:off x="304800" y="1265396"/>
            <a:ext cx="8229600" cy="2092881"/>
          </a:xfrm>
          <a:prstGeom prst="rect">
            <a:avLst/>
          </a:prstGeom>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dirty="0">
                <a:solidFill>
                  <a:prstClr val="black"/>
                </a:solidFill>
                <a:latin typeface="Arial"/>
              </a:rPr>
              <a:t>4-E-2A inlet pipework temperature limit 177’C SOL- ETQ review requires pipework replacement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a:solidFill>
                <a:prstClr val="black"/>
              </a:solidFill>
              <a:latin typeface="Arial"/>
            </a:endParaRPr>
          </a:p>
          <a:p>
            <a:pPr marL="285750" indent="-285750">
              <a:buFont typeface="Arial" panose="020B0604020202020204" pitchFamily="34" charset="0"/>
              <a:buChar char="•"/>
              <a:defRPr/>
            </a:pPr>
            <a:r>
              <a:rPr lang="en-GB" sz="1400" dirty="0">
                <a:solidFill>
                  <a:prstClr val="black"/>
                </a:solidFill>
              </a:rPr>
              <a:t>Unit feed temperature increased to support B train rate, overall impact to A train 4E2A inlet temperature limit, step testing lower cold feed temperature w/c 19/9/22 is supporting higher overall unit rate ~250m3/hr with A train capable of maintaining 150m3/hr.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a:solidFill>
                <a:prstClr val="black"/>
              </a:solidFill>
              <a:latin typeface="Aria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400" dirty="0">
              <a:solidFill>
                <a:prstClr val="black"/>
              </a:solidFill>
            </a:endParaRPr>
          </a:p>
          <a:p>
            <a:pPr lvl="1">
              <a:defRPr/>
            </a:pPr>
            <a:endParaRPr lang="en-GB" sz="1600" dirty="0">
              <a:solidFill>
                <a:prstClr val="black"/>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600" dirty="0">
              <a:solidFill>
                <a:prstClr val="black"/>
              </a:solidFill>
              <a:latin typeface="Arial"/>
            </a:endParaRPr>
          </a:p>
        </p:txBody>
      </p:sp>
      <p:sp>
        <p:nvSpPr>
          <p:cNvPr id="3" name="Oval 2">
            <a:extLst>
              <a:ext uri="{FF2B5EF4-FFF2-40B4-BE49-F238E27FC236}">
                <a16:creationId xmlns:a16="http://schemas.microsoft.com/office/drawing/2014/main" id="{DFA0DE67-F4D6-4398-8CBC-3E742E38E72C}"/>
              </a:ext>
            </a:extLst>
          </p:cNvPr>
          <p:cNvSpPr/>
          <p:nvPr/>
        </p:nvSpPr>
        <p:spPr>
          <a:xfrm>
            <a:off x="1915885" y="3990708"/>
            <a:ext cx="522515" cy="381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E77A8FB8-90F4-4674-BE6F-8171785E0790}"/>
              </a:ext>
            </a:extLst>
          </p:cNvPr>
          <p:cNvSpPr/>
          <p:nvPr/>
        </p:nvSpPr>
        <p:spPr>
          <a:xfrm>
            <a:off x="4519746" y="3096164"/>
            <a:ext cx="457200" cy="478711"/>
          </a:xfrm>
          <a:prstGeom prst="ellipse">
            <a:avLst/>
          </a:prstGeom>
          <a:noFill/>
          <a:ln>
            <a:solidFill>
              <a:srgbClr val="E125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124B9DE-2664-4631-BBA9-EB0D53E3732C}"/>
              </a:ext>
            </a:extLst>
          </p:cNvPr>
          <p:cNvSpPr/>
          <p:nvPr/>
        </p:nvSpPr>
        <p:spPr>
          <a:xfrm>
            <a:off x="4343400" y="5088119"/>
            <a:ext cx="457200" cy="478711"/>
          </a:xfrm>
          <a:prstGeom prst="ellipse">
            <a:avLst/>
          </a:prstGeom>
          <a:noFill/>
          <a:ln>
            <a:solidFill>
              <a:srgbClr val="E125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5DE5A2C-FFDF-421F-BE47-79AE691EFED9}"/>
              </a:ext>
            </a:extLst>
          </p:cNvPr>
          <p:cNvSpPr/>
          <p:nvPr/>
        </p:nvSpPr>
        <p:spPr>
          <a:xfrm>
            <a:off x="6477000" y="2619108"/>
            <a:ext cx="446314" cy="334962"/>
          </a:xfrm>
          <a:prstGeom prst="rect">
            <a:avLst/>
          </a:prstGeom>
          <a:noFill/>
          <a:ln>
            <a:solidFill>
              <a:srgbClr val="E1251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64E0B989-7585-496E-9C97-96FE49BB4E38}"/>
              </a:ext>
            </a:extLst>
          </p:cNvPr>
          <p:cNvSpPr txBox="1"/>
          <p:nvPr/>
        </p:nvSpPr>
        <p:spPr>
          <a:xfrm>
            <a:off x="457200" y="3758485"/>
            <a:ext cx="1371601" cy="923330"/>
          </a:xfrm>
          <a:prstGeom prst="rect">
            <a:avLst/>
          </a:prstGeom>
          <a:noFill/>
        </p:spPr>
        <p:txBody>
          <a:bodyPr wrap="square" rtlCol="0">
            <a:spAutoFit/>
          </a:bodyPr>
          <a:lstStyle/>
          <a:p>
            <a:pPr algn="ctr"/>
            <a:r>
              <a:rPr lang="en-GB" dirty="0"/>
              <a:t>Cold feed exchanger 4-E-56</a:t>
            </a:r>
          </a:p>
        </p:txBody>
      </p:sp>
      <p:sp>
        <p:nvSpPr>
          <p:cNvPr id="11" name="TextBox 10">
            <a:extLst>
              <a:ext uri="{FF2B5EF4-FFF2-40B4-BE49-F238E27FC236}">
                <a16:creationId xmlns:a16="http://schemas.microsoft.com/office/drawing/2014/main" id="{82FA0656-CA8C-4C1C-B9E0-9893E6010176}"/>
              </a:ext>
            </a:extLst>
          </p:cNvPr>
          <p:cNvSpPr txBox="1"/>
          <p:nvPr/>
        </p:nvSpPr>
        <p:spPr>
          <a:xfrm>
            <a:off x="6945084" y="2601923"/>
            <a:ext cx="1676400" cy="369332"/>
          </a:xfrm>
          <a:prstGeom prst="rect">
            <a:avLst/>
          </a:prstGeom>
          <a:noFill/>
        </p:spPr>
        <p:txBody>
          <a:bodyPr wrap="square" rtlCol="0">
            <a:spAutoFit/>
          </a:bodyPr>
          <a:lstStyle/>
          <a:p>
            <a:r>
              <a:rPr lang="en-GB" dirty="0"/>
              <a:t>4E2A Fin Fan</a:t>
            </a:r>
          </a:p>
        </p:txBody>
      </p:sp>
      <p:sp>
        <p:nvSpPr>
          <p:cNvPr id="12" name="TextBox 11">
            <a:extLst>
              <a:ext uri="{FF2B5EF4-FFF2-40B4-BE49-F238E27FC236}">
                <a16:creationId xmlns:a16="http://schemas.microsoft.com/office/drawing/2014/main" id="{E6FFC37D-530C-4B4F-9746-039BA0B0A75D}"/>
              </a:ext>
            </a:extLst>
          </p:cNvPr>
          <p:cNvSpPr txBox="1"/>
          <p:nvPr/>
        </p:nvSpPr>
        <p:spPr>
          <a:xfrm>
            <a:off x="4419599" y="2542553"/>
            <a:ext cx="1547946" cy="369332"/>
          </a:xfrm>
          <a:prstGeom prst="rect">
            <a:avLst/>
          </a:prstGeom>
          <a:noFill/>
        </p:spPr>
        <p:txBody>
          <a:bodyPr wrap="square" rtlCol="0">
            <a:spAutoFit/>
          </a:bodyPr>
          <a:lstStyle/>
          <a:p>
            <a:r>
              <a:rPr lang="en-GB" dirty="0"/>
              <a:t>4E1 A Train</a:t>
            </a:r>
          </a:p>
        </p:txBody>
      </p:sp>
      <p:sp>
        <p:nvSpPr>
          <p:cNvPr id="13" name="TextBox 12">
            <a:extLst>
              <a:ext uri="{FF2B5EF4-FFF2-40B4-BE49-F238E27FC236}">
                <a16:creationId xmlns:a16="http://schemas.microsoft.com/office/drawing/2014/main" id="{FA84F337-EEA2-4A96-A111-7EC9346FD74A}"/>
              </a:ext>
            </a:extLst>
          </p:cNvPr>
          <p:cNvSpPr txBox="1"/>
          <p:nvPr/>
        </p:nvSpPr>
        <p:spPr>
          <a:xfrm>
            <a:off x="4202973" y="4510787"/>
            <a:ext cx="1547946" cy="369332"/>
          </a:xfrm>
          <a:prstGeom prst="rect">
            <a:avLst/>
          </a:prstGeom>
          <a:noFill/>
        </p:spPr>
        <p:txBody>
          <a:bodyPr wrap="square" rtlCol="0">
            <a:spAutoFit/>
          </a:bodyPr>
          <a:lstStyle/>
          <a:p>
            <a:r>
              <a:rPr lang="en-GB" dirty="0"/>
              <a:t>4E1 B Train</a:t>
            </a:r>
          </a:p>
        </p:txBody>
      </p:sp>
      <p:pic>
        <p:nvPicPr>
          <p:cNvPr id="16" name="Audio 15">
            <a:extLst>
              <a:ext uri="{FF2B5EF4-FFF2-40B4-BE49-F238E27FC236}">
                <a16:creationId xmlns:a16="http://schemas.microsoft.com/office/drawing/2014/main" id="{38E72833-735A-EFEA-374B-BCAA825148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791425405"/>
      </p:ext>
    </p:extLst>
  </p:cSld>
  <p:clrMapOvr>
    <a:masterClrMapping/>
  </p:clrMapOvr>
  <mc:AlternateContent xmlns:mc="http://schemas.openxmlformats.org/markup-compatibility/2006">
    <mc:Choice xmlns:p14="http://schemas.microsoft.com/office/powerpoint/2010/main" Requires="p14">
      <p:transition spd="slow" p14:dur="2000" advTm="52702"/>
    </mc:Choice>
    <mc:Fallback>
      <p:transition spd="slow" advTm="52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6A528-E8EF-415E-A7FF-24200DB20474}"/>
              </a:ext>
            </a:extLst>
          </p:cNvPr>
          <p:cNvSpPr>
            <a:spLocks noGrp="1"/>
          </p:cNvSpPr>
          <p:nvPr>
            <p:ph type="title"/>
          </p:nvPr>
        </p:nvSpPr>
        <p:spPr>
          <a:xfrm>
            <a:off x="914400" y="307215"/>
            <a:ext cx="7315200" cy="849244"/>
          </a:xfrm>
        </p:spPr>
        <p:txBody>
          <a:bodyPr/>
          <a:lstStyle/>
          <a:p>
            <a:pPr algn="ctr"/>
            <a:r>
              <a:rPr lang="en-GB" dirty="0"/>
              <a:t>Planning the Assignment</a:t>
            </a:r>
          </a:p>
        </p:txBody>
      </p:sp>
      <p:sp>
        <p:nvSpPr>
          <p:cNvPr id="3" name="Content Placeholder 2">
            <a:extLst>
              <a:ext uri="{FF2B5EF4-FFF2-40B4-BE49-F238E27FC236}">
                <a16:creationId xmlns:a16="http://schemas.microsoft.com/office/drawing/2014/main" id="{2F69B50B-C7E0-4DEE-B7E5-3989457A1445}"/>
              </a:ext>
            </a:extLst>
          </p:cNvPr>
          <p:cNvSpPr>
            <a:spLocks noGrp="1"/>
          </p:cNvSpPr>
          <p:nvPr>
            <p:ph sz="half" idx="1"/>
          </p:nvPr>
        </p:nvSpPr>
        <p:spPr>
          <a:xfrm>
            <a:off x="1295400" y="1447800"/>
            <a:ext cx="6553200" cy="1295400"/>
          </a:xfrm>
        </p:spPr>
        <p:txBody>
          <a:bodyPr>
            <a:normAutofit/>
          </a:bodyPr>
          <a:lstStyle/>
          <a:p>
            <a:pPr algn="ctr"/>
            <a:r>
              <a:rPr lang="en-GB" sz="1500" dirty="0"/>
              <a:t>Begin the assignment 06.02.2024</a:t>
            </a:r>
          </a:p>
          <a:p>
            <a:pPr algn="ctr"/>
            <a:r>
              <a:rPr lang="en-GB" sz="1500" dirty="0"/>
              <a:t>Complete the assignment 22.05.2024</a:t>
            </a:r>
          </a:p>
          <a:p>
            <a:pPr algn="ctr"/>
            <a:r>
              <a:rPr lang="en-GB" sz="1500" dirty="0"/>
              <a:t>Complete the PowerPoint 29.05.2024</a:t>
            </a:r>
          </a:p>
          <a:p>
            <a:endParaRPr lang="en-GB" dirty="0"/>
          </a:p>
        </p:txBody>
      </p:sp>
      <p:pic>
        <p:nvPicPr>
          <p:cNvPr id="6" name="Picture 5">
            <a:extLst>
              <a:ext uri="{FF2B5EF4-FFF2-40B4-BE49-F238E27FC236}">
                <a16:creationId xmlns:a16="http://schemas.microsoft.com/office/drawing/2014/main" id="{A9F30649-980A-43F5-BF0C-8341FC0E0010}"/>
              </a:ext>
            </a:extLst>
          </p:cNvPr>
          <p:cNvPicPr>
            <a:picLocks noChangeAspect="1"/>
          </p:cNvPicPr>
          <p:nvPr/>
        </p:nvPicPr>
        <p:blipFill>
          <a:blip r:embed="rId4"/>
          <a:stretch>
            <a:fillRect/>
          </a:stretch>
        </p:blipFill>
        <p:spPr>
          <a:xfrm>
            <a:off x="2028732" y="2819400"/>
            <a:ext cx="5086536" cy="3528730"/>
          </a:xfrm>
          <a:prstGeom prst="rect">
            <a:avLst/>
          </a:prstGeom>
        </p:spPr>
      </p:pic>
      <p:pic>
        <p:nvPicPr>
          <p:cNvPr id="7" name="Audio 6">
            <a:extLst>
              <a:ext uri="{FF2B5EF4-FFF2-40B4-BE49-F238E27FC236}">
                <a16:creationId xmlns:a16="http://schemas.microsoft.com/office/drawing/2014/main" id="{7D35576B-07AF-42FE-A4E2-032C54CDC2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806880590"/>
      </p:ext>
    </p:extLst>
  </p:cSld>
  <p:clrMapOvr>
    <a:masterClrMapping/>
  </p:clrMapOvr>
  <mc:AlternateContent xmlns:mc="http://schemas.openxmlformats.org/markup-compatibility/2006">
    <mc:Choice xmlns:p14="http://schemas.microsoft.com/office/powerpoint/2010/main" Requires="p14">
      <p:transition spd="slow" p14:dur="2000" advTm="67394"/>
    </mc:Choice>
    <mc:Fallback>
      <p:transition spd="slow" advTm="67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48750"/>
            <a:ext cx="7315200" cy="849244"/>
          </a:xfrm>
        </p:spPr>
        <p:txBody>
          <a:bodyPr/>
          <a:lstStyle/>
          <a:p>
            <a:pPr algn="ctr"/>
            <a:r>
              <a:rPr lang="en-US" dirty="0"/>
              <a:t>Project Justification</a:t>
            </a:r>
          </a:p>
        </p:txBody>
      </p:sp>
      <p:sp>
        <p:nvSpPr>
          <p:cNvPr id="7" name="Rectangle 6">
            <a:extLst>
              <a:ext uri="{FF2B5EF4-FFF2-40B4-BE49-F238E27FC236}">
                <a16:creationId xmlns:a16="http://schemas.microsoft.com/office/drawing/2014/main" id="{25028401-9E01-427E-8FA6-9AD5595511EB}"/>
              </a:ext>
            </a:extLst>
          </p:cNvPr>
          <p:cNvSpPr/>
          <p:nvPr/>
        </p:nvSpPr>
        <p:spPr>
          <a:xfrm>
            <a:off x="304800" y="1265396"/>
            <a:ext cx="8229600" cy="5139869"/>
          </a:xfrm>
          <a:prstGeom prst="rect">
            <a:avLst/>
          </a:prstGeom>
        </p:spPr>
        <p:txBody>
          <a:bodyPr wrap="square">
            <a:spAutoFit/>
          </a:bodyPr>
          <a:lstStyle/>
          <a:p>
            <a:pPr marL="285750" lvl="0" indent="-285750">
              <a:buFont typeface="Arial" panose="020B0604020202020204" pitchFamily="34" charset="0"/>
              <a:buChar char="•"/>
              <a:defRPr/>
            </a:pPr>
            <a:r>
              <a:rPr lang="en-GB" sz="1400" dirty="0">
                <a:solidFill>
                  <a:prstClr val="black"/>
                </a:solidFill>
              </a:rPr>
              <a:t>B train rate continues to decline- unit rate prediction indicates 0.45 m3/week</a:t>
            </a:r>
          </a:p>
          <a:p>
            <a:pPr marL="285750" lvl="0" indent="-285750">
              <a:buFont typeface="Arial" panose="020B0604020202020204" pitchFamily="34" charset="0"/>
              <a:buChar char="•"/>
              <a:defRPr/>
            </a:pPr>
            <a:endParaRPr lang="en-GB" sz="1600" i="1"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highlight>
                <a:srgbClr val="FFFF00"/>
              </a:highlight>
            </a:endParaRPr>
          </a:p>
          <a:p>
            <a:pPr marL="285750" lvl="0" indent="-285750">
              <a:buFont typeface="Arial" panose="020B0604020202020204" pitchFamily="34" charset="0"/>
              <a:buChar char="•"/>
              <a:defRPr/>
            </a:pPr>
            <a:endParaRPr lang="en-GB" sz="1600" dirty="0">
              <a:solidFill>
                <a:prstClr val="black"/>
              </a:solidFill>
              <a:highlight>
                <a:srgbClr val="FFFF00"/>
              </a:highlight>
            </a:endParaRPr>
          </a:p>
          <a:p>
            <a:pPr lvl="0">
              <a:defRPr/>
            </a:pPr>
            <a:endParaRPr lang="en-GB" sz="1600" dirty="0">
              <a:solidFill>
                <a:prstClr val="black"/>
              </a:solidFill>
              <a:highlight>
                <a:srgbClr val="FFFF00"/>
              </a:highlight>
            </a:endParaRPr>
          </a:p>
          <a:p>
            <a:pPr marL="285750" lvl="0" indent="-285750">
              <a:buFont typeface="Arial" panose="020B0604020202020204" pitchFamily="34" charset="0"/>
              <a:buChar char="•"/>
              <a:defRPr/>
            </a:pPr>
            <a:r>
              <a:rPr lang="en-GB" sz="1400" dirty="0">
                <a:solidFill>
                  <a:prstClr val="black"/>
                </a:solidFill>
              </a:rPr>
              <a:t>Impact to crude purchasing strategy (reduced WTI) from Feb-23 (orange line).</a:t>
            </a:r>
          </a:p>
          <a:p>
            <a:pPr marL="285750" lvl="0" indent="-285750">
              <a:buFont typeface="Arial" panose="020B0604020202020204" pitchFamily="34" charset="0"/>
              <a:buChar char="•"/>
              <a:defRPr/>
            </a:pPr>
            <a:r>
              <a:rPr lang="en-GB" sz="1400" dirty="0">
                <a:solidFill>
                  <a:prstClr val="black"/>
                </a:solidFill>
              </a:rPr>
              <a:t>At present exchanger cleaning is required by Jul-23 to satisfy Platformer min feed on A train with supplemental sweet feed (red line). </a:t>
            </a:r>
            <a:endParaRPr lang="en-GB" sz="1600" b="1" dirty="0">
              <a:solidFill>
                <a:prstClr val="black"/>
              </a:solidFill>
            </a:endParaRPr>
          </a:p>
          <a:p>
            <a:pPr marL="285750" lvl="0" indent="-285750">
              <a:buFont typeface="Arial" panose="020B0604020202020204" pitchFamily="34" charset="0"/>
              <a:buChar char="•"/>
              <a:defRPr/>
            </a:pPr>
            <a:endParaRPr lang="en-GB" sz="1600" b="1" dirty="0">
              <a:solidFill>
                <a:prstClr val="black"/>
              </a:solidFill>
            </a:endParaRPr>
          </a:p>
          <a:p>
            <a:pPr lvl="0">
              <a:defRPr/>
            </a:pPr>
            <a:endParaRPr lang="en-GB" sz="1600" b="1" dirty="0">
              <a:solidFill>
                <a:prstClr val="black"/>
              </a:solidFill>
            </a:endParaRPr>
          </a:p>
        </p:txBody>
      </p:sp>
      <p:sp>
        <p:nvSpPr>
          <p:cNvPr id="4" name="TextBox 6">
            <a:extLst>
              <a:ext uri="{FF2B5EF4-FFF2-40B4-BE49-F238E27FC236}">
                <a16:creationId xmlns:a16="http://schemas.microsoft.com/office/drawing/2014/main" id="{3128B2D7-F524-4136-9912-8F72F6D7D8C9}"/>
              </a:ext>
            </a:extLst>
          </p:cNvPr>
          <p:cNvSpPr txBox="1">
            <a:spLocks noChangeArrowheads="1"/>
          </p:cNvSpPr>
          <p:nvPr/>
        </p:nvSpPr>
        <p:spPr bwMode="auto">
          <a:xfrm>
            <a:off x="224154" y="6019800"/>
            <a:ext cx="8390892" cy="338554"/>
          </a:xfrm>
          <a:prstGeom prst="rect">
            <a:avLst/>
          </a:prstGeom>
          <a:solidFill>
            <a:srgbClr val="99FF99">
              <a:alpha val="70000"/>
            </a:srgbClr>
          </a:solidFill>
          <a:ln w="25400">
            <a:solidFill>
              <a:schemeClr val="tx1"/>
            </a:solidFill>
            <a:miter lim="800000"/>
            <a:headEnd type="none" w="sm" len="sm"/>
            <a:tailEnd type="none" w="sm" len="sm"/>
          </a:ln>
        </p:spPr>
        <p:txBody>
          <a:bodyPr wrap="square">
            <a:spAutoFit/>
          </a:bodyPr>
          <a:lstStyle/>
          <a:p>
            <a:pPr algn="ctr" fontAlgn="base"/>
            <a:r>
              <a:rPr lang="en-US" sz="1600" b="1" dirty="0">
                <a:solidFill>
                  <a:srgbClr val="000000"/>
                </a:solidFill>
              </a:rPr>
              <a:t>Projected cleaning required in 2023 </a:t>
            </a:r>
          </a:p>
        </p:txBody>
      </p:sp>
      <p:pic>
        <p:nvPicPr>
          <p:cNvPr id="2051" name="Chart 1">
            <a:extLst>
              <a:ext uri="{FF2B5EF4-FFF2-40B4-BE49-F238E27FC236}">
                <a16:creationId xmlns:a16="http://schemas.microsoft.com/office/drawing/2014/main" id="{C31A4D46-2FED-4DB3-889C-E47605E2856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1181100" y="1600200"/>
            <a:ext cx="6781800" cy="3533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Audio 5">
            <a:extLst>
              <a:ext uri="{FF2B5EF4-FFF2-40B4-BE49-F238E27FC236}">
                <a16:creationId xmlns:a16="http://schemas.microsoft.com/office/drawing/2014/main" id="{6B7292B8-E17B-6BF6-C95B-2CCAB9D55A0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852051330"/>
      </p:ext>
    </p:extLst>
  </p:cSld>
  <p:clrMapOvr>
    <a:masterClrMapping/>
  </p:clrMapOvr>
  <mc:AlternateContent xmlns:mc="http://schemas.openxmlformats.org/markup-compatibility/2006">
    <mc:Choice xmlns:p14="http://schemas.microsoft.com/office/powerpoint/2010/main" Requires="p14">
      <p:transition spd="slow" p14:dur="2000" advTm="92251"/>
    </mc:Choice>
    <mc:Fallback>
      <p:transition spd="slow" advTm="92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Cleaning Options</a:t>
            </a:r>
          </a:p>
        </p:txBody>
      </p:sp>
      <p:sp>
        <p:nvSpPr>
          <p:cNvPr id="7" name="Rectangle 6">
            <a:extLst>
              <a:ext uri="{FF2B5EF4-FFF2-40B4-BE49-F238E27FC236}">
                <a16:creationId xmlns:a16="http://schemas.microsoft.com/office/drawing/2014/main" id="{25028401-9E01-427E-8FA6-9AD5595511EB}"/>
              </a:ext>
            </a:extLst>
          </p:cNvPr>
          <p:cNvSpPr/>
          <p:nvPr/>
        </p:nvSpPr>
        <p:spPr>
          <a:xfrm>
            <a:off x="304800" y="1265396"/>
            <a:ext cx="8229600" cy="6986528"/>
          </a:xfrm>
          <a:prstGeom prst="rect">
            <a:avLst/>
          </a:prstGeom>
        </p:spPr>
        <p:txBody>
          <a:bodyPr wrap="square">
            <a:spAutoFit/>
          </a:bodyPr>
          <a:lstStyle/>
          <a:p>
            <a:pPr marL="285750" lvl="0" indent="-285750">
              <a:buFont typeface="Arial" panose="020B0604020202020204" pitchFamily="34" charset="0"/>
              <a:buChar char="•"/>
              <a:defRPr/>
            </a:pPr>
            <a:r>
              <a:rPr lang="en-GB" sz="1600" dirty="0">
                <a:solidFill>
                  <a:prstClr val="black"/>
                </a:solidFill>
              </a:rPr>
              <a:t>2021 RTI Chemical clean on A train returned ~1.5 </a:t>
            </a:r>
            <a:r>
              <a:rPr lang="en-GB" sz="1600" dirty="0" err="1">
                <a:solidFill>
                  <a:prstClr val="black"/>
                </a:solidFill>
              </a:rPr>
              <a:t>Gcal</a:t>
            </a:r>
            <a:r>
              <a:rPr lang="en-GB" sz="1600" dirty="0">
                <a:solidFill>
                  <a:prstClr val="black"/>
                </a:solidFill>
              </a:rPr>
              <a:t>/hr however reactor </a:t>
            </a:r>
            <a:r>
              <a:rPr lang="en-GB" sz="1600" dirty="0" err="1">
                <a:solidFill>
                  <a:prstClr val="black"/>
                </a:solidFill>
              </a:rPr>
              <a:t>dP</a:t>
            </a:r>
            <a:r>
              <a:rPr lang="en-GB" sz="1600" dirty="0">
                <a:solidFill>
                  <a:prstClr val="black"/>
                </a:solidFill>
              </a:rPr>
              <a:t> incurred and crust buster applied </a:t>
            </a:r>
          </a:p>
          <a:p>
            <a:pPr marL="285750" lvl="0" indent="-285750">
              <a:buFont typeface="Arial" panose="020B0604020202020204" pitchFamily="34" charset="0"/>
              <a:buChar char="•"/>
              <a:defRPr/>
            </a:pPr>
            <a:r>
              <a:rPr lang="en-GB" sz="1600" dirty="0">
                <a:solidFill>
                  <a:prstClr val="black"/>
                </a:solidFill>
              </a:rPr>
              <a:t>A train mechanical clean not feasible due to required sweet feed inventory </a:t>
            </a: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r>
              <a:rPr lang="en-GB" sz="1600" dirty="0">
                <a:solidFill>
                  <a:prstClr val="black"/>
                </a:solidFill>
              </a:rPr>
              <a:t>B Train Chemical Clean</a:t>
            </a:r>
          </a:p>
          <a:p>
            <a:pPr marL="285750" lvl="0" indent="-285750">
              <a:buFont typeface="Arial" panose="020B0604020202020204" pitchFamily="34" charset="0"/>
              <a:buChar char="•"/>
              <a:defRPr/>
            </a:pPr>
            <a:r>
              <a:rPr lang="en-GB" sz="1600" dirty="0">
                <a:solidFill>
                  <a:prstClr val="black"/>
                </a:solidFill>
              </a:rPr>
              <a:t>Forecast duration 4.5 days, payback 1.1months regain 10 m3/hr in lost duty.</a:t>
            </a:r>
          </a:p>
          <a:p>
            <a:pPr marL="285750" lvl="0" indent="-285750">
              <a:buFont typeface="Arial" panose="020B0604020202020204" pitchFamily="34" charset="0"/>
              <a:buChar char="•"/>
              <a:defRPr/>
            </a:pPr>
            <a:r>
              <a:rPr lang="en-GB" sz="1600" dirty="0">
                <a:solidFill>
                  <a:prstClr val="black"/>
                </a:solidFill>
              </a:rPr>
              <a:t>Potential for reactor </a:t>
            </a:r>
            <a:r>
              <a:rPr lang="en-GB" sz="1600" dirty="0" err="1">
                <a:solidFill>
                  <a:prstClr val="black"/>
                </a:solidFill>
              </a:rPr>
              <a:t>dP</a:t>
            </a:r>
            <a:r>
              <a:rPr lang="en-GB" sz="1600" dirty="0">
                <a:solidFill>
                  <a:prstClr val="black"/>
                </a:solidFill>
              </a:rPr>
              <a:t> (differential pressure) build and crust buster application required</a:t>
            </a:r>
          </a:p>
          <a:p>
            <a:pPr marL="285750" lvl="0" indent="-285750">
              <a:buFont typeface="Arial" panose="020B0604020202020204" pitchFamily="34" charset="0"/>
              <a:buChar char="•"/>
              <a:defRPr/>
            </a:pPr>
            <a:endParaRPr lang="en-GB" sz="1600" dirty="0">
              <a:solidFill>
                <a:prstClr val="black"/>
              </a:solidFill>
            </a:endParaRPr>
          </a:p>
          <a:p>
            <a:pPr marL="285750" indent="-285750">
              <a:buFont typeface="Arial" panose="020B0604020202020204" pitchFamily="34" charset="0"/>
              <a:buChar char="•"/>
              <a:defRPr/>
            </a:pPr>
            <a:r>
              <a:rPr lang="en-GB" sz="1600" dirty="0">
                <a:solidFill>
                  <a:prstClr val="black"/>
                </a:solidFill>
              </a:rPr>
              <a:t>B Train Mechanical Clean</a:t>
            </a:r>
          </a:p>
          <a:p>
            <a:pPr marL="285750" lvl="0" indent="-285750">
              <a:buFont typeface="Arial" panose="020B0604020202020204" pitchFamily="34" charset="0"/>
              <a:buChar char="•"/>
              <a:defRPr/>
            </a:pPr>
            <a:r>
              <a:rPr lang="en-GB" sz="1600" dirty="0">
                <a:solidFill>
                  <a:prstClr val="black"/>
                </a:solidFill>
              </a:rPr>
              <a:t>Mechanical clean expected return ~6.0 </a:t>
            </a:r>
            <a:r>
              <a:rPr lang="en-GB" sz="1600" dirty="0" err="1">
                <a:solidFill>
                  <a:prstClr val="black"/>
                </a:solidFill>
              </a:rPr>
              <a:t>Gcal</a:t>
            </a:r>
            <a:r>
              <a:rPr lang="en-GB" sz="1600" dirty="0">
                <a:solidFill>
                  <a:prstClr val="black"/>
                </a:solidFill>
              </a:rPr>
              <a:t>/hr regain 25 m3/hr in lost duty.</a:t>
            </a:r>
          </a:p>
          <a:p>
            <a:pPr marL="742950" lvl="1" indent="-285750">
              <a:buFont typeface="Arial" panose="020B0604020202020204" pitchFamily="34" charset="0"/>
              <a:buChar char="•"/>
              <a:defRPr/>
            </a:pPr>
            <a:r>
              <a:rPr lang="en-GB" sz="1600" dirty="0">
                <a:solidFill>
                  <a:prstClr val="black"/>
                </a:solidFill>
              </a:rPr>
              <a:t>Duration for B train exchangers 10 days (including STAT inspection requirement- no adverse history indicated) </a:t>
            </a:r>
          </a:p>
          <a:p>
            <a:pPr marL="742950" lvl="1" indent="-285750">
              <a:buFont typeface="Arial" panose="020B0604020202020204" pitchFamily="34" charset="0"/>
              <a:buChar char="•"/>
              <a:defRPr/>
            </a:pPr>
            <a:r>
              <a:rPr lang="en-GB" sz="1600" dirty="0">
                <a:solidFill>
                  <a:prstClr val="black"/>
                </a:solidFill>
              </a:rPr>
              <a:t>11FTE from maintenance with 1.7 month payback </a:t>
            </a: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dirty="0">
              <a:solidFill>
                <a:prstClr val="black"/>
              </a:solidFill>
            </a:endParaRPr>
          </a:p>
          <a:p>
            <a:pPr marL="285750" lvl="0" indent="-285750">
              <a:buFont typeface="Arial" panose="020B0604020202020204" pitchFamily="34" charset="0"/>
              <a:buChar char="•"/>
              <a:defRPr/>
            </a:pPr>
            <a:endParaRPr lang="en-GB" sz="1600" b="1" dirty="0">
              <a:solidFill>
                <a:prstClr val="black"/>
              </a:solidFill>
            </a:endParaRPr>
          </a:p>
          <a:p>
            <a:pPr marL="285750" lvl="0" indent="-285750">
              <a:buFont typeface="Arial" panose="020B0604020202020204" pitchFamily="34" charset="0"/>
              <a:buChar char="•"/>
              <a:defRPr/>
            </a:pPr>
            <a:endParaRPr lang="en-GB" sz="1600" b="1" dirty="0">
              <a:solidFill>
                <a:prstClr val="black"/>
              </a:solidFill>
            </a:endParaRPr>
          </a:p>
          <a:p>
            <a:pPr lvl="0">
              <a:defRPr/>
            </a:pPr>
            <a:endParaRPr lang="en-GB" sz="1600" b="1" dirty="0">
              <a:solidFill>
                <a:prstClr val="black"/>
              </a:solidFill>
            </a:endParaRPr>
          </a:p>
        </p:txBody>
      </p:sp>
      <p:pic>
        <p:nvPicPr>
          <p:cNvPr id="5" name="Audio 4">
            <a:extLst>
              <a:ext uri="{FF2B5EF4-FFF2-40B4-BE49-F238E27FC236}">
                <a16:creationId xmlns:a16="http://schemas.microsoft.com/office/drawing/2014/main" id="{0AE64A29-E625-42C3-DEEE-416F79F7DF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4134623325"/>
      </p:ext>
    </p:extLst>
  </p:cSld>
  <p:clrMapOvr>
    <a:masterClrMapping/>
  </p:clrMapOvr>
  <mc:AlternateContent xmlns:mc="http://schemas.openxmlformats.org/markup-compatibility/2006">
    <mc:Choice xmlns:p14="http://schemas.microsoft.com/office/powerpoint/2010/main" Requires="p14">
      <p:transition spd="slow" p14:dur="2000" advTm="99925"/>
    </mc:Choice>
    <mc:Fallback>
      <p:transition spd="slow" advTm="99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CABF-93A5-4048-A800-F3FCE93C0DD5}"/>
              </a:ext>
            </a:extLst>
          </p:cNvPr>
          <p:cNvSpPr>
            <a:spLocks noGrp="1"/>
          </p:cNvSpPr>
          <p:nvPr>
            <p:ph type="title"/>
          </p:nvPr>
        </p:nvSpPr>
        <p:spPr>
          <a:xfrm>
            <a:off x="914400" y="228600"/>
            <a:ext cx="7315200" cy="849244"/>
          </a:xfrm>
        </p:spPr>
        <p:txBody>
          <a:bodyPr/>
          <a:lstStyle/>
          <a:p>
            <a:pPr algn="ctr"/>
            <a:r>
              <a:rPr lang="en-GB" dirty="0"/>
              <a:t>Cost &amp; Payback Time </a:t>
            </a:r>
          </a:p>
        </p:txBody>
      </p:sp>
      <p:sp>
        <p:nvSpPr>
          <p:cNvPr id="3" name="Content Placeholder 2">
            <a:extLst>
              <a:ext uri="{FF2B5EF4-FFF2-40B4-BE49-F238E27FC236}">
                <a16:creationId xmlns:a16="http://schemas.microsoft.com/office/drawing/2014/main" id="{07C92E8A-3841-46E0-9E6B-5C3941CDA437}"/>
              </a:ext>
            </a:extLst>
          </p:cNvPr>
          <p:cNvSpPr>
            <a:spLocks noGrp="1"/>
          </p:cNvSpPr>
          <p:nvPr>
            <p:ph sz="half" idx="1"/>
          </p:nvPr>
        </p:nvSpPr>
        <p:spPr>
          <a:xfrm>
            <a:off x="457200" y="1600201"/>
            <a:ext cx="8153400" cy="1219199"/>
          </a:xfrm>
        </p:spPr>
        <p:txBody>
          <a:bodyPr>
            <a:normAutofit fontScale="85000" lnSpcReduction="20000"/>
          </a:bodyPr>
          <a:lstStyle/>
          <a:p>
            <a:r>
              <a:rPr lang="en-GB" dirty="0">
                <a:latin typeface="Calibri" panose="020F0502020204030204" pitchFamily="34" charset="0"/>
                <a:ea typeface="Calibri" panose="020F0502020204030204" pitchFamily="34" charset="0"/>
                <a:cs typeface="Calibri" panose="020F0502020204030204" pitchFamily="34" charset="0"/>
              </a:rPr>
              <a:t>During the planning stage of the clean a cost analysis was carried out, for this cost analysis to be accurate the expected feed rate post exchanger clean would need to be known. Once this was known an accurate pay back time could also be worked out.</a:t>
            </a:r>
            <a:endParaRPr lang="en-GB" dirty="0"/>
          </a:p>
          <a:p>
            <a:endParaRPr lang="en-GB" dirty="0"/>
          </a:p>
        </p:txBody>
      </p:sp>
      <p:graphicFrame>
        <p:nvGraphicFramePr>
          <p:cNvPr id="6" name="Table 5">
            <a:extLst>
              <a:ext uri="{FF2B5EF4-FFF2-40B4-BE49-F238E27FC236}">
                <a16:creationId xmlns:a16="http://schemas.microsoft.com/office/drawing/2014/main" id="{6E0F26FF-A8D8-4CC6-94A6-286AF2216433}"/>
              </a:ext>
            </a:extLst>
          </p:cNvPr>
          <p:cNvGraphicFramePr>
            <a:graphicFrameLocks noGrp="1"/>
          </p:cNvGraphicFramePr>
          <p:nvPr>
            <p:extLst>
              <p:ext uri="{D42A27DB-BD31-4B8C-83A1-F6EECF244321}">
                <p14:modId xmlns:p14="http://schemas.microsoft.com/office/powerpoint/2010/main" val="2971169699"/>
              </p:ext>
            </p:extLst>
          </p:nvPr>
        </p:nvGraphicFramePr>
        <p:xfrm>
          <a:off x="76200" y="3870398"/>
          <a:ext cx="4495800" cy="1815265"/>
        </p:xfrm>
        <a:graphic>
          <a:graphicData uri="http://schemas.openxmlformats.org/drawingml/2006/table">
            <a:tbl>
              <a:tblPr firstRow="1" firstCol="1" bandRow="1">
                <a:tableStyleId>{5C22544A-7EE6-4342-B048-85BDC9FD1C3A}</a:tableStyleId>
              </a:tblPr>
              <a:tblGrid>
                <a:gridCol w="3239817">
                  <a:extLst>
                    <a:ext uri="{9D8B030D-6E8A-4147-A177-3AD203B41FA5}">
                      <a16:colId xmlns:a16="http://schemas.microsoft.com/office/drawing/2014/main" val="1487486206"/>
                    </a:ext>
                  </a:extLst>
                </a:gridCol>
                <a:gridCol w="619147">
                  <a:extLst>
                    <a:ext uri="{9D8B030D-6E8A-4147-A177-3AD203B41FA5}">
                      <a16:colId xmlns:a16="http://schemas.microsoft.com/office/drawing/2014/main" val="87270428"/>
                    </a:ext>
                  </a:extLst>
                </a:gridCol>
                <a:gridCol w="636836">
                  <a:extLst>
                    <a:ext uri="{9D8B030D-6E8A-4147-A177-3AD203B41FA5}">
                      <a16:colId xmlns:a16="http://schemas.microsoft.com/office/drawing/2014/main" val="1119781761"/>
                    </a:ext>
                  </a:extLst>
                </a:gridCol>
              </a:tblGrid>
              <a:tr h="244402">
                <a:tc>
                  <a:txBody>
                    <a:bodyPr/>
                    <a:lstStyle/>
                    <a:p>
                      <a:pPr>
                        <a:lnSpc>
                          <a:spcPct val="150000"/>
                        </a:lnSpc>
                        <a:spcAft>
                          <a:spcPts val="800"/>
                        </a:spcAft>
                      </a:pPr>
                      <a:r>
                        <a:rPr lang="en-GB" sz="1100">
                          <a:solidFill>
                            <a:schemeClr val="tx1"/>
                          </a:solidFill>
                          <a:effectLst/>
                        </a:rPr>
                        <a:t>Mechanical Cleaning 4-E-1 </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dirty="0">
                          <a:solidFill>
                            <a:schemeClr val="tx1"/>
                          </a:solidFill>
                          <a:effectLst/>
                        </a:rPr>
                        <a:t> </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B Train</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94501653"/>
                  </a:ext>
                </a:extLst>
              </a:tr>
              <a:tr h="205531">
                <a:tc>
                  <a:txBody>
                    <a:bodyPr/>
                    <a:lstStyle/>
                    <a:p>
                      <a:pPr>
                        <a:lnSpc>
                          <a:spcPct val="150000"/>
                        </a:lnSpc>
                        <a:spcAft>
                          <a:spcPts val="800"/>
                        </a:spcAft>
                      </a:pPr>
                      <a:r>
                        <a:rPr lang="en-GB" sz="1100">
                          <a:solidFill>
                            <a:schemeClr val="tx1"/>
                          </a:solidFill>
                          <a:effectLst/>
                        </a:rPr>
                        <a:t>LPO</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1800</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$k</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17618525"/>
                  </a:ext>
                </a:extLst>
              </a:tr>
              <a:tr h="205531">
                <a:tc>
                  <a:txBody>
                    <a:bodyPr/>
                    <a:lstStyle/>
                    <a:p>
                      <a:pPr>
                        <a:lnSpc>
                          <a:spcPct val="150000"/>
                        </a:lnSpc>
                        <a:spcAft>
                          <a:spcPts val="800"/>
                        </a:spcAft>
                      </a:pPr>
                      <a:r>
                        <a:rPr lang="en-GB" sz="1100">
                          <a:solidFill>
                            <a:schemeClr val="tx1"/>
                          </a:solidFill>
                          <a:effectLst/>
                        </a:rPr>
                        <a:t>Cost of exchanger cleans</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180</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$k</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15941541"/>
                  </a:ext>
                </a:extLst>
              </a:tr>
              <a:tr h="205531">
                <a:tc>
                  <a:txBody>
                    <a:bodyPr/>
                    <a:lstStyle/>
                    <a:p>
                      <a:pPr>
                        <a:lnSpc>
                          <a:spcPct val="150000"/>
                        </a:lnSpc>
                        <a:spcAft>
                          <a:spcPts val="800"/>
                        </a:spcAft>
                      </a:pPr>
                      <a:r>
                        <a:rPr lang="en-GB" sz="1100">
                          <a:solidFill>
                            <a:schemeClr val="tx1"/>
                          </a:solidFill>
                          <a:effectLst/>
                        </a:rPr>
                        <a:t>Margin of increased HNP production</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10</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$/bbl</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81460688"/>
                  </a:ext>
                </a:extLst>
              </a:tr>
              <a:tr h="205531">
                <a:tc>
                  <a:txBody>
                    <a:bodyPr/>
                    <a:lstStyle/>
                    <a:p>
                      <a:pPr>
                        <a:lnSpc>
                          <a:spcPct val="150000"/>
                        </a:lnSpc>
                        <a:spcAft>
                          <a:spcPts val="800"/>
                        </a:spcAft>
                      </a:pPr>
                      <a:r>
                        <a:rPr lang="en-GB" sz="1100">
                          <a:solidFill>
                            <a:schemeClr val="tx1"/>
                          </a:solidFill>
                          <a:effectLst/>
                        </a:rPr>
                        <a:t>Rate increase</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157.3</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bbl/hr</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5048126"/>
                  </a:ext>
                </a:extLst>
              </a:tr>
              <a:tr h="205531">
                <a:tc>
                  <a:txBody>
                    <a:bodyPr/>
                    <a:lstStyle/>
                    <a:p>
                      <a:pPr>
                        <a:lnSpc>
                          <a:spcPct val="150000"/>
                        </a:lnSpc>
                        <a:spcAft>
                          <a:spcPts val="800"/>
                        </a:spcAft>
                      </a:pPr>
                      <a:r>
                        <a:rPr lang="en-GB" sz="1100" dirty="0">
                          <a:solidFill>
                            <a:schemeClr val="tx1"/>
                          </a:solidFill>
                          <a:effectLst/>
                        </a:rPr>
                        <a:t>Value of rate increase</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37.7</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$k/day</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7307022"/>
                  </a:ext>
                </a:extLst>
              </a:tr>
              <a:tr h="205531">
                <a:tc>
                  <a:txBody>
                    <a:bodyPr/>
                    <a:lstStyle/>
                    <a:p>
                      <a:pPr>
                        <a:lnSpc>
                          <a:spcPct val="150000"/>
                        </a:lnSpc>
                        <a:spcAft>
                          <a:spcPts val="800"/>
                        </a:spcAft>
                      </a:pPr>
                      <a:r>
                        <a:rPr lang="en-GB" sz="1100">
                          <a:solidFill>
                            <a:schemeClr val="tx1"/>
                          </a:solidFill>
                          <a:effectLst/>
                        </a:rPr>
                        <a:t>Payback time</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52.5</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days</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799011"/>
                  </a:ext>
                </a:extLst>
              </a:tr>
              <a:tr h="205531">
                <a:tc>
                  <a:txBody>
                    <a:bodyPr/>
                    <a:lstStyle/>
                    <a:p>
                      <a:pPr>
                        <a:lnSpc>
                          <a:spcPct val="150000"/>
                        </a:lnSpc>
                        <a:spcAft>
                          <a:spcPts val="800"/>
                        </a:spcAft>
                      </a:pPr>
                      <a:r>
                        <a:rPr lang="en-GB" sz="1100">
                          <a:solidFill>
                            <a:schemeClr val="tx1"/>
                          </a:solidFill>
                          <a:effectLst/>
                        </a:rPr>
                        <a:t> </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a:solidFill>
                            <a:schemeClr val="tx1"/>
                          </a:solidFill>
                          <a:effectLst/>
                        </a:rPr>
                        <a:t>1.7</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100" dirty="0">
                          <a:solidFill>
                            <a:schemeClr val="tx1"/>
                          </a:solidFill>
                          <a:effectLst/>
                        </a:rPr>
                        <a:t>months</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37144712"/>
                  </a:ext>
                </a:extLst>
              </a:tr>
            </a:tbl>
          </a:graphicData>
        </a:graphic>
      </p:graphicFrame>
      <p:graphicFrame>
        <p:nvGraphicFramePr>
          <p:cNvPr id="7" name="Table 6">
            <a:extLst>
              <a:ext uri="{FF2B5EF4-FFF2-40B4-BE49-F238E27FC236}">
                <a16:creationId xmlns:a16="http://schemas.microsoft.com/office/drawing/2014/main" id="{65DC8359-8712-4ED0-94B2-2850077560C5}"/>
              </a:ext>
            </a:extLst>
          </p:cNvPr>
          <p:cNvGraphicFramePr>
            <a:graphicFrameLocks noGrp="1"/>
          </p:cNvGraphicFramePr>
          <p:nvPr>
            <p:extLst>
              <p:ext uri="{D42A27DB-BD31-4B8C-83A1-F6EECF244321}">
                <p14:modId xmlns:p14="http://schemas.microsoft.com/office/powerpoint/2010/main" val="1912626838"/>
              </p:ext>
            </p:extLst>
          </p:nvPr>
        </p:nvGraphicFramePr>
        <p:xfrm>
          <a:off x="4724400" y="3870399"/>
          <a:ext cx="4191000" cy="1815261"/>
        </p:xfrm>
        <a:graphic>
          <a:graphicData uri="http://schemas.openxmlformats.org/drawingml/2006/table">
            <a:tbl>
              <a:tblPr firstRow="1" firstCol="1" bandRow="1">
                <a:tableStyleId>{5C22544A-7EE6-4342-B048-85BDC9FD1C3A}</a:tableStyleId>
              </a:tblPr>
              <a:tblGrid>
                <a:gridCol w="2415153">
                  <a:extLst>
                    <a:ext uri="{9D8B030D-6E8A-4147-A177-3AD203B41FA5}">
                      <a16:colId xmlns:a16="http://schemas.microsoft.com/office/drawing/2014/main" val="2997915278"/>
                    </a:ext>
                  </a:extLst>
                </a:gridCol>
                <a:gridCol w="497238">
                  <a:extLst>
                    <a:ext uri="{9D8B030D-6E8A-4147-A177-3AD203B41FA5}">
                      <a16:colId xmlns:a16="http://schemas.microsoft.com/office/drawing/2014/main" val="3069692744"/>
                    </a:ext>
                  </a:extLst>
                </a:gridCol>
                <a:gridCol w="1278609">
                  <a:extLst>
                    <a:ext uri="{9D8B030D-6E8A-4147-A177-3AD203B41FA5}">
                      <a16:colId xmlns:a16="http://schemas.microsoft.com/office/drawing/2014/main" val="3923211799"/>
                    </a:ext>
                  </a:extLst>
                </a:gridCol>
              </a:tblGrid>
              <a:tr h="259323">
                <a:tc>
                  <a:txBody>
                    <a:bodyPr/>
                    <a:lstStyle/>
                    <a:p>
                      <a:pPr>
                        <a:lnSpc>
                          <a:spcPct val="150000"/>
                        </a:lnSpc>
                        <a:spcAft>
                          <a:spcPts val="800"/>
                        </a:spcAft>
                      </a:pPr>
                      <a:r>
                        <a:rPr lang="en-GB" sz="1200">
                          <a:solidFill>
                            <a:schemeClr val="tx1"/>
                          </a:solidFill>
                          <a:effectLst/>
                        </a:rPr>
                        <a:t>Mechanical Cleaning 4-E-1 </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 </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B Train</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70301081"/>
                  </a:ext>
                </a:extLst>
              </a:tr>
              <a:tr h="259323">
                <a:tc>
                  <a:txBody>
                    <a:bodyPr/>
                    <a:lstStyle/>
                    <a:p>
                      <a:pPr>
                        <a:lnSpc>
                          <a:spcPct val="150000"/>
                        </a:lnSpc>
                        <a:spcAft>
                          <a:spcPts val="800"/>
                        </a:spcAft>
                      </a:pPr>
                      <a:r>
                        <a:rPr lang="en-GB" sz="1200">
                          <a:solidFill>
                            <a:schemeClr val="tx1"/>
                          </a:solidFill>
                          <a:effectLst/>
                        </a:rPr>
                        <a:t>Rate Gain</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25.0</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m3/hr</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92013816"/>
                  </a:ext>
                </a:extLst>
              </a:tr>
              <a:tr h="259323">
                <a:tc>
                  <a:txBody>
                    <a:bodyPr/>
                    <a:lstStyle/>
                    <a:p>
                      <a:pPr>
                        <a:lnSpc>
                          <a:spcPct val="150000"/>
                        </a:lnSpc>
                        <a:spcAft>
                          <a:spcPts val="800"/>
                        </a:spcAft>
                      </a:pPr>
                      <a:r>
                        <a:rPr lang="en-GB" sz="1200">
                          <a:solidFill>
                            <a:schemeClr val="tx1"/>
                          </a:solidFill>
                          <a:effectLst/>
                        </a:rPr>
                        <a:t>Duration of Outage</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18.0</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days</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11289321"/>
                  </a:ext>
                </a:extLst>
              </a:tr>
              <a:tr h="259323">
                <a:tc>
                  <a:txBody>
                    <a:bodyPr/>
                    <a:lstStyle/>
                    <a:p>
                      <a:pPr>
                        <a:lnSpc>
                          <a:spcPct val="150000"/>
                        </a:lnSpc>
                        <a:spcAft>
                          <a:spcPts val="800"/>
                        </a:spcAft>
                      </a:pPr>
                      <a:r>
                        <a:rPr lang="en-GB" sz="1200">
                          <a:solidFill>
                            <a:schemeClr val="tx1"/>
                          </a:solidFill>
                          <a:effectLst/>
                        </a:rPr>
                        <a:t>Total Cost of event</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dirty="0">
                          <a:solidFill>
                            <a:schemeClr val="tx1"/>
                          </a:solidFill>
                          <a:effectLst/>
                        </a:rPr>
                        <a:t>1980</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$k</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06016365"/>
                  </a:ext>
                </a:extLst>
              </a:tr>
              <a:tr h="259323">
                <a:tc>
                  <a:txBody>
                    <a:bodyPr/>
                    <a:lstStyle/>
                    <a:p>
                      <a:pPr>
                        <a:lnSpc>
                          <a:spcPct val="150000"/>
                        </a:lnSpc>
                        <a:spcAft>
                          <a:spcPts val="800"/>
                        </a:spcAft>
                      </a:pPr>
                      <a:r>
                        <a:rPr lang="en-GB" sz="1200">
                          <a:solidFill>
                            <a:schemeClr val="tx1"/>
                          </a:solidFill>
                          <a:effectLst/>
                        </a:rPr>
                        <a:t>Value of Rate Increase</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37.7</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$k/day</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63826377"/>
                  </a:ext>
                </a:extLst>
              </a:tr>
              <a:tr h="259323">
                <a:tc>
                  <a:txBody>
                    <a:bodyPr/>
                    <a:lstStyle/>
                    <a:p>
                      <a:pPr>
                        <a:lnSpc>
                          <a:spcPct val="150000"/>
                        </a:lnSpc>
                        <a:spcAft>
                          <a:spcPts val="800"/>
                        </a:spcAft>
                      </a:pPr>
                      <a:r>
                        <a:rPr lang="en-GB" sz="1200">
                          <a:solidFill>
                            <a:schemeClr val="tx1"/>
                          </a:solidFill>
                          <a:effectLst/>
                        </a:rPr>
                        <a:t>Payback time</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52.5</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days</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45847208"/>
                  </a:ext>
                </a:extLst>
              </a:tr>
              <a:tr h="259323">
                <a:tc>
                  <a:txBody>
                    <a:bodyPr/>
                    <a:lstStyle/>
                    <a:p>
                      <a:pPr>
                        <a:lnSpc>
                          <a:spcPct val="150000"/>
                        </a:lnSpc>
                        <a:spcAft>
                          <a:spcPts val="800"/>
                        </a:spcAft>
                      </a:pPr>
                      <a:r>
                        <a:rPr lang="en-GB" sz="1200">
                          <a:solidFill>
                            <a:schemeClr val="tx1"/>
                          </a:solidFill>
                          <a:effectLst/>
                        </a:rPr>
                        <a:t> </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a:solidFill>
                            <a:schemeClr val="tx1"/>
                          </a:solidFill>
                          <a:effectLst/>
                        </a:rPr>
                        <a:t>1.7</a:t>
                      </a:r>
                      <a:endParaRPr lang="en-GB" sz="1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Aft>
                          <a:spcPts val="800"/>
                        </a:spcAft>
                      </a:pPr>
                      <a:r>
                        <a:rPr lang="en-GB" sz="1200" dirty="0">
                          <a:solidFill>
                            <a:schemeClr val="tx1"/>
                          </a:solidFill>
                          <a:effectLst/>
                        </a:rPr>
                        <a:t>months</a:t>
                      </a:r>
                      <a:endParaRPr lang="en-GB" sz="1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12180433"/>
                  </a:ext>
                </a:extLst>
              </a:tr>
            </a:tbl>
          </a:graphicData>
        </a:graphic>
      </p:graphicFrame>
      <p:pic>
        <p:nvPicPr>
          <p:cNvPr id="8" name="Audio 7">
            <a:extLst>
              <a:ext uri="{FF2B5EF4-FFF2-40B4-BE49-F238E27FC236}">
                <a16:creationId xmlns:a16="http://schemas.microsoft.com/office/drawing/2014/main" id="{BF217FB1-0703-1358-67DC-2387038C9D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672548875"/>
      </p:ext>
    </p:extLst>
  </p:cSld>
  <p:clrMapOvr>
    <a:masterClrMapping/>
  </p:clrMapOvr>
  <mc:AlternateContent xmlns:mc="http://schemas.openxmlformats.org/markup-compatibility/2006">
    <mc:Choice xmlns:p14="http://schemas.microsoft.com/office/powerpoint/2010/main" Requires="p14">
      <p:transition spd="slow" p14:dur="2000" advTm="63989"/>
    </mc:Choice>
    <mc:Fallback>
      <p:transition spd="slow" advTm="63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1BDAE-D14B-4683-AB19-2EF9CD851052}"/>
              </a:ext>
            </a:extLst>
          </p:cNvPr>
          <p:cNvSpPr>
            <a:spLocks noGrp="1"/>
          </p:cNvSpPr>
          <p:nvPr>
            <p:ph type="title"/>
          </p:nvPr>
        </p:nvSpPr>
        <p:spPr>
          <a:xfrm>
            <a:off x="914400" y="307215"/>
            <a:ext cx="7315200" cy="849244"/>
          </a:xfrm>
        </p:spPr>
        <p:txBody>
          <a:bodyPr/>
          <a:lstStyle/>
          <a:p>
            <a:pPr algn="ctr"/>
            <a:r>
              <a:rPr lang="en-GB" dirty="0"/>
              <a:t>Primavera Critical Path </a:t>
            </a:r>
          </a:p>
        </p:txBody>
      </p:sp>
      <p:sp>
        <p:nvSpPr>
          <p:cNvPr id="4" name="Content Placeholder 3">
            <a:extLst>
              <a:ext uri="{FF2B5EF4-FFF2-40B4-BE49-F238E27FC236}">
                <a16:creationId xmlns:a16="http://schemas.microsoft.com/office/drawing/2014/main" id="{131E89A5-E991-4B0B-B32E-834D629722DB}"/>
              </a:ext>
            </a:extLst>
          </p:cNvPr>
          <p:cNvSpPr>
            <a:spLocks noGrp="1"/>
          </p:cNvSpPr>
          <p:nvPr>
            <p:ph sz="half" idx="2"/>
          </p:nvPr>
        </p:nvSpPr>
        <p:spPr>
          <a:xfrm>
            <a:off x="723900" y="1600200"/>
            <a:ext cx="7848600" cy="1371599"/>
          </a:xfrm>
        </p:spPr>
        <p:txBody>
          <a:bodyPr>
            <a:normAutofit fontScale="92500" lnSpcReduction="20000"/>
          </a:bodyPr>
          <a:lstStyle/>
          <a:p>
            <a:r>
              <a:rPr lang="en-GB" dirty="0"/>
              <a:t>The critical path of a job is the section of the job which will take the longest.</a:t>
            </a:r>
          </a:p>
          <a:p>
            <a:r>
              <a:rPr lang="en-GB" dirty="0"/>
              <a:t>The critical path is reviewed daily to ensure no deviation from the plan to ensure the job does not extend duration </a:t>
            </a:r>
          </a:p>
        </p:txBody>
      </p:sp>
      <p:pic>
        <p:nvPicPr>
          <p:cNvPr id="5" name="Content Placeholder 4">
            <a:extLst>
              <a:ext uri="{FF2B5EF4-FFF2-40B4-BE49-F238E27FC236}">
                <a16:creationId xmlns:a16="http://schemas.microsoft.com/office/drawing/2014/main" id="{205F8763-B040-4214-A84C-007AAC9EBFBC}"/>
              </a:ext>
            </a:extLst>
          </p:cNvPr>
          <p:cNvPicPr>
            <a:picLocks noGrp="1"/>
          </p:cNvPicPr>
          <p:nvPr>
            <p:ph sz="half" idx="1"/>
          </p:nvPr>
        </p:nvPicPr>
        <p:blipFill>
          <a:blip r:embed="rId4"/>
          <a:stretch>
            <a:fillRect/>
          </a:stretch>
        </p:blipFill>
        <p:spPr>
          <a:xfrm>
            <a:off x="474786" y="3429000"/>
            <a:ext cx="4038600" cy="2797745"/>
          </a:xfrm>
          <a:prstGeom prst="rect">
            <a:avLst/>
          </a:prstGeom>
        </p:spPr>
      </p:pic>
      <p:pic>
        <p:nvPicPr>
          <p:cNvPr id="6" name="Picture 5">
            <a:extLst>
              <a:ext uri="{FF2B5EF4-FFF2-40B4-BE49-F238E27FC236}">
                <a16:creationId xmlns:a16="http://schemas.microsoft.com/office/drawing/2014/main" id="{EF71CFBF-A7DF-4CE9-A9C5-3CAB13EA847A}"/>
              </a:ext>
            </a:extLst>
          </p:cNvPr>
          <p:cNvPicPr/>
          <p:nvPr/>
        </p:nvPicPr>
        <p:blipFill>
          <a:blip r:embed="rId5"/>
          <a:stretch>
            <a:fillRect/>
          </a:stretch>
        </p:blipFill>
        <p:spPr>
          <a:xfrm>
            <a:off x="4838700" y="3417277"/>
            <a:ext cx="4038600" cy="2797745"/>
          </a:xfrm>
          <a:prstGeom prst="rect">
            <a:avLst/>
          </a:prstGeom>
        </p:spPr>
      </p:pic>
      <p:pic>
        <p:nvPicPr>
          <p:cNvPr id="8" name="Audio 7">
            <a:extLst>
              <a:ext uri="{FF2B5EF4-FFF2-40B4-BE49-F238E27FC236}">
                <a16:creationId xmlns:a16="http://schemas.microsoft.com/office/drawing/2014/main" id="{723CE6AD-F6A9-8D7A-D13D-39606A2297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438236088"/>
      </p:ext>
    </p:extLst>
  </p:cSld>
  <p:clrMapOvr>
    <a:masterClrMapping/>
  </p:clrMapOvr>
  <mc:AlternateContent xmlns:mc="http://schemas.openxmlformats.org/markup-compatibility/2006">
    <mc:Choice xmlns:p14="http://schemas.microsoft.com/office/powerpoint/2010/main" Requires="p14">
      <p:transition spd="slow" p14:dur="2000" advTm="35482"/>
    </mc:Choice>
    <mc:Fallback>
      <p:transition spd="slow" advTm="35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F9AD4-7476-4730-99B4-E5728D924D5E}"/>
              </a:ext>
            </a:extLst>
          </p:cNvPr>
          <p:cNvSpPr>
            <a:spLocks noGrp="1"/>
          </p:cNvSpPr>
          <p:nvPr>
            <p:ph type="title"/>
          </p:nvPr>
        </p:nvSpPr>
        <p:spPr/>
        <p:txBody>
          <a:bodyPr/>
          <a:lstStyle/>
          <a:p>
            <a:pPr algn="ctr"/>
            <a:r>
              <a:rPr lang="en-GB" dirty="0"/>
              <a:t>Process Issue</a:t>
            </a:r>
          </a:p>
        </p:txBody>
      </p:sp>
      <p:pic>
        <p:nvPicPr>
          <p:cNvPr id="5" name="Picture 4">
            <a:extLst>
              <a:ext uri="{FF2B5EF4-FFF2-40B4-BE49-F238E27FC236}">
                <a16:creationId xmlns:a16="http://schemas.microsoft.com/office/drawing/2014/main" id="{E92CB757-9DD1-4B1F-8BEF-2CF6647833AD}"/>
              </a:ext>
            </a:extLst>
          </p:cNvPr>
          <p:cNvPicPr/>
          <p:nvPr/>
        </p:nvPicPr>
        <p:blipFill>
          <a:blip r:embed="rId4"/>
          <a:stretch>
            <a:fillRect/>
          </a:stretch>
        </p:blipFill>
        <p:spPr>
          <a:xfrm>
            <a:off x="1668144" y="3733800"/>
            <a:ext cx="5731510" cy="2652395"/>
          </a:xfrm>
          <a:prstGeom prst="rect">
            <a:avLst/>
          </a:prstGeom>
        </p:spPr>
      </p:pic>
      <p:pic>
        <p:nvPicPr>
          <p:cNvPr id="6" name="Picture 5">
            <a:extLst>
              <a:ext uri="{FF2B5EF4-FFF2-40B4-BE49-F238E27FC236}">
                <a16:creationId xmlns:a16="http://schemas.microsoft.com/office/drawing/2014/main" id="{CAAA3073-DD29-4249-AB8B-31F21262A36A}"/>
              </a:ext>
            </a:extLst>
          </p:cNvPr>
          <p:cNvPicPr>
            <a:picLocks noChangeAspect="1"/>
          </p:cNvPicPr>
          <p:nvPr/>
        </p:nvPicPr>
        <p:blipFill>
          <a:blip r:embed="rId5"/>
          <a:stretch>
            <a:fillRect/>
          </a:stretch>
        </p:blipFill>
        <p:spPr>
          <a:xfrm>
            <a:off x="1136195" y="1512277"/>
            <a:ext cx="6871609" cy="1905000"/>
          </a:xfrm>
          <a:prstGeom prst="rect">
            <a:avLst/>
          </a:prstGeom>
        </p:spPr>
      </p:pic>
      <p:pic>
        <p:nvPicPr>
          <p:cNvPr id="7" name="Audio 6">
            <a:extLst>
              <a:ext uri="{FF2B5EF4-FFF2-40B4-BE49-F238E27FC236}">
                <a16:creationId xmlns:a16="http://schemas.microsoft.com/office/drawing/2014/main" id="{CFE556B1-DE12-32C2-D777-5011EA5B410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2367954114"/>
      </p:ext>
    </p:extLst>
  </p:cSld>
  <p:clrMapOvr>
    <a:masterClrMapping/>
  </p:clrMapOvr>
  <mc:AlternateContent xmlns:mc="http://schemas.openxmlformats.org/markup-compatibility/2006">
    <mc:Choice xmlns:p14="http://schemas.microsoft.com/office/powerpoint/2010/main" Requires="p14">
      <p:transition spd="slow" p14:dur="2000" advTm="59490"/>
    </mc:Choice>
    <mc:Fallback>
      <p:transition spd="slow" advTm="59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F0D34-054A-40E8-B156-FC90A6B48135}"/>
              </a:ext>
            </a:extLst>
          </p:cNvPr>
          <p:cNvSpPr>
            <a:spLocks noGrp="1"/>
          </p:cNvSpPr>
          <p:nvPr>
            <p:ph type="title"/>
          </p:nvPr>
        </p:nvSpPr>
        <p:spPr/>
        <p:txBody>
          <a:bodyPr/>
          <a:lstStyle/>
          <a:p>
            <a:pPr algn="ctr"/>
            <a:r>
              <a:rPr lang="en-GB" dirty="0"/>
              <a:t>Execution</a:t>
            </a:r>
          </a:p>
        </p:txBody>
      </p:sp>
      <p:sp>
        <p:nvSpPr>
          <p:cNvPr id="3" name="Content Placeholder 2">
            <a:extLst>
              <a:ext uri="{FF2B5EF4-FFF2-40B4-BE49-F238E27FC236}">
                <a16:creationId xmlns:a16="http://schemas.microsoft.com/office/drawing/2014/main" id="{DA8CDA54-0CE1-4373-A664-0FECD94536D4}"/>
              </a:ext>
            </a:extLst>
          </p:cNvPr>
          <p:cNvSpPr>
            <a:spLocks noGrp="1"/>
          </p:cNvSpPr>
          <p:nvPr>
            <p:ph sz="half" idx="1"/>
          </p:nvPr>
        </p:nvSpPr>
        <p:spPr>
          <a:xfrm>
            <a:off x="457200" y="1600201"/>
            <a:ext cx="7315200" cy="1447800"/>
          </a:xfrm>
        </p:spPr>
        <p:txBody>
          <a:bodyPr/>
          <a:lstStyle/>
          <a:p>
            <a:r>
              <a:rPr lang="en-GB" dirty="0"/>
              <a:t>Main objectives of execution</a:t>
            </a:r>
          </a:p>
          <a:p>
            <a:r>
              <a:rPr lang="en-GB" dirty="0"/>
              <a:t>On-time, on-budget, no injuries </a:t>
            </a:r>
          </a:p>
        </p:txBody>
      </p:sp>
      <p:pic>
        <p:nvPicPr>
          <p:cNvPr id="5" name="Picture 4">
            <a:extLst>
              <a:ext uri="{FF2B5EF4-FFF2-40B4-BE49-F238E27FC236}">
                <a16:creationId xmlns:a16="http://schemas.microsoft.com/office/drawing/2014/main" id="{4C9F7E14-9308-4149-96A9-DE0D750FA99C}"/>
              </a:ext>
            </a:extLst>
          </p:cNvPr>
          <p:cNvPicPr/>
          <p:nvPr/>
        </p:nvPicPr>
        <p:blipFill>
          <a:blip r:embed="rId4"/>
          <a:stretch>
            <a:fillRect/>
          </a:stretch>
        </p:blipFill>
        <p:spPr>
          <a:xfrm>
            <a:off x="1893570" y="3429000"/>
            <a:ext cx="4735830" cy="2930525"/>
          </a:xfrm>
          <a:prstGeom prst="rect">
            <a:avLst/>
          </a:prstGeom>
        </p:spPr>
      </p:pic>
      <p:pic>
        <p:nvPicPr>
          <p:cNvPr id="7" name="Audio 6">
            <a:extLst>
              <a:ext uri="{FF2B5EF4-FFF2-40B4-BE49-F238E27FC236}">
                <a16:creationId xmlns:a16="http://schemas.microsoft.com/office/drawing/2014/main" id="{E0CF3A28-C3D0-D321-AF73-95236B68C9E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515494161"/>
      </p:ext>
    </p:extLst>
  </p:cSld>
  <p:clrMapOvr>
    <a:masterClrMapping/>
  </p:clrMapOvr>
  <mc:AlternateContent xmlns:mc="http://schemas.openxmlformats.org/markup-compatibility/2006">
    <mc:Choice xmlns:p14="http://schemas.microsoft.com/office/powerpoint/2010/main" Requires="p14">
      <p:transition spd="slow" p14:dur="2000" advTm="26231"/>
    </mc:Choice>
    <mc:Fallback>
      <p:transition spd="slow" advTm="26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44DA1-A5A4-40B2-A39F-BA6E1871285B}"/>
              </a:ext>
            </a:extLst>
          </p:cNvPr>
          <p:cNvSpPr>
            <a:spLocks noGrp="1"/>
          </p:cNvSpPr>
          <p:nvPr>
            <p:ph type="title"/>
          </p:nvPr>
        </p:nvSpPr>
        <p:spPr>
          <a:xfrm>
            <a:off x="914400" y="307215"/>
            <a:ext cx="7315200" cy="849244"/>
          </a:xfrm>
        </p:spPr>
        <p:txBody>
          <a:bodyPr/>
          <a:lstStyle/>
          <a:p>
            <a:pPr algn="ctr"/>
            <a:r>
              <a:rPr lang="en-GB" dirty="0"/>
              <a:t>Fouling </a:t>
            </a:r>
          </a:p>
        </p:txBody>
      </p:sp>
      <p:sp>
        <p:nvSpPr>
          <p:cNvPr id="3" name="Content Placeholder 2">
            <a:extLst>
              <a:ext uri="{FF2B5EF4-FFF2-40B4-BE49-F238E27FC236}">
                <a16:creationId xmlns:a16="http://schemas.microsoft.com/office/drawing/2014/main" id="{D71BE71B-D8FA-4678-BFEB-18F37124AAED}"/>
              </a:ext>
            </a:extLst>
          </p:cNvPr>
          <p:cNvSpPr>
            <a:spLocks noGrp="1"/>
          </p:cNvSpPr>
          <p:nvPr>
            <p:ph sz="half" idx="1"/>
          </p:nvPr>
        </p:nvSpPr>
        <p:spPr>
          <a:xfrm>
            <a:off x="457200" y="1600201"/>
            <a:ext cx="7696200" cy="1524000"/>
          </a:xfrm>
        </p:spPr>
        <p:txBody>
          <a:bodyPr>
            <a:normAutofit lnSpcReduction="10000"/>
          </a:bodyPr>
          <a:lstStyle/>
          <a:p>
            <a:r>
              <a:rPr lang="en-GB" dirty="0"/>
              <a:t>Heavy fouling found when the bundles were extracted for the shells.</a:t>
            </a:r>
          </a:p>
          <a:p>
            <a:r>
              <a:rPr lang="en-GB" dirty="0"/>
              <a:t>As can be seen below this was the cause of the rate restriction </a:t>
            </a:r>
          </a:p>
        </p:txBody>
      </p:sp>
      <p:pic>
        <p:nvPicPr>
          <p:cNvPr id="5" name="Content Placeholder 4" descr="A picture containing outdoor&#10;&#10;Description automatically generated">
            <a:extLst>
              <a:ext uri="{FF2B5EF4-FFF2-40B4-BE49-F238E27FC236}">
                <a16:creationId xmlns:a16="http://schemas.microsoft.com/office/drawing/2014/main" id="{D75D0C6D-4762-4FC6-A204-18426EA8A997}"/>
              </a:ext>
            </a:extLst>
          </p:cNvPr>
          <p:cNvPicPr>
            <a:picLocks noGrp="1" noChangeAspect="1"/>
          </p:cNvPicPr>
          <p:nvPr>
            <p:ph sz="half" idx="2"/>
          </p:nvPr>
        </p:nvPicPr>
        <p:blipFill>
          <a:blip r:embed="rId4"/>
          <a:stretch>
            <a:fillRect/>
          </a:stretch>
        </p:blipFill>
        <p:spPr>
          <a:xfrm>
            <a:off x="4674872" y="3290551"/>
            <a:ext cx="4038600" cy="2835612"/>
          </a:xfrm>
          <a:prstGeom prst="rect">
            <a:avLst/>
          </a:prstGeom>
        </p:spPr>
      </p:pic>
      <p:pic>
        <p:nvPicPr>
          <p:cNvPr id="6" name="Picture 5">
            <a:extLst>
              <a:ext uri="{FF2B5EF4-FFF2-40B4-BE49-F238E27FC236}">
                <a16:creationId xmlns:a16="http://schemas.microsoft.com/office/drawing/2014/main" id="{9986A86C-50DD-447C-9196-5C7DB2DF0C0E}"/>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09600" y="3290550"/>
            <a:ext cx="3505200" cy="2835611"/>
          </a:xfrm>
          <a:prstGeom prst="rect">
            <a:avLst/>
          </a:prstGeom>
          <a:noFill/>
          <a:ln>
            <a:noFill/>
          </a:ln>
        </p:spPr>
      </p:pic>
      <p:pic>
        <p:nvPicPr>
          <p:cNvPr id="8" name="Audio 7">
            <a:extLst>
              <a:ext uri="{FF2B5EF4-FFF2-40B4-BE49-F238E27FC236}">
                <a16:creationId xmlns:a16="http://schemas.microsoft.com/office/drawing/2014/main" id="{9F1F1E2D-B133-490A-D550-09C3BE7DD3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599832708"/>
      </p:ext>
    </p:extLst>
  </p:cSld>
  <p:clrMapOvr>
    <a:masterClrMapping/>
  </p:clrMapOvr>
  <mc:AlternateContent xmlns:mc="http://schemas.openxmlformats.org/markup-compatibility/2006">
    <mc:Choice xmlns:p14="http://schemas.microsoft.com/office/powerpoint/2010/main" Requires="p14">
      <p:transition spd="slow" p14:dur="2000" advTm="38179"/>
    </mc:Choice>
    <mc:Fallback>
      <p:transition spd="slow" advTm="38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44DA1-A5A4-40B2-A39F-BA6E1871285B}"/>
              </a:ext>
            </a:extLst>
          </p:cNvPr>
          <p:cNvSpPr>
            <a:spLocks noGrp="1"/>
          </p:cNvSpPr>
          <p:nvPr>
            <p:ph type="title"/>
          </p:nvPr>
        </p:nvSpPr>
        <p:spPr>
          <a:xfrm>
            <a:off x="914400" y="307215"/>
            <a:ext cx="7315200" cy="849244"/>
          </a:xfrm>
        </p:spPr>
        <p:txBody>
          <a:bodyPr/>
          <a:lstStyle/>
          <a:p>
            <a:pPr algn="ctr"/>
            <a:r>
              <a:rPr lang="en-GB" dirty="0"/>
              <a:t>Conclusion</a:t>
            </a:r>
          </a:p>
        </p:txBody>
      </p:sp>
      <p:sp>
        <p:nvSpPr>
          <p:cNvPr id="3" name="Content Placeholder 2">
            <a:extLst>
              <a:ext uri="{FF2B5EF4-FFF2-40B4-BE49-F238E27FC236}">
                <a16:creationId xmlns:a16="http://schemas.microsoft.com/office/drawing/2014/main" id="{D71BE71B-D8FA-4678-BFEB-18F37124AAED}"/>
              </a:ext>
            </a:extLst>
          </p:cNvPr>
          <p:cNvSpPr>
            <a:spLocks noGrp="1"/>
          </p:cNvSpPr>
          <p:nvPr>
            <p:ph sz="half" idx="1"/>
          </p:nvPr>
        </p:nvSpPr>
        <p:spPr>
          <a:xfrm>
            <a:off x="457200" y="1676399"/>
            <a:ext cx="3810000" cy="2362201"/>
          </a:xfrm>
        </p:spPr>
        <p:txBody>
          <a:bodyPr>
            <a:normAutofit fontScale="62500" lnSpcReduction="20000"/>
          </a:bodyPr>
          <a:lstStyle/>
          <a:p>
            <a:pPr marL="0" indent="0" algn="ctr">
              <a:buNone/>
            </a:pPr>
            <a:r>
              <a:rPr lang="en-GB" sz="2900" b="1" dirty="0"/>
              <a:t>Pros</a:t>
            </a:r>
          </a:p>
          <a:p>
            <a:pPr lvl="0">
              <a:buFont typeface="Wingdings" panose="05000000000000000000" pitchFamily="2" charset="2"/>
              <a:buChar char="q"/>
            </a:pPr>
            <a:r>
              <a:rPr lang="en-GB" dirty="0"/>
              <a:t>The plan came in ahead of the planned duration, 8 days instead of 10 days</a:t>
            </a:r>
          </a:p>
          <a:p>
            <a:pPr lvl="0">
              <a:buFont typeface="Wingdings" panose="05000000000000000000" pitchFamily="2" charset="2"/>
              <a:buChar char="q"/>
            </a:pPr>
            <a:r>
              <a:rPr lang="en-GB" dirty="0"/>
              <a:t>STAT inspection of the heat exchangers found no problems. </a:t>
            </a:r>
          </a:p>
          <a:p>
            <a:pPr lvl="0">
              <a:buFont typeface="Wingdings" panose="05000000000000000000" pitchFamily="2" charset="2"/>
              <a:buChar char="q"/>
            </a:pPr>
            <a:r>
              <a:rPr lang="en-GB" dirty="0"/>
              <a:t>Jetting equipment worked well</a:t>
            </a:r>
          </a:p>
        </p:txBody>
      </p:sp>
      <p:sp>
        <p:nvSpPr>
          <p:cNvPr id="8" name="Content Placeholder 7">
            <a:extLst>
              <a:ext uri="{FF2B5EF4-FFF2-40B4-BE49-F238E27FC236}">
                <a16:creationId xmlns:a16="http://schemas.microsoft.com/office/drawing/2014/main" id="{E601665B-643E-48E0-BF34-9289BEC3D3C8}"/>
              </a:ext>
            </a:extLst>
          </p:cNvPr>
          <p:cNvSpPr>
            <a:spLocks noGrp="1"/>
          </p:cNvSpPr>
          <p:nvPr>
            <p:ph sz="half" idx="2"/>
          </p:nvPr>
        </p:nvSpPr>
        <p:spPr>
          <a:xfrm>
            <a:off x="4648200" y="1600201"/>
            <a:ext cx="4038600" cy="2438400"/>
          </a:xfrm>
        </p:spPr>
        <p:txBody>
          <a:bodyPr>
            <a:normAutofit fontScale="62500" lnSpcReduction="20000"/>
          </a:bodyPr>
          <a:lstStyle/>
          <a:p>
            <a:pPr marL="0" indent="0" algn="ctr">
              <a:buNone/>
            </a:pPr>
            <a:r>
              <a:rPr lang="en-GB" sz="2900" b="1" dirty="0"/>
              <a:t>Cons </a:t>
            </a:r>
          </a:p>
          <a:p>
            <a:pPr lvl="0">
              <a:buFont typeface="Wingdings" panose="05000000000000000000" pitchFamily="2" charset="2"/>
              <a:buChar char="q"/>
            </a:pPr>
            <a:r>
              <a:rPr lang="en-GB" dirty="0"/>
              <a:t>Unit outage required to complete the mechanical clean </a:t>
            </a:r>
          </a:p>
          <a:p>
            <a:pPr lvl="0">
              <a:buFont typeface="Wingdings" panose="05000000000000000000" pitchFamily="2" charset="2"/>
              <a:buChar char="q"/>
            </a:pPr>
            <a:r>
              <a:rPr lang="en-GB" dirty="0"/>
              <a:t>Although the plan came in 2 days early this affected inspection as they had to execute their parts earlier than the original plan.</a:t>
            </a:r>
          </a:p>
          <a:p>
            <a:pPr lvl="0">
              <a:buFont typeface="Wingdings" panose="05000000000000000000" pitchFamily="2" charset="2"/>
              <a:buChar char="q"/>
            </a:pPr>
            <a:r>
              <a:rPr lang="en-GB" dirty="0"/>
              <a:t>Resource heavy at times which led to personnel standing around which isn’t good for efficiency</a:t>
            </a:r>
          </a:p>
          <a:p>
            <a:endParaRPr lang="en-GB" dirty="0"/>
          </a:p>
        </p:txBody>
      </p:sp>
      <p:sp>
        <p:nvSpPr>
          <p:cNvPr id="9" name="Content Placeholder 2">
            <a:extLst>
              <a:ext uri="{FF2B5EF4-FFF2-40B4-BE49-F238E27FC236}">
                <a16:creationId xmlns:a16="http://schemas.microsoft.com/office/drawing/2014/main" id="{C62F30D8-5AE3-482E-9580-4ADF84DCA201}"/>
              </a:ext>
            </a:extLst>
          </p:cNvPr>
          <p:cNvSpPr txBox="1">
            <a:spLocks/>
          </p:cNvSpPr>
          <p:nvPr/>
        </p:nvSpPr>
        <p:spPr>
          <a:xfrm>
            <a:off x="2171700" y="4305301"/>
            <a:ext cx="4191000" cy="1752600"/>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ts val="300"/>
              </a:spcBef>
              <a:spcAft>
                <a:spcPts val="400"/>
              </a:spcAft>
              <a:buClr>
                <a:schemeClr val="tx2"/>
              </a:buClr>
              <a:buFont typeface="Arial" pitchFamily="34" charset="0"/>
              <a:buChar char="•"/>
              <a:defRPr sz="2400" kern="1200">
                <a:solidFill>
                  <a:schemeClr val="tx1">
                    <a:lumMod val="75000"/>
                    <a:lumOff val="25000"/>
                  </a:schemeClr>
                </a:solidFill>
                <a:latin typeface="+mn-lt"/>
                <a:ea typeface="+mn-ea"/>
                <a:cs typeface="+mn-cs"/>
              </a:defRPr>
            </a:lvl1pPr>
            <a:lvl2pPr marL="742950" indent="-285750" algn="l" defTabSz="914400" rtl="0" eaLnBrk="1" latinLnBrk="0" hangingPunct="1">
              <a:spcBef>
                <a:spcPts val="300"/>
              </a:spcBef>
              <a:spcAft>
                <a:spcPts val="400"/>
              </a:spcAft>
              <a:buClr>
                <a:schemeClr val="tx2"/>
              </a:buClr>
              <a:buFont typeface="Arial" pitchFamily="34" charset="0"/>
              <a:buChar char="–"/>
              <a:defRPr sz="2000" kern="1200">
                <a:solidFill>
                  <a:schemeClr val="tx1">
                    <a:lumMod val="75000"/>
                    <a:lumOff val="25000"/>
                  </a:schemeClr>
                </a:solidFill>
                <a:latin typeface="+mn-lt"/>
                <a:ea typeface="+mn-ea"/>
                <a:cs typeface="+mn-cs"/>
              </a:defRPr>
            </a:lvl2pPr>
            <a:lvl3pPr marL="1143000" indent="-228600" algn="l" defTabSz="914400" rtl="0" eaLnBrk="1" latinLnBrk="0" hangingPunct="1">
              <a:spcBef>
                <a:spcPts val="300"/>
              </a:spcBef>
              <a:spcAft>
                <a:spcPts val="300"/>
              </a:spcAft>
              <a:buClr>
                <a:schemeClr val="tx2"/>
              </a:buClr>
              <a:buFont typeface="Arial" pitchFamily="34" charset="0"/>
              <a:buChar char="•"/>
              <a:defRPr sz="1800" kern="1200">
                <a:solidFill>
                  <a:schemeClr val="tx1">
                    <a:lumMod val="75000"/>
                    <a:lumOff val="25000"/>
                  </a:schemeClr>
                </a:solidFill>
                <a:latin typeface="+mn-lt"/>
                <a:ea typeface="+mn-ea"/>
                <a:cs typeface="+mn-cs"/>
              </a:defRPr>
            </a:lvl3pPr>
            <a:lvl4pPr marL="1600200" indent="-228600" algn="l" defTabSz="914400" rtl="0" eaLnBrk="1" latinLnBrk="0" hangingPunct="1">
              <a:spcBef>
                <a:spcPts val="300"/>
              </a:spcBef>
              <a:spcAft>
                <a:spcPts val="300"/>
              </a:spcAft>
              <a:buClr>
                <a:schemeClr val="tx2"/>
              </a:buClr>
              <a:buFont typeface="Arial"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spcBef>
                <a:spcPts val="300"/>
              </a:spcBef>
              <a:spcAft>
                <a:spcPts val="300"/>
              </a:spcAft>
              <a:buClr>
                <a:schemeClr val="tx2"/>
              </a:buClr>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lgn="ctr">
              <a:buNone/>
            </a:pPr>
            <a:r>
              <a:rPr lang="en-GB" sz="2600" b="1" dirty="0"/>
              <a:t>Improvements</a:t>
            </a:r>
            <a:endParaRPr lang="en-GB" sz="2900" b="1" dirty="0"/>
          </a:p>
          <a:p>
            <a:pPr lvl="0">
              <a:buFont typeface="Wingdings" panose="05000000000000000000" pitchFamily="2" charset="2"/>
              <a:buChar char="q"/>
            </a:pPr>
            <a:r>
              <a:rPr lang="en-GB" sz="2200" dirty="0"/>
              <a:t>Need to ensure that the plan is accurate, coming ahead of plan 2 days is not good for resource allocation. </a:t>
            </a:r>
          </a:p>
          <a:p>
            <a:pPr lvl="0">
              <a:buFont typeface="Wingdings" panose="05000000000000000000" pitchFamily="2" charset="2"/>
              <a:buChar char="q"/>
            </a:pPr>
            <a:r>
              <a:rPr lang="en-GB" sz="2200" dirty="0"/>
              <a:t>Better training for supervision to allow them to make decisions at the job face.</a:t>
            </a:r>
          </a:p>
          <a:p>
            <a:pPr marL="0" indent="0" algn="ctr">
              <a:buNone/>
            </a:pPr>
            <a:endParaRPr lang="en-GB" sz="2900" b="1" dirty="0"/>
          </a:p>
        </p:txBody>
      </p:sp>
      <p:pic>
        <p:nvPicPr>
          <p:cNvPr id="6" name="Audio 5">
            <a:extLst>
              <a:ext uri="{FF2B5EF4-FFF2-40B4-BE49-F238E27FC236}">
                <a16:creationId xmlns:a16="http://schemas.microsoft.com/office/drawing/2014/main" id="{57405CC2-880D-CAED-C15F-7F9BD9B98E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1081775248"/>
      </p:ext>
    </p:extLst>
  </p:cSld>
  <p:clrMapOvr>
    <a:masterClrMapping/>
  </p:clrMapOvr>
  <mc:AlternateContent xmlns:mc="http://schemas.openxmlformats.org/markup-compatibility/2006">
    <mc:Choice xmlns:p14="http://schemas.microsoft.com/office/powerpoint/2010/main" Requires="p14">
      <p:transition spd="slow" p14:dur="2000" advTm="171889"/>
    </mc:Choice>
    <mc:Fallback>
      <p:transition spd="slow" advTm="171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4DE03-4ACB-4142-ADE7-45B48F10A05C}"/>
              </a:ext>
            </a:extLst>
          </p:cNvPr>
          <p:cNvSpPr>
            <a:spLocks noGrp="1"/>
          </p:cNvSpPr>
          <p:nvPr>
            <p:ph type="title"/>
          </p:nvPr>
        </p:nvSpPr>
        <p:spPr/>
        <p:txBody>
          <a:bodyPr/>
          <a:lstStyle/>
          <a:p>
            <a:pPr algn="ctr"/>
            <a:r>
              <a:rPr lang="en-GB" dirty="0"/>
              <a:t>Final Trend Post Clean </a:t>
            </a:r>
          </a:p>
        </p:txBody>
      </p:sp>
      <p:pic>
        <p:nvPicPr>
          <p:cNvPr id="4" name="Picture 3" descr="A screen shot of a graph&#10;&#10;Description automatically generated">
            <a:extLst>
              <a:ext uri="{FF2B5EF4-FFF2-40B4-BE49-F238E27FC236}">
                <a16:creationId xmlns:a16="http://schemas.microsoft.com/office/drawing/2014/main" id="{32E5504C-C243-467C-BA1D-6D5296F1E453}"/>
              </a:ext>
            </a:extLst>
          </p:cNvPr>
          <p:cNvPicPr/>
          <p:nvPr/>
        </p:nvPicPr>
        <p:blipFill>
          <a:blip r:embed="rId4"/>
          <a:stretch>
            <a:fillRect/>
          </a:stretch>
        </p:blipFill>
        <p:spPr>
          <a:xfrm>
            <a:off x="1670684" y="2667000"/>
            <a:ext cx="5802630" cy="3235325"/>
          </a:xfrm>
          <a:prstGeom prst="rect">
            <a:avLst/>
          </a:prstGeom>
        </p:spPr>
      </p:pic>
      <p:sp>
        <p:nvSpPr>
          <p:cNvPr id="5" name="Content Placeholder 2">
            <a:extLst>
              <a:ext uri="{FF2B5EF4-FFF2-40B4-BE49-F238E27FC236}">
                <a16:creationId xmlns:a16="http://schemas.microsoft.com/office/drawing/2014/main" id="{CE921C15-EB31-41EC-8987-DB0C6470DE26}"/>
              </a:ext>
            </a:extLst>
          </p:cNvPr>
          <p:cNvSpPr txBox="1">
            <a:spLocks/>
          </p:cNvSpPr>
          <p:nvPr/>
        </p:nvSpPr>
        <p:spPr>
          <a:xfrm>
            <a:off x="802957" y="1676400"/>
            <a:ext cx="7538085" cy="1142999"/>
          </a:xfrm>
          <a:prstGeom prst="rect">
            <a:avLst/>
          </a:prstGeom>
        </p:spPr>
        <p:txBody>
          <a:bodyPr>
            <a:normAutofit/>
          </a:bodyPr>
          <a:lstStyle>
            <a:lvl1pPr marL="342900" indent="-342900" algn="l" defTabSz="914400" rtl="0" eaLnBrk="1" latinLnBrk="0" hangingPunct="1">
              <a:spcBef>
                <a:spcPts val="300"/>
              </a:spcBef>
              <a:spcAft>
                <a:spcPts val="400"/>
              </a:spcAft>
              <a:buClr>
                <a:schemeClr val="tx2"/>
              </a:buClr>
              <a:buFont typeface="Arial" pitchFamily="34" charset="0"/>
              <a:buChar char="•"/>
              <a:defRPr sz="2400" kern="1200">
                <a:solidFill>
                  <a:schemeClr val="tx1">
                    <a:lumMod val="75000"/>
                    <a:lumOff val="25000"/>
                  </a:schemeClr>
                </a:solidFill>
                <a:latin typeface="+mn-lt"/>
                <a:ea typeface="+mn-ea"/>
                <a:cs typeface="+mn-cs"/>
              </a:defRPr>
            </a:lvl1pPr>
            <a:lvl2pPr marL="742950" indent="-285750" algn="l" defTabSz="914400" rtl="0" eaLnBrk="1" latinLnBrk="0" hangingPunct="1">
              <a:spcBef>
                <a:spcPts val="300"/>
              </a:spcBef>
              <a:spcAft>
                <a:spcPts val="400"/>
              </a:spcAft>
              <a:buClr>
                <a:schemeClr val="tx2"/>
              </a:buClr>
              <a:buFont typeface="Arial" pitchFamily="34" charset="0"/>
              <a:buChar char="–"/>
              <a:defRPr sz="2000" kern="1200">
                <a:solidFill>
                  <a:schemeClr val="tx1">
                    <a:lumMod val="75000"/>
                    <a:lumOff val="25000"/>
                  </a:schemeClr>
                </a:solidFill>
                <a:latin typeface="+mn-lt"/>
                <a:ea typeface="+mn-ea"/>
                <a:cs typeface="+mn-cs"/>
              </a:defRPr>
            </a:lvl2pPr>
            <a:lvl3pPr marL="1143000" indent="-228600" algn="l" defTabSz="914400" rtl="0" eaLnBrk="1" latinLnBrk="0" hangingPunct="1">
              <a:spcBef>
                <a:spcPts val="300"/>
              </a:spcBef>
              <a:spcAft>
                <a:spcPts val="300"/>
              </a:spcAft>
              <a:buClr>
                <a:schemeClr val="tx2"/>
              </a:buClr>
              <a:buFont typeface="Arial" pitchFamily="34" charset="0"/>
              <a:buChar char="•"/>
              <a:defRPr sz="1800" kern="1200">
                <a:solidFill>
                  <a:schemeClr val="tx1">
                    <a:lumMod val="75000"/>
                    <a:lumOff val="25000"/>
                  </a:schemeClr>
                </a:solidFill>
                <a:latin typeface="+mn-lt"/>
                <a:ea typeface="+mn-ea"/>
                <a:cs typeface="+mn-cs"/>
              </a:defRPr>
            </a:lvl3pPr>
            <a:lvl4pPr marL="1600200" indent="-228600" algn="l" defTabSz="914400" rtl="0" eaLnBrk="1" latinLnBrk="0" hangingPunct="1">
              <a:spcBef>
                <a:spcPts val="300"/>
              </a:spcBef>
              <a:spcAft>
                <a:spcPts val="300"/>
              </a:spcAft>
              <a:buClr>
                <a:schemeClr val="tx2"/>
              </a:buClr>
              <a:buFont typeface="Arial"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spcBef>
                <a:spcPts val="300"/>
              </a:spcBef>
              <a:spcAft>
                <a:spcPts val="300"/>
              </a:spcAft>
              <a:buClr>
                <a:schemeClr val="tx2"/>
              </a:buClr>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1400" b="1" dirty="0"/>
              <a:t>As can be seen below the trend clearly shows the improvements post clean. The left side before the flat line shows rate impact before the clean, the right side shows the rate increase post clean.</a:t>
            </a:r>
          </a:p>
        </p:txBody>
      </p:sp>
      <p:pic>
        <p:nvPicPr>
          <p:cNvPr id="7" name="Audio 6">
            <a:extLst>
              <a:ext uri="{FF2B5EF4-FFF2-40B4-BE49-F238E27FC236}">
                <a16:creationId xmlns:a16="http://schemas.microsoft.com/office/drawing/2014/main" id="{9D48B6AF-2B0E-C018-BADD-F0FFFA30BC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8800" y="5892800"/>
            <a:ext cx="812800" cy="812800"/>
          </a:xfrm>
          <a:prstGeom prst="rect">
            <a:avLst/>
          </a:prstGeom>
        </p:spPr>
      </p:pic>
    </p:spTree>
    <p:extLst>
      <p:ext uri="{BB962C8B-B14F-4D97-AF65-F5344CB8AC3E}">
        <p14:creationId xmlns:p14="http://schemas.microsoft.com/office/powerpoint/2010/main" val="3307745743"/>
      </p:ext>
    </p:extLst>
  </p:cSld>
  <p:clrMapOvr>
    <a:masterClrMapping/>
  </p:clrMapOvr>
  <mc:AlternateContent xmlns:mc="http://schemas.openxmlformats.org/markup-compatibility/2006">
    <mc:Choice xmlns:p14="http://schemas.microsoft.com/office/powerpoint/2010/main" Requires="p14">
      <p:transition spd="slow" p14:dur="2000" advTm="64397"/>
    </mc:Choice>
    <mc:Fallback>
      <p:transition spd="slow" advTm="64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Valero 2018 Colors">
      <a:dk1>
        <a:sysClr val="windowText" lastClr="000000"/>
      </a:dk1>
      <a:lt1>
        <a:sysClr val="window" lastClr="FFFFFF"/>
      </a:lt1>
      <a:dk2>
        <a:srgbClr val="0070AB"/>
      </a:dk2>
      <a:lt2>
        <a:srgbClr val="FFCF01"/>
      </a:lt2>
      <a:accent1>
        <a:srgbClr val="005984"/>
      </a:accent1>
      <a:accent2>
        <a:srgbClr val="D6006D"/>
      </a:accent2>
      <a:accent3>
        <a:srgbClr val="80BC00"/>
      </a:accent3>
      <a:accent4>
        <a:srgbClr val="853275"/>
      </a:accent4>
      <a:accent5>
        <a:srgbClr val="00A5D9"/>
      </a:accent5>
      <a:accent6>
        <a:srgbClr val="F18A00"/>
      </a:accent6>
      <a:hlink>
        <a:srgbClr val="348F41"/>
      </a:hlink>
      <a:folHlink>
        <a:srgbClr val="E1251B"/>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4" id="{08379FBF-D65D-44AC-B034-E6E1C6AE9A86}" vid="{5FB0707B-B944-4907-A87A-340D223FA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ValeroDocument" ma:contentTypeID="0x0101008AB3AD16EA46F84DA3DEB7C14032CD33005DD1BBAFDF586D48BA26C30D979D841F" ma:contentTypeVersion="33" ma:contentTypeDescription="Standard Valero Document" ma:contentTypeScope="" ma:versionID="4bf60bd1c09b888ab25f7d0170320045">
  <xsd:schema xmlns:xsd="http://www.w3.org/2001/XMLSchema" xmlns:xs="http://www.w3.org/2001/XMLSchema" xmlns:p="http://schemas.microsoft.com/office/2006/metadata/properties" xmlns:ns2="f0aea147-1a32-43b8-af5b-88152aabbf3e" targetNamespace="http://schemas.microsoft.com/office/2006/metadata/properties" ma:root="true" ma:fieldsID="673e468047bee691d7decbbf670d3831" ns2:_="">
    <xsd:import namespace="f0aea147-1a32-43b8-af5b-88152aabbf3e"/>
    <xsd:element name="properties">
      <xsd:complexType>
        <xsd:sequence>
          <xsd:element name="documentManagement">
            <xsd:complexType>
              <xsd:all>
                <xsd:element ref="ns2:Retain_x0020_Indefinitely" minOccurs="0"/>
                <xsd:element ref="ns2:p95c8609da07446e8844c24d61b55fb9" minOccurs="0"/>
                <xsd:element ref="ns2:TaxCatchAll" minOccurs="0"/>
                <xsd:element ref="ns2:TaxCatchAllLabel" minOccurs="0"/>
                <xsd:element ref="ns2:jbdf7584c12b4fcea7b71d0c235f147d" minOccurs="0"/>
                <xsd:element ref="ns2:df23268091f64a3ca672e8fc8d68d4b5" minOccurs="0"/>
                <xsd:element ref="ns2:jbfc3a2829374cd299e473efc68b2472"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0aea147-1a32-43b8-af5b-88152aabbf3e" elementFormDefault="qualified">
    <xsd:import namespace="http://schemas.microsoft.com/office/2006/documentManagement/types"/>
    <xsd:import namespace="http://schemas.microsoft.com/office/infopath/2007/PartnerControls"/>
    <xsd:element name="Retain_x0020_Indefinitely" ma:index="6" nillable="true" ma:displayName="Retention Policy" ma:default="Retain in SharePoint for 3 years" ma:description="Determines how long documents should be kept and how to archive if needed" ma:format="RadioButtons" ma:internalName="Retain_x0020_Indefinitely" ma:readOnly="false">
      <xsd:simpleType>
        <xsd:restriction base="dms:Choice">
          <xsd:enumeration value="Retain in SharePoint for 3 years"/>
          <xsd:enumeration value="Archive in OpenText"/>
          <xsd:enumeration value="Exempt From Policy"/>
        </xsd:restriction>
      </xsd:simpleType>
    </xsd:element>
    <xsd:element name="p95c8609da07446e8844c24d61b55fb9" ma:index="8" nillable="true" ma:taxonomy="true" ma:internalName="p95c8609da07446e8844c24d61b55fb9" ma:taxonomyFieldName="Document_x0020_Class" ma:displayName="Document Class" ma:readOnly="false" ma:default="" ma:fieldId="{995c8609-da07-446e-8844-c24d61b55fb9}" ma:sspId="6515098d-0c6c-4b13-9670-7110f331cff0" ma:termSetId="fc357473-3e2f-46ba-b843-bae7b2eb5b43" ma:anchorId="00000000-0000-0000-0000-000000000000" ma:open="false" ma:isKeyword="false">
      <xsd:complexType>
        <xsd:sequence>
          <xsd:element ref="pc:Terms" minOccurs="0" maxOccurs="1"/>
        </xsd:sequence>
      </xsd:complexType>
    </xsd:element>
    <xsd:element name="TaxCatchAll" ma:index="9" nillable="true" ma:displayName="Taxonomy Catch All Column" ma:description="" ma:hidden="true" ma:list="{025ac8c7-1f08-403d-9960-59cc7f7c7d77}" ma:internalName="TaxCatchAll" ma:readOnly="false" ma:showField="CatchAllData" ma:web="6c91befe-b670-4f74-8269-a85bdfb41772">
      <xsd:complexType>
        <xsd:complexContent>
          <xsd:extension base="dms:MultiChoiceLookup">
            <xsd:sequence>
              <xsd:element name="Value" type="dms:Lookup" maxOccurs="unbounded" minOccurs="0" nillable="true"/>
            </xsd:sequence>
          </xsd:extension>
        </xsd:complexContent>
      </xsd:complexType>
    </xsd:element>
    <xsd:element name="TaxCatchAllLabel" ma:index="10" nillable="true" ma:displayName="Taxonomy Catch All Column1" ma:description="" ma:hidden="true" ma:list="{025ac8c7-1f08-403d-9960-59cc7f7c7d77}" ma:internalName="TaxCatchAllLabel" ma:readOnly="false" ma:showField="CatchAllDataLabel" ma:web="6c91befe-b670-4f74-8269-a85bdfb41772">
      <xsd:complexType>
        <xsd:complexContent>
          <xsd:extension base="dms:MultiChoiceLookup">
            <xsd:sequence>
              <xsd:element name="Value" type="dms:Lookup" maxOccurs="unbounded" minOccurs="0" nillable="true"/>
            </xsd:sequence>
          </xsd:extension>
        </xsd:complexContent>
      </xsd:complexType>
    </xsd:element>
    <xsd:element name="jbdf7584c12b4fcea7b71d0c235f147d" ma:index="12" nillable="true" ma:taxonomy="true" ma:internalName="jbdf7584c12b4fcea7b71d0c235f147d" ma:taxonomyFieldName="Business_x0020_Function" ma:displayName="Business Function" ma:readOnly="false" ma:default="" ma:fieldId="{3bdf7584-c12b-4fce-a7b7-1d0c235f147d}" ma:taxonomyMulti="true" ma:sspId="6515098d-0c6c-4b13-9670-7110f331cff0" ma:termSetId="57138faa-3175-4a75-9921-beeb46523674" ma:anchorId="00000000-0000-0000-0000-000000000000" ma:open="false" ma:isKeyword="false">
      <xsd:complexType>
        <xsd:sequence>
          <xsd:element ref="pc:Terms" minOccurs="0" maxOccurs="1"/>
        </xsd:sequence>
      </xsd:complexType>
    </xsd:element>
    <xsd:element name="df23268091f64a3ca672e8fc8d68d4b5" ma:index="14" nillable="true" ma:taxonomy="true" ma:internalName="df23268091f64a3ca672e8fc8d68d4b5" ma:taxonomyFieldName="Business_x0020_Location" ma:displayName="Business Location" ma:readOnly="false" ma:default="1;#Valero HQ|84e4b831-8f2c-4ebe-949b-9854686d929b" ma:fieldId="{df232680-91f6-4a3c-a672-e8fc8d68d4b5}" ma:taxonomyMulti="true" ma:sspId="6515098d-0c6c-4b13-9670-7110f331cff0" ma:termSetId="2dcf746b-e779-4253-8be9-22854873df68" ma:anchorId="00000000-0000-0000-0000-000000000000" ma:open="false" ma:isKeyword="false">
      <xsd:complexType>
        <xsd:sequence>
          <xsd:element ref="pc:Terms" minOccurs="0" maxOccurs="1"/>
        </xsd:sequence>
      </xsd:complexType>
    </xsd:element>
    <xsd:element name="jbfc3a2829374cd299e473efc68b2472" ma:index="17" nillable="true" ma:taxonomy="true" ma:internalName="jbfc3a2829374cd299e473efc68b2472" ma:taxonomyFieldName="BusinessDepartment" ma:displayName="Business Department" ma:readOnly="false" ma:default="" ma:fieldId="{3bfc3a28-2937-4cd2-99e4-73efc68b2472}" ma:taxonomyMulti="true" ma:sspId="6515098d-0c6c-4b13-9670-7110f331cff0" ma:termSetId="378938d8-fee6-4028-aff4-8b47062c34a8" ma:anchorId="00000000-0000-0000-0000-000000000000" ma:open="false" ma:isKeyword="false">
      <xsd:complexType>
        <xsd:sequence>
          <xsd:element ref="pc:Terms" minOccurs="0" maxOccurs="1"/>
        </xsd:sequence>
      </xsd:complexType>
    </xsd:element>
    <xsd:element name="TaxKeywordTaxHTField" ma:index="19" nillable="true" ma:taxonomy="true" ma:internalName="TaxKeywordTaxHTField" ma:taxonomyFieldName="TaxKeyword" ma:displayName="Enterprise Keywords" ma:fieldId="{23f27201-bee3-471e-b2e7-b64fd8b7ca38}" ma:taxonomyMulti="true" ma:sspId="6515098d-0c6c-4b13-9670-7110f331cff0"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1"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haredContentType xmlns="Microsoft.SharePoint.Taxonomy.ContentTypeSync" SourceId="6515098d-0c6c-4b13-9670-7110f331cff0" ContentTypeId="0x0101008AB3AD16EA46F84DA3DEB7C14032CD33" PreviousValue="false"/>
</file>

<file path=customXml/item3.xml><?xml version="1.0" encoding="utf-8"?>
<p:properties xmlns:p="http://schemas.microsoft.com/office/2006/metadata/properties" xmlns:xsi="http://www.w3.org/2001/XMLSchema-instance" xmlns:pc="http://schemas.microsoft.com/office/infopath/2007/PartnerControls">
  <documentManagement>
    <TaxCatchAllLabel xmlns="f0aea147-1a32-43b8-af5b-88152aabbf3e"/>
    <jbfc3a2829374cd299e473efc68b2472 xmlns="f0aea147-1a32-43b8-af5b-88152aabbf3e">
      <Terms xmlns="http://schemas.microsoft.com/office/infopath/2007/PartnerControls">
        <TermInfo xmlns="http://schemas.microsoft.com/office/infopath/2007/PartnerControls">
          <TermName xmlns="http://schemas.microsoft.com/office/infopath/2007/PartnerControls">Advertising ＆ Communications</TermName>
          <TermId xmlns="http://schemas.microsoft.com/office/infopath/2007/PartnerControls">ce8f92e2-c107-4399-ae6d-0d478ce64736</TermId>
        </TermInfo>
      </Terms>
    </jbfc3a2829374cd299e473efc68b2472>
    <TaxCatchAll xmlns="f0aea147-1a32-43b8-af5b-88152aabbf3e"/>
    <TaxKeywordTaxHTField xmlns="f0aea147-1a32-43b8-af5b-88152aabbf3e">
      <Terms xmlns="http://schemas.microsoft.com/office/infopath/2007/PartnerControls"/>
    </TaxKeywordTaxHTField>
    <p95c8609da07446e8844c24d61b55fb9 xmlns="f0aea147-1a32-43b8-af5b-88152aabbf3e">
      <Terms xmlns="http://schemas.microsoft.com/office/infopath/2007/PartnerControls">
        <TermInfo xmlns="http://schemas.microsoft.com/office/infopath/2007/PartnerControls">
          <TermName xmlns="http://schemas.microsoft.com/office/infopath/2007/PartnerControls">Template</TermName>
          <TermId xmlns="http://schemas.microsoft.com/office/infopath/2007/PartnerControls">0618e365-1b39-4730-b685-489ca276314d</TermId>
        </TermInfo>
      </Terms>
    </p95c8609da07446e8844c24d61b55fb9>
    <df23268091f64a3ca672e8fc8d68d4b5 xmlns="f0aea147-1a32-43b8-af5b-88152aabbf3e">
      <Terms xmlns="http://schemas.microsoft.com/office/infopath/2007/PartnerControls">
        <TermInfo xmlns="http://schemas.microsoft.com/office/infopath/2007/PartnerControls">
          <TermName xmlns="http://schemas.microsoft.com/office/infopath/2007/PartnerControls">Valero HQ</TermName>
          <TermId xmlns="http://schemas.microsoft.com/office/infopath/2007/PartnerControls">84e4b831-8f2c-4ebe-949b-9854686d929b</TermId>
        </TermInfo>
      </Terms>
    </df23268091f64a3ca672e8fc8d68d4b5>
    <jbdf7584c12b4fcea7b71d0c235f147d xmlns="f0aea147-1a32-43b8-af5b-88152aabbf3e">
      <Terms xmlns="http://schemas.microsoft.com/office/infopath/2007/PartnerControls">
        <TermInfo xmlns="http://schemas.microsoft.com/office/infopath/2007/PartnerControls">
          <TermName xmlns="http://schemas.microsoft.com/office/infopath/2007/PartnerControls">Design</TermName>
          <TermId xmlns="http://schemas.microsoft.com/office/infopath/2007/PartnerControls">93f82d33-2c5f-4444-aef8-f1233126f41d</TermId>
        </TermInfo>
      </Terms>
    </jbdf7584c12b4fcea7b71d0c235f147d>
    <Retain_x0020_Indefinitely xmlns="f0aea147-1a32-43b8-af5b-88152aabbf3e">Exempt From Policy</Retain_x0020_Indefinitely>
  </documentManagement>
</p: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57BD2F-76E2-4768-AA63-4A9557FE6A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0aea147-1a32-43b8-af5b-88152aabbf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C97E95E-4B16-49F0-AD05-B22A7EC3A3DF}">
  <ds:schemaRefs>
    <ds:schemaRef ds:uri="Microsoft.SharePoint.Taxonomy.ContentTypeSync"/>
  </ds:schemaRefs>
</ds:datastoreItem>
</file>

<file path=customXml/itemProps3.xml><?xml version="1.0" encoding="utf-8"?>
<ds:datastoreItem xmlns:ds="http://schemas.openxmlformats.org/officeDocument/2006/customXml" ds:itemID="{A3BCBD51-4544-4C29-AC6B-69AA75DB0387}">
  <ds:schemaRefs>
    <ds:schemaRef ds:uri="http://schemas.openxmlformats.org/package/2006/metadata/core-properties"/>
    <ds:schemaRef ds:uri="http://purl.org/dc/dcmitype/"/>
    <ds:schemaRef ds:uri="http://www.w3.org/XML/1998/namespace"/>
    <ds:schemaRef ds:uri="http://schemas.microsoft.com/office/2006/documentManagement/types"/>
    <ds:schemaRef ds:uri="http://purl.org/dc/terms/"/>
    <ds:schemaRef ds:uri="http://purl.org/dc/elements/1.1/"/>
    <ds:schemaRef ds:uri="http://schemas.microsoft.com/office/infopath/2007/PartnerControls"/>
    <ds:schemaRef ds:uri="f0aea147-1a32-43b8-af5b-88152aabbf3e"/>
    <ds:schemaRef ds:uri="http://schemas.microsoft.com/office/2006/metadata/properties"/>
  </ds:schemaRefs>
</ds:datastoreItem>
</file>

<file path=customXml/itemProps4.xml><?xml version="1.0" encoding="utf-8"?>
<ds:datastoreItem xmlns:ds="http://schemas.openxmlformats.org/officeDocument/2006/customXml" ds:itemID="{AA0353C7-0D7F-4B7E-A827-4D790BDD1AC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2018_Grid_Vertical_Template</Template>
  <TotalTime>21454</TotalTime>
  <Words>725</Words>
  <Application>Microsoft Macintosh PowerPoint</Application>
  <PresentationFormat>On-screen Show (4:3)</PresentationFormat>
  <Paragraphs>144</Paragraphs>
  <Slides>14</Slides>
  <Notes>5</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Wingdings</vt:lpstr>
      <vt:lpstr>Office Theme</vt:lpstr>
      <vt:lpstr>       Joel Codd Reflective Project  PowerPoint Presentation   </vt:lpstr>
      <vt:lpstr>Valero Pembroke Refinery  </vt:lpstr>
      <vt:lpstr>Exchanger Update</vt:lpstr>
      <vt:lpstr>4-E-1 Overview </vt:lpstr>
      <vt:lpstr>Planning the Assignment</vt:lpstr>
      <vt:lpstr>Project Justification</vt:lpstr>
      <vt:lpstr>Cleaning Options</vt:lpstr>
      <vt:lpstr>Cost &amp; Payback Time </vt:lpstr>
      <vt:lpstr>Primavera Critical Path </vt:lpstr>
      <vt:lpstr>Process Issue</vt:lpstr>
      <vt:lpstr>Execution</vt:lpstr>
      <vt:lpstr>Fouling </vt:lpstr>
      <vt:lpstr>Conclusion</vt:lpstr>
      <vt:lpstr>Final Trend Post Clean </vt:lpstr>
    </vt:vector>
  </TitlesOfParts>
  <Company>Valero Energy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Joel.Codd@valero.com</dc:creator>
  <cp:lastModifiedBy>Joel Codd</cp:lastModifiedBy>
  <cp:revision>840</cp:revision>
  <cp:lastPrinted>2022-07-29T11:20:24Z</cp:lastPrinted>
  <dcterms:created xsi:type="dcterms:W3CDTF">2018-11-08T17:59:46Z</dcterms:created>
  <dcterms:modified xsi:type="dcterms:W3CDTF">2024-05-29T18:07:19Z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-498743728</vt:i4>
  </property>
  <property fmtid="{D5CDD505-2E9C-101B-9397-08002B2CF9AE}" pid="3" name="_NewReviewCycle">
    <vt:lpwstr/>
  </property>
  <property fmtid="{D5CDD505-2E9C-101B-9397-08002B2CF9AE}" pid="4" name="_EmailSubject">
    <vt:lpwstr>hex</vt:lpwstr>
  </property>
  <property fmtid="{D5CDD505-2E9C-101B-9397-08002B2CF9AE}" pid="5" name="_AuthorEmail">
    <vt:lpwstr>Joel.Codd@valero.com</vt:lpwstr>
  </property>
  <property fmtid="{D5CDD505-2E9C-101B-9397-08002B2CF9AE}" pid="6" name="_AuthorEmailDisplayName">
    <vt:lpwstr>Codd, Joel</vt:lpwstr>
  </property>
  <property fmtid="{D5CDD505-2E9C-101B-9397-08002B2CF9AE}" pid="7" name="_PreviousAdHocReviewCycleID">
    <vt:i4>1955375862</vt:i4>
  </property>
  <property fmtid="{D5CDD505-2E9C-101B-9397-08002B2CF9AE}" pid="8" name="TaxKeyword">
    <vt:lpwstr/>
  </property>
  <property fmtid="{D5CDD505-2E9C-101B-9397-08002B2CF9AE}" pid="9" name="ContentTypeId">
    <vt:lpwstr>0x0101008AB3AD16EA46F84DA3DEB7C14032CD33005DD1BBAFDF586D48BA26C30D979D841F</vt:lpwstr>
  </property>
  <property fmtid="{D5CDD505-2E9C-101B-9397-08002B2CF9AE}" pid="10" name="Document Class">
    <vt:lpwstr>6;#Template|0618e365-1b39-4730-b685-489ca276314d</vt:lpwstr>
  </property>
  <property fmtid="{D5CDD505-2E9C-101B-9397-08002B2CF9AE}" pid="11" name="BusinessDepartment">
    <vt:lpwstr>2;#Advertising ＆ Communications|ce8f92e2-c107-4399-ae6d-0d478ce64736</vt:lpwstr>
  </property>
  <property fmtid="{D5CDD505-2E9C-101B-9397-08002B2CF9AE}" pid="12" name="Business Location">
    <vt:lpwstr>1;#Valero HQ|84e4b831-8f2c-4ebe-949b-9854686d929b</vt:lpwstr>
  </property>
  <property fmtid="{D5CDD505-2E9C-101B-9397-08002B2CF9AE}" pid="13" name="Business Function">
    <vt:lpwstr>3;#Design|93f82d33-2c5f-4444-aef8-f1233126f41d</vt:lpwstr>
  </property>
</Properties>
</file>