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68" r:id="rId4"/>
    <p:sldId id="258" r:id="rId5"/>
    <p:sldId id="266" r:id="rId6"/>
    <p:sldId id="259" r:id="rId7"/>
    <p:sldId id="267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7178DE-FFA4-46D5-D046-46BBC5D33BEE}" v="1" dt="2026-07-03T22:09:03.2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rela Anghel (2506357)" userId="S::2506357@student.uwtsd.ac.uk::6be9fb8a-aa34-4fa6-9cac-48499c8c7b7d" providerId="AD" clId="Web-{CF7178DE-FFA4-46D5-D046-46BBC5D33BEE}"/>
    <pc:docChg chg="modSld">
      <pc:chgData name="Mirela Anghel (2506357)" userId="S::2506357@student.uwtsd.ac.uk::6be9fb8a-aa34-4fa6-9cac-48499c8c7b7d" providerId="AD" clId="Web-{CF7178DE-FFA4-46D5-D046-46BBC5D33BEE}" dt="2026-07-03T22:09:03.220" v="0" actId="14100"/>
      <pc:docMkLst>
        <pc:docMk/>
      </pc:docMkLst>
      <pc:sldChg chg="modSp">
        <pc:chgData name="Mirela Anghel (2506357)" userId="S::2506357@student.uwtsd.ac.uk::6be9fb8a-aa34-4fa6-9cac-48499c8c7b7d" providerId="AD" clId="Web-{CF7178DE-FFA4-46D5-D046-46BBC5D33BEE}" dt="2026-07-03T22:09:03.220" v="0" actId="14100"/>
        <pc:sldMkLst>
          <pc:docMk/>
          <pc:sldMk cId="1395393648" sldId="259"/>
        </pc:sldMkLst>
        <pc:spChg chg="mod">
          <ac:chgData name="Mirela Anghel (2506357)" userId="S::2506357@student.uwtsd.ac.uk::6be9fb8a-aa34-4fa6-9cac-48499c8c7b7d" providerId="AD" clId="Web-{CF7178DE-FFA4-46D5-D046-46BBC5D33BEE}" dt="2026-07-03T22:09:03.220" v="0" actId="14100"/>
          <ac:spMkLst>
            <pc:docMk/>
            <pc:sldMk cId="1395393648" sldId="259"/>
            <ac:spMk id="2" creationId="{54386ADF-F70F-1EF0-1CB3-764C77D9E75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9E91B3-5D37-4ABD-9A92-9350C4ACBDF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52BDD4-F6C0-469C-839E-B06C120CDC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8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52BDD4-F6C0-469C-839E-B06C120CDC6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100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52BDD4-F6C0-469C-839E-B06C120CDC6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996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27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332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89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659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869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8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916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84392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06166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424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115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F3490CF-C767-4224-9270-66C67D8D9574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7D3E56-BE4C-4BB4-B308-265241FBE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586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5472113B-41FA-450E-B533-F51733045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5B8B3E-A247-3336-DB43-578A54FEC1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00" r="11983" b="-2"/>
          <a:stretch>
            <a:fillRect/>
          </a:stretch>
        </p:blipFill>
        <p:spPr>
          <a:xfrm>
            <a:off x="7292330" y="1216551"/>
            <a:ext cx="3762821" cy="4424897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3CB5E9E0-7C44-46B5-B3E8-E62887B31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3A9AA4-7A42-014F-FE98-15883062AC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6849" y="1348844"/>
            <a:ext cx="5716338" cy="3042706"/>
          </a:xfrm>
        </p:spPr>
        <p:txBody>
          <a:bodyPr>
            <a:normAutofit fontScale="90000"/>
          </a:bodyPr>
          <a:lstStyle/>
          <a:p>
            <a:br>
              <a:rPr lang="en-GB" sz="3800" dirty="0"/>
            </a:br>
            <a:br>
              <a:rPr lang="en-GB" sz="3800" b="1" dirty="0"/>
            </a:br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Cosy Corner Boutique </a:t>
            </a:r>
            <a:br>
              <a:rPr lang="en-GB" sz="3800" dirty="0"/>
            </a:br>
            <a:br>
              <a:rPr lang="en-GB" sz="3800" dirty="0"/>
            </a:br>
            <a:endParaRPr lang="en-GB" sz="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0A39C-F6E2-F15D-9FFA-197B300A60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7386" y="4682062"/>
            <a:ext cx="5355264" cy="95025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r>
              <a:rPr lang="en-GB" sz="2800" dirty="0"/>
              <a:t>Business Plan Presentation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EF88855-34D7-45DF-9DB8-682E4A358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BC6981A1-6AD0-44A6-84F4-420410F3B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CD9FF0FB-30CE-40B4-B3F2-A565E71CE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C7216A06-7EF2-4C72-8D1E-8959D3EBC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B5A38346-1004-3ED7-BE9D-9F451A5CECD1}"/>
              </a:ext>
            </a:extLst>
          </p:cNvPr>
          <p:cNvSpPr/>
          <p:nvPr/>
        </p:nvSpPr>
        <p:spPr>
          <a:xfrm flipH="1">
            <a:off x="3034895" y="621791"/>
            <a:ext cx="1920239" cy="2539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050" dirty="0">
                <a:ln w="0"/>
              </a:rPr>
              <a:t>The Cosy Corner Boutique</a:t>
            </a:r>
            <a:endParaRPr lang="en-GB" sz="1050" b="0" cap="none" spc="0" dirty="0">
              <a:ln w="0"/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24883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D70C8A-A50E-4B41-86A2-E2F85581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37713B0-1CD2-4E02-AD50-96257703F526}"/>
              </a:ext>
            </a:extLst>
          </p:cNvPr>
          <p:cNvSpPr txBox="1"/>
          <p:nvPr/>
        </p:nvSpPr>
        <p:spPr>
          <a:xfrm>
            <a:off x="914400" y="1495425"/>
            <a:ext cx="6848475" cy="39418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Programme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of Study: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Business Skills for the Workplace</a:t>
            </a: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Enterprise &amp; Entrepreneurship 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LCLM4006 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Assignment Title: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Business Plan Presentation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 Name: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Fouziya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Farheen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Mirela Florentina Anghel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2506357</a:t>
            </a:r>
          </a:p>
          <a:p>
            <a:pPr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7AC7A253-D65E-892D-081B-23CD8089D9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450" y="1537419"/>
            <a:ext cx="3177504" cy="385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961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B66F8A2C-B8CF-4B20-9A73-2ADCF6302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80C23B1-7427-4DF4-BFF1-60CD7E93B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DD78E9-DE0D-47AF-A0DB-F475221E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118D329-2010-4A15-B57C-429FFAE35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27A64D-605A-DCAC-1831-049F21E2FB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3520" y="1272800"/>
            <a:ext cx="6544620" cy="4312402"/>
          </a:xfrm>
        </p:spPr>
        <p:txBody>
          <a:bodyPr anchor="ctr">
            <a:normAutofit/>
          </a:bodyPr>
          <a:lstStyle/>
          <a:p>
            <a:pPr algn="r"/>
            <a:r>
              <a:rPr lang="en-GB" sz="2200" dirty="0">
                <a:solidFill>
                  <a:schemeClr val="tx1"/>
                </a:solidFill>
              </a:rPr>
              <a:t>Business overview</a:t>
            </a:r>
            <a:br>
              <a:rPr lang="en-GB" sz="2200" dirty="0">
                <a:solidFill>
                  <a:schemeClr val="tx1"/>
                </a:solidFill>
              </a:rPr>
            </a:br>
            <a:br>
              <a:rPr lang="en-GB" sz="2200" dirty="0">
                <a:solidFill>
                  <a:schemeClr val="tx1"/>
                </a:solidFill>
              </a:rPr>
            </a:br>
            <a:r>
              <a:rPr lang="en-GB" sz="2200" dirty="0">
                <a:solidFill>
                  <a:schemeClr val="tx1"/>
                </a:solidFill>
              </a:rPr>
              <a:t>Sustainability in the business model</a:t>
            </a:r>
            <a:br>
              <a:rPr lang="en-GB" sz="2200" dirty="0">
                <a:solidFill>
                  <a:schemeClr val="tx1"/>
                </a:solidFill>
              </a:rPr>
            </a:br>
            <a:br>
              <a:rPr lang="en-GB" sz="2200" dirty="0">
                <a:solidFill>
                  <a:schemeClr val="tx1"/>
                </a:solidFill>
              </a:rPr>
            </a:br>
            <a:r>
              <a:rPr lang="en-GB" sz="2200" dirty="0">
                <a:solidFill>
                  <a:schemeClr val="tx1"/>
                </a:solidFill>
              </a:rPr>
              <a:t>Unique selling points and business structure</a:t>
            </a:r>
            <a:br>
              <a:rPr lang="en-GB" sz="2200" dirty="0">
                <a:solidFill>
                  <a:schemeClr val="tx1"/>
                </a:solidFill>
              </a:rPr>
            </a:br>
            <a:r>
              <a:rPr lang="en-GB" sz="2200" dirty="0">
                <a:solidFill>
                  <a:schemeClr val="tx1"/>
                </a:solidFill>
              </a:rPr>
              <a:t>(management and Legal)</a:t>
            </a:r>
            <a:br>
              <a:rPr lang="en-GB" sz="2200" dirty="0">
                <a:solidFill>
                  <a:schemeClr val="tx1"/>
                </a:solidFill>
              </a:rPr>
            </a:br>
            <a:br>
              <a:rPr lang="en-GB" sz="2200" dirty="0">
                <a:solidFill>
                  <a:schemeClr val="tx1"/>
                </a:solidFill>
              </a:rPr>
            </a:br>
            <a:br>
              <a:rPr lang="en-GB" sz="2200" dirty="0">
                <a:solidFill>
                  <a:schemeClr val="tx1"/>
                </a:solidFill>
              </a:rPr>
            </a:br>
            <a:r>
              <a:rPr lang="en-GB" sz="2200" dirty="0">
                <a:solidFill>
                  <a:schemeClr val="tx1"/>
                </a:solidFill>
              </a:rPr>
              <a:t>Key PESTEL factors</a:t>
            </a:r>
            <a:br>
              <a:rPr lang="en-GB" sz="2200" dirty="0">
                <a:solidFill>
                  <a:schemeClr val="tx1"/>
                </a:solidFill>
              </a:rPr>
            </a:br>
            <a:br>
              <a:rPr lang="en-GB" sz="2200" dirty="0">
                <a:solidFill>
                  <a:schemeClr val="tx1"/>
                </a:solidFill>
              </a:rPr>
            </a:br>
            <a:r>
              <a:rPr lang="en-GB" sz="2200" dirty="0">
                <a:solidFill>
                  <a:schemeClr val="tx1"/>
                </a:solidFill>
              </a:rPr>
              <a:t>Marketing strategies</a:t>
            </a:r>
            <a:br>
              <a:rPr lang="en-GB" sz="2200" dirty="0">
                <a:solidFill>
                  <a:schemeClr val="tx1"/>
                </a:solidFill>
              </a:rPr>
            </a:br>
            <a:br>
              <a:rPr lang="en-GB" sz="2200" dirty="0">
                <a:solidFill>
                  <a:schemeClr val="tx1"/>
                </a:solidFill>
              </a:rPr>
            </a:br>
            <a:r>
              <a:rPr lang="en-GB" sz="2200" dirty="0">
                <a:solidFill>
                  <a:schemeClr val="tx1"/>
                </a:solidFill>
              </a:rPr>
              <a:t>Funding requirements and allocation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D61E9C-1A3F-49F1-6EF3-8B7C378600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17971" y="359229"/>
            <a:ext cx="4006865" cy="6063342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800" b="1" dirty="0">
                <a:solidFill>
                  <a:schemeClr val="bg1">
                    <a:lumMod val="50000"/>
                  </a:schemeClr>
                </a:solidFill>
              </a:rPr>
              <a:t>Presentation                           Overview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94262BC-EE98-4BD6-82DB-4955E8DCC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3570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7C30E0-7299-E4B9-A305-4A7709E17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631" y="1480457"/>
            <a:ext cx="4557317" cy="460030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700" b="1" dirty="0"/>
              <a:t>BUSINESS OVERVIEW</a:t>
            </a:r>
            <a:br>
              <a:rPr lang="en-GB" sz="2700" b="1" dirty="0"/>
            </a:br>
            <a:br>
              <a:rPr lang="en-GB" sz="2700" b="1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1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Mission:</a:t>
            </a:r>
            <a:b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provide stylish, affordable, and sustainable home décor products while delivering excellent customer service.</a:t>
            </a:r>
            <a:br>
              <a:rPr lang="en-GB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494D2-3D11-9057-0BCF-38CBAE53C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6117" y="1066799"/>
            <a:ext cx="5842450" cy="5013959"/>
          </a:xfrm>
        </p:spPr>
        <p:txBody>
          <a:bodyPr anchor="ctr">
            <a:normAutofit fontScale="92500" lnSpcReduction="10000"/>
          </a:bodyPr>
          <a:lstStyle/>
          <a:p>
            <a:pPr algn="ctr">
              <a:lnSpc>
                <a:spcPct val="90000"/>
              </a:lnSpc>
            </a:pPr>
            <a:r>
              <a:rPr lang="en-GB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Cosy Corner Boutique is a startup retail business specialising in stylish home accessories, personalised gifts, and eco-friendly decorative products.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Products include:</a:t>
            </a:r>
          </a:p>
          <a:p>
            <a:pPr>
              <a:lnSpc>
                <a:spcPct val="90000"/>
              </a:lnSpc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Candles</a:t>
            </a:r>
          </a:p>
          <a:p>
            <a:pPr>
              <a:lnSpc>
                <a:spcPct val="90000"/>
              </a:lnSpc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Cushions</a:t>
            </a:r>
          </a:p>
          <a:p>
            <a:pPr>
              <a:lnSpc>
                <a:spcPct val="90000"/>
              </a:lnSpc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Wall art</a:t>
            </a:r>
          </a:p>
          <a:p>
            <a:pPr>
              <a:lnSpc>
                <a:spcPct val="90000"/>
              </a:lnSpc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Decorative accessories</a:t>
            </a:r>
          </a:p>
          <a:p>
            <a:pPr>
              <a:lnSpc>
                <a:spcPct val="90000"/>
              </a:lnSpc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Seasonal décor</a:t>
            </a:r>
          </a:p>
          <a:p>
            <a:pPr>
              <a:lnSpc>
                <a:spcPct val="90000"/>
              </a:lnSpc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Personalised gift sets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business will operate through:</a:t>
            </a:r>
          </a:p>
          <a:p>
            <a:pPr>
              <a:lnSpc>
                <a:spcPct val="90000"/>
              </a:lnSpc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Physical retail store</a:t>
            </a:r>
          </a:p>
          <a:p>
            <a:pPr>
              <a:lnSpc>
                <a:spcPct val="90000"/>
              </a:lnSpc>
            </a:pPr>
            <a:r>
              <a:rPr lang="en-GB" sz="19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Online shopping platform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03CF953E-1BE1-6134-EDFF-8DCDEA66BF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564" y="2030360"/>
            <a:ext cx="5419180" cy="285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691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lumMod val="9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B66F8A2C-B8CF-4B20-9A73-2ADCF6302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80C23B1-7427-4DF4-BFF1-60CD7E93B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5DD78E9-DE0D-47AF-A0DB-F475221E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118D329-2010-4A15-B57C-429FFAE35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9E29B-C05F-3B42-5851-5386373F66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107" y="1349828"/>
            <a:ext cx="7676389" cy="4730931"/>
          </a:xfrm>
          <a:noFill/>
        </p:spPr>
        <p:txBody>
          <a:bodyPr anchor="ctr">
            <a:normAutofit/>
          </a:bodyPr>
          <a:lstStyle/>
          <a:p>
            <a:r>
              <a:rPr lang="en-GB" sz="2200" b="1" dirty="0">
                <a:solidFill>
                  <a:schemeClr val="tx1"/>
                </a:solidFill>
                <a:latin typeface="+mn-lt"/>
              </a:rPr>
              <a:t>Sustainability</a:t>
            </a:r>
            <a:r>
              <a:rPr lang="en-GB" sz="2200" dirty="0">
                <a:solidFill>
                  <a:schemeClr val="tx1"/>
                </a:solidFill>
                <a:latin typeface="+mn-lt"/>
              </a:rPr>
              <a:t> </a:t>
            </a:r>
            <a:br>
              <a:rPr lang="en-GB" sz="2200" dirty="0">
                <a:solidFill>
                  <a:schemeClr val="tx1"/>
                </a:solidFill>
                <a:latin typeface="+mn-lt"/>
              </a:rPr>
            </a:br>
            <a:r>
              <a:rPr lang="en-GB" sz="2200" dirty="0">
                <a:solidFill>
                  <a:schemeClr val="tx1"/>
                </a:solidFill>
                <a:latin typeface="+mn-lt"/>
              </a:rPr>
              <a:t>is a key part of The Cosy Corner Boutique</a:t>
            </a: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r>
              <a:rPr lang="en-GB" sz="2000" dirty="0">
                <a:solidFill>
                  <a:schemeClr val="tx1"/>
                </a:solidFill>
                <a:latin typeface="+mn-lt"/>
              </a:rPr>
              <a:t>The business aims to reduce its environmental impact by:</a:t>
            </a: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r>
              <a:rPr lang="en-GB" sz="2000" dirty="0">
                <a:solidFill>
                  <a:schemeClr val="tx1"/>
                </a:solidFill>
                <a:latin typeface="+mn-lt"/>
              </a:rPr>
              <a:t>Using recyclable and eco-friendly packaging</a:t>
            </a: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r>
              <a:rPr lang="en-GB" sz="2000" dirty="0">
                <a:solidFill>
                  <a:schemeClr val="tx1"/>
                </a:solidFill>
                <a:latin typeface="+mn-lt"/>
              </a:rPr>
              <a:t>Reducing plastic usage where possible</a:t>
            </a: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r>
              <a:rPr lang="en-GB" sz="2000" dirty="0">
                <a:solidFill>
                  <a:schemeClr val="tx1"/>
                </a:solidFill>
                <a:latin typeface="+mn-lt"/>
              </a:rPr>
              <a:t>Encouraging reusable gift-wrapping options</a:t>
            </a: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r>
              <a:rPr lang="en-GB" sz="2000" dirty="0">
                <a:solidFill>
                  <a:schemeClr val="tx1"/>
                </a:solidFill>
                <a:latin typeface="+mn-lt"/>
              </a:rPr>
              <a:t>Working with local suppliers and artisans to reduce transport emissions</a:t>
            </a: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r>
              <a:rPr lang="en-GB" sz="2000" dirty="0">
                <a:solidFill>
                  <a:schemeClr val="tx1"/>
                </a:solidFill>
                <a:latin typeface="+mn-lt"/>
              </a:rPr>
              <a:t>Promoting locally sourced products</a:t>
            </a: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r>
              <a:rPr lang="en-GB" sz="2000" dirty="0">
                <a:solidFill>
                  <a:schemeClr val="tx1"/>
                </a:solidFill>
                <a:latin typeface="+mn-lt"/>
              </a:rPr>
              <a:t>Supporting sustainable shopping habits</a:t>
            </a:r>
            <a:br>
              <a:rPr lang="en-GB" sz="2000" dirty="0">
                <a:solidFill>
                  <a:schemeClr val="tx1"/>
                </a:solidFill>
                <a:latin typeface="+mn-lt"/>
              </a:rPr>
            </a:br>
            <a:endParaRPr lang="en-GB" sz="2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4C3A46-FE79-B210-27F8-9A05C5FE09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3440" y="1272800"/>
            <a:ext cx="2481307" cy="4312402"/>
          </a:xfrm>
          <a:gradFill>
            <a:gsLst>
              <a:gs pos="2100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lumMod val="90000"/>
                </a:schemeClr>
              </a:gs>
            </a:gsLst>
            <a:lin ang="5400000" scaled="0"/>
          </a:gradFill>
        </p:spPr>
        <p:txBody>
          <a:bodyPr anchor="ctr">
            <a:normAutofit fontScale="92500" lnSpcReduction="10000"/>
          </a:bodyPr>
          <a:lstStyle/>
          <a:p>
            <a:pPr algn="l"/>
            <a:r>
              <a:rPr lang="en-GB" sz="2000" b="1" dirty="0"/>
              <a:t>Benefits:</a:t>
            </a:r>
          </a:p>
          <a:p>
            <a:pPr algn="l"/>
            <a:br>
              <a:rPr lang="en-GB" sz="2000" b="1" dirty="0"/>
            </a:br>
            <a:r>
              <a:rPr lang="en-GB" sz="2000" dirty="0"/>
              <a:t>Meets growing customer demand for sustainable products</a:t>
            </a:r>
          </a:p>
          <a:p>
            <a:pPr algn="l"/>
            <a:br>
              <a:rPr lang="en-GB" sz="2000" dirty="0"/>
            </a:br>
            <a:r>
              <a:rPr lang="en-GB" sz="2000" dirty="0"/>
              <a:t>Creates a strong brand image</a:t>
            </a:r>
          </a:p>
          <a:p>
            <a:pPr algn="l"/>
            <a:br>
              <a:rPr lang="en-GB" sz="2000" dirty="0"/>
            </a:br>
            <a:r>
              <a:rPr lang="en-GB" sz="2000" dirty="0"/>
              <a:t>Appeals to socially conscious consumers and investors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994262BC-EE98-4BD6-82DB-4955E8DCC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4047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B32F73EB-B46F-4F77-B3DC-7C374906F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DDB10B3-CF45-4294-8994-0E8AD1FC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145417F-1D1B-48A7-B4DA-BAD73B02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13CF9D9F-1672-4D0C-934E-CD9EE1BE5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1558C702-CA14-4264-B8FC-A5120F75D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6621A72C-7343-4A22-8700-696C5860A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BB44A4DC-7861-4DCC-9931-5A075855D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E16C316F-BFB5-424F-A951-E962A3B74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" name="Rectangle 72">
            <a:extLst>
              <a:ext uri="{FF2B5EF4-FFF2-40B4-BE49-F238E27FC236}">
                <a16:creationId xmlns:a16="http://schemas.microsoft.com/office/drawing/2014/main" id="{B66F8A2C-B8CF-4B20-9A73-2ADCF6302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80C23B1-7427-4DF4-BFF1-60CD7E93B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DD78E9-DE0D-47AF-A0DB-F475221E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118D329-2010-4A15-B57C-429FFAE35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386ADF-F70F-1EF0-1CB3-764C77D9E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46" y="777236"/>
            <a:ext cx="5536539" cy="55582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b="1" dirty="0">
                <a:solidFill>
                  <a:schemeClr val="tx1"/>
                </a:solidFill>
              </a:rPr>
              <a:t>Unique Selling Points </a:t>
            </a:r>
            <a:br>
              <a:rPr lang="en-US" sz="1700" b="1" dirty="0">
                <a:solidFill>
                  <a:schemeClr val="tx1"/>
                </a:solidFill>
              </a:rPr>
            </a:br>
            <a:br>
              <a:rPr lang="en-US" sz="1700" b="1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Unique home décor products</a:t>
            </a: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Personalized gifting options</a:t>
            </a: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Sustainable and eco-friendly packaging</a:t>
            </a: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Support for local artisans</a:t>
            </a: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Excellent customer service</a:t>
            </a: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1700" b="1" dirty="0">
                <a:solidFill>
                  <a:schemeClr val="tx1"/>
                </a:solidFill>
              </a:rPr>
              <a:t>Management Structure</a:t>
            </a:r>
            <a:br>
              <a:rPr lang="en-US" sz="1700" b="1" dirty="0">
                <a:solidFill>
                  <a:schemeClr val="tx1"/>
                </a:solidFill>
              </a:rPr>
            </a:br>
            <a:br>
              <a:rPr lang="en-US" sz="1700" b="1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Initially managed by the owner:</a:t>
            </a: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Customer service</a:t>
            </a: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Stock management</a:t>
            </a: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Marketing</a:t>
            </a: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1700" dirty="0">
                <a:solidFill>
                  <a:schemeClr val="tx1"/>
                </a:solidFill>
              </a:rPr>
              <a:t>Supplier relationships</a:t>
            </a: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r>
              <a:rPr lang="en-GB" sz="1800" b="1" dirty="0"/>
              <a:t>Future growth:</a:t>
            </a:r>
            <a:br>
              <a:rPr lang="en-GB" sz="1800" b="1" dirty="0"/>
            </a:br>
            <a:br>
              <a:rPr lang="en-GB" sz="1800" dirty="0"/>
            </a:br>
            <a:r>
              <a:rPr lang="en-GB" sz="1800" dirty="0"/>
              <a:t>Hire part-time staff </a:t>
            </a:r>
            <a:br>
              <a:rPr lang="en-GB" sz="1800" dirty="0"/>
            </a:b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523D0A-1BFF-3C14-8257-9182B368EA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08944" y="962025"/>
            <a:ext cx="3307294" cy="46231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Bef>
                <a:spcPts val="0"/>
              </a:spcBef>
              <a:spcAft>
                <a:spcPts val="600"/>
              </a:spcAft>
            </a:pPr>
            <a:r>
              <a:rPr lang="en-US" sz="2000" spc="80" dirty="0"/>
              <a:t>Unique Selling Points &amp; Business Structure</a:t>
            </a:r>
          </a:p>
          <a:p>
            <a:pPr algn="l">
              <a:spcBef>
                <a:spcPts val="0"/>
              </a:spcBef>
              <a:spcAft>
                <a:spcPts val="600"/>
              </a:spcAft>
            </a:pPr>
            <a:endParaRPr lang="en-US" sz="2000" spc="80" dirty="0"/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994262BC-EE98-4BD6-82DB-4955E8DCC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0E1E973D-E243-17CD-CA66-87E05C1211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0752" y="2074095"/>
            <a:ext cx="2348261" cy="272650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395393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5118E-8637-AA65-D9C2-572113D64E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8686" y="2351314"/>
            <a:ext cx="9252857" cy="3352800"/>
          </a:xfrm>
        </p:spPr>
        <p:txBody>
          <a:bodyPr/>
          <a:lstStyle/>
          <a:p>
            <a:r>
              <a:rPr lang="en-GB" sz="2000" dirty="0"/>
              <a:t>The Cosy Corner Boutique will initially operate as a sole trader business</a:t>
            </a:r>
            <a:br>
              <a:rPr lang="en-GB" sz="2000" dirty="0"/>
            </a:br>
            <a:br>
              <a:rPr lang="en-GB" sz="2000" dirty="0"/>
            </a:br>
            <a:r>
              <a:rPr lang="en-GB" sz="1800" b="1" dirty="0"/>
              <a:t>this legal structure offers several advantages for a small startup business.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1. Easy and Low-Cost Setup</a:t>
            </a:r>
            <a:br>
              <a:rPr lang="en-GB" sz="2000" dirty="0"/>
            </a:br>
            <a:r>
              <a:rPr lang="en-GB" sz="2000" dirty="0"/>
              <a:t>2. Full Control of the Business</a:t>
            </a:r>
            <a:br>
              <a:rPr lang="en-GB" sz="2000" dirty="0"/>
            </a:br>
            <a:r>
              <a:rPr lang="en-GB" sz="2000" dirty="0"/>
              <a:t>3. Lower Administrative Requirements</a:t>
            </a:r>
            <a:br>
              <a:rPr lang="en-GB" sz="2000" dirty="0"/>
            </a:br>
            <a:r>
              <a:rPr lang="en-GB" sz="2000" dirty="0"/>
              <a:t>4. Suitable for Small Startup Businesses</a:t>
            </a:r>
            <a:br>
              <a:rPr lang="en-GB" sz="2000" dirty="0"/>
            </a:br>
            <a:r>
              <a:rPr lang="en-GB" sz="2000" dirty="0"/>
              <a:t>5. Flexibility for Future Growth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E348D4-0275-BFB9-E050-84E91D186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100" y="2068286"/>
            <a:ext cx="9070848" cy="523220"/>
          </a:xfrm>
        </p:spPr>
        <p:txBody>
          <a:bodyPr>
            <a:noAutofit/>
          </a:bodyPr>
          <a:lstStyle/>
          <a:p>
            <a:r>
              <a:rPr lang="en-GB" sz="2800" b="1" dirty="0"/>
              <a:t>LEGAL STRUCTURE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F188B2-62FC-6F60-B271-2405A002D1F8}"/>
              </a:ext>
            </a:extLst>
          </p:cNvPr>
          <p:cNvSpPr/>
          <p:nvPr/>
        </p:nvSpPr>
        <p:spPr>
          <a:xfrm flipH="1">
            <a:off x="4942111" y="1371600"/>
            <a:ext cx="227511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/>
              </a:rPr>
              <a:t>The Cosy Corner Boutique</a:t>
            </a:r>
            <a:endParaRPr lang="en-GB" sz="1400" b="0" cap="none" spc="0" dirty="0">
              <a:ln w="0"/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37043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967F423-D21C-4F37-A0B7-750026A1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38673D-C37D-4F40-76C6-FBB1C173D2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4630" y="402336"/>
            <a:ext cx="5890494" cy="12527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100" cap="none" spc="0" dirty="0"/>
              <a:t>PESTEL Analysis: </a:t>
            </a:r>
            <a:br>
              <a:rPr lang="en-US" sz="4100" cap="none" spc="0" dirty="0"/>
            </a:br>
            <a:r>
              <a:rPr lang="en-US" sz="4100" cap="none" spc="0" dirty="0"/>
              <a:t>Key External Factors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0EA0D7C-699D-4E8D-A37A-9D14205E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52614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307B7CB-50A5-4F80-8693-D845BE859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126" y="643464"/>
            <a:ext cx="3969458" cy="557107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C3BAB6-0E04-8263-7FB8-F9AD6DBD9E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22" r="3" b="3"/>
          <a:stretch>
            <a:fillRect/>
          </a:stretch>
        </p:blipFill>
        <p:spPr>
          <a:xfrm>
            <a:off x="820198" y="809243"/>
            <a:ext cx="3639312" cy="5239512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AAEC791-0746-B02F-F036-4F7A31BD9F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043" y="1819656"/>
            <a:ext cx="6244775" cy="455371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l"/>
            <a:r>
              <a:rPr lang="en-GB" sz="1800" b="1" dirty="0"/>
              <a:t>Social Factors</a:t>
            </a:r>
          </a:p>
          <a:p>
            <a:pPr algn="l"/>
            <a:r>
              <a:rPr lang="en-GB" sz="1800" dirty="0"/>
              <a:t>Consumer interest in home décor and personalised gifts is growing rapidly. Social media trends continue to influence purchasing decisions.</a:t>
            </a:r>
          </a:p>
          <a:p>
            <a:pPr algn="l"/>
            <a:endParaRPr lang="en-GB" sz="1800" dirty="0"/>
          </a:p>
          <a:p>
            <a:pPr algn="l"/>
            <a:r>
              <a:rPr lang="en-GB" sz="1800" b="1" dirty="0"/>
              <a:t>Economic Factors</a:t>
            </a:r>
          </a:p>
          <a:p>
            <a:pPr algn="l"/>
            <a:r>
              <a:rPr lang="en-GB" sz="1800" dirty="0"/>
              <a:t>Rising living costs may affect spending. However, customers still invest in affordable home décor and gifting products.</a:t>
            </a:r>
          </a:p>
          <a:p>
            <a:pPr algn="l"/>
            <a:endParaRPr lang="en-GB" sz="1800" dirty="0"/>
          </a:p>
          <a:p>
            <a:pPr algn="l"/>
            <a:r>
              <a:rPr lang="en-GB" sz="1800" b="1" dirty="0"/>
              <a:t>Environmental Factors</a:t>
            </a:r>
          </a:p>
          <a:p>
            <a:pPr algn="l"/>
            <a:r>
              <a:rPr lang="en-GB" sz="1800" dirty="0"/>
              <a:t>Consumers increasingly prefer eco-friendly products and sustainable packaging.</a:t>
            </a:r>
          </a:p>
          <a:p>
            <a:pPr algn="l"/>
            <a:endParaRPr lang="en-GB" sz="1800" dirty="0"/>
          </a:p>
          <a:p>
            <a:pPr algn="l"/>
            <a:r>
              <a:rPr lang="en-GB" sz="1800" dirty="0"/>
              <a:t>These factors create both opportunities and challenges for The Cosy Corner Boutique.</a:t>
            </a:r>
          </a:p>
          <a:p>
            <a:pPr indent="-182880" algn="l">
              <a:lnSpc>
                <a:spcPct val="90000"/>
              </a:lnSpc>
              <a:spcAft>
                <a:spcPts val="600"/>
              </a:spcAft>
              <a:buFont typeface="Garamond" pitchFamily="18" charset="0"/>
              <a:buChar char="◦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39195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Rectangle 100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" name="Rectangle 105">
            <a:extLst>
              <a:ext uri="{FF2B5EF4-FFF2-40B4-BE49-F238E27FC236}">
                <a16:creationId xmlns:a16="http://schemas.microsoft.com/office/drawing/2014/main" id="{9E1E7F64-0923-4A8C-8C57-8DA53D5B4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09478849-EFF2-4DE4-983C-8EE3FA1EB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C7659007-D861-4E94-9C3A-A056785E9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5873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3510B89F-E2F1-498D-89E6-BBD1F7A83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9B98270E-648F-4E36-B844-0EDB47720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AF360-A684-4994-0B82-1E652888C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20" y="2162645"/>
            <a:ext cx="6630580" cy="401585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b="1" dirty="0"/>
              <a:t>Platforms:</a:t>
            </a:r>
            <a:br>
              <a:rPr lang="en-US" sz="1600" dirty="0"/>
            </a:br>
            <a:r>
              <a:rPr lang="en-US" sz="1600" dirty="0"/>
              <a:t>Instagram</a:t>
            </a:r>
            <a:br>
              <a:rPr lang="en-US" sz="1600" dirty="0"/>
            </a:br>
            <a:r>
              <a:rPr lang="en-US" sz="1600" dirty="0"/>
              <a:t>Facebook</a:t>
            </a:r>
            <a:br>
              <a:rPr lang="en-US" sz="1600" dirty="0"/>
            </a:br>
            <a:r>
              <a:rPr lang="en-US" sz="1600" dirty="0"/>
              <a:t>Pinterest</a:t>
            </a:r>
            <a:br>
              <a:rPr lang="en-US" sz="1600" dirty="0"/>
            </a:br>
            <a:r>
              <a:rPr lang="en-US" sz="1600" dirty="0"/>
              <a:t>TikTok</a:t>
            </a:r>
            <a:br>
              <a:rPr lang="en-US" sz="1600" dirty="0"/>
            </a:br>
            <a:br>
              <a:rPr lang="en-US" sz="1600" dirty="0"/>
            </a:br>
            <a:r>
              <a:rPr lang="en-US" sz="1600" b="1" dirty="0"/>
              <a:t>Strategies:</a:t>
            </a:r>
            <a:br>
              <a:rPr lang="en-US" sz="1600" dirty="0"/>
            </a:br>
            <a:r>
              <a:rPr lang="en-US" sz="1600" dirty="0"/>
              <a:t>Product showcases</a:t>
            </a:r>
            <a:br>
              <a:rPr lang="en-US" sz="1600" dirty="0"/>
            </a:br>
            <a:r>
              <a:rPr lang="en-US" sz="1600" dirty="0"/>
              <a:t>Seasonal promotions</a:t>
            </a:r>
            <a:br>
              <a:rPr lang="en-US" sz="1600" dirty="0"/>
            </a:br>
            <a:r>
              <a:rPr lang="en-US" sz="1600" dirty="0"/>
              <a:t>Home styling inspiration</a:t>
            </a:r>
            <a:br>
              <a:rPr lang="en-US" sz="1600" dirty="0"/>
            </a:br>
            <a:r>
              <a:rPr lang="en-US" sz="1600" dirty="0"/>
              <a:t>Customer engagement</a:t>
            </a:r>
            <a:br>
              <a:rPr lang="en-US" sz="1600" dirty="0"/>
            </a:br>
            <a:br>
              <a:rPr lang="en-US" sz="1600" dirty="0"/>
            </a:br>
            <a:r>
              <a:rPr lang="en-US" sz="1600" b="1" dirty="0"/>
              <a:t>Benefits:</a:t>
            </a:r>
            <a:br>
              <a:rPr lang="en-US" sz="1600" dirty="0"/>
            </a:br>
            <a:r>
              <a:rPr lang="en-US" sz="1600" dirty="0"/>
              <a:t>Increased brand awareness</a:t>
            </a:r>
            <a:br>
              <a:rPr lang="en-US" sz="1600" dirty="0"/>
            </a:br>
            <a:r>
              <a:rPr lang="en-US" sz="1600" dirty="0"/>
              <a:t>Direct customer interaction</a:t>
            </a:r>
            <a:br>
              <a:rPr lang="en-US" sz="1600" dirty="0"/>
            </a:br>
            <a:r>
              <a:rPr lang="en-US" sz="1600" dirty="0"/>
              <a:t>Cost-effective marketing</a:t>
            </a:r>
            <a:br>
              <a:rPr lang="en-US" sz="1600" dirty="0"/>
            </a:br>
            <a:endParaRPr lang="en-US" sz="1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3D8A24-1A40-F648-DA71-7D7BB126A1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22458" y="1444332"/>
            <a:ext cx="4631391" cy="754471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 spc="80" dirty="0"/>
              <a:t>Marketing Strategy 1: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spc="80" dirty="0"/>
              <a:t>Social Media Marketing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D138CB-13E6-06C9-140E-8645406AAE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92" y="694792"/>
            <a:ext cx="5451627" cy="5465291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FD928195-4D39-4483-8E9C-DDEF45288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D3C3AEFB-A180-42BA-A986-808141512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BDC660CB-86B2-4824-BAAF-665CD1889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6355DF17-4368-44AA-A15E-16C1FC148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B01C96DA-1439-D0FD-10FB-3F851723C330}"/>
              </a:ext>
            </a:extLst>
          </p:cNvPr>
          <p:cNvSpPr/>
          <p:nvPr/>
        </p:nvSpPr>
        <p:spPr>
          <a:xfrm flipH="1">
            <a:off x="8541777" y="763384"/>
            <a:ext cx="176793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/>
              </a:rPr>
              <a:t>The Cosy Corner Boutique</a:t>
            </a:r>
            <a:endParaRPr lang="en-GB" sz="1400" b="0" cap="none" spc="0" dirty="0">
              <a:ln w="0"/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185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88AD58F8-A25B-4E55-9B70-759019A69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A6FC0FAB-C447-4AF0-B2F8-1A6656A7C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91E7DCD7-3AC5-4E2C-8260-56291A898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5873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85C10AE8-8663-498F-85C5-BFE154BB6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A32DB11C-F5A8-4100-B4A3-1363129E5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CAC1BE-588B-545B-01BD-A568E1FB0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3390" y="2443957"/>
            <a:ext cx="3745916" cy="37543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b="1" dirty="0"/>
              <a:t>E-Commerce Website</a:t>
            </a:r>
            <a:br>
              <a:rPr lang="en-US" sz="1600" dirty="0"/>
            </a:br>
            <a:r>
              <a:rPr lang="en-US" sz="1600" dirty="0"/>
              <a:t>Online shopping platform</a:t>
            </a:r>
            <a:br>
              <a:rPr lang="en-US" sz="1600" dirty="0"/>
            </a:br>
            <a:r>
              <a:rPr lang="en-US" sz="1600" dirty="0"/>
              <a:t>Secure payments</a:t>
            </a:r>
            <a:br>
              <a:rPr lang="en-US" sz="1600" dirty="0"/>
            </a:br>
            <a:r>
              <a:rPr lang="en-US" sz="1600" dirty="0"/>
              <a:t>Convenient customer experience</a:t>
            </a:r>
            <a:br>
              <a:rPr lang="en-US" sz="1600" dirty="0"/>
            </a:br>
            <a:br>
              <a:rPr lang="en-US" sz="1600" dirty="0"/>
            </a:br>
            <a:r>
              <a:rPr lang="en-US" sz="1600" b="1" dirty="0"/>
              <a:t>Local Marketing</a:t>
            </a:r>
            <a:br>
              <a:rPr lang="en-US" sz="1600" dirty="0"/>
            </a:br>
            <a:r>
              <a:rPr lang="en-US" sz="1600" dirty="0"/>
              <a:t>Community events</a:t>
            </a:r>
            <a:br>
              <a:rPr lang="en-US" sz="1600" dirty="0"/>
            </a:br>
            <a:r>
              <a:rPr lang="en-US" sz="1600" dirty="0"/>
              <a:t>Craft fairs</a:t>
            </a:r>
            <a:br>
              <a:rPr lang="en-US" sz="1600" dirty="0"/>
            </a:br>
            <a:r>
              <a:rPr lang="en-US" sz="1600" dirty="0"/>
              <a:t>Collaborations with local businesses</a:t>
            </a:r>
            <a:br>
              <a:rPr lang="en-US" sz="1600" dirty="0"/>
            </a:br>
            <a:br>
              <a:rPr lang="en-US" sz="1600" dirty="0"/>
            </a:br>
            <a:r>
              <a:rPr lang="en-US" sz="1600" b="1" dirty="0"/>
              <a:t>Benefits:</a:t>
            </a:r>
            <a:br>
              <a:rPr lang="en-US" sz="1600" dirty="0"/>
            </a:br>
            <a:r>
              <a:rPr lang="en-US" sz="1600" dirty="0"/>
              <a:t>Reach wider UK audience</a:t>
            </a:r>
            <a:br>
              <a:rPr lang="en-US" sz="1600" dirty="0"/>
            </a:br>
            <a:r>
              <a:rPr lang="en-US" sz="1600" dirty="0"/>
              <a:t>Increase local visibility</a:t>
            </a:r>
            <a:br>
              <a:rPr lang="en-US" sz="1600" dirty="0"/>
            </a:br>
            <a:r>
              <a:rPr lang="en-US" sz="1600" dirty="0"/>
              <a:t>Build customer loyalty</a:t>
            </a:r>
            <a:br>
              <a:rPr lang="en-US" sz="1600" dirty="0"/>
            </a:br>
            <a:endParaRPr lang="en-US" sz="1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C42567-FA9A-5AE0-C223-0D87EC8C33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57003" y="1516261"/>
            <a:ext cx="4162233" cy="940900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b="1" spc="80" dirty="0"/>
              <a:t>Marketing Strategy 2: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pc="80" dirty="0"/>
              <a:t>E-Commerce &amp; Local Marketing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545D02-651E-002B-3224-33E15F29C7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50" b="2439"/>
          <a:stretch>
            <a:fillRect/>
          </a:stretch>
        </p:blipFill>
        <p:spPr>
          <a:xfrm>
            <a:off x="643192" y="645106"/>
            <a:ext cx="5451627" cy="5564663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42A565BD-1766-4317-876F-8C88B84DC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AB88B546-B69B-4542-AEA9-870C56B75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4641C125-D090-4512-84D4-62C8284A5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BAF1C18B-2ECB-4214-8EB8-96470842B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199DE43B-8761-42C2-2B03-A22199C83588}"/>
              </a:ext>
            </a:extLst>
          </p:cNvPr>
          <p:cNvSpPr/>
          <p:nvPr/>
        </p:nvSpPr>
        <p:spPr>
          <a:xfrm flipH="1">
            <a:off x="8541776" y="763384"/>
            <a:ext cx="188223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/>
              </a:rPr>
              <a:t>The Cosy Corner Boutique</a:t>
            </a:r>
            <a:endParaRPr lang="en-GB" sz="1400" b="0" cap="none" spc="0" dirty="0">
              <a:ln w="0"/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00244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EEC1F2EE-9F2C-45AA-84E8-A1DE5C407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CDE08CC-3B26-4FC8-A07D-B58CBE490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B354D381-0BAB-445E-9E77-90AB789E9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269159" cy="557107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C1718E8-55AA-4B97-B0F7-AE5CF7989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16" y="809244"/>
            <a:ext cx="5943600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890BD4-FB1E-D700-C3D2-8E3BA994A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75" y="2237371"/>
            <a:ext cx="6269220" cy="334091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Total Funding Required: £15,000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Funding Sources:</a:t>
            </a:r>
            <a:br>
              <a:rPr lang="en-US" sz="2000" b="1" dirty="0"/>
            </a:br>
            <a:br>
              <a:rPr lang="en-US" sz="2000" dirty="0"/>
            </a:br>
            <a:r>
              <a:rPr lang="en-US" sz="2000" dirty="0"/>
              <a:t>Personal savings</a:t>
            </a:r>
            <a:br>
              <a:rPr lang="en-US" sz="2000" dirty="0"/>
            </a:br>
            <a:r>
              <a:rPr lang="en-US" sz="2000" dirty="0"/>
              <a:t>Small business loan</a:t>
            </a:r>
            <a:br>
              <a:rPr lang="en-US" sz="2000" dirty="0"/>
            </a:br>
            <a:r>
              <a:rPr lang="en-US" sz="2000" dirty="0"/>
              <a:t>Investor funding</a:t>
            </a: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This funding will support business launch </a:t>
            </a:r>
            <a:br>
              <a:rPr lang="en-US" sz="2000" dirty="0"/>
            </a:br>
            <a:r>
              <a:rPr lang="en-US" sz="2000" dirty="0"/>
              <a:t>and first-month operations.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7B0E47-1E7A-24CE-89F5-EACD344DFA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6053" y="1516261"/>
            <a:ext cx="5943663" cy="88827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400" b="1" spc="80" dirty="0"/>
              <a:t>Funding Requirements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82DEB938-4D34-4A47-B268-0E3467680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7796" y="640856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48417BB0-87D9-4E1F-B85C-D130A5626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100F15C6-AE3E-4CCF-A16E-3C70A74F4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373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956D3942-7761-4954-8B42-9CB25A7F4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Rectangle 79">
            <a:extLst>
              <a:ext uri="{FF2B5EF4-FFF2-40B4-BE49-F238E27FC236}">
                <a16:creationId xmlns:a16="http://schemas.microsoft.com/office/drawing/2014/main" id="{74E5A167-47F8-4EB6-BE4B-3AA08ED5B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055" y="0"/>
            <a:ext cx="463600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7974A2-5DB7-2AF7-5304-12FB0D851A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9519" y="726747"/>
            <a:ext cx="3357629" cy="541476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57789CA-DB26-8B64-C3EF-A8AAD72D046A}"/>
              </a:ext>
            </a:extLst>
          </p:cNvPr>
          <p:cNvSpPr/>
          <p:nvPr/>
        </p:nvSpPr>
        <p:spPr>
          <a:xfrm flipH="1">
            <a:off x="2817731" y="768150"/>
            <a:ext cx="196412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/>
              </a:rPr>
              <a:t>The Cosy Corner Boutique</a:t>
            </a:r>
            <a:endParaRPr lang="en-GB" sz="1400" b="0" cap="none" spc="0" dirty="0">
              <a:ln w="0"/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248078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A8C6BC2-E9E2-4780-8A41-064073CD4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0450CF-22E9-4B1D-B146-30FEE770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238079-1F65-476A-BC6C-F2D3BD268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40C935-D2D3-4F63-A4DA-CD768BB3F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8D8045-0F80-4964-B591-0D599AB4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F8A5889-0EE6-4E19-98FE-29F79E987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B0FE4C3-64BE-4A2B-818D-4D844793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4670D04-30D8-487E-A3F4-0655E4801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9E1E7F64-0923-4A8C-8C57-8DA53D5B4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9478849-EFF2-4DE4-983C-8EE3FA1EB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7659007-D861-4E94-9C3A-A056785E9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5873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510B89F-E2F1-498D-89E6-BBD1F7A83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B98270E-648F-4E36-B844-0EDB47720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09EA6-DE60-22D9-4DD7-B03E46709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1091" y="1069849"/>
            <a:ext cx="4375797" cy="37307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3200" b="1" spc="80" dirty="0"/>
              <a:t>Funding Allocation</a:t>
            </a:r>
            <a:br>
              <a:rPr lang="en-US" sz="4800" b="1" spc="80" dirty="0"/>
            </a:br>
            <a:br>
              <a:rPr lang="en-US" sz="4800" b="1" spc="80" dirty="0"/>
            </a:br>
            <a:endParaRPr lang="en-US" sz="4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F19194-42FC-A6CC-B589-07B94D5D6B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0400" y="5700409"/>
            <a:ext cx="3444556" cy="59980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400" b="1" spc="80" dirty="0"/>
              <a:t>Total = £15,000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D928195-4D39-4483-8E9C-DDEF45288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3C3AEFB-A180-42BA-A986-808141512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BDC660CB-86B2-4824-BAAF-665CD1889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6355DF17-4368-44AA-A15E-16C1FC148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2EAB23-B548-A706-C145-FA808CF51D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824829"/>
              </p:ext>
            </p:extLst>
          </p:nvPr>
        </p:nvGraphicFramePr>
        <p:xfrm>
          <a:off x="374904" y="777526"/>
          <a:ext cx="6270052" cy="4544280"/>
        </p:xfrm>
        <a:graphic>
          <a:graphicData uri="http://schemas.openxmlformats.org/drawingml/2006/table">
            <a:tbl>
              <a:tblPr/>
              <a:tblGrid>
                <a:gridCol w="4556117">
                  <a:extLst>
                    <a:ext uri="{9D8B030D-6E8A-4147-A177-3AD203B41FA5}">
                      <a16:colId xmlns:a16="http://schemas.microsoft.com/office/drawing/2014/main" val="1729251930"/>
                    </a:ext>
                  </a:extLst>
                </a:gridCol>
                <a:gridCol w="1713935">
                  <a:extLst>
                    <a:ext uri="{9D8B030D-6E8A-4147-A177-3AD203B41FA5}">
                      <a16:colId xmlns:a16="http://schemas.microsoft.com/office/drawing/2014/main" val="3339707019"/>
                    </a:ext>
                  </a:extLst>
                </a:gridCol>
              </a:tblGrid>
              <a:tr h="50492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1" i="0" u="none" strike="noStrike" dirty="0">
                          <a:effectLst/>
                          <a:latin typeface="Arial" panose="020B0604020202020204" pitchFamily="34" charset="0"/>
                        </a:rPr>
                        <a:t>Expense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1" i="0" u="none" strike="noStrike" dirty="0">
                          <a:effectLst/>
                          <a:latin typeface="Arial" panose="020B0604020202020204" pitchFamily="34" charset="0"/>
                        </a:rPr>
                        <a:t>Cost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0996848"/>
                  </a:ext>
                </a:extLst>
              </a:tr>
              <a:tr h="50492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Initial Inventory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£5,000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1481593"/>
                  </a:ext>
                </a:extLst>
              </a:tr>
              <a:tr h="50492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Shop Rent &amp; Deposit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£3,000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7826564"/>
                  </a:ext>
                </a:extLst>
              </a:tr>
              <a:tr h="50492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Website Development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£1,500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6963990"/>
                  </a:ext>
                </a:extLst>
              </a:tr>
              <a:tr h="50492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rial" panose="020B0604020202020204" pitchFamily="34" charset="0"/>
                        </a:rPr>
                        <a:t>Shop Setup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rial" panose="020B0604020202020204" pitchFamily="34" charset="0"/>
                        </a:rPr>
                        <a:t>£1,500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2623071"/>
                  </a:ext>
                </a:extLst>
              </a:tr>
              <a:tr h="50492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Packaging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£500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74923330"/>
                  </a:ext>
                </a:extLst>
              </a:tr>
              <a:tr h="50492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Marketing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£1,000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917955"/>
                  </a:ext>
                </a:extLst>
              </a:tr>
              <a:tr h="50492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Insurance &amp; Licences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</a:rPr>
                        <a:t>£700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7436500"/>
                  </a:ext>
                </a:extLst>
              </a:tr>
              <a:tr h="50492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rial" panose="020B0604020202020204" pitchFamily="34" charset="0"/>
                        </a:rPr>
                        <a:t>Utilities &amp; Miscellaneous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rial" panose="020B0604020202020204" pitchFamily="34" charset="0"/>
                        </a:rPr>
                        <a:t>£1,800</a:t>
                      </a:r>
                    </a:p>
                  </a:txBody>
                  <a:tcPr marL="131452" marR="131452" marT="65726" marB="657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1233089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5F6FC92-7201-F485-BB05-8D057BCD80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5241" y="2990088"/>
            <a:ext cx="3653184" cy="279806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B9D72DE-11D5-B619-DB72-D5C2629EC027}"/>
              </a:ext>
            </a:extLst>
          </p:cNvPr>
          <p:cNvSpPr/>
          <p:nvPr/>
        </p:nvSpPr>
        <p:spPr>
          <a:xfrm flipH="1">
            <a:off x="8541777" y="763384"/>
            <a:ext cx="176793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00" dirty="0">
                <a:ln w="0"/>
              </a:rPr>
              <a:t>The Cosy Corner Boutique</a:t>
            </a:r>
            <a:endParaRPr lang="en-GB" sz="1400" b="0" cap="none" spc="0" dirty="0">
              <a:ln w="0"/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137685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D300258-12E7-8658-39E7-089695F6D44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79" r="-1" b="28552"/>
          <a:stretch>
            <a:fillRect/>
          </a:stretch>
        </p:blipFill>
        <p:spPr>
          <a:xfrm>
            <a:off x="1" y="-38091"/>
            <a:ext cx="12191999" cy="6857989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8A3844E6-D96A-41C1-870D-EE39760D7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2A92315-CB5C-4EB8-992E-4AA0C5DBC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57ABE-AA4A-7E10-D4D5-34551DF75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708" y="2220625"/>
            <a:ext cx="9068586" cy="20465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Thank you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DBFC77-3FF8-F56E-360A-F5A24131D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2100" y="4445436"/>
            <a:ext cx="9070848" cy="69382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3200" spc="80" dirty="0"/>
              <a:t>Questions?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pc="80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9FECA57-A5E2-44A8-96B6-A95724F80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BD4DE04D-ED96-4A1A-AA20-E4BBEECBF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F6D8CE3E-8596-4FB7-A9A6-0B18C146B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D78D154-D736-4782-853A-1EC344B8E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8BFEF2E5-626A-EB58-F907-178B6E1AD00F}"/>
              </a:ext>
            </a:extLst>
          </p:cNvPr>
          <p:cNvSpPr/>
          <p:nvPr/>
        </p:nvSpPr>
        <p:spPr>
          <a:xfrm flipH="1">
            <a:off x="5135879" y="1600210"/>
            <a:ext cx="1919844" cy="2539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050" dirty="0">
                <a:ln w="0"/>
              </a:rPr>
              <a:t>The Cosy Corner Boutique</a:t>
            </a:r>
            <a:endParaRPr lang="en-GB" sz="1050" b="0" cap="none" spc="0" dirty="0">
              <a:ln w="0"/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989407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292</TotalTime>
  <Words>692</Words>
  <Application>Microsoft Office PowerPoint</Application>
  <PresentationFormat>Widescreen</PresentationFormat>
  <Paragraphs>85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Garamond</vt:lpstr>
      <vt:lpstr>Savon</vt:lpstr>
      <vt:lpstr>  The Cosy Corner Boutique   </vt:lpstr>
      <vt:lpstr>PowerPoint Presentation</vt:lpstr>
      <vt:lpstr>Business overview  Sustainability in the business model  Unique selling points and business structure (management and Legal)   Key PESTEL factors  Marketing strategies  Funding requirements and allocation</vt:lpstr>
      <vt:lpstr>BUSINESS OVERVIEW         Mission: To provide stylish, affordable, and sustainable home décor products while delivering excellent customer service. </vt:lpstr>
      <vt:lpstr>Sustainability  is a key part of The Cosy Corner Boutique    The business aims to reduce its environmental impact by:  Using recyclable and eco-friendly packaging Reducing plastic usage where possible Encouraging reusable gift-wrapping options Working with local suppliers and artisans to reduce transport emissions Promoting locally sourced products Supporting sustainable shopping habits </vt:lpstr>
      <vt:lpstr>Unique Selling Points   Unique home décor products Personalized gifting options Sustainable and eco-friendly packaging Support for local artisans Excellent customer service   Management Structure  Initially managed by the owner: Customer service Stock management Marketing Supplier relationships  Future growth:  Hire part-time staff  </vt:lpstr>
      <vt:lpstr>The Cosy Corner Boutique will initially operate as a sole trader business  this legal structure offers several advantages for a small startup business.  1. Easy and Low-Cost Setup 2. Full Control of the Business 3. Lower Administrative Requirements 4. Suitable for Small Startup Businesses 5. Flexibility for Future Growth</vt:lpstr>
      <vt:lpstr>PESTEL Analysis:  Key External Factors</vt:lpstr>
      <vt:lpstr>Platforms: Instagram Facebook Pinterest TikTok  Strategies: Product showcases Seasonal promotions Home styling inspiration Customer engagement  Benefits: Increased brand awareness Direct customer interaction Cost-effective marketing </vt:lpstr>
      <vt:lpstr>E-Commerce Website Online shopping platform Secure payments Convenient customer experience  Local Marketing Community events Craft fairs Collaborations with local businesses  Benefits: Reach wider UK audience Increase local visibility Build customer loyalty </vt:lpstr>
      <vt:lpstr>Total Funding Required: £15,000  Funding Sources:  Personal savings Small business loan Investor funding   This funding will support business launch  and first-month operations. </vt:lpstr>
      <vt:lpstr>Funding Allocation 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Mirela Anghel (2506357)</dc:creator>
  <cp:lastModifiedBy>Mirela Anghel (2506357)</cp:lastModifiedBy>
  <cp:revision>24</cp:revision>
  <dcterms:created xsi:type="dcterms:W3CDTF">2026-07-03T20:10:12Z</dcterms:created>
  <dcterms:modified xsi:type="dcterms:W3CDTF">2026-07-09T09:58:59Z</dcterms:modified>
</cp:coreProperties>
</file>