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8" r:id="rId6"/>
    <p:sldId id="264" r:id="rId7"/>
    <p:sldId id="269" r:id="rId8"/>
    <p:sldId id="266" r:id="rId9"/>
    <p:sldId id="270" r:id="rId10"/>
    <p:sldId id="288" r:id="rId11"/>
    <p:sldId id="267" r:id="rId12"/>
    <p:sldId id="273" r:id="rId13"/>
    <p:sldId id="271" r:id="rId14"/>
    <p:sldId id="275" r:id="rId15"/>
    <p:sldId id="277" r:id="rId16"/>
    <p:sldId id="276" r:id="rId17"/>
    <p:sldId id="278" r:id="rId18"/>
    <p:sldId id="274" r:id="rId19"/>
    <p:sldId id="286" r:id="rId20"/>
    <p:sldId id="285" r:id="rId21"/>
    <p:sldId id="283" r:id="rId22"/>
    <p:sldId id="282" r:id="rId23"/>
    <p:sldId id="284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81671"/>
  </p:normalViewPr>
  <p:slideViewPr>
    <p:cSldViewPr snapToGrid="0" snapToObjects="1">
      <p:cViewPr>
        <p:scale>
          <a:sx n="74" d="100"/>
          <a:sy n="74" d="100"/>
        </p:scale>
        <p:origin x="127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84537-D045-4145-A5D8-A4C86F2B63C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4295C-889A-45CD-ADF9-57DC1FFD7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197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E8AC2E-F080-4A6A-B428-8E196CB7FAA9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0926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8F3BB74-F669-45DC-96A1-A3BF9FE4E527}" type="slidenum">
              <a:rPr lang="en-GB" altLang="en-US" sz="1200">
                <a:latin typeface="Calibri" panose="020F0502020204030204" pitchFamily="34" charset="0"/>
              </a:rPr>
              <a:pPr/>
              <a:t>4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858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96F75FC-DC23-41CB-B7D2-457FF5A00C3F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5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z="1200" dirty="0" smtClean="0">
                <a:ea typeface="ＭＳ Ｐゴシック" panose="020B0600070205080204" pitchFamily="34" charset="-128"/>
              </a:rPr>
              <a:t>Are there any common areas?</a:t>
            </a:r>
          </a:p>
          <a:p>
            <a:pPr eaLnBrk="1" hangingPunct="1"/>
            <a:r>
              <a:rPr lang="en-GB" altLang="en-US" sz="1200" dirty="0" smtClean="0">
                <a:ea typeface="ＭＳ Ｐゴシック" panose="020B0600070205080204" pitchFamily="34" charset="-128"/>
              </a:rPr>
              <a:t>Why is it important to note misconceptions?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E8AC2E-F080-4A6A-B428-8E196CB7FAA9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432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ea typeface="ＭＳ Ｐゴシック" panose="020B0600070205080204" pitchFamily="34" charset="-128"/>
              </a:rPr>
              <a:t>(discussed by Ryan and Williams, pp.13 – 30, 2007)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734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ea typeface="ＭＳ Ｐゴシック" panose="020B0600070205080204" pitchFamily="34" charset="-128"/>
              </a:rPr>
              <a:t>(discussed by Ryan and Williams, pp.13 – 30, 2007)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5453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ECE6BF-32B2-4830-951E-380F1F7F3B0D}" type="slidenum">
              <a:rPr lang="en-GB" altLang="en-US" sz="1200">
                <a:latin typeface="Calibri" panose="020F0502020204030204" pitchFamily="34" charset="0"/>
              </a:rPr>
              <a:pPr/>
              <a:t>12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153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3A51CE8-FFEF-44F4-980C-FC8235DC2363}" type="slidenum">
              <a:rPr lang="en-GB" altLang="en-US" sz="1200">
                <a:latin typeface="Calibri" panose="020F0502020204030204" pitchFamily="34" charset="0"/>
              </a:rPr>
              <a:pPr/>
              <a:t>16</a:t>
            </a:fld>
            <a:endParaRPr lang="en-GB" altLang="en-US" sz="1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4166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2A27D2-A3EB-4BAA-9C3C-3C38029A0CDF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2210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Concept cartoons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Always/Sometimes/Never statements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A10F43D-DD81-4B1B-9152-D4CE902DEC38}" type="slidenum">
              <a:rPr lang="en-GB" altLang="en-US">
                <a:latin typeface="Calibri" panose="020F0502020204030204" pitchFamily="34" charset="0"/>
              </a:rPr>
              <a:pPr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281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DCCD5C7-E7F8-4736-BBC9-4F9F1A716069}" type="slidenum">
              <a:rPr lang="en-GB" altLang="en-US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0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37F843-B249-4065-90A6-3DE2CE409A8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4BACEC7-4016-4648-8D80-8E78C96E0572}" type="datetime1">
              <a:rPr lang="en-GB" altLang="en-US"/>
              <a:pPr/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980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83486435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452" y="258417"/>
            <a:ext cx="89849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 smtClean="0">
                <a:solidFill>
                  <a:schemeClr val="bg1"/>
                </a:solidFill>
              </a:rPr>
              <a:t>Mathemateg</a:t>
            </a:r>
            <a:r>
              <a:rPr lang="en-GB" sz="3200" dirty="0" smtClean="0">
                <a:solidFill>
                  <a:schemeClr val="bg1"/>
                </a:solidFill>
              </a:rPr>
              <a:t> ECAD5008/C Mathematics</a:t>
            </a:r>
          </a:p>
          <a:p>
            <a:pPr algn="ctr"/>
            <a:endParaRPr lang="en-GB" sz="3200" dirty="0" smtClean="0">
              <a:solidFill>
                <a:schemeClr val="bg1"/>
              </a:solidFill>
            </a:endParaRPr>
          </a:p>
          <a:p>
            <a:pPr algn="ctr"/>
            <a:r>
              <a:rPr lang="en-GB" sz="3200" dirty="0" err="1" smtClean="0">
                <a:solidFill>
                  <a:schemeClr val="bg1"/>
                </a:solidFill>
              </a:rPr>
              <a:t>Sesiwn</a:t>
            </a:r>
            <a:r>
              <a:rPr lang="en-GB" sz="3200" dirty="0" smtClean="0">
                <a:solidFill>
                  <a:schemeClr val="bg1"/>
                </a:solidFill>
              </a:rPr>
              <a:t> / Session 1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1426" y="3809999"/>
            <a:ext cx="89849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200" dirty="0">
              <a:solidFill>
                <a:schemeClr val="bg1"/>
              </a:solidFill>
            </a:endParaRPr>
          </a:p>
          <a:p>
            <a:pPr algn="ctr"/>
            <a:r>
              <a:rPr lang="en-GB" sz="3200" dirty="0" err="1" smtClean="0">
                <a:solidFill>
                  <a:schemeClr val="bg1"/>
                </a:solidFill>
              </a:rPr>
              <a:t>Dadansoddi</a:t>
            </a:r>
            <a:r>
              <a:rPr lang="en-GB" sz="3200" dirty="0" smtClean="0">
                <a:solidFill>
                  <a:schemeClr val="bg1"/>
                </a:solidFill>
              </a:rPr>
              <a:t> </a:t>
            </a:r>
            <a:r>
              <a:rPr lang="en-GB" sz="3200" dirty="0" err="1" smtClean="0">
                <a:solidFill>
                  <a:schemeClr val="bg1"/>
                </a:solidFill>
              </a:rPr>
              <a:t>Camsynaidau</a:t>
            </a:r>
            <a:r>
              <a:rPr lang="en-GB" sz="3200" dirty="0" smtClean="0">
                <a:solidFill>
                  <a:schemeClr val="bg1"/>
                </a:solidFill>
              </a:rPr>
              <a:t> / 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Analysing Misconceptions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 txBox="1">
            <a:spLocks/>
          </p:cNvSpPr>
          <p:nvPr/>
        </p:nvSpPr>
        <p:spPr>
          <a:xfrm>
            <a:off x="4263887" y="318952"/>
            <a:ext cx="4846320" cy="5285014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74320">
              <a:buFont typeface="Arial" panose="020B0604020202020204" pitchFamily="34" charset="0"/>
              <a:buNone/>
              <a:defRPr/>
            </a:pPr>
            <a:r>
              <a:rPr lang="en-GB" b="1" dirty="0" smtClean="0"/>
              <a:t>Session Objectives:</a:t>
            </a:r>
          </a:p>
          <a:p>
            <a:pPr indent="-274320">
              <a:defRPr/>
            </a:pPr>
            <a:r>
              <a:rPr lang="en-GB" dirty="0" smtClean="0"/>
              <a:t>To recognise and identify typical mathematical misconceptions in the primary school.</a:t>
            </a:r>
          </a:p>
          <a:p>
            <a:pPr indent="-274320">
              <a:defRPr/>
            </a:pPr>
            <a:r>
              <a:rPr lang="en-GB" dirty="0" smtClean="0"/>
              <a:t>To understand types of misconceptions and why they occur.</a:t>
            </a:r>
          </a:p>
          <a:p>
            <a:pPr indent="-274320">
              <a:defRPr/>
            </a:pPr>
            <a:r>
              <a:rPr lang="en-GB" dirty="0" smtClean="0"/>
              <a:t>To select pedagogic strategies which expose and explore learner  misconceptions.</a:t>
            </a:r>
          </a:p>
          <a:p>
            <a:pPr indent="-274320">
              <a:defRPr/>
            </a:pPr>
            <a:r>
              <a:rPr lang="en-GB" dirty="0" smtClean="0"/>
              <a:t>To be able to employ </a:t>
            </a:r>
            <a:r>
              <a:rPr lang="en-GB" dirty="0" err="1" smtClean="0"/>
              <a:t>AfL</a:t>
            </a:r>
            <a:r>
              <a:rPr lang="en-GB" dirty="0" smtClean="0"/>
              <a:t> </a:t>
            </a:r>
            <a:r>
              <a:rPr lang="en-GB" dirty="0"/>
              <a:t>s</a:t>
            </a:r>
            <a:r>
              <a:rPr lang="en-GB" dirty="0" smtClean="0"/>
              <a:t>trategies which encourage learner discussion and discovery in addressing misconceptions.</a:t>
            </a:r>
          </a:p>
        </p:txBody>
      </p:sp>
      <p:sp>
        <p:nvSpPr>
          <p:cNvPr id="3" name="Subtitle 2"/>
          <p:cNvSpPr txBox="1">
            <a:spLocks/>
          </p:cNvSpPr>
          <p:nvPr/>
        </p:nvSpPr>
        <p:spPr>
          <a:xfrm>
            <a:off x="79715" y="318952"/>
            <a:ext cx="4184172" cy="30956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2400" b="1" dirty="0" smtClean="0"/>
              <a:t>Amcanion y Sesiwn:</a:t>
            </a:r>
          </a:p>
          <a:p>
            <a:r>
              <a:rPr lang="cy-GB" altLang="en-US" sz="2400" dirty="0" smtClean="0"/>
              <a:t>Cydnabod a nodi camsyniadau mathemategol nodweddiadol yn yr ysgol gynradd.</a:t>
            </a:r>
          </a:p>
          <a:p>
            <a:r>
              <a:rPr lang="cy-GB" altLang="en-US" sz="2400" dirty="0" smtClean="0"/>
              <a:t>Deall mathau o gamsyniadau a pham maent yn digwydd.</a:t>
            </a:r>
          </a:p>
          <a:p>
            <a:r>
              <a:rPr lang="cy-GB" altLang="en-US" sz="2400" dirty="0" smtClean="0"/>
              <a:t>Dewis strategaethau addysgol sy’n amlygu ac archwilio camsyniadau dysgwyr.</a:t>
            </a:r>
          </a:p>
          <a:p>
            <a:r>
              <a:rPr lang="cy-GB" altLang="en-US" sz="2400" dirty="0" smtClean="0"/>
              <a:t>Medru defnyddio strategaethau </a:t>
            </a:r>
            <a:r>
              <a:rPr lang="cy-GB" altLang="en-US" sz="2400" dirty="0" err="1" smtClean="0"/>
              <a:t>AaGD</a:t>
            </a:r>
            <a:r>
              <a:rPr lang="cy-GB" altLang="en-US" sz="2400" dirty="0" smtClean="0"/>
              <a:t> sy’n annog trafod a darganfod gan ddysgwyr wrth fynd i’r afael â chamsyniadau.</a:t>
            </a:r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4382589" y="1027612"/>
            <a:ext cx="4600302" cy="4099559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411" name="TextBox 4"/>
          <p:cNvSpPr txBox="1">
            <a:spLocks noChangeArrowheads="1"/>
          </p:cNvSpPr>
          <p:nvPr/>
        </p:nvSpPr>
        <p:spPr bwMode="auto">
          <a:xfrm>
            <a:off x="4702628" y="1760901"/>
            <a:ext cx="4068445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What is the difference between an error (mistake) and a misconception?</a:t>
            </a:r>
          </a:p>
          <a:p>
            <a:pPr algn="ctr" eaLnBrk="1" hangingPunct="1"/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 eaLnBrk="1" hangingPunct="1"/>
            <a:r>
              <a:rPr lang="en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Are all errors misconceptions</a:t>
            </a:r>
            <a:r>
              <a:rPr lang="en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7412" name="TextBox 6"/>
          <p:cNvSpPr txBox="1">
            <a:spLocks noChangeArrowheads="1"/>
          </p:cNvSpPr>
          <p:nvPr/>
        </p:nvSpPr>
        <p:spPr bwMode="auto">
          <a:xfrm>
            <a:off x="104504" y="36104"/>
            <a:ext cx="4395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/>
            <a:r>
              <a:rPr lang="en-GB" altLang="en-US" sz="3200" dirty="0" err="1" smtClean="0">
                <a:latin typeface="Calibri" panose="020F0502020204030204" pitchFamily="34" charset="0"/>
              </a:rPr>
              <a:t>Meddwl</a:t>
            </a:r>
            <a:r>
              <a:rPr lang="en-GB" altLang="en-US" sz="3200" dirty="0" smtClean="0">
                <a:latin typeface="Calibri" panose="020F0502020204030204" pitchFamily="34" charset="0"/>
              </a:rPr>
              <a:t> –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Paru</a:t>
            </a:r>
            <a:r>
              <a:rPr lang="en-GB" altLang="en-US" sz="3200" dirty="0" smtClean="0">
                <a:latin typeface="Calibri" panose="020F0502020204030204" pitchFamily="34" charset="0"/>
              </a:rPr>
              <a:t> – </a:t>
            </a:r>
            <a:r>
              <a:rPr lang="en-GB" altLang="en-US" sz="3200" dirty="0" err="1" smtClean="0">
                <a:latin typeface="Calibri" panose="020F0502020204030204" pitchFamily="34" charset="0"/>
              </a:rPr>
              <a:t>Rhannu</a:t>
            </a:r>
            <a:endParaRPr lang="en-GB" altLang="en-US" sz="3200" dirty="0">
              <a:latin typeface="Calibri" panose="020F0502020204030204" pitchFamily="34" charset="0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4748350" y="36104"/>
            <a:ext cx="43956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200" dirty="0" smtClean="0">
                <a:latin typeface="Calibri" panose="020F0502020204030204" pitchFamily="34" charset="0"/>
              </a:rPr>
              <a:t>Think – Pair – Share</a:t>
            </a:r>
            <a:endParaRPr lang="en-GB" altLang="en-US" sz="3200" dirty="0">
              <a:latin typeface="Calibri" panose="020F050202020403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254771" y="1025860"/>
            <a:ext cx="4287837" cy="4281636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642194" y="1523119"/>
            <a:ext cx="3352972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Beth yw’r gwahaniaeth rhwng gwall (camgymeriad) a chamsyniad</a:t>
            </a:r>
            <a:r>
              <a:rPr lang="cy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</a:p>
          <a:p>
            <a:pPr algn="ctr" eaLnBrk="1" hangingPunct="1"/>
            <a:endParaRPr lang="cy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 eaLnBrk="1" hangingPunct="1"/>
            <a:r>
              <a:rPr lang="cy-GB" altLang="en-US" sz="2800" dirty="0">
                <a:solidFill>
                  <a:schemeClr val="bg1"/>
                </a:solidFill>
                <a:latin typeface="Comic Sans MS" panose="030F0702030302020204" pitchFamily="66" charset="0"/>
              </a:rPr>
              <a:t>A ydy pob gwall yn gamsyniad?</a:t>
            </a:r>
          </a:p>
        </p:txBody>
      </p:sp>
    </p:spTree>
    <p:extLst>
      <p:ext uri="{BB962C8B-B14F-4D97-AF65-F5344CB8AC3E}">
        <p14:creationId xmlns:p14="http://schemas.microsoft.com/office/powerpoint/2010/main" val="38787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8364787"/>
              </p:ext>
            </p:extLst>
          </p:nvPr>
        </p:nvGraphicFramePr>
        <p:xfrm>
          <a:off x="139146" y="0"/>
          <a:ext cx="8925339" cy="647700"/>
        </p:xfrm>
        <a:graphic>
          <a:graphicData uri="http://schemas.openxmlformats.org/drawingml/2006/table">
            <a:tbl>
              <a:tblPr/>
              <a:tblGrid>
                <a:gridCol w="4505032">
                  <a:extLst>
                    <a:ext uri="{9D8B030D-6E8A-4147-A177-3AD203B41FA5}">
                      <a16:colId xmlns:a16="http://schemas.microsoft.com/office/drawing/2014/main" val="3321435343"/>
                    </a:ext>
                  </a:extLst>
                </a:gridCol>
                <a:gridCol w="4420307">
                  <a:extLst>
                    <a:ext uri="{9D8B030D-6E8A-4147-A177-3AD203B41FA5}">
                      <a16:colId xmlns:a16="http://schemas.microsoft.com/office/drawing/2014/main" val="644127652"/>
                    </a:ext>
                  </a:extLst>
                </a:gridCol>
              </a:tblGrid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Gwallau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Camsyniadau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9243756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575108"/>
              </p:ext>
            </p:extLst>
          </p:nvPr>
        </p:nvGraphicFramePr>
        <p:xfrm>
          <a:off x="139146" y="661241"/>
          <a:ext cx="8925339" cy="1402028"/>
        </p:xfrm>
        <a:graphic>
          <a:graphicData uri="http://schemas.openxmlformats.org/drawingml/2006/table">
            <a:tbl>
              <a:tblPr/>
              <a:tblGrid>
                <a:gridCol w="4549835">
                  <a:extLst>
                    <a:ext uri="{9D8B030D-6E8A-4147-A177-3AD203B41FA5}">
                      <a16:colId xmlns:a16="http://schemas.microsoft.com/office/drawing/2014/main" val="156700952"/>
                    </a:ext>
                  </a:extLst>
                </a:gridCol>
                <a:gridCol w="4375504">
                  <a:extLst>
                    <a:ext uri="{9D8B030D-6E8A-4147-A177-3AD203B41FA5}">
                      <a16:colId xmlns:a16="http://schemas.microsoft.com/office/drawing/2014/main" val="3499515239"/>
                    </a:ext>
                  </a:extLst>
                </a:gridCol>
              </a:tblGrid>
              <a:tr h="1295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Gellir eu hachosi drwy ‘esgeulustod’ (e.e. camddarllen, cyfrifo’n anghywir neu ddim ond ‘dim yn gwybod’)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Y rhain yw canlyniad methu deall rhywbeth yn llwyr (neu yn ei ddeall yn anghywir)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244017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629777"/>
              </p:ext>
            </p:extLst>
          </p:nvPr>
        </p:nvGraphicFramePr>
        <p:xfrm>
          <a:off x="139147" y="2076810"/>
          <a:ext cx="8925339" cy="1615464"/>
        </p:xfrm>
        <a:graphic>
          <a:graphicData uri="http://schemas.openxmlformats.org/drawingml/2006/table">
            <a:tbl>
              <a:tblPr/>
              <a:tblGrid>
                <a:gridCol w="4549835">
                  <a:extLst>
                    <a:ext uri="{9D8B030D-6E8A-4147-A177-3AD203B41FA5}">
                      <a16:colId xmlns:a16="http://schemas.microsoft.com/office/drawing/2014/main" val="223525017"/>
                    </a:ext>
                  </a:extLst>
                </a:gridCol>
                <a:gridCol w="4375504">
                  <a:extLst>
                    <a:ext uri="{9D8B030D-6E8A-4147-A177-3AD203B41FA5}">
                      <a16:colId xmlns:a16="http://schemas.microsoft.com/office/drawing/2014/main" val="1271378754"/>
                    </a:ext>
                  </a:extLst>
                </a:gridCol>
              </a:tblGrid>
              <a:tr h="1189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e.e. Pan ofynnir faint yw 10 – 7 fel cwestiwn galw i gof cyflym, mae’r plentyn yn ateb 4 oherwydd nid yw’n gwybod ac nid oes digon o amser iddo weithio’r peth allan.  </a:t>
                      </a:r>
                    </a:p>
                  </a:txBody>
                  <a:tcPr marL="91441" marR="91441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e.e. Pan ofynnir faint yw 10 – 7 , mae’n defnyddio llinell rif ac yn cyfrif tuag yn ôl 10, 9, 8, 7, cyn ateb 4.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96842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434309"/>
              </p:ext>
            </p:extLst>
          </p:nvPr>
        </p:nvGraphicFramePr>
        <p:xfrm>
          <a:off x="139147" y="3677447"/>
          <a:ext cx="8925339" cy="2987050"/>
        </p:xfrm>
        <a:graphic>
          <a:graphicData uri="http://schemas.openxmlformats.org/drawingml/2006/table">
            <a:tbl>
              <a:tblPr/>
              <a:tblGrid>
                <a:gridCol w="4573299">
                  <a:extLst>
                    <a:ext uri="{9D8B030D-6E8A-4147-A177-3AD203B41FA5}">
                      <a16:colId xmlns:a16="http://schemas.microsoft.com/office/drawing/2014/main" val="920083845"/>
                    </a:ext>
                  </a:extLst>
                </a:gridCol>
                <a:gridCol w="4352040">
                  <a:extLst>
                    <a:ext uri="{9D8B030D-6E8A-4147-A177-3AD203B41FA5}">
                      <a16:colId xmlns:a16="http://schemas.microsoft.com/office/drawing/2014/main" val="3259835635"/>
                    </a:ext>
                  </a:extLst>
                </a:gridCol>
              </a:tblGrid>
              <a:tr h="288787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NID YW GWALLAU O REIDRWYDD YN AWGRYMU CAMSYNIADAU, OND GALLANT FOD YN SYMPTOM OHONYNT. </a:t>
                      </a:r>
                    </a:p>
                  </a:txBody>
                  <a:tcPr marL="91434" marR="91434" marT="45725" marB="4572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NID CANLYNIADAU CAMSYNIADAU YW GWALLAU BOB AMSER (OS NAD YDY’R CYSYNIADAU YN CAEL EU HARCHWILIO’N GYFLAWN)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e.e. Gall plentyn ddweud yn gywir mai 60 yw 6 x 10  a 340 yw  34 x 10, ac felly mae’n ymddangos ei fod yn deall lluosi gyda 10.  Ond pan ofynnir iddo faint yw  3.6 x 10, mae’n ateb  3.60</a:t>
                      </a:r>
                    </a:p>
                  </a:txBody>
                  <a:tcPr marL="91434" marR="91434" marT="45725" marB="4572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14856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242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208199"/>
              </p:ext>
            </p:extLst>
          </p:nvPr>
        </p:nvGraphicFramePr>
        <p:xfrm>
          <a:off x="288235" y="139149"/>
          <a:ext cx="8696739" cy="655981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59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Errors</a:t>
                      </a:r>
                    </a:p>
                  </a:txBody>
                  <a:tcPr marL="91454" marR="91454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Misconceptions</a:t>
                      </a:r>
                    </a:p>
                  </a:txBody>
                  <a:tcPr marL="91454" marR="91454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327037"/>
              </p:ext>
            </p:extLst>
          </p:nvPr>
        </p:nvGraphicFramePr>
        <p:xfrm>
          <a:off x="288235" y="795131"/>
          <a:ext cx="8696739" cy="1310578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02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May be caused by ‘carelessness’ (e.g. misreading question, incorrect calculation or just ‘not knowing’)</a:t>
                      </a:r>
                    </a:p>
                  </a:txBody>
                  <a:tcPr marL="91454" marR="91454" marT="45689" marB="4568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Are the result of not completely understanding something (or having the wrong understanding)</a:t>
                      </a:r>
                    </a:p>
                  </a:txBody>
                  <a:tcPr marL="91454" marR="91454" marT="45689" marB="4568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4451168"/>
              </p:ext>
            </p:extLst>
          </p:nvPr>
        </p:nvGraphicFramePr>
        <p:xfrm>
          <a:off x="288235" y="2105710"/>
          <a:ext cx="8696739" cy="1363048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6304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e.g. When asked 10 – 7 as rapid recall child says 4 because they don’t know and don’t have time to work it out.</a:t>
                      </a:r>
                    </a:p>
                  </a:txBody>
                  <a:tcPr marL="91454" marR="91454" marT="45718" marB="457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e.g. When asked 10 – 7 uses a number line and counts back  10, 9, 8, 7 and says 4</a:t>
                      </a:r>
                    </a:p>
                  </a:txBody>
                  <a:tcPr marL="91454" marR="91454" marT="45718" marB="457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92304"/>
              </p:ext>
            </p:extLst>
          </p:nvPr>
        </p:nvGraphicFramePr>
        <p:xfrm>
          <a:off x="288235" y="3468758"/>
          <a:ext cx="8696739" cy="3220277"/>
        </p:xfrm>
        <a:graphic>
          <a:graphicData uri="http://schemas.openxmlformats.org/drawingml/2006/table">
            <a:tbl>
              <a:tblPr/>
              <a:tblGrid>
                <a:gridCol w="414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6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2027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ERRORS DO NOT NECESSARILY IMPLY MISCONCEPTIONS BUT MAY BE A SYMPTON OF THEM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6" marR="91446" marT="45738" marB="4573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MISCONCEPTIONS MAY NOT ALWAYS RESULT IN ERRORS  (IF THE CONCEPTS ARE NOT EXPLORED FULLY)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panose="020B0502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e.g. A child may correctly say that 6 x 10 is 60  and 34 x 10 is 340 and seems to understand multiplying by 10.  But when asked 3.6 x 10 they will say 3.60</a:t>
                      </a:r>
                    </a:p>
                  </a:txBody>
                  <a:tcPr marL="91446" marR="91446" marT="45738" marB="4573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763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8720" y="101047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Cynllunio ymlaen</a:t>
            </a:r>
          </a:p>
          <a:p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AaGD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34546" y="115955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Forward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planning</a:t>
            </a:r>
            <a:endParaRPr lang="cy-GB" altLang="en-US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AfL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1"/>
          <p:cNvSpPr txBox="1">
            <a:spLocks noChangeArrowheads="1"/>
          </p:cNvSpPr>
          <p:nvPr/>
        </p:nvSpPr>
        <p:spPr bwMode="auto">
          <a:xfrm>
            <a:off x="208720" y="1258955"/>
            <a:ext cx="4007954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sz="2800" dirty="0">
                <a:latin typeface="Calibri" panose="020F0502020204030204" pitchFamily="34" charset="0"/>
              </a:rPr>
              <a:t>Mae’n bosib rhagweld cyn y wers y bydd rhai o’r gwallau/camsyniadau hyn yn digwydd, ac felly, gellir mynd i’r afael â nhw yn ystod y cyfnod cynllunio er mwyn diddymu neu ddatrys camsyniadau posib.  </a:t>
            </a:r>
          </a:p>
        </p:txBody>
      </p:sp>
      <p:sp>
        <p:nvSpPr>
          <p:cNvPr id="5" name="TextBox 1"/>
          <p:cNvSpPr txBox="1">
            <a:spLocks noChangeArrowheads="1"/>
          </p:cNvSpPr>
          <p:nvPr/>
        </p:nvSpPr>
        <p:spPr bwMode="auto">
          <a:xfrm>
            <a:off x="4734546" y="1341438"/>
            <a:ext cx="4027214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200" dirty="0">
                <a:latin typeface="Calibri" panose="020F0502020204030204" pitchFamily="34" charset="0"/>
              </a:rPr>
              <a:t>Some of these errors/misconceptions could be predicted prior to a lesson and tackled at the planning stage to diffuse or unpick possible misconceptions. </a:t>
            </a:r>
          </a:p>
        </p:txBody>
      </p:sp>
    </p:spTree>
    <p:extLst>
      <p:ext uri="{BB962C8B-B14F-4D97-AF65-F5344CB8AC3E}">
        <p14:creationId xmlns:p14="http://schemas.microsoft.com/office/powerpoint/2010/main" val="3094432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8720" y="101047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Tasg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34546" y="115955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Task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135" y="1535954"/>
            <a:ext cx="2746821" cy="3907165"/>
          </a:xfrm>
          <a:prstGeom prst="rect">
            <a:avLst/>
          </a:prstGeom>
          <a:ln w="25400"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977" y="1535955"/>
            <a:ext cx="2997277" cy="3907165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11452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7899" y="558470"/>
            <a:ext cx="4504912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 smtClean="0">
                <a:latin typeface="Calibri" panose="020F0502020204030204" pitchFamily="34" charset="0"/>
              </a:rPr>
              <a:t>Mae hefyd yn </a:t>
            </a:r>
            <a:r>
              <a:rPr lang="cy-GB" altLang="en-US" sz="2800" dirty="0">
                <a:latin typeface="Calibri" panose="020F0502020204030204" pitchFamily="34" charset="0"/>
              </a:rPr>
              <a:t>ddefnyddiol pan mae camsyniadau yn codi mewn </a:t>
            </a:r>
            <a:r>
              <a:rPr lang="cy-GB" altLang="en-US" sz="2800" dirty="0" smtClean="0">
                <a:latin typeface="Calibri" panose="020F0502020204030204" pitchFamily="34" charset="0"/>
              </a:rPr>
              <a:t>sesiynau. </a:t>
            </a:r>
          </a:p>
          <a:p>
            <a:pPr algn="ctr" eaLnBrk="1" hangingPunct="1"/>
            <a:r>
              <a:rPr lang="cy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G</a:t>
            </a:r>
            <a:r>
              <a:rPr lang="cy-GB" altLang="en-US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ellir </a:t>
            </a:r>
            <a:r>
              <a:rPr lang="cy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eu defnyddio fel mannau cychwyn </a:t>
            </a:r>
            <a:r>
              <a:rPr lang="cy-GB" altLang="en-US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i’r dysgu</a:t>
            </a:r>
            <a:r>
              <a:rPr lang="cy-GB" altLang="en-US" sz="2800" dirty="0">
                <a:latin typeface="Calibri" panose="020F0502020204030204" pitchFamily="34" charset="0"/>
              </a:rPr>
              <a:t>. </a:t>
            </a:r>
            <a:endParaRPr lang="cy-GB" altLang="en-US" sz="2800" dirty="0" smtClean="0">
              <a:latin typeface="Calibri" panose="020F0502020204030204" pitchFamily="34" charset="0"/>
            </a:endParaRPr>
          </a:p>
          <a:p>
            <a:pPr eaLnBrk="1" hangingPunct="1"/>
            <a:r>
              <a:rPr lang="cy-GB" altLang="en-US" dirty="0" smtClean="0">
                <a:latin typeface="Calibri" panose="020F0502020204030204" pitchFamily="34" charset="0"/>
              </a:rPr>
              <a:t>Er </a:t>
            </a:r>
            <a:r>
              <a:rPr lang="cy-GB" altLang="en-US" dirty="0">
                <a:latin typeface="Calibri" panose="020F0502020204030204" pitchFamily="34" charset="0"/>
              </a:rPr>
              <a:t>mwyn mynd i’r afael â’r rhain, rhaid i’r athro </a:t>
            </a:r>
            <a:r>
              <a:rPr lang="cy-GB" altLang="en-US" dirty="0" smtClean="0">
                <a:latin typeface="Calibri" panose="020F0502020204030204" pitchFamily="34" charset="0"/>
              </a:rPr>
              <a:t>wybod: 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dirty="0" smtClean="0">
                <a:latin typeface="Calibri" panose="020F0502020204030204" pitchFamily="34" charset="0"/>
              </a:rPr>
              <a:t>beth </a:t>
            </a:r>
            <a:r>
              <a:rPr lang="cy-GB" altLang="en-US" dirty="0">
                <a:latin typeface="Calibri" panose="020F0502020204030204" pitchFamily="34" charset="0"/>
              </a:rPr>
              <a:t>allai’r camsyniad </a:t>
            </a:r>
            <a:r>
              <a:rPr lang="cy-GB" altLang="en-US" dirty="0" smtClean="0">
                <a:latin typeface="Calibri" panose="020F0502020204030204" pitchFamily="34" charset="0"/>
              </a:rPr>
              <a:t>fod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dirty="0" smtClean="0">
                <a:latin typeface="Calibri" panose="020F0502020204030204" pitchFamily="34" charset="0"/>
              </a:rPr>
              <a:t>pam </a:t>
            </a:r>
            <a:r>
              <a:rPr lang="cy-GB" altLang="en-US" dirty="0">
                <a:latin typeface="Calibri" panose="020F0502020204030204" pitchFamily="34" charset="0"/>
              </a:rPr>
              <a:t>wnaeth y camsyniad ddigwydd </a:t>
            </a:r>
            <a:endParaRPr lang="cy-GB" altLang="en-US" dirty="0" smtClean="0">
              <a:latin typeface="Calibri" panose="020F0502020204030204" pitchFamily="34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cy-GB" altLang="en-US" dirty="0" smtClean="0">
                <a:latin typeface="Calibri" panose="020F0502020204030204" pitchFamily="34" charset="0"/>
              </a:rPr>
              <a:t>sut </a:t>
            </a:r>
            <a:r>
              <a:rPr lang="cy-GB" altLang="en-US" dirty="0">
                <a:latin typeface="Calibri" panose="020F0502020204030204" pitchFamily="34" charset="0"/>
              </a:rPr>
              <a:t>i ddatrys yr anawsterau er mwyn i’r plentyn barhau i ddysgu. </a:t>
            </a:r>
          </a:p>
        </p:txBody>
      </p:sp>
      <p:sp>
        <p:nvSpPr>
          <p:cNvPr id="3" name="TextBox 1"/>
          <p:cNvSpPr txBox="1">
            <a:spLocks noChangeArrowheads="1"/>
          </p:cNvSpPr>
          <p:nvPr/>
        </p:nvSpPr>
        <p:spPr bwMode="auto">
          <a:xfrm>
            <a:off x="4532811" y="571500"/>
            <a:ext cx="4604773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 smtClean="0">
                <a:latin typeface="Calibri" panose="020F0502020204030204" pitchFamily="34" charset="0"/>
              </a:rPr>
              <a:t>It </a:t>
            </a:r>
            <a:r>
              <a:rPr lang="en-GB" altLang="en-US" sz="2800" dirty="0">
                <a:latin typeface="Calibri" panose="020F0502020204030204" pitchFamily="34" charset="0"/>
              </a:rPr>
              <a:t>is </a:t>
            </a:r>
            <a:r>
              <a:rPr lang="en-GB" altLang="en-US" sz="2800" dirty="0" smtClean="0">
                <a:latin typeface="Calibri" panose="020F0502020204030204" pitchFamily="34" charset="0"/>
              </a:rPr>
              <a:t>also </a:t>
            </a:r>
            <a:r>
              <a:rPr lang="en-GB" altLang="en-US" sz="2800" dirty="0">
                <a:latin typeface="Calibri" panose="020F0502020204030204" pitchFamily="34" charset="0"/>
              </a:rPr>
              <a:t>useful when misconceptions arise during </a:t>
            </a:r>
            <a:r>
              <a:rPr lang="en-GB" altLang="en-US" sz="2800" dirty="0" smtClean="0">
                <a:latin typeface="Calibri" panose="020F0502020204030204" pitchFamily="34" charset="0"/>
              </a:rPr>
              <a:t>sessions.</a:t>
            </a:r>
          </a:p>
          <a:p>
            <a:pPr algn="ctr" eaLnBrk="1" hangingPunct="1"/>
            <a:r>
              <a:rPr lang="en-GB" altLang="en-US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These </a:t>
            </a:r>
            <a:r>
              <a:rPr lang="en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can be used as starting points for learning</a:t>
            </a:r>
            <a:r>
              <a:rPr lang="en-GB" altLang="en-US" sz="2800" dirty="0">
                <a:latin typeface="Calibri" panose="020F0502020204030204" pitchFamily="34" charset="0"/>
              </a:rPr>
              <a:t>. </a:t>
            </a:r>
            <a:endParaRPr lang="en-GB" altLang="en-US" sz="2800" dirty="0" smtClean="0">
              <a:latin typeface="Calibri" panose="020F0502020204030204" pitchFamily="34" charset="0"/>
            </a:endParaRPr>
          </a:p>
          <a:p>
            <a:pPr algn="just" eaLnBrk="1" hangingPunct="1"/>
            <a:r>
              <a:rPr lang="en-GB" altLang="en-US" sz="2400" dirty="0" smtClean="0">
                <a:latin typeface="Calibri" panose="020F0502020204030204" pitchFamily="34" charset="0"/>
              </a:rPr>
              <a:t>In </a:t>
            </a:r>
            <a:r>
              <a:rPr lang="en-GB" altLang="en-US" sz="2400" dirty="0">
                <a:latin typeface="Calibri" panose="020F0502020204030204" pitchFamily="34" charset="0"/>
              </a:rPr>
              <a:t>order to address these, the teacher needs to </a:t>
            </a:r>
            <a:r>
              <a:rPr lang="en-GB" altLang="en-US" sz="2400" dirty="0" smtClean="0">
                <a:latin typeface="Calibri" panose="020F0502020204030204" pitchFamily="34" charset="0"/>
              </a:rPr>
              <a:t>know: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400" dirty="0" smtClean="0">
                <a:latin typeface="Calibri" panose="020F0502020204030204" pitchFamily="34" charset="0"/>
              </a:rPr>
              <a:t>what </a:t>
            </a:r>
            <a:r>
              <a:rPr lang="en-GB" altLang="en-US" sz="2400" dirty="0">
                <a:latin typeface="Calibri" panose="020F0502020204030204" pitchFamily="34" charset="0"/>
              </a:rPr>
              <a:t>the misconception might be, </a:t>
            </a:r>
            <a:endParaRPr lang="en-GB" altLang="en-US" sz="2400" dirty="0" smtClean="0">
              <a:latin typeface="Calibri" panose="020F0502020204030204" pitchFamily="34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400" dirty="0" smtClean="0">
                <a:latin typeface="Calibri" panose="020F0502020204030204" pitchFamily="34" charset="0"/>
              </a:rPr>
              <a:t>why </a:t>
            </a:r>
            <a:r>
              <a:rPr lang="en-GB" altLang="en-US" sz="2400" dirty="0">
                <a:latin typeface="Calibri" panose="020F0502020204030204" pitchFamily="34" charset="0"/>
              </a:rPr>
              <a:t>the misconception may have occurred 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400" dirty="0" smtClean="0">
                <a:latin typeface="Calibri" panose="020F0502020204030204" pitchFamily="34" charset="0"/>
              </a:rPr>
              <a:t>how </a:t>
            </a:r>
            <a:r>
              <a:rPr lang="en-GB" altLang="en-US" sz="2400" dirty="0">
                <a:latin typeface="Calibri" panose="020F0502020204030204" pitchFamily="34" charset="0"/>
              </a:rPr>
              <a:t>to unravel the difficulties for the </a:t>
            </a:r>
            <a:r>
              <a:rPr lang="en-GB" altLang="en-US" sz="2400" dirty="0" smtClean="0">
                <a:latin typeface="Calibri" panose="020F0502020204030204" pitchFamily="34" charset="0"/>
              </a:rPr>
              <a:t>child’s continued learning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8720" y="-13030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Heb ei gynllunio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13632" y="44382"/>
            <a:ext cx="4403037" cy="726327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Unplanned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879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4630783" y="1027612"/>
            <a:ext cx="4352108" cy="4099559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411" name="TextBox 4"/>
          <p:cNvSpPr txBox="1">
            <a:spLocks noChangeArrowheads="1"/>
          </p:cNvSpPr>
          <p:nvPr/>
        </p:nvSpPr>
        <p:spPr bwMode="auto">
          <a:xfrm>
            <a:off x="4872447" y="1527066"/>
            <a:ext cx="3814354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Referring back to PTE2, consider examples of both errors and misconceptions you observed within mathematics lessons.</a:t>
            </a:r>
            <a:endParaRPr lang="en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7412" name="TextBox 6"/>
          <p:cNvSpPr txBox="1">
            <a:spLocks noChangeArrowheads="1"/>
          </p:cNvSpPr>
          <p:nvPr/>
        </p:nvSpPr>
        <p:spPr bwMode="auto">
          <a:xfrm>
            <a:off x="104504" y="36104"/>
            <a:ext cx="43956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 err="1" smtClean="0">
                <a:latin typeface="Calibri" panose="020F0502020204030204" pitchFamily="34" charset="0"/>
              </a:rPr>
              <a:t>Adfyfyrio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4748350" y="36104"/>
            <a:ext cx="43956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 smtClean="0">
                <a:latin typeface="Calibri" panose="020F0502020204030204" pitchFamily="34" charset="0"/>
              </a:rPr>
              <a:t>Reflection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254771" y="1025860"/>
            <a:ext cx="4287837" cy="4281636"/>
          </a:xfrm>
          <a:prstGeom prst="wedgeEllipseCallout">
            <a:avLst>
              <a:gd name="adj1" fmla="val -52630"/>
              <a:gd name="adj2" fmla="val 5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642194" y="1523119"/>
            <a:ext cx="3352972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cy-GB" altLang="en-US" sz="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Gan gyfeirio ‘nôl at PAP2, ystyriwch enghreifftiau o wallau a chamsyniadau welsoch o fewn gwersi mathemateg.</a:t>
            </a:r>
            <a:endParaRPr lang="cy-GB" altLang="en-US" sz="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8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8720" y="-13030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Mathau o gamsyniad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713632" y="44382"/>
            <a:ext cx="4403037" cy="726327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Types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of </a:t>
            </a:r>
            <a:r>
              <a:rPr lang="cy-GB" altLang="en-US" dirty="0" err="1" smtClean="0">
                <a:solidFill>
                  <a:schemeClr val="accent1">
                    <a:lumMod val="50000"/>
                  </a:schemeClr>
                </a:solidFill>
              </a:rPr>
              <a:t>misconception</a:t>
            </a:r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96" y="1720852"/>
            <a:ext cx="2401750" cy="356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2922103" y="1720852"/>
            <a:ext cx="5963479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rgbClr val="3A3A3A"/>
                </a:solidFill>
                <a:latin typeface="Source Sans Pro"/>
              </a:rPr>
              <a:t>Ryan, </a:t>
            </a:r>
            <a:r>
              <a:rPr lang="en-GB" sz="2200" dirty="0" smtClean="0">
                <a:solidFill>
                  <a:srgbClr val="3A3A3A"/>
                </a:solidFill>
                <a:latin typeface="Source Sans Pro"/>
              </a:rPr>
              <a:t>J. &amp; Williams</a:t>
            </a:r>
            <a:r>
              <a:rPr lang="en-GB" sz="2200" dirty="0">
                <a:solidFill>
                  <a:srgbClr val="3A3A3A"/>
                </a:solidFill>
                <a:latin typeface="Source Sans Pro"/>
              </a:rPr>
              <a:t>, J</a:t>
            </a:r>
            <a:r>
              <a:rPr lang="en-GB" sz="2200" dirty="0" smtClean="0">
                <a:solidFill>
                  <a:srgbClr val="3A3A3A"/>
                </a:solidFill>
                <a:latin typeface="Source Sans Pro"/>
              </a:rPr>
              <a:t>. </a:t>
            </a:r>
            <a:r>
              <a:rPr lang="en-GB" sz="2200" dirty="0">
                <a:solidFill>
                  <a:srgbClr val="3A3A3A"/>
                </a:solidFill>
                <a:latin typeface="Source Sans Pro"/>
              </a:rPr>
              <a:t>(2007). </a:t>
            </a:r>
            <a:r>
              <a:rPr lang="en-GB" sz="2200" i="1" dirty="0">
                <a:solidFill>
                  <a:srgbClr val="3A3A3A"/>
                </a:solidFill>
                <a:latin typeface="Source Sans Pro"/>
              </a:rPr>
              <a:t>Children's mathematics </a:t>
            </a:r>
            <a:r>
              <a:rPr lang="en-GB" sz="2200" i="1" dirty="0" smtClean="0">
                <a:solidFill>
                  <a:srgbClr val="3A3A3A"/>
                </a:solidFill>
                <a:latin typeface="Source Sans Pro"/>
              </a:rPr>
              <a:t>4-15: Learning </a:t>
            </a:r>
            <a:r>
              <a:rPr lang="en-GB" sz="2200" i="1" dirty="0">
                <a:solidFill>
                  <a:srgbClr val="3A3A3A"/>
                </a:solidFill>
                <a:latin typeface="Source Sans Pro"/>
              </a:rPr>
              <a:t>from errors and misconceptions</a:t>
            </a:r>
            <a:r>
              <a:rPr lang="en-GB" sz="2200" dirty="0">
                <a:solidFill>
                  <a:srgbClr val="3A3A3A"/>
                </a:solidFill>
                <a:latin typeface="Source Sans Pro"/>
              </a:rPr>
              <a:t>. Maidenhead: McGraw-Hill/Open University Press</a:t>
            </a:r>
            <a:endParaRPr lang="en-GB" sz="2200" dirty="0"/>
          </a:p>
        </p:txBody>
      </p:sp>
      <p:sp>
        <p:nvSpPr>
          <p:cNvPr id="10" name="Rectangle 9"/>
          <p:cNvSpPr/>
          <p:nvPr/>
        </p:nvSpPr>
        <p:spPr>
          <a:xfrm>
            <a:off x="2922103" y="3160643"/>
            <a:ext cx="608275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tt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.</a:t>
            </a:r>
            <a:r>
              <a:rPr lang="en-GB" altLang="en-US" sz="2800" dirty="0">
                <a:ea typeface="ＭＳ Ｐゴシック" panose="020B0600070205080204" pitchFamily="34" charset="-128"/>
              </a:rPr>
              <a:t> 13 – 30</a:t>
            </a:r>
          </a:p>
          <a:p>
            <a:pPr lvl="0"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gael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llyfrgell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fel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copi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ar-lein</a:t>
            </a:r>
            <a:endParaRPr lang="en-GB" altLang="en-US" sz="2800" dirty="0" smtClean="0">
              <a:ea typeface="ＭＳ Ｐゴシック" panose="020B0600070205080204" pitchFamily="34" charset="-128"/>
            </a:endParaRPr>
          </a:p>
          <a:p>
            <a:pPr lvl="0">
              <a:defRPr/>
            </a:pPr>
            <a:endParaRPr lang="en-GB" altLang="en-US" sz="2800" dirty="0" smtClean="0">
              <a:ea typeface="ＭＳ Ｐゴシック" panose="020B0600070205080204" pitchFamily="34" charset="-128"/>
            </a:endParaRPr>
          </a:p>
          <a:p>
            <a:pPr lvl="0">
              <a:defRPr/>
            </a:pPr>
            <a:r>
              <a:rPr lang="en-GB" altLang="en-US" sz="2800" i="1" dirty="0" smtClean="0">
                <a:ea typeface="ＭＳ Ｐゴシック" panose="020B0600070205080204" pitchFamily="34" charset="-128"/>
              </a:rPr>
              <a:t>pp. 13 </a:t>
            </a:r>
            <a:r>
              <a:rPr lang="en-GB" altLang="en-US" sz="2800" i="1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i="1" dirty="0" smtClean="0">
                <a:ea typeface="ＭＳ Ｐゴシック" panose="020B0600070205080204" pitchFamily="34" charset="-128"/>
              </a:rPr>
              <a:t>30</a:t>
            </a:r>
          </a:p>
          <a:p>
            <a:pPr lvl="0">
              <a:defRPr/>
            </a:pPr>
            <a:r>
              <a:rPr lang="en-GB" altLang="en-US" sz="2800" i="1" dirty="0" smtClean="0">
                <a:ea typeface="ＭＳ Ｐゴシック" panose="020B0600070205080204" pitchFamily="34" charset="-128"/>
              </a:rPr>
              <a:t>Available in the library and as an e-book</a:t>
            </a:r>
            <a:endParaRPr lang="en-GB" altLang="en-US" sz="2800" i="1" dirty="0">
              <a:ea typeface="ＭＳ Ｐゴシック" panose="020B0600070205080204" pitchFamily="34" charset="-128"/>
            </a:endParaRPr>
          </a:p>
          <a:p>
            <a:pPr lvl="0">
              <a:defRPr/>
            </a:pPr>
            <a:endParaRPr lang="en-GB" sz="2800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6168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4853175" y="252100"/>
            <a:ext cx="4252676" cy="350837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Modelling: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Here the learner has the ‘wrong model’ – this could be caused by misunderstanding the language: e.g. 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</a:t>
            </a:r>
          </a:p>
        </p:txBody>
      </p:sp>
      <p:pic>
        <p:nvPicPr>
          <p:cNvPr id="6" name="Picture 5" descr="scan0004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20"/>
          <a:stretch>
            <a:fillRect/>
          </a:stretch>
        </p:blipFill>
        <p:spPr bwMode="auto">
          <a:xfrm>
            <a:off x="1355735" y="2862470"/>
            <a:ext cx="6753462" cy="266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272783" y="354389"/>
            <a:ext cx="4338973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smtClean="0"/>
              <a:t>Modelu: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  Yma, mae gan y dysgwr y ‘model anghywir’ – gallai hyn fod wedi’i achosi drwy gamddeall yr iaith: e.e.  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49678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290719" y="317225"/>
            <a:ext cx="4072559" cy="4351338"/>
          </a:xfrm>
        </p:spPr>
        <p:txBody>
          <a:bodyPr/>
          <a:lstStyle/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dirty="0" smtClean="0"/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cy-GB" altLang="en-US" sz="6000" dirty="0" smtClean="0"/>
              <a:t>Beth yw hanner 8?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sz="6000" dirty="0" smtClean="0"/>
          </a:p>
          <a:p>
            <a:pPr algn="ctr" eaLnBrk="1" hangingPunct="1">
              <a:buFont typeface="Arial" panose="020B0604020202020204" pitchFamily="34" charset="0"/>
              <a:buNone/>
            </a:pPr>
            <a:endParaRPr lang="en-GB" altLang="en-US" sz="6000" dirty="0" smtClean="0"/>
          </a:p>
        </p:txBody>
      </p:sp>
      <p:sp>
        <p:nvSpPr>
          <p:cNvPr id="4" name="Freeform 3"/>
          <p:cNvSpPr/>
          <p:nvPr/>
        </p:nvSpPr>
        <p:spPr>
          <a:xfrm>
            <a:off x="3909323" y="2961862"/>
            <a:ext cx="1507503" cy="2470564"/>
          </a:xfrm>
          <a:custGeom>
            <a:avLst/>
            <a:gdLst>
              <a:gd name="connsiteX0" fmla="*/ 0 w 739269"/>
              <a:gd name="connsiteY0" fmla="*/ 51669 h 1710081"/>
              <a:gd name="connsiteX1" fmla="*/ 29029 w 739269"/>
              <a:gd name="connsiteY1" fmla="*/ 8126 h 1710081"/>
              <a:gd name="connsiteX2" fmla="*/ 188686 w 739269"/>
              <a:gd name="connsiteY2" fmla="*/ 22641 h 1710081"/>
              <a:gd name="connsiteX3" fmla="*/ 304800 w 739269"/>
              <a:gd name="connsiteY3" fmla="*/ 37155 h 1710081"/>
              <a:gd name="connsiteX4" fmla="*/ 435429 w 739269"/>
              <a:gd name="connsiteY4" fmla="*/ 51669 h 1710081"/>
              <a:gd name="connsiteX5" fmla="*/ 478972 w 739269"/>
              <a:gd name="connsiteY5" fmla="*/ 66184 h 1710081"/>
              <a:gd name="connsiteX6" fmla="*/ 566057 w 739269"/>
              <a:gd name="connsiteY6" fmla="*/ 124241 h 1710081"/>
              <a:gd name="connsiteX7" fmla="*/ 580572 w 739269"/>
              <a:gd name="connsiteY7" fmla="*/ 167784 h 1710081"/>
              <a:gd name="connsiteX8" fmla="*/ 667657 w 739269"/>
              <a:gd name="connsiteY8" fmla="*/ 225841 h 1710081"/>
              <a:gd name="connsiteX9" fmla="*/ 682172 w 739269"/>
              <a:gd name="connsiteY9" fmla="*/ 733841 h 1710081"/>
              <a:gd name="connsiteX10" fmla="*/ 609600 w 739269"/>
              <a:gd name="connsiteY10" fmla="*/ 835441 h 1710081"/>
              <a:gd name="connsiteX11" fmla="*/ 580572 w 739269"/>
              <a:gd name="connsiteY11" fmla="*/ 878984 h 1710081"/>
              <a:gd name="connsiteX12" fmla="*/ 537029 w 739269"/>
              <a:gd name="connsiteY12" fmla="*/ 908012 h 1710081"/>
              <a:gd name="connsiteX13" fmla="*/ 290286 w 739269"/>
              <a:gd name="connsiteY13" fmla="*/ 937041 h 1710081"/>
              <a:gd name="connsiteX14" fmla="*/ 203200 w 739269"/>
              <a:gd name="connsiteY14" fmla="*/ 908012 h 1710081"/>
              <a:gd name="connsiteX15" fmla="*/ 130629 w 739269"/>
              <a:gd name="connsiteY15" fmla="*/ 937041 h 1710081"/>
              <a:gd name="connsiteX16" fmla="*/ 174172 w 739269"/>
              <a:gd name="connsiteY16" fmla="*/ 922526 h 1710081"/>
              <a:gd name="connsiteX17" fmla="*/ 348343 w 739269"/>
              <a:gd name="connsiteY17" fmla="*/ 951555 h 1710081"/>
              <a:gd name="connsiteX18" fmla="*/ 537029 w 739269"/>
              <a:gd name="connsiteY18" fmla="*/ 966069 h 1710081"/>
              <a:gd name="connsiteX19" fmla="*/ 609600 w 739269"/>
              <a:gd name="connsiteY19" fmla="*/ 1067669 h 1710081"/>
              <a:gd name="connsiteX20" fmla="*/ 682172 w 739269"/>
              <a:gd name="connsiteY20" fmla="*/ 1140241 h 1710081"/>
              <a:gd name="connsiteX21" fmla="*/ 711200 w 739269"/>
              <a:gd name="connsiteY21" fmla="*/ 1183784 h 1710081"/>
              <a:gd name="connsiteX22" fmla="*/ 711200 w 739269"/>
              <a:gd name="connsiteY22" fmla="*/ 1430526 h 1710081"/>
              <a:gd name="connsiteX23" fmla="*/ 682172 w 739269"/>
              <a:gd name="connsiteY23" fmla="*/ 1517612 h 1710081"/>
              <a:gd name="connsiteX24" fmla="*/ 667657 w 739269"/>
              <a:gd name="connsiteY24" fmla="*/ 1561155 h 1710081"/>
              <a:gd name="connsiteX25" fmla="*/ 624115 w 739269"/>
              <a:gd name="connsiteY25" fmla="*/ 1590184 h 1710081"/>
              <a:gd name="connsiteX26" fmla="*/ 595086 w 739269"/>
              <a:gd name="connsiteY26" fmla="*/ 1633726 h 1710081"/>
              <a:gd name="connsiteX27" fmla="*/ 493486 w 739269"/>
              <a:gd name="connsiteY27" fmla="*/ 1677269 h 1710081"/>
              <a:gd name="connsiteX28" fmla="*/ 377372 w 739269"/>
              <a:gd name="connsiteY28" fmla="*/ 1706298 h 1710081"/>
              <a:gd name="connsiteX29" fmla="*/ 116115 w 739269"/>
              <a:gd name="connsiteY29" fmla="*/ 1706298 h 171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739269" h="1710081">
                <a:moveTo>
                  <a:pt x="0" y="51669"/>
                </a:moveTo>
                <a:cubicBezTo>
                  <a:pt x="9676" y="37155"/>
                  <a:pt x="11788" y="10778"/>
                  <a:pt x="29029" y="8126"/>
                </a:cubicBezTo>
                <a:cubicBezTo>
                  <a:pt x="81846" y="0"/>
                  <a:pt x="135541" y="17047"/>
                  <a:pt x="188686" y="22641"/>
                </a:cubicBezTo>
                <a:cubicBezTo>
                  <a:pt x="227478" y="26724"/>
                  <a:pt x="266061" y="32598"/>
                  <a:pt x="304800" y="37155"/>
                </a:cubicBezTo>
                <a:lnTo>
                  <a:pt x="435429" y="51669"/>
                </a:lnTo>
                <a:cubicBezTo>
                  <a:pt x="449943" y="56507"/>
                  <a:pt x="465598" y="58754"/>
                  <a:pt x="478972" y="66184"/>
                </a:cubicBezTo>
                <a:cubicBezTo>
                  <a:pt x="509469" y="83127"/>
                  <a:pt x="566057" y="124241"/>
                  <a:pt x="566057" y="124241"/>
                </a:cubicBezTo>
                <a:cubicBezTo>
                  <a:pt x="570895" y="138755"/>
                  <a:pt x="569754" y="156966"/>
                  <a:pt x="580572" y="167784"/>
                </a:cubicBezTo>
                <a:cubicBezTo>
                  <a:pt x="605241" y="192453"/>
                  <a:pt x="667657" y="225841"/>
                  <a:pt x="667657" y="225841"/>
                </a:cubicBezTo>
                <a:cubicBezTo>
                  <a:pt x="737071" y="434079"/>
                  <a:pt x="716140" y="337544"/>
                  <a:pt x="682172" y="733841"/>
                </a:cubicBezTo>
                <a:cubicBezTo>
                  <a:pt x="674203" y="826807"/>
                  <a:pt x="669222" y="815566"/>
                  <a:pt x="609600" y="835441"/>
                </a:cubicBezTo>
                <a:cubicBezTo>
                  <a:pt x="599924" y="849955"/>
                  <a:pt x="592907" y="866649"/>
                  <a:pt x="580572" y="878984"/>
                </a:cubicBezTo>
                <a:cubicBezTo>
                  <a:pt x="568237" y="891319"/>
                  <a:pt x="552631" y="900211"/>
                  <a:pt x="537029" y="908012"/>
                </a:cubicBezTo>
                <a:cubicBezTo>
                  <a:pt x="471051" y="941000"/>
                  <a:pt x="322390" y="934748"/>
                  <a:pt x="290286" y="937041"/>
                </a:cubicBezTo>
                <a:cubicBezTo>
                  <a:pt x="261257" y="927365"/>
                  <a:pt x="233563" y="904217"/>
                  <a:pt x="203200" y="908012"/>
                </a:cubicBezTo>
                <a:cubicBezTo>
                  <a:pt x="53137" y="926770"/>
                  <a:pt x="289433" y="989974"/>
                  <a:pt x="130629" y="937041"/>
                </a:cubicBezTo>
                <a:cubicBezTo>
                  <a:pt x="145143" y="932203"/>
                  <a:pt x="158872" y="922526"/>
                  <a:pt x="174172" y="922526"/>
                </a:cubicBezTo>
                <a:cubicBezTo>
                  <a:pt x="376627" y="922526"/>
                  <a:pt x="218412" y="936269"/>
                  <a:pt x="348343" y="951555"/>
                </a:cubicBezTo>
                <a:cubicBezTo>
                  <a:pt x="410992" y="958925"/>
                  <a:pt x="474134" y="961231"/>
                  <a:pt x="537029" y="966069"/>
                </a:cubicBezTo>
                <a:cubicBezTo>
                  <a:pt x="631373" y="997518"/>
                  <a:pt x="532189" y="951554"/>
                  <a:pt x="609600" y="1067669"/>
                </a:cubicBezTo>
                <a:cubicBezTo>
                  <a:pt x="648305" y="1125726"/>
                  <a:pt x="624115" y="1101536"/>
                  <a:pt x="682172" y="1140241"/>
                </a:cubicBezTo>
                <a:cubicBezTo>
                  <a:pt x="691848" y="1154755"/>
                  <a:pt x="705075" y="1167451"/>
                  <a:pt x="711200" y="1183784"/>
                </a:cubicBezTo>
                <a:cubicBezTo>
                  <a:pt x="739269" y="1258634"/>
                  <a:pt x="722738" y="1361296"/>
                  <a:pt x="711200" y="1430526"/>
                </a:cubicBezTo>
                <a:cubicBezTo>
                  <a:pt x="706170" y="1460708"/>
                  <a:pt x="691848" y="1488583"/>
                  <a:pt x="682172" y="1517612"/>
                </a:cubicBezTo>
                <a:cubicBezTo>
                  <a:pt x="677334" y="1532126"/>
                  <a:pt x="680387" y="1552668"/>
                  <a:pt x="667657" y="1561155"/>
                </a:cubicBezTo>
                <a:lnTo>
                  <a:pt x="624115" y="1590184"/>
                </a:lnTo>
                <a:cubicBezTo>
                  <a:pt x="614439" y="1604698"/>
                  <a:pt x="607421" y="1621391"/>
                  <a:pt x="595086" y="1633726"/>
                </a:cubicBezTo>
                <a:cubicBezTo>
                  <a:pt x="559731" y="1669081"/>
                  <a:pt x="540124" y="1663944"/>
                  <a:pt x="493486" y="1677269"/>
                </a:cubicBezTo>
                <a:cubicBezTo>
                  <a:pt x="448469" y="1690131"/>
                  <a:pt x="429586" y="1704028"/>
                  <a:pt x="377372" y="1706298"/>
                </a:cubicBezTo>
                <a:cubicBezTo>
                  <a:pt x="290369" y="1710081"/>
                  <a:pt x="203201" y="1706298"/>
                  <a:pt x="116115" y="170629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118652" y="385142"/>
            <a:ext cx="3566077" cy="3508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endParaRPr lang="en-GB" altLang="en-US" smtClean="0">
              <a:ea typeface="ＭＳ Ｐゴシック" panose="020B0600070205080204" pitchFamily="34" charset="-128"/>
            </a:endParaRPr>
          </a:p>
          <a:p>
            <a:pPr algn="ctr">
              <a:buFont typeface="Arial" panose="020B0604020202020204" pitchFamily="34" charset="0"/>
              <a:buNone/>
            </a:pPr>
            <a:r>
              <a:rPr lang="en-GB" altLang="en-US" sz="6000" smtClean="0">
                <a:ea typeface="ＭＳ Ｐゴシック" panose="020B0600070205080204" pitchFamily="34" charset="-128"/>
              </a:rPr>
              <a:t>What is half of 8?</a:t>
            </a:r>
          </a:p>
          <a:p>
            <a:pPr algn="ctr">
              <a:buFont typeface="Arial" panose="020B0604020202020204" pitchFamily="34" charset="0"/>
              <a:buNone/>
            </a:pPr>
            <a:endParaRPr lang="en-GB" altLang="en-US" sz="6000" smtClean="0">
              <a:ea typeface="ＭＳ Ｐゴシック" panose="020B0600070205080204" pitchFamily="34" charset="-128"/>
            </a:endParaRPr>
          </a:p>
          <a:p>
            <a:pPr algn="ctr">
              <a:buFont typeface="Arial" panose="020B0604020202020204" pitchFamily="34" charset="0"/>
              <a:buNone/>
            </a:pPr>
            <a:endParaRPr lang="en-GB" altLang="en-US" sz="6000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4131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228600" y="308113"/>
            <a:ext cx="4591878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smtClean="0"/>
              <a:t>Prototeip: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  Yma, mae gan y dysgwr syniad ‘prototeip’ (nodweddiadol ond nad yw’n gyflawn) yn ei ben, ond nid oes ganddo brofiad o eraill.</a:t>
            </a:r>
          </a:p>
          <a:p>
            <a:pPr>
              <a:buNone/>
            </a:pPr>
            <a:r>
              <a:rPr lang="cy-GB" altLang="en-US" b="1" dirty="0">
                <a:latin typeface="Calibri" panose="020F0502020204030204" pitchFamily="34" charset="0"/>
              </a:rPr>
              <a:t>e.e. Rhowch groes yn agos at unrhyw driongl. 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820479" y="303212"/>
            <a:ext cx="4194312" cy="350837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Prototype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Here the learner has a ‘prototype’ (typical but not complete) idea in their head and haven’t had experience of others.</a:t>
            </a:r>
          </a:p>
          <a:p>
            <a:pPr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</a:t>
            </a:r>
            <a:r>
              <a:rPr lang="en-GB" altLang="en-US" b="1" dirty="0">
                <a:latin typeface="Calibri" panose="020F0502020204030204" pitchFamily="34" charset="0"/>
              </a:rPr>
              <a:t>e.g. Put a cross near all the triangles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689894" y="3877260"/>
            <a:ext cx="61198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 sz="2000" b="1" dirty="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000" b="1" dirty="0">
                <a:latin typeface="Calibri" panose="020F0502020204030204" pitchFamily="34" charset="0"/>
              </a:rPr>
              <a:t>                       </a:t>
            </a:r>
          </a:p>
          <a:p>
            <a:pPr eaLnBrk="1" hangingPunct="1"/>
            <a:r>
              <a:rPr lang="en-GB" altLang="en-US" sz="2000" b="1" dirty="0">
                <a:latin typeface="Calibri" panose="020F0502020204030204" pitchFamily="34" charset="0"/>
              </a:rPr>
              <a:t>                                         x</a:t>
            </a:r>
          </a:p>
        </p:txBody>
      </p:sp>
      <p:sp>
        <p:nvSpPr>
          <p:cNvPr id="6" name="Rectangle 5"/>
          <p:cNvSpPr/>
          <p:nvPr/>
        </p:nvSpPr>
        <p:spPr>
          <a:xfrm>
            <a:off x="826929" y="4322453"/>
            <a:ext cx="1008063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7" name="Isosceles Triangle 6"/>
          <p:cNvSpPr/>
          <p:nvPr/>
        </p:nvSpPr>
        <p:spPr>
          <a:xfrm>
            <a:off x="3963765" y="4672721"/>
            <a:ext cx="863600" cy="7207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2275044" y="4782135"/>
            <a:ext cx="720725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9" name="Right Triangle 8"/>
          <p:cNvSpPr/>
          <p:nvPr/>
        </p:nvSpPr>
        <p:spPr>
          <a:xfrm rot="6701291">
            <a:off x="7433942" y="4563283"/>
            <a:ext cx="1368425" cy="6492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683443" y="4132177"/>
            <a:ext cx="1008063" cy="1081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542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740965" y="87794"/>
            <a:ext cx="4403035" cy="514018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Intelligent Overgeneralization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000" dirty="0" smtClean="0">
                <a:ea typeface="ＭＳ Ｐゴシック" panose="020B0600070205080204" pitchFamily="34" charset="-128"/>
              </a:rPr>
              <a:t>    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This is where the learner makes an understandable assumption based on ‘general rule’ that they may not fully understand.</a:t>
            </a:r>
          </a:p>
          <a:p>
            <a:r>
              <a:rPr lang="en-GB" altLang="en-US" sz="2400" dirty="0" smtClean="0">
                <a:ea typeface="ＭＳ Ｐゴシック" panose="020B0600070205080204" pitchFamily="34" charset="-128"/>
              </a:rPr>
              <a:t>e.g.  0.2 x 0.3 = 0.6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    because the child is following an understandable pattern but in this case it doesn’t work because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    2/10 x 3/10 = 6/100=0.06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b="1" dirty="0" smtClean="0">
                <a:ea typeface="ＭＳ Ｐゴシック" panose="020B0600070205080204" pitchFamily="34" charset="-128"/>
              </a:rPr>
              <a:t>    multiplication doesn’t always make something bigger!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8966" y="109330"/>
            <a:ext cx="4571999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err="1" smtClean="0"/>
              <a:t>Gorgyffredinoli</a:t>
            </a:r>
            <a:r>
              <a:rPr lang="cy-GB" altLang="en-US" sz="3200" b="1" dirty="0" smtClean="0"/>
              <a:t> deallus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</a:t>
            </a:r>
            <a:r>
              <a:rPr lang="cy-GB" altLang="en-US" sz="2400" dirty="0" smtClean="0"/>
              <a:t>Dyma pan mae’r dysgwr yn gwneud tybiaeth ddealladwy wedi’i seilio ar ‘reol gyffredinol’ nad yw ef efallai yn ei deall yn gyflawn </a:t>
            </a:r>
          </a:p>
          <a:p>
            <a:r>
              <a:rPr lang="cy-GB" altLang="en-US" sz="2400" dirty="0" smtClean="0"/>
              <a:t>e.e.  0.2 x 0.3 = 0.6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sz="2400" dirty="0" smtClean="0"/>
              <a:t>    oherwydd mae’r plentyn yn dilyn patrwm dealladwy, ond yn yr achos hwn, nid yw’n gweithio oherwydd 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sz="2400" dirty="0" smtClean="0"/>
              <a:t>    2/10 x 3/10 = 6/100=0.06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sz="2400" b="1" dirty="0" smtClean="0"/>
              <a:t>    nid yw lluosi bob amser yn gwneud rhywbeth yn fwy!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7791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69574" y="127553"/>
            <a:ext cx="4661452" cy="4800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altLang="en-US" sz="3200" b="1" dirty="0" smtClean="0"/>
              <a:t>Camsyniadau proses-gwrthrych</a:t>
            </a:r>
          </a:p>
          <a:p>
            <a:pPr>
              <a:buFont typeface="Arial" panose="020B0604020202020204" pitchFamily="34" charset="0"/>
              <a:buNone/>
            </a:pPr>
            <a:r>
              <a:rPr lang="cy-GB" altLang="en-US" dirty="0" smtClean="0"/>
              <a:t>    Yma, mae’r dysgwr wedi cysylltu’r fathemateg â phroses, neu mae’n gweld y ‘gwrthrych’ yn broses. </a:t>
            </a:r>
          </a:p>
          <a:p>
            <a:r>
              <a:rPr lang="cy-GB" altLang="en-US" dirty="0" smtClean="0"/>
              <a:t>e.e.  Pan ofynnir, faint yw ? – 3 = 20, gallai’r dysgwr ddweud  17, oherwydd mae’n cysylltu = â’r angen i wneud rhywbeth ac mae’r  –3 yn golygu bod angen iddo dynnu 3.</a:t>
            </a:r>
          </a:p>
          <a:p>
            <a:pPr>
              <a:buFont typeface="Arial" panose="020B0604020202020204" pitchFamily="34" charset="0"/>
              <a:buNone/>
            </a:pPr>
            <a:endParaRPr lang="cy-GB" altLang="en-US" dirty="0" smtClean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83401" y="137492"/>
            <a:ext cx="4460599" cy="55377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3200" b="1" dirty="0" smtClean="0">
                <a:ea typeface="ＭＳ Ｐゴシック" panose="020B0600070205080204" pitchFamily="34" charset="-128"/>
              </a:rPr>
              <a:t>Process-object misconceptions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    Here the learner has associated the maths involved with a process, or may see an ‘object’ as a process.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e.g.  When asked ? – 3 = 20, the learner may say 17 because they associate = as meaning they have to do something and –3 as meaning they take 3 away.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3105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449746" y="166344"/>
            <a:ext cx="7886700" cy="1325563"/>
          </a:xfrm>
        </p:spPr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cy-GB" altLang="en-US" sz="4000" b="1" dirty="0" smtClean="0"/>
              <a:t>Beth yw’r strategaethau addysgol a ddefnyddir gan athrawon?</a:t>
            </a:r>
          </a:p>
        </p:txBody>
      </p:sp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449746" y="1520897"/>
            <a:ext cx="7886700" cy="4351338"/>
          </a:xfrm>
        </p:spPr>
        <p:txBody>
          <a:bodyPr/>
          <a:lstStyle/>
          <a:p>
            <a:pPr eaLnBrk="1" hangingPunct="1"/>
            <a:r>
              <a:rPr lang="cy-GB" altLang="en-US" dirty="0" smtClean="0"/>
              <a:t>Sbarduno amrywiaeth o ‘atebion’.</a:t>
            </a:r>
          </a:p>
          <a:p>
            <a:pPr eaLnBrk="1" hangingPunct="1"/>
            <a:r>
              <a:rPr lang="cy-GB" altLang="en-US" dirty="0" smtClean="0"/>
              <a:t>Gofyn i’r plant i wrando ar ei gilydd.</a:t>
            </a:r>
          </a:p>
          <a:p>
            <a:pPr eaLnBrk="1" hangingPunct="1"/>
            <a:r>
              <a:rPr lang="cy-GB" altLang="en-US" dirty="0" smtClean="0"/>
              <a:t>Aralleirio barnau eraill.</a:t>
            </a:r>
          </a:p>
          <a:p>
            <a:pPr eaLnBrk="1" hangingPunct="1"/>
            <a:r>
              <a:rPr lang="cy-GB" altLang="en-US" dirty="0" smtClean="0"/>
              <a:t>Chwilio am eglurhad pellach o’r pwyntiau. </a:t>
            </a:r>
          </a:p>
          <a:p>
            <a:pPr eaLnBrk="1" hangingPunct="1"/>
            <a:r>
              <a:rPr lang="cy-GB" altLang="en-US" dirty="0" smtClean="0"/>
              <a:t>Annog pob plentyn i siarad.</a:t>
            </a:r>
          </a:p>
          <a:p>
            <a:pPr eaLnBrk="1" hangingPunct="1"/>
            <a:r>
              <a:rPr lang="cy-GB" altLang="en-US" dirty="0" smtClean="0"/>
              <a:t>Chwilio am gefnogaeth neu anghytundeb (e.e. A ydych yn cytuno/anghytuno?). </a:t>
            </a:r>
          </a:p>
          <a:p>
            <a:pPr eaLnBrk="1" hangingPunct="1"/>
            <a:r>
              <a:rPr lang="cy-GB" altLang="en-US" dirty="0" smtClean="0"/>
              <a:t>Peidio ag ymyrryd pan fo’r ateb yn gywir. </a:t>
            </a:r>
          </a:p>
        </p:txBody>
      </p:sp>
    </p:spTree>
    <p:extLst>
      <p:ext uri="{BB962C8B-B14F-4D97-AF65-F5344CB8AC3E}">
        <p14:creationId xmlns:p14="http://schemas.microsoft.com/office/powerpoint/2010/main" val="164271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208722" y="305491"/>
            <a:ext cx="8935278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 smtClean="0">
                <a:ea typeface="ＭＳ Ｐゴシック" panose="020B0600070205080204" pitchFamily="34" charset="-128"/>
              </a:rPr>
              <a:t>What are the pedagogic strategies that teachers should use?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208722" y="1788216"/>
            <a:ext cx="8935278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Eliciting a variety of ‘answers’.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Asking children to listen to each other.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Paraphrasing other viewpoints.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Seeking further clarification of points.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Encouraging all children to speak.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Seeking support or dissent (e.g. do you agree/disagree?).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Not intervening immediately with the correct response. </a:t>
            </a:r>
          </a:p>
        </p:txBody>
      </p:sp>
    </p:spTree>
    <p:extLst>
      <p:ext uri="{BB962C8B-B14F-4D97-AF65-F5344CB8AC3E}">
        <p14:creationId xmlns:p14="http://schemas.microsoft.com/office/powerpoint/2010/main" val="91741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3030538" y="4079737"/>
            <a:ext cx="30829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>
                <a:hlinkClick r:id="rId2"/>
              </a:rPr>
              <a:t>https://vimeo.com/83486435</a:t>
            </a:r>
            <a:endParaRPr lang="en-GB" altLang="en-US" dirty="0"/>
          </a:p>
          <a:p>
            <a:endParaRPr lang="en-GB" altLang="en-US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68963" y="692648"/>
            <a:ext cx="4403037" cy="1143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smtClean="0">
                <a:solidFill>
                  <a:schemeClr val="accent1">
                    <a:lumMod val="50000"/>
                  </a:schemeClr>
                </a:solidFill>
              </a:rPr>
              <a:t>Gweithgareddau dosbarth: adnabod camsyniadau</a:t>
            </a:r>
            <a:endParaRPr lang="en-GB" altLang="en-US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713632" y="672770"/>
            <a:ext cx="4403037" cy="2609366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Classroom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activities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identifying</a:t>
            </a:r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y-GB" altLang="en-US" dirty="0" err="1">
                <a:solidFill>
                  <a:schemeClr val="accent1">
                    <a:lumMod val="50000"/>
                  </a:schemeClr>
                </a:solidFill>
              </a:rPr>
              <a:t>misconceptions</a:t>
            </a: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4059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4724401" y="168968"/>
            <a:ext cx="359465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dirty="0" smtClean="0">
                <a:solidFill>
                  <a:schemeClr val="tx2"/>
                </a:solidFill>
                <a:ea typeface="ＭＳ Ｐゴシック" panose="020B0600070205080204" pitchFamily="34" charset="-128"/>
              </a:rPr>
              <a:t>Activities to encourage pupils to discuss and discover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4724401" y="1758246"/>
            <a:ext cx="4075044" cy="2710723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ea typeface="ＭＳ Ｐゴシック" panose="020B0600070205080204" pitchFamily="34" charset="-128"/>
              </a:rPr>
              <a:t>Have a go at the activities on your table. </a:t>
            </a:r>
          </a:p>
          <a:p>
            <a:r>
              <a:rPr lang="en-GB" altLang="en-US" dirty="0" smtClean="0">
                <a:ea typeface="ＭＳ Ｐゴシック" panose="020B0600070205080204" pitchFamily="34" charset="-128"/>
              </a:rPr>
              <a:t>How would these activities allow a teacher to assess pupil understanding?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4665" y="1600200"/>
            <a:ext cx="4323522" cy="3177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altLang="en-US" dirty="0" smtClean="0"/>
              <a:t>Rhowch gynnig ar y gweithgareddau sydd ar eich bwrdd. </a:t>
            </a:r>
          </a:p>
          <a:p>
            <a:r>
              <a:rPr lang="cy-GB" altLang="en-US" dirty="0" smtClean="0"/>
              <a:t>Sut mae’r gweithgareddau hyn yn rhoi cyfle i’r athro i asesu dealltwriaeth disgyblion?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88843" y="46038"/>
            <a:ext cx="4295362" cy="1554162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sz="3200" b="1" dirty="0" smtClean="0">
                <a:solidFill>
                  <a:schemeClr val="tx2"/>
                </a:solidFill>
              </a:rPr>
              <a:t>Gweithgareddau sy’n annog dysgwyr i drafod a darganfod</a:t>
            </a:r>
          </a:p>
        </p:txBody>
      </p:sp>
    </p:spTree>
    <p:extLst>
      <p:ext uri="{BB962C8B-B14F-4D97-AF65-F5344CB8AC3E}">
        <p14:creationId xmlns:p14="http://schemas.microsoft.com/office/powerpoint/2010/main" val="412954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Content Placeholder 2"/>
          <p:cNvSpPr>
            <a:spLocks noGrp="1"/>
          </p:cNvSpPr>
          <p:nvPr>
            <p:ph idx="4294967295"/>
          </p:nvPr>
        </p:nvSpPr>
        <p:spPr>
          <a:xfrm>
            <a:off x="213622" y="276896"/>
            <a:ext cx="6322406" cy="536712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b="1" dirty="0" smtClean="0">
                <a:ea typeface="ＭＳ Ｐゴシック" panose="020B0600070205080204" pitchFamily="34" charset="-128"/>
              </a:rPr>
              <a:t>TASG </a:t>
            </a:r>
            <a:r>
              <a:rPr lang="en-GB" altLang="en-US" sz="2800" b="1" dirty="0" err="1" smtClean="0">
                <a:ea typeface="ＭＳ Ｐゴシック" panose="020B0600070205080204" pitchFamily="34" charset="-128"/>
              </a:rPr>
              <a:t>Gyfeiriedig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 – Directed TASK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800" b="1" dirty="0" smtClean="0">
              <a:ea typeface="ＭＳ Ｐゴシック" panose="020B0600070205080204" pitchFamily="34" charset="-128"/>
            </a:endParaRPr>
          </a:p>
          <a:p>
            <a:pPr>
              <a:buNone/>
            </a:pPr>
            <a:r>
              <a:rPr lang="en-GB" dirty="0" smtClean="0"/>
              <a:t>   Hansen, A. </a:t>
            </a:r>
            <a:r>
              <a:rPr lang="en-GB" dirty="0"/>
              <a:t>(2012) </a:t>
            </a:r>
            <a:r>
              <a:rPr lang="en-GB" dirty="0" smtClean="0"/>
              <a:t>‘Using children’s mathematical misconceptions to support teaching and learning’ in </a:t>
            </a:r>
            <a:r>
              <a:rPr lang="en-GB" dirty="0" err="1"/>
              <a:t>McAteer</a:t>
            </a:r>
            <a:r>
              <a:rPr lang="en-GB" dirty="0"/>
              <a:t>, M. (ed.) (2012) </a:t>
            </a:r>
            <a:r>
              <a:rPr lang="en-GB" i="1" dirty="0"/>
              <a:t>Improving Primary Mathematics: Teaching and Learning. </a:t>
            </a:r>
            <a:r>
              <a:rPr lang="en-GB" dirty="0"/>
              <a:t>Maidenhead: </a:t>
            </a:r>
            <a:r>
              <a:rPr lang="en-GB" dirty="0" err="1"/>
              <a:t>McGrawHill</a:t>
            </a:r>
            <a:r>
              <a:rPr lang="en-GB" dirty="0"/>
              <a:t> pp. </a:t>
            </a:r>
            <a:r>
              <a:rPr lang="en-GB" dirty="0" smtClean="0"/>
              <a:t>19-38</a:t>
            </a:r>
            <a:endParaRPr 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800" b="1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b="1" dirty="0" err="1" smtClean="0">
                <a:ea typeface="ＭＳ Ｐゴシック" panose="020B0600070205080204" pitchFamily="34" charset="-128"/>
              </a:rPr>
              <a:t>Darllen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 smtClean="0">
                <a:ea typeface="ＭＳ Ｐゴシック" panose="020B0600070205080204" pitchFamily="34" charset="-128"/>
              </a:rPr>
              <a:t>pellach</a:t>
            </a:r>
            <a:r>
              <a:rPr lang="en-GB" altLang="en-US" sz="2800" b="1" dirty="0" smtClean="0">
                <a:ea typeface="ＭＳ Ｐゴシック" panose="020B0600070205080204" pitchFamily="34" charset="-128"/>
              </a:rPr>
              <a:t> /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800" b="1" dirty="0" smtClean="0">
                <a:ea typeface="ＭＳ Ｐゴシック" panose="020B0600070205080204" pitchFamily="34" charset="-128"/>
              </a:rPr>
              <a:t>Further reading:</a:t>
            </a:r>
          </a:p>
          <a:p>
            <a:pPr>
              <a:buNone/>
            </a:pPr>
            <a:r>
              <a:rPr lang="en-GB" dirty="0" smtClean="0"/>
              <a:t>   Hansen</a:t>
            </a:r>
            <a:r>
              <a:rPr lang="en-GB" dirty="0"/>
              <a:t>, A. (2011</a:t>
            </a:r>
            <a:r>
              <a:rPr lang="en-GB" dirty="0" smtClean="0"/>
              <a:t>) </a:t>
            </a:r>
            <a:r>
              <a:rPr lang="en-GB" i="1" dirty="0"/>
              <a:t>Children's errors in mathematics : Understanding common misconceptions in primary schools</a:t>
            </a:r>
            <a:r>
              <a:rPr lang="en-GB" dirty="0"/>
              <a:t> (2nd ed.). Exeter: Learning </a:t>
            </a:r>
            <a:r>
              <a:rPr lang="en-GB" dirty="0" smtClean="0"/>
              <a:t>Matters.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19AF80C1-93C0-42ED-B738-5232907BDE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971" y="276896"/>
            <a:ext cx="2162175" cy="325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1161">
            <a:off x="6225107" y="3694003"/>
            <a:ext cx="798787" cy="114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8649">
            <a:off x="7149371" y="4035882"/>
            <a:ext cx="795179" cy="1149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7384">
            <a:off x="8070034" y="4372715"/>
            <a:ext cx="819322" cy="1161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8910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A7B1B4A7B9541952655ECBF6DEEF1" ma:contentTypeVersion="10" ma:contentTypeDescription="Create a new document." ma:contentTypeScope="" ma:versionID="09e3e8e336201d68dca5f142a119e9c2">
  <xsd:schema xmlns:xsd="http://www.w3.org/2001/XMLSchema" xmlns:xs="http://www.w3.org/2001/XMLSchema" xmlns:p="http://schemas.microsoft.com/office/2006/metadata/properties" xmlns:ns3="e770a19b-ae8f-4ff5-8a13-872cb64ac612" xmlns:ns4="00c60572-1c81-4c7f-aab6-eab51c47dede" targetNamespace="http://schemas.microsoft.com/office/2006/metadata/properties" ma:root="true" ma:fieldsID="06bd6f7ddd5119ce1c9e7e0457b54e55" ns3:_="" ns4:_="">
    <xsd:import namespace="e770a19b-ae8f-4ff5-8a13-872cb64ac612"/>
    <xsd:import namespace="00c60572-1c81-4c7f-aab6-eab51c47ded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70a19b-ae8f-4ff5-8a13-872cb64ac6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60572-1c81-4c7f-aab6-eab51c47ded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9B996F-656E-4AFC-8BE9-D05E98B1A30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6AF3CA5-6155-4407-80A6-A491D97F87B0}">
  <ds:schemaRefs>
    <ds:schemaRef ds:uri="http://purl.org/dc/terms/"/>
    <ds:schemaRef ds:uri="http://schemas.openxmlformats.org/package/2006/metadata/core-properties"/>
    <ds:schemaRef ds:uri="00c60572-1c81-4c7f-aab6-eab51c47dede"/>
    <ds:schemaRef ds:uri="http://schemas.microsoft.com/office/2006/documentManagement/types"/>
    <ds:schemaRef ds:uri="e770a19b-ae8f-4ff5-8a13-872cb64ac612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44A2AC0-3CB9-41ED-8B16-3CB70413C7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70a19b-ae8f-4ff5-8a13-872cb64ac612"/>
    <ds:schemaRef ds:uri="00c60572-1c81-4c7f-aab6-eab51c47de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227</TotalTime>
  <Words>1531</Words>
  <Application>Microsoft Office PowerPoint</Application>
  <PresentationFormat>On-screen Show (4:3)</PresentationFormat>
  <Paragraphs>168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ＭＳ Ｐゴシック</vt:lpstr>
      <vt:lpstr>Arial</vt:lpstr>
      <vt:lpstr>Calibri</vt:lpstr>
      <vt:lpstr>Calibri Light</vt:lpstr>
      <vt:lpstr>Century Gothic</vt:lpstr>
      <vt:lpstr>Comic Sans MS</vt:lpstr>
      <vt:lpstr>Source Sans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yw’r strategaethau addysgol a ddefnyddir gan athrawon?</vt:lpstr>
      <vt:lpstr>What are the pedagogic strategies that teachers should use?</vt:lpstr>
      <vt:lpstr>PowerPoint Presentation</vt:lpstr>
      <vt:lpstr>Activities to encourage pupils to discuss and discover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30</cp:revision>
  <cp:lastPrinted>2019-10-02T12:02:00Z</cp:lastPrinted>
  <dcterms:created xsi:type="dcterms:W3CDTF">2017-02-08T11:33:06Z</dcterms:created>
  <dcterms:modified xsi:type="dcterms:W3CDTF">2019-10-02T16:21:33Z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0x010100AE7A7B1B4A7B9541952655ECBF6DEEF1</vt:lpwstr>
  </property>
</Properties>
</file>