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63" r:id="rId3"/>
    <p:sldId id="278" r:id="rId4"/>
    <p:sldId id="301" r:id="rId5"/>
    <p:sldId id="395" r:id="rId6"/>
    <p:sldId id="270" r:id="rId7"/>
    <p:sldId id="291" r:id="rId8"/>
    <p:sldId id="289" r:id="rId9"/>
    <p:sldId id="267" r:id="rId10"/>
    <p:sldId id="272" r:id="rId11"/>
    <p:sldId id="258" r:id="rId12"/>
    <p:sldId id="371" r:id="rId13"/>
    <p:sldId id="952" r:id="rId14"/>
    <p:sldId id="957" r:id="rId15"/>
    <p:sldId id="259" r:id="rId16"/>
    <p:sldId id="271" r:id="rId17"/>
    <p:sldId id="363" r:id="rId18"/>
    <p:sldId id="266" r:id="rId19"/>
    <p:sldId id="358" r:id="rId20"/>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Animation="0"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88" autoAdjust="0"/>
    <p:restoredTop sz="94576" autoAdjust="0"/>
  </p:normalViewPr>
  <p:slideViewPr>
    <p:cSldViewPr>
      <p:cViewPr varScale="1">
        <p:scale>
          <a:sx n="67" d="100"/>
          <a:sy n="67" d="100"/>
        </p:scale>
        <p:origin x="1312"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73BF1E1E-3F47-47AC-AA8B-8B60BB7CCC8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266B7C3C-EDDA-49BD-921A-81E222D550EC}"/>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B6123A53-B8DF-4035-BC57-9FDC090BCC0C}"/>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7AD5527-4E1B-40C5-8BB1-7501FBED4F0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2C3D7AE-BF0B-40D5-8992-02C2B7B56E81}"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9D1197BC-9014-45AC-A7BA-3054158FD08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E56FB5B3-FB9F-4F07-BF8C-769386918A4D}"/>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8DDD2AA4-DB13-4F27-AE74-0676349017C5}"/>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40EB3B66-4572-40F3-AAED-FF834BD75CB7}"/>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0311383-FE83-4547-BCDA-3567726A023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8FA6CD1-66CA-4834-A0B3-47550EC8653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16519242-0D11-48B6-8DEE-27E4A0A987B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DEF0D4-BF26-4C18-B72A-0786172A18CB}"/>
              </a:ext>
            </a:extLst>
          </p:cNvPr>
          <p:cNvSpPr>
            <a:spLocks noGrp="1"/>
          </p:cNvSpPr>
          <p:nvPr>
            <p:ph type="dt" sz="half" idx="10"/>
          </p:nvPr>
        </p:nvSpPr>
        <p:spPr>
          <a:xfrm>
            <a:off x="395288" y="6524625"/>
            <a:ext cx="971550" cy="219075"/>
          </a:xfrm>
        </p:spPr>
        <p:txBody>
          <a:bodyPr/>
          <a:lstStyle>
            <a:lvl1pPr>
              <a:defRPr/>
            </a:lvl1pPr>
          </a:lstStyle>
          <a:p>
            <a:pPr>
              <a:defRPr/>
            </a:pPr>
            <a:fld id="{BC0921AC-C342-4D4C-A144-C44CCA007D54}" type="datetime1">
              <a:rPr lang="en-GB" altLang="en-US"/>
              <a:pPr>
                <a:defRPr/>
              </a:pPr>
              <a:t>03/11/2021</a:t>
            </a:fld>
            <a:endParaRPr lang="en-GB" altLang="en-US" dirty="0"/>
          </a:p>
        </p:txBody>
      </p:sp>
      <p:sp>
        <p:nvSpPr>
          <p:cNvPr id="5" name="Footer Placeholder 4">
            <a:extLst>
              <a:ext uri="{FF2B5EF4-FFF2-40B4-BE49-F238E27FC236}">
                <a16:creationId xmlns:a16="http://schemas.microsoft.com/office/drawing/2014/main" id="{ECEEC6B9-BEE4-4211-B2AC-89025677716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AA8DA11-BB31-4B6E-80BF-C52F704CF201}"/>
              </a:ext>
            </a:extLst>
          </p:cNvPr>
          <p:cNvSpPr>
            <a:spLocks noGrp="1"/>
          </p:cNvSpPr>
          <p:nvPr>
            <p:ph type="sldNum" sz="quarter" idx="12"/>
          </p:nvPr>
        </p:nvSpPr>
        <p:spPr/>
        <p:txBody>
          <a:bodyPr/>
          <a:lstStyle>
            <a:lvl1pPr>
              <a:defRPr/>
            </a:lvl1pPr>
          </a:lstStyle>
          <a:p>
            <a:pPr>
              <a:defRPr/>
            </a:pPr>
            <a:fld id="{81F1B1AF-4765-4621-99CE-DA150808AF22}" type="slidenum">
              <a:rPr lang="en-GB" altLang="en-US"/>
              <a:pPr>
                <a:defRPr/>
              </a:pPr>
              <a:t>‹#›</a:t>
            </a:fld>
            <a:endParaRPr lang="en-GB" altLang="en-US"/>
          </a:p>
        </p:txBody>
      </p:sp>
    </p:spTree>
    <p:extLst>
      <p:ext uri="{BB962C8B-B14F-4D97-AF65-F5344CB8AC3E}">
        <p14:creationId xmlns:p14="http://schemas.microsoft.com/office/powerpoint/2010/main" val="183564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984A5-3091-4274-BDE6-411D9DA10AC7}"/>
              </a:ext>
            </a:extLst>
          </p:cNvPr>
          <p:cNvSpPr>
            <a:spLocks noGrp="1"/>
          </p:cNvSpPr>
          <p:nvPr>
            <p:ph type="dt" sz="half" idx="10"/>
          </p:nvPr>
        </p:nvSpPr>
        <p:spPr/>
        <p:txBody>
          <a:bodyPr/>
          <a:lstStyle>
            <a:lvl1pPr>
              <a:defRPr/>
            </a:lvl1pPr>
          </a:lstStyle>
          <a:p>
            <a:pPr>
              <a:defRPr/>
            </a:pPr>
            <a:fld id="{685C73B9-252A-4295-B5F5-F9EBE70D4844}" type="datetime1">
              <a:rPr lang="en-GB" altLang="en-US"/>
              <a:pPr>
                <a:defRPr/>
              </a:pPr>
              <a:t>03/11/2021</a:t>
            </a:fld>
            <a:endParaRPr lang="en-GB" altLang="en-US" dirty="0"/>
          </a:p>
        </p:txBody>
      </p:sp>
      <p:sp>
        <p:nvSpPr>
          <p:cNvPr id="5" name="Footer Placeholder 4">
            <a:extLst>
              <a:ext uri="{FF2B5EF4-FFF2-40B4-BE49-F238E27FC236}">
                <a16:creationId xmlns:a16="http://schemas.microsoft.com/office/drawing/2014/main" id="{34B29E66-ADD9-4D34-BC3E-C1E25158293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DC9098B-F4AC-409C-B9A4-6A061B253F2D}"/>
              </a:ext>
            </a:extLst>
          </p:cNvPr>
          <p:cNvSpPr>
            <a:spLocks noGrp="1"/>
          </p:cNvSpPr>
          <p:nvPr>
            <p:ph type="sldNum" sz="quarter" idx="12"/>
          </p:nvPr>
        </p:nvSpPr>
        <p:spPr/>
        <p:txBody>
          <a:bodyPr/>
          <a:lstStyle>
            <a:lvl1pPr>
              <a:defRPr/>
            </a:lvl1pPr>
          </a:lstStyle>
          <a:p>
            <a:pPr>
              <a:defRPr/>
            </a:pPr>
            <a:fld id="{173A1FC8-8386-482B-AED0-74C24C2711CB}" type="slidenum">
              <a:rPr lang="en-GB" altLang="en-US"/>
              <a:pPr>
                <a:defRPr/>
              </a:pPr>
              <a:t>‹#›</a:t>
            </a:fld>
            <a:endParaRPr lang="en-GB" altLang="en-US"/>
          </a:p>
        </p:txBody>
      </p:sp>
    </p:spTree>
    <p:extLst>
      <p:ext uri="{BB962C8B-B14F-4D97-AF65-F5344CB8AC3E}">
        <p14:creationId xmlns:p14="http://schemas.microsoft.com/office/powerpoint/2010/main" val="4289213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258CB13-5E9B-4B6F-9560-2C87E777F901}"/>
              </a:ext>
            </a:extLst>
          </p:cNvPr>
          <p:cNvSpPr>
            <a:spLocks noGrp="1"/>
          </p:cNvSpPr>
          <p:nvPr>
            <p:ph type="dt" sz="half" idx="10"/>
          </p:nvPr>
        </p:nvSpPr>
        <p:spPr/>
        <p:txBody>
          <a:bodyPr/>
          <a:lstStyle>
            <a:lvl1pPr>
              <a:defRPr/>
            </a:lvl1pPr>
          </a:lstStyle>
          <a:p>
            <a:pPr>
              <a:defRPr/>
            </a:pPr>
            <a:fld id="{C798A757-ADBF-4896-8F91-1A29184BB07C}" type="datetime1">
              <a:rPr lang="en-GB" altLang="en-US"/>
              <a:pPr>
                <a:defRPr/>
              </a:pPr>
              <a:t>03/11/2021</a:t>
            </a:fld>
            <a:endParaRPr lang="en-GB" altLang="en-US" dirty="0"/>
          </a:p>
        </p:txBody>
      </p:sp>
      <p:sp>
        <p:nvSpPr>
          <p:cNvPr id="5" name="Slide Number Placeholder 5">
            <a:extLst>
              <a:ext uri="{FF2B5EF4-FFF2-40B4-BE49-F238E27FC236}">
                <a16:creationId xmlns:a16="http://schemas.microsoft.com/office/drawing/2014/main" id="{07ED13AB-23FD-4CC2-858F-C72DC4961ACB}"/>
              </a:ext>
            </a:extLst>
          </p:cNvPr>
          <p:cNvSpPr>
            <a:spLocks noGrp="1"/>
          </p:cNvSpPr>
          <p:nvPr>
            <p:ph type="sldNum" sz="quarter" idx="11"/>
          </p:nvPr>
        </p:nvSpPr>
        <p:spPr/>
        <p:txBody>
          <a:bodyPr/>
          <a:lstStyle>
            <a:lvl1pPr>
              <a:defRPr/>
            </a:lvl1pPr>
          </a:lstStyle>
          <a:p>
            <a:pPr>
              <a:defRPr/>
            </a:pPr>
            <a:fld id="{DC61F19D-4845-40A2-AB83-F721E05B2169}" type="slidenum">
              <a:rPr lang="en-GB" altLang="en-US"/>
              <a:pPr>
                <a:defRPr/>
              </a:pPr>
              <a:t>‹#›</a:t>
            </a:fld>
            <a:endParaRPr lang="en-GB" altLang="en-US"/>
          </a:p>
        </p:txBody>
      </p:sp>
    </p:spTree>
    <p:extLst>
      <p:ext uri="{BB962C8B-B14F-4D97-AF65-F5344CB8AC3E}">
        <p14:creationId xmlns:p14="http://schemas.microsoft.com/office/powerpoint/2010/main" val="3564120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90695DB-E95D-4FB2-A5E1-F2597FA11E04}"/>
              </a:ext>
            </a:extLst>
          </p:cNvPr>
          <p:cNvSpPr>
            <a:spLocks noGrp="1"/>
          </p:cNvSpPr>
          <p:nvPr>
            <p:ph type="dt" sz="half" idx="10"/>
          </p:nvPr>
        </p:nvSpPr>
        <p:spPr/>
        <p:txBody>
          <a:bodyPr/>
          <a:lstStyle>
            <a:lvl1pPr>
              <a:defRPr/>
            </a:lvl1pPr>
          </a:lstStyle>
          <a:p>
            <a:pPr>
              <a:defRPr/>
            </a:pPr>
            <a:fld id="{72868F7D-8208-4FAA-A0EB-E9C77CA98F62}" type="datetime1">
              <a:rPr lang="en-GB" altLang="en-US"/>
              <a:pPr>
                <a:defRPr/>
              </a:pPr>
              <a:t>03/11/2021</a:t>
            </a:fld>
            <a:endParaRPr lang="en-GB" altLang="en-US" dirty="0"/>
          </a:p>
        </p:txBody>
      </p:sp>
      <p:sp>
        <p:nvSpPr>
          <p:cNvPr id="6" name="Slide Number Placeholder 5">
            <a:extLst>
              <a:ext uri="{FF2B5EF4-FFF2-40B4-BE49-F238E27FC236}">
                <a16:creationId xmlns:a16="http://schemas.microsoft.com/office/drawing/2014/main" id="{4B1AF792-F566-4B5E-986A-C98463B9B63C}"/>
              </a:ext>
            </a:extLst>
          </p:cNvPr>
          <p:cNvSpPr>
            <a:spLocks noGrp="1"/>
          </p:cNvSpPr>
          <p:nvPr>
            <p:ph type="sldNum" sz="quarter" idx="11"/>
          </p:nvPr>
        </p:nvSpPr>
        <p:spPr/>
        <p:txBody>
          <a:bodyPr/>
          <a:lstStyle>
            <a:lvl1pPr>
              <a:defRPr/>
            </a:lvl1pPr>
          </a:lstStyle>
          <a:p>
            <a:pPr>
              <a:defRPr/>
            </a:pPr>
            <a:fld id="{E42FA2F3-6F9D-4C6F-A275-000B4CE08C73}" type="slidenum">
              <a:rPr lang="en-GB" altLang="en-US"/>
              <a:pPr>
                <a:defRPr/>
              </a:pPr>
              <a:t>‹#›</a:t>
            </a:fld>
            <a:endParaRPr lang="en-GB" altLang="en-US"/>
          </a:p>
        </p:txBody>
      </p:sp>
    </p:spTree>
    <p:extLst>
      <p:ext uri="{BB962C8B-B14F-4D97-AF65-F5344CB8AC3E}">
        <p14:creationId xmlns:p14="http://schemas.microsoft.com/office/powerpoint/2010/main" val="2080453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B10AD41-B52C-4047-9A7A-6F9604399905}"/>
              </a:ext>
            </a:extLst>
          </p:cNvPr>
          <p:cNvSpPr>
            <a:spLocks noGrp="1"/>
          </p:cNvSpPr>
          <p:nvPr>
            <p:ph type="dt" sz="half" idx="10"/>
          </p:nvPr>
        </p:nvSpPr>
        <p:spPr/>
        <p:txBody>
          <a:bodyPr/>
          <a:lstStyle>
            <a:lvl1pPr>
              <a:defRPr/>
            </a:lvl1pPr>
          </a:lstStyle>
          <a:p>
            <a:pPr>
              <a:defRPr/>
            </a:pPr>
            <a:fld id="{547D32E5-0163-41F9-9C07-48C5FCC574A1}" type="datetime1">
              <a:rPr lang="en-GB" altLang="en-US"/>
              <a:pPr>
                <a:defRPr/>
              </a:pPr>
              <a:t>03/11/2021</a:t>
            </a:fld>
            <a:endParaRPr lang="en-GB" altLang="en-US" dirty="0"/>
          </a:p>
        </p:txBody>
      </p:sp>
      <p:sp>
        <p:nvSpPr>
          <p:cNvPr id="8" name="Slide Number Placeholder 5">
            <a:extLst>
              <a:ext uri="{FF2B5EF4-FFF2-40B4-BE49-F238E27FC236}">
                <a16:creationId xmlns:a16="http://schemas.microsoft.com/office/drawing/2014/main" id="{3FE03709-E3AE-4EA6-A9F6-83967793A560}"/>
              </a:ext>
            </a:extLst>
          </p:cNvPr>
          <p:cNvSpPr>
            <a:spLocks noGrp="1"/>
          </p:cNvSpPr>
          <p:nvPr>
            <p:ph type="sldNum" sz="quarter" idx="11"/>
          </p:nvPr>
        </p:nvSpPr>
        <p:spPr/>
        <p:txBody>
          <a:bodyPr/>
          <a:lstStyle>
            <a:lvl1pPr>
              <a:defRPr/>
            </a:lvl1pPr>
          </a:lstStyle>
          <a:p>
            <a:pPr>
              <a:defRPr/>
            </a:pPr>
            <a:fld id="{765A9218-DDA5-4CD9-B342-D0ADD03A3A8D}" type="slidenum">
              <a:rPr lang="en-GB" altLang="en-US"/>
              <a:pPr>
                <a:defRPr/>
              </a:pPr>
              <a:t>‹#›</a:t>
            </a:fld>
            <a:endParaRPr lang="en-GB" altLang="en-US"/>
          </a:p>
        </p:txBody>
      </p:sp>
    </p:spTree>
    <p:extLst>
      <p:ext uri="{BB962C8B-B14F-4D97-AF65-F5344CB8AC3E}">
        <p14:creationId xmlns:p14="http://schemas.microsoft.com/office/powerpoint/2010/main" val="1283274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568D4E2-1616-4887-9C3A-4BC99763F540}"/>
              </a:ext>
            </a:extLst>
          </p:cNvPr>
          <p:cNvSpPr>
            <a:spLocks noGrp="1"/>
          </p:cNvSpPr>
          <p:nvPr>
            <p:ph type="dt" sz="half" idx="10"/>
          </p:nvPr>
        </p:nvSpPr>
        <p:spPr/>
        <p:txBody>
          <a:bodyPr/>
          <a:lstStyle>
            <a:lvl1pPr>
              <a:defRPr/>
            </a:lvl1pPr>
          </a:lstStyle>
          <a:p>
            <a:pPr>
              <a:defRPr/>
            </a:pPr>
            <a:fld id="{823DA581-8B56-4933-8438-85CBF3C5D90E}" type="datetime1">
              <a:rPr lang="en-GB" altLang="en-US"/>
              <a:pPr>
                <a:defRPr/>
              </a:pPr>
              <a:t>03/11/2021</a:t>
            </a:fld>
            <a:endParaRPr lang="en-GB" altLang="en-US" dirty="0"/>
          </a:p>
        </p:txBody>
      </p:sp>
      <p:sp>
        <p:nvSpPr>
          <p:cNvPr id="4" name="Slide Number Placeholder 5">
            <a:extLst>
              <a:ext uri="{FF2B5EF4-FFF2-40B4-BE49-F238E27FC236}">
                <a16:creationId xmlns:a16="http://schemas.microsoft.com/office/drawing/2014/main" id="{178D6228-45D0-4E5D-B465-6A450FE2A991}"/>
              </a:ext>
            </a:extLst>
          </p:cNvPr>
          <p:cNvSpPr>
            <a:spLocks noGrp="1"/>
          </p:cNvSpPr>
          <p:nvPr>
            <p:ph type="sldNum" sz="quarter" idx="11"/>
          </p:nvPr>
        </p:nvSpPr>
        <p:spPr/>
        <p:txBody>
          <a:bodyPr/>
          <a:lstStyle>
            <a:lvl1pPr>
              <a:defRPr/>
            </a:lvl1pPr>
          </a:lstStyle>
          <a:p>
            <a:pPr>
              <a:defRPr/>
            </a:pPr>
            <a:fld id="{B08919CE-C701-4FCB-B99E-1670F5321C72}" type="slidenum">
              <a:rPr lang="en-GB" altLang="en-US"/>
              <a:pPr>
                <a:defRPr/>
              </a:pPr>
              <a:t>‹#›</a:t>
            </a:fld>
            <a:endParaRPr lang="en-GB" altLang="en-US"/>
          </a:p>
        </p:txBody>
      </p:sp>
    </p:spTree>
    <p:extLst>
      <p:ext uri="{BB962C8B-B14F-4D97-AF65-F5344CB8AC3E}">
        <p14:creationId xmlns:p14="http://schemas.microsoft.com/office/powerpoint/2010/main" val="2485586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25BC7D7-494B-447E-A216-C01817834D68}"/>
              </a:ext>
            </a:extLst>
          </p:cNvPr>
          <p:cNvSpPr>
            <a:spLocks noGrp="1"/>
          </p:cNvSpPr>
          <p:nvPr>
            <p:ph type="dt" sz="half" idx="10"/>
          </p:nvPr>
        </p:nvSpPr>
        <p:spPr/>
        <p:txBody>
          <a:bodyPr/>
          <a:lstStyle>
            <a:lvl1pPr>
              <a:defRPr/>
            </a:lvl1pPr>
          </a:lstStyle>
          <a:p>
            <a:pPr>
              <a:defRPr/>
            </a:pPr>
            <a:fld id="{7552E831-075F-4A16-AE90-313369E37155}" type="datetime1">
              <a:rPr lang="en-GB" altLang="en-US"/>
              <a:pPr>
                <a:defRPr/>
              </a:pPr>
              <a:t>03/11/2021</a:t>
            </a:fld>
            <a:endParaRPr lang="en-GB" altLang="en-US" dirty="0"/>
          </a:p>
        </p:txBody>
      </p:sp>
      <p:sp>
        <p:nvSpPr>
          <p:cNvPr id="3" name="Slide Number Placeholder 5">
            <a:extLst>
              <a:ext uri="{FF2B5EF4-FFF2-40B4-BE49-F238E27FC236}">
                <a16:creationId xmlns:a16="http://schemas.microsoft.com/office/drawing/2014/main" id="{39DAA1C9-5A6E-4E62-BEE0-AEA878CD61A9}"/>
              </a:ext>
            </a:extLst>
          </p:cNvPr>
          <p:cNvSpPr>
            <a:spLocks noGrp="1"/>
          </p:cNvSpPr>
          <p:nvPr>
            <p:ph type="sldNum" sz="quarter" idx="11"/>
          </p:nvPr>
        </p:nvSpPr>
        <p:spPr/>
        <p:txBody>
          <a:bodyPr/>
          <a:lstStyle>
            <a:lvl1pPr>
              <a:defRPr/>
            </a:lvl1pPr>
          </a:lstStyle>
          <a:p>
            <a:pPr>
              <a:defRPr/>
            </a:pPr>
            <a:fld id="{200FC502-85CB-45FB-98FB-DAE28AACA5EE}" type="slidenum">
              <a:rPr lang="en-GB" altLang="en-US"/>
              <a:pPr>
                <a:defRPr/>
              </a:pPr>
              <a:t>‹#›</a:t>
            </a:fld>
            <a:endParaRPr lang="en-GB" altLang="en-US"/>
          </a:p>
        </p:txBody>
      </p:sp>
    </p:spTree>
    <p:extLst>
      <p:ext uri="{BB962C8B-B14F-4D97-AF65-F5344CB8AC3E}">
        <p14:creationId xmlns:p14="http://schemas.microsoft.com/office/powerpoint/2010/main" val="3185009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B65BD3B-5217-4020-BBA5-C8ECFFF23C6A}"/>
              </a:ext>
            </a:extLst>
          </p:cNvPr>
          <p:cNvSpPr>
            <a:spLocks noGrp="1"/>
          </p:cNvSpPr>
          <p:nvPr>
            <p:ph type="dt" sz="half" idx="10"/>
          </p:nvPr>
        </p:nvSpPr>
        <p:spPr/>
        <p:txBody>
          <a:bodyPr/>
          <a:lstStyle>
            <a:lvl1pPr>
              <a:defRPr/>
            </a:lvl1pPr>
          </a:lstStyle>
          <a:p>
            <a:pPr>
              <a:defRPr/>
            </a:pPr>
            <a:fld id="{D8F1F244-C544-4BFA-BE37-E6921E1FAB74}" type="datetime1">
              <a:rPr lang="en-GB" altLang="en-US"/>
              <a:pPr>
                <a:defRPr/>
              </a:pPr>
              <a:t>03/11/2021</a:t>
            </a:fld>
            <a:endParaRPr lang="en-GB" altLang="en-US" dirty="0"/>
          </a:p>
        </p:txBody>
      </p:sp>
      <p:sp>
        <p:nvSpPr>
          <p:cNvPr id="6" name="Slide Number Placeholder 5">
            <a:extLst>
              <a:ext uri="{FF2B5EF4-FFF2-40B4-BE49-F238E27FC236}">
                <a16:creationId xmlns:a16="http://schemas.microsoft.com/office/drawing/2014/main" id="{E1F2B8C1-9987-4BFB-9506-6DBEEE52BE78}"/>
              </a:ext>
            </a:extLst>
          </p:cNvPr>
          <p:cNvSpPr>
            <a:spLocks noGrp="1"/>
          </p:cNvSpPr>
          <p:nvPr>
            <p:ph type="sldNum" sz="quarter" idx="11"/>
          </p:nvPr>
        </p:nvSpPr>
        <p:spPr/>
        <p:txBody>
          <a:bodyPr/>
          <a:lstStyle>
            <a:lvl1pPr>
              <a:defRPr/>
            </a:lvl1pPr>
          </a:lstStyle>
          <a:p>
            <a:pPr>
              <a:defRPr/>
            </a:pPr>
            <a:fld id="{EFB428F5-F416-4502-B746-8A6A0257BE88}" type="slidenum">
              <a:rPr lang="en-GB" altLang="en-US"/>
              <a:pPr>
                <a:defRPr/>
              </a:pPr>
              <a:t>‹#›</a:t>
            </a:fld>
            <a:endParaRPr lang="en-GB" altLang="en-US"/>
          </a:p>
        </p:txBody>
      </p:sp>
    </p:spTree>
    <p:extLst>
      <p:ext uri="{BB962C8B-B14F-4D97-AF65-F5344CB8AC3E}">
        <p14:creationId xmlns:p14="http://schemas.microsoft.com/office/powerpoint/2010/main" val="354113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0DF61AF-F3A1-46C5-98B6-E288F2FD37BD}"/>
              </a:ext>
            </a:extLst>
          </p:cNvPr>
          <p:cNvSpPr>
            <a:spLocks noGrp="1"/>
          </p:cNvSpPr>
          <p:nvPr>
            <p:ph type="dt" sz="half" idx="10"/>
          </p:nvPr>
        </p:nvSpPr>
        <p:spPr/>
        <p:txBody>
          <a:bodyPr/>
          <a:lstStyle>
            <a:lvl1pPr>
              <a:defRPr/>
            </a:lvl1pPr>
          </a:lstStyle>
          <a:p>
            <a:pPr>
              <a:defRPr/>
            </a:pPr>
            <a:fld id="{5902FFD5-88DB-4923-8180-06E61D744B29}" type="datetime1">
              <a:rPr lang="en-GB" altLang="en-US"/>
              <a:pPr>
                <a:defRPr/>
              </a:pPr>
              <a:t>03/11/2021</a:t>
            </a:fld>
            <a:endParaRPr lang="en-GB" altLang="en-US" dirty="0"/>
          </a:p>
        </p:txBody>
      </p:sp>
      <p:sp>
        <p:nvSpPr>
          <p:cNvPr id="6" name="Slide Number Placeholder 5">
            <a:extLst>
              <a:ext uri="{FF2B5EF4-FFF2-40B4-BE49-F238E27FC236}">
                <a16:creationId xmlns:a16="http://schemas.microsoft.com/office/drawing/2014/main" id="{92384E30-3302-4C3A-B60D-8BD00E619664}"/>
              </a:ext>
            </a:extLst>
          </p:cNvPr>
          <p:cNvSpPr>
            <a:spLocks noGrp="1"/>
          </p:cNvSpPr>
          <p:nvPr>
            <p:ph type="sldNum" sz="quarter" idx="11"/>
          </p:nvPr>
        </p:nvSpPr>
        <p:spPr/>
        <p:txBody>
          <a:bodyPr/>
          <a:lstStyle>
            <a:lvl1pPr>
              <a:defRPr/>
            </a:lvl1pPr>
          </a:lstStyle>
          <a:p>
            <a:pPr>
              <a:defRPr/>
            </a:pPr>
            <a:fld id="{FAC71FE3-E10A-43FC-9BB4-381683E7EF19}" type="slidenum">
              <a:rPr lang="en-GB" altLang="en-US"/>
              <a:pPr>
                <a:defRPr/>
              </a:pPr>
              <a:t>‹#›</a:t>
            </a:fld>
            <a:endParaRPr lang="en-GB" altLang="en-US"/>
          </a:p>
        </p:txBody>
      </p:sp>
    </p:spTree>
    <p:extLst>
      <p:ext uri="{BB962C8B-B14F-4D97-AF65-F5344CB8AC3E}">
        <p14:creationId xmlns:p14="http://schemas.microsoft.com/office/powerpoint/2010/main" val="712444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852FC9-EB17-4FF6-AFDF-94EE69A39331}"/>
              </a:ext>
            </a:extLst>
          </p:cNvPr>
          <p:cNvSpPr>
            <a:spLocks noGrp="1"/>
          </p:cNvSpPr>
          <p:nvPr>
            <p:ph type="dt" sz="half" idx="10"/>
          </p:nvPr>
        </p:nvSpPr>
        <p:spPr/>
        <p:txBody>
          <a:bodyPr/>
          <a:lstStyle>
            <a:lvl1pPr>
              <a:defRPr/>
            </a:lvl1pPr>
          </a:lstStyle>
          <a:p>
            <a:pPr>
              <a:defRPr/>
            </a:pPr>
            <a:fld id="{32C36943-EEAA-4051-9262-B3FEFE761158}" type="datetime1">
              <a:rPr lang="en-GB" altLang="en-US"/>
              <a:pPr>
                <a:defRPr/>
              </a:pPr>
              <a:t>03/11/2021</a:t>
            </a:fld>
            <a:endParaRPr lang="en-GB" altLang="en-US" dirty="0"/>
          </a:p>
        </p:txBody>
      </p:sp>
      <p:sp>
        <p:nvSpPr>
          <p:cNvPr id="5" name="Slide Number Placeholder 5">
            <a:extLst>
              <a:ext uri="{FF2B5EF4-FFF2-40B4-BE49-F238E27FC236}">
                <a16:creationId xmlns:a16="http://schemas.microsoft.com/office/drawing/2014/main" id="{983DF036-F9DA-4E72-8048-DAFD7C7DB1B9}"/>
              </a:ext>
            </a:extLst>
          </p:cNvPr>
          <p:cNvSpPr>
            <a:spLocks noGrp="1"/>
          </p:cNvSpPr>
          <p:nvPr>
            <p:ph type="sldNum" sz="quarter" idx="11"/>
          </p:nvPr>
        </p:nvSpPr>
        <p:spPr/>
        <p:txBody>
          <a:bodyPr/>
          <a:lstStyle>
            <a:lvl1pPr>
              <a:defRPr/>
            </a:lvl1pPr>
          </a:lstStyle>
          <a:p>
            <a:pPr>
              <a:defRPr/>
            </a:pPr>
            <a:fld id="{59CF1B87-02C7-48AE-90FF-E2B6FAE95B35}" type="slidenum">
              <a:rPr lang="en-GB" altLang="en-US"/>
              <a:pPr>
                <a:defRPr/>
              </a:pPr>
              <a:t>‹#›</a:t>
            </a:fld>
            <a:endParaRPr lang="en-GB" altLang="en-US"/>
          </a:p>
        </p:txBody>
      </p:sp>
    </p:spTree>
    <p:extLst>
      <p:ext uri="{BB962C8B-B14F-4D97-AF65-F5344CB8AC3E}">
        <p14:creationId xmlns:p14="http://schemas.microsoft.com/office/powerpoint/2010/main" val="1368567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297AF-21A8-4656-890F-9E6C02D2E571}"/>
              </a:ext>
            </a:extLst>
          </p:cNvPr>
          <p:cNvSpPr>
            <a:spLocks noGrp="1"/>
          </p:cNvSpPr>
          <p:nvPr>
            <p:ph type="dt" sz="half" idx="10"/>
          </p:nvPr>
        </p:nvSpPr>
        <p:spPr/>
        <p:txBody>
          <a:bodyPr/>
          <a:lstStyle>
            <a:lvl1pPr>
              <a:defRPr/>
            </a:lvl1pPr>
          </a:lstStyle>
          <a:p>
            <a:pPr>
              <a:defRPr/>
            </a:pPr>
            <a:fld id="{82C0884B-4ED2-4EC1-B798-7F0F5B15BD9D}" type="datetime1">
              <a:rPr lang="en-GB" altLang="en-US"/>
              <a:pPr>
                <a:defRPr/>
              </a:pPr>
              <a:t>03/11/2021</a:t>
            </a:fld>
            <a:endParaRPr lang="en-GB" altLang="en-US" dirty="0"/>
          </a:p>
        </p:txBody>
      </p:sp>
      <p:sp>
        <p:nvSpPr>
          <p:cNvPr id="5" name="Slide Number Placeholder 5">
            <a:extLst>
              <a:ext uri="{FF2B5EF4-FFF2-40B4-BE49-F238E27FC236}">
                <a16:creationId xmlns:a16="http://schemas.microsoft.com/office/drawing/2014/main" id="{618836FD-79E6-434B-A134-46DEAF3CA189}"/>
              </a:ext>
            </a:extLst>
          </p:cNvPr>
          <p:cNvSpPr>
            <a:spLocks noGrp="1"/>
          </p:cNvSpPr>
          <p:nvPr>
            <p:ph type="sldNum" sz="quarter" idx="11"/>
          </p:nvPr>
        </p:nvSpPr>
        <p:spPr/>
        <p:txBody>
          <a:bodyPr/>
          <a:lstStyle>
            <a:lvl1pPr>
              <a:defRPr/>
            </a:lvl1pPr>
          </a:lstStyle>
          <a:p>
            <a:pPr>
              <a:defRPr/>
            </a:pPr>
            <a:fld id="{D7A243F2-D098-46CC-AF56-85183E81F7AE}" type="slidenum">
              <a:rPr lang="en-GB" altLang="en-US"/>
              <a:pPr>
                <a:defRPr/>
              </a:pPr>
              <a:t>‹#›</a:t>
            </a:fld>
            <a:endParaRPr lang="en-GB" altLang="en-US"/>
          </a:p>
        </p:txBody>
      </p:sp>
    </p:spTree>
    <p:extLst>
      <p:ext uri="{BB962C8B-B14F-4D97-AF65-F5344CB8AC3E}">
        <p14:creationId xmlns:p14="http://schemas.microsoft.com/office/powerpoint/2010/main" val="757793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BE515C4-37E6-4E20-AEA0-7749B5A1C30C}"/>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9A5E682-DDF0-4062-B5FE-9F044E0948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5249298-7CDA-45C3-9E6E-5137CDDAFE6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4F7C161-AC12-4DBD-8148-0164E3758759}" type="datetime1">
              <a:rPr lang="en-GB" altLang="en-US"/>
              <a:pPr>
                <a:defRPr/>
              </a:pPr>
              <a:t>03/11/2021</a:t>
            </a:fld>
            <a:endParaRPr lang="en-GB" altLang="en-US" dirty="0"/>
          </a:p>
        </p:txBody>
      </p:sp>
      <p:sp>
        <p:nvSpPr>
          <p:cNvPr id="6" name="Slide Number Placeholder 5">
            <a:extLst>
              <a:ext uri="{FF2B5EF4-FFF2-40B4-BE49-F238E27FC236}">
                <a16:creationId xmlns:a16="http://schemas.microsoft.com/office/drawing/2014/main" id="{AE113488-76E4-4C8B-9080-B0B3FBC599E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32B1398-B1C4-4B2C-994B-99EABBF3B27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34" r:id="rId1"/>
    <p:sldLayoutId id="2147483935"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40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1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1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uiExpand="1" build="p" autoUpdateAnimBg="0">
        <p:tmplLst>
          <p:tmpl lvl="1">
            <p:tnLst>
              <p:par>
                <p:cTn presetID="2" presetClass="entr" presetSubtype="8" fill="hold" nodeType="clickEffect">
                  <p:stCondLst>
                    <p:cond delay="40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100" fill="hold"/>
                        <p:tgtEl>
                          <p:spTgt spid="1027"/>
                        </p:tgtEl>
                        <p:attrNameLst>
                          <p:attrName>ppt_x</p:attrName>
                        </p:attrNameLst>
                      </p:cBhvr>
                      <p:tavLst>
                        <p:tav tm="0">
                          <p:val>
                            <p:strVal val="0-#ppt_w/2"/>
                          </p:val>
                        </p:tav>
                        <p:tav tm="100000">
                          <p:val>
                            <p:strVal val="#ppt_x"/>
                          </p:val>
                        </p:tav>
                      </p:tavLst>
                    </p:anim>
                    <p:anim calcmode="lin" valueType="num">
                      <p:cBhvr additive="base">
                        <p:cTn dur="1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FQSsnaAtOU"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SJC83Vfy7Uo"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7X7VuQxPfp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4">
            <a:extLst>
              <a:ext uri="{FF2B5EF4-FFF2-40B4-BE49-F238E27FC236}">
                <a16:creationId xmlns:a16="http://schemas.microsoft.com/office/drawing/2014/main" id="{F5803DEA-64B4-407C-A875-A8D9DD322CAE}"/>
              </a:ext>
            </a:extLst>
          </p:cNvPr>
          <p:cNvSpPr>
            <a:spLocks noGrp="1"/>
          </p:cNvSpPr>
          <p:nvPr>
            <p:ph type="subTitle" idx="1"/>
          </p:nvPr>
        </p:nvSpPr>
        <p:spPr>
          <a:xfrm>
            <a:off x="539750" y="1844675"/>
            <a:ext cx="7912100" cy="4176713"/>
          </a:xfrm>
        </p:spPr>
        <p:txBody>
          <a:bodyPr/>
          <a:lstStyle/>
          <a:p>
            <a:pPr eaLnBrk="1" hangingPunct="1"/>
            <a:r>
              <a:rPr lang="en-GB" altLang="en-US" sz="4400" b="1" dirty="0">
                <a:solidFill>
                  <a:schemeClr val="bg1"/>
                </a:solidFill>
              </a:rPr>
              <a:t>BMHP5005 - Introduction to Research</a:t>
            </a:r>
          </a:p>
          <a:p>
            <a:pPr eaLnBrk="1" hangingPunct="1"/>
            <a:r>
              <a:rPr lang="en-GB" altLang="en-US" sz="3600" b="1" dirty="0">
                <a:solidFill>
                  <a:schemeClr val="bg1"/>
                </a:solidFill>
              </a:rPr>
              <a:t> </a:t>
            </a:r>
            <a:endParaRPr lang="en-GB" altLang="en-US" b="1" dirty="0">
              <a:solidFill>
                <a:schemeClr val="bg1"/>
              </a:solidFill>
            </a:endParaRPr>
          </a:p>
          <a:p>
            <a:pPr eaLnBrk="1" hangingPunct="1"/>
            <a:r>
              <a:rPr lang="en-GB" altLang="en-US" b="1" dirty="0">
                <a:solidFill>
                  <a:schemeClr val="bg1"/>
                </a:solidFill>
              </a:rPr>
              <a:t>Week 4: </a:t>
            </a:r>
            <a:r>
              <a:rPr lang="en-US" altLang="en-US" b="1" dirty="0">
                <a:solidFill>
                  <a:schemeClr val="bg1"/>
                </a:solidFill>
              </a:rPr>
              <a:t>Data Analysis Process</a:t>
            </a:r>
            <a:endParaRPr lang="en-GB" altLang="en-US" b="1" dirty="0">
              <a:solidFill>
                <a:schemeClr val="bg1"/>
              </a:solidFill>
            </a:endParaRPr>
          </a:p>
          <a:p>
            <a:pPr eaLnBrk="1" hangingPunct="1"/>
            <a:endParaRPr lang="en-GB" altLang="en-US" sz="2800" b="1" dirty="0">
              <a:solidFill>
                <a:schemeClr val="bg1"/>
              </a:solidFill>
            </a:endParaRPr>
          </a:p>
          <a:p>
            <a:pPr algn="r" eaLnBrk="1" hangingPunct="1"/>
            <a:endParaRPr lang="en-GB" altLang="en-US" sz="2800" b="1" dirty="0">
              <a:solidFill>
                <a:schemeClr val="bg1"/>
              </a:solidFill>
            </a:endParaRPr>
          </a:p>
          <a:p>
            <a:pPr eaLnBrk="1" hangingPunct="1"/>
            <a:endParaRPr lang="en-GB" altLang="en-US" sz="2800" b="1" dirty="0">
              <a:solidFill>
                <a:schemeClr val="bg1"/>
              </a:solidFill>
            </a:endParaRPr>
          </a:p>
          <a:p>
            <a:endParaRPr lang="en-GB" altLang="en-US" sz="1800" b="1" dirty="0">
              <a:solidFill>
                <a:schemeClr val="bg1"/>
              </a:solidFill>
            </a:endParaRPr>
          </a:p>
          <a:p>
            <a:pPr eaLnBrk="1" hangingPunct="1"/>
            <a:endParaRPr lang="en-GB" altLang="en-US" b="1" dirty="0">
              <a:solidFill>
                <a:schemeClr val="bg1"/>
              </a:solidFill>
            </a:endParaRPr>
          </a:p>
          <a:p>
            <a:pPr eaLnBrk="1" hangingPunct="1"/>
            <a:r>
              <a:rPr lang="en-GB" altLang="en-US" b="1" dirty="0">
                <a:solidFill>
                  <a:schemeClr val="bg1"/>
                </a:solidFill>
              </a:rPr>
              <a:t> </a:t>
            </a:r>
          </a:p>
        </p:txBody>
      </p:sp>
      <p:sp>
        <p:nvSpPr>
          <p:cNvPr id="6147" name="Slide Number Placeholder 5">
            <a:extLst>
              <a:ext uri="{FF2B5EF4-FFF2-40B4-BE49-F238E27FC236}">
                <a16:creationId xmlns:a16="http://schemas.microsoft.com/office/drawing/2014/main" id="{F9574753-28CC-4FD0-A99E-DCC31955BC9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CD4549C-BD3E-498A-BAF1-6737911F3BCD}"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198C973-4F20-4B90-8A47-6E3F3BC93377}"/>
              </a:ext>
            </a:extLst>
          </p:cNvPr>
          <p:cNvSpPr>
            <a:spLocks noGrp="1"/>
          </p:cNvSpPr>
          <p:nvPr>
            <p:ph type="title"/>
          </p:nvPr>
        </p:nvSpPr>
        <p:spPr>
          <a:xfrm>
            <a:off x="1475656" y="332656"/>
            <a:ext cx="6192688" cy="936104"/>
          </a:xfrm>
        </p:spPr>
        <p:txBody>
          <a:bodyPr/>
          <a:lstStyle/>
          <a:p>
            <a:r>
              <a:rPr lang="en-GB" altLang="en-US" sz="4000" dirty="0">
                <a:cs typeface="Arial" panose="020B0604020202020204" pitchFamily="34" charset="0"/>
              </a:rPr>
              <a:t>Lesson Objectives</a:t>
            </a:r>
          </a:p>
        </p:txBody>
      </p:sp>
      <p:sp>
        <p:nvSpPr>
          <p:cNvPr id="7171" name="Content Placeholder 2">
            <a:extLst>
              <a:ext uri="{FF2B5EF4-FFF2-40B4-BE49-F238E27FC236}">
                <a16:creationId xmlns:a16="http://schemas.microsoft.com/office/drawing/2014/main" id="{620EF349-0E7F-46A8-B505-BE0AB7438167}"/>
              </a:ext>
            </a:extLst>
          </p:cNvPr>
          <p:cNvSpPr>
            <a:spLocks noGrp="1"/>
          </p:cNvSpPr>
          <p:nvPr>
            <p:ph idx="1"/>
          </p:nvPr>
        </p:nvSpPr>
        <p:spPr>
          <a:xfrm>
            <a:off x="755576" y="1772817"/>
            <a:ext cx="7416824" cy="3600400"/>
          </a:xfrm>
        </p:spPr>
        <p:txBody>
          <a:bodyPr/>
          <a:lstStyle/>
          <a:p>
            <a:pPr>
              <a:defRPr/>
            </a:pPr>
            <a:r>
              <a:rPr lang="en-US" altLang="en-US" sz="2400" dirty="0"/>
              <a:t>Main steps of a literature review </a:t>
            </a:r>
          </a:p>
          <a:p>
            <a:pPr>
              <a:defRPr/>
            </a:pPr>
            <a:r>
              <a:rPr lang="en-US" altLang="en-US" sz="2400" dirty="0"/>
              <a:t>Rationale of a study</a:t>
            </a:r>
          </a:p>
          <a:p>
            <a:pPr>
              <a:defRPr/>
            </a:pPr>
            <a:r>
              <a:rPr lang="en-US" altLang="en-US" sz="2400" dirty="0"/>
              <a:t>Finding relevant literature </a:t>
            </a:r>
          </a:p>
          <a:p>
            <a:pPr>
              <a:defRPr/>
            </a:pPr>
            <a:r>
              <a:rPr lang="en-US" altLang="en-US" sz="2400" dirty="0"/>
              <a:t>Definition of thematic analysis</a:t>
            </a:r>
          </a:p>
          <a:p>
            <a:pPr>
              <a:defRPr/>
            </a:pPr>
            <a:r>
              <a:rPr lang="en-US" altLang="en-US" sz="2400" dirty="0"/>
              <a:t>Approaches to thematic analysis</a:t>
            </a:r>
          </a:p>
          <a:p>
            <a:pPr>
              <a:defRPr/>
            </a:pPr>
            <a:endParaRPr lang="en-US" altLang="en-US" sz="2400" dirty="0"/>
          </a:p>
          <a:p>
            <a:pPr>
              <a:defRPr/>
            </a:pPr>
            <a:endParaRPr lang="en-US" altLang="en-US" sz="2400" dirty="0"/>
          </a:p>
          <a:p>
            <a:pPr>
              <a:defRPr/>
            </a:pPr>
            <a:endParaRPr lang="en-US" altLang="en-US" sz="2400" dirty="0"/>
          </a:p>
          <a:p>
            <a:pPr>
              <a:defRPr/>
            </a:pPr>
            <a:endParaRPr lang="en-US" altLang="en-US" sz="2400" dirty="0"/>
          </a:p>
          <a:p>
            <a:pPr marL="0" indent="0">
              <a:buFont typeface="Arial" panose="020B0604020202020204" pitchFamily="34" charset="0"/>
              <a:buNone/>
              <a:defRPr/>
            </a:pPr>
            <a:endParaRPr lang="en-US" altLang="en-US" sz="2400" dirty="0"/>
          </a:p>
          <a:p>
            <a:pPr marL="0" indent="0">
              <a:buFont typeface="Arial" panose="020B0604020202020204" pitchFamily="34" charset="0"/>
              <a:buNone/>
              <a:defRPr/>
            </a:pPr>
            <a:endParaRPr lang="en-US" altLang="en-US" sz="2400" dirty="0"/>
          </a:p>
          <a:p>
            <a:pPr marL="0" indent="0">
              <a:buFont typeface="Arial" panose="020B0604020202020204" pitchFamily="34" charset="0"/>
              <a:buNone/>
              <a:defRPr/>
            </a:pPr>
            <a:endParaRPr lang="en-US" altLang="en-US" sz="2400" dirty="0"/>
          </a:p>
          <a:p>
            <a:pPr marL="0" indent="0">
              <a:buFont typeface="Arial" panose="020B0604020202020204" pitchFamily="34" charset="0"/>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20A2420-439C-4640-A55C-49BBBDC9B2FE}"/>
              </a:ext>
            </a:extLst>
          </p:cNvPr>
          <p:cNvSpPr>
            <a:spLocks noGrp="1"/>
          </p:cNvSpPr>
          <p:nvPr>
            <p:ph type="title"/>
          </p:nvPr>
        </p:nvSpPr>
        <p:spPr>
          <a:xfrm>
            <a:off x="341784" y="116632"/>
            <a:ext cx="8460432" cy="1196975"/>
          </a:xfrm>
        </p:spPr>
        <p:txBody>
          <a:bodyPr/>
          <a:lstStyle/>
          <a:p>
            <a:br>
              <a:rPr lang="en-GB" altLang="en-US" sz="3600" dirty="0">
                <a:cs typeface="Arial" panose="020B0604020202020204" pitchFamily="34" charset="0"/>
              </a:rPr>
            </a:br>
            <a:r>
              <a:rPr lang="en-GB" altLang="en-US" sz="3600" dirty="0">
                <a:cs typeface="Arial" panose="020B0604020202020204" pitchFamily="34" charset="0"/>
              </a:rPr>
              <a:t>Module Aim &amp; Learning Outcomes</a:t>
            </a:r>
            <a:br>
              <a:rPr lang="en-GB" altLang="en-US" sz="3600" dirty="0"/>
            </a:br>
            <a:endParaRPr lang="en-GB" altLang="en-US" sz="3600" dirty="0"/>
          </a:p>
        </p:txBody>
      </p:sp>
      <p:sp>
        <p:nvSpPr>
          <p:cNvPr id="7171" name="Content Placeholder 2">
            <a:extLst>
              <a:ext uri="{FF2B5EF4-FFF2-40B4-BE49-F238E27FC236}">
                <a16:creationId xmlns:a16="http://schemas.microsoft.com/office/drawing/2014/main" id="{C95CC43F-C1DC-4B3A-A2B0-CE14B9BDD6E2}"/>
              </a:ext>
            </a:extLst>
          </p:cNvPr>
          <p:cNvSpPr>
            <a:spLocks noGrp="1"/>
          </p:cNvSpPr>
          <p:nvPr>
            <p:ph idx="1"/>
          </p:nvPr>
        </p:nvSpPr>
        <p:spPr>
          <a:xfrm>
            <a:off x="494674" y="1196752"/>
            <a:ext cx="8154652" cy="4144391"/>
          </a:xfrm>
        </p:spPr>
        <p:txBody>
          <a:bodyPr/>
          <a:lstStyle/>
          <a:p>
            <a:pPr marL="0" indent="0">
              <a:buFont typeface="Arial" panose="020B0604020202020204" pitchFamily="34" charset="0"/>
              <a:buNone/>
              <a:defRPr/>
            </a:pPr>
            <a:r>
              <a:rPr lang="en-US" altLang="en-US" sz="2000" b="1" dirty="0">
                <a:cs typeface="Arial" panose="020B0604020202020204" pitchFamily="34" charset="0"/>
              </a:rPr>
              <a:t>Aim of the Module</a:t>
            </a:r>
          </a:p>
          <a:p>
            <a:pPr>
              <a:buFont typeface="Wingdings" panose="05000000000000000000" pitchFamily="2" charset="2"/>
              <a:buChar char="v"/>
              <a:defRPr/>
            </a:pPr>
            <a:r>
              <a:rPr lang="en-US" altLang="en-US" sz="2000" dirty="0">
                <a:cs typeface="Arial" panose="020B0604020202020204" pitchFamily="34" charset="0"/>
              </a:rPr>
              <a:t>To develop skills of independent enquiry and crucial analysis by undertaking a sustained research project and investigate a topic with relevance to their professional development in Health and Social care. </a:t>
            </a:r>
          </a:p>
          <a:p>
            <a:pPr>
              <a:buFont typeface="Wingdings" panose="05000000000000000000" pitchFamily="2" charset="2"/>
              <a:buChar char="v"/>
              <a:defRPr/>
            </a:pPr>
            <a:endParaRPr lang="en-US" altLang="en-US" sz="2000" dirty="0">
              <a:cs typeface="Arial" panose="020B0604020202020204" pitchFamily="34" charset="0"/>
            </a:endParaRPr>
          </a:p>
          <a:p>
            <a:pPr marL="0" indent="0">
              <a:buFont typeface="Arial" panose="020B0604020202020204" pitchFamily="34" charset="0"/>
              <a:buNone/>
              <a:defRPr/>
            </a:pPr>
            <a:r>
              <a:rPr lang="en-US" altLang="en-US" sz="2000" dirty="0">
                <a:cs typeface="Arial" panose="020B0604020202020204" pitchFamily="34" charset="0"/>
              </a:rPr>
              <a:t>Upon the successful completion of this module, the student should be able to:</a:t>
            </a:r>
          </a:p>
          <a:p>
            <a:pPr marL="457200" indent="-457200">
              <a:buFont typeface="+mj-lt"/>
              <a:buAutoNum type="arabicPeriod"/>
              <a:defRPr/>
            </a:pPr>
            <a:r>
              <a:rPr lang="en-US" altLang="en-US" sz="2000" dirty="0">
                <a:cs typeface="Arial" panose="020B0604020202020204" pitchFamily="34" charset="0"/>
              </a:rPr>
              <a:t>Use academic research and examination of literature to formulate an area of study.</a:t>
            </a:r>
          </a:p>
          <a:p>
            <a:pPr marL="457200" indent="-457200">
              <a:buFont typeface="+mj-lt"/>
              <a:buAutoNum type="arabicPeriod"/>
              <a:defRPr/>
            </a:pPr>
            <a:r>
              <a:rPr lang="en-US" altLang="en-US" sz="2000" dirty="0">
                <a:cs typeface="Arial" panose="020B0604020202020204" pitchFamily="34" charset="0"/>
              </a:rPr>
              <a:t>Undertake a research project within agreed procedures and specifications while </a:t>
            </a:r>
            <a:r>
              <a:rPr lang="en-US" altLang="en-US" sz="2000" dirty="0" err="1">
                <a:cs typeface="Arial" panose="020B0604020202020204" pitchFamily="34" charset="0"/>
              </a:rPr>
              <a:t>analysing</a:t>
            </a:r>
            <a:r>
              <a:rPr lang="en-US" altLang="en-US" sz="2000" dirty="0">
                <a:cs typeface="Arial" panose="020B0604020202020204" pitchFamily="34" charset="0"/>
              </a:rPr>
              <a:t> and justifying methods.</a:t>
            </a:r>
          </a:p>
          <a:p>
            <a:pPr marL="457200" indent="-457200">
              <a:buFont typeface="+mj-lt"/>
              <a:buAutoNum type="arabicPeriod"/>
              <a:defRPr/>
            </a:pPr>
            <a:r>
              <a:rPr lang="en-US" altLang="en-US" sz="2000" dirty="0">
                <a:cs typeface="Arial" panose="020B0604020202020204" pitchFamily="34" charset="0"/>
              </a:rPr>
              <a:t>Evaluate and present research outcomes.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239B5DB-7A63-4988-AFF3-D19D7A3A244A}"/>
              </a:ext>
            </a:extLst>
          </p:cNvPr>
          <p:cNvSpPr>
            <a:spLocks noGrp="1"/>
          </p:cNvSpPr>
          <p:nvPr>
            <p:ph type="title"/>
          </p:nvPr>
        </p:nvSpPr>
        <p:spPr>
          <a:xfrm>
            <a:off x="107950" y="136525"/>
            <a:ext cx="4449763" cy="989013"/>
          </a:xfrm>
        </p:spPr>
        <p:txBody>
          <a:bodyPr/>
          <a:lstStyle/>
          <a:p>
            <a:r>
              <a:rPr lang="en-GB" altLang="en-US"/>
              <a:t>RECAP</a:t>
            </a:r>
          </a:p>
        </p:txBody>
      </p:sp>
      <p:sp>
        <p:nvSpPr>
          <p:cNvPr id="21507" name="Content Placeholder 2">
            <a:extLst>
              <a:ext uri="{FF2B5EF4-FFF2-40B4-BE49-F238E27FC236}">
                <a16:creationId xmlns:a16="http://schemas.microsoft.com/office/drawing/2014/main" id="{2C5010E6-D58D-4665-A981-23B1177FE67F}"/>
              </a:ext>
            </a:extLst>
          </p:cNvPr>
          <p:cNvSpPr>
            <a:spLocks noGrp="1"/>
          </p:cNvSpPr>
          <p:nvPr>
            <p:ph idx="1"/>
          </p:nvPr>
        </p:nvSpPr>
        <p:spPr>
          <a:xfrm>
            <a:off x="250825" y="1322388"/>
            <a:ext cx="8578850" cy="4032250"/>
          </a:xfrm>
        </p:spPr>
        <p:txBody>
          <a:bodyPr/>
          <a:lstStyle/>
          <a:p>
            <a:pPr marL="0" indent="0">
              <a:buFont typeface="Arial" panose="020B0604020202020204" pitchFamily="34" charset="0"/>
              <a:buNone/>
            </a:pPr>
            <a:endParaRPr lang="en-GB" altLang="en-US"/>
          </a:p>
        </p:txBody>
      </p:sp>
      <p:sp>
        <p:nvSpPr>
          <p:cNvPr id="4" name="Date Placeholder 3">
            <a:extLst>
              <a:ext uri="{FF2B5EF4-FFF2-40B4-BE49-F238E27FC236}">
                <a16:creationId xmlns:a16="http://schemas.microsoft.com/office/drawing/2014/main" id="{13EAAECC-F1F2-43E4-A78F-A50D39CEE137}"/>
              </a:ext>
            </a:extLst>
          </p:cNvPr>
          <p:cNvSpPr>
            <a:spLocks noGrp="1"/>
          </p:cNvSpPr>
          <p:nvPr>
            <p:ph type="dt" sz="quarter" idx="10"/>
          </p:nvPr>
        </p:nvSpPr>
        <p:spPr/>
        <p:txBody>
          <a:bodyPr/>
          <a:lstStyle/>
          <a:p>
            <a:pPr>
              <a:defRPr/>
            </a:pPr>
            <a:fld id="{467B5F81-D495-4453-BFA1-566598656B1C}" type="datetime1">
              <a:rPr lang="en-GB" altLang="en-US" smtClean="0"/>
              <a:pPr>
                <a:defRPr/>
              </a:pPr>
              <a:t>03/11/2021</a:t>
            </a:fld>
            <a:endParaRPr lang="en-GB" altLang="en-US" dirty="0"/>
          </a:p>
        </p:txBody>
      </p:sp>
      <p:sp>
        <p:nvSpPr>
          <p:cNvPr id="21509" name="Slide Number Placeholder 4">
            <a:extLst>
              <a:ext uri="{FF2B5EF4-FFF2-40B4-BE49-F238E27FC236}">
                <a16:creationId xmlns:a16="http://schemas.microsoft.com/office/drawing/2014/main" id="{CC6BE60D-8353-42FF-8AE7-435C0CE769D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FC5E18-138A-4E73-A0C3-3D45862B722E}" type="slidenum">
              <a:rPr lang="en-GB" altLang="en-US" smtClean="0">
                <a:solidFill>
                  <a:srgbClr val="898989"/>
                </a:solidFill>
                <a:latin typeface="Myriad Pro"/>
              </a:rPr>
              <a:pPr/>
              <a:t>4</a:t>
            </a:fld>
            <a:endParaRPr lang="en-GB" altLang="en-US">
              <a:solidFill>
                <a:srgbClr val="898989"/>
              </a:solidFill>
              <a:latin typeface="Myriad Pro"/>
            </a:endParaRPr>
          </a:p>
        </p:txBody>
      </p:sp>
      <p:pic>
        <p:nvPicPr>
          <p:cNvPr id="21510" name="Picture 5">
            <a:extLst>
              <a:ext uri="{FF2B5EF4-FFF2-40B4-BE49-F238E27FC236}">
                <a16:creationId xmlns:a16="http://schemas.microsoft.com/office/drawing/2014/main" id="{5FDC60C0-E05F-404D-BDD5-8F8298AD27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125538"/>
            <a:ext cx="8642350" cy="441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E0624C6-00F3-4D2A-8F4F-D554EA143E9E}"/>
              </a:ext>
            </a:extLst>
          </p:cNvPr>
          <p:cNvSpPr>
            <a:spLocks noGrp="1"/>
          </p:cNvSpPr>
          <p:nvPr>
            <p:ph type="title"/>
          </p:nvPr>
        </p:nvSpPr>
        <p:spPr>
          <a:xfrm>
            <a:off x="282575" y="80068"/>
            <a:ext cx="8578850" cy="1008063"/>
          </a:xfrm>
        </p:spPr>
        <p:txBody>
          <a:bodyPr/>
          <a:lstStyle/>
          <a:p>
            <a:r>
              <a:rPr lang="en-GB" altLang="en-US" sz="4000" dirty="0"/>
              <a:t>Recap: Literature Search Strategy </a:t>
            </a:r>
          </a:p>
        </p:txBody>
      </p:sp>
      <p:sp>
        <p:nvSpPr>
          <p:cNvPr id="15363" name="Content Placeholder 2">
            <a:extLst>
              <a:ext uri="{FF2B5EF4-FFF2-40B4-BE49-F238E27FC236}">
                <a16:creationId xmlns:a16="http://schemas.microsoft.com/office/drawing/2014/main" id="{AC0387EA-45C6-477E-952B-A23344F74F8F}"/>
              </a:ext>
            </a:extLst>
          </p:cNvPr>
          <p:cNvSpPr>
            <a:spLocks noGrp="1"/>
          </p:cNvSpPr>
          <p:nvPr>
            <p:ph idx="1"/>
          </p:nvPr>
        </p:nvSpPr>
        <p:spPr>
          <a:xfrm>
            <a:off x="683568" y="1412775"/>
            <a:ext cx="7776864" cy="4319687"/>
          </a:xfrm>
        </p:spPr>
        <p:txBody>
          <a:bodyPr/>
          <a:lstStyle/>
          <a:p>
            <a:r>
              <a:rPr lang="en-US" altLang="en-US" sz="2400" dirty="0"/>
              <a:t>Identify </a:t>
            </a:r>
            <a:r>
              <a:rPr lang="en-US" altLang="en-US" sz="2400" b="1" dirty="0">
                <a:solidFill>
                  <a:srgbClr val="00B050"/>
                </a:solidFill>
              </a:rPr>
              <a:t>keywords</a:t>
            </a:r>
            <a:r>
              <a:rPr lang="en-US" altLang="en-US" sz="2400" dirty="0"/>
              <a:t> linked to your topic to narrow your search.</a:t>
            </a:r>
          </a:p>
          <a:p>
            <a:r>
              <a:rPr lang="en-US" altLang="en-US" sz="2400" dirty="0"/>
              <a:t>Have a clear </a:t>
            </a:r>
            <a:r>
              <a:rPr lang="en-US" altLang="en-US" sz="2400" b="1" dirty="0"/>
              <a:t>Inclusion</a:t>
            </a:r>
            <a:r>
              <a:rPr lang="en-US" altLang="en-US" sz="2400" dirty="0"/>
              <a:t> and </a:t>
            </a:r>
            <a:r>
              <a:rPr lang="en-US" altLang="en-US" sz="2400" b="1" dirty="0">
                <a:solidFill>
                  <a:srgbClr val="C00000"/>
                </a:solidFill>
              </a:rPr>
              <a:t>exclusion</a:t>
            </a:r>
            <a:r>
              <a:rPr lang="en-US" altLang="en-US" sz="2400" dirty="0"/>
              <a:t> criteria. This may include factors such as age, sex, race, ethnicity, geography etc. that define the parameters of your search. </a:t>
            </a:r>
          </a:p>
          <a:p>
            <a:r>
              <a:rPr lang="en-US" altLang="en-US" sz="2400" dirty="0"/>
              <a:t>Boolean search allows users to combine </a:t>
            </a:r>
            <a:r>
              <a:rPr lang="en-US" altLang="en-US" sz="2400" b="1" dirty="0">
                <a:solidFill>
                  <a:srgbClr val="0070C0"/>
                </a:solidFill>
              </a:rPr>
              <a:t>keywords</a:t>
            </a:r>
            <a:r>
              <a:rPr lang="en-US" altLang="en-US" sz="2400" dirty="0"/>
              <a:t> with operators (or modifiers) such as AND, NOT and OR to further produce more relevant results. </a:t>
            </a:r>
          </a:p>
          <a:p>
            <a:endParaRPr lang="en-US" altLang="en-US" sz="2400" dirty="0"/>
          </a:p>
          <a:p>
            <a:endParaRPr lang="en-US" altLang="en-US" sz="2400" dirty="0"/>
          </a:p>
          <a:p>
            <a:endParaRPr lang="en-GB" altLang="en-US" sz="2400" dirty="0"/>
          </a:p>
        </p:txBody>
      </p:sp>
      <p:sp>
        <p:nvSpPr>
          <p:cNvPr id="4" name="Date Placeholder 3">
            <a:extLst>
              <a:ext uri="{FF2B5EF4-FFF2-40B4-BE49-F238E27FC236}">
                <a16:creationId xmlns:a16="http://schemas.microsoft.com/office/drawing/2014/main" id="{3D1EED51-91B5-423F-96A3-2EA03B9D27FD}"/>
              </a:ext>
            </a:extLst>
          </p:cNvPr>
          <p:cNvSpPr>
            <a:spLocks noGrp="1"/>
          </p:cNvSpPr>
          <p:nvPr>
            <p:ph type="dt" sz="quarter" idx="10"/>
          </p:nvPr>
        </p:nvSpPr>
        <p:spPr/>
        <p:txBody>
          <a:bodyPr/>
          <a:lstStyle/>
          <a:p>
            <a:pPr>
              <a:defRPr/>
            </a:pPr>
            <a:fld id="{467B5F81-D495-4453-BFA1-566598656B1C}" type="datetime1">
              <a:rPr lang="en-GB" altLang="en-US" smtClean="0"/>
              <a:pPr>
                <a:defRPr/>
              </a:pPr>
              <a:t>03/11/2021</a:t>
            </a:fld>
            <a:endParaRPr lang="en-GB" altLang="en-US" dirty="0"/>
          </a:p>
        </p:txBody>
      </p:sp>
      <p:sp>
        <p:nvSpPr>
          <p:cNvPr id="15365" name="Slide Number Placeholder 4">
            <a:extLst>
              <a:ext uri="{FF2B5EF4-FFF2-40B4-BE49-F238E27FC236}">
                <a16:creationId xmlns:a16="http://schemas.microsoft.com/office/drawing/2014/main" id="{6A5B6950-CF7C-4C67-9E80-FE5CC08ACC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3A755E-3468-4E11-B222-7560FA3F2F9D}" type="slidenum">
              <a:rPr lang="en-GB" altLang="en-US" smtClean="0">
                <a:solidFill>
                  <a:srgbClr val="898989"/>
                </a:solidFill>
                <a:latin typeface="Myriad Pro"/>
              </a:rPr>
              <a:pPr/>
              <a:t>5</a:t>
            </a:fld>
            <a:endParaRPr lang="en-GB" altLang="en-US">
              <a:solidFill>
                <a:srgbClr val="898989"/>
              </a:solidFill>
              <a:latin typeface="Myriad Pro"/>
            </a:endParaRPr>
          </a:p>
        </p:txBody>
      </p:sp>
    </p:spTree>
    <p:extLst>
      <p:ext uri="{BB962C8B-B14F-4D97-AF65-F5344CB8AC3E}">
        <p14:creationId xmlns:p14="http://schemas.microsoft.com/office/powerpoint/2010/main" val="3457513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2829A6C0-DFCC-4C46-8106-D5C0BE989E48}"/>
              </a:ext>
            </a:extLst>
          </p:cNvPr>
          <p:cNvSpPr>
            <a:spLocks noGrp="1"/>
          </p:cNvSpPr>
          <p:nvPr>
            <p:ph type="title"/>
          </p:nvPr>
        </p:nvSpPr>
        <p:spPr/>
        <p:txBody>
          <a:bodyPr/>
          <a:lstStyle/>
          <a:p>
            <a:r>
              <a:rPr lang="en-GB" altLang="en-US" sz="4000" dirty="0"/>
              <a:t>The main steps of a systematic review</a:t>
            </a:r>
          </a:p>
        </p:txBody>
      </p:sp>
      <p:sp>
        <p:nvSpPr>
          <p:cNvPr id="3" name="Content Placeholder 2">
            <a:extLst>
              <a:ext uri="{FF2B5EF4-FFF2-40B4-BE49-F238E27FC236}">
                <a16:creationId xmlns:a16="http://schemas.microsoft.com/office/drawing/2014/main" id="{0B281E5D-F8EF-439F-A577-F7B387A3827C}"/>
              </a:ext>
            </a:extLst>
          </p:cNvPr>
          <p:cNvSpPr>
            <a:spLocks noGrp="1"/>
          </p:cNvSpPr>
          <p:nvPr>
            <p:ph idx="1"/>
          </p:nvPr>
        </p:nvSpPr>
        <p:spPr>
          <a:xfrm>
            <a:off x="457200" y="2492896"/>
            <a:ext cx="8229600" cy="3023667"/>
          </a:xfrm>
        </p:spPr>
        <p:txBody>
          <a:bodyPr/>
          <a:lstStyle/>
          <a:p>
            <a:pPr>
              <a:defRPr/>
            </a:pPr>
            <a:r>
              <a:rPr lang="en-GB" sz="2800" dirty="0"/>
              <a:t>Let’s watch this video:</a:t>
            </a:r>
          </a:p>
          <a:p>
            <a:pPr marL="0" indent="0">
              <a:buFont typeface="Arial" panose="020B0604020202020204" pitchFamily="34" charset="0"/>
              <a:buNone/>
              <a:defRPr/>
            </a:pPr>
            <a:r>
              <a:rPr lang="en-GB" sz="2800" dirty="0">
                <a:hlinkClick r:id="rId2"/>
              </a:rPr>
              <a:t>https://www.youtube.com/watch?v=-FQSsnaAtOU</a:t>
            </a:r>
            <a:r>
              <a:rPr lang="en-GB" sz="2800" dirty="0"/>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A303224-AED2-4F3F-A1BB-FD4E74B302A3}"/>
              </a:ext>
            </a:extLst>
          </p:cNvPr>
          <p:cNvSpPr>
            <a:spLocks noGrp="1"/>
          </p:cNvSpPr>
          <p:nvPr>
            <p:ph type="title"/>
          </p:nvPr>
        </p:nvSpPr>
        <p:spPr/>
        <p:txBody>
          <a:bodyPr/>
          <a:lstStyle/>
          <a:p>
            <a:r>
              <a:rPr lang="en-GB" altLang="en-US" sz="3600" dirty="0"/>
              <a:t>Rationale - Why your research is important?</a:t>
            </a:r>
          </a:p>
        </p:txBody>
      </p:sp>
      <p:sp>
        <p:nvSpPr>
          <p:cNvPr id="3" name="Content Placeholder 2">
            <a:extLst>
              <a:ext uri="{FF2B5EF4-FFF2-40B4-BE49-F238E27FC236}">
                <a16:creationId xmlns:a16="http://schemas.microsoft.com/office/drawing/2014/main" id="{8CD85517-A231-4474-A6A8-A451483D152E}"/>
              </a:ext>
            </a:extLst>
          </p:cNvPr>
          <p:cNvSpPr>
            <a:spLocks noGrp="1"/>
          </p:cNvSpPr>
          <p:nvPr>
            <p:ph idx="1"/>
          </p:nvPr>
        </p:nvSpPr>
        <p:spPr>
          <a:xfrm>
            <a:off x="457200" y="1600200"/>
            <a:ext cx="8229600" cy="3629025"/>
          </a:xfrm>
        </p:spPr>
        <p:txBody>
          <a:bodyPr/>
          <a:lstStyle/>
          <a:p>
            <a:pPr>
              <a:defRPr/>
            </a:pPr>
            <a:r>
              <a:rPr lang="en-GB" sz="2800" dirty="0"/>
              <a:t>There is a problem.</a:t>
            </a:r>
          </a:p>
          <a:p>
            <a:pPr>
              <a:defRPr/>
            </a:pPr>
            <a:r>
              <a:rPr lang="en-GB" sz="2800" dirty="0"/>
              <a:t>Some work has been done on the problem. </a:t>
            </a:r>
          </a:p>
          <a:p>
            <a:pPr>
              <a:defRPr/>
            </a:pPr>
            <a:r>
              <a:rPr lang="en-GB" sz="2800" dirty="0"/>
              <a:t>The work has not gone far enough or it has not been done right.</a:t>
            </a:r>
          </a:p>
          <a:p>
            <a:pPr>
              <a:defRPr/>
            </a:pPr>
            <a:r>
              <a:rPr lang="en-GB" sz="2800" dirty="0"/>
              <a:t>Therefore, this study or this project will take the work further or do it right.</a:t>
            </a:r>
          </a:p>
          <a:p>
            <a:pPr marL="0" indent="0">
              <a:buFont typeface="Arial" panose="020B0604020202020204" pitchFamily="34" charset="0"/>
              <a:buNone/>
              <a:defRPr/>
            </a:pPr>
            <a:r>
              <a:rPr lang="en-GB" sz="1800" dirty="0"/>
              <a:t>(Funk, S. G., &amp; </a:t>
            </a:r>
            <a:r>
              <a:rPr lang="en-GB" sz="1800" dirty="0" err="1"/>
              <a:t>Tornquist</a:t>
            </a:r>
            <a:r>
              <a:rPr lang="en-GB" sz="1800" dirty="0"/>
              <a:t>, E. M. (2015, pg:13)</a:t>
            </a:r>
          </a:p>
          <a:p>
            <a:pPr>
              <a:defRPr/>
            </a:pPr>
            <a:endParaRPr lang="en-GB" dirty="0"/>
          </a:p>
        </p:txBody>
      </p:sp>
      <p:sp>
        <p:nvSpPr>
          <p:cNvPr id="4" name="Date Placeholder 3">
            <a:extLst>
              <a:ext uri="{FF2B5EF4-FFF2-40B4-BE49-F238E27FC236}">
                <a16:creationId xmlns:a16="http://schemas.microsoft.com/office/drawing/2014/main" id="{0D43A914-957A-4966-8700-469E8BCAEEE3}"/>
              </a:ext>
            </a:extLst>
          </p:cNvPr>
          <p:cNvSpPr>
            <a:spLocks noGrp="1"/>
          </p:cNvSpPr>
          <p:nvPr>
            <p:ph type="dt" sz="quarter" idx="10"/>
          </p:nvPr>
        </p:nvSpPr>
        <p:spPr/>
        <p:txBody>
          <a:bodyPr/>
          <a:lstStyle/>
          <a:p>
            <a:pPr>
              <a:defRPr/>
            </a:pPr>
            <a:fld id="{889FA614-F4CF-4426-97CC-6454B0960F62}" type="datetime1">
              <a:rPr lang="en-GB" altLang="en-US" smtClean="0"/>
              <a:pPr>
                <a:defRPr/>
              </a:pPr>
              <a:t>03/11/2021</a:t>
            </a:fld>
            <a:endParaRPr lang="en-GB" altLang="en-US" dirty="0"/>
          </a:p>
        </p:txBody>
      </p:sp>
      <p:sp>
        <p:nvSpPr>
          <p:cNvPr id="8197" name="Slide Number Placeholder 4">
            <a:extLst>
              <a:ext uri="{FF2B5EF4-FFF2-40B4-BE49-F238E27FC236}">
                <a16:creationId xmlns:a16="http://schemas.microsoft.com/office/drawing/2014/main" id="{F7D3078C-8913-4584-988F-359826C30A3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72CC274-4E2A-4F03-8493-B58EA791FF29}" type="slidenum">
              <a:rPr lang="en-GB" altLang="en-US" sz="120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FEE530CC-BF48-43E0-B613-D47D9803D063}"/>
              </a:ext>
            </a:extLst>
          </p:cNvPr>
          <p:cNvSpPr>
            <a:spLocks noGrp="1"/>
          </p:cNvSpPr>
          <p:nvPr>
            <p:ph type="title"/>
          </p:nvPr>
        </p:nvSpPr>
        <p:spPr/>
        <p:txBody>
          <a:bodyPr/>
          <a:lstStyle/>
          <a:p>
            <a:r>
              <a:rPr lang="en-GB" altLang="en-US"/>
              <a:t>Relevant Literature </a:t>
            </a:r>
          </a:p>
        </p:txBody>
      </p:sp>
      <p:sp>
        <p:nvSpPr>
          <p:cNvPr id="3" name="Content Placeholder 2">
            <a:extLst>
              <a:ext uri="{FF2B5EF4-FFF2-40B4-BE49-F238E27FC236}">
                <a16:creationId xmlns:a16="http://schemas.microsoft.com/office/drawing/2014/main" id="{C59A95F6-14D0-42BF-AB30-5DF25AC0A19B}"/>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2400" dirty="0"/>
              <a:t>1. Conceptualizing the search</a:t>
            </a:r>
          </a:p>
          <a:p>
            <a:pPr marL="0" indent="0">
              <a:buFont typeface="Arial" panose="020B0604020202020204" pitchFamily="34" charset="0"/>
              <a:buNone/>
              <a:defRPr/>
            </a:pPr>
            <a:r>
              <a:rPr lang="en-GB" sz="2400" dirty="0"/>
              <a:t>2. Identifying the relevant literature </a:t>
            </a:r>
          </a:p>
          <a:p>
            <a:pPr marL="0" indent="0">
              <a:buFont typeface="Arial" panose="020B0604020202020204" pitchFamily="34" charset="0"/>
              <a:buNone/>
              <a:defRPr/>
            </a:pPr>
            <a:r>
              <a:rPr lang="en-GB" sz="2400" dirty="0"/>
              <a:t>3. Deciding what to read </a:t>
            </a:r>
          </a:p>
          <a:p>
            <a:pPr marL="0" indent="0">
              <a:buFont typeface="Arial" panose="020B0604020202020204" pitchFamily="34" charset="0"/>
              <a:buNone/>
              <a:defRPr/>
            </a:pPr>
            <a:r>
              <a:rPr lang="en-GB" sz="2400" dirty="0"/>
              <a:t>4. Reading and analysing the literature </a:t>
            </a:r>
          </a:p>
          <a:p>
            <a:pPr marL="0" indent="0">
              <a:buFont typeface="Arial" panose="020B0604020202020204" pitchFamily="34" charset="0"/>
              <a:buNone/>
              <a:defRPr/>
            </a:pPr>
            <a:r>
              <a:rPr lang="en-GB" sz="2400" dirty="0"/>
              <a:t>5. Synthesizing the literature to make the case for your study or project.</a:t>
            </a:r>
          </a:p>
          <a:p>
            <a:pPr marL="0" indent="0">
              <a:buFont typeface="Arial" panose="020B0604020202020204" pitchFamily="34" charset="0"/>
              <a:buNone/>
              <a:defRPr/>
            </a:pPr>
            <a:endParaRPr lang="en-GB" sz="2400" dirty="0"/>
          </a:p>
          <a:p>
            <a:pPr marL="0" indent="0">
              <a:buFont typeface="Arial" panose="020B0604020202020204" pitchFamily="34" charset="0"/>
              <a:buNone/>
              <a:defRPr/>
            </a:pPr>
            <a:r>
              <a:rPr lang="en-GB" sz="1800" dirty="0"/>
              <a:t>Funk, S. G., &amp; </a:t>
            </a:r>
            <a:r>
              <a:rPr lang="en-GB" sz="1800" dirty="0" err="1"/>
              <a:t>Tornquist</a:t>
            </a:r>
            <a:r>
              <a:rPr lang="en-GB" sz="1800" dirty="0"/>
              <a:t>, E. M. (2015, pg 14). Writing winning proposals for nurses and health care professionals.</a:t>
            </a:r>
          </a:p>
          <a:p>
            <a:pPr>
              <a:defRPr/>
            </a:pPr>
            <a:endParaRPr lang="en-GB" dirty="0"/>
          </a:p>
        </p:txBody>
      </p:sp>
      <p:sp>
        <p:nvSpPr>
          <p:cNvPr id="4" name="Date Placeholder 3">
            <a:extLst>
              <a:ext uri="{FF2B5EF4-FFF2-40B4-BE49-F238E27FC236}">
                <a16:creationId xmlns:a16="http://schemas.microsoft.com/office/drawing/2014/main" id="{45B48C13-D247-421C-9A1E-EB4FFCFEB49C}"/>
              </a:ext>
            </a:extLst>
          </p:cNvPr>
          <p:cNvSpPr>
            <a:spLocks noGrp="1"/>
          </p:cNvSpPr>
          <p:nvPr>
            <p:ph type="dt" sz="quarter" idx="10"/>
          </p:nvPr>
        </p:nvSpPr>
        <p:spPr/>
        <p:txBody>
          <a:bodyPr/>
          <a:lstStyle/>
          <a:p>
            <a:pPr>
              <a:defRPr/>
            </a:pPr>
            <a:fld id="{889FA614-F4CF-4426-97CC-6454B0960F62}" type="datetime1">
              <a:rPr lang="en-GB" altLang="en-US" smtClean="0"/>
              <a:pPr>
                <a:defRPr/>
              </a:pPr>
              <a:t>03/11/2021</a:t>
            </a:fld>
            <a:endParaRPr lang="en-GB" altLang="en-US" dirty="0"/>
          </a:p>
        </p:txBody>
      </p:sp>
      <p:sp>
        <p:nvSpPr>
          <p:cNvPr id="9221" name="Slide Number Placeholder 4">
            <a:extLst>
              <a:ext uri="{FF2B5EF4-FFF2-40B4-BE49-F238E27FC236}">
                <a16:creationId xmlns:a16="http://schemas.microsoft.com/office/drawing/2014/main" id="{1925614B-2EEC-45CB-8F14-97F40216E55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BBA68DC-5F3D-487C-9A2C-7186EEB5AA26}" type="slidenum">
              <a:rPr lang="en-GB" altLang="en-US" sz="120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EE33A96-CC4C-4668-B48E-5E04103FFE54}"/>
              </a:ext>
            </a:extLst>
          </p:cNvPr>
          <p:cNvSpPr>
            <a:spLocks noGrp="1"/>
          </p:cNvSpPr>
          <p:nvPr>
            <p:ph type="title"/>
          </p:nvPr>
        </p:nvSpPr>
        <p:spPr>
          <a:xfrm>
            <a:off x="457200" y="227013"/>
            <a:ext cx="8229600" cy="1143000"/>
          </a:xfrm>
        </p:spPr>
        <p:txBody>
          <a:bodyPr/>
          <a:lstStyle/>
          <a:p>
            <a:r>
              <a:rPr lang="en-GB" altLang="en-US" dirty="0"/>
              <a:t>Activity</a:t>
            </a:r>
          </a:p>
        </p:txBody>
      </p:sp>
      <p:sp>
        <p:nvSpPr>
          <p:cNvPr id="8195" name="Content Placeholder 2">
            <a:extLst>
              <a:ext uri="{FF2B5EF4-FFF2-40B4-BE49-F238E27FC236}">
                <a16:creationId xmlns:a16="http://schemas.microsoft.com/office/drawing/2014/main" id="{BF8BE950-A5C1-4B0C-A438-14F44D0F2A17}"/>
              </a:ext>
            </a:extLst>
          </p:cNvPr>
          <p:cNvSpPr>
            <a:spLocks noGrp="1"/>
          </p:cNvSpPr>
          <p:nvPr>
            <p:ph idx="1"/>
          </p:nvPr>
        </p:nvSpPr>
        <p:spPr>
          <a:xfrm>
            <a:off x="442913" y="1628800"/>
            <a:ext cx="8229600" cy="3555974"/>
          </a:xfrm>
        </p:spPr>
        <p:txBody>
          <a:bodyPr/>
          <a:lstStyle/>
          <a:p>
            <a:r>
              <a:rPr lang="en-GB" altLang="en-US" sz="2400" dirty="0"/>
              <a:t>Decide which databases you will use and perform your search using relevant keywords</a:t>
            </a:r>
          </a:p>
          <a:p>
            <a:r>
              <a:rPr lang="en-GB" altLang="en-US" sz="2400" dirty="0"/>
              <a:t>Conduct your database search during class</a:t>
            </a:r>
          </a:p>
          <a:p>
            <a:r>
              <a:rPr lang="en-GB" altLang="en-US" sz="2400" dirty="0"/>
              <a:t>Write a summary of your search strategy and add it on Week 4 on Moodle. </a:t>
            </a:r>
          </a:p>
          <a:p>
            <a:pPr marL="0" indent="0">
              <a:buNone/>
            </a:pPr>
            <a:r>
              <a:rPr lang="en-GB" altLang="en-US" sz="2400" i="1" dirty="0"/>
              <a:t>(45 minutes for this activity)</a:t>
            </a:r>
          </a:p>
          <a:p>
            <a:endParaRPr lang="en-GB" altLang="en-US" sz="2400" dirty="0"/>
          </a:p>
          <a:p>
            <a:r>
              <a:rPr lang="en-GB" altLang="en-US" sz="2400" b="1" i="1" dirty="0"/>
              <a:t>Have you found at least 3-5 articles that respond to your aim? If yes, then save them!</a:t>
            </a:r>
          </a:p>
          <a:p>
            <a:endParaRPr lang="en-GB"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AC3438F-C68D-4B1D-887A-FAC5866A5DAC}"/>
              </a:ext>
            </a:extLst>
          </p:cNvPr>
          <p:cNvSpPr>
            <a:spLocks noGrp="1"/>
          </p:cNvSpPr>
          <p:nvPr>
            <p:ph type="title"/>
          </p:nvPr>
        </p:nvSpPr>
        <p:spPr/>
        <p:txBody>
          <a:bodyPr/>
          <a:lstStyle/>
          <a:p>
            <a:r>
              <a:rPr lang="en-GB" altLang="en-US" sz="3600" dirty="0"/>
              <a:t>Data Analysis - Thematic analysis</a:t>
            </a:r>
          </a:p>
        </p:txBody>
      </p:sp>
      <p:sp>
        <p:nvSpPr>
          <p:cNvPr id="3" name="Content Placeholder 2">
            <a:extLst>
              <a:ext uri="{FF2B5EF4-FFF2-40B4-BE49-F238E27FC236}">
                <a16:creationId xmlns:a16="http://schemas.microsoft.com/office/drawing/2014/main" id="{0C2BDD74-687F-4A67-B75B-D07CBAFBC9D7}"/>
              </a:ext>
            </a:extLst>
          </p:cNvPr>
          <p:cNvSpPr>
            <a:spLocks noGrp="1"/>
          </p:cNvSpPr>
          <p:nvPr>
            <p:ph idx="1"/>
          </p:nvPr>
        </p:nvSpPr>
        <p:spPr>
          <a:xfrm>
            <a:off x="457200" y="1600200"/>
            <a:ext cx="8229600" cy="3916363"/>
          </a:xfrm>
        </p:spPr>
        <p:txBody>
          <a:bodyPr/>
          <a:lstStyle/>
          <a:p>
            <a:pPr marL="385763" indent="-385763">
              <a:buFont typeface="Arial" panose="020B0604020202020204" pitchFamily="34" charset="0"/>
              <a:buAutoNum type="arabicPeriod"/>
              <a:defRPr/>
            </a:pPr>
            <a:endParaRPr lang="en-GB" dirty="0"/>
          </a:p>
          <a:p>
            <a:pPr>
              <a:defRPr/>
            </a:pPr>
            <a:r>
              <a:rPr lang="en-GB" dirty="0"/>
              <a:t>Let’s watch this video about identifying themes/answer of your research question</a:t>
            </a:r>
          </a:p>
          <a:p>
            <a:pPr marL="0" indent="0">
              <a:buFont typeface="Arial" panose="020B0604020202020204" pitchFamily="34" charset="0"/>
              <a:buNone/>
              <a:defRPr/>
            </a:pPr>
            <a:r>
              <a:rPr lang="en-GB" dirty="0">
                <a:hlinkClick r:id="rId2"/>
              </a:rPr>
              <a:t>https://www.youtube.com/watch?v=SJC83Vfy7Uo</a:t>
            </a:r>
            <a:endParaRPr lang="en-GB" dirty="0"/>
          </a:p>
          <a:p>
            <a:pPr marL="0" indent="0">
              <a:buFont typeface="Arial" panose="020B0604020202020204" pitchFamily="34" charset="0"/>
              <a:buNone/>
              <a:defRPr/>
            </a:pPr>
            <a:endParaRPr lang="en-GB" dirty="0"/>
          </a:p>
          <a:p>
            <a:pPr marL="0" indent="0">
              <a:buFont typeface="Arial" panose="020B0604020202020204" pitchFamily="34" charset="0"/>
              <a:buNone/>
              <a:defRPr/>
            </a:pPr>
            <a:endParaRPr lang="en-GB" dirty="0"/>
          </a:p>
          <a:p>
            <a:pPr marL="0" indent="0">
              <a:buFont typeface="Arial" panose="020B0604020202020204" pitchFamily="34" charset="0"/>
              <a:buNone/>
              <a:defRPr/>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8B707C7-0262-4479-9E0F-C0B7E1D11D67}"/>
              </a:ext>
            </a:extLst>
          </p:cNvPr>
          <p:cNvSpPr>
            <a:spLocks noGrp="1"/>
          </p:cNvSpPr>
          <p:nvPr>
            <p:ph type="title"/>
          </p:nvPr>
        </p:nvSpPr>
        <p:spPr/>
        <p:txBody>
          <a:bodyPr/>
          <a:lstStyle/>
          <a:p>
            <a:r>
              <a:rPr lang="en-GB" altLang="en-US" dirty="0"/>
              <a:t>What is Thematic Analysis</a:t>
            </a:r>
          </a:p>
        </p:txBody>
      </p:sp>
      <p:sp>
        <p:nvSpPr>
          <p:cNvPr id="3" name="Content Placeholder 2">
            <a:extLst>
              <a:ext uri="{FF2B5EF4-FFF2-40B4-BE49-F238E27FC236}">
                <a16:creationId xmlns:a16="http://schemas.microsoft.com/office/drawing/2014/main" id="{130DA5EB-E73B-44AD-9707-FCB5828D1284}"/>
              </a:ext>
            </a:extLst>
          </p:cNvPr>
          <p:cNvSpPr>
            <a:spLocks noGrp="1"/>
          </p:cNvSpPr>
          <p:nvPr>
            <p:ph idx="1"/>
          </p:nvPr>
        </p:nvSpPr>
        <p:spPr>
          <a:xfrm>
            <a:off x="457200" y="1772816"/>
            <a:ext cx="8229600" cy="3743747"/>
          </a:xfrm>
        </p:spPr>
        <p:txBody>
          <a:bodyPr rtlCol="0">
            <a:normAutofit/>
          </a:bodyPr>
          <a:lstStyle/>
          <a:p>
            <a:pPr fontAlgn="auto">
              <a:spcAft>
                <a:spcPts val="0"/>
              </a:spcAft>
              <a:defRPr/>
            </a:pPr>
            <a:r>
              <a:rPr lang="en-GB" sz="2600" dirty="0"/>
              <a:t>Thematic analysis is the process of identifying patterns or themes within qualitative data (Graham Gibbs, 2010).</a:t>
            </a:r>
          </a:p>
          <a:p>
            <a:pPr fontAlgn="auto">
              <a:spcAft>
                <a:spcPts val="0"/>
              </a:spcAft>
              <a:defRPr/>
            </a:pPr>
            <a:endParaRPr lang="en-GB" sz="2600" dirty="0"/>
          </a:p>
          <a:p>
            <a:pPr fontAlgn="auto">
              <a:spcAft>
                <a:spcPts val="0"/>
              </a:spcAft>
              <a:defRPr/>
            </a:pPr>
            <a:endParaRPr lang="en-GB" sz="2600" dirty="0"/>
          </a:p>
          <a:p>
            <a:pPr marL="0" indent="0" fontAlgn="auto">
              <a:spcAft>
                <a:spcPts val="0"/>
              </a:spcAft>
              <a:buFont typeface="Arial" panose="020B0604020202020204" pitchFamily="34" charset="0"/>
              <a:buNone/>
              <a:defRPr/>
            </a:pPr>
            <a:r>
              <a:rPr lang="en-GB" sz="2600" dirty="0"/>
              <a:t>Alan Bryman’s four stages of coding:</a:t>
            </a:r>
          </a:p>
          <a:p>
            <a:pPr fontAlgn="auto">
              <a:spcAft>
                <a:spcPts val="0"/>
              </a:spcAft>
              <a:defRPr/>
            </a:pPr>
            <a:r>
              <a:rPr lang="en-GB" sz="2600" dirty="0">
                <a:hlinkClick r:id="rId2"/>
              </a:rPr>
              <a:t>https://www.youtube.com/watch?v=7X7VuQxPfpk</a:t>
            </a:r>
            <a:endParaRPr lang="en-GB" sz="2600" dirty="0"/>
          </a:p>
          <a:p>
            <a:pPr fontAlgn="auto">
              <a:spcAft>
                <a:spcPts val="0"/>
              </a:spcAft>
              <a:defRPr/>
            </a:pPr>
            <a:endParaRPr lang="en-GB" sz="2400" dirty="0"/>
          </a:p>
          <a:p>
            <a:pPr marL="0" indent="0" fontAlgn="auto">
              <a:spcAft>
                <a:spcPts val="0"/>
              </a:spcAft>
              <a:buFont typeface="Arial" panose="020B0604020202020204" pitchFamily="34" charset="0"/>
              <a:buNone/>
              <a:defRPr/>
            </a:pPr>
            <a:endParaRPr lang="en-GB" sz="2400" dirty="0"/>
          </a:p>
          <a:p>
            <a:pPr fontAlgn="auto">
              <a:spcAft>
                <a:spcPts val="0"/>
              </a:spcAft>
              <a:defRPr/>
            </a:pPr>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62A4613-BE5A-4714-88F4-750EFA1966C0}"/>
              </a:ext>
            </a:extLst>
          </p:cNvPr>
          <p:cNvSpPr>
            <a:spLocks noGrp="1"/>
          </p:cNvSpPr>
          <p:nvPr>
            <p:ph type="title"/>
          </p:nvPr>
        </p:nvSpPr>
        <p:spPr>
          <a:xfrm>
            <a:off x="457200" y="274638"/>
            <a:ext cx="8229600" cy="777875"/>
          </a:xfrm>
        </p:spPr>
        <p:txBody>
          <a:bodyPr/>
          <a:lstStyle/>
          <a:p>
            <a:r>
              <a:rPr lang="en-GB" altLang="en-US" sz="4000" dirty="0"/>
              <a:t>Approaches to thematic analysis</a:t>
            </a:r>
          </a:p>
        </p:txBody>
      </p:sp>
      <p:sp>
        <p:nvSpPr>
          <p:cNvPr id="10243" name="Content Placeholder 2">
            <a:extLst>
              <a:ext uri="{FF2B5EF4-FFF2-40B4-BE49-F238E27FC236}">
                <a16:creationId xmlns:a16="http://schemas.microsoft.com/office/drawing/2014/main" id="{E06B0BB5-5BB2-4E2C-AF20-D0BD6D6701BA}"/>
              </a:ext>
            </a:extLst>
          </p:cNvPr>
          <p:cNvSpPr>
            <a:spLocks noGrp="1"/>
          </p:cNvSpPr>
          <p:nvPr>
            <p:ph idx="1"/>
          </p:nvPr>
        </p:nvSpPr>
        <p:spPr>
          <a:xfrm>
            <a:off x="457200" y="1484783"/>
            <a:ext cx="8229600" cy="4031779"/>
          </a:xfrm>
        </p:spPr>
        <p:txBody>
          <a:bodyPr/>
          <a:lstStyle/>
          <a:p>
            <a:pPr marL="0" indent="0">
              <a:buFont typeface="Arial" panose="020B0604020202020204" pitchFamily="34" charset="0"/>
              <a:buNone/>
              <a:defRPr/>
            </a:pPr>
            <a:r>
              <a:rPr lang="en-GB" altLang="en-US" sz="2800" dirty="0"/>
              <a:t>There are inductive and deductive approaches:</a:t>
            </a:r>
          </a:p>
          <a:p>
            <a:pPr>
              <a:defRPr/>
            </a:pPr>
            <a:r>
              <a:rPr lang="en-GB" altLang="en-US" sz="2800" dirty="0"/>
              <a:t>An </a:t>
            </a:r>
            <a:r>
              <a:rPr lang="en-GB" altLang="en-US" sz="2800" b="1" dirty="0"/>
              <a:t>inductive approach </a:t>
            </a:r>
            <a:r>
              <a:rPr lang="en-GB" altLang="en-US" sz="2800" dirty="0"/>
              <a:t>involves allowing the </a:t>
            </a:r>
            <a:r>
              <a:rPr lang="en-GB" altLang="en-US" sz="2800" dirty="0">
                <a:solidFill>
                  <a:srgbClr val="0070C0"/>
                </a:solidFill>
              </a:rPr>
              <a:t>data to determine your themes</a:t>
            </a:r>
            <a:r>
              <a:rPr lang="en-GB" altLang="en-US" sz="2800" dirty="0"/>
              <a:t>.</a:t>
            </a:r>
          </a:p>
          <a:p>
            <a:pPr>
              <a:defRPr/>
            </a:pPr>
            <a:endParaRPr lang="en-GB" altLang="en-US" sz="2800" dirty="0"/>
          </a:p>
          <a:p>
            <a:pPr>
              <a:defRPr/>
            </a:pPr>
            <a:r>
              <a:rPr lang="en-GB" altLang="en-US" sz="2800" dirty="0"/>
              <a:t>A </a:t>
            </a:r>
            <a:r>
              <a:rPr lang="en-GB" altLang="en-US" sz="2800" b="1" dirty="0"/>
              <a:t>deductive approach </a:t>
            </a:r>
            <a:r>
              <a:rPr lang="en-GB" altLang="en-US" sz="2800" dirty="0"/>
              <a:t>involves coming to the data with some </a:t>
            </a:r>
            <a:r>
              <a:rPr lang="en-GB" altLang="en-US" sz="2800" dirty="0">
                <a:solidFill>
                  <a:srgbClr val="0070C0"/>
                </a:solidFill>
              </a:rPr>
              <a:t>preconceived themes you expect to find </a:t>
            </a:r>
            <a:r>
              <a:rPr lang="en-GB" altLang="en-US" sz="2800" dirty="0"/>
              <a:t>reflected there, based on theory or existing knowledge.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35F96-473C-40A8-B7AB-86C5F04A2D59}"/>
              </a:ext>
            </a:extLst>
          </p:cNvPr>
          <p:cNvSpPr>
            <a:spLocks noGrp="1"/>
          </p:cNvSpPr>
          <p:nvPr>
            <p:ph type="title"/>
          </p:nvPr>
        </p:nvSpPr>
        <p:spPr/>
        <p:txBody>
          <a:bodyPr/>
          <a:lstStyle/>
          <a:p>
            <a:r>
              <a:rPr lang="en-GB" dirty="0"/>
              <a:t>Process of Thematic Analysis (1/2)</a:t>
            </a:r>
          </a:p>
        </p:txBody>
      </p:sp>
      <p:sp>
        <p:nvSpPr>
          <p:cNvPr id="3" name="Content Placeholder 2">
            <a:extLst>
              <a:ext uri="{FF2B5EF4-FFF2-40B4-BE49-F238E27FC236}">
                <a16:creationId xmlns:a16="http://schemas.microsoft.com/office/drawing/2014/main" id="{32791582-3200-4A59-A8A2-FA240936D49E}"/>
              </a:ext>
            </a:extLst>
          </p:cNvPr>
          <p:cNvSpPr>
            <a:spLocks noGrp="1"/>
          </p:cNvSpPr>
          <p:nvPr>
            <p:ph idx="1"/>
          </p:nvPr>
        </p:nvSpPr>
        <p:spPr>
          <a:xfrm>
            <a:off x="457200" y="1916833"/>
            <a:ext cx="8229600" cy="3600400"/>
          </a:xfrm>
        </p:spPr>
        <p:txBody>
          <a:bodyPr>
            <a:normAutofit/>
          </a:bodyPr>
          <a:lstStyle/>
          <a:p>
            <a:r>
              <a:rPr lang="en-US" sz="2400" dirty="0"/>
              <a:t>In thematic analysis, a theme captures an important aspect within the data relevantly to the research questions of the study and represents a patterned response or meaning within the data collected (Braun &amp; Clarke, 2006).</a:t>
            </a:r>
          </a:p>
          <a:p>
            <a:endParaRPr lang="en-GB" sz="2400" dirty="0"/>
          </a:p>
        </p:txBody>
      </p:sp>
    </p:spTree>
    <p:extLst>
      <p:ext uri="{BB962C8B-B14F-4D97-AF65-F5344CB8AC3E}">
        <p14:creationId xmlns:p14="http://schemas.microsoft.com/office/powerpoint/2010/main" val="2531582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35F96-473C-40A8-B7AB-86C5F04A2D59}"/>
              </a:ext>
            </a:extLst>
          </p:cNvPr>
          <p:cNvSpPr>
            <a:spLocks noGrp="1"/>
          </p:cNvSpPr>
          <p:nvPr>
            <p:ph type="title"/>
          </p:nvPr>
        </p:nvSpPr>
        <p:spPr/>
        <p:txBody>
          <a:bodyPr/>
          <a:lstStyle/>
          <a:p>
            <a:r>
              <a:rPr lang="en-GB" dirty="0"/>
              <a:t>Process of Thematic Analysis (2/2)</a:t>
            </a:r>
          </a:p>
        </p:txBody>
      </p:sp>
      <p:sp>
        <p:nvSpPr>
          <p:cNvPr id="3" name="Content Placeholder 2">
            <a:extLst>
              <a:ext uri="{FF2B5EF4-FFF2-40B4-BE49-F238E27FC236}">
                <a16:creationId xmlns:a16="http://schemas.microsoft.com/office/drawing/2014/main" id="{32791582-3200-4A59-A8A2-FA240936D49E}"/>
              </a:ext>
            </a:extLst>
          </p:cNvPr>
          <p:cNvSpPr>
            <a:spLocks noGrp="1"/>
          </p:cNvSpPr>
          <p:nvPr>
            <p:ph idx="1"/>
          </p:nvPr>
        </p:nvSpPr>
        <p:spPr>
          <a:xfrm>
            <a:off x="457200" y="1844823"/>
            <a:ext cx="8229600" cy="3672409"/>
          </a:xfrm>
        </p:spPr>
        <p:txBody>
          <a:bodyPr>
            <a:normAutofit fontScale="77500" lnSpcReduction="20000"/>
          </a:bodyPr>
          <a:lstStyle/>
          <a:p>
            <a:r>
              <a:rPr lang="en-US" dirty="0"/>
              <a:t>According to thematic analysis, all the text collected should be thoroughly read, and then text segments (i.e. sentences or paragraphs of meaning) to be coded under appropriate themes, based on the key concept/meaning of the text segment in relation to the aim of the study (Flick, von </a:t>
            </a:r>
            <a:r>
              <a:rPr lang="en-US" dirty="0" err="1"/>
              <a:t>Kardorff</a:t>
            </a:r>
            <a:r>
              <a:rPr lang="en-US" dirty="0"/>
              <a:t>, &amp; Steinke, 2004).</a:t>
            </a:r>
          </a:p>
          <a:p>
            <a:pPr marL="0" indent="0">
              <a:buNone/>
            </a:pPr>
            <a:r>
              <a:rPr lang="en-US" dirty="0"/>
              <a:t> </a:t>
            </a:r>
          </a:p>
          <a:p>
            <a:r>
              <a:rPr lang="en-US" dirty="0"/>
              <a:t>More specifically, coding is the process during which the researcher codes the text in order to answer the research question(s) (Joffe &amp; Yardley, 2004). </a:t>
            </a:r>
          </a:p>
          <a:p>
            <a:endParaRPr lang="en-GB" dirty="0"/>
          </a:p>
        </p:txBody>
      </p:sp>
    </p:spTree>
    <p:extLst>
      <p:ext uri="{BB962C8B-B14F-4D97-AF65-F5344CB8AC3E}">
        <p14:creationId xmlns:p14="http://schemas.microsoft.com/office/powerpoint/2010/main" val="1004284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5677FD2-8935-4AD4-91CA-A84EE9519922}"/>
              </a:ext>
            </a:extLst>
          </p:cNvPr>
          <p:cNvSpPr>
            <a:spLocks noGrp="1"/>
          </p:cNvSpPr>
          <p:nvPr>
            <p:ph type="title"/>
          </p:nvPr>
        </p:nvSpPr>
        <p:spPr/>
        <p:txBody>
          <a:bodyPr/>
          <a:lstStyle/>
          <a:p>
            <a:r>
              <a:rPr lang="en-GB" altLang="en-US" dirty="0"/>
              <a:t>What is NVivo</a:t>
            </a:r>
          </a:p>
        </p:txBody>
      </p:sp>
      <p:sp>
        <p:nvSpPr>
          <p:cNvPr id="10243" name="Content Placeholder 2">
            <a:extLst>
              <a:ext uri="{FF2B5EF4-FFF2-40B4-BE49-F238E27FC236}">
                <a16:creationId xmlns:a16="http://schemas.microsoft.com/office/drawing/2014/main" id="{D9F72DE1-6AA9-429C-8571-58FCD5F3B9B5}"/>
              </a:ext>
            </a:extLst>
          </p:cNvPr>
          <p:cNvSpPr>
            <a:spLocks noGrp="1"/>
          </p:cNvSpPr>
          <p:nvPr>
            <p:ph idx="1"/>
          </p:nvPr>
        </p:nvSpPr>
        <p:spPr>
          <a:xfrm>
            <a:off x="457200" y="1600200"/>
            <a:ext cx="8229600" cy="3916363"/>
          </a:xfrm>
        </p:spPr>
        <p:txBody>
          <a:bodyPr/>
          <a:lstStyle/>
          <a:p>
            <a:r>
              <a:rPr lang="en-GB" altLang="en-US" sz="2200" dirty="0"/>
              <a:t>Computer Assisted Qualitative Data Analysis: NVivo, MAXQDA, </a:t>
            </a:r>
            <a:r>
              <a:rPr lang="en-GB" altLang="en-US" sz="2200" dirty="0" err="1"/>
              <a:t>Atlas.ti</a:t>
            </a:r>
            <a:r>
              <a:rPr lang="en-GB" altLang="en-US" sz="2200" dirty="0"/>
              <a:t>, </a:t>
            </a:r>
            <a:r>
              <a:rPr lang="en-GB" altLang="en-US" sz="2200" dirty="0" err="1"/>
              <a:t>QDAMiner</a:t>
            </a:r>
            <a:r>
              <a:rPr lang="en-GB" altLang="en-US" sz="2200" dirty="0"/>
              <a:t>, </a:t>
            </a:r>
            <a:r>
              <a:rPr lang="en-GB" altLang="en-US" sz="2200" dirty="0" err="1"/>
              <a:t>HyperResearch</a:t>
            </a:r>
            <a:r>
              <a:rPr lang="en-GB" altLang="en-US" sz="2200" dirty="0"/>
              <a:t>. Gibbs, Graham R. (2014)</a:t>
            </a:r>
          </a:p>
          <a:p>
            <a:endParaRPr lang="en-GB" altLang="en-US" sz="2200" dirty="0"/>
          </a:p>
          <a:p>
            <a:r>
              <a:rPr lang="en-GB" sz="2200" b="1" i="1" dirty="0"/>
              <a:t>Additional information: </a:t>
            </a:r>
          </a:p>
          <a:p>
            <a:r>
              <a:rPr lang="en-GB" sz="2200" i="1" dirty="0"/>
              <a:t>Maher, C., Hadfield, M., Hutchings, M., &amp; de </a:t>
            </a:r>
            <a:r>
              <a:rPr lang="en-GB" sz="2200" i="1" dirty="0" err="1"/>
              <a:t>Eyto</a:t>
            </a:r>
            <a:r>
              <a:rPr lang="en-GB" sz="2200" i="1" dirty="0"/>
              <a:t>, A. (2018). Ensuring Rigor in Qualitative Data Analysis: A Design Research Approach to Coding Combining NVivo With Traditional Material Methods. International Journal of Qualitative Methods. https://doi.org/10.1177/1609406918786362</a:t>
            </a:r>
          </a:p>
          <a:p>
            <a:endParaRPr lang="en-GB" altLang="en-US" sz="2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E0FEF36-1712-4674-96EB-39265702CF0D}"/>
              </a:ext>
            </a:extLst>
          </p:cNvPr>
          <p:cNvSpPr>
            <a:spLocks noGrp="1"/>
          </p:cNvSpPr>
          <p:nvPr>
            <p:ph type="title"/>
          </p:nvPr>
        </p:nvSpPr>
        <p:spPr>
          <a:xfrm>
            <a:off x="457200" y="274638"/>
            <a:ext cx="8229600" cy="706437"/>
          </a:xfrm>
        </p:spPr>
        <p:txBody>
          <a:bodyPr/>
          <a:lstStyle/>
          <a:p>
            <a:r>
              <a:rPr lang="en-GB" altLang="en-US" dirty="0"/>
              <a:t>Seminar task</a:t>
            </a:r>
          </a:p>
        </p:txBody>
      </p:sp>
      <p:sp>
        <p:nvSpPr>
          <p:cNvPr id="8195" name="Content Placeholder 2">
            <a:extLst>
              <a:ext uri="{FF2B5EF4-FFF2-40B4-BE49-F238E27FC236}">
                <a16:creationId xmlns:a16="http://schemas.microsoft.com/office/drawing/2014/main" id="{68A59991-A7DD-43BD-A725-F5ED354D9E93}"/>
              </a:ext>
            </a:extLst>
          </p:cNvPr>
          <p:cNvSpPr>
            <a:spLocks noGrp="1"/>
          </p:cNvSpPr>
          <p:nvPr>
            <p:ph idx="1"/>
          </p:nvPr>
        </p:nvSpPr>
        <p:spPr>
          <a:xfrm>
            <a:off x="457200" y="1125538"/>
            <a:ext cx="8229600" cy="4535710"/>
          </a:xfrm>
        </p:spPr>
        <p:txBody>
          <a:bodyPr/>
          <a:lstStyle/>
          <a:p>
            <a:pPr>
              <a:defRPr/>
            </a:pPr>
            <a:r>
              <a:rPr lang="en-GB" altLang="en-US" sz="2400" dirty="0"/>
              <a:t>Select </a:t>
            </a:r>
            <a:r>
              <a:rPr lang="en-GB" altLang="en-US" sz="2400" b="1" dirty="0"/>
              <a:t>one relevant research article </a:t>
            </a:r>
            <a:r>
              <a:rPr lang="en-GB" altLang="en-US" sz="2400" dirty="0"/>
              <a:t>based on the research question/aim of your study</a:t>
            </a:r>
          </a:p>
          <a:p>
            <a:pPr>
              <a:defRPr/>
            </a:pPr>
            <a:r>
              <a:rPr lang="en-GB" altLang="en-US" sz="2400" dirty="0"/>
              <a:t>Develop </a:t>
            </a:r>
            <a:r>
              <a:rPr lang="en-GB" altLang="en-US" sz="2400" b="1" dirty="0"/>
              <a:t>a summary </a:t>
            </a:r>
            <a:r>
              <a:rPr lang="en-GB" altLang="en-US" sz="2400" dirty="0"/>
              <a:t>of the article (you have 45 minutes).</a:t>
            </a:r>
          </a:p>
          <a:p>
            <a:pPr>
              <a:defRPr/>
            </a:pPr>
            <a:r>
              <a:rPr lang="en-GB" altLang="en-US" sz="2400" dirty="0"/>
              <a:t>Present the </a:t>
            </a:r>
            <a:r>
              <a:rPr lang="en-GB" altLang="en-US" sz="2400" b="1" dirty="0"/>
              <a:t>critique</a:t>
            </a:r>
            <a:r>
              <a:rPr lang="en-GB" altLang="en-US" sz="2400" dirty="0"/>
              <a:t> in class.</a:t>
            </a:r>
          </a:p>
          <a:p>
            <a:pPr marL="457200" lvl="1" indent="0">
              <a:buFont typeface="Arial" panose="020B0604020202020204" pitchFamily="34" charset="0"/>
              <a:buNone/>
              <a:defRPr/>
            </a:pPr>
            <a:r>
              <a:rPr lang="en-GB" altLang="en-US" sz="1400" b="1" dirty="0">
                <a:solidFill>
                  <a:srgbClr val="00B050"/>
                </a:solidFill>
              </a:rPr>
              <a:t>Article information needed: </a:t>
            </a:r>
          </a:p>
          <a:p>
            <a:pPr lvl="1">
              <a:defRPr/>
            </a:pPr>
            <a:r>
              <a:rPr lang="en-GB" altLang="en-US" sz="1400" b="1" dirty="0">
                <a:solidFill>
                  <a:srgbClr val="00B050"/>
                </a:solidFill>
              </a:rPr>
              <a:t>Author(s), Title, Journal name, and Year of publication</a:t>
            </a:r>
          </a:p>
          <a:p>
            <a:pPr lvl="1">
              <a:defRPr/>
            </a:pPr>
            <a:r>
              <a:rPr lang="en-GB" altLang="en-US" sz="1400" b="1" dirty="0">
                <a:solidFill>
                  <a:srgbClr val="00B050"/>
                </a:solidFill>
              </a:rPr>
              <a:t>Aim </a:t>
            </a:r>
          </a:p>
          <a:p>
            <a:pPr lvl="1">
              <a:defRPr/>
            </a:pPr>
            <a:r>
              <a:rPr lang="en-GB" altLang="en-US" sz="1400" b="1" dirty="0">
                <a:solidFill>
                  <a:srgbClr val="00B050"/>
                </a:solidFill>
              </a:rPr>
              <a:t>Methods (e.g. Setting, Tools used, Sample size and characteristics)</a:t>
            </a:r>
          </a:p>
          <a:p>
            <a:pPr lvl="1">
              <a:defRPr/>
            </a:pPr>
            <a:r>
              <a:rPr lang="en-GB" altLang="en-US" sz="1400" b="1" dirty="0">
                <a:solidFill>
                  <a:srgbClr val="00B050"/>
                </a:solidFill>
              </a:rPr>
              <a:t>Main findings</a:t>
            </a:r>
          </a:p>
          <a:p>
            <a:pPr lvl="1">
              <a:defRPr/>
            </a:pPr>
            <a:r>
              <a:rPr lang="en-GB" altLang="en-US" sz="1400" b="1" dirty="0">
                <a:solidFill>
                  <a:srgbClr val="00B050"/>
                </a:solidFill>
              </a:rPr>
              <a:t>Conclusions</a:t>
            </a:r>
          </a:p>
          <a:p>
            <a:pPr lvl="1">
              <a:defRPr/>
            </a:pPr>
            <a:r>
              <a:rPr lang="en-GB" altLang="en-US" sz="1400" b="1" dirty="0">
                <a:solidFill>
                  <a:srgbClr val="00B050"/>
                </a:solidFill>
              </a:rPr>
              <a:t>Strengths and limitations of the study.</a:t>
            </a:r>
          </a:p>
          <a:p>
            <a:pPr lvl="1">
              <a:defRPr/>
            </a:pPr>
            <a:endParaRPr lang="en-GB" altLang="en-US" sz="1400" b="1" dirty="0">
              <a:solidFill>
                <a:schemeClr val="accent6">
                  <a:lumMod val="75000"/>
                </a:schemeClr>
              </a:solidFill>
            </a:endParaRPr>
          </a:p>
          <a:p>
            <a:pPr marL="457200" lvl="1" indent="0">
              <a:buNone/>
              <a:defRPr/>
            </a:pPr>
            <a:endParaRPr lang="en-GB" altLang="en-US" sz="1400" b="1" dirty="0">
              <a:solidFill>
                <a:schemeClr val="accent6">
                  <a:lumMod val="75000"/>
                </a:schemeClr>
              </a:solidFill>
            </a:endParaRPr>
          </a:p>
          <a:p>
            <a:pPr>
              <a:defRPr/>
            </a:pPr>
            <a:r>
              <a:rPr lang="en-GB" altLang="en-US" sz="2400" b="1" i="1" dirty="0"/>
              <a:t>Have you identified any themes?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D1A47B9-C36A-4D3C-B871-B2C512FA17B4}"/>
              </a:ext>
            </a:extLst>
          </p:cNvPr>
          <p:cNvSpPr>
            <a:spLocks noGrp="1"/>
          </p:cNvSpPr>
          <p:nvPr>
            <p:ph type="title"/>
          </p:nvPr>
        </p:nvSpPr>
        <p:spPr>
          <a:xfrm>
            <a:off x="457200" y="274638"/>
            <a:ext cx="8229600" cy="922114"/>
          </a:xfrm>
        </p:spPr>
        <p:txBody>
          <a:bodyPr/>
          <a:lstStyle/>
          <a:p>
            <a:r>
              <a:rPr lang="en-GB" altLang="en-US" dirty="0"/>
              <a:t>Next week…</a:t>
            </a:r>
          </a:p>
        </p:txBody>
      </p:sp>
      <p:sp>
        <p:nvSpPr>
          <p:cNvPr id="9219" name="Content Placeholder 2">
            <a:extLst>
              <a:ext uri="{FF2B5EF4-FFF2-40B4-BE49-F238E27FC236}">
                <a16:creationId xmlns:a16="http://schemas.microsoft.com/office/drawing/2014/main" id="{9F5050E2-F7D7-4119-9B13-78B7CF534769}"/>
              </a:ext>
            </a:extLst>
          </p:cNvPr>
          <p:cNvSpPr>
            <a:spLocks noGrp="1"/>
          </p:cNvSpPr>
          <p:nvPr>
            <p:ph idx="1"/>
          </p:nvPr>
        </p:nvSpPr>
        <p:spPr>
          <a:xfrm>
            <a:off x="457200" y="1417638"/>
            <a:ext cx="8229600" cy="3917950"/>
          </a:xfrm>
        </p:spPr>
        <p:txBody>
          <a:bodyPr/>
          <a:lstStyle/>
          <a:p>
            <a:r>
              <a:rPr lang="en-GB" altLang="en-US" sz="2800" dirty="0"/>
              <a:t>In Week 5, we will discuss how you can report your findings in your review.</a:t>
            </a:r>
          </a:p>
          <a:p>
            <a:r>
              <a:rPr lang="en-GB" altLang="en-US" sz="2800" dirty="0"/>
              <a:t>You should have selected the literature that you will use in your secondary research (3-5 articles).</a:t>
            </a:r>
          </a:p>
          <a:p>
            <a:r>
              <a:rPr lang="en-GB" altLang="en-US" sz="2800" dirty="0"/>
              <a:t>Bring these articles with you. </a:t>
            </a:r>
          </a:p>
          <a:p>
            <a:r>
              <a:rPr lang="en-GB" altLang="en-US" sz="2800" dirty="0"/>
              <a:t>It is suggested to bring your device/laptop with you in class.</a:t>
            </a:r>
          </a:p>
        </p:txBody>
      </p:sp>
      <p:sp>
        <p:nvSpPr>
          <p:cNvPr id="4" name="Date Placeholder 3">
            <a:extLst>
              <a:ext uri="{FF2B5EF4-FFF2-40B4-BE49-F238E27FC236}">
                <a16:creationId xmlns:a16="http://schemas.microsoft.com/office/drawing/2014/main" id="{50DEF075-363B-437D-AFBA-0D2EEC341C4E}"/>
              </a:ext>
            </a:extLst>
          </p:cNvPr>
          <p:cNvSpPr>
            <a:spLocks noGrp="1"/>
          </p:cNvSpPr>
          <p:nvPr>
            <p:ph type="dt" sz="quarter" idx="10"/>
          </p:nvPr>
        </p:nvSpPr>
        <p:spPr/>
        <p:txBody>
          <a:bodyPr/>
          <a:lstStyle/>
          <a:p>
            <a:pPr>
              <a:defRPr/>
            </a:pPr>
            <a:fld id="{48AB574C-9172-4FAA-B576-15CE39DB893A}" type="datetime1">
              <a:rPr lang="en-GB" altLang="en-US" smtClean="0"/>
              <a:pPr>
                <a:defRPr/>
              </a:pPr>
              <a:t>03/11/2021</a:t>
            </a:fld>
            <a:endParaRPr lang="en-GB" altLang="en-US" dirty="0"/>
          </a:p>
        </p:txBody>
      </p:sp>
      <p:sp>
        <p:nvSpPr>
          <p:cNvPr id="9221" name="Slide Number Placeholder 4">
            <a:extLst>
              <a:ext uri="{FF2B5EF4-FFF2-40B4-BE49-F238E27FC236}">
                <a16:creationId xmlns:a16="http://schemas.microsoft.com/office/drawing/2014/main" id="{7D412175-E48B-45A7-85E3-629DF2688F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C755469-B4F3-403F-A93B-217182A35F16}"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8790AD4-C0BC-4F19-8F99-287FB3873F7B}"/>
              </a:ext>
            </a:extLst>
          </p:cNvPr>
          <p:cNvSpPr>
            <a:spLocks noGrp="1"/>
          </p:cNvSpPr>
          <p:nvPr>
            <p:ph type="title"/>
          </p:nvPr>
        </p:nvSpPr>
        <p:spPr>
          <a:xfrm>
            <a:off x="179387" y="-1"/>
            <a:ext cx="8964613" cy="1196975"/>
          </a:xfrm>
        </p:spPr>
        <p:txBody>
          <a:bodyPr/>
          <a:lstStyle/>
          <a:p>
            <a:r>
              <a:rPr lang="en-GB" altLang="en-US" sz="4000" dirty="0">
                <a:cs typeface="Arial" panose="020B0604020202020204" pitchFamily="34" charset="0"/>
              </a:rPr>
              <a:t>References</a:t>
            </a:r>
          </a:p>
        </p:txBody>
      </p:sp>
      <p:sp>
        <p:nvSpPr>
          <p:cNvPr id="2" name="Content Placeholder 1">
            <a:extLst>
              <a:ext uri="{FF2B5EF4-FFF2-40B4-BE49-F238E27FC236}">
                <a16:creationId xmlns:a16="http://schemas.microsoft.com/office/drawing/2014/main" id="{7382FA6C-FE62-45DD-B584-B78269FFC01A}"/>
              </a:ext>
            </a:extLst>
          </p:cNvPr>
          <p:cNvSpPr>
            <a:spLocks noGrp="1"/>
          </p:cNvSpPr>
          <p:nvPr>
            <p:ph idx="1"/>
          </p:nvPr>
        </p:nvSpPr>
        <p:spPr/>
        <p:txBody>
          <a:bodyPr/>
          <a:lstStyle/>
          <a:p>
            <a:pPr algn="just" eaLnBrk="1" fontAlgn="auto" hangingPunct="1">
              <a:lnSpc>
                <a:spcPct val="115000"/>
              </a:lnSpc>
              <a:spcAft>
                <a:spcPts val="800"/>
              </a:spcAf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Braun, V., &amp; Clarke, V. (2006). Using thematic analysis in psychology. </a:t>
            </a:r>
            <a:r>
              <a:rPr kumimoji="0" lang="en-GB" sz="2000" b="0" i="1"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Qualitative Research in Psychology, 3</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(2), 77-101.</a:t>
            </a:r>
          </a:p>
          <a:p>
            <a:pPr algn="just" eaLnBrk="1" fontAlgn="auto" hangingPunct="1">
              <a:lnSpc>
                <a:spcPct val="115000"/>
              </a:lnSpc>
              <a:spcAft>
                <a:spcPts val="800"/>
              </a:spcAf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Flick, U., von </a:t>
            </a:r>
            <a:r>
              <a:rPr kumimoji="0" lang="en-GB" sz="2000" b="0" i="0" u="none" strike="noStrike" kern="1200" cap="none" spc="0" normalizeH="0" baseline="0" noProof="0" dirty="0" err="1">
                <a:ln>
                  <a:noFill/>
                </a:ln>
                <a:solidFill>
                  <a:prstClr val="black"/>
                </a:solidFill>
                <a:effectLst/>
                <a:uLnTx/>
                <a:uFillTx/>
                <a:latin typeface="Myriad Pro"/>
                <a:ea typeface="Calibri" panose="020F0502020204030204" pitchFamily="34" charset="0"/>
                <a:cs typeface="Times New Roman" panose="02020603050405020304" pitchFamily="18" charset="0"/>
              </a:rPr>
              <a:t>Kardorff</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 E., &amp; Steinke, I. (2004). </a:t>
            </a:r>
            <a:r>
              <a:rPr kumimoji="0" lang="en-GB" sz="2000" b="0" i="1"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A companion to qualitative research.</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 Glasgow: Sage Publications Ltd.</a:t>
            </a:r>
          </a:p>
          <a:p>
            <a:pPr algn="just" eaLnBrk="1" fontAlgn="auto" hangingPunct="1">
              <a:lnSpc>
                <a:spcPct val="115000"/>
              </a:lnSpc>
              <a:spcAft>
                <a:spcPts val="800"/>
              </a:spcAft>
              <a:defRPr/>
            </a:pP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Joffe, H., &amp; Yardley, L. (2004). Content and thematic analysis. In D. F. Marks, &amp; L. Yardley, </a:t>
            </a:r>
            <a:r>
              <a:rPr kumimoji="0" lang="en-GB" sz="2000" b="0" i="1"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Research Methods for Clinical and Health Psychology</a:t>
            </a:r>
            <a:r>
              <a:rPr kumimoji="0" lang="en-GB" sz="2000"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rPr>
              <a:t> (pp. 56-68). London: Sage Publications Ltd.</a:t>
            </a:r>
          </a:p>
          <a:p>
            <a:endParaRPr lang="en-GB"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3">
            <a:extLst>
              <a:ext uri="{FF2B5EF4-FFF2-40B4-BE49-F238E27FC236}">
                <a16:creationId xmlns:a16="http://schemas.microsoft.com/office/drawing/2014/main" id="{83163A22-5B42-486F-926E-9F7912B1F01B}"/>
              </a:ext>
            </a:extLst>
          </p:cNvPr>
          <p:cNvSpPr>
            <a:spLocks noGrp="1"/>
          </p:cNvSpPr>
          <p:nvPr>
            <p:ph type="title"/>
          </p:nvPr>
        </p:nvSpPr>
        <p:spPr>
          <a:xfrm>
            <a:off x="457200" y="1844675"/>
            <a:ext cx="8229600" cy="1143000"/>
          </a:xfrm>
        </p:spPr>
        <p:txBody>
          <a:bodyPr/>
          <a:lstStyle/>
          <a:p>
            <a:r>
              <a:rPr lang="en-GB" altLang="en-US" sz="6600" dirty="0"/>
              <a:t>Any Questions?</a:t>
            </a:r>
          </a:p>
        </p:txBody>
      </p:sp>
      <p:sp>
        <p:nvSpPr>
          <p:cNvPr id="11267" name="Slide Number Placeholder 2">
            <a:extLst>
              <a:ext uri="{FF2B5EF4-FFF2-40B4-BE49-F238E27FC236}">
                <a16:creationId xmlns:a16="http://schemas.microsoft.com/office/drawing/2014/main" id="{678E366D-CD8F-4F3D-903A-E1739181FB8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81127EE-E8C8-4FA4-999B-AEFF7FBDD3D6}"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11268" name="TextBox 1">
            <a:extLst>
              <a:ext uri="{FF2B5EF4-FFF2-40B4-BE49-F238E27FC236}">
                <a16:creationId xmlns:a16="http://schemas.microsoft.com/office/drawing/2014/main" id="{DB302ED3-1B1F-4ED3-91E2-60344FADACA6}"/>
              </a:ext>
            </a:extLst>
          </p:cNvPr>
          <p:cNvSpPr txBox="1">
            <a:spLocks noChangeArrowheads="1"/>
          </p:cNvSpPr>
          <p:nvPr/>
        </p:nvSpPr>
        <p:spPr bwMode="auto">
          <a:xfrm>
            <a:off x="2286000" y="36877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307</TotalTime>
  <Words>1060</Words>
  <Application>Microsoft Office PowerPoint</Application>
  <PresentationFormat>On-screen Show (4:3)</PresentationFormat>
  <Paragraphs>123</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Myriad Pro</vt:lpstr>
      <vt:lpstr>Verdana</vt:lpstr>
      <vt:lpstr>Wingdings</vt:lpstr>
      <vt:lpstr>20140311PresentationUWTSDTemplate</vt:lpstr>
      <vt:lpstr>PowerPoint Presentation</vt:lpstr>
      <vt:lpstr>Lesson Objectives</vt:lpstr>
      <vt:lpstr> Module Aim &amp; Learning Outcomes </vt:lpstr>
      <vt:lpstr>RECAP</vt:lpstr>
      <vt:lpstr>Recap: Literature Search Strategy </vt:lpstr>
      <vt:lpstr>The main steps of a systematic review</vt:lpstr>
      <vt:lpstr>Rationale - Why your research is important?</vt:lpstr>
      <vt:lpstr>Relevant Literature </vt:lpstr>
      <vt:lpstr>Activity</vt:lpstr>
      <vt:lpstr>Data Analysis - Thematic analysis</vt:lpstr>
      <vt:lpstr>What is Thematic Analysis</vt:lpstr>
      <vt:lpstr>Approaches to thematic analysis</vt:lpstr>
      <vt:lpstr>Process of Thematic Analysis (1/2)</vt:lpstr>
      <vt:lpstr>Process of Thematic Analysis (2/2)</vt:lpstr>
      <vt:lpstr>What is NVivo</vt:lpstr>
      <vt:lpstr>Seminar task</vt:lpstr>
      <vt:lpstr>Next week…</vt:lpstr>
      <vt:lpstr>References</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cp:lastModifiedBy>
  <cp:revision>78</cp:revision>
  <cp:lastPrinted>1601-01-01T00:00:00Z</cp:lastPrinted>
  <dcterms:created xsi:type="dcterms:W3CDTF">2002-10-07T19:43:58Z</dcterms:created>
  <dcterms:modified xsi:type="dcterms:W3CDTF">2021-11-03T01:57:51Z</dcterms:modified>
</cp:coreProperties>
</file>